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25" r:id="rId4"/>
    <p:sldId id="258" r:id="rId5"/>
    <p:sldId id="263" r:id="rId6"/>
    <p:sldId id="262" r:id="rId7"/>
    <p:sldId id="288" r:id="rId8"/>
    <p:sldId id="296" r:id="rId9"/>
    <p:sldId id="282" r:id="rId10"/>
    <p:sldId id="287" r:id="rId11"/>
    <p:sldId id="279" r:id="rId12"/>
    <p:sldId id="278" r:id="rId13"/>
    <p:sldId id="272" r:id="rId14"/>
    <p:sldId id="289" r:id="rId15"/>
    <p:sldId id="292" r:id="rId16"/>
    <p:sldId id="273" r:id="rId17"/>
    <p:sldId id="295" r:id="rId18"/>
    <p:sldId id="293" r:id="rId19"/>
    <p:sldId id="299" r:id="rId20"/>
    <p:sldId id="294" r:id="rId21"/>
    <p:sldId id="298" r:id="rId22"/>
    <p:sldId id="291" r:id="rId23"/>
    <p:sldId id="326" r:id="rId24"/>
    <p:sldId id="286" r:id="rId25"/>
    <p:sldId id="304" r:id="rId26"/>
    <p:sldId id="329" r:id="rId27"/>
    <p:sldId id="330" r:id="rId28"/>
    <p:sldId id="332" r:id="rId29"/>
    <p:sldId id="306" r:id="rId30"/>
    <p:sldId id="318" r:id="rId31"/>
    <p:sldId id="308" r:id="rId32"/>
    <p:sldId id="309" r:id="rId33"/>
    <p:sldId id="310" r:id="rId34"/>
    <p:sldId id="311" r:id="rId35"/>
    <p:sldId id="300" r:id="rId36"/>
    <p:sldId id="276" r:id="rId37"/>
    <p:sldId id="301" r:id="rId38"/>
    <p:sldId id="305" r:id="rId39"/>
    <p:sldId id="302" r:id="rId40"/>
    <p:sldId id="307" r:id="rId41"/>
    <p:sldId id="319" r:id="rId42"/>
    <p:sldId id="314" r:id="rId43"/>
    <p:sldId id="315" r:id="rId44"/>
    <p:sldId id="317" r:id="rId4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4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-163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66600-B79C-D845-BFD0-CB663B0E0BB7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85D6-2874-5547-8217-6C412E4BD0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4436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strumenti di monitoraggio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postmarketing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inclusa la conduzione di studi clinici prospettici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life, possono essere opportuni per aumentare la fiducia nel farmaco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biosimilare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incentivandone l’accettazione da parte della classe medica. 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485D6-2874-5547-8217-6C412E4BD0D1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58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strumenti di monitoraggio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postmarketing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inclusa la conduzione di studi clinici prospettici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life, possono essere opportuni per aumentare la fiducia nel farmaco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biosimilare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incentivandone l’accettazione da parte della classe medica. </a:t>
            </a:r>
            <a:endParaRPr lang="it-IT" dirty="0" smtClean="0">
              <a:effectLst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485D6-2874-5547-8217-6C412E4BD0D1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5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913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19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552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973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050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17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2623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0144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951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847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49A-8B6A-0847-9F3A-3CE7B72E3F1E}" type="datetimeFigureOut">
              <a:rPr lang="it-IT" smtClean="0"/>
              <a:pPr/>
              <a:t>04/12/2019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2F6DF-233C-554D-AFAD-5C5868F890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365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1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microsoft.com/office/2007/relationships/hdphoto" Target="../media/hdphoto11.wdp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microsoft.com/office/2007/relationships/hdphoto" Target="../media/hdphoto14.wdp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19501" y="574001"/>
            <a:ext cx="52916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Trastuzumab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biosimilars</a:t>
            </a:r>
            <a:r>
              <a:rPr lang="en-US" sz="3600" b="1" dirty="0">
                <a:solidFill>
                  <a:srgbClr val="FF0000"/>
                </a:solidFill>
              </a:rPr>
              <a:t>: therapeutic continuity, switch, interchangeability</a:t>
            </a:r>
            <a:r>
              <a:rPr lang="it-IT" sz="3600" b="1" dirty="0" smtClean="0">
                <a:solidFill>
                  <a:srgbClr val="FF0000"/>
                </a:solidFill>
                <a:effectLst/>
              </a:rPr>
              <a:t> 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0554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8583" y="5027375"/>
            <a:ext cx="1431480" cy="143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608918" y="2770022"/>
            <a:ext cx="5397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Clara Natoli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Pietro Di Marino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 smtClean="0"/>
              <a:t>G. D’Annunzio </a:t>
            </a:r>
            <a:r>
              <a:rPr lang="it-IT" sz="2000" dirty="0" smtClean="0"/>
              <a:t>University, </a:t>
            </a:r>
            <a:r>
              <a:rPr lang="it-IT" sz="2000" dirty="0" err="1" smtClean="0"/>
              <a:t>Chieti-Pescara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0703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</a:rPr>
              <a:t>Variability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</a:rPr>
              <a:t>between</a:t>
            </a:r>
            <a:r>
              <a:rPr lang="it-IT" sz="3600" b="1" dirty="0" smtClean="0">
                <a:solidFill>
                  <a:srgbClr val="FF0000"/>
                </a:solidFill>
              </a:rPr>
              <a:t> a </a:t>
            </a:r>
            <a:r>
              <a:rPr lang="it-IT" sz="3600" b="1" dirty="0" err="1" smtClean="0">
                <a:solidFill>
                  <a:srgbClr val="FF0000"/>
                </a:solidFill>
              </a:rPr>
              <a:t>biosimilar</a:t>
            </a:r>
            <a:r>
              <a:rPr lang="it-IT" sz="3600" b="1" dirty="0" smtClean="0">
                <a:solidFill>
                  <a:srgbClr val="FF0000"/>
                </a:solidFill>
              </a:rPr>
              <a:t> and </a:t>
            </a:r>
            <a:r>
              <a:rPr lang="it-IT" sz="3600" b="1" dirty="0" err="1" smtClean="0">
                <a:solidFill>
                  <a:srgbClr val="FF0000"/>
                </a:solidFill>
              </a:rPr>
              <a:t>reference</a:t>
            </a:r>
            <a:r>
              <a:rPr lang="it-IT" sz="3600" b="1" dirty="0" smtClean="0">
                <a:solidFill>
                  <a:srgbClr val="FF0000"/>
                </a:solidFill>
              </a:rPr>
              <a:t> medicine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9421"/>
          <a:stretch/>
        </p:blipFill>
        <p:spPr>
          <a:xfrm>
            <a:off x="350762" y="1555750"/>
            <a:ext cx="8551333" cy="495858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292298" y="6581001"/>
            <a:ext cx="485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 err="1">
                <a:solidFill>
                  <a:srgbClr val="BFBFBF"/>
                </a:solidFill>
              </a:rPr>
              <a:t>Biosimilars</a:t>
            </a:r>
            <a:r>
              <a:rPr lang="it-IT" baseline="30000" dirty="0">
                <a:solidFill>
                  <a:srgbClr val="BFBFBF"/>
                </a:solidFill>
              </a:rPr>
              <a:t> in the EU. Information Guide for Healthcare </a:t>
            </a:r>
            <a:r>
              <a:rPr lang="it-IT" baseline="30000" dirty="0" err="1">
                <a:solidFill>
                  <a:srgbClr val="BFBFBF"/>
                </a:solidFill>
              </a:rPr>
              <a:t>Professionals</a:t>
            </a:r>
            <a:r>
              <a:rPr lang="it-IT" baseline="30000" dirty="0">
                <a:solidFill>
                  <a:srgbClr val="BFBFBF"/>
                </a:solidFill>
              </a:rPr>
              <a:t>.</a:t>
            </a:r>
            <a:endParaRPr lang="it-IT" dirty="0">
              <a:solidFill>
                <a:srgbClr val="BFBFBF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6275916" y="4603750"/>
            <a:ext cx="1174750" cy="9948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910416" y="4540250"/>
            <a:ext cx="1174750" cy="9948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35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Critical </a:t>
            </a:r>
            <a:r>
              <a:rPr lang="it-IT" sz="3200" b="1" dirty="0" err="1">
                <a:solidFill>
                  <a:srgbClr val="FF0000"/>
                </a:solidFill>
              </a:rPr>
              <a:t>quality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attributes</a:t>
            </a:r>
            <a:r>
              <a:rPr lang="it-IT" sz="3200" b="1" dirty="0">
                <a:solidFill>
                  <a:srgbClr val="FF0000"/>
                </a:solidFill>
              </a:rPr>
              <a:t> of a </a:t>
            </a:r>
            <a:r>
              <a:rPr lang="it-IT" sz="3200" b="1" dirty="0" err="1">
                <a:solidFill>
                  <a:srgbClr val="FF0000"/>
                </a:solidFill>
              </a:rPr>
              <a:t>monoclonal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antibody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biosimilar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br>
              <a:rPr lang="it-IT" sz="3200" b="1" dirty="0">
                <a:solidFill>
                  <a:srgbClr val="FF0000"/>
                </a:solidFill>
              </a:rPr>
            </a:b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810"/>
            <a:ext cx="9144000" cy="53345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856194" y="6581001"/>
            <a:ext cx="2287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Thill</a:t>
            </a:r>
            <a:r>
              <a:rPr lang="it-IT" sz="1400" dirty="0" smtClean="0">
                <a:solidFill>
                  <a:srgbClr val="BFBFBF"/>
                </a:solidFill>
              </a:rPr>
              <a:t> et al. Future </a:t>
            </a:r>
            <a:r>
              <a:rPr lang="it-IT" sz="1400" dirty="0" err="1" smtClean="0">
                <a:solidFill>
                  <a:srgbClr val="BFBFBF"/>
                </a:solidFill>
              </a:rPr>
              <a:t>Oncol</a:t>
            </a:r>
            <a:r>
              <a:rPr lang="it-IT" sz="1400" dirty="0" smtClean="0">
                <a:solidFill>
                  <a:srgbClr val="BFBFBF"/>
                </a:solidFill>
              </a:rPr>
              <a:t> 2019</a:t>
            </a:r>
            <a:endParaRPr lang="it-IT" sz="1400" dirty="0">
              <a:solidFill>
                <a:srgbClr val="BFBFBF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117167" y="2497667"/>
            <a:ext cx="2296583" cy="1270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6117167" y="4036484"/>
            <a:ext cx="2296583" cy="155151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67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baseline="30000" dirty="0" err="1">
                <a:solidFill>
                  <a:srgbClr val="FF0000"/>
                </a:solidFill>
              </a:rPr>
              <a:t>Regulatory</a:t>
            </a:r>
            <a:r>
              <a:rPr lang="it-IT" b="1" baseline="30000" dirty="0">
                <a:solidFill>
                  <a:srgbClr val="FF0000"/>
                </a:solidFill>
              </a:rPr>
              <a:t> </a:t>
            </a:r>
            <a:r>
              <a:rPr lang="it-IT" b="1" baseline="30000" dirty="0" err="1">
                <a:solidFill>
                  <a:srgbClr val="FF0000"/>
                </a:solidFill>
              </a:rPr>
              <a:t>requirements</a:t>
            </a:r>
            <a:r>
              <a:rPr lang="it-IT" b="1" baseline="30000" dirty="0">
                <a:solidFill>
                  <a:srgbClr val="FF0000"/>
                </a:solidFill>
              </a:rPr>
              <a:t> for originator </a:t>
            </a:r>
            <a:r>
              <a:rPr lang="it-IT" b="1" baseline="30000" dirty="0" err="1">
                <a:solidFill>
                  <a:srgbClr val="FF0000"/>
                </a:solidFill>
              </a:rPr>
              <a:t>biologics</a:t>
            </a:r>
            <a:r>
              <a:rPr lang="it-IT" b="1" baseline="30000" dirty="0">
                <a:solidFill>
                  <a:srgbClr val="FF0000"/>
                </a:solidFill>
              </a:rPr>
              <a:t>, </a:t>
            </a:r>
            <a:r>
              <a:rPr lang="it-IT" b="1" baseline="30000" dirty="0" err="1">
                <a:solidFill>
                  <a:srgbClr val="FF0000"/>
                </a:solidFill>
              </a:rPr>
              <a:t>generics</a:t>
            </a:r>
            <a:r>
              <a:rPr lang="it-IT" b="1" baseline="30000" dirty="0">
                <a:solidFill>
                  <a:srgbClr val="FF0000"/>
                </a:solidFill>
              </a:rPr>
              <a:t> and </a:t>
            </a:r>
            <a:r>
              <a:rPr lang="it-IT" b="1" baseline="30000" dirty="0" err="1">
                <a:solidFill>
                  <a:srgbClr val="FF0000"/>
                </a:solidFill>
              </a:rPr>
              <a:t>biosimilars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64636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>
            <a:off x="2635250" y="4402667"/>
            <a:ext cx="78316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5147724" y="4417488"/>
            <a:ext cx="78316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86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Development of </a:t>
            </a:r>
            <a:r>
              <a:rPr lang="it-IT" sz="3600" b="1" dirty="0" err="1" smtClean="0">
                <a:solidFill>
                  <a:srgbClr val="FF0000"/>
                </a:solidFill>
              </a:rPr>
              <a:t>biosimilars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" y="1339354"/>
            <a:ext cx="9144000" cy="451178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292298" y="6581001"/>
            <a:ext cx="485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 err="1">
                <a:solidFill>
                  <a:srgbClr val="BFBFBF"/>
                </a:solidFill>
              </a:rPr>
              <a:t>Biosimilars</a:t>
            </a:r>
            <a:r>
              <a:rPr lang="it-IT" baseline="30000" dirty="0">
                <a:solidFill>
                  <a:srgbClr val="BFBFBF"/>
                </a:solidFill>
              </a:rPr>
              <a:t> in the EU. Information Guide for Healthcare </a:t>
            </a:r>
            <a:r>
              <a:rPr lang="it-IT" baseline="30000" dirty="0" err="1">
                <a:solidFill>
                  <a:srgbClr val="BFBFBF"/>
                </a:solidFill>
              </a:rPr>
              <a:t>Professionals</a:t>
            </a:r>
            <a:r>
              <a:rPr lang="it-IT" baseline="30000" dirty="0">
                <a:solidFill>
                  <a:srgbClr val="BFBFBF"/>
                </a:solidFill>
              </a:rPr>
              <a:t>.</a:t>
            </a:r>
            <a:endParaRPr lang="it-IT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5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629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EMA </a:t>
            </a:r>
            <a:r>
              <a:rPr lang="it-IT" sz="3600" b="1" dirty="0" err="1" smtClean="0">
                <a:solidFill>
                  <a:srgbClr val="FF0000"/>
                </a:solidFill>
              </a:rPr>
              <a:t>guidelines</a:t>
            </a:r>
            <a:r>
              <a:rPr lang="it-IT" sz="3600" b="1" dirty="0" smtClean="0">
                <a:solidFill>
                  <a:srgbClr val="FF0000"/>
                </a:solidFill>
              </a:rPr>
              <a:t>: </a:t>
            </a:r>
            <a:r>
              <a:rPr lang="it-IT" sz="3600" b="1" dirty="0" err="1">
                <a:solidFill>
                  <a:srgbClr val="FF0000"/>
                </a:solidFill>
              </a:rPr>
              <a:t>s</a:t>
            </a:r>
            <a:r>
              <a:rPr lang="it-IT" sz="3600" b="1" dirty="0" err="1" smtClean="0">
                <a:solidFill>
                  <a:srgbClr val="FF0000"/>
                </a:solidFill>
              </a:rPr>
              <a:t>tudy</a:t>
            </a:r>
            <a:r>
              <a:rPr lang="it-IT" sz="3600" b="1" dirty="0" smtClean="0">
                <a:solidFill>
                  <a:srgbClr val="FF0000"/>
                </a:solidFill>
              </a:rPr>
              <a:t> design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17726"/>
          <a:stretch/>
        </p:blipFill>
        <p:spPr>
          <a:xfrm>
            <a:off x="0" y="1322388"/>
            <a:ext cx="9144000" cy="5393547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2719917" y="1905000"/>
            <a:ext cx="2550583" cy="96308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2730496" y="3937000"/>
            <a:ext cx="1185337" cy="7874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730496" y="6190974"/>
            <a:ext cx="1055334" cy="504906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89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Immunogenicity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25" t="12618" r="6366" b="9939"/>
          <a:stretch/>
        </p:blipFill>
        <p:spPr>
          <a:xfrm>
            <a:off x="1640416" y="3207683"/>
            <a:ext cx="6191255" cy="345982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707"/>
            <a:ext cx="8229600" cy="5091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700" dirty="0" smtClean="0"/>
          </a:p>
          <a:p>
            <a:pPr algn="just"/>
            <a:r>
              <a:rPr lang="it-IT" sz="1800" dirty="0" smtClean="0"/>
              <a:t>Severe </a:t>
            </a:r>
            <a:r>
              <a:rPr lang="it-IT" sz="1800" dirty="0" err="1"/>
              <a:t>reactions</a:t>
            </a:r>
            <a:r>
              <a:rPr lang="it-IT" sz="1800" dirty="0"/>
              <a:t> due to an </a:t>
            </a:r>
            <a:r>
              <a:rPr lang="it-IT" sz="1800" dirty="0" err="1"/>
              <a:t>increased</a:t>
            </a:r>
            <a:r>
              <a:rPr lang="it-IT" sz="1800" dirty="0"/>
              <a:t> immune </a:t>
            </a:r>
            <a:r>
              <a:rPr lang="it-IT" sz="1800" dirty="0" err="1"/>
              <a:t>response</a:t>
            </a:r>
            <a:r>
              <a:rPr lang="it-IT" sz="1800" dirty="0"/>
              <a:t> are </a:t>
            </a:r>
            <a:r>
              <a:rPr lang="it-IT" sz="1800" dirty="0" err="1"/>
              <a:t>very</a:t>
            </a:r>
            <a:r>
              <a:rPr lang="it-IT" sz="1800" dirty="0"/>
              <a:t> rare and </a:t>
            </a:r>
            <a:r>
              <a:rPr lang="it-IT" sz="1800" dirty="0" err="1"/>
              <a:t>most</a:t>
            </a:r>
            <a:r>
              <a:rPr lang="it-IT" sz="1800" dirty="0"/>
              <a:t> </a:t>
            </a:r>
            <a:r>
              <a:rPr lang="it-IT" sz="1800" dirty="0" err="1"/>
              <a:t>often</a:t>
            </a:r>
            <a:r>
              <a:rPr lang="it-IT" sz="1800" dirty="0"/>
              <a:t> an immune </a:t>
            </a:r>
            <a:r>
              <a:rPr lang="it-IT" sz="1800" dirty="0" err="1"/>
              <a:t>response</a:t>
            </a:r>
            <a:r>
              <a:rPr lang="it-IT" sz="1800" dirty="0"/>
              <a:t> </a:t>
            </a:r>
            <a:r>
              <a:rPr lang="it-IT" sz="1800" dirty="0" err="1"/>
              <a:t>against</a:t>
            </a:r>
            <a:r>
              <a:rPr lang="it-IT" sz="1800" dirty="0"/>
              <a:t> a </a:t>
            </a:r>
            <a:r>
              <a:rPr lang="it-IT" sz="1800" dirty="0" err="1"/>
              <a:t>biological</a:t>
            </a:r>
            <a:r>
              <a:rPr lang="it-IT" sz="1800" dirty="0"/>
              <a:t> medicine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associated</a:t>
            </a:r>
            <a:r>
              <a:rPr lang="it-IT" sz="1800" dirty="0"/>
              <a:t> with </a:t>
            </a:r>
            <a:r>
              <a:rPr lang="it-IT" sz="1800" dirty="0" err="1"/>
              <a:t>clinical</a:t>
            </a:r>
            <a:r>
              <a:rPr lang="it-IT" sz="1800" dirty="0"/>
              <a:t> </a:t>
            </a:r>
            <a:r>
              <a:rPr lang="it-IT" sz="1800" dirty="0" err="1"/>
              <a:t>consequences</a:t>
            </a:r>
            <a:r>
              <a:rPr lang="it-IT" sz="1800" dirty="0"/>
              <a:t> (e.g. anti- </a:t>
            </a:r>
            <a:r>
              <a:rPr lang="it-IT" sz="1800" dirty="0" err="1"/>
              <a:t>drug</a:t>
            </a:r>
            <a:r>
              <a:rPr lang="it-IT" sz="1800" dirty="0"/>
              <a:t> </a:t>
            </a:r>
            <a:r>
              <a:rPr lang="it-IT" sz="1800" dirty="0" err="1"/>
              <a:t>antibodies</a:t>
            </a:r>
            <a:r>
              <a:rPr lang="it-IT" sz="1800" dirty="0"/>
              <a:t> </a:t>
            </a:r>
            <a:r>
              <a:rPr lang="it-IT" sz="1800" dirty="0" err="1"/>
              <a:t>could</a:t>
            </a:r>
            <a:r>
              <a:rPr lang="it-IT" sz="1800" dirty="0"/>
              <a:t> be </a:t>
            </a:r>
            <a:r>
              <a:rPr lang="it-IT" sz="1800" dirty="0" err="1"/>
              <a:t>transient</a:t>
            </a:r>
            <a:r>
              <a:rPr lang="it-IT" sz="1800" dirty="0"/>
              <a:t>). </a:t>
            </a:r>
            <a:endParaRPr lang="it-IT" sz="1800" dirty="0" smtClean="0"/>
          </a:p>
          <a:p>
            <a:pPr algn="just"/>
            <a:r>
              <a:rPr lang="it-IT" sz="1800" dirty="0" smtClean="0"/>
              <a:t>For </a:t>
            </a:r>
            <a:r>
              <a:rPr lang="it-IT" sz="1800" dirty="0" err="1" smtClean="0"/>
              <a:t>approval</a:t>
            </a:r>
            <a:r>
              <a:rPr lang="it-IT" sz="1800" dirty="0" smtClean="0"/>
              <a:t> </a:t>
            </a:r>
            <a:r>
              <a:rPr lang="it-IT" sz="1800" dirty="0" err="1"/>
              <a:t>i</a:t>
            </a:r>
            <a:r>
              <a:rPr lang="it-IT" sz="1800" dirty="0" err="1" smtClean="0"/>
              <a:t>mmunogenicity</a:t>
            </a:r>
            <a:r>
              <a:rPr lang="it-IT" sz="1800" dirty="0" smtClean="0"/>
              <a:t> </a:t>
            </a:r>
            <a:r>
              <a:rPr lang="it-IT" sz="1800" dirty="0"/>
              <a:t>data </a:t>
            </a:r>
            <a:r>
              <a:rPr lang="it-IT" sz="1800" dirty="0" err="1" smtClean="0"/>
              <a:t>required</a:t>
            </a:r>
            <a:r>
              <a:rPr lang="it-IT" sz="1800" b="1" dirty="0"/>
              <a:t> </a:t>
            </a:r>
            <a:endParaRPr lang="it-IT" sz="1800" b="1" dirty="0" smtClean="0"/>
          </a:p>
          <a:p>
            <a:pPr lvl="1"/>
            <a:r>
              <a:rPr lang="it-IT" sz="1800" b="1" dirty="0" err="1"/>
              <a:t>I</a:t>
            </a:r>
            <a:r>
              <a:rPr lang="it-IT" sz="1800" b="1" dirty="0" err="1" smtClean="0"/>
              <a:t>ncidence</a:t>
            </a:r>
            <a:r>
              <a:rPr lang="it-IT" sz="1800" b="1" dirty="0" smtClean="0"/>
              <a:t> </a:t>
            </a:r>
          </a:p>
          <a:p>
            <a:pPr lvl="1"/>
            <a:r>
              <a:rPr lang="it-IT" sz="1800" b="1" dirty="0" smtClean="0"/>
              <a:t>Title 				</a:t>
            </a:r>
            <a:r>
              <a:rPr lang="it-IT" sz="1800" b="1" dirty="0" err="1"/>
              <a:t>antibodies</a:t>
            </a:r>
            <a:r>
              <a:rPr lang="it-IT" sz="1800" b="1" dirty="0"/>
              <a:t> </a:t>
            </a:r>
            <a:r>
              <a:rPr lang="it-IT" sz="1800" b="1" dirty="0" err="1"/>
              <a:t>against</a:t>
            </a:r>
            <a:r>
              <a:rPr lang="it-IT" sz="1800" b="1" dirty="0"/>
              <a:t> the </a:t>
            </a:r>
            <a:r>
              <a:rPr lang="it-IT" sz="1800" b="1" dirty="0" err="1"/>
              <a:t>biological</a:t>
            </a:r>
            <a:r>
              <a:rPr lang="it-IT" sz="1800" b="1" dirty="0"/>
              <a:t> medicine (</a:t>
            </a:r>
            <a:r>
              <a:rPr lang="it-IT" sz="1800" b="1" dirty="0" err="1"/>
              <a:t>ADAs</a:t>
            </a:r>
            <a:r>
              <a:rPr lang="it-IT" sz="1800" b="1" dirty="0"/>
              <a:t>)</a:t>
            </a:r>
            <a:endParaRPr lang="it-IT" sz="1800" b="1" dirty="0" smtClean="0"/>
          </a:p>
          <a:p>
            <a:pPr lvl="1"/>
            <a:r>
              <a:rPr lang="it-IT" sz="1800" b="1" dirty="0" err="1" smtClean="0"/>
              <a:t>Persistence</a:t>
            </a:r>
            <a:r>
              <a:rPr lang="it-IT" sz="1800" b="1" dirty="0" smtClean="0"/>
              <a:t> </a:t>
            </a:r>
            <a:endParaRPr lang="it-IT" sz="1800" b="1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Parentesi graffa aperta 4"/>
          <p:cNvSpPr/>
          <p:nvPr/>
        </p:nvSpPr>
        <p:spPr>
          <a:xfrm>
            <a:off x="2825743" y="2275410"/>
            <a:ext cx="211667" cy="100541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304393" y="6581001"/>
            <a:ext cx="485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 err="1">
                <a:solidFill>
                  <a:srgbClr val="BFBFBF"/>
                </a:solidFill>
              </a:rPr>
              <a:t>Biosimilars</a:t>
            </a:r>
            <a:r>
              <a:rPr lang="it-IT" baseline="30000" dirty="0">
                <a:solidFill>
                  <a:srgbClr val="BFBFBF"/>
                </a:solidFill>
              </a:rPr>
              <a:t> in the EU. Information Guide for Healthcare </a:t>
            </a:r>
            <a:r>
              <a:rPr lang="it-IT" baseline="30000" dirty="0" err="1">
                <a:solidFill>
                  <a:srgbClr val="BFBFBF"/>
                </a:solidFill>
              </a:rPr>
              <a:t>Professionals</a:t>
            </a:r>
            <a:r>
              <a:rPr lang="it-IT" baseline="30000" dirty="0">
                <a:solidFill>
                  <a:srgbClr val="BFBFBF"/>
                </a:solidFill>
              </a:rPr>
              <a:t>.</a:t>
            </a:r>
            <a:endParaRPr lang="it-IT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8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2388"/>
            <a:ext cx="8229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Extrapolation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40833" y="1182082"/>
            <a:ext cx="74612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The </a:t>
            </a:r>
            <a:r>
              <a:rPr lang="it-IT" sz="2400" dirty="0"/>
              <a:t>EMA </a:t>
            </a:r>
            <a:r>
              <a:rPr lang="it-IT" sz="2400" dirty="0" err="1"/>
              <a:t>defines</a:t>
            </a:r>
            <a:r>
              <a:rPr lang="it-IT" sz="2400" dirty="0"/>
              <a:t> </a:t>
            </a:r>
            <a:r>
              <a:rPr lang="it-IT" sz="2400" dirty="0" err="1"/>
              <a:t>extrapolation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smtClean="0"/>
              <a:t>“</a:t>
            </a:r>
            <a:r>
              <a:rPr lang="it-IT" sz="2400" dirty="0" err="1" smtClean="0"/>
              <a:t>extending</a:t>
            </a:r>
            <a:r>
              <a:rPr lang="it-IT" sz="2400" dirty="0" smtClean="0"/>
              <a:t> </a:t>
            </a:r>
            <a:r>
              <a:rPr lang="it-IT" sz="2400" dirty="0"/>
              <a:t>information and </a:t>
            </a:r>
            <a:r>
              <a:rPr lang="it-IT" sz="2400" dirty="0" err="1"/>
              <a:t>conclusions</a:t>
            </a:r>
            <a:r>
              <a:rPr lang="it-IT" sz="2400" dirty="0"/>
              <a:t> </a:t>
            </a:r>
            <a:r>
              <a:rPr lang="it-IT" sz="2400" dirty="0" err="1"/>
              <a:t>available</a:t>
            </a:r>
            <a:r>
              <a:rPr lang="it-IT" sz="2400" dirty="0"/>
              <a:t> from </a:t>
            </a:r>
            <a:r>
              <a:rPr lang="it-IT" sz="2400" dirty="0" err="1"/>
              <a:t>studies</a:t>
            </a:r>
            <a:r>
              <a:rPr lang="it-IT" sz="2400" dirty="0"/>
              <a:t> in </a:t>
            </a:r>
            <a:r>
              <a:rPr lang="it-IT" sz="2400" dirty="0" err="1"/>
              <a:t>one</a:t>
            </a:r>
            <a:r>
              <a:rPr lang="it-IT" sz="2400" dirty="0"/>
              <a:t> or more </a:t>
            </a:r>
            <a:r>
              <a:rPr lang="it-IT" sz="2400" dirty="0" err="1"/>
              <a:t>subgroups</a:t>
            </a:r>
            <a:r>
              <a:rPr lang="it-IT" sz="2400" dirty="0"/>
              <a:t> of the </a:t>
            </a:r>
            <a:r>
              <a:rPr lang="it-IT" sz="2400" dirty="0" err="1"/>
              <a:t>patient</a:t>
            </a:r>
            <a:r>
              <a:rPr lang="it-IT" sz="2400" dirty="0"/>
              <a:t> </a:t>
            </a:r>
            <a:r>
              <a:rPr lang="it-IT" sz="2400" dirty="0" err="1"/>
              <a:t>population</a:t>
            </a:r>
            <a:r>
              <a:rPr lang="it-IT" sz="2400" dirty="0"/>
              <a:t> (source </a:t>
            </a:r>
            <a:r>
              <a:rPr lang="it-IT" sz="2400" dirty="0" err="1" smtClean="0"/>
              <a:t>population</a:t>
            </a:r>
            <a:r>
              <a:rPr lang="it-IT" sz="2400" dirty="0"/>
              <a:t>)... to </a:t>
            </a:r>
            <a:r>
              <a:rPr lang="it-IT" sz="2400" dirty="0" err="1"/>
              <a:t>make</a:t>
            </a:r>
            <a:r>
              <a:rPr lang="it-IT" sz="2400" dirty="0"/>
              <a:t> </a:t>
            </a:r>
            <a:r>
              <a:rPr lang="it-IT" sz="2400" dirty="0" err="1"/>
              <a:t>inferences</a:t>
            </a:r>
            <a:r>
              <a:rPr lang="it-IT" sz="2400" dirty="0"/>
              <a:t> for </a:t>
            </a:r>
            <a:r>
              <a:rPr lang="it-IT" sz="2400" dirty="0" err="1"/>
              <a:t>another</a:t>
            </a:r>
            <a:r>
              <a:rPr lang="it-IT" sz="2400" dirty="0"/>
              <a:t> </a:t>
            </a:r>
            <a:r>
              <a:rPr lang="it-IT" sz="2400" dirty="0" err="1"/>
              <a:t>subgroup</a:t>
            </a:r>
            <a:r>
              <a:rPr lang="it-IT" sz="2400" dirty="0"/>
              <a:t> of the </a:t>
            </a:r>
            <a:r>
              <a:rPr lang="it-IT" sz="2400" dirty="0" err="1"/>
              <a:t>population</a:t>
            </a:r>
            <a:r>
              <a:rPr lang="it-IT" sz="2400" dirty="0"/>
              <a:t> (target </a:t>
            </a:r>
            <a:r>
              <a:rPr lang="it-IT" sz="2400" dirty="0" err="1"/>
              <a:t>population</a:t>
            </a:r>
            <a:r>
              <a:rPr lang="it-IT" sz="2400" dirty="0"/>
              <a:t>), or </a:t>
            </a:r>
            <a:r>
              <a:rPr lang="it-IT" sz="2400" dirty="0" err="1"/>
              <a:t>condition</a:t>
            </a:r>
            <a:r>
              <a:rPr lang="it-IT" sz="2400" dirty="0"/>
              <a:t> or </a:t>
            </a:r>
            <a:r>
              <a:rPr lang="it-IT" sz="2400" dirty="0" err="1"/>
              <a:t>product</a:t>
            </a:r>
            <a:r>
              <a:rPr lang="it-IT" sz="2400" dirty="0"/>
              <a:t>, </a:t>
            </a:r>
            <a:r>
              <a:rPr lang="it-IT" sz="2400" dirty="0" err="1"/>
              <a:t>thus</a:t>
            </a:r>
            <a:r>
              <a:rPr lang="it-IT" sz="2400" dirty="0"/>
              <a:t> </a:t>
            </a:r>
            <a:r>
              <a:rPr lang="it-IT" sz="2400" dirty="0" err="1"/>
              <a:t>reducing</a:t>
            </a:r>
            <a:r>
              <a:rPr lang="it-IT" sz="2400" dirty="0"/>
              <a:t> the </a:t>
            </a:r>
            <a:r>
              <a:rPr lang="it-IT" sz="2400" dirty="0" err="1"/>
              <a:t>need</a:t>
            </a:r>
            <a:r>
              <a:rPr lang="it-IT" sz="2400" dirty="0"/>
              <a:t> to generate </a:t>
            </a:r>
            <a:r>
              <a:rPr lang="it-IT" sz="2400" dirty="0" err="1"/>
              <a:t>additional</a:t>
            </a:r>
            <a:r>
              <a:rPr lang="it-IT" sz="2400" dirty="0"/>
              <a:t> </a:t>
            </a:r>
            <a:r>
              <a:rPr lang="it-IT" sz="2400" dirty="0" smtClean="0"/>
              <a:t>information</a:t>
            </a:r>
            <a:r>
              <a:rPr lang="it-IT" sz="2400" dirty="0"/>
              <a:t>... to </a:t>
            </a:r>
            <a:r>
              <a:rPr lang="it-IT" sz="2400" dirty="0" err="1"/>
              <a:t>reach</a:t>
            </a:r>
            <a:r>
              <a:rPr lang="it-IT" sz="2400" dirty="0"/>
              <a:t> </a:t>
            </a:r>
            <a:r>
              <a:rPr lang="it-IT" sz="2400" dirty="0" err="1"/>
              <a:t>conclusions</a:t>
            </a:r>
            <a:r>
              <a:rPr lang="it-IT" sz="2400" dirty="0"/>
              <a:t> for the target </a:t>
            </a:r>
            <a:r>
              <a:rPr lang="it-IT" sz="2400" dirty="0" err="1" smtClean="0"/>
              <a:t>population</a:t>
            </a:r>
            <a:r>
              <a:rPr lang="it-IT" sz="2400" dirty="0" smtClean="0"/>
              <a:t>”</a:t>
            </a:r>
            <a:r>
              <a:rPr lang="mr-IN" sz="2400" dirty="0" smtClean="0"/>
              <a:t>…</a:t>
            </a:r>
            <a:r>
              <a:rPr lang="it-IT" sz="2400" dirty="0" smtClean="0"/>
              <a:t> </a:t>
            </a:r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304393" y="6581001"/>
            <a:ext cx="485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 err="1">
                <a:solidFill>
                  <a:srgbClr val="BFBFBF"/>
                </a:solidFill>
              </a:rPr>
              <a:t>Biosimilars</a:t>
            </a:r>
            <a:r>
              <a:rPr lang="it-IT" baseline="30000" dirty="0">
                <a:solidFill>
                  <a:srgbClr val="BFBFBF"/>
                </a:solidFill>
              </a:rPr>
              <a:t> in the EU. Information Guide for Healthcare </a:t>
            </a:r>
            <a:r>
              <a:rPr lang="it-IT" baseline="30000" dirty="0" err="1">
                <a:solidFill>
                  <a:srgbClr val="BFBFBF"/>
                </a:solidFill>
              </a:rPr>
              <a:t>Professionals</a:t>
            </a:r>
            <a:r>
              <a:rPr lang="it-IT" baseline="30000" dirty="0">
                <a:solidFill>
                  <a:srgbClr val="BFBFBF"/>
                </a:solidFill>
              </a:rPr>
              <a:t>.</a:t>
            </a:r>
            <a:endParaRPr lang="it-IT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9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60" y="1283317"/>
            <a:ext cx="9017480" cy="555600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Extrapolation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indication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56194" y="6581001"/>
            <a:ext cx="2287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Thill</a:t>
            </a:r>
            <a:r>
              <a:rPr lang="it-IT" sz="1400" dirty="0" smtClean="0">
                <a:solidFill>
                  <a:srgbClr val="BFBFBF"/>
                </a:solidFill>
              </a:rPr>
              <a:t> et al. Future </a:t>
            </a:r>
            <a:r>
              <a:rPr lang="it-IT" sz="1400" dirty="0" err="1" smtClean="0">
                <a:solidFill>
                  <a:srgbClr val="BFBFBF"/>
                </a:solidFill>
              </a:rPr>
              <a:t>Oncol</a:t>
            </a:r>
            <a:r>
              <a:rPr lang="it-IT" sz="1400" dirty="0" smtClean="0">
                <a:solidFill>
                  <a:srgbClr val="BFBFBF"/>
                </a:solidFill>
              </a:rPr>
              <a:t> 2019</a:t>
            </a:r>
            <a:endParaRPr lang="it-IT" sz="1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3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60" y="1283317"/>
            <a:ext cx="9017480" cy="555600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Extrapolation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indication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83185" y="2686419"/>
            <a:ext cx="3407247" cy="224682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228301" y="2576521"/>
            <a:ext cx="2589019" cy="237480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856194" y="6581001"/>
            <a:ext cx="2287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Thill</a:t>
            </a:r>
            <a:r>
              <a:rPr lang="it-IT" sz="1400" dirty="0" smtClean="0">
                <a:solidFill>
                  <a:srgbClr val="BFBFBF"/>
                </a:solidFill>
              </a:rPr>
              <a:t> et al. Future </a:t>
            </a:r>
            <a:r>
              <a:rPr lang="it-IT" sz="1400" dirty="0" err="1" smtClean="0">
                <a:solidFill>
                  <a:srgbClr val="BFBFBF"/>
                </a:solidFill>
              </a:rPr>
              <a:t>Oncol</a:t>
            </a:r>
            <a:r>
              <a:rPr lang="it-IT" sz="1400" dirty="0" smtClean="0">
                <a:solidFill>
                  <a:srgbClr val="BFBFBF"/>
                </a:solidFill>
              </a:rPr>
              <a:t> 2019</a:t>
            </a:r>
            <a:endParaRPr lang="it-IT" sz="1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8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60" y="1283317"/>
            <a:ext cx="9017480" cy="555600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Extrapolation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indication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4262110" y="4701234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183185" y="2686419"/>
            <a:ext cx="3407247" cy="224682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228301" y="2576521"/>
            <a:ext cx="2589019" cy="237480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856194" y="6581001"/>
            <a:ext cx="2287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Thill</a:t>
            </a:r>
            <a:r>
              <a:rPr lang="it-IT" sz="1400" dirty="0" smtClean="0">
                <a:solidFill>
                  <a:srgbClr val="BFBFBF"/>
                </a:solidFill>
              </a:rPr>
              <a:t> et al. Future </a:t>
            </a:r>
            <a:r>
              <a:rPr lang="it-IT" sz="1400" dirty="0" err="1" smtClean="0">
                <a:solidFill>
                  <a:srgbClr val="BFBFBF"/>
                </a:solidFill>
              </a:rPr>
              <a:t>Oncol</a:t>
            </a:r>
            <a:r>
              <a:rPr lang="it-IT" sz="1400" dirty="0" smtClean="0">
                <a:solidFill>
                  <a:srgbClr val="BFBFBF"/>
                </a:solidFill>
              </a:rPr>
              <a:t> 2019</a:t>
            </a:r>
            <a:endParaRPr lang="it-IT" sz="1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7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What</a:t>
            </a:r>
            <a:r>
              <a:rPr lang="it-IT" b="1" dirty="0">
                <a:solidFill>
                  <a:srgbClr val="FF0000"/>
                </a:solidFill>
              </a:rPr>
              <a:t> Are </a:t>
            </a:r>
            <a:r>
              <a:rPr lang="it-IT" b="1" dirty="0" err="1">
                <a:solidFill>
                  <a:srgbClr val="FF0000"/>
                </a:solidFill>
              </a:rPr>
              <a:t>Biologics</a:t>
            </a:r>
            <a:r>
              <a:rPr lang="it-IT" b="1" dirty="0">
                <a:solidFill>
                  <a:srgbClr val="FF0000"/>
                </a:solidFill>
              </a:rPr>
              <a:t>? 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96104" y="1088739"/>
            <a:ext cx="81303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300" dirty="0" err="1" smtClean="0">
                <a:solidFill>
                  <a:srgbClr val="000000"/>
                </a:solidFill>
              </a:rPr>
              <a:t>Biologics</a:t>
            </a:r>
            <a:r>
              <a:rPr lang="it-IT" sz="2300" dirty="0" smtClean="0">
                <a:solidFill>
                  <a:srgbClr val="000000"/>
                </a:solidFill>
              </a:rPr>
              <a:t> are </a:t>
            </a:r>
            <a:r>
              <a:rPr lang="it-IT" sz="2300" dirty="0" err="1" smtClean="0">
                <a:solidFill>
                  <a:srgbClr val="000000"/>
                </a:solidFill>
              </a:rPr>
              <a:t>active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pharmaceutical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ingredients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prepared</a:t>
            </a:r>
            <a:r>
              <a:rPr lang="it-IT" sz="2300" dirty="0" smtClean="0">
                <a:solidFill>
                  <a:srgbClr val="000000"/>
                </a:solidFill>
              </a:rPr>
              <a:t> by the use of living </a:t>
            </a:r>
            <a:r>
              <a:rPr lang="it-IT" sz="2300" dirty="0" err="1" smtClean="0">
                <a:solidFill>
                  <a:srgbClr val="000000"/>
                </a:solidFill>
              </a:rPr>
              <a:t>systems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such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as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organisms</a:t>
            </a:r>
            <a:r>
              <a:rPr lang="it-IT" sz="2300" dirty="0" smtClean="0">
                <a:solidFill>
                  <a:srgbClr val="000000"/>
                </a:solidFill>
              </a:rPr>
              <a:t>, </a:t>
            </a:r>
            <a:r>
              <a:rPr lang="it-IT" sz="2300" dirty="0" err="1" smtClean="0">
                <a:solidFill>
                  <a:srgbClr val="000000"/>
                </a:solidFill>
              </a:rPr>
              <a:t>tissue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cultures</a:t>
            </a:r>
            <a:r>
              <a:rPr lang="it-IT" sz="2300" dirty="0" smtClean="0">
                <a:solidFill>
                  <a:srgbClr val="000000"/>
                </a:solidFill>
              </a:rPr>
              <a:t> or </a:t>
            </a:r>
            <a:r>
              <a:rPr lang="it-IT" sz="2300" dirty="0" err="1" smtClean="0">
                <a:solidFill>
                  <a:srgbClr val="000000"/>
                </a:solidFill>
              </a:rPr>
              <a:t>cells</a:t>
            </a:r>
            <a:endParaRPr lang="it-IT" sz="2300" baseline="30000" dirty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endParaRPr lang="it-IT" sz="23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300" dirty="0" smtClean="0">
                <a:solidFill>
                  <a:srgbClr val="000000"/>
                </a:solidFill>
              </a:rPr>
              <a:t>Greater </a:t>
            </a:r>
            <a:r>
              <a:rPr lang="it-IT" sz="2300" dirty="0" err="1" smtClean="0">
                <a:solidFill>
                  <a:srgbClr val="000000"/>
                </a:solidFill>
              </a:rPr>
              <a:t>than</a:t>
            </a:r>
            <a:r>
              <a:rPr lang="it-IT" sz="2300" dirty="0" smtClean="0">
                <a:solidFill>
                  <a:srgbClr val="000000"/>
                </a:solidFill>
              </a:rPr>
              <a:t> 50% of </a:t>
            </a:r>
            <a:r>
              <a:rPr lang="it-IT" sz="2300" dirty="0" err="1" smtClean="0">
                <a:solidFill>
                  <a:srgbClr val="000000"/>
                </a:solidFill>
              </a:rPr>
              <a:t>medicines</a:t>
            </a:r>
            <a:r>
              <a:rPr lang="it-IT" sz="2300" dirty="0" smtClean="0">
                <a:solidFill>
                  <a:srgbClr val="000000"/>
                </a:solidFill>
              </a:rPr>
              <a:t> in </a:t>
            </a:r>
            <a:r>
              <a:rPr lang="it-IT" sz="2300" dirty="0" err="1" smtClean="0">
                <a:solidFill>
                  <a:srgbClr val="000000"/>
                </a:solidFill>
              </a:rPr>
              <a:t>clinical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development</a:t>
            </a:r>
            <a:r>
              <a:rPr lang="it-IT" sz="2300" dirty="0" smtClean="0">
                <a:solidFill>
                  <a:srgbClr val="000000"/>
                </a:solidFill>
              </a:rPr>
              <a:t> are </a:t>
            </a:r>
            <a:r>
              <a:rPr lang="it-IT" sz="2300" dirty="0" err="1" smtClean="0">
                <a:solidFill>
                  <a:srgbClr val="000000"/>
                </a:solidFill>
              </a:rPr>
              <a:t>biologic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medicines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endParaRPr lang="it-IT" sz="2300" baseline="300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endParaRPr lang="it-IT" sz="2300" b="1" dirty="0" smtClean="0"/>
          </a:p>
          <a:p>
            <a:pPr marL="342900" indent="-342900" algn="just">
              <a:buFont typeface="Arial"/>
              <a:buChar char="•"/>
            </a:pPr>
            <a:r>
              <a:rPr lang="it-IT" sz="2300" b="1" dirty="0" err="1" smtClean="0"/>
              <a:t>Biological</a:t>
            </a:r>
            <a:r>
              <a:rPr lang="it-IT" sz="2300" b="1" dirty="0" smtClean="0"/>
              <a:t> </a:t>
            </a:r>
            <a:r>
              <a:rPr lang="it-IT" sz="2300" b="1" dirty="0" err="1" smtClean="0"/>
              <a:t>medicines</a:t>
            </a:r>
            <a:r>
              <a:rPr lang="it-IT" sz="2300" b="1" dirty="0" smtClean="0"/>
              <a:t> </a:t>
            </a:r>
            <a:r>
              <a:rPr lang="it-IT" sz="2300" b="1" dirty="0" err="1" smtClean="0"/>
              <a:t>have</a:t>
            </a:r>
            <a:r>
              <a:rPr lang="it-IT" sz="2300" b="1" dirty="0" smtClean="0"/>
              <a:t> </a:t>
            </a:r>
            <a:r>
              <a:rPr lang="it-IT" sz="2300" b="1" dirty="0" err="1" smtClean="0"/>
              <a:t>revolutionised</a:t>
            </a:r>
            <a:r>
              <a:rPr lang="it-IT" sz="2300" b="1" dirty="0" smtClean="0"/>
              <a:t> the treatment of </a:t>
            </a:r>
            <a:r>
              <a:rPr lang="it-IT" sz="2300" b="1" dirty="0" err="1" smtClean="0"/>
              <a:t>several</a:t>
            </a:r>
            <a:r>
              <a:rPr lang="it-IT" sz="2300" b="1" dirty="0" smtClean="0"/>
              <a:t> life-</a:t>
            </a:r>
            <a:r>
              <a:rPr lang="it-IT" sz="2300" b="1" dirty="0" err="1" smtClean="0"/>
              <a:t>threatening</a:t>
            </a:r>
            <a:r>
              <a:rPr lang="it-IT" sz="2300" b="1" dirty="0" smtClean="0"/>
              <a:t> </a:t>
            </a:r>
            <a:r>
              <a:rPr lang="it-IT" sz="2300" b="1" dirty="0" err="1" smtClean="0"/>
              <a:t>diseases</a:t>
            </a:r>
            <a:r>
              <a:rPr lang="it-IT" sz="2300" b="1" dirty="0" smtClean="0"/>
              <a:t> and </a:t>
            </a:r>
            <a:r>
              <a:rPr lang="it-IT" sz="2300" b="1" dirty="0" err="1" smtClean="0"/>
              <a:t>chronic</a:t>
            </a:r>
            <a:r>
              <a:rPr lang="it-IT" sz="2300" b="1" dirty="0" smtClean="0"/>
              <a:t> </a:t>
            </a:r>
            <a:r>
              <a:rPr lang="it-IT" sz="2300" b="1" dirty="0" err="1" smtClean="0"/>
              <a:t>clinical</a:t>
            </a:r>
            <a:r>
              <a:rPr lang="it-IT" sz="2300" b="1" dirty="0" smtClean="0"/>
              <a:t> </a:t>
            </a:r>
            <a:r>
              <a:rPr lang="it-IT" sz="2300" b="1" dirty="0" err="1" smtClean="0"/>
              <a:t>conditions</a:t>
            </a:r>
            <a:r>
              <a:rPr lang="it-IT" sz="2300" b="1" dirty="0" smtClean="0"/>
              <a:t>: </a:t>
            </a:r>
          </a:p>
          <a:p>
            <a:pPr algn="just"/>
            <a:r>
              <a:rPr lang="it-IT" sz="2300" b="1" dirty="0" smtClean="0"/>
              <a:t>    </a:t>
            </a:r>
            <a:r>
              <a:rPr lang="it-IT" sz="2300" b="1" dirty="0"/>
              <a:t> </a:t>
            </a:r>
            <a:r>
              <a:rPr lang="it-IT" sz="2300" dirty="0" err="1" smtClean="0"/>
              <a:t>diabetes</a:t>
            </a:r>
            <a:r>
              <a:rPr lang="it-IT" sz="2300" dirty="0" smtClean="0"/>
              <a:t>, </a:t>
            </a:r>
            <a:r>
              <a:rPr lang="it-IT" sz="2300" dirty="0" err="1" smtClean="0"/>
              <a:t>rheumatoid</a:t>
            </a:r>
            <a:r>
              <a:rPr lang="it-IT" sz="2300" dirty="0" smtClean="0"/>
              <a:t> </a:t>
            </a:r>
            <a:r>
              <a:rPr lang="it-IT" sz="2300" dirty="0" err="1" smtClean="0"/>
              <a:t>arthritis</a:t>
            </a:r>
            <a:r>
              <a:rPr lang="it-IT" sz="2300" dirty="0" smtClean="0"/>
              <a:t>, IBD and</a:t>
            </a:r>
            <a:r>
              <a:rPr lang="mr-IN" sz="2300" dirty="0" smtClean="0"/>
              <a:t>……</a:t>
            </a:r>
            <a:r>
              <a:rPr lang="it-IT" sz="2300" b="1" dirty="0" err="1" smtClean="0"/>
              <a:t>cancers</a:t>
            </a:r>
            <a:r>
              <a:rPr lang="it-IT" sz="2300" b="1" dirty="0" smtClean="0"/>
              <a:t>!</a:t>
            </a:r>
            <a:endParaRPr lang="it-IT" sz="23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endParaRPr lang="it-IT" sz="23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300" dirty="0" err="1" smtClean="0">
                <a:solidFill>
                  <a:srgbClr val="000000"/>
                </a:solidFill>
              </a:rPr>
              <a:t>There</a:t>
            </a:r>
            <a:r>
              <a:rPr lang="it-IT" sz="2300" dirty="0" smtClean="0">
                <a:solidFill>
                  <a:srgbClr val="000000"/>
                </a:solidFill>
              </a:rPr>
              <a:t> are more </a:t>
            </a:r>
            <a:r>
              <a:rPr lang="it-IT" sz="2300" dirty="0" err="1" smtClean="0">
                <a:solidFill>
                  <a:srgbClr val="000000"/>
                </a:solidFill>
              </a:rPr>
              <a:t>than</a:t>
            </a:r>
            <a:r>
              <a:rPr lang="it-IT" sz="2300" dirty="0" smtClean="0">
                <a:solidFill>
                  <a:srgbClr val="000000"/>
                </a:solidFill>
              </a:rPr>
              <a:t> 250 </a:t>
            </a:r>
            <a:r>
              <a:rPr lang="it-IT" sz="2300" dirty="0" err="1" smtClean="0">
                <a:solidFill>
                  <a:srgbClr val="000000"/>
                </a:solidFill>
              </a:rPr>
              <a:t>biologic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medicines</a:t>
            </a:r>
            <a:r>
              <a:rPr lang="it-IT" sz="2300" dirty="0" smtClean="0">
                <a:solidFill>
                  <a:srgbClr val="000000"/>
                </a:solidFill>
              </a:rPr>
              <a:t> on the market</a:t>
            </a:r>
          </a:p>
          <a:p>
            <a:pPr marL="342900" indent="-342900" algn="just">
              <a:buFont typeface="Arial"/>
              <a:buChar char="•"/>
            </a:pPr>
            <a:endParaRPr lang="it-IT" sz="23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300" dirty="0" smtClean="0">
                <a:solidFill>
                  <a:srgbClr val="000000"/>
                </a:solidFill>
              </a:rPr>
              <a:t>More </a:t>
            </a:r>
            <a:r>
              <a:rPr lang="it-IT" sz="2300" dirty="0" err="1" smtClean="0">
                <a:solidFill>
                  <a:srgbClr val="000000"/>
                </a:solidFill>
              </a:rPr>
              <a:t>than</a:t>
            </a:r>
            <a:r>
              <a:rPr lang="it-IT" sz="2300" dirty="0" smtClean="0">
                <a:solidFill>
                  <a:srgbClr val="000000"/>
                </a:solidFill>
              </a:rPr>
              <a:t> 350 </a:t>
            </a:r>
            <a:r>
              <a:rPr lang="it-IT" sz="2300" dirty="0" err="1" smtClean="0">
                <a:solidFill>
                  <a:srgbClr val="000000"/>
                </a:solidFill>
              </a:rPr>
              <a:t>million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patients</a:t>
            </a:r>
            <a:r>
              <a:rPr lang="it-IT" sz="2300" dirty="0" smtClean="0">
                <a:solidFill>
                  <a:srgbClr val="000000"/>
                </a:solidFill>
              </a:rPr>
              <a:t> </a:t>
            </a:r>
            <a:r>
              <a:rPr lang="it-IT" sz="2300" dirty="0" err="1" smtClean="0">
                <a:solidFill>
                  <a:srgbClr val="000000"/>
                </a:solidFill>
              </a:rPr>
              <a:t>worldwide</a:t>
            </a:r>
            <a:r>
              <a:rPr lang="it-IT" sz="2300" dirty="0" smtClean="0">
                <a:solidFill>
                  <a:srgbClr val="000000"/>
                </a:solidFill>
              </a:rPr>
              <a:t> use </a:t>
            </a:r>
            <a:r>
              <a:rPr lang="it-IT" sz="2300" dirty="0" err="1" smtClean="0">
                <a:solidFill>
                  <a:srgbClr val="000000"/>
                </a:solidFill>
              </a:rPr>
              <a:t>biologics</a:t>
            </a:r>
            <a:endParaRPr lang="it-IT" sz="23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/>
              <a:buChar char="•"/>
            </a:pPr>
            <a:endParaRPr lang="it-IT" sz="2000" dirty="0" smtClean="0">
              <a:solidFill>
                <a:srgbClr val="000000"/>
              </a:solidFill>
            </a:endParaRPr>
          </a:p>
          <a:p>
            <a:endParaRPr lang="it-IT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b="1" baseline="30000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08954" y="6458155"/>
            <a:ext cx="39430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Stevenson JG, </a:t>
            </a:r>
            <a:r>
              <a:rPr lang="it-IT" sz="1400" i="1" dirty="0">
                <a:solidFill>
                  <a:schemeClr val="bg1">
                    <a:lumMod val="75000"/>
                  </a:schemeClr>
                </a:solidFill>
              </a:rPr>
              <a:t>et al. </a:t>
            </a:r>
            <a:r>
              <a:rPr lang="it-IT" sz="1400" dirty="0" err="1" smtClean="0">
                <a:solidFill>
                  <a:schemeClr val="bg1">
                    <a:lumMod val="75000"/>
                  </a:schemeClr>
                </a:solidFill>
              </a:rPr>
              <a:t>Ann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75000"/>
                  </a:schemeClr>
                </a:solidFill>
              </a:rPr>
              <a:t>Pharmacother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2017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89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60" y="1283317"/>
            <a:ext cx="9017480" cy="555600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Extrapolation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indication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4272693" y="4690651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636239" y="5897911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443885" y="5897911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62110" y="5884073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092549" y="5897911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886352" y="5894656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856194" y="6581001"/>
            <a:ext cx="2287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Thill</a:t>
            </a:r>
            <a:r>
              <a:rPr lang="it-IT" sz="1400" dirty="0" smtClean="0">
                <a:solidFill>
                  <a:srgbClr val="BFBFBF"/>
                </a:solidFill>
              </a:rPr>
              <a:t> et al. Future </a:t>
            </a:r>
            <a:r>
              <a:rPr lang="it-IT" sz="1400" dirty="0" err="1" smtClean="0">
                <a:solidFill>
                  <a:srgbClr val="BFBFBF"/>
                </a:solidFill>
              </a:rPr>
              <a:t>Oncol</a:t>
            </a:r>
            <a:r>
              <a:rPr lang="it-IT" sz="1400" dirty="0" smtClean="0">
                <a:solidFill>
                  <a:srgbClr val="BFBFBF"/>
                </a:solidFill>
              </a:rPr>
              <a:t> 2019</a:t>
            </a:r>
            <a:endParaRPr lang="it-IT" sz="1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3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0" y="1283317"/>
            <a:ext cx="9017480" cy="555600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Extrapolation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indication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4262110" y="4701234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625656" y="5897911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443885" y="5897911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62110" y="5873490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092549" y="5897911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886352" y="5873490"/>
            <a:ext cx="720529" cy="7570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26412" y="5255634"/>
            <a:ext cx="227600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Extrapolation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immunogenicity</a:t>
            </a:r>
            <a:r>
              <a:rPr lang="it-IT" sz="2000" dirty="0" smtClean="0"/>
              <a:t> data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52167" y="5233296"/>
            <a:ext cx="2086298" cy="707886"/>
          </a:xfrm>
          <a:prstGeom prst="rect">
            <a:avLst/>
          </a:prstGeom>
          <a:solidFill>
            <a:srgbClr val="C6D9F1"/>
          </a:solidFill>
          <a:ln w="28575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Extrapolation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safety</a:t>
            </a:r>
            <a:r>
              <a:rPr lang="it-IT" sz="2000" dirty="0"/>
              <a:t> </a:t>
            </a:r>
            <a:r>
              <a:rPr lang="it-IT" sz="2000" dirty="0" smtClean="0"/>
              <a:t>data</a:t>
            </a:r>
            <a:endParaRPr lang="it-IT" sz="2000" dirty="0"/>
          </a:p>
        </p:txBody>
      </p:sp>
      <p:sp>
        <p:nvSpPr>
          <p:cNvPr id="12" name="Rettangolo 11"/>
          <p:cNvSpPr/>
          <p:nvPr/>
        </p:nvSpPr>
        <p:spPr>
          <a:xfrm>
            <a:off x="6856194" y="6581001"/>
            <a:ext cx="2287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Thill</a:t>
            </a:r>
            <a:r>
              <a:rPr lang="it-IT" sz="1400" dirty="0" smtClean="0">
                <a:solidFill>
                  <a:srgbClr val="BFBFBF"/>
                </a:solidFill>
              </a:rPr>
              <a:t> et al. Future </a:t>
            </a:r>
            <a:r>
              <a:rPr lang="it-IT" sz="1400" dirty="0" err="1" smtClean="0">
                <a:solidFill>
                  <a:srgbClr val="BFBFBF"/>
                </a:solidFill>
              </a:rPr>
              <a:t>Oncol</a:t>
            </a:r>
            <a:r>
              <a:rPr lang="it-IT" sz="1400" dirty="0" smtClean="0">
                <a:solidFill>
                  <a:srgbClr val="BFBFBF"/>
                </a:solidFill>
              </a:rPr>
              <a:t> 2019</a:t>
            </a:r>
            <a:endParaRPr lang="it-IT" sz="1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8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Post </a:t>
            </a:r>
            <a:r>
              <a:rPr lang="it-IT" b="1" dirty="0" err="1" smtClean="0">
                <a:solidFill>
                  <a:srgbClr val="FF0000"/>
                </a:solidFill>
              </a:rPr>
              <a:t>approval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  <a:r>
              <a:rPr lang="it-IT" b="1" dirty="0" err="1">
                <a:solidFill>
                  <a:srgbClr val="FF0000"/>
                </a:solidFill>
              </a:rPr>
              <a:t>P</a:t>
            </a:r>
            <a:r>
              <a:rPr lang="it-IT" b="1" dirty="0" err="1" smtClean="0">
                <a:solidFill>
                  <a:srgbClr val="FF0000"/>
                </a:solidFill>
              </a:rPr>
              <a:t>harmacovigilance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486" y="2038473"/>
            <a:ext cx="7143282" cy="432131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292298" y="6581001"/>
            <a:ext cx="485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 err="1">
                <a:solidFill>
                  <a:srgbClr val="BFBFBF"/>
                </a:solidFill>
              </a:rPr>
              <a:t>Biosimilars</a:t>
            </a:r>
            <a:r>
              <a:rPr lang="it-IT" baseline="30000" dirty="0">
                <a:solidFill>
                  <a:srgbClr val="BFBFBF"/>
                </a:solidFill>
              </a:rPr>
              <a:t> in the EU. Information Guide for Healthcare </a:t>
            </a:r>
            <a:r>
              <a:rPr lang="it-IT" baseline="30000" dirty="0" err="1">
                <a:solidFill>
                  <a:srgbClr val="BFBFBF"/>
                </a:solidFill>
              </a:rPr>
              <a:t>Professionals</a:t>
            </a:r>
            <a:r>
              <a:rPr lang="it-IT" baseline="30000" dirty="0">
                <a:solidFill>
                  <a:srgbClr val="BFBFBF"/>
                </a:solidFill>
              </a:rPr>
              <a:t>.</a:t>
            </a:r>
            <a:endParaRPr lang="it-IT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9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Post </a:t>
            </a:r>
            <a:r>
              <a:rPr lang="it-IT" b="1" dirty="0" err="1" smtClean="0">
                <a:solidFill>
                  <a:srgbClr val="FF0000"/>
                </a:solidFill>
              </a:rPr>
              <a:t>approval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  <a:r>
              <a:rPr lang="it-IT" b="1" dirty="0" err="1">
                <a:solidFill>
                  <a:srgbClr val="FF0000"/>
                </a:solidFill>
              </a:rPr>
              <a:t>P</a:t>
            </a:r>
            <a:r>
              <a:rPr lang="it-IT" b="1" dirty="0" err="1" smtClean="0">
                <a:solidFill>
                  <a:srgbClr val="FF0000"/>
                </a:solidFill>
              </a:rPr>
              <a:t>harmacovigilance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655234" y="1284376"/>
            <a:ext cx="6129867" cy="4759249"/>
            <a:chOff x="1655234" y="1517202"/>
            <a:chExt cx="6129867" cy="4759249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/>
            <a:srcRect l="10995" t="6493" r="21968" b="18603"/>
            <a:stretch/>
          </p:blipFill>
          <p:spPr>
            <a:xfrm>
              <a:off x="1655234" y="2815172"/>
              <a:ext cx="6129867" cy="3461279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/>
            <a:srcRect l="5873" t="4042" r="7898" b="6601"/>
            <a:stretch/>
          </p:blipFill>
          <p:spPr>
            <a:xfrm>
              <a:off x="3026833" y="1517202"/>
              <a:ext cx="3090334" cy="1319136"/>
            </a:xfrm>
            <a:prstGeom prst="rect">
              <a:avLst/>
            </a:prstGeom>
          </p:spPr>
        </p:pic>
      </p:grpSp>
      <p:sp>
        <p:nvSpPr>
          <p:cNvPr id="3" name="CasellaDiTesto 2"/>
          <p:cNvSpPr txBox="1"/>
          <p:nvPr/>
        </p:nvSpPr>
        <p:spPr>
          <a:xfrm>
            <a:off x="6826250" y="1608667"/>
            <a:ext cx="141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12 /7/19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1220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Valutazione dei Rapporti Periodici di Sicurezza (</a:t>
            </a:r>
            <a:r>
              <a:rPr lang="it-IT" dirty="0" err="1"/>
              <a:t>PSURs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7178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Phase</a:t>
            </a:r>
            <a:r>
              <a:rPr lang="it-IT" b="1" dirty="0" smtClean="0">
                <a:solidFill>
                  <a:srgbClr val="FF0000"/>
                </a:solidFill>
              </a:rPr>
              <a:t> III- </a:t>
            </a:r>
            <a:r>
              <a:rPr lang="it-IT" b="1" dirty="0" err="1" smtClean="0">
                <a:solidFill>
                  <a:srgbClr val="FF0000"/>
                </a:solidFill>
              </a:rPr>
              <a:t>primary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endpoint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results</a:t>
            </a:r>
            <a:r>
              <a:rPr lang="it-IT" b="1" dirty="0" smtClean="0">
                <a:solidFill>
                  <a:srgbClr val="FF0000"/>
                </a:solidFill>
              </a:rPr>
              <a:t> for the </a:t>
            </a:r>
            <a:r>
              <a:rPr lang="it-IT" b="1" dirty="0" err="1" smtClean="0">
                <a:solidFill>
                  <a:srgbClr val="FF0000"/>
                </a:solidFill>
              </a:rPr>
              <a:t>trastuzumab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biosimilars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683660" y="6581001"/>
            <a:ext cx="2525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Barbier</a:t>
            </a:r>
            <a:r>
              <a:rPr lang="it-IT" sz="1400" dirty="0" smtClean="0">
                <a:solidFill>
                  <a:srgbClr val="BFBFBF"/>
                </a:solidFill>
              </a:rPr>
              <a:t> L et al. Br </a:t>
            </a:r>
            <a:r>
              <a:rPr lang="it-IT" sz="1400" dirty="0" err="1" smtClean="0">
                <a:solidFill>
                  <a:srgbClr val="BFBFBF"/>
                </a:solidFill>
              </a:rPr>
              <a:t>J</a:t>
            </a:r>
            <a:r>
              <a:rPr lang="it-IT" sz="1400" dirty="0" smtClean="0">
                <a:solidFill>
                  <a:srgbClr val="BFBFBF"/>
                </a:solidFill>
              </a:rPr>
              <a:t>  </a:t>
            </a:r>
            <a:r>
              <a:rPr lang="it-IT" sz="1400" dirty="0" err="1" smtClean="0">
                <a:solidFill>
                  <a:srgbClr val="BFBFBF"/>
                </a:solidFill>
              </a:rPr>
              <a:t>Cancer</a:t>
            </a:r>
            <a:r>
              <a:rPr lang="it-IT" sz="1400" dirty="0" smtClean="0">
                <a:solidFill>
                  <a:srgbClr val="BFBFBF"/>
                </a:solidFill>
              </a:rPr>
              <a:t> 2019</a:t>
            </a:r>
            <a:endParaRPr lang="it-IT" sz="1400" dirty="0">
              <a:solidFill>
                <a:srgbClr val="BFBFBF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291416" y="1809750"/>
            <a:ext cx="1121834" cy="3526365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74082" y="1809750"/>
            <a:ext cx="9069917" cy="3526365"/>
            <a:chOff x="74082" y="1809750"/>
            <a:chExt cx="9069917" cy="3526365"/>
          </a:xfrm>
        </p:grpSpPr>
        <p:grpSp>
          <p:nvGrpSpPr>
            <p:cNvPr id="9" name="Gruppo 8"/>
            <p:cNvGrpSpPr/>
            <p:nvPr/>
          </p:nvGrpSpPr>
          <p:grpSpPr>
            <a:xfrm>
              <a:off x="74082" y="1809750"/>
              <a:ext cx="9069917" cy="3526365"/>
              <a:chOff x="74082" y="1809750"/>
              <a:chExt cx="9069917" cy="3526365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810" t="5551" r="1274" b="29678"/>
              <a:stretch/>
            </p:blipFill>
            <p:spPr>
              <a:xfrm>
                <a:off x="74082" y="1873250"/>
                <a:ext cx="9069917" cy="3462865"/>
              </a:xfrm>
              <a:prstGeom prst="rect">
                <a:avLst/>
              </a:prstGeom>
            </p:spPr>
          </p:pic>
          <p:sp>
            <p:nvSpPr>
              <p:cNvPr id="7" name="Rettangolo 6"/>
              <p:cNvSpPr/>
              <p:nvPr/>
            </p:nvSpPr>
            <p:spPr>
              <a:xfrm>
                <a:off x="836579" y="1809750"/>
                <a:ext cx="661481" cy="262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836579" y="2223378"/>
                <a:ext cx="787940" cy="3112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Rettangolo 9"/>
            <p:cNvSpPr/>
            <p:nvPr/>
          </p:nvSpPr>
          <p:spPr>
            <a:xfrm>
              <a:off x="7801583" y="2223378"/>
              <a:ext cx="1342415" cy="3112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7801583" y="1831029"/>
              <a:ext cx="1215957" cy="262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86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86976" cy="63741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949" y="3369053"/>
            <a:ext cx="8765709" cy="23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2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7014" r="9144" b="6500"/>
          <a:stretch/>
        </p:blipFill>
        <p:spPr>
          <a:xfrm>
            <a:off x="220120" y="592666"/>
            <a:ext cx="8585213" cy="418041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989" y="4984750"/>
            <a:ext cx="3818022" cy="15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7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687"/>
            <a:ext cx="9144000" cy="54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1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85008"/>
          <a:stretch/>
        </p:blipFill>
        <p:spPr>
          <a:xfrm>
            <a:off x="0" y="556687"/>
            <a:ext cx="9144000" cy="82315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37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9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659027" cy="4676812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1550969" y="2523566"/>
            <a:ext cx="7080112" cy="3964582"/>
            <a:chOff x="1550969" y="2523566"/>
            <a:chExt cx="7080112" cy="396458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0969" y="2523566"/>
              <a:ext cx="7080112" cy="3964582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4254500" y="3302000"/>
              <a:ext cx="1534583" cy="264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Rettangolo 2"/>
          <p:cNvSpPr/>
          <p:nvPr/>
        </p:nvSpPr>
        <p:spPr>
          <a:xfrm>
            <a:off x="3979333" y="403254"/>
            <a:ext cx="4519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Interchangeability</a:t>
            </a:r>
            <a:r>
              <a:rPr lang="it-IT" sz="3200" b="1" dirty="0" smtClean="0">
                <a:solidFill>
                  <a:srgbClr val="FF0000"/>
                </a:solidFill>
              </a:rPr>
              <a:t> , </a:t>
            </a:r>
            <a:r>
              <a:rPr lang="en-US" sz="3200" b="1" dirty="0" smtClean="0">
                <a:solidFill>
                  <a:srgbClr val="FF0000"/>
                </a:solidFill>
              </a:rPr>
              <a:t>Switch, Automatic Switch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18870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What</a:t>
            </a:r>
            <a:r>
              <a:rPr lang="it-IT" b="1" dirty="0">
                <a:solidFill>
                  <a:srgbClr val="FF0000"/>
                </a:solidFill>
              </a:rPr>
              <a:t> Are </a:t>
            </a:r>
            <a:r>
              <a:rPr lang="it-IT" b="1" dirty="0" err="1">
                <a:solidFill>
                  <a:srgbClr val="FF0000"/>
                </a:solidFill>
              </a:rPr>
              <a:t>Biologics</a:t>
            </a:r>
            <a:r>
              <a:rPr lang="it-IT" b="1" dirty="0">
                <a:solidFill>
                  <a:srgbClr val="FF0000"/>
                </a:solidFill>
              </a:rPr>
              <a:t>? 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1502" y="1526374"/>
            <a:ext cx="710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/>
              <a:t>  </a:t>
            </a:r>
            <a:r>
              <a:rPr lang="it-IT" b="1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27287" y="1409993"/>
            <a:ext cx="4032250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Conventional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drugs</a:t>
            </a:r>
            <a:r>
              <a:rPr lang="it-IT" sz="3200" dirty="0" smtClean="0"/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it-IT" sz="3200" dirty="0" smtClean="0"/>
              <a:t>Small </a:t>
            </a:r>
            <a:r>
              <a:rPr lang="it-IT" sz="3200" dirty="0" err="1" smtClean="0"/>
              <a:t>molecular</a:t>
            </a:r>
            <a:r>
              <a:rPr lang="it-IT" sz="3200" dirty="0" smtClean="0"/>
              <a:t> </a:t>
            </a:r>
            <a:r>
              <a:rPr lang="it-IT" sz="3200" dirty="0" err="1" smtClean="0"/>
              <a:t>weight</a:t>
            </a:r>
            <a:r>
              <a:rPr lang="it-IT" sz="3200" dirty="0" smtClean="0"/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it-IT" sz="3200" dirty="0" err="1"/>
              <a:t>S</a:t>
            </a:r>
            <a:r>
              <a:rPr lang="it-IT" sz="3200" dirty="0" err="1" smtClean="0"/>
              <a:t>tructurally</a:t>
            </a:r>
            <a:r>
              <a:rPr lang="it-IT" sz="3200" dirty="0" smtClean="0"/>
              <a:t> </a:t>
            </a:r>
            <a:r>
              <a:rPr lang="it-IT" sz="3200" dirty="0" err="1" smtClean="0"/>
              <a:t>simple</a:t>
            </a:r>
            <a:r>
              <a:rPr lang="it-IT" sz="3200" dirty="0" smtClean="0"/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it-IT" sz="3200" dirty="0" err="1"/>
              <a:t>S</a:t>
            </a:r>
            <a:r>
              <a:rPr lang="it-IT" sz="3200" dirty="0" err="1" smtClean="0"/>
              <a:t>table</a:t>
            </a:r>
            <a:r>
              <a:rPr lang="it-IT" sz="3200" dirty="0" smtClean="0"/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it-IT" sz="3200" dirty="0" err="1"/>
              <a:t>M</a:t>
            </a:r>
            <a:r>
              <a:rPr lang="it-IT" sz="3200" dirty="0" err="1" smtClean="0"/>
              <a:t>anufactured</a:t>
            </a:r>
            <a:r>
              <a:rPr lang="it-IT" sz="3200" dirty="0" smtClean="0"/>
              <a:t> in  </a:t>
            </a:r>
            <a:r>
              <a:rPr lang="it-IT" sz="3200" dirty="0" err="1" smtClean="0"/>
              <a:t>predictable</a:t>
            </a:r>
            <a:r>
              <a:rPr lang="it-IT" sz="3200" dirty="0" smtClean="0"/>
              <a:t> </a:t>
            </a:r>
            <a:r>
              <a:rPr lang="it-IT" sz="3200" dirty="0" err="1" smtClean="0"/>
              <a:t>manner</a:t>
            </a:r>
            <a:r>
              <a:rPr lang="it-IT" sz="3200" dirty="0" smtClean="0"/>
              <a:t> </a:t>
            </a:r>
            <a:r>
              <a:rPr lang="it-IT" sz="3200" dirty="0"/>
              <a:t> </a:t>
            </a:r>
            <a:r>
              <a:rPr lang="it-IT" sz="3200" dirty="0" err="1" smtClean="0"/>
              <a:t>easily</a:t>
            </a:r>
            <a:r>
              <a:rPr lang="it-IT" sz="3200" dirty="0" smtClean="0"/>
              <a:t> </a:t>
            </a:r>
            <a:r>
              <a:rPr lang="it-IT" sz="3200" dirty="0" err="1" smtClean="0"/>
              <a:t>characterised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895614" y="1410539"/>
            <a:ext cx="4032000" cy="4032000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Biologicals</a:t>
            </a:r>
            <a:r>
              <a:rPr lang="it-IT" sz="3200" b="1" dirty="0" smtClean="0"/>
              <a:t> :</a:t>
            </a:r>
          </a:p>
          <a:p>
            <a:pPr marL="514350" indent="-514350">
              <a:buFont typeface="Wingdings" charset="2"/>
              <a:buChar char="ü"/>
            </a:pPr>
            <a:r>
              <a:rPr lang="it-IT" sz="3200" dirty="0" smtClean="0"/>
              <a:t>Large </a:t>
            </a:r>
            <a:r>
              <a:rPr lang="it-IT" sz="3200" dirty="0" err="1" smtClean="0"/>
              <a:t>molecular</a:t>
            </a:r>
            <a:r>
              <a:rPr lang="it-IT" sz="3200" dirty="0" smtClean="0"/>
              <a:t> </a:t>
            </a:r>
            <a:r>
              <a:rPr lang="it-IT" sz="3200" dirty="0" err="1" smtClean="0"/>
              <a:t>weight</a:t>
            </a:r>
            <a:r>
              <a:rPr lang="it-IT" sz="3200" dirty="0" smtClean="0"/>
              <a:t> </a:t>
            </a:r>
          </a:p>
          <a:p>
            <a:pPr marL="514350" indent="-514350">
              <a:buFont typeface="Wingdings" charset="2"/>
              <a:buChar char="ü"/>
            </a:pPr>
            <a:r>
              <a:rPr lang="it-IT" sz="3200" dirty="0" err="1" smtClean="0"/>
              <a:t>Complex</a:t>
            </a:r>
            <a:r>
              <a:rPr lang="it-IT" sz="3200" dirty="0" smtClean="0"/>
              <a:t> </a:t>
            </a:r>
            <a:r>
              <a:rPr lang="it-IT" sz="3200" dirty="0" err="1" smtClean="0"/>
              <a:t>structure</a:t>
            </a:r>
            <a:endParaRPr lang="it-IT" sz="3200" dirty="0"/>
          </a:p>
          <a:p>
            <a:pPr marL="514350" indent="-514350">
              <a:buFont typeface="Wingdings" charset="2"/>
              <a:buChar char="ü"/>
            </a:pPr>
            <a:r>
              <a:rPr lang="it-IT" sz="3200" dirty="0" err="1"/>
              <a:t>U</a:t>
            </a:r>
            <a:r>
              <a:rPr lang="it-IT" sz="3200" dirty="0" err="1" smtClean="0"/>
              <a:t>nstable</a:t>
            </a:r>
            <a:endParaRPr lang="it-IT" sz="3200" dirty="0"/>
          </a:p>
          <a:p>
            <a:pPr marL="514350" indent="-514350">
              <a:buFont typeface="Wingdings" charset="2"/>
              <a:buChar char="ü"/>
            </a:pPr>
            <a:r>
              <a:rPr lang="it-IT" sz="3200" dirty="0" err="1"/>
              <a:t>M</a:t>
            </a:r>
            <a:r>
              <a:rPr lang="it-IT" sz="3200" dirty="0" err="1" smtClean="0"/>
              <a:t>anufactured</a:t>
            </a:r>
            <a:r>
              <a:rPr lang="it-IT" sz="3200" dirty="0" smtClean="0"/>
              <a:t> in </a:t>
            </a:r>
            <a:r>
              <a:rPr lang="it-IT" sz="3200" dirty="0" err="1" smtClean="0"/>
              <a:t>manner</a:t>
            </a:r>
            <a:r>
              <a:rPr lang="it-IT" sz="3200" dirty="0" smtClean="0"/>
              <a:t> </a:t>
            </a:r>
            <a:r>
              <a:rPr lang="it-IT" sz="3200" dirty="0" err="1" smtClean="0"/>
              <a:t>difficult</a:t>
            </a:r>
            <a:r>
              <a:rPr lang="it-IT" sz="3200" b="1" dirty="0" smtClean="0"/>
              <a:t> </a:t>
            </a:r>
            <a:r>
              <a:rPr lang="it-IT" sz="3200" dirty="0" smtClean="0"/>
              <a:t>to </a:t>
            </a:r>
            <a:r>
              <a:rPr lang="it-IT" sz="3200" dirty="0" err="1" smtClean="0"/>
              <a:t>characterised</a:t>
            </a:r>
            <a:endParaRPr lang="it-IT" sz="32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708954" y="6458155"/>
            <a:ext cx="39430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Stevenson JG, </a:t>
            </a:r>
            <a:r>
              <a:rPr lang="it-IT" sz="1400" i="1" dirty="0">
                <a:solidFill>
                  <a:schemeClr val="bg1">
                    <a:lumMod val="75000"/>
                  </a:schemeClr>
                </a:solidFill>
              </a:rPr>
              <a:t>et al. </a:t>
            </a:r>
            <a:r>
              <a:rPr lang="it-IT" sz="1400" dirty="0" err="1" smtClean="0">
                <a:solidFill>
                  <a:schemeClr val="bg1">
                    <a:lumMod val="75000"/>
                  </a:schemeClr>
                </a:solidFill>
              </a:rPr>
              <a:t>Ann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75000"/>
                  </a:schemeClr>
                </a:solidFill>
              </a:rPr>
              <a:t>Pharmacother</a:t>
            </a:r>
            <a:r>
              <a:rPr lang="it-IT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2017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53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Switching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study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designs</a:t>
            </a:r>
            <a:r>
              <a:rPr lang="it-IT" b="1" dirty="0" smtClean="0">
                <a:solidFill>
                  <a:srgbClr val="FF0000"/>
                </a:solidFill>
              </a:rPr>
              <a:t> in </a:t>
            </a:r>
            <a:r>
              <a:rPr lang="it-IT" b="1" dirty="0" err="1" smtClean="0">
                <a:solidFill>
                  <a:srgbClr val="FF0000"/>
                </a:solidFill>
              </a:rPr>
              <a:t>oncology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26" y="1532148"/>
            <a:ext cx="7659077" cy="502133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795719" y="6581001"/>
            <a:ext cx="2441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Declerck</a:t>
            </a:r>
            <a:r>
              <a:rPr lang="it-IT" sz="1400" dirty="0" smtClean="0">
                <a:solidFill>
                  <a:srgbClr val="BFBFBF"/>
                </a:solidFill>
              </a:rPr>
              <a:t> </a:t>
            </a:r>
            <a:r>
              <a:rPr lang="it-IT" sz="1400" dirty="0" err="1" smtClean="0">
                <a:solidFill>
                  <a:srgbClr val="BFBFBF"/>
                </a:solidFill>
              </a:rPr>
              <a:t>P</a:t>
            </a:r>
            <a:r>
              <a:rPr lang="it-IT" sz="1400" dirty="0" smtClean="0">
                <a:solidFill>
                  <a:srgbClr val="BFBFBF"/>
                </a:solidFill>
              </a:rPr>
              <a:t> et al. </a:t>
            </a:r>
            <a:r>
              <a:rPr lang="it-IT" sz="1400" dirty="0" err="1" smtClean="0">
                <a:solidFill>
                  <a:srgbClr val="BFBFBF"/>
                </a:solidFill>
              </a:rPr>
              <a:t>Clin</a:t>
            </a:r>
            <a:r>
              <a:rPr lang="it-IT" sz="1400" dirty="0" smtClean="0">
                <a:solidFill>
                  <a:srgbClr val="BFBFBF"/>
                </a:solidFill>
              </a:rPr>
              <a:t> </a:t>
            </a:r>
            <a:r>
              <a:rPr lang="it-IT" sz="1400" dirty="0" err="1" smtClean="0">
                <a:solidFill>
                  <a:srgbClr val="BFBFBF"/>
                </a:solidFill>
              </a:rPr>
              <a:t>Ther</a:t>
            </a:r>
            <a:r>
              <a:rPr lang="it-IT" sz="1400" dirty="0" smtClean="0">
                <a:solidFill>
                  <a:srgbClr val="BFBFBF"/>
                </a:solidFill>
              </a:rPr>
              <a:t> 2018</a:t>
            </a:r>
            <a:endParaRPr lang="it-IT" sz="1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5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LILAC trial: </a:t>
            </a:r>
            <a:r>
              <a:rPr lang="it-IT" b="1" dirty="0" err="1" smtClean="0">
                <a:solidFill>
                  <a:srgbClr val="FF0000"/>
                </a:solidFill>
              </a:rPr>
              <a:t>phase</a:t>
            </a:r>
            <a:r>
              <a:rPr lang="it-IT" b="1" dirty="0" smtClean="0">
                <a:solidFill>
                  <a:srgbClr val="FF0000"/>
                </a:solidFill>
              </a:rPr>
              <a:t> III </a:t>
            </a:r>
            <a:r>
              <a:rPr lang="it-IT" b="1" dirty="0" err="1" smtClean="0">
                <a:solidFill>
                  <a:srgbClr val="FF0000"/>
                </a:solidFill>
              </a:rPr>
              <a:t>equivalence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study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4692"/>
          <a:stretch/>
        </p:blipFill>
        <p:spPr>
          <a:xfrm>
            <a:off x="0" y="1561418"/>
            <a:ext cx="9144000" cy="4221895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5849718" y="2552098"/>
            <a:ext cx="842652" cy="427385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722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LILAC trial: </a:t>
            </a:r>
            <a:r>
              <a:rPr lang="it-IT" b="1" dirty="0" err="1" smtClean="0">
                <a:solidFill>
                  <a:srgbClr val="FF0000"/>
                </a:solidFill>
              </a:rPr>
              <a:t>phase</a:t>
            </a:r>
            <a:r>
              <a:rPr lang="it-IT" b="1" dirty="0" smtClean="0">
                <a:solidFill>
                  <a:srgbClr val="FF0000"/>
                </a:solidFill>
              </a:rPr>
              <a:t> III </a:t>
            </a:r>
            <a:r>
              <a:rPr lang="it-IT" b="1" dirty="0" err="1" smtClean="0">
                <a:solidFill>
                  <a:srgbClr val="FF0000"/>
                </a:solidFill>
              </a:rPr>
              <a:t>equivalence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study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0" y="1417639"/>
            <a:ext cx="9144000" cy="5012220"/>
            <a:chOff x="0" y="1417639"/>
            <a:chExt cx="9144000" cy="501222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/>
            <a:srcRect t="-80"/>
            <a:stretch/>
          </p:blipFill>
          <p:spPr>
            <a:xfrm>
              <a:off x="0" y="1697329"/>
              <a:ext cx="9144000" cy="4732530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1709731" y="1417639"/>
              <a:ext cx="390794" cy="3254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31464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LILAC trial: </a:t>
            </a:r>
            <a:r>
              <a:rPr lang="it-IT" b="1" dirty="0" err="1" smtClean="0">
                <a:solidFill>
                  <a:srgbClr val="FF0000"/>
                </a:solidFill>
              </a:rPr>
              <a:t>phase</a:t>
            </a:r>
            <a:r>
              <a:rPr lang="it-IT" b="1" dirty="0" smtClean="0">
                <a:solidFill>
                  <a:srgbClr val="FF0000"/>
                </a:solidFill>
              </a:rPr>
              <a:t> III </a:t>
            </a:r>
            <a:r>
              <a:rPr lang="it-IT" b="1" dirty="0" err="1" smtClean="0">
                <a:solidFill>
                  <a:srgbClr val="FF0000"/>
                </a:solidFill>
              </a:rPr>
              <a:t>equivalence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study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5563" y="1332109"/>
            <a:ext cx="9125179" cy="5097392"/>
            <a:chOff x="15563" y="1332109"/>
            <a:chExt cx="9125179" cy="509739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63" y="1640422"/>
              <a:ext cx="9125179" cy="4789079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1788391" y="1332109"/>
              <a:ext cx="411733" cy="350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Rettangolo arrotondato 6"/>
          <p:cNvSpPr/>
          <p:nvPr/>
        </p:nvSpPr>
        <p:spPr>
          <a:xfrm>
            <a:off x="268665" y="4815417"/>
            <a:ext cx="5636835" cy="39158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978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249" y="107835"/>
            <a:ext cx="4201516" cy="2814440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0" y="2622733"/>
            <a:ext cx="9144000" cy="3787682"/>
            <a:chOff x="0" y="2622733"/>
            <a:chExt cx="9144000" cy="3787682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22733"/>
              <a:ext cx="9144000" cy="3787682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7143750" y="5037667"/>
              <a:ext cx="1534583" cy="264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1322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40349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The </a:t>
            </a:r>
            <a:r>
              <a:rPr lang="it-IT" b="1" dirty="0" err="1"/>
              <a:t>decision</a:t>
            </a:r>
            <a:r>
              <a:rPr lang="it-IT" b="1" dirty="0"/>
              <a:t> </a:t>
            </a:r>
            <a:r>
              <a:rPr lang="it-IT" dirty="0"/>
              <a:t>on </a:t>
            </a:r>
            <a:r>
              <a:rPr lang="it-IT" dirty="0" err="1"/>
              <a:t>whether</a:t>
            </a:r>
            <a:r>
              <a:rPr lang="it-IT" dirty="0"/>
              <a:t> to </a:t>
            </a:r>
            <a:r>
              <a:rPr lang="it-IT" dirty="0" err="1"/>
              <a:t>allow</a:t>
            </a:r>
            <a:r>
              <a:rPr lang="it-IT" dirty="0"/>
              <a:t> </a:t>
            </a:r>
            <a:r>
              <a:rPr lang="it-IT" b="1" dirty="0" err="1"/>
              <a:t>interchangeable</a:t>
            </a:r>
            <a:r>
              <a:rPr lang="it-IT" dirty="0"/>
              <a:t> use and </a:t>
            </a:r>
            <a:r>
              <a:rPr lang="it-IT" b="1" dirty="0" err="1"/>
              <a:t>substitution</a:t>
            </a:r>
            <a:r>
              <a:rPr lang="it-IT" dirty="0"/>
              <a:t> of the </a:t>
            </a:r>
            <a:r>
              <a:rPr lang="it-IT" dirty="0" err="1"/>
              <a:t>reference</a:t>
            </a:r>
            <a:r>
              <a:rPr lang="it-IT" dirty="0"/>
              <a:t> </a:t>
            </a:r>
            <a:r>
              <a:rPr lang="it-IT" dirty="0" err="1"/>
              <a:t>biological</a:t>
            </a:r>
            <a:r>
              <a:rPr lang="it-IT" dirty="0"/>
              <a:t> medicine and the </a:t>
            </a:r>
            <a:r>
              <a:rPr lang="it-IT" dirty="0" err="1"/>
              <a:t>biosimilar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taken</a:t>
            </a:r>
            <a:r>
              <a:rPr lang="it-IT" dirty="0"/>
              <a:t> </a:t>
            </a:r>
            <a:r>
              <a:rPr lang="it-IT" b="1" dirty="0" err="1"/>
              <a:t>at</a:t>
            </a:r>
            <a:r>
              <a:rPr lang="it-IT" b="1" dirty="0"/>
              <a:t> </a:t>
            </a:r>
            <a:r>
              <a:rPr lang="it-IT" b="1" dirty="0" err="1"/>
              <a:t>national</a:t>
            </a:r>
            <a:r>
              <a:rPr lang="it-IT" b="1" dirty="0"/>
              <a:t> </a:t>
            </a:r>
            <a:r>
              <a:rPr lang="it-IT" b="1" dirty="0" err="1"/>
              <a:t>level</a:t>
            </a:r>
            <a:r>
              <a:rPr lang="it-IT" dirty="0"/>
              <a:t>. </a:t>
            </a:r>
            <a:endParaRPr lang="it-IT" dirty="0" smtClean="0"/>
          </a:p>
          <a:p>
            <a:endParaRPr lang="it-IT" dirty="0"/>
          </a:p>
          <a:p>
            <a:r>
              <a:rPr lang="it-IT" dirty="0" err="1"/>
              <a:t>Interchangeability</a:t>
            </a:r>
            <a:r>
              <a:rPr lang="it-IT" dirty="0"/>
              <a:t> and </a:t>
            </a:r>
            <a:r>
              <a:rPr lang="it-IT" dirty="0" err="1"/>
              <a:t>switching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be </a:t>
            </a:r>
            <a:r>
              <a:rPr lang="it-IT" dirty="0" err="1"/>
              <a:t>permitted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: 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physician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well-informed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products</a:t>
            </a:r>
            <a:r>
              <a:rPr lang="it-IT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briefed</a:t>
            </a:r>
            <a:r>
              <a:rPr lang="it-IT" dirty="0"/>
              <a:t> by the </a:t>
            </a:r>
            <a:r>
              <a:rPr lang="it-IT" dirty="0" err="1" smtClean="0"/>
              <a:t>physician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</a:t>
            </a:r>
            <a:r>
              <a:rPr lang="it-IT" dirty="0" smtClean="0"/>
              <a:t> </a:t>
            </a:r>
            <a:r>
              <a:rPr lang="it-IT" dirty="0"/>
              <a:t>nurse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closely</a:t>
            </a:r>
            <a:r>
              <a:rPr lang="it-IT" dirty="0"/>
              <a:t> </a:t>
            </a:r>
            <a:r>
              <a:rPr lang="it-IT" dirty="0" err="1"/>
              <a:t>monitoring</a:t>
            </a:r>
            <a:r>
              <a:rPr lang="it-IT" dirty="0"/>
              <a:t> the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tracking</a:t>
            </a:r>
            <a:r>
              <a:rPr lang="it-IT" dirty="0" smtClean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adverse</a:t>
            </a:r>
            <a:r>
              <a:rPr lang="it-IT" dirty="0"/>
              <a:t> </a:t>
            </a:r>
            <a:r>
              <a:rPr lang="it-IT" dirty="0" err="1"/>
              <a:t>events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err="1" smtClean="0"/>
              <a:t>Automatic</a:t>
            </a:r>
            <a:r>
              <a:rPr lang="it-IT" b="1" dirty="0" smtClean="0"/>
              <a:t> </a:t>
            </a:r>
            <a:r>
              <a:rPr lang="it-IT" b="1" dirty="0" err="1"/>
              <a:t>substitution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be </a:t>
            </a:r>
            <a:r>
              <a:rPr lang="it-IT" dirty="0" err="1"/>
              <a:t>practice</a:t>
            </a:r>
            <a:r>
              <a:rPr lang="it-IT" dirty="0"/>
              <a:t> for </a:t>
            </a:r>
            <a:r>
              <a:rPr lang="it-IT" dirty="0" err="1"/>
              <a:t>generics</a:t>
            </a:r>
            <a:r>
              <a:rPr lang="it-IT" dirty="0"/>
              <a:t>, </a:t>
            </a:r>
            <a:r>
              <a:rPr lang="it-IT" b="1" dirty="0" err="1"/>
              <a:t>should</a:t>
            </a:r>
            <a:r>
              <a:rPr lang="it-IT" b="1" dirty="0"/>
              <a:t> </a:t>
            </a:r>
            <a:r>
              <a:rPr lang="it-IT" b="1" dirty="0" err="1"/>
              <a:t>therefore</a:t>
            </a:r>
            <a:r>
              <a:rPr lang="it-IT" b="1" dirty="0"/>
              <a:t> be </a:t>
            </a:r>
            <a:r>
              <a:rPr lang="it-IT" b="1" dirty="0" err="1"/>
              <a:t>avoided</a:t>
            </a:r>
            <a:r>
              <a:rPr lang="it-IT" b="1" dirty="0"/>
              <a:t> in the </a:t>
            </a:r>
            <a:r>
              <a:rPr lang="it-IT" b="1" dirty="0" err="1"/>
              <a:t>field</a:t>
            </a:r>
            <a:r>
              <a:rPr lang="it-IT" b="1" dirty="0"/>
              <a:t> of </a:t>
            </a:r>
            <a:r>
              <a:rPr lang="it-IT" b="1" dirty="0" err="1"/>
              <a:t>biosimilars</a:t>
            </a:r>
            <a:r>
              <a:rPr lang="it-IT" b="1" dirty="0"/>
              <a:t> </a:t>
            </a:r>
            <a:r>
              <a:rPr lang="it-IT" b="1" dirty="0" smtClean="0"/>
              <a:t>!</a:t>
            </a:r>
            <a:endParaRPr lang="it-IT" b="1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14960"/>
          <a:stretch/>
        </p:blipFill>
        <p:spPr>
          <a:xfrm>
            <a:off x="0" y="87072"/>
            <a:ext cx="9144000" cy="186558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56194" y="6581001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J</a:t>
            </a:r>
            <a:r>
              <a:rPr lang="it-IT" sz="1400" dirty="0" smtClean="0">
                <a:solidFill>
                  <a:srgbClr val="BFBFBF"/>
                </a:solidFill>
              </a:rPr>
              <a:t> </a:t>
            </a:r>
            <a:r>
              <a:rPr lang="it-IT" sz="1400" dirty="0" err="1" smtClean="0">
                <a:solidFill>
                  <a:srgbClr val="BFBFBF"/>
                </a:solidFill>
              </a:rPr>
              <a:t>Tabernero</a:t>
            </a:r>
            <a:r>
              <a:rPr lang="it-IT" sz="1400" dirty="0" smtClean="0">
                <a:solidFill>
                  <a:srgbClr val="BFBFBF"/>
                </a:solidFill>
              </a:rPr>
              <a:t> et al. ESMO 2017</a:t>
            </a:r>
            <a:endParaRPr lang="it-IT" sz="1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1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11" t="10658" r="6834" b="11161"/>
          <a:stretch/>
        </p:blipFill>
        <p:spPr>
          <a:xfrm>
            <a:off x="339514" y="1036903"/>
            <a:ext cx="8464972" cy="4784195"/>
          </a:xfrm>
        </p:spPr>
      </p:pic>
      <p:sp>
        <p:nvSpPr>
          <p:cNvPr id="5" name="Rettangolo 4"/>
          <p:cNvSpPr/>
          <p:nvPr/>
        </p:nvSpPr>
        <p:spPr>
          <a:xfrm>
            <a:off x="6856194" y="6581001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J</a:t>
            </a:r>
            <a:r>
              <a:rPr lang="it-IT" sz="1400" dirty="0" smtClean="0">
                <a:solidFill>
                  <a:srgbClr val="BFBFBF"/>
                </a:solidFill>
              </a:rPr>
              <a:t> </a:t>
            </a:r>
            <a:r>
              <a:rPr lang="it-IT" sz="1400" dirty="0" err="1" smtClean="0">
                <a:solidFill>
                  <a:srgbClr val="BFBFBF"/>
                </a:solidFill>
              </a:rPr>
              <a:t>Tabernero</a:t>
            </a:r>
            <a:r>
              <a:rPr lang="it-IT" sz="1400" dirty="0" smtClean="0">
                <a:solidFill>
                  <a:srgbClr val="BFBFBF"/>
                </a:solidFill>
              </a:rPr>
              <a:t> et al. ESMO 2017</a:t>
            </a:r>
            <a:endParaRPr lang="it-IT" sz="1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7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875" y="34691"/>
            <a:ext cx="3790950" cy="131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9162" y="77801"/>
            <a:ext cx="341947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7;p15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62475" y="1382726"/>
            <a:ext cx="6985466" cy="372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6;p16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049" b="12310"/>
          <a:stretch/>
        </p:blipFill>
        <p:spPr>
          <a:xfrm>
            <a:off x="904875" y="5043141"/>
            <a:ext cx="7243762" cy="170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99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86976" cy="637414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83" y="3642387"/>
            <a:ext cx="7666305" cy="24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Google Shape;11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007" y="0"/>
            <a:ext cx="88859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531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dirty="0" err="1">
                <a:solidFill>
                  <a:srgbClr val="FF0000"/>
                </a:solidFill>
              </a:rPr>
              <a:t>Molecular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weight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comparisons</a:t>
            </a:r>
            <a:r>
              <a:rPr lang="it-IT" sz="2800" b="1" dirty="0">
                <a:solidFill>
                  <a:srgbClr val="FF0000"/>
                </a:solidFill>
              </a:rPr>
              <a:t>: small-</a:t>
            </a:r>
            <a:r>
              <a:rPr lang="it-IT" sz="2800" b="1" dirty="0" err="1">
                <a:solidFill>
                  <a:srgbClr val="FF0000"/>
                </a:solidFill>
              </a:rPr>
              <a:t>molecule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>
                <a:solidFill>
                  <a:srgbClr val="FF0000"/>
                </a:solidFill>
              </a:rPr>
              <a:t>drugs</a:t>
            </a:r>
            <a:r>
              <a:rPr lang="it-IT" sz="2800" b="1" dirty="0">
                <a:solidFill>
                  <a:srgbClr val="FF0000"/>
                </a:solidFill>
              </a:rPr>
              <a:t> versus </a:t>
            </a:r>
            <a:r>
              <a:rPr lang="it-IT" sz="2800" b="1" dirty="0" err="1">
                <a:solidFill>
                  <a:srgbClr val="FF0000"/>
                </a:solidFill>
              </a:rPr>
              <a:t>larger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biologicals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rgbClr val="FF0000"/>
                </a:solidFill>
              </a:rPr>
              <a:t/>
            </a:r>
            <a:br>
              <a:rPr lang="it-IT" sz="2800" dirty="0">
                <a:solidFill>
                  <a:srgbClr val="FF0000"/>
                </a:solidFill>
              </a:rPr>
            </a:b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5520" t="2376" r="4075" b="4018"/>
          <a:stretch/>
        </p:blipFill>
        <p:spPr>
          <a:xfrm>
            <a:off x="1774665" y="1216561"/>
            <a:ext cx="5844996" cy="540499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87943" y="6581001"/>
            <a:ext cx="2287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>
                <a:solidFill>
                  <a:srgbClr val="BFBFBF"/>
                </a:solidFill>
              </a:rPr>
              <a:t>Thill</a:t>
            </a:r>
            <a:r>
              <a:rPr lang="it-IT" sz="1400" dirty="0" smtClean="0">
                <a:solidFill>
                  <a:srgbClr val="BFBFBF"/>
                </a:solidFill>
              </a:rPr>
              <a:t> et al. Future </a:t>
            </a:r>
            <a:r>
              <a:rPr lang="it-IT" sz="1400" dirty="0" err="1" smtClean="0">
                <a:solidFill>
                  <a:srgbClr val="BFBFBF"/>
                </a:solidFill>
              </a:rPr>
              <a:t>Oncol</a:t>
            </a:r>
            <a:r>
              <a:rPr lang="it-IT" sz="1400" dirty="0" smtClean="0">
                <a:solidFill>
                  <a:srgbClr val="BFBFBF"/>
                </a:solidFill>
              </a:rPr>
              <a:t> 2019</a:t>
            </a:r>
            <a:endParaRPr lang="it-IT" sz="1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0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425" t="28334" r="20711" b="-1250"/>
          <a:stretch/>
        </p:blipFill>
        <p:spPr>
          <a:xfrm>
            <a:off x="543691" y="117325"/>
            <a:ext cx="4031214" cy="3343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5561"/>
          <a:stretch/>
        </p:blipFill>
        <p:spPr>
          <a:xfrm>
            <a:off x="270641" y="3968750"/>
            <a:ext cx="8608528" cy="18626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4350" b="67830"/>
          <a:stretch/>
        </p:blipFill>
        <p:spPr>
          <a:xfrm>
            <a:off x="5408083" y="117325"/>
            <a:ext cx="3255011" cy="15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3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err="1">
                <a:solidFill>
                  <a:srgbClr val="FF0000"/>
                </a:solidFill>
              </a:rPr>
              <a:t>Results</a:t>
            </a:r>
            <a:r>
              <a:rPr lang="it-IT" sz="3200" b="1" dirty="0">
                <a:solidFill>
                  <a:srgbClr val="FF0000"/>
                </a:solidFill>
              </a:rPr>
              <a:t> of </a:t>
            </a:r>
            <a:r>
              <a:rPr lang="it-IT" sz="3200" b="1" dirty="0" err="1">
                <a:solidFill>
                  <a:srgbClr val="FF0000"/>
                </a:solidFill>
              </a:rPr>
              <a:t>Switching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Studies</a:t>
            </a:r>
            <a:r>
              <a:rPr lang="it-IT" sz="3200" b="1" dirty="0">
                <a:solidFill>
                  <a:srgbClr val="FF0000"/>
                </a:solidFill>
              </a:rPr>
              <a:t> in </a:t>
            </a:r>
            <a:r>
              <a:rPr lang="it-IT" sz="3200" b="1" dirty="0" err="1">
                <a:solidFill>
                  <a:srgbClr val="FF0000"/>
                </a:solidFill>
              </a:rPr>
              <a:t>Inflammatory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Diseases</a:t>
            </a:r>
            <a:r>
              <a:rPr lang="it-IT" sz="3200" b="1" dirty="0">
                <a:solidFill>
                  <a:srgbClr val="FF0000"/>
                </a:solidFill>
              </a:rPr>
              <a:t> With </a:t>
            </a:r>
            <a:r>
              <a:rPr lang="it-IT" sz="3200" b="1" dirty="0" err="1">
                <a:solidFill>
                  <a:srgbClr val="FF0000"/>
                </a:solidFill>
              </a:rPr>
              <a:t>Biosimilars</a:t>
            </a:r>
            <a:r>
              <a:rPr lang="it-IT" sz="3200" b="1" dirty="0">
                <a:solidFill>
                  <a:srgbClr val="FF0000"/>
                </a:solidFill>
              </a:rPr>
              <a:t> of </a:t>
            </a:r>
            <a:r>
              <a:rPr lang="it-IT" sz="3200" b="1" dirty="0" err="1">
                <a:solidFill>
                  <a:srgbClr val="FF0000"/>
                </a:solidFill>
              </a:rPr>
              <a:t>Other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mAbs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br>
              <a:rPr lang="it-IT" sz="3200" b="1" dirty="0">
                <a:solidFill>
                  <a:srgbClr val="FF0000"/>
                </a:solidFill>
              </a:rPr>
            </a:b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“</a:t>
            </a:r>
            <a:r>
              <a:rPr lang="it-IT" dirty="0" err="1" smtClean="0"/>
              <a:t>Switching</a:t>
            </a:r>
            <a:r>
              <a:rPr lang="it-IT" dirty="0" smtClean="0"/>
              <a:t> </a:t>
            </a:r>
            <a:r>
              <a:rPr lang="it-IT" dirty="0"/>
              <a:t>data from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no </a:t>
            </a:r>
            <a:r>
              <a:rPr lang="it-IT" dirty="0" err="1"/>
              <a:t>differences</a:t>
            </a:r>
            <a:r>
              <a:rPr lang="it-IT" dirty="0"/>
              <a:t> in </a:t>
            </a:r>
            <a:r>
              <a:rPr lang="it-IT" dirty="0" err="1"/>
              <a:t>terms</a:t>
            </a:r>
            <a:r>
              <a:rPr lang="it-IT" dirty="0"/>
              <a:t> of </a:t>
            </a:r>
            <a:r>
              <a:rPr lang="it-IT" dirty="0" err="1"/>
              <a:t>efficacy</a:t>
            </a:r>
            <a:r>
              <a:rPr lang="it-IT" dirty="0"/>
              <a:t> and </a:t>
            </a:r>
            <a:r>
              <a:rPr lang="it-IT" dirty="0" err="1"/>
              <a:t>safety</a:t>
            </a:r>
            <a:r>
              <a:rPr lang="it-IT" dirty="0"/>
              <a:t> </a:t>
            </a:r>
            <a:r>
              <a:rPr lang="it-IT" dirty="0" err="1"/>
              <a:t>profile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switched</a:t>
            </a:r>
            <a:r>
              <a:rPr lang="it-IT" dirty="0"/>
              <a:t> treatment versus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did</a:t>
            </a:r>
            <a:r>
              <a:rPr lang="it-IT" dirty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dirty="0" err="1" smtClean="0"/>
              <a:t>However</a:t>
            </a:r>
            <a:r>
              <a:rPr lang="it-IT" dirty="0"/>
              <a:t>, for </a:t>
            </a:r>
            <a:r>
              <a:rPr lang="it-IT" dirty="0" err="1"/>
              <a:t>many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biosimilars</a:t>
            </a:r>
            <a:r>
              <a:rPr lang="it-IT" dirty="0"/>
              <a:t> the </a:t>
            </a:r>
            <a:r>
              <a:rPr lang="it-IT" dirty="0" err="1"/>
              <a:t>longer</a:t>
            </a:r>
            <a:r>
              <a:rPr lang="it-IT" dirty="0"/>
              <a:t> </a:t>
            </a:r>
            <a:r>
              <a:rPr lang="it-IT" dirty="0" err="1"/>
              <a:t>term</a:t>
            </a:r>
            <a:r>
              <a:rPr lang="it-IT" dirty="0"/>
              <a:t> impact of </a:t>
            </a:r>
            <a:r>
              <a:rPr lang="it-IT" dirty="0" err="1"/>
              <a:t>switching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yet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 smtClean="0"/>
              <a:t>assessed</a:t>
            </a:r>
            <a:r>
              <a:rPr lang="it-IT" dirty="0" smtClean="0"/>
              <a:t> </a:t>
            </a:r>
            <a:r>
              <a:rPr lang="it-IT" dirty="0"/>
              <a:t>and </a:t>
            </a:r>
            <a:r>
              <a:rPr lang="it-IT" b="1" dirty="0" err="1"/>
              <a:t>it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also</a:t>
            </a:r>
            <a:r>
              <a:rPr lang="it-IT" b="1" dirty="0"/>
              <a:t> </a:t>
            </a:r>
            <a:r>
              <a:rPr lang="it-IT" b="1" dirty="0" err="1"/>
              <a:t>important</a:t>
            </a:r>
            <a:r>
              <a:rPr lang="it-IT" b="1" dirty="0"/>
              <a:t> to </a:t>
            </a:r>
            <a:r>
              <a:rPr lang="it-IT" b="1" dirty="0" err="1"/>
              <a:t>keep</a:t>
            </a:r>
            <a:r>
              <a:rPr lang="it-IT" b="1" dirty="0"/>
              <a:t> in </a:t>
            </a:r>
            <a:r>
              <a:rPr lang="it-IT" b="1" dirty="0" err="1"/>
              <a:t>mind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results</a:t>
            </a:r>
            <a:r>
              <a:rPr lang="it-IT" b="1" dirty="0"/>
              <a:t> of </a:t>
            </a:r>
            <a:r>
              <a:rPr lang="it-IT" b="1" dirty="0" err="1"/>
              <a:t>switching</a:t>
            </a:r>
            <a:r>
              <a:rPr lang="it-IT" b="1" dirty="0"/>
              <a:t> </a:t>
            </a:r>
            <a:r>
              <a:rPr lang="it-IT" b="1" dirty="0" err="1"/>
              <a:t>studies</a:t>
            </a:r>
            <a:r>
              <a:rPr lang="it-IT" b="1" dirty="0"/>
              <a:t> </a:t>
            </a:r>
            <a:r>
              <a:rPr lang="it-IT" b="1" dirty="0" err="1"/>
              <a:t>cannot</a:t>
            </a:r>
            <a:r>
              <a:rPr lang="it-IT" b="1" dirty="0"/>
              <a:t> be </a:t>
            </a:r>
            <a:r>
              <a:rPr lang="it-IT" b="1" dirty="0" err="1"/>
              <a:t>generalized</a:t>
            </a:r>
            <a:r>
              <a:rPr lang="it-IT" b="1" dirty="0"/>
              <a:t> to </a:t>
            </a:r>
            <a:r>
              <a:rPr lang="it-IT" b="1" dirty="0" err="1"/>
              <a:t>other</a:t>
            </a:r>
            <a:r>
              <a:rPr lang="it-IT" b="1" dirty="0"/>
              <a:t> </a:t>
            </a:r>
            <a:r>
              <a:rPr lang="it-IT" b="1" dirty="0" err="1"/>
              <a:t>biologics</a:t>
            </a:r>
            <a:r>
              <a:rPr lang="it-IT" b="1" dirty="0"/>
              <a:t> and </a:t>
            </a:r>
            <a:r>
              <a:rPr lang="it-IT" b="1" dirty="0" err="1"/>
              <a:t>their</a:t>
            </a:r>
            <a:r>
              <a:rPr lang="it-IT" b="1" dirty="0"/>
              <a:t> </a:t>
            </a:r>
            <a:r>
              <a:rPr lang="it-IT" b="1" dirty="0" err="1" smtClean="0"/>
              <a:t>biosimilars</a:t>
            </a:r>
            <a:r>
              <a:rPr lang="it-IT" dirty="0" smtClean="0"/>
              <a:t>”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684388" y="6447686"/>
            <a:ext cx="2459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Declerck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el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al.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</a:rPr>
              <a:t>Ther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 2018</a:t>
            </a:r>
            <a:endParaRPr lang="it-IT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0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" y="2140253"/>
            <a:ext cx="9144000" cy="429268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377"/>
            <a:ext cx="9144000" cy="1529902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>
            <a:off x="1513416" y="1822753"/>
            <a:ext cx="5408084" cy="419916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1301750" y="1735667"/>
            <a:ext cx="5831417" cy="428625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87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7582"/>
            <a:ext cx="8229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Why</a:t>
            </a:r>
            <a:r>
              <a:rPr lang="it-IT" b="1" dirty="0" smtClean="0">
                <a:solidFill>
                  <a:srgbClr val="FF0000"/>
                </a:solidFill>
              </a:rPr>
              <a:t> do </a:t>
            </a:r>
            <a:r>
              <a:rPr lang="it-IT" b="1" dirty="0" err="1" smtClean="0">
                <a:solidFill>
                  <a:srgbClr val="FF0000"/>
                </a:solidFill>
              </a:rPr>
              <a:t>need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biosimilars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62" t="2344" r="7755"/>
          <a:stretch/>
        </p:blipFill>
        <p:spPr>
          <a:xfrm>
            <a:off x="476250" y="1502832"/>
            <a:ext cx="8191501" cy="49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54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Take home </a:t>
            </a:r>
            <a:r>
              <a:rPr lang="it-IT" b="1" dirty="0" err="1" smtClean="0">
                <a:solidFill>
                  <a:srgbClr val="FF0000"/>
                </a:solidFill>
              </a:rPr>
              <a:t>messages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331558"/>
            <a:ext cx="8229600" cy="430992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medicines</a:t>
            </a:r>
            <a:r>
              <a:rPr lang="it-IT" dirty="0"/>
              <a:t> are innovative and are </a:t>
            </a:r>
            <a:r>
              <a:rPr lang="it-IT" dirty="0" err="1"/>
              <a:t>making</a:t>
            </a:r>
            <a:r>
              <a:rPr lang="it-IT" dirty="0"/>
              <a:t> a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contribution</a:t>
            </a:r>
            <a:r>
              <a:rPr lang="it-IT" dirty="0"/>
              <a:t> to the treatment and management of a wide </a:t>
            </a:r>
            <a:r>
              <a:rPr lang="it-IT" dirty="0" err="1"/>
              <a:t>variety</a:t>
            </a:r>
            <a:r>
              <a:rPr lang="it-IT" dirty="0"/>
              <a:t> of </a:t>
            </a:r>
            <a:r>
              <a:rPr lang="it-IT" dirty="0" err="1"/>
              <a:t>diseases</a:t>
            </a:r>
            <a:r>
              <a:rPr lang="it-IT" dirty="0"/>
              <a:t>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err="1" smtClean="0"/>
              <a:t>Potentially</a:t>
            </a:r>
            <a:r>
              <a:rPr lang="it-IT" dirty="0"/>
              <a:t>, </a:t>
            </a:r>
            <a:r>
              <a:rPr lang="it-IT" b="1" dirty="0" err="1"/>
              <a:t>biosimilars</a:t>
            </a:r>
            <a:r>
              <a:rPr lang="it-IT" b="1" dirty="0"/>
              <a:t> </a:t>
            </a:r>
            <a:r>
              <a:rPr lang="it-IT" dirty="0" err="1"/>
              <a:t>could</a:t>
            </a:r>
            <a:r>
              <a:rPr lang="it-IT" dirty="0"/>
              <a:t> open up </a:t>
            </a:r>
            <a:r>
              <a:rPr lang="it-IT" b="1" dirty="0" err="1"/>
              <a:t>patient</a:t>
            </a:r>
            <a:r>
              <a:rPr lang="it-IT" b="1" dirty="0"/>
              <a:t> </a:t>
            </a:r>
            <a:r>
              <a:rPr lang="it-IT" b="1" dirty="0" err="1"/>
              <a:t>access</a:t>
            </a:r>
            <a:r>
              <a:rPr lang="it-IT" dirty="0"/>
              <a:t> to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medicines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cost</a:t>
            </a:r>
            <a:r>
              <a:rPr lang="it-IT" dirty="0"/>
              <a:t>,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/>
              <a:t>impacting</a:t>
            </a:r>
            <a:r>
              <a:rPr lang="it-IT" dirty="0"/>
              <a:t> on </a:t>
            </a:r>
            <a:r>
              <a:rPr lang="it-IT" dirty="0" err="1"/>
              <a:t>quality</a:t>
            </a:r>
            <a:r>
              <a:rPr lang="it-IT" dirty="0"/>
              <a:t>, </a:t>
            </a:r>
            <a:r>
              <a:rPr lang="it-IT" dirty="0" err="1"/>
              <a:t>efficacy</a:t>
            </a:r>
            <a:r>
              <a:rPr lang="it-IT" dirty="0"/>
              <a:t> or </a:t>
            </a:r>
            <a:r>
              <a:rPr lang="it-IT" dirty="0" err="1"/>
              <a:t>safety</a:t>
            </a:r>
            <a:r>
              <a:rPr lang="it-IT" dirty="0"/>
              <a:t>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b="1" dirty="0" err="1" smtClean="0"/>
              <a:t>Pharmacovigilance</a:t>
            </a:r>
            <a:r>
              <a:rPr lang="it-IT" dirty="0" smtClean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element</a:t>
            </a:r>
            <a:r>
              <a:rPr lang="it-IT" dirty="0"/>
              <a:t> in the </a:t>
            </a:r>
            <a:r>
              <a:rPr lang="it-IT" dirty="0" err="1"/>
              <a:t>acceptance</a:t>
            </a:r>
            <a:r>
              <a:rPr lang="it-IT" dirty="0"/>
              <a:t> of </a:t>
            </a:r>
            <a:r>
              <a:rPr lang="it-IT" dirty="0" err="1"/>
              <a:t>biosimilars</a:t>
            </a:r>
            <a:r>
              <a:rPr lang="it-IT" dirty="0"/>
              <a:t>, </a:t>
            </a:r>
            <a:r>
              <a:rPr lang="it-IT" dirty="0" err="1"/>
              <a:t>since</a:t>
            </a:r>
            <a:r>
              <a:rPr lang="it-IT" dirty="0"/>
              <a:t> the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</a:t>
            </a:r>
            <a:r>
              <a:rPr lang="it-IT" dirty="0" err="1"/>
              <a:t>required</a:t>
            </a:r>
            <a:r>
              <a:rPr lang="it-IT" dirty="0"/>
              <a:t> for the </a:t>
            </a:r>
            <a:r>
              <a:rPr lang="it-IT" dirty="0" err="1"/>
              <a:t>biosimilar</a:t>
            </a:r>
            <a:r>
              <a:rPr lang="it-IT" dirty="0"/>
              <a:t> </a:t>
            </a:r>
            <a:r>
              <a:rPr lang="it-IT" dirty="0" err="1"/>
              <a:t>pathway</a:t>
            </a:r>
            <a:r>
              <a:rPr lang="it-IT" dirty="0"/>
              <a:t> are </a:t>
            </a:r>
            <a:r>
              <a:rPr lang="it-IT" dirty="0" err="1"/>
              <a:t>abbreviated</a:t>
            </a:r>
            <a:r>
              <a:rPr lang="it-IT" dirty="0"/>
              <a:t> in </a:t>
            </a:r>
            <a:r>
              <a:rPr lang="it-IT" dirty="0" err="1"/>
              <a:t>comparison</a:t>
            </a:r>
            <a:r>
              <a:rPr lang="it-IT" dirty="0"/>
              <a:t> with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conducted</a:t>
            </a:r>
            <a:r>
              <a:rPr lang="it-IT" dirty="0"/>
              <a:t> by 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manufacturer</a:t>
            </a:r>
            <a:r>
              <a:rPr lang="it-IT" dirty="0"/>
              <a:t> of the </a:t>
            </a:r>
            <a:r>
              <a:rPr lang="it-IT" dirty="0" err="1"/>
              <a:t>drug</a:t>
            </a:r>
            <a:r>
              <a:rPr lang="it-IT" dirty="0"/>
              <a:t> </a:t>
            </a:r>
            <a:r>
              <a:rPr lang="it-IT" dirty="0" err="1"/>
              <a:t>molecule</a:t>
            </a:r>
            <a:r>
              <a:rPr lang="it-IT" dirty="0"/>
              <a:t>.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b="1" dirty="0" err="1"/>
              <a:t>switching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biosimilars</a:t>
            </a:r>
            <a:r>
              <a:rPr lang="it-IT" dirty="0"/>
              <a:t> or </a:t>
            </a:r>
            <a:r>
              <a:rPr lang="it-IT" dirty="0" err="1"/>
              <a:t>between</a:t>
            </a:r>
            <a:r>
              <a:rPr lang="it-IT" dirty="0"/>
              <a:t> a </a:t>
            </a:r>
            <a:r>
              <a:rPr lang="it-IT" dirty="0" err="1"/>
              <a:t>biosimilar</a:t>
            </a:r>
            <a:r>
              <a:rPr lang="it-IT" dirty="0"/>
              <a:t> and the originator </a:t>
            </a:r>
            <a:r>
              <a:rPr lang="it-IT" dirty="0" err="1"/>
              <a:t>formulation</a:t>
            </a:r>
            <a:r>
              <a:rPr lang="it-IT" dirty="0"/>
              <a:t> </a:t>
            </a:r>
            <a:r>
              <a:rPr lang="it-IT" dirty="0" err="1"/>
              <a:t>decisions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b="1" dirty="0" err="1"/>
              <a:t>based</a:t>
            </a:r>
            <a:r>
              <a:rPr lang="it-IT" b="1" dirty="0"/>
              <a:t> on the </a:t>
            </a:r>
            <a:r>
              <a:rPr lang="it-IT" b="1" dirty="0" err="1"/>
              <a:t>scientific</a:t>
            </a:r>
            <a:r>
              <a:rPr lang="it-IT" b="1" dirty="0"/>
              <a:t> data </a:t>
            </a:r>
            <a:r>
              <a:rPr lang="it-IT" dirty="0" err="1"/>
              <a:t>available</a:t>
            </a:r>
            <a:r>
              <a:rPr lang="it-IT" dirty="0"/>
              <a:t> and </a:t>
            </a:r>
            <a:r>
              <a:rPr lang="it-IT" b="1" dirty="0"/>
              <a:t>accurate </a:t>
            </a:r>
            <a:r>
              <a:rPr lang="it-IT" b="1" dirty="0" err="1"/>
              <a:t>clinical</a:t>
            </a:r>
            <a:r>
              <a:rPr lang="it-IT" b="1" dirty="0"/>
              <a:t> follow-up </a:t>
            </a:r>
            <a:r>
              <a:rPr lang="it-IT" b="1" dirty="0" err="1"/>
              <a:t>observations</a:t>
            </a:r>
            <a:r>
              <a:rPr lang="it-IT" b="1" dirty="0"/>
              <a:t> </a:t>
            </a:r>
            <a:r>
              <a:rPr lang="it-IT" dirty="0" err="1"/>
              <a:t>should</a:t>
            </a:r>
            <a:r>
              <a:rPr lang="it-IT" dirty="0"/>
              <a:t> be made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5931818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Grazie a tutti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xmlns="" val="10910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Biological</a:t>
            </a:r>
            <a:r>
              <a:rPr lang="it-IT" b="1" dirty="0" smtClean="0">
                <a:solidFill>
                  <a:srgbClr val="FF0000"/>
                </a:solidFill>
              </a:rPr>
              <a:t> medicine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1" y="1301761"/>
            <a:ext cx="92180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To produce a </a:t>
            </a:r>
            <a:r>
              <a:rPr lang="it-IT" sz="2400" dirty="0" err="1"/>
              <a:t>biological</a:t>
            </a:r>
            <a:r>
              <a:rPr lang="it-IT" sz="2400" dirty="0"/>
              <a:t> medicine a </a:t>
            </a:r>
            <a:r>
              <a:rPr lang="it-IT" sz="2400" dirty="0" err="1"/>
              <a:t>manufacturer</a:t>
            </a:r>
            <a:r>
              <a:rPr lang="it-IT" sz="2400" dirty="0"/>
              <a:t> </a:t>
            </a:r>
            <a:r>
              <a:rPr lang="it-IT" sz="2400" dirty="0" err="1"/>
              <a:t>uses</a:t>
            </a:r>
            <a:r>
              <a:rPr lang="it-IT" sz="2400" dirty="0"/>
              <a:t> a </a:t>
            </a:r>
            <a:r>
              <a:rPr lang="it-IT" sz="2400" dirty="0" err="1"/>
              <a:t>unique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line and a </a:t>
            </a:r>
            <a:r>
              <a:rPr lang="it-IT" sz="2400" dirty="0" err="1"/>
              <a:t>unique</a:t>
            </a:r>
            <a:r>
              <a:rPr lang="it-IT" sz="2400" dirty="0"/>
              <a:t> manufacturing </a:t>
            </a:r>
            <a:r>
              <a:rPr lang="it-IT" sz="2400" dirty="0" err="1"/>
              <a:t>processes</a:t>
            </a:r>
            <a:r>
              <a:rPr lang="it-IT" sz="2400" dirty="0"/>
              <a:t> </a:t>
            </a:r>
            <a:endParaRPr lang="it-IT" sz="2400" dirty="0" smtClean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13" y="2205662"/>
            <a:ext cx="7471833" cy="43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3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Heterogeneity</a:t>
            </a:r>
            <a:r>
              <a:rPr lang="it-IT" b="1" dirty="0">
                <a:solidFill>
                  <a:srgbClr val="FF0000"/>
                </a:solidFill>
              </a:rPr>
              <a:t> of </a:t>
            </a:r>
            <a:r>
              <a:rPr lang="it-IT" b="1" dirty="0" err="1">
                <a:solidFill>
                  <a:srgbClr val="FF0000"/>
                </a:solidFill>
              </a:rPr>
              <a:t>Biologics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21" y="1098410"/>
            <a:ext cx="8570019" cy="56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8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Variability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of </a:t>
            </a:r>
            <a:r>
              <a:rPr lang="it-IT" b="1" dirty="0" err="1" smtClean="0">
                <a:solidFill>
                  <a:srgbClr val="FF0000"/>
                </a:solidFill>
              </a:rPr>
              <a:t>biological</a:t>
            </a:r>
            <a:r>
              <a:rPr lang="it-IT" b="1" dirty="0" smtClean="0">
                <a:solidFill>
                  <a:srgbClr val="FF0000"/>
                </a:solidFill>
              </a:rPr>
              <a:t> medicine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10030" b="6129"/>
          <a:stretch/>
        </p:blipFill>
        <p:spPr>
          <a:xfrm>
            <a:off x="0" y="1429962"/>
            <a:ext cx="9144000" cy="5043142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4476750" y="4826000"/>
            <a:ext cx="1174750" cy="9948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7310110" y="3548105"/>
            <a:ext cx="1040140" cy="8757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292298" y="6581001"/>
            <a:ext cx="485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 err="1">
                <a:solidFill>
                  <a:srgbClr val="BFBFBF"/>
                </a:solidFill>
              </a:rPr>
              <a:t>Biosimilars</a:t>
            </a:r>
            <a:r>
              <a:rPr lang="it-IT" baseline="30000" dirty="0">
                <a:solidFill>
                  <a:srgbClr val="BFBFBF"/>
                </a:solidFill>
              </a:rPr>
              <a:t> in the EU. Information Guide for Healthcare </a:t>
            </a:r>
            <a:r>
              <a:rPr lang="it-IT" baseline="30000" dirty="0" err="1">
                <a:solidFill>
                  <a:srgbClr val="BFBFBF"/>
                </a:solidFill>
              </a:rPr>
              <a:t>Professionals</a:t>
            </a:r>
            <a:r>
              <a:rPr lang="it-IT" baseline="30000" dirty="0">
                <a:solidFill>
                  <a:srgbClr val="BFBFBF"/>
                </a:solidFill>
              </a:rPr>
              <a:t>.</a:t>
            </a:r>
            <a:endParaRPr lang="it-IT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2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73561"/>
            <a:ext cx="8229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Biosimilars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782" y="1096310"/>
            <a:ext cx="84089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“A </a:t>
            </a:r>
            <a:r>
              <a:rPr lang="it-IT" sz="2400" dirty="0" err="1"/>
              <a:t>biosimilar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biological</a:t>
            </a:r>
            <a:r>
              <a:rPr lang="it-IT" sz="2400" dirty="0"/>
              <a:t> </a:t>
            </a:r>
            <a:r>
              <a:rPr lang="it-IT" sz="2400" dirty="0" err="1"/>
              <a:t>medicinal</a:t>
            </a:r>
            <a:r>
              <a:rPr lang="it-IT" sz="2400" dirty="0"/>
              <a:t> </a:t>
            </a:r>
            <a:r>
              <a:rPr lang="it-IT" sz="2400" dirty="0" err="1"/>
              <a:t>product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contains</a:t>
            </a:r>
            <a:r>
              <a:rPr lang="it-IT" sz="2400" dirty="0"/>
              <a:t> a </a:t>
            </a:r>
            <a:r>
              <a:rPr lang="it-IT" sz="2400" dirty="0" err="1"/>
              <a:t>version</a:t>
            </a:r>
            <a:r>
              <a:rPr lang="it-IT" sz="2400" dirty="0"/>
              <a:t> of the </a:t>
            </a:r>
            <a:r>
              <a:rPr lang="it-IT" sz="2400" dirty="0" err="1"/>
              <a:t>active</a:t>
            </a:r>
            <a:r>
              <a:rPr lang="it-IT" sz="2400" dirty="0"/>
              <a:t> </a:t>
            </a:r>
            <a:r>
              <a:rPr lang="it-IT" sz="2400" dirty="0" err="1"/>
              <a:t>substance</a:t>
            </a:r>
            <a:r>
              <a:rPr lang="it-IT" sz="2400" dirty="0"/>
              <a:t> of an </a:t>
            </a:r>
            <a:r>
              <a:rPr lang="it-IT" sz="2400" dirty="0" err="1"/>
              <a:t>already</a:t>
            </a:r>
            <a:r>
              <a:rPr lang="it-IT" sz="2400" dirty="0"/>
              <a:t> </a:t>
            </a:r>
            <a:r>
              <a:rPr lang="it-IT" sz="2400" dirty="0" err="1"/>
              <a:t>authorised</a:t>
            </a:r>
            <a:r>
              <a:rPr lang="it-IT" sz="2400" dirty="0"/>
              <a:t> </a:t>
            </a:r>
            <a:r>
              <a:rPr lang="it-IT" sz="2400" dirty="0" err="1"/>
              <a:t>original</a:t>
            </a:r>
            <a:r>
              <a:rPr lang="it-IT" sz="2400" dirty="0"/>
              <a:t> </a:t>
            </a:r>
            <a:r>
              <a:rPr lang="it-IT" sz="2400" dirty="0" err="1"/>
              <a:t>biological</a:t>
            </a:r>
            <a:r>
              <a:rPr lang="it-IT" sz="2400" dirty="0"/>
              <a:t> </a:t>
            </a:r>
            <a:r>
              <a:rPr lang="it-IT" sz="2400" dirty="0" err="1"/>
              <a:t>medicinal</a:t>
            </a:r>
            <a:r>
              <a:rPr lang="it-IT" sz="2400" dirty="0"/>
              <a:t> </a:t>
            </a:r>
            <a:r>
              <a:rPr lang="it-IT" sz="2400" dirty="0" err="1"/>
              <a:t>product</a:t>
            </a:r>
            <a:r>
              <a:rPr lang="it-IT" sz="2400" dirty="0"/>
              <a:t> (</a:t>
            </a:r>
            <a:r>
              <a:rPr lang="it-IT" sz="2400" dirty="0" err="1"/>
              <a:t>reference</a:t>
            </a:r>
            <a:r>
              <a:rPr lang="it-IT" sz="2400" dirty="0"/>
              <a:t> </a:t>
            </a:r>
            <a:r>
              <a:rPr lang="it-IT" sz="2400" dirty="0" err="1"/>
              <a:t>medicinal</a:t>
            </a:r>
            <a:r>
              <a:rPr lang="it-IT" sz="2400" dirty="0"/>
              <a:t> </a:t>
            </a:r>
            <a:r>
              <a:rPr lang="it-IT" sz="2400" dirty="0" err="1"/>
              <a:t>product</a:t>
            </a:r>
            <a:r>
              <a:rPr lang="it-IT" sz="2400" dirty="0"/>
              <a:t>) in the </a:t>
            </a:r>
            <a:r>
              <a:rPr lang="it-IT" sz="2400" dirty="0" err="1"/>
              <a:t>European</a:t>
            </a:r>
            <a:r>
              <a:rPr lang="it-IT" sz="2400" dirty="0"/>
              <a:t>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smtClean="0"/>
              <a:t>Area”</a:t>
            </a:r>
            <a:endParaRPr lang="it-IT" sz="2400" dirty="0"/>
          </a:p>
          <a:p>
            <a:pPr lvl="0" algn="just"/>
            <a:endParaRPr lang="it-IT" sz="2400" dirty="0" smtClean="0"/>
          </a:p>
          <a:p>
            <a:pPr lvl="0" algn="just"/>
            <a:r>
              <a:rPr lang="it-IT" sz="2400" dirty="0" smtClean="0"/>
              <a:t>The </a:t>
            </a:r>
            <a:r>
              <a:rPr lang="it-IT" sz="2400" dirty="0" err="1"/>
              <a:t>aim</a:t>
            </a:r>
            <a:r>
              <a:rPr lang="it-IT" sz="2400" dirty="0"/>
              <a:t> of </a:t>
            </a:r>
            <a:r>
              <a:rPr lang="it-IT" sz="2400" dirty="0" err="1"/>
              <a:t>biosimilar</a:t>
            </a:r>
            <a:r>
              <a:rPr lang="it-IT" sz="2400" dirty="0"/>
              <a:t> </a:t>
            </a:r>
            <a:r>
              <a:rPr lang="it-IT" sz="2400" dirty="0" err="1"/>
              <a:t>development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to </a:t>
            </a:r>
            <a:r>
              <a:rPr lang="it-IT" sz="2400" dirty="0" err="1"/>
              <a:t>demonstrate</a:t>
            </a:r>
            <a:r>
              <a:rPr lang="it-IT" sz="2400" dirty="0"/>
              <a:t> </a:t>
            </a:r>
            <a:r>
              <a:rPr lang="it-IT" sz="2400" dirty="0" err="1" smtClean="0"/>
              <a:t>biosimilarity</a:t>
            </a:r>
            <a:r>
              <a:rPr lang="it-IT" sz="2400" dirty="0" smtClean="0"/>
              <a:t>-</a:t>
            </a:r>
            <a:r>
              <a:rPr lang="it-IT" sz="2400" b="1" dirty="0" smtClean="0"/>
              <a:t>high </a:t>
            </a:r>
            <a:r>
              <a:rPr lang="it-IT" sz="2400" b="1" dirty="0" err="1"/>
              <a:t>similarity</a:t>
            </a:r>
            <a:r>
              <a:rPr lang="it-IT" sz="2400" b="1" dirty="0"/>
              <a:t> in </a:t>
            </a:r>
            <a:r>
              <a:rPr lang="it-IT" sz="2400" b="1" dirty="0" err="1"/>
              <a:t>terms</a:t>
            </a:r>
            <a:r>
              <a:rPr lang="it-IT" sz="2400" b="1" dirty="0"/>
              <a:t> of </a:t>
            </a:r>
            <a:r>
              <a:rPr lang="it-IT" sz="2400" b="1" dirty="0" err="1"/>
              <a:t>structure</a:t>
            </a:r>
            <a:r>
              <a:rPr lang="it-IT" sz="2400" b="1" dirty="0"/>
              <a:t>, </a:t>
            </a:r>
            <a:r>
              <a:rPr lang="it-IT" sz="2400" b="1" dirty="0" err="1"/>
              <a:t>biological</a:t>
            </a:r>
            <a:r>
              <a:rPr lang="it-IT" sz="2400" b="1" dirty="0"/>
              <a:t> </a:t>
            </a:r>
            <a:r>
              <a:rPr lang="it-IT" sz="2400" b="1" dirty="0" err="1"/>
              <a:t>activity</a:t>
            </a:r>
            <a:r>
              <a:rPr lang="it-IT" sz="2400" b="1" dirty="0"/>
              <a:t> and </a:t>
            </a:r>
            <a:r>
              <a:rPr lang="it-IT" sz="2400" b="1" dirty="0" err="1"/>
              <a:t>efficacy</a:t>
            </a:r>
            <a:r>
              <a:rPr lang="it-IT" sz="2400" b="1" dirty="0"/>
              <a:t>, </a:t>
            </a:r>
            <a:r>
              <a:rPr lang="it-IT" sz="2400" b="1" dirty="0" err="1"/>
              <a:t>safety</a:t>
            </a:r>
            <a:r>
              <a:rPr lang="it-IT" sz="2400" b="1" dirty="0"/>
              <a:t> and </a:t>
            </a:r>
            <a:r>
              <a:rPr lang="it-IT" sz="2400" b="1" dirty="0" err="1"/>
              <a:t>immunogenicity</a:t>
            </a:r>
            <a:r>
              <a:rPr lang="it-IT" sz="2400" b="1" dirty="0"/>
              <a:t> </a:t>
            </a:r>
            <a:r>
              <a:rPr lang="it-IT" sz="2400" b="1" dirty="0" err="1"/>
              <a:t>profile</a:t>
            </a:r>
            <a:r>
              <a:rPr lang="it-IT" sz="2400" dirty="0"/>
              <a:t>.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467782" y="4374099"/>
            <a:ext cx="8219018" cy="1686288"/>
            <a:chOff x="742949" y="3767105"/>
            <a:chExt cx="8219018" cy="1686288"/>
          </a:xfrm>
        </p:grpSpPr>
        <p:sp>
          <p:nvSpPr>
            <p:cNvPr id="5" name="Rettangolo 4"/>
            <p:cNvSpPr/>
            <p:nvPr/>
          </p:nvSpPr>
          <p:spPr>
            <a:xfrm>
              <a:off x="2543175" y="3813275"/>
              <a:ext cx="3143250" cy="369332"/>
            </a:xfrm>
            <a:prstGeom prst="rect">
              <a:avLst/>
            </a:prstGeom>
            <a:solidFill>
              <a:srgbClr val="C6D9F1"/>
            </a:solidFill>
            <a:ln w="28575" cmpd="sng">
              <a:solidFill>
                <a:srgbClr val="3366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dirty="0" err="1"/>
                <a:t>C</a:t>
              </a:r>
              <a:r>
                <a:rPr lang="it-IT" dirty="0" err="1" smtClean="0"/>
                <a:t>omparability</a:t>
              </a:r>
              <a:r>
                <a:rPr lang="it-IT" dirty="0" smtClean="0"/>
                <a:t> </a:t>
              </a:r>
              <a:r>
                <a:rPr lang="it-IT" dirty="0" err="1"/>
                <a:t>exercise</a:t>
              </a:r>
              <a:endParaRPr lang="it-IT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742949" y="4809291"/>
              <a:ext cx="1631652" cy="369332"/>
            </a:xfrm>
            <a:prstGeom prst="rect">
              <a:avLst/>
            </a:prstGeom>
            <a:ln w="28575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it-IT" dirty="0" smtClean="0"/>
                <a:t>"Head to head"</a:t>
              </a:r>
              <a:endParaRPr lang="it-IT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4389967" y="4807062"/>
              <a:ext cx="4572000" cy="64633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it-IT" dirty="0" err="1"/>
                <a:t>defining</a:t>
              </a:r>
              <a:r>
                <a:rPr lang="it-IT" dirty="0"/>
                <a:t> the </a:t>
              </a:r>
              <a:r>
                <a:rPr lang="it-IT" dirty="0" err="1"/>
                <a:t>differences</a:t>
              </a:r>
              <a:r>
                <a:rPr lang="it-IT" dirty="0"/>
                <a:t> </a:t>
              </a:r>
              <a:r>
                <a:rPr lang="it-IT" dirty="0" err="1"/>
                <a:t>deemed</a:t>
              </a:r>
              <a:r>
                <a:rPr lang="it-IT" dirty="0"/>
                <a:t> </a:t>
              </a:r>
              <a:r>
                <a:rPr lang="it-IT" dirty="0" err="1"/>
                <a:t>acceptable</a:t>
              </a:r>
              <a:r>
                <a:rPr lang="it-IT" dirty="0"/>
                <a:t>, </a:t>
              </a:r>
              <a:r>
                <a:rPr lang="it-IT" dirty="0" err="1"/>
                <a:t>since</a:t>
              </a:r>
              <a:r>
                <a:rPr lang="it-IT" dirty="0"/>
                <a:t> </a:t>
              </a:r>
              <a:r>
                <a:rPr lang="it-IT" dirty="0" err="1"/>
                <a:t>they</a:t>
              </a:r>
              <a:r>
                <a:rPr lang="it-IT" dirty="0"/>
                <a:t> are </a:t>
              </a:r>
              <a:r>
                <a:rPr lang="it-IT" dirty="0" err="1"/>
                <a:t>not</a:t>
              </a:r>
              <a:r>
                <a:rPr lang="it-IT" dirty="0"/>
                <a:t> </a:t>
              </a:r>
              <a:r>
                <a:rPr lang="it-IT" dirty="0" err="1"/>
                <a:t>clinically</a:t>
              </a:r>
              <a:r>
                <a:rPr lang="it-IT" dirty="0"/>
                <a:t> </a:t>
              </a:r>
              <a:r>
                <a:rPr lang="it-IT" dirty="0" err="1"/>
                <a:t>relevant</a:t>
              </a:r>
              <a:r>
                <a:rPr lang="it-IT" dirty="0"/>
                <a:t>.</a:t>
              </a:r>
            </a:p>
          </p:txBody>
        </p:sp>
        <p:sp>
          <p:nvSpPr>
            <p:cNvPr id="11" name="Freccia curva 10"/>
            <p:cNvSpPr/>
            <p:nvPr/>
          </p:nvSpPr>
          <p:spPr>
            <a:xfrm>
              <a:off x="1366520" y="3885353"/>
              <a:ext cx="822960" cy="822960"/>
            </a:xfrm>
            <a:prstGeom prst="ben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Freccia curva 13"/>
            <p:cNvSpPr/>
            <p:nvPr/>
          </p:nvSpPr>
          <p:spPr>
            <a:xfrm rot="10800000" flipV="1">
              <a:off x="6363335" y="3767105"/>
              <a:ext cx="981498" cy="941208"/>
            </a:xfrm>
            <a:prstGeom prst="ben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9" name="Rettangolo 8"/>
          <p:cNvSpPr/>
          <p:nvPr/>
        </p:nvSpPr>
        <p:spPr>
          <a:xfrm>
            <a:off x="4292298" y="6581001"/>
            <a:ext cx="485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aseline="30000" dirty="0" err="1">
                <a:solidFill>
                  <a:srgbClr val="BFBFBF"/>
                </a:solidFill>
              </a:rPr>
              <a:t>Biosimilars</a:t>
            </a:r>
            <a:r>
              <a:rPr lang="it-IT" baseline="30000" dirty="0">
                <a:solidFill>
                  <a:srgbClr val="BFBFBF"/>
                </a:solidFill>
              </a:rPr>
              <a:t> in the EU. Information Guide for Healthcare </a:t>
            </a:r>
            <a:r>
              <a:rPr lang="it-IT" baseline="30000" dirty="0" err="1">
                <a:solidFill>
                  <a:srgbClr val="BFBFBF"/>
                </a:solidFill>
              </a:rPr>
              <a:t>Professionals</a:t>
            </a:r>
            <a:r>
              <a:rPr lang="it-IT" baseline="30000" dirty="0">
                <a:solidFill>
                  <a:srgbClr val="BFBFBF"/>
                </a:solidFill>
              </a:rPr>
              <a:t>.</a:t>
            </a:r>
            <a:endParaRPr lang="it-IT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3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Biosimilar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manufacturers have limited knowledge of the reference product</a:t>
            </a:r>
            <a:endParaRPr lang="it-IT" sz="3200" b="1" dirty="0">
              <a:solidFill>
                <a:srgbClr val="FF000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0" y="1633352"/>
            <a:ext cx="9144000" cy="4921889"/>
            <a:chOff x="0" y="1633352"/>
            <a:chExt cx="9144000" cy="4921889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/>
            <a:srcRect l="15846" r="16314" b="25540"/>
            <a:stretch/>
          </p:blipFill>
          <p:spPr>
            <a:xfrm>
              <a:off x="141115" y="1633352"/>
              <a:ext cx="8766678" cy="4378648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99480"/>
              <a:ext cx="9144000" cy="555761"/>
            </a:xfrm>
            <a:prstGeom prst="rect">
              <a:avLst/>
            </a:prstGeom>
          </p:spPr>
        </p:pic>
      </p:grpSp>
      <p:sp>
        <p:nvSpPr>
          <p:cNvPr id="5" name="Rettangolo arrotondato 4"/>
          <p:cNvSpPr/>
          <p:nvPr/>
        </p:nvSpPr>
        <p:spPr>
          <a:xfrm>
            <a:off x="3757083" y="1749769"/>
            <a:ext cx="1449917" cy="762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67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10803</TotalTime>
  <Words>1028</Words>
  <Application>Microsoft Office PowerPoint</Application>
  <PresentationFormat>Presentazione su schermo (4:3)</PresentationFormat>
  <Paragraphs>127</Paragraphs>
  <Slides>44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Tema di Office</vt:lpstr>
      <vt:lpstr>Diapositiva 1</vt:lpstr>
      <vt:lpstr>What Are Biologics?  </vt:lpstr>
      <vt:lpstr>What Are Biologics?  </vt:lpstr>
      <vt:lpstr>Molecular weight comparisons: small-molecule drugs versus larger biologicals  </vt:lpstr>
      <vt:lpstr>Biological medicine</vt:lpstr>
      <vt:lpstr>Heterogeneity of Biologics  </vt:lpstr>
      <vt:lpstr>Variability of biological medicine</vt:lpstr>
      <vt:lpstr>Biosimilars</vt:lpstr>
      <vt:lpstr>Biosimilar manufacturers have limited knowledge of the reference product</vt:lpstr>
      <vt:lpstr>Variability between a biosimilar and reference medicine</vt:lpstr>
      <vt:lpstr>Critical quality attributes of a monoclonal antibody biosimilar  </vt:lpstr>
      <vt:lpstr>Regulatory requirements for originator biologics, generics and biosimilars</vt:lpstr>
      <vt:lpstr>Development of biosimilars</vt:lpstr>
      <vt:lpstr>EMA guidelines: study design</vt:lpstr>
      <vt:lpstr>Immunogenicity  </vt:lpstr>
      <vt:lpstr>Extrapolation</vt:lpstr>
      <vt:lpstr>Extrapolation of indication</vt:lpstr>
      <vt:lpstr>Extrapolation of indication</vt:lpstr>
      <vt:lpstr>Extrapolation of indication</vt:lpstr>
      <vt:lpstr>Extrapolation of indication</vt:lpstr>
      <vt:lpstr>Extrapolation of indication</vt:lpstr>
      <vt:lpstr>Post approval: Pharmacovigilance</vt:lpstr>
      <vt:lpstr>Post approval: Pharmacovigilance</vt:lpstr>
      <vt:lpstr>Phase III- primary endpoint results for the trastuzumab biosimilars</vt:lpstr>
      <vt:lpstr>Diapositiva 25</vt:lpstr>
      <vt:lpstr>Diapositiva 26</vt:lpstr>
      <vt:lpstr>Diapositiva 27</vt:lpstr>
      <vt:lpstr>Diapositiva 28</vt:lpstr>
      <vt:lpstr>Diapositiva 29</vt:lpstr>
      <vt:lpstr>Switching study designs in oncology</vt:lpstr>
      <vt:lpstr>LILAC trial: phase III equivalence study</vt:lpstr>
      <vt:lpstr>LILAC trial: phase III equivalence study</vt:lpstr>
      <vt:lpstr>LILAC trial: phase III equivalence study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Results of Switching Studies in Inflammatory Diseases With Biosimilars of Other mAbs  </vt:lpstr>
      <vt:lpstr>Diapositiva 42</vt:lpstr>
      <vt:lpstr>Why do need biosimilars</vt:lpstr>
      <vt:lpstr>Take home messages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Pietro Di Marino</dc:creator>
  <cp:lastModifiedBy>Clara</cp:lastModifiedBy>
  <cp:revision>103</cp:revision>
  <dcterms:created xsi:type="dcterms:W3CDTF">2019-10-23T19:02:08Z</dcterms:created>
  <dcterms:modified xsi:type="dcterms:W3CDTF">2019-12-04T15:06:55Z</dcterms:modified>
</cp:coreProperties>
</file>