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4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5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6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7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8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9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20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2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22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3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24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25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6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7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8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29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9" r:id="rId3"/>
    <p:sldMasterId id="2147483696" r:id="rId4"/>
    <p:sldMasterId id="2147483719" r:id="rId5"/>
    <p:sldMasterId id="2147483734" r:id="rId6"/>
    <p:sldMasterId id="2147483746" r:id="rId7"/>
    <p:sldMasterId id="2147483753" r:id="rId8"/>
    <p:sldMasterId id="2147483765" r:id="rId9"/>
    <p:sldMasterId id="2147483772" r:id="rId10"/>
    <p:sldMasterId id="2147483778" r:id="rId11"/>
    <p:sldMasterId id="2147483794" r:id="rId12"/>
    <p:sldMasterId id="2147483806" r:id="rId13"/>
    <p:sldMasterId id="2147483819" r:id="rId14"/>
    <p:sldMasterId id="2147483825" r:id="rId15"/>
    <p:sldMasterId id="2147483833" r:id="rId16"/>
    <p:sldMasterId id="2147483840" r:id="rId17"/>
    <p:sldMasterId id="2147483848" r:id="rId18"/>
    <p:sldMasterId id="2147483856" r:id="rId19"/>
    <p:sldMasterId id="2147483867" r:id="rId20"/>
    <p:sldMasterId id="2147483876" r:id="rId21"/>
    <p:sldMasterId id="2147483879" r:id="rId22"/>
    <p:sldMasterId id="2147483886" r:id="rId23"/>
    <p:sldMasterId id="2147483909" r:id="rId24"/>
    <p:sldMasterId id="2147483928" r:id="rId25"/>
    <p:sldMasterId id="2147483940" r:id="rId26"/>
    <p:sldMasterId id="2147483949" r:id="rId27"/>
    <p:sldMasterId id="2147483964" r:id="rId28"/>
    <p:sldMasterId id="2147483990" r:id="rId29"/>
    <p:sldMasterId id="2147484003" r:id="rId30"/>
  </p:sldMasterIdLst>
  <p:notesMasterIdLst>
    <p:notesMasterId r:id="rId94"/>
  </p:notesMasterIdLst>
  <p:sldIdLst>
    <p:sldId id="256" r:id="rId31"/>
    <p:sldId id="257" r:id="rId32"/>
    <p:sldId id="258" r:id="rId33"/>
    <p:sldId id="259" r:id="rId34"/>
    <p:sldId id="267" r:id="rId35"/>
    <p:sldId id="268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292" r:id="rId57"/>
    <p:sldId id="293" r:id="rId58"/>
    <p:sldId id="294" r:id="rId59"/>
    <p:sldId id="322" r:id="rId60"/>
    <p:sldId id="323" r:id="rId61"/>
    <p:sldId id="324" r:id="rId62"/>
    <p:sldId id="295" r:id="rId63"/>
    <p:sldId id="296" r:id="rId64"/>
    <p:sldId id="338" r:id="rId65"/>
    <p:sldId id="297" r:id="rId66"/>
    <p:sldId id="298" r:id="rId67"/>
    <p:sldId id="299" r:id="rId68"/>
    <p:sldId id="300" r:id="rId69"/>
    <p:sldId id="301" r:id="rId70"/>
    <p:sldId id="302" r:id="rId71"/>
    <p:sldId id="332" r:id="rId72"/>
    <p:sldId id="333" r:id="rId73"/>
    <p:sldId id="334" r:id="rId74"/>
    <p:sldId id="304" r:id="rId75"/>
    <p:sldId id="305" r:id="rId76"/>
    <p:sldId id="306" r:id="rId77"/>
    <p:sldId id="307" r:id="rId78"/>
    <p:sldId id="308" r:id="rId79"/>
    <p:sldId id="309" r:id="rId80"/>
    <p:sldId id="310" r:id="rId81"/>
    <p:sldId id="311" r:id="rId82"/>
    <p:sldId id="312" r:id="rId83"/>
    <p:sldId id="313" r:id="rId84"/>
    <p:sldId id="315" r:id="rId85"/>
    <p:sldId id="316" r:id="rId86"/>
    <p:sldId id="317" r:id="rId87"/>
    <p:sldId id="319" r:id="rId88"/>
    <p:sldId id="320" r:id="rId89"/>
    <p:sldId id="318" r:id="rId90"/>
    <p:sldId id="335" r:id="rId91"/>
    <p:sldId id="314" r:id="rId92"/>
    <p:sldId id="321" r:id="rId9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4"/>
    <p:restoredTop sz="94689"/>
  </p:normalViewPr>
  <p:slideViewPr>
    <p:cSldViewPr snapToGrid="0" snapToObjects="1">
      <p:cViewPr varScale="1">
        <p:scale>
          <a:sx n="114" d="100"/>
          <a:sy n="114" d="100"/>
        </p:scale>
        <p:origin x="4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84" Type="http://schemas.openxmlformats.org/officeDocument/2006/relationships/slide" Target="slides/slide54.xml"/><Relationship Id="rId89" Type="http://schemas.openxmlformats.org/officeDocument/2006/relationships/slide" Target="slides/slide5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74" Type="http://schemas.openxmlformats.org/officeDocument/2006/relationships/slide" Target="slides/slide44.xml"/><Relationship Id="rId79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0.xml"/><Relationship Id="rId95" Type="http://schemas.openxmlformats.org/officeDocument/2006/relationships/presProps" Target="presProps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80" Type="http://schemas.openxmlformats.org/officeDocument/2006/relationships/slide" Target="slides/slide50.xml"/><Relationship Id="rId85" Type="http://schemas.openxmlformats.org/officeDocument/2006/relationships/slide" Target="slides/slide5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slide" Target="slides/slide45.xml"/><Relationship Id="rId83" Type="http://schemas.openxmlformats.org/officeDocument/2006/relationships/slide" Target="slides/slide53.xml"/><Relationship Id="rId88" Type="http://schemas.openxmlformats.org/officeDocument/2006/relationships/slide" Target="slides/slide58.xml"/><Relationship Id="rId91" Type="http://schemas.openxmlformats.org/officeDocument/2006/relationships/slide" Target="slides/slide61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81" Type="http://schemas.openxmlformats.org/officeDocument/2006/relationships/slide" Target="slides/slide51.xml"/><Relationship Id="rId86" Type="http://schemas.openxmlformats.org/officeDocument/2006/relationships/slide" Target="slides/slide56.xml"/><Relationship Id="rId9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9.xml"/><Relationship Id="rId34" Type="http://schemas.openxmlformats.org/officeDocument/2006/relationships/slide" Target="slides/slide4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76" Type="http://schemas.openxmlformats.org/officeDocument/2006/relationships/slide" Target="slides/slide46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92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66" Type="http://schemas.openxmlformats.org/officeDocument/2006/relationships/slide" Target="slides/slide36.xml"/><Relationship Id="rId87" Type="http://schemas.openxmlformats.org/officeDocument/2006/relationships/slide" Target="slides/slide57.xml"/><Relationship Id="rId61" Type="http://schemas.openxmlformats.org/officeDocument/2006/relationships/slide" Target="slides/slide31.xml"/><Relationship Id="rId82" Type="http://schemas.openxmlformats.org/officeDocument/2006/relationships/slide" Target="slides/slide5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56" Type="http://schemas.openxmlformats.org/officeDocument/2006/relationships/slide" Target="slides/slide26.xml"/><Relationship Id="rId77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93" Type="http://schemas.openxmlformats.org/officeDocument/2006/relationships/slide" Target="slides/slide63.xml"/><Relationship Id="rId9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F66DF-F32B-9C44-AE68-BE1E3C44D9DA}" type="datetimeFigureOut">
              <a:rPr lang="it-IT" smtClean="0"/>
              <a:t>27/06/2019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B6899-6C96-354F-B476-71F0D4A63E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Full reference list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Business Wire. Press release. 20 Sep 2018. Available from: https://www.businesswire.com/news/home/20180920005705/en/Pierre-Fabre-Receives-EU-Approval-BRAFTOVI%C2%AE-encorafenib (Accessed 10 Oct 2018); EMA.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Cotellic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: EPAR product information. Aug 2018. Available from: https://www.ema.europa.eu/documents/variation-report/opdivo-h-c-3985-ii-0003-epar-assessment-report-variation_en.pdf (Accessed 10 Oct 2018); EMA.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Mekinist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: EPAR product information. Sep 2018. Available from: https://www.ema.europa.eu/documents/product-information/mekinist-epar-product-information_en.pdf (Accessed 10 Oct 2018); EMA.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Opdivo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: EPAR product information. Oct 2018. Available from: https://www.ema.europa.eu/documents/product-information/opdivo-epar-product-information_en.pdf (Accessed 10 Oct 2018); EMA.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Opdivo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: EPAR assessment report variation. Jun 2016. Available from: https://www.ema.europa.eu/documents/variation-report/opdivo-h-c-3985-ii-0003-epar-assessment-report-variation_en.pdf (Accessed 10 Oct 2018); EMA.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Tafinlar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: EPAR product information. Sep 2018. Available from: https://www.ema.europa.eu/documents/product-information/tafinlar-epar-product-information_en.pdf (Accessed 10 Oct); EMA.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Yervoy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: EPAR product information. Oct 2018. Available from: https://www.ema.europa.eu/documents/product-information/yervoy-epar-product-information_en-0.pdf (Accessed 10 Oct 2018); EMA.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Zelboraf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: EPAR product information. Aug 2018. Available from: https://www.ema.europa.eu/documents/product-information/zelboraf-epar-product-information_en.pdf (Accessed 10 Oct 2018); FDA.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Braftovi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new drug application approval. Jun 2018. Available from: https://www.accessdata.fda.gov/drugsatfda_docs/appletter/2018/210496Orig1s000ltr.pdf (Accessed 10 Oct 2018); FDA.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Cotellic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new drug application approval. Nov 2015. Available from: https://www.accessdata.fda.gov/drugsatfda_docs/appletter/2015/206192Orig1s000Ltr.pdf (Accessed 10 Oct 2018); FDA.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Mekinist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new drug application approval. May 2013. Available from: https://www.accessdata.fda.gov/drugsatfda_docs/appletter/2013/204114Orig1s000ltr.pdf (Accessed 10 Oct 2018); FDA.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Opdivo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biologicals license application approval. Dec 2014. Available from: https://www.accessdata.fda.gov/drugsatfda_docs/appletter/2014/125554Orig1s000ltr.pdf (Accessed 10 Oct 2018); FDA.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Opvido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/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Yervoy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supplemental biologics license application approval. Sep 2015. Available from: https://www.accessdata.fda.gov/drugsatfda_docs/appletter/2015/125554Orig1s002ltr.pdf (Accessed 10 Oct 2018); FDA.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Tafinlar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new drug application approval. May 2013. Available from: https://www.accessdata.fda.gov/drugsatfda_docs/appletter/2013/202806Orig1s000ltr.pdf (Accessed 10 Oct 2018); FDA.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Yervoy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biologicals license application approval. Mar 2011. Available from: https://www.accessdata.fda.gov/drugsatfda_docs/appletter/2011/125377s000ltr.pdf (Accessed 10 Oct 2018); FDA.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Zelboraf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new drug application approval. Aug 2011. Available from: https://www.accessdata.fda.gov/drugsatfda_docs/appletter/2011/202429Orig1s000ltr.pdf (Accessed 10 Oct)</a:t>
            </a:r>
            <a:endParaRPr lang="en-GB" sz="1200" b="1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sz="1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15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E150-2FC3-48AE-958E-7274D3C8C00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30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E150-2FC3-48AE-958E-7274D3C8C00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00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E150-2FC3-48AE-958E-7274D3C8C00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92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4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650BC-05EA-4B3A-8C41-E65725A790D0}" type="slidenum">
              <a:rPr lang="en-GB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16</a:t>
            </a:fld>
            <a:endParaRPr lang="en-GB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9830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650BC-05EA-4B3A-8C41-E65725A790D0}" type="slidenum">
              <a:rPr lang="en-GB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17</a:t>
            </a:fld>
            <a:endParaRPr lang="en-GB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5822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650BC-05EA-4B3A-8C41-E65725A790D0}" type="slidenum">
              <a:rPr lang="en-GB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19</a:t>
            </a:fld>
            <a:endParaRPr lang="en-GB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8038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938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650BC-05EA-4B3A-8C41-E65725A790D0}" type="slidenum">
              <a:rPr lang="en-GB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21</a:t>
            </a:fld>
            <a:endParaRPr lang="en-GB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4927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4F829-7DD7-4881-B9B1-65CAB3E7F16C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22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664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3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A4F829-7DD7-4881-B9B1-65CAB3E7F16C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9108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74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650BC-05EA-4B3A-8C41-E65725A790D0}" type="slidenum">
              <a:rPr lang="en-GB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25</a:t>
            </a:fld>
            <a:endParaRPr lang="en-GB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4203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3404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62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13106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650BC-05EA-4B3A-8C41-E65725A790D0}" type="slidenum">
              <a:rPr lang="en-GB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32</a:t>
            </a:fld>
            <a:endParaRPr lang="en-GB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32489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58DACF-8309-2044-8EF4-AA7C90F4E9AA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95377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A1F964-AB1F-4C23-B390-5E7FA26E1D8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282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532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80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6859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84460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3180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5021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E4953F-501C-498F-811F-52E153962CB2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43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43876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E4953F-501C-498F-811F-52E153962CB2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44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81938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74049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0895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73C33-0C7A-446C-8615-82D6DDC81839}" type="slidenum">
              <a:rPr lang="en-GB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47</a:t>
            </a:fld>
            <a:endParaRPr lang="en-GB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2621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2739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40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CF4C1A67-40F6-3A4F-921F-49F045E455FC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7200">
                <a:defRPr/>
              </a:pPr>
              <a:t>49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26110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3429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46">
              <a:defRPr/>
            </a:pPr>
            <a:fld id="{1428D681-7867-E949-A3D2-41DDE609BEDB}" type="slidenum">
              <a:rPr lang="en-US" smtClean="0">
                <a:solidFill>
                  <a:prstClr val="black"/>
                </a:solidFill>
              </a:rPr>
              <a:pPr defTabSz="342946">
                <a:defRPr/>
              </a:pPr>
              <a:t>50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82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3429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46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46">
              <a:defRPr/>
            </a:pPr>
            <a:fld id="{1428D681-7867-E949-A3D2-41DDE609BEDB}" type="slidenum">
              <a:rPr lang="en-US" smtClean="0">
                <a:solidFill>
                  <a:prstClr val="black"/>
                </a:solidFill>
              </a:rPr>
              <a:pPr defTabSz="342946">
                <a:defRPr/>
              </a:pPr>
              <a:t>51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809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D681-7867-E949-A3D2-41DDE609BEDB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385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D681-7867-E949-A3D2-41DDE609BEDB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27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C1A67-40F6-3A4F-921F-49F045E455FC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878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54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32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56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67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43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FE150-2FC3-48AE-958E-7274D3C8C0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2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2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7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3C7E-4EEC-6245-867B-85B593F1E0D8}" type="datetimeFigureOut">
              <a:rPr lang="it-IT" smtClean="0"/>
              <a:t>27/06/2019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6A69-CD96-2747-BAE6-6B308BD191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02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3C7E-4EEC-6245-867B-85B593F1E0D8}" type="datetimeFigureOut">
              <a:rPr lang="it-IT" smtClean="0"/>
              <a:t>27/06/2019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6A69-CD96-2747-BAE6-6B308BD191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1972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82" indent="0" algn="ctr">
              <a:buNone/>
              <a:defRPr/>
            </a:lvl2pPr>
            <a:lvl3pPr marL="685766" indent="0" algn="ctr">
              <a:buNone/>
              <a:defRPr/>
            </a:lvl3pPr>
            <a:lvl4pPr marL="1028649" indent="0" algn="ctr">
              <a:buNone/>
              <a:defRPr/>
            </a:lvl4pPr>
            <a:lvl5pPr marL="1371532" indent="0" algn="ctr">
              <a:buNone/>
              <a:defRPr/>
            </a:lvl5pPr>
            <a:lvl6pPr marL="1714414" indent="0" algn="ctr">
              <a:buNone/>
              <a:defRPr/>
            </a:lvl6pPr>
            <a:lvl7pPr marL="2057298" indent="0" algn="ctr">
              <a:buNone/>
              <a:defRPr/>
            </a:lvl7pPr>
            <a:lvl8pPr marL="2400180" indent="0" algn="ctr">
              <a:buNone/>
              <a:defRPr/>
            </a:lvl8pPr>
            <a:lvl9pPr marL="27430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2" indent="0">
              <a:buNone/>
              <a:defRPr sz="1300"/>
            </a:lvl2pPr>
            <a:lvl3pPr marL="685766" indent="0">
              <a:buNone/>
              <a:defRPr sz="1200"/>
            </a:lvl3pPr>
            <a:lvl4pPr marL="1028649" indent="0">
              <a:buNone/>
              <a:defRPr sz="1100"/>
            </a:lvl4pPr>
            <a:lvl5pPr marL="1371532" indent="0">
              <a:buNone/>
              <a:defRPr sz="1100"/>
            </a:lvl5pPr>
            <a:lvl6pPr marL="1714414" indent="0">
              <a:buNone/>
              <a:defRPr sz="1100"/>
            </a:lvl6pPr>
            <a:lvl7pPr marL="2057298" indent="0">
              <a:buNone/>
              <a:defRPr sz="1100"/>
            </a:lvl7pPr>
            <a:lvl8pPr marL="2400180" indent="0">
              <a:buNone/>
              <a:defRPr sz="1100"/>
            </a:lvl8pPr>
            <a:lvl9pPr marL="274306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354" y="1906591"/>
            <a:ext cx="5101167" cy="431641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717" y="1906591"/>
            <a:ext cx="5103283" cy="431641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7"/>
            <a:ext cx="5389033" cy="63976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3C7E-4EEC-6245-867B-85B593F1E0D8}" type="datetimeFigureOut">
              <a:rPr lang="it-IT" smtClean="0"/>
              <a:t>27/06/2019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6A69-CD96-2747-BAE6-6B308BD191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16768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882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4" indent="0">
              <a:buNone/>
              <a:defRPr sz="700"/>
            </a:lvl6pPr>
            <a:lvl7pPr marL="2057298" indent="0">
              <a:buNone/>
              <a:defRPr sz="700"/>
            </a:lvl7pPr>
            <a:lvl8pPr marL="2400180" indent="0">
              <a:buNone/>
              <a:defRPr sz="700"/>
            </a:lvl8pPr>
            <a:lvl9pPr marL="274306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9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9"/>
            <a:ext cx="73152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882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4" indent="0">
              <a:buNone/>
              <a:defRPr sz="700"/>
            </a:lvl6pPr>
            <a:lvl7pPr marL="2057298" indent="0">
              <a:buNone/>
              <a:defRPr sz="700"/>
            </a:lvl7pPr>
            <a:lvl8pPr marL="2400180" indent="0">
              <a:buNone/>
              <a:defRPr sz="700"/>
            </a:lvl8pPr>
            <a:lvl9pPr marL="274306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1651" y="569930"/>
            <a:ext cx="2601383" cy="5653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5352" y="569930"/>
            <a:ext cx="7603067" cy="5653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9600" y="0"/>
            <a:ext cx="10972800" cy="77724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Content Slide Option 1: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0037" y="5231877"/>
            <a:ext cx="5668963" cy="537099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31272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23001" y="5231877"/>
            <a:ext cx="5668963" cy="537099"/>
          </a:xfr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31272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0037" y="5231877"/>
            <a:ext cx="5668963" cy="537099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31272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23001" y="5231877"/>
            <a:ext cx="5668963" cy="537099"/>
          </a:xfr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31272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0037" y="5231877"/>
            <a:ext cx="5668963" cy="537099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31272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23001" y="5231877"/>
            <a:ext cx="5668963" cy="537099"/>
          </a:xfr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31272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300040" y="1112402"/>
            <a:ext cx="11591925" cy="44069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597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5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101" y="1479933"/>
            <a:ext cx="7385048" cy="147002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3200" b="1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101" y="3019983"/>
            <a:ext cx="7385048" cy="1752600"/>
          </a:xfr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AF933B-53AF-4F70-B40F-FB9C29A3CD32}"/>
              </a:ext>
            </a:extLst>
          </p:cNvPr>
          <p:cNvSpPr txBox="1">
            <a:spLocks/>
          </p:cNvSpPr>
          <p:nvPr userDrawn="1"/>
        </p:nvSpPr>
        <p:spPr>
          <a:xfrm>
            <a:off x="11581603" y="6345767"/>
            <a:ext cx="711200" cy="484717"/>
          </a:xfrm>
          <a:prstGeom prst="rect">
            <a:avLst/>
          </a:prstGeom>
        </p:spPr>
        <p:txBody>
          <a:bodyPr rIns="24384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0FAB57-93B6-E64F-A63C-66ED1457CBAC}" type="slidenum">
              <a:rPr lang="en-US" sz="933" smtClean="0">
                <a:solidFill>
                  <a:srgbClr val="74797D"/>
                </a:solidFill>
              </a:rPr>
              <a:pPr>
                <a:defRPr/>
              </a:pPr>
              <a:t>‹N›</a:t>
            </a:fld>
            <a:endParaRPr lang="en-US" sz="1333" dirty="0">
              <a:solidFill>
                <a:srgbClr val="74797D"/>
              </a:solidFill>
            </a:endParaRPr>
          </a:p>
        </p:txBody>
      </p:sp>
      <p:sp>
        <p:nvSpPr>
          <p:cNvPr id="11" name="TextBox 19"/>
          <p:cNvSpPr txBox="1">
            <a:spLocks noChangeArrowheads="1"/>
          </p:cNvSpPr>
          <p:nvPr userDrawn="1"/>
        </p:nvSpPr>
        <p:spPr bwMode="auto">
          <a:xfrm>
            <a:off x="1799372" y="6591300"/>
            <a:ext cx="85932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rIns="609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PF HQ │ ESMO 2018 Satellite Symposium </a:t>
            </a:r>
            <a:r>
              <a:rPr lang="en-US" sz="800" dirty="0">
                <a:solidFill>
                  <a:srgbClr val="74797D"/>
                </a:solidFill>
                <a:cs typeface="Arial" charset="0"/>
              </a:rPr>
              <a:t>│ Final Version 1.0 │ 2018-10-15 │ Only for Presentation at the ESMO Satellite Symposium</a:t>
            </a:r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 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D332B-06F3-4513-86EF-6BD4E4FEF2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02FD0-8BE0-46B9-BBA9-EB1ECBC210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D332B-06F3-4513-86EF-6BD4E4FEF2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02FD0-8BE0-46B9-BBA9-EB1ECBC210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D332B-06F3-4513-86EF-6BD4E4FEF2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02FD0-8BE0-46B9-BBA9-EB1ECBC210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D332B-06F3-4513-86EF-6BD4E4FEF2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02FD0-8BE0-46B9-BBA9-EB1ECBC210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D332B-06F3-4513-86EF-6BD4E4FEF2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02FD0-8BE0-46B9-BBA9-EB1ECBC210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D332B-06F3-4513-86EF-6BD4E4FEF2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02FD0-8BE0-46B9-BBA9-EB1ECBC210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D332B-06F3-4513-86EF-6BD4E4FEF2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02FD0-8BE0-46B9-BBA9-EB1ECBC210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D332B-06F3-4513-86EF-6BD4E4FEF2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02FD0-8BE0-46B9-BBA9-EB1ECBC210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D332B-06F3-4513-86EF-6BD4E4FEF2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02FD0-8BE0-46B9-BBA9-EB1ECBC210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D332B-06F3-4513-86EF-6BD4E4FEF2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02FD0-8BE0-46B9-BBA9-EB1ECBC210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597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5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101" y="1557960"/>
            <a:ext cx="7385048" cy="147002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3200" b="1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101" y="2922449"/>
            <a:ext cx="7385048" cy="1752600"/>
          </a:xfr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9" name="TextBox 19"/>
          <p:cNvSpPr txBox="1">
            <a:spLocks noChangeArrowheads="1"/>
          </p:cNvSpPr>
          <p:nvPr userDrawn="1"/>
        </p:nvSpPr>
        <p:spPr bwMode="auto">
          <a:xfrm>
            <a:off x="1799372" y="6591300"/>
            <a:ext cx="85932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rIns="609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PF HQ │ ESMO 2018 Satellite Symposium </a:t>
            </a:r>
            <a:r>
              <a:rPr lang="en-US" sz="800" dirty="0">
                <a:solidFill>
                  <a:srgbClr val="74797D"/>
                </a:solidFill>
                <a:cs typeface="Arial" charset="0"/>
              </a:rPr>
              <a:t>│ Final Version 1.0 │ 2018-10-15 │ Only for Presentation at the ESMO Satellite Symposium</a:t>
            </a:r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8F97DD-1E2D-45CC-96C1-84F5AB8013B4}"/>
              </a:ext>
            </a:extLst>
          </p:cNvPr>
          <p:cNvSpPr txBox="1">
            <a:spLocks/>
          </p:cNvSpPr>
          <p:nvPr userDrawn="1"/>
        </p:nvSpPr>
        <p:spPr>
          <a:xfrm>
            <a:off x="11376000" y="6463968"/>
            <a:ext cx="711200" cy="484717"/>
          </a:xfrm>
          <a:prstGeom prst="rect">
            <a:avLst/>
          </a:prstGeom>
        </p:spPr>
        <p:txBody>
          <a:bodyPr rIns="24384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0FAB57-93B6-E64F-A63C-66ED1457CBAC}" type="slidenum">
              <a:rPr lang="en-US" sz="933" smtClean="0">
                <a:solidFill>
                  <a:srgbClr val="74797D"/>
                </a:solidFill>
              </a:rPr>
              <a:pPr>
                <a:defRPr/>
              </a:pPr>
              <a:t>‹N›</a:t>
            </a:fld>
            <a:endParaRPr lang="en-US" sz="1333" dirty="0">
              <a:solidFill>
                <a:srgbClr val="74797D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D332B-06F3-4513-86EF-6BD4E4FEF2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02FD0-8BE0-46B9-BBA9-EB1ECBC2108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130446"/>
            <a:ext cx="9211733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7586133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82" indent="0" algn="ctr">
              <a:buNone/>
              <a:defRPr/>
            </a:lvl2pPr>
            <a:lvl3pPr marL="685766" indent="0" algn="ctr">
              <a:buNone/>
              <a:defRPr/>
            </a:lvl3pPr>
            <a:lvl4pPr marL="1028649" indent="0" algn="ctr">
              <a:buNone/>
              <a:defRPr/>
            </a:lvl4pPr>
            <a:lvl5pPr marL="1371532" indent="0" algn="ctr">
              <a:buNone/>
              <a:defRPr/>
            </a:lvl5pPr>
            <a:lvl6pPr marL="1714414" indent="0" algn="ctr">
              <a:buNone/>
              <a:defRPr/>
            </a:lvl6pPr>
            <a:lvl7pPr marL="2057298" indent="0" algn="ctr">
              <a:buNone/>
              <a:defRPr/>
            </a:lvl7pPr>
            <a:lvl8pPr marL="2400180" indent="0" algn="ctr">
              <a:buNone/>
              <a:defRPr/>
            </a:lvl8pPr>
            <a:lvl9pPr marL="27430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57E67-6172-44AA-AFFC-96D26CFAB83A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DA89E-80E0-4534-95D7-395FB7D44AA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76" y="4406921"/>
            <a:ext cx="9211733" cy="1362075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76" y="2906713"/>
            <a:ext cx="9211733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2" indent="0">
              <a:buNone/>
              <a:defRPr sz="1300"/>
            </a:lvl2pPr>
            <a:lvl3pPr marL="685766" indent="0">
              <a:buNone/>
              <a:defRPr sz="1200"/>
            </a:lvl3pPr>
            <a:lvl4pPr marL="1028649" indent="0">
              <a:buNone/>
              <a:defRPr sz="1100"/>
            </a:lvl4pPr>
            <a:lvl5pPr marL="1371532" indent="0">
              <a:buNone/>
              <a:defRPr sz="1100"/>
            </a:lvl5pPr>
            <a:lvl6pPr marL="1714414" indent="0">
              <a:buNone/>
              <a:defRPr sz="1100"/>
            </a:lvl6pPr>
            <a:lvl7pPr marL="2057298" indent="0">
              <a:buNone/>
              <a:defRPr sz="1100"/>
            </a:lvl7pPr>
            <a:lvl8pPr marL="2400180" indent="0">
              <a:buNone/>
              <a:defRPr sz="1100"/>
            </a:lvl8pPr>
            <a:lvl9pPr marL="274306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1C158-C046-4122-A42C-5326CE1FDF9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876" y="1600206"/>
            <a:ext cx="4786489" cy="45259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982" y="1600206"/>
            <a:ext cx="4786489" cy="45259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3FE2F-C06E-469E-AFBF-074D89900B9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69" y="1535113"/>
            <a:ext cx="4788371" cy="63976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869" y="2174875"/>
            <a:ext cx="4788371" cy="3951288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5227" y="1535113"/>
            <a:ext cx="4790252" cy="63976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5227" y="2174875"/>
            <a:ext cx="4790252" cy="3951288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19B4C-5AD9-46CE-AA9F-E23303039F9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-20689" y="6492888"/>
            <a:ext cx="2844801" cy="3651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>
                    <a:tint val="75000"/>
                  </a:prstClr>
                </a:solidFill>
              </a:rPr>
              <a:t>[Not approved]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92409" y="6521464"/>
            <a:ext cx="7286977" cy="3651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>
                    <a:tint val="75000"/>
                  </a:prstClr>
                </a:solidFill>
              </a:rPr>
              <a:t>FOR MEDICAL INFORMATION PURPOSES ONLY. NOT FOR PROMOTIONAL USE. DO NOT COPY, DISTRIBUTE OR OTHERWISE REPRODUCE.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9D64A-AA68-49A8-A885-5FC3C812B09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926E7-123F-46B4-9207-7FF83081F5A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273049"/>
            <a:ext cx="3565408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097" y="273062"/>
            <a:ext cx="6058371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7" y="1435104"/>
            <a:ext cx="3565408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882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4" indent="0">
              <a:buNone/>
              <a:defRPr sz="700"/>
            </a:lvl6pPr>
            <a:lvl7pPr marL="2057298" indent="0">
              <a:buNone/>
              <a:defRPr sz="700"/>
            </a:lvl7pPr>
            <a:lvl8pPr marL="2400180" indent="0">
              <a:buNone/>
              <a:defRPr sz="700"/>
            </a:lvl8pPr>
            <a:lvl9pPr marL="274306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37C2D-5E1F-435A-84C7-94C115475DB7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193" y="4800601"/>
            <a:ext cx="6502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4193" y="612775"/>
            <a:ext cx="6502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9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4193" y="5367339"/>
            <a:ext cx="6502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882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4" indent="0">
              <a:buNone/>
              <a:defRPr sz="700"/>
            </a:lvl6pPr>
            <a:lvl7pPr marL="2057298" indent="0">
              <a:buNone/>
              <a:defRPr sz="700"/>
            </a:lvl7pPr>
            <a:lvl8pPr marL="2400180" indent="0">
              <a:buNone/>
              <a:defRPr sz="700"/>
            </a:lvl8pPr>
            <a:lvl9pPr marL="274306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-20689" y="6492888"/>
            <a:ext cx="2844801" cy="3651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>
                    <a:tint val="75000"/>
                  </a:prstClr>
                </a:solidFill>
              </a:rPr>
              <a:t>[Not approved]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92409" y="6521464"/>
            <a:ext cx="7286977" cy="3651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>
                    <a:tint val="75000"/>
                  </a:prstClr>
                </a:solidFill>
              </a:rPr>
              <a:t>FOR MEDICAL INFORMATION PURPOSES ONLY. NOT FOR PROMOTIONAL USE. DO NOT COPY, DISTRIBUTE OR OTHERWISE REPRODUCE.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69DA6-BFCD-4166-B6A9-CA59630A3C1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9067"/>
            <a:ext cx="12192000" cy="231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5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101" y="1795257"/>
            <a:ext cx="7385048" cy="147002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3200" b="1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101" y="3159747"/>
            <a:ext cx="7385048" cy="1752600"/>
          </a:xfr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10" name="TextBox 19"/>
          <p:cNvSpPr txBox="1">
            <a:spLocks noChangeArrowheads="1"/>
          </p:cNvSpPr>
          <p:nvPr userDrawn="1"/>
        </p:nvSpPr>
        <p:spPr bwMode="auto">
          <a:xfrm>
            <a:off x="1799372" y="6591300"/>
            <a:ext cx="85932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rIns="609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PF HQ │ ESMO 2018 Satellite Symposium </a:t>
            </a:r>
            <a:r>
              <a:rPr lang="en-US" sz="800" dirty="0">
                <a:solidFill>
                  <a:srgbClr val="74797D"/>
                </a:solidFill>
                <a:cs typeface="Arial" charset="0"/>
              </a:rPr>
              <a:t>│ Final Version 1.0 │ 2018-10-15 │ Only for Presentation at the ESMO Satellite Symposium</a:t>
            </a:r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CED5A0-7E28-4F80-94D7-8EC4C7140F0C}"/>
              </a:ext>
            </a:extLst>
          </p:cNvPr>
          <p:cNvSpPr txBox="1">
            <a:spLocks/>
          </p:cNvSpPr>
          <p:nvPr userDrawn="1"/>
        </p:nvSpPr>
        <p:spPr>
          <a:xfrm>
            <a:off x="11376000" y="6463968"/>
            <a:ext cx="711200" cy="484717"/>
          </a:xfrm>
          <a:prstGeom prst="rect">
            <a:avLst/>
          </a:prstGeom>
        </p:spPr>
        <p:txBody>
          <a:bodyPr rIns="24384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0FAB57-93B6-E64F-A63C-66ED1457CBAC}" type="slidenum">
              <a:rPr lang="en-US" sz="933" smtClean="0">
                <a:solidFill>
                  <a:srgbClr val="74797D"/>
                </a:solidFill>
              </a:rPr>
              <a:pPr>
                <a:defRPr/>
              </a:pPr>
              <a:t>‹N›</a:t>
            </a:fld>
            <a:endParaRPr lang="en-US" sz="1333" dirty="0">
              <a:solidFill>
                <a:srgbClr val="74797D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482D5-2C3D-4E37-8470-DB74A6A5C95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44451"/>
            <a:ext cx="9753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41867" y="1341437"/>
            <a:ext cx="9753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773B1-E718-4BAC-9FD5-AE5835CC6CF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E7D8F-1E8F-4B3E-A845-3F7914155207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7125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759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CBF96-90DB-4FBF-AD7E-643BD2DE1870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CBF96-90DB-4FBF-AD7E-643BD2DE1870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9067"/>
            <a:ext cx="12192000" cy="231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5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101" y="1795257"/>
            <a:ext cx="7385048" cy="147002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3200" b="1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101" y="3159747"/>
            <a:ext cx="7385048" cy="1752600"/>
          </a:xfr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10" name="TextBox 19"/>
          <p:cNvSpPr txBox="1">
            <a:spLocks noChangeArrowheads="1"/>
          </p:cNvSpPr>
          <p:nvPr userDrawn="1"/>
        </p:nvSpPr>
        <p:spPr bwMode="auto">
          <a:xfrm>
            <a:off x="1799372" y="6591300"/>
            <a:ext cx="85932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rIns="609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PF HQ │ ESMO 2018 Satellite Symposium </a:t>
            </a:r>
            <a:r>
              <a:rPr lang="en-US" sz="800" dirty="0">
                <a:solidFill>
                  <a:srgbClr val="74797D"/>
                </a:solidFill>
                <a:cs typeface="Arial" charset="0"/>
              </a:rPr>
              <a:t>│ Final Version 1.0 │ 2018-10-15 │ Only for Presentation at the ESMO Satellite Symposium</a:t>
            </a:r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AF235BA-D7A9-4761-927E-206938D3DCD9}"/>
              </a:ext>
            </a:extLst>
          </p:cNvPr>
          <p:cNvSpPr txBox="1">
            <a:spLocks/>
          </p:cNvSpPr>
          <p:nvPr userDrawn="1"/>
        </p:nvSpPr>
        <p:spPr>
          <a:xfrm>
            <a:off x="11376000" y="6463968"/>
            <a:ext cx="711200" cy="484717"/>
          </a:xfrm>
          <a:prstGeom prst="rect">
            <a:avLst/>
          </a:prstGeom>
        </p:spPr>
        <p:txBody>
          <a:bodyPr rIns="24384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0FAB57-93B6-E64F-A63C-66ED1457CBAC}" type="slidenum">
              <a:rPr lang="en-US" sz="933" smtClean="0">
                <a:solidFill>
                  <a:srgbClr val="74797D"/>
                </a:solidFill>
              </a:rPr>
              <a:pPr>
                <a:defRPr/>
              </a:pPr>
              <a:t>‹N›</a:t>
            </a:fld>
            <a:endParaRPr lang="en-US" sz="1333" dirty="0">
              <a:solidFill>
                <a:srgbClr val="74797D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CBF96-90DB-4FBF-AD7E-643BD2DE1870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958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CBF96-90DB-4FBF-AD7E-643BD2DE1870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CBF96-90DB-4FBF-AD7E-643BD2DE1870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CBF96-90DB-4FBF-AD7E-643BD2DE1870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CBF96-90DB-4FBF-AD7E-643BD2DE1870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9067"/>
            <a:ext cx="12192000" cy="231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5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101" y="1795257"/>
            <a:ext cx="7385048" cy="147002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3200" b="1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101" y="3159747"/>
            <a:ext cx="7385048" cy="1752600"/>
          </a:xfr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9" name="TextBox 19"/>
          <p:cNvSpPr txBox="1">
            <a:spLocks noChangeArrowheads="1"/>
          </p:cNvSpPr>
          <p:nvPr userDrawn="1"/>
        </p:nvSpPr>
        <p:spPr bwMode="auto">
          <a:xfrm>
            <a:off x="1799372" y="6591300"/>
            <a:ext cx="85932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rIns="609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PF HQ │ ESMO 2018 Satellite Symposium </a:t>
            </a:r>
            <a:r>
              <a:rPr lang="en-US" sz="800" dirty="0">
                <a:solidFill>
                  <a:srgbClr val="74797D"/>
                </a:solidFill>
                <a:cs typeface="Arial" charset="0"/>
              </a:rPr>
              <a:t>│ Final Version 1.0 │ 2018-10-15 │ Only for Presentation at the ESMO Satellite Symposium</a:t>
            </a:r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7D4F3E-774A-42CC-BB0C-5B54D3A5E37D}"/>
              </a:ext>
            </a:extLst>
          </p:cNvPr>
          <p:cNvSpPr txBox="1">
            <a:spLocks/>
          </p:cNvSpPr>
          <p:nvPr userDrawn="1"/>
        </p:nvSpPr>
        <p:spPr>
          <a:xfrm>
            <a:off x="11376000" y="6463968"/>
            <a:ext cx="711200" cy="484717"/>
          </a:xfrm>
          <a:prstGeom prst="rect">
            <a:avLst/>
          </a:prstGeom>
        </p:spPr>
        <p:txBody>
          <a:bodyPr rIns="24384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0FAB57-93B6-E64F-A63C-66ED1457CBAC}" type="slidenum">
              <a:rPr lang="en-US" sz="933" smtClean="0">
                <a:solidFill>
                  <a:srgbClr val="74797D"/>
                </a:solidFill>
              </a:rPr>
              <a:pPr>
                <a:defRPr/>
              </a:pPr>
              <a:t>‹N›</a:t>
            </a:fld>
            <a:endParaRPr lang="en-US" sz="1333" dirty="0">
              <a:solidFill>
                <a:srgbClr val="74797D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597833" y="6428254"/>
            <a:ext cx="10996083" cy="210249"/>
          </a:xfrm>
        </p:spPr>
        <p:txBody>
          <a:bodyPr anchor="b"/>
          <a:lstStyle>
            <a:lvl1pPr>
              <a:buNone/>
              <a:defRPr sz="800"/>
            </a:lvl1pPr>
          </a:lstStyle>
          <a:p>
            <a:pPr lvl="0"/>
            <a:r>
              <a:rPr lang="en-GB" dirty="0"/>
              <a:t>References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719" y="786384"/>
            <a:ext cx="10979149" cy="2239920"/>
          </a:xfrm>
        </p:spPr>
        <p:txBody>
          <a:bodyPr lIns="91440" tIns="45720" rIns="91440" bIns="45720">
            <a:normAutofit/>
          </a:bodyPr>
          <a:lstStyle>
            <a:lvl1pPr>
              <a:lnSpc>
                <a:spcPct val="90000"/>
              </a:lnSpc>
              <a:defRPr sz="5333" b="1" cap="none" spc="13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1720" y="4647765"/>
            <a:ext cx="9382611" cy="924363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2400" spc="31" baseline="0">
                <a:solidFill>
                  <a:schemeClr val="tx1"/>
                </a:solidFill>
              </a:defRPr>
            </a:lvl1pPr>
            <a:lvl2pPr marL="45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&lt;Affiliations&gt;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1717" y="3409276"/>
            <a:ext cx="9392139" cy="1227813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3200" b="0" spc="3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&lt;Authors&gt;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9149" cy="1155700"/>
          </a:xfrm>
        </p:spPr>
        <p:txBody>
          <a:bodyPr anchor="ctr">
            <a:normAutofit/>
          </a:bodyPr>
          <a:lstStyle>
            <a:lvl1pPr>
              <a:defRPr sz="4267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9" y="1598086"/>
            <a:ext cx="10979149" cy="44820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9014" indent="-219445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 Narrow" panose="020B0606020202030204" pitchFamily="34" charset="0"/>
              <a:buChar char="–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7628" indent="-158488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-156625">
              <a:lnSpc>
                <a:spcPct val="100000"/>
              </a:lnSpc>
              <a:spcBef>
                <a:spcPts val="0"/>
              </a:spcBef>
              <a:buSzPct val="100000"/>
              <a:tabLst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5" y="313267"/>
            <a:ext cx="10962696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&lt;2-column&gt;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619545" y="1598086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12" indent="-233383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7" y="1598086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12" indent="-233383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acked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0524" cy="1155700"/>
          </a:xfrm>
        </p:spPr>
        <p:txBody>
          <a:bodyPr/>
          <a:lstStyle>
            <a:lvl1pPr>
              <a:defRPr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&lt;2 Stacked Content / Table Option&gt;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619545" y="1598084"/>
            <a:ext cx="10963491" cy="262222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12" indent="-233383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619545" y="4392248"/>
            <a:ext cx="10963491" cy="17272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12" indent="-233383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/70 2-column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5" y="408161"/>
            <a:ext cx="10962696" cy="107615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&lt;30/70 2-column / Plotted Chart Option&gt;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19547" y="1789901"/>
            <a:ext cx="3530424" cy="429022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12" indent="-233383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4572001" y="1789901"/>
            <a:ext cx="7011035" cy="429022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12" indent="-233383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>
              <a:defRPr sz="5333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2216" y="3886200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style</a:t>
            </a: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718" y="786384"/>
            <a:ext cx="10979149" cy="2239920"/>
          </a:xfrm>
        </p:spPr>
        <p:txBody>
          <a:bodyPr lIns="91440" tIns="45720" rIns="91440" bIns="45720">
            <a:normAutofit/>
          </a:bodyPr>
          <a:lstStyle>
            <a:lvl1pPr>
              <a:lnSpc>
                <a:spcPct val="90000"/>
              </a:lnSpc>
              <a:defRPr sz="5333" b="1" cap="none" spc="13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1719" y="4647764"/>
            <a:ext cx="9382611" cy="924363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2400" spc="31" baseline="0">
                <a:solidFill>
                  <a:schemeClr val="tx1"/>
                </a:solidFill>
              </a:defRPr>
            </a:lvl1pPr>
            <a:lvl2pPr marL="4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&lt;Affiliations&gt;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1717" y="3409276"/>
            <a:ext cx="9392139" cy="1227813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3200" b="0" spc="3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&lt;Authors&gt;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9149" cy="1155700"/>
          </a:xfrm>
        </p:spPr>
        <p:txBody>
          <a:bodyPr anchor="ctr">
            <a:normAutofit/>
          </a:bodyPr>
          <a:lstStyle>
            <a:lvl1pPr>
              <a:defRPr sz="4267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8" y="1598085"/>
            <a:ext cx="10979149" cy="44820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9035" indent="-21945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 Narrow" panose="020B0606020202030204" pitchFamily="34" charset="0"/>
              <a:buChar char="–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7662" indent="-15849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54" indent="-156629">
              <a:lnSpc>
                <a:spcPct val="100000"/>
              </a:lnSpc>
              <a:spcBef>
                <a:spcPts val="0"/>
              </a:spcBef>
              <a:buSzPct val="100000"/>
              <a:tabLst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339"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9067"/>
            <a:ext cx="12192000" cy="231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5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101" y="1795257"/>
            <a:ext cx="7385048" cy="147002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3200" b="1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101" y="3159747"/>
            <a:ext cx="7385048" cy="1752600"/>
          </a:xfr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9" name="TextBox 19"/>
          <p:cNvSpPr txBox="1">
            <a:spLocks noChangeArrowheads="1"/>
          </p:cNvSpPr>
          <p:nvPr userDrawn="1"/>
        </p:nvSpPr>
        <p:spPr bwMode="auto">
          <a:xfrm>
            <a:off x="1799372" y="6591300"/>
            <a:ext cx="85932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rIns="609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PF HQ │ ESMO 2018 Satellite Symposium </a:t>
            </a:r>
            <a:r>
              <a:rPr lang="en-US" sz="800" dirty="0">
                <a:solidFill>
                  <a:srgbClr val="74797D"/>
                </a:solidFill>
                <a:cs typeface="Arial" charset="0"/>
              </a:rPr>
              <a:t>│ Final Version 1.0 │ 2018-10-15 │ Only for Presentation at the ESMO Satellite Symposium</a:t>
            </a:r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6F28231-4993-4F62-87F3-B33E7E7A49E6}"/>
              </a:ext>
            </a:extLst>
          </p:cNvPr>
          <p:cNvSpPr txBox="1">
            <a:spLocks/>
          </p:cNvSpPr>
          <p:nvPr userDrawn="1"/>
        </p:nvSpPr>
        <p:spPr>
          <a:xfrm>
            <a:off x="11376000" y="6463968"/>
            <a:ext cx="711200" cy="484717"/>
          </a:xfrm>
          <a:prstGeom prst="rect">
            <a:avLst/>
          </a:prstGeom>
        </p:spPr>
        <p:txBody>
          <a:bodyPr rIns="24384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0FAB57-93B6-E64F-A63C-66ED1457CBAC}" type="slidenum">
              <a:rPr lang="en-US" sz="933" smtClean="0">
                <a:solidFill>
                  <a:srgbClr val="74797D"/>
                </a:solidFill>
              </a:rPr>
              <a:pPr>
                <a:defRPr/>
              </a:pPr>
              <a:t>‹N›</a:t>
            </a:fld>
            <a:endParaRPr lang="en-US" sz="1333" dirty="0">
              <a:solidFill>
                <a:srgbClr val="74797D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5" y="313267"/>
            <a:ext cx="10962696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&lt;2-column&gt;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619545" y="1598085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6" y="1598085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acked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0524" cy="1155700"/>
          </a:xfrm>
        </p:spPr>
        <p:txBody>
          <a:bodyPr/>
          <a:lstStyle>
            <a:lvl1pPr>
              <a:defRPr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&lt;2 Stacked Content / Table Option&gt;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619544" y="1598084"/>
            <a:ext cx="10963491" cy="262222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619544" y="4392248"/>
            <a:ext cx="10963491" cy="17272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/70 2-column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5" y="408161"/>
            <a:ext cx="10962696" cy="107615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&lt;30/70 2-column / Plotted Chart Option&gt;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19547" y="1789901"/>
            <a:ext cx="3530424" cy="429022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4572000" y="1789901"/>
            <a:ext cx="7011035" cy="429022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5333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2216" y="3886200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style</a:t>
            </a: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47801"/>
            <a:ext cx="10363200" cy="146896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191000"/>
            <a:ext cx="103632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CBF96-90DB-4FBF-AD7E-643BD2DE18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CBF96-90DB-4FBF-AD7E-643BD2DE18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" y="838201"/>
            <a:ext cx="10972800" cy="354013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800" i="1">
                <a:solidFill>
                  <a:srgbClr val="FFFF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D3CBF96-90DB-4FBF-AD7E-643BD2DE18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6"/>
            <a:ext cx="103632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CBF96-90DB-4FBF-AD7E-643BD2DE18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1"/>
            <a:ext cx="5384800" cy="452543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1"/>
            <a:ext cx="5384800" cy="452543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CBF96-90DB-4FBF-AD7E-643BD2DE18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117"/>
            <a:ext cx="12192001" cy="685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/>
          </p:cNvCxnSpPr>
          <p:nvPr userDrawn="1"/>
        </p:nvCxnSpPr>
        <p:spPr>
          <a:xfrm flipH="1">
            <a:off x="431800" y="1799167"/>
            <a:ext cx="11322051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151" y="338754"/>
            <a:ext cx="8290560" cy="147002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3200" b="1" cap="none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151" y="2091353"/>
            <a:ext cx="8290560" cy="1752600"/>
          </a:xfrm>
        </p:spPr>
        <p:txBody>
          <a:bodyPr>
            <a:noAutofit/>
          </a:bodyPr>
          <a:lstStyle>
            <a:lvl1pPr marL="148163" indent="-148163" algn="l">
              <a:buClr>
                <a:schemeClr val="accent2"/>
              </a:buClr>
              <a:buFont typeface="Arial" panose="020B0604020202020204" pitchFamily="34" charset="0"/>
              <a:buChar char="●"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9"/>
          <p:cNvSpPr txBox="1">
            <a:spLocks noChangeArrowheads="1"/>
          </p:cNvSpPr>
          <p:nvPr userDrawn="1"/>
        </p:nvSpPr>
        <p:spPr bwMode="auto">
          <a:xfrm>
            <a:off x="1799372" y="6591300"/>
            <a:ext cx="85932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rIns="609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PF HQ │ ESMO 2018 Satellite Symposium </a:t>
            </a:r>
            <a:r>
              <a:rPr lang="en-US" sz="800" dirty="0">
                <a:solidFill>
                  <a:srgbClr val="74797D"/>
                </a:solidFill>
                <a:cs typeface="Arial" charset="0"/>
              </a:rPr>
              <a:t>│ Final Version 1.0 │ 2018-10-15 │ Only for Presentation at the ESMO Satellite Symposium</a:t>
            </a:r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3DEC994-D4BE-4C32-B149-B582F0F8E638}"/>
              </a:ext>
            </a:extLst>
          </p:cNvPr>
          <p:cNvSpPr txBox="1">
            <a:spLocks/>
          </p:cNvSpPr>
          <p:nvPr userDrawn="1"/>
        </p:nvSpPr>
        <p:spPr>
          <a:xfrm>
            <a:off x="11376000" y="6463968"/>
            <a:ext cx="711200" cy="484717"/>
          </a:xfrm>
          <a:prstGeom prst="rect">
            <a:avLst/>
          </a:prstGeom>
        </p:spPr>
        <p:txBody>
          <a:bodyPr rIns="24384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0FAB57-93B6-E64F-A63C-66ED1457CBAC}" type="slidenum">
              <a:rPr lang="en-US" sz="933" smtClean="0">
                <a:solidFill>
                  <a:srgbClr val="74797D"/>
                </a:solidFill>
              </a:rPr>
              <a:pPr>
                <a:defRPr/>
              </a:pPr>
              <a:t>‹N›</a:t>
            </a:fld>
            <a:endParaRPr lang="en-US" sz="1333" dirty="0">
              <a:solidFill>
                <a:srgbClr val="74797D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1"/>
            <a:ext cx="5384800" cy="452543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1"/>
            <a:ext cx="5384800" cy="452543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" y="838201"/>
            <a:ext cx="10972800" cy="354013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800" i="1">
                <a:solidFill>
                  <a:srgbClr val="FFFF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D3CBF96-90DB-4FBF-AD7E-643BD2DE18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1"/>
            <a:ext cx="5386917" cy="64134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89150"/>
            <a:ext cx="5386917" cy="39497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447801"/>
            <a:ext cx="5389033" cy="64134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089150"/>
            <a:ext cx="5389033" cy="39497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CBF96-90DB-4FBF-AD7E-643BD2DE18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CBF96-90DB-4FBF-AD7E-643BD2DE18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" y="838201"/>
            <a:ext cx="10972800" cy="354013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800" i="1">
                <a:solidFill>
                  <a:srgbClr val="FFFF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D3CBF96-90DB-4FBF-AD7E-643BD2DE18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CBF96-90DB-4FBF-AD7E-643BD2DE18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5"/>
            <a:ext cx="10363200" cy="1470025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6858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501182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>
              <a:defRPr lang="en-US" sz="2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95119"/>
            <a:ext cx="10363200" cy="685800"/>
          </a:xfrm>
        </p:spPr>
        <p:txBody>
          <a:bodyPr>
            <a:no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  <a:lvl2pPr marL="25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79111"/>
            <a:ext cx="10363200" cy="469127"/>
          </a:xfrm>
        </p:spPr>
        <p:txBody>
          <a:bodyPr vert="horz" lIns="91440" tIns="45720" rIns="91440" bIns="45720" rtlCol="0">
            <a:noAutofit/>
          </a:bodyPr>
          <a:lstStyle>
            <a:lvl1pPr marL="128585" indent="-128585" algn="ctr" defTabSz="51433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8"/>
              </a:spcAft>
              <a:buClr>
                <a:srgbClr val="FFFF00"/>
              </a:buClr>
              <a:buFont typeface="Arial" panose="020B0604020202020204" pitchFamily="34" charset="0"/>
              <a:buNone/>
              <a:defRPr lang="en-US" sz="9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 algn="ctr"/>
            <a:r>
              <a:rPr lang="en-US" dirty="0"/>
              <a:t>Click to add affiliations</a:t>
            </a: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5"/>
            <a:ext cx="10363200" cy="1470025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vert="horz" lIns="91440" tIns="45720" rIns="91440" bIns="45720" rtlCol="0" anchor="t" anchorCtr="1">
            <a:noAutofit/>
          </a:bodyPr>
          <a:lstStyle>
            <a:lvl1pPr marL="171446" indent="-171446" algn="l">
              <a:buNone/>
              <a:defRPr lang="en-US" sz="1800"/>
            </a:lvl1pPr>
          </a:lstStyle>
          <a:p>
            <a:pPr marL="0" lvl="0" indent="0" algn="ctr"/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1AFCDA-ABCC-4704-AB71-48FDE4F2FA4C}" type="slidenum">
              <a:rPr lang="en-US" smtClean="0">
                <a:solidFill>
                  <a:srgbClr val="FFFFFF"/>
                </a:solidFill>
              </a:rPr>
              <a:pPr/>
              <a:t>‹N›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1092200"/>
            <a:ext cx="1219200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>
            <a:normAutofit/>
          </a:bodyPr>
          <a:lstStyle>
            <a:lvl1pPr marL="128585" indent="-128585">
              <a:spcAft>
                <a:spcPts val="450"/>
              </a:spcAft>
              <a:defRPr sz="1200"/>
            </a:lvl1pPr>
            <a:lvl2pPr marL="388134" indent="-130966">
              <a:spcAft>
                <a:spcPts val="450"/>
              </a:spcAft>
              <a:defRPr sz="1050"/>
            </a:lvl2pPr>
            <a:lvl3pPr marL="610776" indent="-96439">
              <a:spcAft>
                <a:spcPts val="450"/>
              </a:spcAft>
              <a:defRPr sz="900"/>
            </a:lvl3pPr>
            <a:lvl4pPr marL="840560" indent="-111917">
              <a:spcAft>
                <a:spcPts val="450"/>
              </a:spcAft>
              <a:defRPr sz="825"/>
            </a:lvl4pPr>
            <a:lvl5pPr marL="1031055" indent="-88104">
              <a:spcAft>
                <a:spcPts val="450"/>
              </a:spcAft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>
            <a:normAutofit/>
          </a:bodyPr>
          <a:lstStyle>
            <a:lvl1pPr marL="128585" indent="-128585">
              <a:spcAft>
                <a:spcPts val="450"/>
              </a:spcAft>
              <a:defRPr sz="1200"/>
            </a:lvl1pPr>
            <a:lvl2pPr marL="388134" indent="-130966">
              <a:spcAft>
                <a:spcPts val="450"/>
              </a:spcAft>
              <a:defRPr sz="1050"/>
            </a:lvl2pPr>
            <a:lvl3pPr marL="610776" indent="-96439">
              <a:spcAft>
                <a:spcPts val="450"/>
              </a:spcAft>
              <a:defRPr sz="900"/>
            </a:lvl3pPr>
            <a:lvl4pPr marL="840560" indent="-111917">
              <a:spcAft>
                <a:spcPts val="450"/>
              </a:spcAft>
              <a:defRPr sz="825"/>
            </a:lvl4pPr>
            <a:lvl5pPr marL="1031055" indent="-88104">
              <a:spcAft>
                <a:spcPts val="450"/>
              </a:spcAft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117"/>
            <a:ext cx="12192001" cy="685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/>
          </p:cNvCxnSpPr>
          <p:nvPr userDrawn="1"/>
        </p:nvCxnSpPr>
        <p:spPr>
          <a:xfrm flipH="1">
            <a:off x="431800" y="1799167"/>
            <a:ext cx="11322051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151" y="338754"/>
            <a:ext cx="8290560" cy="147002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3200" b="1" cap="none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151" y="2091353"/>
            <a:ext cx="8290560" cy="1752600"/>
          </a:xfrm>
        </p:spPr>
        <p:txBody>
          <a:bodyPr>
            <a:noAutofit/>
          </a:bodyPr>
          <a:lstStyle>
            <a:lvl1pPr marL="148163" indent="-148163" algn="l">
              <a:buClr>
                <a:schemeClr val="accent2"/>
              </a:buClr>
              <a:buFont typeface="Arial" panose="020B0604020202020204" pitchFamily="34" charset="0"/>
              <a:buChar char="●"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9"/>
          <p:cNvSpPr txBox="1">
            <a:spLocks noChangeArrowheads="1"/>
          </p:cNvSpPr>
          <p:nvPr userDrawn="1"/>
        </p:nvSpPr>
        <p:spPr bwMode="auto">
          <a:xfrm>
            <a:off x="1799372" y="6591300"/>
            <a:ext cx="85932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rIns="609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PF HQ │ ESMO 2018 Satellite Symposium </a:t>
            </a:r>
            <a:r>
              <a:rPr lang="en-US" sz="800" dirty="0">
                <a:solidFill>
                  <a:srgbClr val="74797D"/>
                </a:solidFill>
                <a:cs typeface="Arial" charset="0"/>
              </a:rPr>
              <a:t>│ Final Version 1.0 │ 2018-10-15 │ Only for Presentation at the ESMO Satellite Symposium</a:t>
            </a:r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35F24C-A843-4523-8847-A565876B3724}"/>
              </a:ext>
            </a:extLst>
          </p:cNvPr>
          <p:cNvSpPr txBox="1">
            <a:spLocks/>
          </p:cNvSpPr>
          <p:nvPr userDrawn="1"/>
        </p:nvSpPr>
        <p:spPr>
          <a:xfrm>
            <a:off x="11376000" y="6463968"/>
            <a:ext cx="711200" cy="484717"/>
          </a:xfrm>
          <a:prstGeom prst="rect">
            <a:avLst/>
          </a:prstGeom>
        </p:spPr>
        <p:txBody>
          <a:bodyPr rIns="24384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0FAB57-93B6-E64F-A63C-66ED1457CBAC}" type="slidenum">
              <a:rPr lang="en-US" sz="933" smtClean="0">
                <a:solidFill>
                  <a:srgbClr val="74797D"/>
                </a:solidFill>
              </a:rPr>
              <a:pPr>
                <a:defRPr/>
              </a:pPr>
              <a:t>‹N›</a:t>
            </a:fld>
            <a:endParaRPr lang="en-US" sz="1333" dirty="0">
              <a:solidFill>
                <a:srgbClr val="74797D"/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33161"/>
            <a:ext cx="5386917" cy="639763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accent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72915"/>
            <a:ext cx="5386917" cy="4205288"/>
          </a:xfrm>
        </p:spPr>
        <p:txBody>
          <a:bodyPr>
            <a:normAutofit/>
          </a:bodyPr>
          <a:lstStyle>
            <a:lvl1pPr marL="100010" indent="-100010">
              <a:spcAft>
                <a:spcPts val="450"/>
              </a:spcAft>
              <a:defRPr sz="1125"/>
            </a:lvl1pPr>
            <a:lvl2pPr marL="366704" indent="-109535">
              <a:spcAft>
                <a:spcPts val="450"/>
              </a:spcAft>
              <a:defRPr sz="1013"/>
            </a:lvl2pPr>
            <a:lvl3pPr marL="600060" indent="-85723">
              <a:spcAft>
                <a:spcPts val="450"/>
              </a:spcAft>
              <a:defRPr sz="900"/>
            </a:lvl3pPr>
            <a:lvl4pPr marL="858419" indent="-86914">
              <a:spcAft>
                <a:spcPts val="450"/>
              </a:spcAft>
              <a:defRPr sz="788"/>
            </a:lvl4pPr>
            <a:lvl5pPr marL="1031055" indent="-88104">
              <a:spcAft>
                <a:spcPts val="450"/>
              </a:spcAft>
              <a:defRPr sz="788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6" y="1433161"/>
            <a:ext cx="5389033" cy="639763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accent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6" y="2072915"/>
            <a:ext cx="5389033" cy="4205288"/>
          </a:xfrm>
        </p:spPr>
        <p:txBody>
          <a:bodyPr>
            <a:normAutofit/>
          </a:bodyPr>
          <a:lstStyle>
            <a:lvl1pPr marL="100010" indent="-100010">
              <a:spcAft>
                <a:spcPts val="450"/>
              </a:spcAft>
              <a:defRPr sz="1125"/>
            </a:lvl1pPr>
            <a:lvl2pPr marL="366704" indent="-109535">
              <a:spcAft>
                <a:spcPts val="450"/>
              </a:spcAft>
              <a:defRPr sz="1013"/>
            </a:lvl2pPr>
            <a:lvl3pPr marL="600060" indent="-85723">
              <a:spcAft>
                <a:spcPts val="450"/>
              </a:spcAft>
              <a:defRPr sz="900"/>
            </a:lvl3pPr>
            <a:lvl4pPr marL="858419" indent="-86914">
              <a:spcAft>
                <a:spcPts val="450"/>
              </a:spcAft>
              <a:defRPr sz="788"/>
            </a:lvl4pPr>
            <a:lvl5pPr marL="1031055" indent="-88104">
              <a:spcAft>
                <a:spcPts val="450"/>
              </a:spcAft>
              <a:defRPr sz="788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491351C1-0FBD-4288-A93D-6D853D9D5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4" y="327521"/>
            <a:ext cx="10765536" cy="42056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B13D3AC-6515-40ED-A29F-482A8FA12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3767" y="6485534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98E9FB-7607-49DB-B885-27022D744158}" type="slidenum">
              <a:rPr lang="en-US" smtClean="0">
                <a:solidFill>
                  <a:srgbClr val="FFFFFF"/>
                </a:solidFill>
              </a:rPr>
              <a:pPr/>
              <a:t>‹N›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179FBB-281A-416D-BA71-E8DE0724E32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7434" y="1289050"/>
            <a:ext cx="10765367" cy="4817311"/>
          </a:xfrm>
          <a:prstGeom prst="rect">
            <a:avLst/>
          </a:prstGeom>
        </p:spPr>
        <p:txBody>
          <a:bodyPr/>
          <a:lstStyle>
            <a:lvl1pPr marL="304792" indent="-304792" algn="l">
              <a:buFont typeface="Arial" panose="020B0604020202020204" pitchFamily="34" charset="0"/>
              <a:buChar char="•"/>
              <a:defRPr sz="2667">
                <a:solidFill>
                  <a:schemeClr val="tx1"/>
                </a:solidFill>
                <a:latin typeface="+mj-lt"/>
              </a:defRPr>
            </a:lvl1pPr>
            <a:lvl2pPr marL="611702" indent="-306910" algn="l"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+mj-lt"/>
              </a:defRPr>
            </a:lvl2pPr>
            <a:lvl3pPr marL="914377" indent="-302676" algn="l"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+mj-lt"/>
              </a:defRPr>
            </a:lvl3pPr>
            <a:lvl4pPr marL="1219170" indent="-304792" algn="l">
              <a:buFont typeface="Arial" panose="020B0604020202020204" pitchFamily="34" charset="0"/>
              <a:buChar char="–"/>
              <a:defRPr sz="1867">
                <a:solidFill>
                  <a:schemeClr val="tx1"/>
                </a:solidFill>
                <a:latin typeface="+mj-lt"/>
              </a:defRPr>
            </a:lvl4pPr>
            <a:lvl5pPr marL="1523962" indent="-302676" algn="l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CLC 2018_PPT_Presenter Slides_v1-01.png" descr="WCLC 2018_PPT_Presenter Slides_v1-01.png">
            <a:extLst>
              <a:ext uri="{FF2B5EF4-FFF2-40B4-BE49-F238E27FC236}">
                <a16:creationId xmlns:a16="http://schemas.microsoft.com/office/drawing/2014/main" id="{FC83DCAA-60E2-41E5-A387-B6B919FE09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458101"/>
            <a:ext cx="12192000" cy="42104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E881FC1-EDBB-48DB-828C-4EF3061E1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3767" y="6485534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98E9FB-7607-49DB-B885-27022D744158}" type="slidenum">
              <a:rPr lang="en-US" smtClean="0">
                <a:solidFill>
                  <a:srgbClr val="FFFFFF"/>
                </a:solidFill>
              </a:rPr>
              <a:pPr/>
              <a:t>‹N›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3C7E-4EEC-6245-867B-85B593F1E0D8}" type="datetimeFigureOut">
              <a:rPr lang="it-IT" smtClean="0"/>
              <a:t>27/06/2019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6A69-CD96-2747-BAE6-6B308BD191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401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22" y="365760"/>
            <a:ext cx="11085845" cy="610744"/>
          </a:xfrm>
        </p:spPr>
        <p:txBody>
          <a:bodyPr/>
          <a:lstStyle>
            <a:lvl1pPr>
              <a:lnSpc>
                <a:spcPct val="85000"/>
              </a:lnSpc>
              <a:defRPr sz="2933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67"/>
              </a:spcBef>
              <a:defRPr b="0"/>
            </a:lvl1pPr>
            <a:lvl2pPr marL="0" indent="0">
              <a:spcBef>
                <a:spcPts val="1867"/>
              </a:spcBef>
              <a:buNone/>
              <a:defRPr sz="2400">
                <a:solidFill>
                  <a:schemeClr val="accent1"/>
                </a:solidFill>
              </a:defRPr>
            </a:lvl2pPr>
            <a:lvl3pPr marL="0" indent="0">
              <a:buNone/>
              <a:defRPr/>
            </a:lvl3pPr>
            <a:lvl4pPr marL="0" indent="0">
              <a:buNone/>
              <a:defRPr b="1"/>
            </a:lvl4pPr>
            <a:lvl5pPr marL="226478" indent="-226478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/>
            </a:lvl5pPr>
            <a:lvl6pPr marL="383108" indent="-156629">
              <a:buFont typeface="Arial" panose="020B0604020202020204" pitchFamily="34" charset="0"/>
              <a:buChar char="–"/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8151" y="0"/>
            <a:ext cx="11094316" cy="366184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9683" y="6407152"/>
            <a:ext cx="11469708" cy="28381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 flipH="1">
            <a:off x="431800" y="982133"/>
            <a:ext cx="11322051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597833" y="6428254"/>
            <a:ext cx="10996083" cy="210249"/>
          </a:xfrm>
        </p:spPr>
        <p:txBody>
          <a:bodyPr anchor="b"/>
          <a:lstStyle>
            <a:lvl1pPr>
              <a:buNone/>
              <a:defRPr sz="800"/>
            </a:lvl1pPr>
          </a:lstStyle>
          <a:p>
            <a:pPr lvl="0"/>
            <a:r>
              <a:rPr lang="en-GB" dirty="0"/>
              <a:t>References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130446"/>
            <a:ext cx="9211733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7586133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82" indent="0" algn="ctr">
              <a:buNone/>
              <a:defRPr/>
            </a:lvl2pPr>
            <a:lvl3pPr marL="685766" indent="0" algn="ctr">
              <a:buNone/>
              <a:defRPr/>
            </a:lvl3pPr>
            <a:lvl4pPr marL="1028649" indent="0" algn="ctr">
              <a:buNone/>
              <a:defRPr/>
            </a:lvl4pPr>
            <a:lvl5pPr marL="1371532" indent="0" algn="ctr">
              <a:buNone/>
              <a:defRPr/>
            </a:lvl5pPr>
            <a:lvl6pPr marL="1714414" indent="0" algn="ctr">
              <a:buNone/>
              <a:defRPr/>
            </a:lvl6pPr>
            <a:lvl7pPr marL="2057298" indent="0" algn="ctr">
              <a:buNone/>
              <a:defRPr/>
            </a:lvl7pPr>
            <a:lvl8pPr marL="2400180" indent="0" algn="ctr">
              <a:buNone/>
              <a:defRPr/>
            </a:lvl8pPr>
            <a:lvl9pPr marL="27430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57E67-6172-44AA-AFFC-96D26CFAB83A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DA89E-80E0-4534-95D7-395FB7D44AA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76" y="4406921"/>
            <a:ext cx="9211733" cy="1362075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76" y="2906713"/>
            <a:ext cx="9211733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2" indent="0">
              <a:buNone/>
              <a:defRPr sz="1300"/>
            </a:lvl2pPr>
            <a:lvl3pPr marL="685766" indent="0">
              <a:buNone/>
              <a:defRPr sz="1200"/>
            </a:lvl3pPr>
            <a:lvl4pPr marL="1028649" indent="0">
              <a:buNone/>
              <a:defRPr sz="1100"/>
            </a:lvl4pPr>
            <a:lvl5pPr marL="1371532" indent="0">
              <a:buNone/>
              <a:defRPr sz="1100"/>
            </a:lvl5pPr>
            <a:lvl6pPr marL="1714414" indent="0">
              <a:buNone/>
              <a:defRPr sz="1100"/>
            </a:lvl6pPr>
            <a:lvl7pPr marL="2057298" indent="0">
              <a:buNone/>
              <a:defRPr sz="1100"/>
            </a:lvl7pPr>
            <a:lvl8pPr marL="2400180" indent="0">
              <a:buNone/>
              <a:defRPr sz="1100"/>
            </a:lvl8pPr>
            <a:lvl9pPr marL="274306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1C158-C046-4122-A42C-5326CE1FDF9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876" y="1600206"/>
            <a:ext cx="4786489" cy="45259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982" y="1600206"/>
            <a:ext cx="4786489" cy="45259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3FE2F-C06E-469E-AFBF-074D89900B9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69" y="1535113"/>
            <a:ext cx="4788371" cy="63976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869" y="2174875"/>
            <a:ext cx="4788371" cy="3951288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5227" y="1535113"/>
            <a:ext cx="4790252" cy="63976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5227" y="2174875"/>
            <a:ext cx="4790252" cy="3951288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19B4C-5AD9-46CE-AA9F-E23303039F9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-20689" y="6492888"/>
            <a:ext cx="2844801" cy="3651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>
                    <a:tint val="75000"/>
                  </a:prstClr>
                </a:solidFill>
              </a:rPr>
              <a:t>[Not approved]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92409" y="6521464"/>
            <a:ext cx="7286977" cy="3651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>
                    <a:tint val="75000"/>
                  </a:prstClr>
                </a:solidFill>
              </a:rPr>
              <a:t>FOR MEDICAL INFORMATION PURPOSES ONLY. NOT FOR PROMOTIONAL USE. DO NOT COPY, DISTRIBUTE OR OTHERWISE REPRODUCE.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9D64A-AA68-49A8-A885-5FC3C812B09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926E7-123F-46B4-9207-7FF83081F5A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273049"/>
            <a:ext cx="3565408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097" y="273062"/>
            <a:ext cx="6058371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7" y="1435104"/>
            <a:ext cx="3565408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882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4" indent="0">
              <a:buNone/>
              <a:defRPr sz="700"/>
            </a:lvl6pPr>
            <a:lvl7pPr marL="2057298" indent="0">
              <a:buNone/>
              <a:defRPr sz="700"/>
            </a:lvl7pPr>
            <a:lvl8pPr marL="2400180" indent="0">
              <a:buNone/>
              <a:defRPr sz="700"/>
            </a:lvl8pPr>
            <a:lvl9pPr marL="274306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37C2D-5E1F-435A-84C7-94C115475DB7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193" y="4800601"/>
            <a:ext cx="6502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4193" y="612775"/>
            <a:ext cx="6502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9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4193" y="5367339"/>
            <a:ext cx="6502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882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4" indent="0">
              <a:buNone/>
              <a:defRPr sz="700"/>
            </a:lvl6pPr>
            <a:lvl7pPr marL="2057298" indent="0">
              <a:buNone/>
              <a:defRPr sz="700"/>
            </a:lvl7pPr>
            <a:lvl8pPr marL="2400180" indent="0">
              <a:buNone/>
              <a:defRPr sz="700"/>
            </a:lvl8pPr>
            <a:lvl9pPr marL="274306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-20689" y="6492888"/>
            <a:ext cx="2844801" cy="3651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>
                    <a:tint val="75000"/>
                  </a:prstClr>
                </a:solidFill>
              </a:rPr>
              <a:t>[Not approved]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92409" y="6521464"/>
            <a:ext cx="7286977" cy="3651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>
                    <a:tint val="75000"/>
                  </a:prstClr>
                </a:solidFill>
              </a:rPr>
              <a:t>FOR MEDICAL INFORMATION PURPOSES ONLY. NOT FOR PROMOTIONAL USE. DO NOT COPY, DISTRIBUTE OR OTHERWISE REPRODUCE.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69DA6-BFCD-4166-B6A9-CA59630A3C1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22" y="365760"/>
            <a:ext cx="11085845" cy="610744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67"/>
              </a:spcBef>
              <a:defRPr b="0"/>
            </a:lvl1pPr>
            <a:lvl2pPr marL="0" indent="0">
              <a:spcBef>
                <a:spcPts val="1867"/>
              </a:spcBef>
              <a:buNone/>
              <a:defRPr sz="2400">
                <a:solidFill>
                  <a:schemeClr val="accent1"/>
                </a:solidFill>
              </a:defRPr>
            </a:lvl2pPr>
            <a:lvl3pPr marL="0" indent="0">
              <a:buNone/>
              <a:defRPr/>
            </a:lvl3pPr>
            <a:lvl4pPr marL="0" indent="0">
              <a:buNone/>
              <a:defRPr b="1"/>
            </a:lvl4pPr>
            <a:lvl5pPr marL="226478" indent="-226478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/>
            </a:lvl5pPr>
            <a:lvl6pPr marL="383108" indent="-156629">
              <a:buFont typeface="Arial" panose="020B0604020202020204" pitchFamily="34" charset="0"/>
              <a:buChar char="–"/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8151" y="0"/>
            <a:ext cx="11094316" cy="366184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 flipH="1">
            <a:off x="431800" y="982133"/>
            <a:ext cx="11322051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482D5-2C3D-4E37-8470-DB74A6A5C95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44451"/>
            <a:ext cx="9753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41867" y="1341437"/>
            <a:ext cx="9753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773B1-E718-4BAC-9FD5-AE5835CC6CF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E7D8F-1E8F-4B3E-A845-3F7914155207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3EB9C8-FF13-4424-A72F-B1DD95E71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2223D9-16F1-494A-9CAE-337FC1768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3FD9B9-A27D-42C8-A6F3-13477A668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89EF95-63A7-4DC5-8A08-E4F46A853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4B1C3C-2E43-4BA3-9E9A-FEA0363C9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6CA21B-83E8-4667-976F-9844B462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A62C0E-E483-4F13-B115-09440835C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8C2C9E-1D0C-411A-976F-5D8F1E4C3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755B92-BBAC-4361-85CD-3B273F41D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99DE64-3F16-4859-9806-3C2858B8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E6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22" y="365760"/>
            <a:ext cx="11085845" cy="610744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67"/>
              </a:spcBef>
              <a:defRPr b="0"/>
            </a:lvl1pPr>
            <a:lvl2pPr marL="0" indent="0">
              <a:spcBef>
                <a:spcPts val="1867"/>
              </a:spcBef>
              <a:buNone/>
              <a:defRPr sz="2400">
                <a:solidFill>
                  <a:schemeClr val="accent1"/>
                </a:solidFill>
              </a:defRPr>
            </a:lvl2pPr>
            <a:lvl3pPr marL="0" indent="0">
              <a:buNone/>
              <a:defRPr/>
            </a:lvl3pPr>
            <a:lvl4pPr marL="0" indent="0">
              <a:buNone/>
              <a:defRPr b="1"/>
            </a:lvl4pPr>
            <a:lvl5pPr marL="226478" indent="-226478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/>
            </a:lvl5pPr>
            <a:lvl6pPr marL="383108" indent="-156629">
              <a:buFont typeface="Arial" panose="020B0604020202020204" pitchFamily="34" charset="0"/>
              <a:buChar char="–"/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8151" y="0"/>
            <a:ext cx="11090999" cy="366184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 flipH="1">
            <a:off x="431800" y="982133"/>
            <a:ext cx="11322051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5F6F3C-8301-4035-8C0B-926615CB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C35EBB-D0E4-4D56-B21D-AC3035D8B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744628-EC2E-4B48-BAA0-5101C618E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FB8DBF-8922-4B9E-9CAC-620DE264C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C642E1-91B0-4630-95F6-E30FB709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1968E9-3F34-4E00-955F-D50CDC1E4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05816C-C034-4F21-BC36-73C45ACDF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1DF32EC-D93D-4229-A687-B0AA7A91F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051587-1CCB-4090-910F-DF03E743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E8C14A7-F126-4314-A47D-9A84DE14C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345C25-0EFA-4E41-9A74-F483FD820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B9F966-AFB3-4BB5-9EF0-994A1C0E4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BEB4B1-5645-404E-AF19-66DF0E51E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0EFFCC8-29FE-4694-B088-63040D50D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D65CDBA-F706-4AF2-AFAA-2A49DF5B7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1FFDF68-FDF6-45C5-A835-1F8A23E321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FA2D7A6-386D-40C5-940F-892F476A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C23A795-1A65-4BBB-9A77-05D06C3C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F63A976-A473-4648-9BC1-68B6DED3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B70763-3A31-4DFE-A544-51D0D30E5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19E2C84-5B2D-43CB-B1E1-FF812C10B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8D32B1-F74D-4AB3-8DA4-E7DF79E0F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179556-5B47-402D-B094-34CC51D7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7628CF-38FF-4580-838C-F4BAFBF0A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C043C6C-6A20-4791-B2AC-63D69A0FE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D7E09E9-6FDE-4C48-8795-8C251FB8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4E3E99-4D09-44E3-B3A5-733D8A7AB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AC77A3-529C-470E-91DF-8E9D7274B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78B3AEE-95B9-49FE-84D8-88A181FB3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C7768E-76BD-4F7B-A75C-236518AD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84F2C9-08FE-4C24-884C-C1E7B642C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3B8BF2-38AC-4718-85CE-6EB52EDBD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7166F8-8B07-4DCF-BD7C-D04A27CA7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302E0E3-0C2C-48AE-A48A-0CDA71375F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D2A40D-0201-421B-8A6E-B231D7BEC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7126330-66D6-4FB1-834C-34E55906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9C1C372-B4D4-4D2B-AE71-50E3203ED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1E0F59-1AE5-4E2B-94AD-07BDF5D3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519484-042D-4948-8637-9FD8F5AC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C963561-893A-4F86-B4EF-6B811B323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2244F0-1897-45F6-A64E-3143A6D59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193ED9-0C22-4E4F-85C5-74416246F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30DBCF-B662-41B7-9DA9-14F11BABB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244337D-8C17-4979-9E0A-C7FA2012A1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473C838-486E-441F-B9D0-C9F095749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A097B5-F027-4983-9D60-9B8219C39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51D319-E7E4-4FF4-8096-5FCDD6EA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DB4AA7-BB9B-4E34-A415-2D1D65DC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14400" y="2577466"/>
            <a:ext cx="10363200" cy="1470025"/>
          </a:xfrm>
        </p:spPr>
        <p:txBody>
          <a:bodyPr/>
          <a:lstStyle>
            <a:lvl1pPr>
              <a:defRPr sz="4267">
                <a:solidFill>
                  <a:srgbClr val="0D5CA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828800" y="4333240"/>
            <a:ext cx="8534400" cy="685800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0065A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682F206-0920-4012-A3B3-7201D249C402}"/>
              </a:ext>
            </a:extLst>
          </p:cNvPr>
          <p:cNvGrpSpPr/>
          <p:nvPr userDrawn="1"/>
        </p:nvGrpSpPr>
        <p:grpSpPr>
          <a:xfrm>
            <a:off x="1782053" y="-4070"/>
            <a:ext cx="10409947" cy="1172471"/>
            <a:chOff x="1341302" y="-3053"/>
            <a:chExt cx="7802698" cy="87935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63F87E6-5CDD-45E3-96BB-1FC0F3901D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7" r="1"/>
            <a:stretch/>
          </p:blipFill>
          <p:spPr>
            <a:xfrm>
              <a:off x="1341302" y="-1"/>
              <a:ext cx="1291929" cy="876301"/>
            </a:xfrm>
            <a:prstGeom prst="rect">
              <a:avLst/>
            </a:prstGeom>
          </p:spPr>
        </p:pic>
        <p:sp>
          <p:nvSpPr>
            <p:cNvPr id="73" name="Rectangle 6">
              <a:extLst>
                <a:ext uri="{FF2B5EF4-FFF2-40B4-BE49-F238E27FC236}">
                  <a16:creationId xmlns:a16="http://schemas.microsoft.com/office/drawing/2014/main" id="{3FB8F25C-E8BD-4A7F-8063-4EAACA19A5A9}"/>
                </a:ext>
              </a:extLst>
            </p:cNvPr>
            <p:cNvSpPr/>
            <p:nvPr userDrawn="1"/>
          </p:nvSpPr>
          <p:spPr>
            <a:xfrm>
              <a:off x="2672080" y="-3053"/>
              <a:ext cx="6471920" cy="879352"/>
            </a:xfrm>
            <a:custGeom>
              <a:avLst/>
              <a:gdLst>
                <a:gd name="connsiteX0" fmla="*/ 0 w 6089904"/>
                <a:gd name="connsiteY0" fmla="*/ 0 h 876300"/>
                <a:gd name="connsiteX1" fmla="*/ 6089904 w 6089904"/>
                <a:gd name="connsiteY1" fmla="*/ 0 h 876300"/>
                <a:gd name="connsiteX2" fmla="*/ 6089904 w 6089904"/>
                <a:gd name="connsiteY2" fmla="*/ 876300 h 876300"/>
                <a:gd name="connsiteX3" fmla="*/ 0 w 6089904"/>
                <a:gd name="connsiteY3" fmla="*/ 876300 h 876300"/>
                <a:gd name="connsiteX4" fmla="*/ 0 w 6089904"/>
                <a:gd name="connsiteY4" fmla="*/ 0 h 876300"/>
                <a:gd name="connsiteX0" fmla="*/ 231648 w 6089904"/>
                <a:gd name="connsiteY0" fmla="*/ 24384 h 876300"/>
                <a:gd name="connsiteX1" fmla="*/ 6089904 w 6089904"/>
                <a:gd name="connsiteY1" fmla="*/ 0 h 876300"/>
                <a:gd name="connsiteX2" fmla="*/ 6089904 w 6089904"/>
                <a:gd name="connsiteY2" fmla="*/ 876300 h 876300"/>
                <a:gd name="connsiteX3" fmla="*/ 0 w 6089904"/>
                <a:gd name="connsiteY3" fmla="*/ 876300 h 876300"/>
                <a:gd name="connsiteX4" fmla="*/ 231648 w 6089904"/>
                <a:gd name="connsiteY4" fmla="*/ 24384 h 876300"/>
                <a:gd name="connsiteX0" fmla="*/ 243840 w 6089904"/>
                <a:gd name="connsiteY0" fmla="*/ 18288 h 876300"/>
                <a:gd name="connsiteX1" fmla="*/ 6089904 w 6089904"/>
                <a:gd name="connsiteY1" fmla="*/ 0 h 876300"/>
                <a:gd name="connsiteX2" fmla="*/ 6089904 w 6089904"/>
                <a:gd name="connsiteY2" fmla="*/ 876300 h 876300"/>
                <a:gd name="connsiteX3" fmla="*/ 0 w 6089904"/>
                <a:gd name="connsiteY3" fmla="*/ 876300 h 876300"/>
                <a:gd name="connsiteX4" fmla="*/ 243840 w 6089904"/>
                <a:gd name="connsiteY4" fmla="*/ 18288 h 876300"/>
                <a:gd name="connsiteX0" fmla="*/ 253365 w 6089904"/>
                <a:gd name="connsiteY0" fmla="*/ 4001 h 876300"/>
                <a:gd name="connsiteX1" fmla="*/ 6089904 w 6089904"/>
                <a:gd name="connsiteY1" fmla="*/ 0 h 876300"/>
                <a:gd name="connsiteX2" fmla="*/ 6089904 w 6089904"/>
                <a:gd name="connsiteY2" fmla="*/ 876300 h 876300"/>
                <a:gd name="connsiteX3" fmla="*/ 0 w 6089904"/>
                <a:gd name="connsiteY3" fmla="*/ 876300 h 876300"/>
                <a:gd name="connsiteX4" fmla="*/ 253365 w 6089904"/>
                <a:gd name="connsiteY4" fmla="*/ 4001 h 876300"/>
                <a:gd name="connsiteX0" fmla="*/ 262327 w 6089904"/>
                <a:gd name="connsiteY0" fmla="*/ 2096 h 876300"/>
                <a:gd name="connsiteX1" fmla="*/ 6089904 w 6089904"/>
                <a:gd name="connsiteY1" fmla="*/ 0 h 876300"/>
                <a:gd name="connsiteX2" fmla="*/ 6089904 w 6089904"/>
                <a:gd name="connsiteY2" fmla="*/ 876300 h 876300"/>
                <a:gd name="connsiteX3" fmla="*/ 0 w 6089904"/>
                <a:gd name="connsiteY3" fmla="*/ 876300 h 876300"/>
                <a:gd name="connsiteX4" fmla="*/ 262327 w 6089904"/>
                <a:gd name="connsiteY4" fmla="*/ 2096 h 876300"/>
                <a:gd name="connsiteX0" fmla="*/ 264120 w 6089904"/>
                <a:gd name="connsiteY0" fmla="*/ 2096 h 876300"/>
                <a:gd name="connsiteX1" fmla="*/ 6089904 w 6089904"/>
                <a:gd name="connsiteY1" fmla="*/ 0 h 876300"/>
                <a:gd name="connsiteX2" fmla="*/ 6089904 w 6089904"/>
                <a:gd name="connsiteY2" fmla="*/ 876300 h 876300"/>
                <a:gd name="connsiteX3" fmla="*/ 0 w 6089904"/>
                <a:gd name="connsiteY3" fmla="*/ 876300 h 876300"/>
                <a:gd name="connsiteX4" fmla="*/ 264120 w 6089904"/>
                <a:gd name="connsiteY4" fmla="*/ 2096 h 876300"/>
                <a:gd name="connsiteX0" fmla="*/ 264120 w 6089904"/>
                <a:gd name="connsiteY0" fmla="*/ 0 h 878014"/>
                <a:gd name="connsiteX1" fmla="*/ 6089904 w 6089904"/>
                <a:gd name="connsiteY1" fmla="*/ 1714 h 878014"/>
                <a:gd name="connsiteX2" fmla="*/ 6089904 w 6089904"/>
                <a:gd name="connsiteY2" fmla="*/ 878014 h 878014"/>
                <a:gd name="connsiteX3" fmla="*/ 0 w 6089904"/>
                <a:gd name="connsiteY3" fmla="*/ 878014 h 878014"/>
                <a:gd name="connsiteX4" fmla="*/ 264120 w 6089904"/>
                <a:gd name="connsiteY4" fmla="*/ 0 h 878014"/>
                <a:gd name="connsiteX0" fmla="*/ 264120 w 6089904"/>
                <a:gd name="connsiteY0" fmla="*/ 0 h 878014"/>
                <a:gd name="connsiteX1" fmla="*/ 6089904 w 6089904"/>
                <a:gd name="connsiteY1" fmla="*/ 1714 h 878014"/>
                <a:gd name="connsiteX2" fmla="*/ 6089904 w 6089904"/>
                <a:gd name="connsiteY2" fmla="*/ 878014 h 878014"/>
                <a:gd name="connsiteX3" fmla="*/ 0 w 6089904"/>
                <a:gd name="connsiteY3" fmla="*/ 878014 h 878014"/>
                <a:gd name="connsiteX4" fmla="*/ 264120 w 6089904"/>
                <a:gd name="connsiteY4" fmla="*/ 0 h 878014"/>
                <a:gd name="connsiteX0" fmla="*/ 264120 w 6089904"/>
                <a:gd name="connsiteY0" fmla="*/ 0 h 878014"/>
                <a:gd name="connsiteX1" fmla="*/ 6089904 w 6089904"/>
                <a:gd name="connsiteY1" fmla="*/ 1714 h 878014"/>
                <a:gd name="connsiteX2" fmla="*/ 6089904 w 6089904"/>
                <a:gd name="connsiteY2" fmla="*/ 878014 h 878014"/>
                <a:gd name="connsiteX3" fmla="*/ 0 w 6089904"/>
                <a:gd name="connsiteY3" fmla="*/ 878014 h 878014"/>
                <a:gd name="connsiteX4" fmla="*/ 264120 w 6089904"/>
                <a:gd name="connsiteY4" fmla="*/ 0 h 878014"/>
                <a:gd name="connsiteX0" fmla="*/ 264120 w 6089904"/>
                <a:gd name="connsiteY0" fmla="*/ 671 h 878685"/>
                <a:gd name="connsiteX1" fmla="*/ 6089904 w 6089904"/>
                <a:gd name="connsiteY1" fmla="*/ 0 h 878685"/>
                <a:gd name="connsiteX2" fmla="*/ 6089904 w 6089904"/>
                <a:gd name="connsiteY2" fmla="*/ 878685 h 878685"/>
                <a:gd name="connsiteX3" fmla="*/ 0 w 6089904"/>
                <a:gd name="connsiteY3" fmla="*/ 878685 h 878685"/>
                <a:gd name="connsiteX4" fmla="*/ 264120 w 6089904"/>
                <a:gd name="connsiteY4" fmla="*/ 671 h 878685"/>
                <a:gd name="connsiteX0" fmla="*/ 264120 w 6089904"/>
                <a:gd name="connsiteY0" fmla="*/ 0 h 880399"/>
                <a:gd name="connsiteX1" fmla="*/ 6089904 w 6089904"/>
                <a:gd name="connsiteY1" fmla="*/ 1714 h 880399"/>
                <a:gd name="connsiteX2" fmla="*/ 6089904 w 6089904"/>
                <a:gd name="connsiteY2" fmla="*/ 880399 h 880399"/>
                <a:gd name="connsiteX3" fmla="*/ 0 w 6089904"/>
                <a:gd name="connsiteY3" fmla="*/ 880399 h 880399"/>
                <a:gd name="connsiteX4" fmla="*/ 264120 w 6089904"/>
                <a:gd name="connsiteY4" fmla="*/ 0 h 880399"/>
                <a:gd name="connsiteX0" fmla="*/ 264120 w 6089904"/>
                <a:gd name="connsiteY0" fmla="*/ 671 h 881070"/>
                <a:gd name="connsiteX1" fmla="*/ 6089904 w 6089904"/>
                <a:gd name="connsiteY1" fmla="*/ 0 h 881070"/>
                <a:gd name="connsiteX2" fmla="*/ 6089904 w 6089904"/>
                <a:gd name="connsiteY2" fmla="*/ 881070 h 881070"/>
                <a:gd name="connsiteX3" fmla="*/ 0 w 6089904"/>
                <a:gd name="connsiteY3" fmla="*/ 881070 h 881070"/>
                <a:gd name="connsiteX4" fmla="*/ 264120 w 6089904"/>
                <a:gd name="connsiteY4" fmla="*/ 671 h 88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9904" h="881070">
                  <a:moveTo>
                    <a:pt x="264120" y="671"/>
                  </a:moveTo>
                  <a:lnTo>
                    <a:pt x="6089904" y="0"/>
                  </a:lnTo>
                  <a:lnTo>
                    <a:pt x="6089904" y="881070"/>
                  </a:lnTo>
                  <a:lnTo>
                    <a:pt x="0" y="881070"/>
                  </a:lnTo>
                  <a:lnTo>
                    <a:pt x="264120" y="671"/>
                  </a:ln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AA11D60-F90F-497B-B352-49C2F68AB6BF}"/>
              </a:ext>
            </a:extLst>
          </p:cNvPr>
          <p:cNvSpPr/>
          <p:nvPr userDrawn="1"/>
        </p:nvSpPr>
        <p:spPr>
          <a:xfrm>
            <a:off x="2" y="0"/>
            <a:ext cx="1870073" cy="1168400"/>
          </a:xfrm>
          <a:custGeom>
            <a:avLst/>
            <a:gdLst>
              <a:gd name="connsiteX0" fmla="*/ 0 w 1407273"/>
              <a:gd name="connsiteY0" fmla="*/ 0 h 876300"/>
              <a:gd name="connsiteX1" fmla="*/ 1407273 w 1407273"/>
              <a:gd name="connsiteY1" fmla="*/ 0 h 876300"/>
              <a:gd name="connsiteX2" fmla="*/ 1126410 w 1407273"/>
              <a:gd name="connsiteY2" fmla="*/ 876300 h 876300"/>
              <a:gd name="connsiteX3" fmla="*/ 0 w 1407273"/>
              <a:gd name="connsiteY3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273" h="876300">
                <a:moveTo>
                  <a:pt x="0" y="0"/>
                </a:moveTo>
                <a:lnTo>
                  <a:pt x="1407273" y="0"/>
                </a:lnTo>
                <a:lnTo>
                  <a:pt x="1126410" y="876300"/>
                </a:lnTo>
                <a:lnTo>
                  <a:pt x="0" y="8763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415EDAE-0D65-4E99-8F3F-A88949F753FF}"/>
              </a:ext>
            </a:extLst>
          </p:cNvPr>
          <p:cNvSpPr/>
          <p:nvPr userDrawn="1"/>
        </p:nvSpPr>
        <p:spPr>
          <a:xfrm>
            <a:off x="2232026" y="723969"/>
            <a:ext cx="1254125" cy="256716"/>
          </a:xfrm>
          <a:prstGeom prst="rect">
            <a:avLst/>
          </a:prstGeom>
          <a:solidFill>
            <a:srgbClr val="00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76" name="Group 4">
            <a:extLst>
              <a:ext uri="{FF2B5EF4-FFF2-40B4-BE49-F238E27FC236}">
                <a16:creationId xmlns:a16="http://schemas.microsoft.com/office/drawing/2014/main" id="{7261820B-A2D5-4D58-85CC-87977568A22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6620" y="206215"/>
            <a:ext cx="1236419" cy="774019"/>
            <a:chOff x="2447" y="-120"/>
            <a:chExt cx="1353" cy="847"/>
          </a:xfrm>
        </p:grpSpPr>
        <p:sp>
          <p:nvSpPr>
            <p:cNvPr id="77" name="AutoShape 3">
              <a:extLst>
                <a:ext uri="{FF2B5EF4-FFF2-40B4-BE49-F238E27FC236}">
                  <a16:creationId xmlns:a16="http://schemas.microsoft.com/office/drawing/2014/main" id="{D302D776-3534-40C7-A064-37185CD8626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447" y="-120"/>
              <a:ext cx="1353" cy="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257544C8-A006-47A1-9320-B55FB733D5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2" y="348"/>
              <a:ext cx="86" cy="99"/>
            </a:xfrm>
            <a:custGeom>
              <a:avLst/>
              <a:gdLst>
                <a:gd name="T0" fmla="*/ 38 w 86"/>
                <a:gd name="T1" fmla="*/ 0 h 99"/>
                <a:gd name="T2" fmla="*/ 49 w 86"/>
                <a:gd name="T3" fmla="*/ 0 h 99"/>
                <a:gd name="T4" fmla="*/ 86 w 86"/>
                <a:gd name="T5" fmla="*/ 99 h 99"/>
                <a:gd name="T6" fmla="*/ 75 w 86"/>
                <a:gd name="T7" fmla="*/ 99 h 99"/>
                <a:gd name="T8" fmla="*/ 65 w 86"/>
                <a:gd name="T9" fmla="*/ 73 h 99"/>
                <a:gd name="T10" fmla="*/ 22 w 86"/>
                <a:gd name="T11" fmla="*/ 73 h 99"/>
                <a:gd name="T12" fmla="*/ 11 w 86"/>
                <a:gd name="T13" fmla="*/ 99 h 99"/>
                <a:gd name="T14" fmla="*/ 0 w 86"/>
                <a:gd name="T15" fmla="*/ 99 h 99"/>
                <a:gd name="T16" fmla="*/ 38 w 86"/>
                <a:gd name="T17" fmla="*/ 0 h 99"/>
                <a:gd name="T18" fmla="*/ 62 w 86"/>
                <a:gd name="T19" fmla="*/ 64 h 99"/>
                <a:gd name="T20" fmla="*/ 43 w 86"/>
                <a:gd name="T21" fmla="*/ 13 h 99"/>
                <a:gd name="T22" fmla="*/ 24 w 86"/>
                <a:gd name="T23" fmla="*/ 64 h 99"/>
                <a:gd name="T24" fmla="*/ 62 w 86"/>
                <a:gd name="T25" fmla="*/ 6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99">
                  <a:moveTo>
                    <a:pt x="38" y="0"/>
                  </a:moveTo>
                  <a:lnTo>
                    <a:pt x="49" y="0"/>
                  </a:lnTo>
                  <a:lnTo>
                    <a:pt x="86" y="99"/>
                  </a:lnTo>
                  <a:lnTo>
                    <a:pt x="75" y="99"/>
                  </a:lnTo>
                  <a:lnTo>
                    <a:pt x="65" y="73"/>
                  </a:lnTo>
                  <a:lnTo>
                    <a:pt x="22" y="73"/>
                  </a:lnTo>
                  <a:lnTo>
                    <a:pt x="11" y="99"/>
                  </a:lnTo>
                  <a:lnTo>
                    <a:pt x="0" y="99"/>
                  </a:lnTo>
                  <a:lnTo>
                    <a:pt x="38" y="0"/>
                  </a:lnTo>
                  <a:close/>
                  <a:moveTo>
                    <a:pt x="62" y="64"/>
                  </a:moveTo>
                  <a:lnTo>
                    <a:pt x="43" y="13"/>
                  </a:lnTo>
                  <a:lnTo>
                    <a:pt x="24" y="64"/>
                  </a:lnTo>
                  <a:lnTo>
                    <a:pt x="62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id="{FC6659DC-E464-4C16-B19C-6873B8BF08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54" y="372"/>
              <a:ext cx="97" cy="75"/>
            </a:xfrm>
            <a:custGeom>
              <a:avLst/>
              <a:gdLst>
                <a:gd name="T0" fmla="*/ 0 w 36"/>
                <a:gd name="T1" fmla="*/ 1 h 28"/>
                <a:gd name="T2" fmla="*/ 4 w 36"/>
                <a:gd name="T3" fmla="*/ 1 h 28"/>
                <a:gd name="T4" fmla="*/ 4 w 36"/>
                <a:gd name="T5" fmla="*/ 5 h 28"/>
                <a:gd name="T6" fmla="*/ 12 w 36"/>
                <a:gd name="T7" fmla="*/ 0 h 28"/>
                <a:gd name="T8" fmla="*/ 19 w 36"/>
                <a:gd name="T9" fmla="*/ 5 h 28"/>
                <a:gd name="T10" fmla="*/ 28 w 36"/>
                <a:gd name="T11" fmla="*/ 0 h 28"/>
                <a:gd name="T12" fmla="*/ 36 w 36"/>
                <a:gd name="T13" fmla="*/ 10 h 28"/>
                <a:gd name="T14" fmla="*/ 36 w 36"/>
                <a:gd name="T15" fmla="*/ 28 h 28"/>
                <a:gd name="T16" fmla="*/ 33 w 36"/>
                <a:gd name="T17" fmla="*/ 28 h 28"/>
                <a:gd name="T18" fmla="*/ 33 w 36"/>
                <a:gd name="T19" fmla="*/ 11 h 28"/>
                <a:gd name="T20" fmla="*/ 27 w 36"/>
                <a:gd name="T21" fmla="*/ 4 h 28"/>
                <a:gd name="T22" fmla="*/ 20 w 36"/>
                <a:gd name="T23" fmla="*/ 11 h 28"/>
                <a:gd name="T24" fmla="*/ 20 w 36"/>
                <a:gd name="T25" fmla="*/ 28 h 28"/>
                <a:gd name="T26" fmla="*/ 17 w 36"/>
                <a:gd name="T27" fmla="*/ 28 h 28"/>
                <a:gd name="T28" fmla="*/ 17 w 36"/>
                <a:gd name="T29" fmla="*/ 11 h 28"/>
                <a:gd name="T30" fmla="*/ 11 w 36"/>
                <a:gd name="T31" fmla="*/ 4 h 28"/>
                <a:gd name="T32" fmla="*/ 4 w 36"/>
                <a:gd name="T33" fmla="*/ 11 h 28"/>
                <a:gd name="T34" fmla="*/ 4 w 36"/>
                <a:gd name="T35" fmla="*/ 28 h 28"/>
                <a:gd name="T36" fmla="*/ 0 w 36"/>
                <a:gd name="T37" fmla="*/ 28 h 28"/>
                <a:gd name="T38" fmla="*/ 0 w 36"/>
                <a:gd name="T3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28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2"/>
                    <a:pt x="8" y="0"/>
                    <a:pt x="12" y="0"/>
                  </a:cubicBezTo>
                  <a:cubicBezTo>
                    <a:pt x="16" y="0"/>
                    <a:pt x="18" y="2"/>
                    <a:pt x="19" y="5"/>
                  </a:cubicBezTo>
                  <a:cubicBezTo>
                    <a:pt x="21" y="2"/>
                    <a:pt x="24" y="0"/>
                    <a:pt x="28" y="0"/>
                  </a:cubicBezTo>
                  <a:cubicBezTo>
                    <a:pt x="33" y="0"/>
                    <a:pt x="36" y="4"/>
                    <a:pt x="36" y="10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6"/>
                    <a:pt x="30" y="4"/>
                    <a:pt x="27" y="4"/>
                  </a:cubicBezTo>
                  <a:cubicBezTo>
                    <a:pt x="23" y="4"/>
                    <a:pt x="20" y="6"/>
                    <a:pt x="20" y="11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6"/>
                    <a:pt x="14" y="4"/>
                    <a:pt x="11" y="4"/>
                  </a:cubicBezTo>
                  <a:cubicBezTo>
                    <a:pt x="7" y="4"/>
                    <a:pt x="4" y="7"/>
                    <a:pt x="4" y="1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0" name="Freeform 7">
              <a:extLst>
                <a:ext uri="{FF2B5EF4-FFF2-40B4-BE49-F238E27FC236}">
                  <a16:creationId xmlns:a16="http://schemas.microsoft.com/office/drawing/2014/main" id="{281F8CF2-3BA7-4A4F-953C-668C87F286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70" y="372"/>
              <a:ext cx="59" cy="78"/>
            </a:xfrm>
            <a:custGeom>
              <a:avLst/>
              <a:gdLst>
                <a:gd name="T0" fmla="*/ 0 w 22"/>
                <a:gd name="T1" fmla="*/ 15 h 29"/>
                <a:gd name="T2" fmla="*/ 0 w 22"/>
                <a:gd name="T3" fmla="*/ 14 h 29"/>
                <a:gd name="T4" fmla="*/ 11 w 22"/>
                <a:gd name="T5" fmla="*/ 0 h 29"/>
                <a:gd name="T6" fmla="*/ 22 w 22"/>
                <a:gd name="T7" fmla="*/ 14 h 29"/>
                <a:gd name="T8" fmla="*/ 22 w 22"/>
                <a:gd name="T9" fmla="*/ 16 h 29"/>
                <a:gd name="T10" fmla="*/ 4 w 22"/>
                <a:gd name="T11" fmla="*/ 16 h 29"/>
                <a:gd name="T12" fmla="*/ 12 w 22"/>
                <a:gd name="T13" fmla="*/ 25 h 29"/>
                <a:gd name="T14" fmla="*/ 19 w 22"/>
                <a:gd name="T15" fmla="*/ 22 h 29"/>
                <a:gd name="T16" fmla="*/ 22 w 22"/>
                <a:gd name="T17" fmla="*/ 24 h 29"/>
                <a:gd name="T18" fmla="*/ 12 w 22"/>
                <a:gd name="T19" fmla="*/ 29 h 29"/>
                <a:gd name="T20" fmla="*/ 0 w 22"/>
                <a:gd name="T21" fmla="*/ 15 h 29"/>
                <a:gd name="T22" fmla="*/ 19 w 22"/>
                <a:gd name="T23" fmla="*/ 13 h 29"/>
                <a:gd name="T24" fmla="*/ 11 w 22"/>
                <a:gd name="T25" fmla="*/ 3 h 29"/>
                <a:gd name="T26" fmla="*/ 4 w 22"/>
                <a:gd name="T27" fmla="*/ 13 h 29"/>
                <a:gd name="T28" fmla="*/ 19 w 22"/>
                <a:gd name="T29" fmla="*/ 1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9">
                  <a:moveTo>
                    <a:pt x="0" y="15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2" y="6"/>
                    <a:pt x="22" y="14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2"/>
                    <a:pt x="8" y="25"/>
                    <a:pt x="12" y="25"/>
                  </a:cubicBezTo>
                  <a:cubicBezTo>
                    <a:pt x="15" y="25"/>
                    <a:pt x="18" y="24"/>
                    <a:pt x="19" y="22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9" y="27"/>
                    <a:pt x="16" y="29"/>
                    <a:pt x="12" y="29"/>
                  </a:cubicBezTo>
                  <a:cubicBezTo>
                    <a:pt x="6" y="29"/>
                    <a:pt x="0" y="23"/>
                    <a:pt x="0" y="15"/>
                  </a:cubicBezTo>
                  <a:moveTo>
                    <a:pt x="19" y="13"/>
                  </a:moveTo>
                  <a:cubicBezTo>
                    <a:pt x="18" y="8"/>
                    <a:pt x="16" y="3"/>
                    <a:pt x="11" y="3"/>
                  </a:cubicBezTo>
                  <a:cubicBezTo>
                    <a:pt x="7" y="3"/>
                    <a:pt x="4" y="7"/>
                    <a:pt x="4" y="13"/>
                  </a:cubicBezTo>
                  <a:lnTo>
                    <a:pt x="19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1" name="Freeform 8">
              <a:extLst>
                <a:ext uri="{FF2B5EF4-FFF2-40B4-BE49-F238E27FC236}">
                  <a16:creationId xmlns:a16="http://schemas.microsoft.com/office/drawing/2014/main" id="{BE448CE7-75E0-482E-9BA9-3954FB1257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48" y="372"/>
              <a:ext cx="35" cy="75"/>
            </a:xfrm>
            <a:custGeom>
              <a:avLst/>
              <a:gdLst>
                <a:gd name="T0" fmla="*/ 0 w 13"/>
                <a:gd name="T1" fmla="*/ 1 h 28"/>
                <a:gd name="T2" fmla="*/ 4 w 13"/>
                <a:gd name="T3" fmla="*/ 1 h 28"/>
                <a:gd name="T4" fmla="*/ 4 w 13"/>
                <a:gd name="T5" fmla="*/ 7 h 28"/>
                <a:gd name="T6" fmla="*/ 13 w 13"/>
                <a:gd name="T7" fmla="*/ 0 h 28"/>
                <a:gd name="T8" fmla="*/ 13 w 13"/>
                <a:gd name="T9" fmla="*/ 4 h 28"/>
                <a:gd name="T10" fmla="*/ 13 w 13"/>
                <a:gd name="T11" fmla="*/ 4 h 28"/>
                <a:gd name="T12" fmla="*/ 4 w 13"/>
                <a:gd name="T13" fmla="*/ 15 h 28"/>
                <a:gd name="T14" fmla="*/ 4 w 13"/>
                <a:gd name="T15" fmla="*/ 28 h 28"/>
                <a:gd name="T16" fmla="*/ 0 w 13"/>
                <a:gd name="T17" fmla="*/ 28 h 28"/>
                <a:gd name="T18" fmla="*/ 0 w 13"/>
                <a:gd name="T1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28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8" y="4"/>
                    <a:pt x="4" y="8"/>
                    <a:pt x="4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2" name="Freeform 9">
              <a:extLst>
                <a:ext uri="{FF2B5EF4-FFF2-40B4-BE49-F238E27FC236}">
                  <a16:creationId xmlns:a16="http://schemas.microsoft.com/office/drawing/2014/main" id="{4DEDC832-945D-47DF-85C5-692C39340A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01" y="348"/>
              <a:ext cx="11" cy="99"/>
            </a:xfrm>
            <a:custGeom>
              <a:avLst/>
              <a:gdLst>
                <a:gd name="T0" fmla="*/ 0 w 11"/>
                <a:gd name="T1" fmla="*/ 0 h 99"/>
                <a:gd name="T2" fmla="*/ 11 w 11"/>
                <a:gd name="T3" fmla="*/ 0 h 99"/>
                <a:gd name="T4" fmla="*/ 11 w 11"/>
                <a:gd name="T5" fmla="*/ 11 h 99"/>
                <a:gd name="T6" fmla="*/ 0 w 11"/>
                <a:gd name="T7" fmla="*/ 11 h 99"/>
                <a:gd name="T8" fmla="*/ 0 w 11"/>
                <a:gd name="T9" fmla="*/ 0 h 99"/>
                <a:gd name="T10" fmla="*/ 0 w 11"/>
                <a:gd name="T11" fmla="*/ 27 h 99"/>
                <a:gd name="T12" fmla="*/ 11 w 11"/>
                <a:gd name="T13" fmla="*/ 27 h 99"/>
                <a:gd name="T14" fmla="*/ 11 w 11"/>
                <a:gd name="T15" fmla="*/ 99 h 99"/>
                <a:gd name="T16" fmla="*/ 0 w 11"/>
                <a:gd name="T17" fmla="*/ 99 h 99"/>
                <a:gd name="T18" fmla="*/ 0 w 11"/>
                <a:gd name="T19" fmla="*/ 2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99">
                  <a:moveTo>
                    <a:pt x="0" y="0"/>
                  </a:move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7"/>
                  </a:moveTo>
                  <a:lnTo>
                    <a:pt x="11" y="27"/>
                  </a:lnTo>
                  <a:lnTo>
                    <a:pt x="11" y="99"/>
                  </a:lnTo>
                  <a:lnTo>
                    <a:pt x="0" y="99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3" name="Freeform 10">
              <a:extLst>
                <a:ext uri="{FF2B5EF4-FFF2-40B4-BE49-F238E27FC236}">
                  <a16:creationId xmlns:a16="http://schemas.microsoft.com/office/drawing/2014/main" id="{22967290-5637-45C6-82B6-FCD70C2C47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31" y="372"/>
              <a:ext cx="56" cy="78"/>
            </a:xfrm>
            <a:custGeom>
              <a:avLst/>
              <a:gdLst>
                <a:gd name="T0" fmla="*/ 0 w 21"/>
                <a:gd name="T1" fmla="*/ 15 h 29"/>
                <a:gd name="T2" fmla="*/ 0 w 21"/>
                <a:gd name="T3" fmla="*/ 14 h 29"/>
                <a:gd name="T4" fmla="*/ 12 w 21"/>
                <a:gd name="T5" fmla="*/ 0 h 29"/>
                <a:gd name="T6" fmla="*/ 21 w 21"/>
                <a:gd name="T7" fmla="*/ 4 h 29"/>
                <a:gd name="T8" fmla="*/ 18 w 21"/>
                <a:gd name="T9" fmla="*/ 7 h 29"/>
                <a:gd name="T10" fmla="*/ 12 w 21"/>
                <a:gd name="T11" fmla="*/ 4 h 29"/>
                <a:gd name="T12" fmla="*/ 4 w 21"/>
                <a:gd name="T13" fmla="*/ 14 h 29"/>
                <a:gd name="T14" fmla="*/ 4 w 21"/>
                <a:gd name="T15" fmla="*/ 14 h 29"/>
                <a:gd name="T16" fmla="*/ 12 w 21"/>
                <a:gd name="T17" fmla="*/ 25 h 29"/>
                <a:gd name="T18" fmla="*/ 19 w 21"/>
                <a:gd name="T19" fmla="*/ 22 h 29"/>
                <a:gd name="T20" fmla="*/ 21 w 21"/>
                <a:gd name="T21" fmla="*/ 24 h 29"/>
                <a:gd name="T22" fmla="*/ 12 w 21"/>
                <a:gd name="T23" fmla="*/ 29 h 29"/>
                <a:gd name="T24" fmla="*/ 0 w 21"/>
                <a:gd name="T25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9">
                  <a:moveTo>
                    <a:pt x="0" y="15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6" y="0"/>
                    <a:pt x="19" y="2"/>
                    <a:pt x="21" y="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5"/>
                    <a:pt x="15" y="4"/>
                    <a:pt x="12" y="4"/>
                  </a:cubicBezTo>
                  <a:cubicBezTo>
                    <a:pt x="7" y="4"/>
                    <a:pt x="4" y="8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1"/>
                    <a:pt x="8" y="25"/>
                    <a:pt x="12" y="25"/>
                  </a:cubicBezTo>
                  <a:cubicBezTo>
                    <a:pt x="15" y="25"/>
                    <a:pt x="17" y="24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9" y="27"/>
                    <a:pt x="16" y="29"/>
                    <a:pt x="12" y="29"/>
                  </a:cubicBezTo>
                  <a:cubicBezTo>
                    <a:pt x="5" y="29"/>
                    <a:pt x="0" y="23"/>
                    <a:pt x="0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4" name="Freeform 11">
              <a:extLst>
                <a:ext uri="{FF2B5EF4-FFF2-40B4-BE49-F238E27FC236}">
                  <a16:creationId xmlns:a16="http://schemas.microsoft.com/office/drawing/2014/main" id="{8ADAD0DE-85CF-4672-B2C2-007A9741C6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98" y="372"/>
              <a:ext cx="56" cy="78"/>
            </a:xfrm>
            <a:custGeom>
              <a:avLst/>
              <a:gdLst>
                <a:gd name="T0" fmla="*/ 0 w 21"/>
                <a:gd name="T1" fmla="*/ 20 h 29"/>
                <a:gd name="T2" fmla="*/ 0 w 21"/>
                <a:gd name="T3" fmla="*/ 20 h 29"/>
                <a:gd name="T4" fmla="*/ 10 w 21"/>
                <a:gd name="T5" fmla="*/ 11 h 29"/>
                <a:gd name="T6" fmla="*/ 17 w 21"/>
                <a:gd name="T7" fmla="*/ 12 h 29"/>
                <a:gd name="T8" fmla="*/ 17 w 21"/>
                <a:gd name="T9" fmla="*/ 11 h 29"/>
                <a:gd name="T10" fmla="*/ 10 w 21"/>
                <a:gd name="T11" fmla="*/ 4 h 29"/>
                <a:gd name="T12" fmla="*/ 3 w 21"/>
                <a:gd name="T13" fmla="*/ 6 h 29"/>
                <a:gd name="T14" fmla="*/ 2 w 21"/>
                <a:gd name="T15" fmla="*/ 2 h 29"/>
                <a:gd name="T16" fmla="*/ 11 w 21"/>
                <a:gd name="T17" fmla="*/ 0 h 29"/>
                <a:gd name="T18" fmla="*/ 19 w 21"/>
                <a:gd name="T19" fmla="*/ 3 h 29"/>
                <a:gd name="T20" fmla="*/ 21 w 21"/>
                <a:gd name="T21" fmla="*/ 10 h 29"/>
                <a:gd name="T22" fmla="*/ 21 w 21"/>
                <a:gd name="T23" fmla="*/ 28 h 29"/>
                <a:gd name="T24" fmla="*/ 17 w 21"/>
                <a:gd name="T25" fmla="*/ 28 h 29"/>
                <a:gd name="T26" fmla="*/ 17 w 21"/>
                <a:gd name="T27" fmla="*/ 24 h 29"/>
                <a:gd name="T28" fmla="*/ 9 w 21"/>
                <a:gd name="T29" fmla="*/ 29 h 29"/>
                <a:gd name="T30" fmla="*/ 0 w 21"/>
                <a:gd name="T31" fmla="*/ 20 h 29"/>
                <a:gd name="T32" fmla="*/ 17 w 21"/>
                <a:gd name="T33" fmla="*/ 18 h 29"/>
                <a:gd name="T34" fmla="*/ 17 w 21"/>
                <a:gd name="T35" fmla="*/ 15 h 29"/>
                <a:gd name="T36" fmla="*/ 11 w 21"/>
                <a:gd name="T37" fmla="*/ 14 h 29"/>
                <a:gd name="T38" fmla="*/ 4 w 21"/>
                <a:gd name="T39" fmla="*/ 20 h 29"/>
                <a:gd name="T40" fmla="*/ 4 w 21"/>
                <a:gd name="T41" fmla="*/ 20 h 29"/>
                <a:gd name="T42" fmla="*/ 10 w 21"/>
                <a:gd name="T43" fmla="*/ 25 h 29"/>
                <a:gd name="T44" fmla="*/ 17 w 21"/>
                <a:gd name="T45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9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14"/>
                    <a:pt x="4" y="11"/>
                    <a:pt x="10" y="11"/>
                  </a:cubicBezTo>
                  <a:cubicBezTo>
                    <a:pt x="13" y="11"/>
                    <a:pt x="15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5" y="5"/>
                    <a:pt x="3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7"/>
                    <a:pt x="13" y="29"/>
                    <a:pt x="9" y="29"/>
                  </a:cubicBezTo>
                  <a:cubicBezTo>
                    <a:pt x="5" y="29"/>
                    <a:pt x="0" y="25"/>
                    <a:pt x="0" y="20"/>
                  </a:cubicBezTo>
                  <a:moveTo>
                    <a:pt x="17" y="18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6" y="14"/>
                    <a:pt x="14" y="14"/>
                    <a:pt x="11" y="14"/>
                  </a:cubicBezTo>
                  <a:cubicBezTo>
                    <a:pt x="7" y="14"/>
                    <a:pt x="4" y="16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7" y="25"/>
                    <a:pt x="10" y="25"/>
                  </a:cubicBezTo>
                  <a:cubicBezTo>
                    <a:pt x="14" y="25"/>
                    <a:pt x="17" y="22"/>
                    <a:pt x="17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" name="Freeform 12">
              <a:extLst>
                <a:ext uri="{FF2B5EF4-FFF2-40B4-BE49-F238E27FC236}">
                  <a16:creationId xmlns:a16="http://schemas.microsoft.com/office/drawing/2014/main" id="{4EAA5AAC-48A4-465C-A614-C6A4FAC3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6" y="372"/>
              <a:ext cx="56" cy="75"/>
            </a:xfrm>
            <a:custGeom>
              <a:avLst/>
              <a:gdLst>
                <a:gd name="T0" fmla="*/ 0 w 21"/>
                <a:gd name="T1" fmla="*/ 1 h 28"/>
                <a:gd name="T2" fmla="*/ 4 w 21"/>
                <a:gd name="T3" fmla="*/ 1 h 28"/>
                <a:gd name="T4" fmla="*/ 4 w 21"/>
                <a:gd name="T5" fmla="*/ 5 h 28"/>
                <a:gd name="T6" fmla="*/ 12 w 21"/>
                <a:gd name="T7" fmla="*/ 0 h 28"/>
                <a:gd name="T8" fmla="*/ 21 w 21"/>
                <a:gd name="T9" fmla="*/ 10 h 28"/>
                <a:gd name="T10" fmla="*/ 21 w 21"/>
                <a:gd name="T11" fmla="*/ 28 h 28"/>
                <a:gd name="T12" fmla="*/ 17 w 21"/>
                <a:gd name="T13" fmla="*/ 28 h 28"/>
                <a:gd name="T14" fmla="*/ 17 w 21"/>
                <a:gd name="T15" fmla="*/ 11 h 28"/>
                <a:gd name="T16" fmla="*/ 11 w 21"/>
                <a:gd name="T17" fmla="*/ 4 h 28"/>
                <a:gd name="T18" fmla="*/ 4 w 21"/>
                <a:gd name="T19" fmla="*/ 11 h 28"/>
                <a:gd name="T20" fmla="*/ 4 w 21"/>
                <a:gd name="T21" fmla="*/ 28 h 28"/>
                <a:gd name="T22" fmla="*/ 0 w 21"/>
                <a:gd name="T23" fmla="*/ 28 h 28"/>
                <a:gd name="T24" fmla="*/ 0 w 21"/>
                <a:gd name="T2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8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2"/>
                    <a:pt x="8" y="0"/>
                    <a:pt x="12" y="0"/>
                  </a:cubicBezTo>
                  <a:cubicBezTo>
                    <a:pt x="18" y="0"/>
                    <a:pt x="21" y="4"/>
                    <a:pt x="21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7" y="4"/>
                    <a:pt x="4" y="7"/>
                    <a:pt x="4" y="1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id="{56301C13-91A2-4A95-8047-675440CDC8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86" y="348"/>
              <a:ext cx="86" cy="99"/>
            </a:xfrm>
            <a:custGeom>
              <a:avLst/>
              <a:gdLst>
                <a:gd name="T0" fmla="*/ 37 w 86"/>
                <a:gd name="T1" fmla="*/ 0 h 99"/>
                <a:gd name="T2" fmla="*/ 48 w 86"/>
                <a:gd name="T3" fmla="*/ 0 h 99"/>
                <a:gd name="T4" fmla="*/ 86 w 86"/>
                <a:gd name="T5" fmla="*/ 99 h 99"/>
                <a:gd name="T6" fmla="*/ 75 w 86"/>
                <a:gd name="T7" fmla="*/ 99 h 99"/>
                <a:gd name="T8" fmla="*/ 64 w 86"/>
                <a:gd name="T9" fmla="*/ 73 h 99"/>
                <a:gd name="T10" fmla="*/ 21 w 86"/>
                <a:gd name="T11" fmla="*/ 73 h 99"/>
                <a:gd name="T12" fmla="*/ 11 w 86"/>
                <a:gd name="T13" fmla="*/ 99 h 99"/>
                <a:gd name="T14" fmla="*/ 0 w 86"/>
                <a:gd name="T15" fmla="*/ 99 h 99"/>
                <a:gd name="T16" fmla="*/ 37 w 86"/>
                <a:gd name="T17" fmla="*/ 0 h 99"/>
                <a:gd name="T18" fmla="*/ 62 w 86"/>
                <a:gd name="T19" fmla="*/ 64 h 99"/>
                <a:gd name="T20" fmla="*/ 43 w 86"/>
                <a:gd name="T21" fmla="*/ 13 h 99"/>
                <a:gd name="T22" fmla="*/ 24 w 86"/>
                <a:gd name="T23" fmla="*/ 64 h 99"/>
                <a:gd name="T24" fmla="*/ 62 w 86"/>
                <a:gd name="T25" fmla="*/ 6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99">
                  <a:moveTo>
                    <a:pt x="37" y="0"/>
                  </a:moveTo>
                  <a:lnTo>
                    <a:pt x="48" y="0"/>
                  </a:lnTo>
                  <a:lnTo>
                    <a:pt x="86" y="99"/>
                  </a:lnTo>
                  <a:lnTo>
                    <a:pt x="75" y="99"/>
                  </a:lnTo>
                  <a:lnTo>
                    <a:pt x="64" y="73"/>
                  </a:lnTo>
                  <a:lnTo>
                    <a:pt x="21" y="73"/>
                  </a:lnTo>
                  <a:lnTo>
                    <a:pt x="11" y="99"/>
                  </a:lnTo>
                  <a:lnTo>
                    <a:pt x="0" y="99"/>
                  </a:lnTo>
                  <a:lnTo>
                    <a:pt x="37" y="0"/>
                  </a:lnTo>
                  <a:close/>
                  <a:moveTo>
                    <a:pt x="62" y="64"/>
                  </a:moveTo>
                  <a:lnTo>
                    <a:pt x="43" y="13"/>
                  </a:lnTo>
                  <a:lnTo>
                    <a:pt x="24" y="64"/>
                  </a:lnTo>
                  <a:lnTo>
                    <a:pt x="62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7" name="Freeform 14">
              <a:extLst>
                <a:ext uri="{FF2B5EF4-FFF2-40B4-BE49-F238E27FC236}">
                  <a16:creationId xmlns:a16="http://schemas.microsoft.com/office/drawing/2014/main" id="{F9C41639-5991-40FC-A26D-077F46F67D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3" y="372"/>
              <a:ext cx="51" cy="75"/>
            </a:xfrm>
            <a:custGeom>
              <a:avLst/>
              <a:gdLst>
                <a:gd name="T0" fmla="*/ 0 w 19"/>
                <a:gd name="T1" fmla="*/ 25 h 28"/>
                <a:gd name="T2" fmla="*/ 2 w 19"/>
                <a:gd name="T3" fmla="*/ 22 h 28"/>
                <a:gd name="T4" fmla="*/ 10 w 19"/>
                <a:gd name="T5" fmla="*/ 25 h 28"/>
                <a:gd name="T6" fmla="*/ 15 w 19"/>
                <a:gd name="T7" fmla="*/ 21 h 28"/>
                <a:gd name="T8" fmla="*/ 15 w 19"/>
                <a:gd name="T9" fmla="*/ 21 h 28"/>
                <a:gd name="T10" fmla="*/ 9 w 19"/>
                <a:gd name="T11" fmla="*/ 16 h 28"/>
                <a:gd name="T12" fmla="*/ 1 w 19"/>
                <a:gd name="T13" fmla="*/ 8 h 28"/>
                <a:gd name="T14" fmla="*/ 1 w 19"/>
                <a:gd name="T15" fmla="*/ 8 h 28"/>
                <a:gd name="T16" fmla="*/ 10 w 19"/>
                <a:gd name="T17" fmla="*/ 0 h 28"/>
                <a:gd name="T18" fmla="*/ 19 w 19"/>
                <a:gd name="T19" fmla="*/ 3 h 28"/>
                <a:gd name="T20" fmla="*/ 17 w 19"/>
                <a:gd name="T21" fmla="*/ 6 h 28"/>
                <a:gd name="T22" fmla="*/ 10 w 19"/>
                <a:gd name="T23" fmla="*/ 3 h 28"/>
                <a:gd name="T24" fmla="*/ 5 w 19"/>
                <a:gd name="T25" fmla="*/ 7 h 28"/>
                <a:gd name="T26" fmla="*/ 5 w 19"/>
                <a:gd name="T27" fmla="*/ 7 h 28"/>
                <a:gd name="T28" fmla="*/ 11 w 19"/>
                <a:gd name="T29" fmla="*/ 12 h 28"/>
                <a:gd name="T30" fmla="*/ 19 w 19"/>
                <a:gd name="T31" fmla="*/ 20 h 28"/>
                <a:gd name="T32" fmla="*/ 19 w 19"/>
                <a:gd name="T33" fmla="*/ 21 h 28"/>
                <a:gd name="T34" fmla="*/ 10 w 19"/>
                <a:gd name="T35" fmla="*/ 28 h 28"/>
                <a:gd name="T36" fmla="*/ 0 w 19"/>
                <a:gd name="T37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28">
                  <a:moveTo>
                    <a:pt x="0" y="25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4"/>
                    <a:pt x="7" y="25"/>
                    <a:pt x="10" y="25"/>
                  </a:cubicBezTo>
                  <a:cubicBezTo>
                    <a:pt x="13" y="25"/>
                    <a:pt x="15" y="23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18"/>
                    <a:pt x="13" y="17"/>
                    <a:pt x="9" y="16"/>
                  </a:cubicBezTo>
                  <a:cubicBezTo>
                    <a:pt x="5" y="14"/>
                    <a:pt x="1" y="12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3"/>
                    <a:pt x="5" y="0"/>
                    <a:pt x="10" y="0"/>
                  </a:cubicBezTo>
                  <a:cubicBezTo>
                    <a:pt x="13" y="0"/>
                    <a:pt x="16" y="1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5" y="5"/>
                    <a:pt x="12" y="3"/>
                    <a:pt x="10" y="3"/>
                  </a:cubicBezTo>
                  <a:cubicBezTo>
                    <a:pt x="7" y="3"/>
                    <a:pt x="5" y="5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0"/>
                    <a:pt x="7" y="11"/>
                    <a:pt x="11" y="12"/>
                  </a:cubicBezTo>
                  <a:cubicBezTo>
                    <a:pt x="16" y="14"/>
                    <a:pt x="19" y="16"/>
                    <a:pt x="19" y="20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5"/>
                    <a:pt x="15" y="28"/>
                    <a:pt x="10" y="28"/>
                  </a:cubicBezTo>
                  <a:cubicBezTo>
                    <a:pt x="7" y="28"/>
                    <a:pt x="3" y="27"/>
                    <a:pt x="0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id="{6D1BD2D7-9ABC-4239-A449-9D52736D0B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44" y="372"/>
              <a:ext cx="51" cy="75"/>
            </a:xfrm>
            <a:custGeom>
              <a:avLst/>
              <a:gdLst>
                <a:gd name="T0" fmla="*/ 0 w 19"/>
                <a:gd name="T1" fmla="*/ 25 h 28"/>
                <a:gd name="T2" fmla="*/ 2 w 19"/>
                <a:gd name="T3" fmla="*/ 22 h 28"/>
                <a:gd name="T4" fmla="*/ 10 w 19"/>
                <a:gd name="T5" fmla="*/ 25 h 28"/>
                <a:gd name="T6" fmla="*/ 15 w 19"/>
                <a:gd name="T7" fmla="*/ 21 h 28"/>
                <a:gd name="T8" fmla="*/ 15 w 19"/>
                <a:gd name="T9" fmla="*/ 21 h 28"/>
                <a:gd name="T10" fmla="*/ 9 w 19"/>
                <a:gd name="T11" fmla="*/ 16 h 28"/>
                <a:gd name="T12" fmla="*/ 1 w 19"/>
                <a:gd name="T13" fmla="*/ 8 h 28"/>
                <a:gd name="T14" fmla="*/ 1 w 19"/>
                <a:gd name="T15" fmla="*/ 8 h 28"/>
                <a:gd name="T16" fmla="*/ 10 w 19"/>
                <a:gd name="T17" fmla="*/ 0 h 28"/>
                <a:gd name="T18" fmla="*/ 18 w 19"/>
                <a:gd name="T19" fmla="*/ 3 h 28"/>
                <a:gd name="T20" fmla="*/ 16 w 19"/>
                <a:gd name="T21" fmla="*/ 6 h 28"/>
                <a:gd name="T22" fmla="*/ 10 w 19"/>
                <a:gd name="T23" fmla="*/ 3 h 28"/>
                <a:gd name="T24" fmla="*/ 5 w 19"/>
                <a:gd name="T25" fmla="*/ 7 h 28"/>
                <a:gd name="T26" fmla="*/ 5 w 19"/>
                <a:gd name="T27" fmla="*/ 7 h 28"/>
                <a:gd name="T28" fmla="*/ 11 w 19"/>
                <a:gd name="T29" fmla="*/ 12 h 28"/>
                <a:gd name="T30" fmla="*/ 19 w 19"/>
                <a:gd name="T31" fmla="*/ 20 h 28"/>
                <a:gd name="T32" fmla="*/ 19 w 19"/>
                <a:gd name="T33" fmla="*/ 21 h 28"/>
                <a:gd name="T34" fmla="*/ 10 w 19"/>
                <a:gd name="T35" fmla="*/ 28 h 28"/>
                <a:gd name="T36" fmla="*/ 0 w 19"/>
                <a:gd name="T37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28">
                  <a:moveTo>
                    <a:pt x="0" y="25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4"/>
                    <a:pt x="7" y="25"/>
                    <a:pt x="10" y="25"/>
                  </a:cubicBezTo>
                  <a:cubicBezTo>
                    <a:pt x="13" y="25"/>
                    <a:pt x="15" y="23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18"/>
                    <a:pt x="13" y="17"/>
                    <a:pt x="9" y="16"/>
                  </a:cubicBezTo>
                  <a:cubicBezTo>
                    <a:pt x="5" y="14"/>
                    <a:pt x="1" y="12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3"/>
                    <a:pt x="5" y="0"/>
                    <a:pt x="10" y="0"/>
                  </a:cubicBezTo>
                  <a:cubicBezTo>
                    <a:pt x="13" y="0"/>
                    <a:pt x="16" y="1"/>
                    <a:pt x="18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4" y="5"/>
                    <a:pt x="12" y="3"/>
                    <a:pt x="10" y="3"/>
                  </a:cubicBezTo>
                  <a:cubicBezTo>
                    <a:pt x="7" y="3"/>
                    <a:pt x="5" y="5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0"/>
                    <a:pt x="7" y="11"/>
                    <a:pt x="11" y="12"/>
                  </a:cubicBezTo>
                  <a:cubicBezTo>
                    <a:pt x="15" y="14"/>
                    <a:pt x="19" y="16"/>
                    <a:pt x="19" y="20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5"/>
                    <a:pt x="15" y="28"/>
                    <a:pt x="10" y="28"/>
                  </a:cubicBezTo>
                  <a:cubicBezTo>
                    <a:pt x="6" y="28"/>
                    <a:pt x="3" y="27"/>
                    <a:pt x="0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F0097678-1821-43A6-A931-893B76B1A6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09" y="372"/>
              <a:ext cx="64" cy="78"/>
            </a:xfrm>
            <a:custGeom>
              <a:avLst/>
              <a:gdLst>
                <a:gd name="T0" fmla="*/ 0 w 24"/>
                <a:gd name="T1" fmla="*/ 15 h 29"/>
                <a:gd name="T2" fmla="*/ 0 w 24"/>
                <a:gd name="T3" fmla="*/ 14 h 29"/>
                <a:gd name="T4" fmla="*/ 12 w 24"/>
                <a:gd name="T5" fmla="*/ 0 h 29"/>
                <a:gd name="T6" fmla="*/ 24 w 24"/>
                <a:gd name="T7" fmla="*/ 14 h 29"/>
                <a:gd name="T8" fmla="*/ 24 w 24"/>
                <a:gd name="T9" fmla="*/ 14 h 29"/>
                <a:gd name="T10" fmla="*/ 12 w 24"/>
                <a:gd name="T11" fmla="*/ 29 h 29"/>
                <a:gd name="T12" fmla="*/ 0 w 24"/>
                <a:gd name="T13" fmla="*/ 15 h 29"/>
                <a:gd name="T14" fmla="*/ 20 w 24"/>
                <a:gd name="T15" fmla="*/ 14 h 29"/>
                <a:gd name="T16" fmla="*/ 20 w 24"/>
                <a:gd name="T17" fmla="*/ 14 h 29"/>
                <a:gd name="T18" fmla="*/ 12 w 24"/>
                <a:gd name="T19" fmla="*/ 4 h 29"/>
                <a:gd name="T20" fmla="*/ 4 w 24"/>
                <a:gd name="T21" fmla="*/ 14 h 29"/>
                <a:gd name="T22" fmla="*/ 4 w 24"/>
                <a:gd name="T23" fmla="*/ 14 h 29"/>
                <a:gd name="T24" fmla="*/ 12 w 24"/>
                <a:gd name="T25" fmla="*/ 25 h 29"/>
                <a:gd name="T26" fmla="*/ 20 w 24"/>
                <a:gd name="T27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9">
                  <a:moveTo>
                    <a:pt x="0" y="15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6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22"/>
                    <a:pt x="19" y="29"/>
                    <a:pt x="12" y="29"/>
                  </a:cubicBezTo>
                  <a:cubicBezTo>
                    <a:pt x="5" y="29"/>
                    <a:pt x="0" y="23"/>
                    <a:pt x="0" y="15"/>
                  </a:cubicBezTo>
                  <a:moveTo>
                    <a:pt x="20" y="14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8"/>
                    <a:pt x="17" y="4"/>
                    <a:pt x="12" y="4"/>
                  </a:cubicBezTo>
                  <a:cubicBezTo>
                    <a:pt x="7" y="4"/>
                    <a:pt x="4" y="8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1"/>
                    <a:pt x="8" y="25"/>
                    <a:pt x="12" y="25"/>
                  </a:cubicBezTo>
                  <a:cubicBezTo>
                    <a:pt x="17" y="25"/>
                    <a:pt x="20" y="21"/>
                    <a:pt x="20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D3E8E6C9-6E26-406D-A35A-24E270D2B7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89" y="372"/>
              <a:ext cx="57" cy="78"/>
            </a:xfrm>
            <a:custGeom>
              <a:avLst/>
              <a:gdLst>
                <a:gd name="T0" fmla="*/ 0 w 21"/>
                <a:gd name="T1" fmla="*/ 15 h 29"/>
                <a:gd name="T2" fmla="*/ 0 w 21"/>
                <a:gd name="T3" fmla="*/ 14 h 29"/>
                <a:gd name="T4" fmla="*/ 12 w 21"/>
                <a:gd name="T5" fmla="*/ 0 h 29"/>
                <a:gd name="T6" fmla="*/ 21 w 21"/>
                <a:gd name="T7" fmla="*/ 4 h 29"/>
                <a:gd name="T8" fmla="*/ 18 w 21"/>
                <a:gd name="T9" fmla="*/ 7 h 29"/>
                <a:gd name="T10" fmla="*/ 12 w 21"/>
                <a:gd name="T11" fmla="*/ 4 h 29"/>
                <a:gd name="T12" fmla="*/ 4 w 21"/>
                <a:gd name="T13" fmla="*/ 14 h 29"/>
                <a:gd name="T14" fmla="*/ 4 w 21"/>
                <a:gd name="T15" fmla="*/ 14 h 29"/>
                <a:gd name="T16" fmla="*/ 12 w 21"/>
                <a:gd name="T17" fmla="*/ 25 h 29"/>
                <a:gd name="T18" fmla="*/ 19 w 21"/>
                <a:gd name="T19" fmla="*/ 22 h 29"/>
                <a:gd name="T20" fmla="*/ 21 w 21"/>
                <a:gd name="T21" fmla="*/ 24 h 29"/>
                <a:gd name="T22" fmla="*/ 12 w 21"/>
                <a:gd name="T23" fmla="*/ 29 h 29"/>
                <a:gd name="T24" fmla="*/ 0 w 21"/>
                <a:gd name="T25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9">
                  <a:moveTo>
                    <a:pt x="0" y="15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6" y="0"/>
                    <a:pt x="19" y="2"/>
                    <a:pt x="21" y="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5"/>
                    <a:pt x="15" y="4"/>
                    <a:pt x="12" y="4"/>
                  </a:cubicBezTo>
                  <a:cubicBezTo>
                    <a:pt x="7" y="4"/>
                    <a:pt x="4" y="8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1"/>
                    <a:pt x="8" y="25"/>
                    <a:pt x="12" y="25"/>
                  </a:cubicBezTo>
                  <a:cubicBezTo>
                    <a:pt x="15" y="25"/>
                    <a:pt x="17" y="24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9" y="27"/>
                    <a:pt x="16" y="29"/>
                    <a:pt x="12" y="29"/>
                  </a:cubicBezTo>
                  <a:cubicBezTo>
                    <a:pt x="5" y="29"/>
                    <a:pt x="0" y="23"/>
                    <a:pt x="0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id="{F033AF88-9F0D-49A7-B5B0-EB94F86D31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62" y="348"/>
              <a:ext cx="10" cy="99"/>
            </a:xfrm>
            <a:custGeom>
              <a:avLst/>
              <a:gdLst>
                <a:gd name="T0" fmla="*/ 0 w 10"/>
                <a:gd name="T1" fmla="*/ 0 h 99"/>
                <a:gd name="T2" fmla="*/ 10 w 10"/>
                <a:gd name="T3" fmla="*/ 0 h 99"/>
                <a:gd name="T4" fmla="*/ 10 w 10"/>
                <a:gd name="T5" fmla="*/ 11 h 99"/>
                <a:gd name="T6" fmla="*/ 0 w 10"/>
                <a:gd name="T7" fmla="*/ 11 h 99"/>
                <a:gd name="T8" fmla="*/ 0 w 10"/>
                <a:gd name="T9" fmla="*/ 0 h 99"/>
                <a:gd name="T10" fmla="*/ 0 w 10"/>
                <a:gd name="T11" fmla="*/ 27 h 99"/>
                <a:gd name="T12" fmla="*/ 10 w 10"/>
                <a:gd name="T13" fmla="*/ 27 h 99"/>
                <a:gd name="T14" fmla="*/ 10 w 10"/>
                <a:gd name="T15" fmla="*/ 99 h 99"/>
                <a:gd name="T16" fmla="*/ 0 w 10"/>
                <a:gd name="T17" fmla="*/ 99 h 99"/>
                <a:gd name="T18" fmla="*/ 0 w 10"/>
                <a:gd name="T19" fmla="*/ 2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99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7"/>
                  </a:moveTo>
                  <a:lnTo>
                    <a:pt x="10" y="27"/>
                  </a:lnTo>
                  <a:lnTo>
                    <a:pt x="10" y="99"/>
                  </a:lnTo>
                  <a:lnTo>
                    <a:pt x="0" y="99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id="{6A48562A-32F7-4CD6-8D4D-39C3F5146F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91" y="372"/>
              <a:ext cx="57" cy="78"/>
            </a:xfrm>
            <a:custGeom>
              <a:avLst/>
              <a:gdLst>
                <a:gd name="T0" fmla="*/ 0 w 21"/>
                <a:gd name="T1" fmla="*/ 20 h 29"/>
                <a:gd name="T2" fmla="*/ 0 w 21"/>
                <a:gd name="T3" fmla="*/ 20 h 29"/>
                <a:gd name="T4" fmla="*/ 10 w 21"/>
                <a:gd name="T5" fmla="*/ 11 h 29"/>
                <a:gd name="T6" fmla="*/ 17 w 21"/>
                <a:gd name="T7" fmla="*/ 12 h 29"/>
                <a:gd name="T8" fmla="*/ 17 w 21"/>
                <a:gd name="T9" fmla="*/ 11 h 29"/>
                <a:gd name="T10" fmla="*/ 10 w 21"/>
                <a:gd name="T11" fmla="*/ 4 h 29"/>
                <a:gd name="T12" fmla="*/ 3 w 21"/>
                <a:gd name="T13" fmla="*/ 6 h 29"/>
                <a:gd name="T14" fmla="*/ 2 w 21"/>
                <a:gd name="T15" fmla="*/ 2 h 29"/>
                <a:gd name="T16" fmla="*/ 11 w 21"/>
                <a:gd name="T17" fmla="*/ 0 h 29"/>
                <a:gd name="T18" fmla="*/ 18 w 21"/>
                <a:gd name="T19" fmla="*/ 3 h 29"/>
                <a:gd name="T20" fmla="*/ 21 w 21"/>
                <a:gd name="T21" fmla="*/ 10 h 29"/>
                <a:gd name="T22" fmla="*/ 21 w 21"/>
                <a:gd name="T23" fmla="*/ 28 h 29"/>
                <a:gd name="T24" fmla="*/ 17 w 21"/>
                <a:gd name="T25" fmla="*/ 28 h 29"/>
                <a:gd name="T26" fmla="*/ 17 w 21"/>
                <a:gd name="T27" fmla="*/ 24 h 29"/>
                <a:gd name="T28" fmla="*/ 9 w 21"/>
                <a:gd name="T29" fmla="*/ 29 h 29"/>
                <a:gd name="T30" fmla="*/ 0 w 21"/>
                <a:gd name="T31" fmla="*/ 20 h 29"/>
                <a:gd name="T32" fmla="*/ 17 w 21"/>
                <a:gd name="T33" fmla="*/ 18 h 29"/>
                <a:gd name="T34" fmla="*/ 17 w 21"/>
                <a:gd name="T35" fmla="*/ 15 h 29"/>
                <a:gd name="T36" fmla="*/ 11 w 21"/>
                <a:gd name="T37" fmla="*/ 14 h 29"/>
                <a:gd name="T38" fmla="*/ 4 w 21"/>
                <a:gd name="T39" fmla="*/ 20 h 29"/>
                <a:gd name="T40" fmla="*/ 4 w 21"/>
                <a:gd name="T41" fmla="*/ 20 h 29"/>
                <a:gd name="T42" fmla="*/ 10 w 21"/>
                <a:gd name="T43" fmla="*/ 25 h 29"/>
                <a:gd name="T44" fmla="*/ 17 w 21"/>
                <a:gd name="T45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9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14"/>
                    <a:pt x="4" y="11"/>
                    <a:pt x="10" y="11"/>
                  </a:cubicBezTo>
                  <a:cubicBezTo>
                    <a:pt x="13" y="11"/>
                    <a:pt x="15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5" y="5"/>
                    <a:pt x="3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5" y="1"/>
                    <a:pt x="7" y="0"/>
                    <a:pt x="11" y="0"/>
                  </a:cubicBezTo>
                  <a:cubicBezTo>
                    <a:pt x="14" y="0"/>
                    <a:pt x="17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7"/>
                    <a:pt x="13" y="29"/>
                    <a:pt x="9" y="29"/>
                  </a:cubicBezTo>
                  <a:cubicBezTo>
                    <a:pt x="4" y="29"/>
                    <a:pt x="0" y="25"/>
                    <a:pt x="0" y="20"/>
                  </a:cubicBezTo>
                  <a:moveTo>
                    <a:pt x="17" y="18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6" y="14"/>
                    <a:pt x="13" y="14"/>
                    <a:pt x="11" y="14"/>
                  </a:cubicBezTo>
                  <a:cubicBezTo>
                    <a:pt x="6" y="14"/>
                    <a:pt x="4" y="16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7" y="25"/>
                    <a:pt x="10" y="25"/>
                  </a:cubicBezTo>
                  <a:cubicBezTo>
                    <a:pt x="14" y="25"/>
                    <a:pt x="17" y="22"/>
                    <a:pt x="17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6B73AD66-54B7-426B-BF31-6BA523F0CE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64" y="353"/>
              <a:ext cx="37" cy="94"/>
            </a:xfrm>
            <a:custGeom>
              <a:avLst/>
              <a:gdLst>
                <a:gd name="T0" fmla="*/ 3 w 14"/>
                <a:gd name="T1" fmla="*/ 29 h 35"/>
                <a:gd name="T2" fmla="*/ 3 w 14"/>
                <a:gd name="T3" fmla="*/ 11 h 35"/>
                <a:gd name="T4" fmla="*/ 0 w 14"/>
                <a:gd name="T5" fmla="*/ 11 h 35"/>
                <a:gd name="T6" fmla="*/ 0 w 14"/>
                <a:gd name="T7" fmla="*/ 8 h 35"/>
                <a:gd name="T8" fmla="*/ 3 w 14"/>
                <a:gd name="T9" fmla="*/ 8 h 35"/>
                <a:gd name="T10" fmla="*/ 3 w 14"/>
                <a:gd name="T11" fmla="*/ 0 h 35"/>
                <a:gd name="T12" fmla="*/ 7 w 14"/>
                <a:gd name="T13" fmla="*/ 0 h 35"/>
                <a:gd name="T14" fmla="*/ 7 w 14"/>
                <a:gd name="T15" fmla="*/ 8 h 35"/>
                <a:gd name="T16" fmla="*/ 14 w 14"/>
                <a:gd name="T17" fmla="*/ 8 h 35"/>
                <a:gd name="T18" fmla="*/ 14 w 14"/>
                <a:gd name="T19" fmla="*/ 11 h 35"/>
                <a:gd name="T20" fmla="*/ 7 w 14"/>
                <a:gd name="T21" fmla="*/ 11 h 35"/>
                <a:gd name="T22" fmla="*/ 7 w 14"/>
                <a:gd name="T23" fmla="*/ 28 h 35"/>
                <a:gd name="T24" fmla="*/ 11 w 14"/>
                <a:gd name="T25" fmla="*/ 32 h 35"/>
                <a:gd name="T26" fmla="*/ 14 w 14"/>
                <a:gd name="T27" fmla="*/ 31 h 35"/>
                <a:gd name="T28" fmla="*/ 14 w 14"/>
                <a:gd name="T29" fmla="*/ 34 h 35"/>
                <a:gd name="T30" fmla="*/ 10 w 14"/>
                <a:gd name="T31" fmla="*/ 35 h 35"/>
                <a:gd name="T32" fmla="*/ 3 w 14"/>
                <a:gd name="T33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35">
                  <a:moveTo>
                    <a:pt x="3" y="29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1"/>
                    <a:pt x="8" y="32"/>
                    <a:pt x="11" y="32"/>
                  </a:cubicBezTo>
                  <a:cubicBezTo>
                    <a:pt x="12" y="32"/>
                    <a:pt x="13" y="32"/>
                    <a:pt x="14" y="31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3" y="35"/>
                    <a:pt x="11" y="35"/>
                    <a:pt x="10" y="35"/>
                  </a:cubicBezTo>
                  <a:cubicBezTo>
                    <a:pt x="6" y="35"/>
                    <a:pt x="3" y="33"/>
                    <a:pt x="3" y="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4" name="Freeform 21">
              <a:extLst>
                <a:ext uri="{FF2B5EF4-FFF2-40B4-BE49-F238E27FC236}">
                  <a16:creationId xmlns:a16="http://schemas.microsoft.com/office/drawing/2014/main" id="{6E6308E1-0F98-407A-943D-A31199EC7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0" y="348"/>
              <a:ext cx="11" cy="99"/>
            </a:xfrm>
            <a:custGeom>
              <a:avLst/>
              <a:gdLst>
                <a:gd name="T0" fmla="*/ 0 w 11"/>
                <a:gd name="T1" fmla="*/ 0 h 99"/>
                <a:gd name="T2" fmla="*/ 11 w 11"/>
                <a:gd name="T3" fmla="*/ 0 h 99"/>
                <a:gd name="T4" fmla="*/ 11 w 11"/>
                <a:gd name="T5" fmla="*/ 11 h 99"/>
                <a:gd name="T6" fmla="*/ 0 w 11"/>
                <a:gd name="T7" fmla="*/ 11 h 99"/>
                <a:gd name="T8" fmla="*/ 0 w 11"/>
                <a:gd name="T9" fmla="*/ 0 h 99"/>
                <a:gd name="T10" fmla="*/ 0 w 11"/>
                <a:gd name="T11" fmla="*/ 27 h 99"/>
                <a:gd name="T12" fmla="*/ 11 w 11"/>
                <a:gd name="T13" fmla="*/ 27 h 99"/>
                <a:gd name="T14" fmla="*/ 11 w 11"/>
                <a:gd name="T15" fmla="*/ 99 h 99"/>
                <a:gd name="T16" fmla="*/ 0 w 11"/>
                <a:gd name="T17" fmla="*/ 99 h 99"/>
                <a:gd name="T18" fmla="*/ 0 w 11"/>
                <a:gd name="T19" fmla="*/ 2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99">
                  <a:moveTo>
                    <a:pt x="0" y="0"/>
                  </a:move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7"/>
                  </a:moveTo>
                  <a:lnTo>
                    <a:pt x="11" y="27"/>
                  </a:lnTo>
                  <a:lnTo>
                    <a:pt x="11" y="99"/>
                  </a:lnTo>
                  <a:lnTo>
                    <a:pt x="0" y="99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5" name="Freeform 22">
              <a:extLst>
                <a:ext uri="{FF2B5EF4-FFF2-40B4-BE49-F238E27FC236}">
                  <a16:creationId xmlns:a16="http://schemas.microsoft.com/office/drawing/2014/main" id="{FA2F6B91-03AD-4A62-A9B1-E1DFFC438D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50" y="372"/>
              <a:ext cx="64" cy="78"/>
            </a:xfrm>
            <a:custGeom>
              <a:avLst/>
              <a:gdLst>
                <a:gd name="T0" fmla="*/ 0 w 24"/>
                <a:gd name="T1" fmla="*/ 15 h 29"/>
                <a:gd name="T2" fmla="*/ 0 w 24"/>
                <a:gd name="T3" fmla="*/ 14 h 29"/>
                <a:gd name="T4" fmla="*/ 12 w 24"/>
                <a:gd name="T5" fmla="*/ 0 h 29"/>
                <a:gd name="T6" fmla="*/ 24 w 24"/>
                <a:gd name="T7" fmla="*/ 14 h 29"/>
                <a:gd name="T8" fmla="*/ 24 w 24"/>
                <a:gd name="T9" fmla="*/ 14 h 29"/>
                <a:gd name="T10" fmla="*/ 12 w 24"/>
                <a:gd name="T11" fmla="*/ 29 h 29"/>
                <a:gd name="T12" fmla="*/ 0 w 24"/>
                <a:gd name="T13" fmla="*/ 15 h 29"/>
                <a:gd name="T14" fmla="*/ 21 w 24"/>
                <a:gd name="T15" fmla="*/ 14 h 29"/>
                <a:gd name="T16" fmla="*/ 21 w 24"/>
                <a:gd name="T17" fmla="*/ 14 h 29"/>
                <a:gd name="T18" fmla="*/ 12 w 24"/>
                <a:gd name="T19" fmla="*/ 4 h 29"/>
                <a:gd name="T20" fmla="*/ 4 w 24"/>
                <a:gd name="T21" fmla="*/ 14 h 29"/>
                <a:gd name="T22" fmla="*/ 4 w 24"/>
                <a:gd name="T23" fmla="*/ 14 h 29"/>
                <a:gd name="T24" fmla="*/ 12 w 24"/>
                <a:gd name="T25" fmla="*/ 25 h 29"/>
                <a:gd name="T26" fmla="*/ 21 w 24"/>
                <a:gd name="T27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9">
                  <a:moveTo>
                    <a:pt x="0" y="15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6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22"/>
                    <a:pt x="19" y="29"/>
                    <a:pt x="12" y="29"/>
                  </a:cubicBezTo>
                  <a:cubicBezTo>
                    <a:pt x="5" y="29"/>
                    <a:pt x="0" y="23"/>
                    <a:pt x="0" y="15"/>
                  </a:cubicBezTo>
                  <a:moveTo>
                    <a:pt x="21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1" y="8"/>
                    <a:pt x="17" y="4"/>
                    <a:pt x="12" y="4"/>
                  </a:cubicBezTo>
                  <a:cubicBezTo>
                    <a:pt x="7" y="4"/>
                    <a:pt x="4" y="8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1"/>
                    <a:pt x="8" y="25"/>
                    <a:pt x="12" y="25"/>
                  </a:cubicBezTo>
                  <a:cubicBezTo>
                    <a:pt x="17" y="25"/>
                    <a:pt x="21" y="21"/>
                    <a:pt x="2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6" name="Freeform 23">
              <a:extLst>
                <a:ext uri="{FF2B5EF4-FFF2-40B4-BE49-F238E27FC236}">
                  <a16:creationId xmlns:a16="http://schemas.microsoft.com/office/drawing/2014/main" id="{9A48EA9A-EBE0-4C03-AC05-0882159A2C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6" y="372"/>
              <a:ext cx="53" cy="75"/>
            </a:xfrm>
            <a:custGeom>
              <a:avLst/>
              <a:gdLst>
                <a:gd name="T0" fmla="*/ 0 w 20"/>
                <a:gd name="T1" fmla="*/ 1 h 28"/>
                <a:gd name="T2" fmla="*/ 3 w 20"/>
                <a:gd name="T3" fmla="*/ 1 h 28"/>
                <a:gd name="T4" fmla="*/ 3 w 20"/>
                <a:gd name="T5" fmla="*/ 5 h 28"/>
                <a:gd name="T6" fmla="*/ 11 w 20"/>
                <a:gd name="T7" fmla="*/ 0 h 28"/>
                <a:gd name="T8" fmla="*/ 20 w 20"/>
                <a:gd name="T9" fmla="*/ 10 h 28"/>
                <a:gd name="T10" fmla="*/ 20 w 20"/>
                <a:gd name="T11" fmla="*/ 28 h 28"/>
                <a:gd name="T12" fmla="*/ 17 w 20"/>
                <a:gd name="T13" fmla="*/ 28 h 28"/>
                <a:gd name="T14" fmla="*/ 17 w 20"/>
                <a:gd name="T15" fmla="*/ 11 h 28"/>
                <a:gd name="T16" fmla="*/ 10 w 20"/>
                <a:gd name="T17" fmla="*/ 4 h 28"/>
                <a:gd name="T18" fmla="*/ 3 w 20"/>
                <a:gd name="T19" fmla="*/ 11 h 28"/>
                <a:gd name="T20" fmla="*/ 3 w 20"/>
                <a:gd name="T21" fmla="*/ 28 h 28"/>
                <a:gd name="T22" fmla="*/ 0 w 20"/>
                <a:gd name="T23" fmla="*/ 28 h 28"/>
                <a:gd name="T24" fmla="*/ 0 w 20"/>
                <a:gd name="T2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8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2"/>
                    <a:pt x="7" y="0"/>
                    <a:pt x="11" y="0"/>
                  </a:cubicBezTo>
                  <a:cubicBezTo>
                    <a:pt x="17" y="0"/>
                    <a:pt x="20" y="4"/>
                    <a:pt x="20" y="10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6"/>
                    <a:pt x="14" y="4"/>
                    <a:pt x="10" y="4"/>
                  </a:cubicBezTo>
                  <a:cubicBezTo>
                    <a:pt x="6" y="4"/>
                    <a:pt x="3" y="7"/>
                    <a:pt x="3" y="11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7" name="Freeform 24">
              <a:extLst>
                <a:ext uri="{FF2B5EF4-FFF2-40B4-BE49-F238E27FC236}">
                  <a16:creationId xmlns:a16="http://schemas.microsoft.com/office/drawing/2014/main" id="{7F486EA5-9AA2-4B23-A47D-33B2F01B5C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2" y="515"/>
              <a:ext cx="41" cy="102"/>
            </a:xfrm>
            <a:custGeom>
              <a:avLst/>
              <a:gdLst>
                <a:gd name="T0" fmla="*/ 4 w 15"/>
                <a:gd name="T1" fmla="*/ 14 h 38"/>
                <a:gd name="T2" fmla="*/ 0 w 15"/>
                <a:gd name="T3" fmla="*/ 14 h 38"/>
                <a:gd name="T4" fmla="*/ 0 w 15"/>
                <a:gd name="T5" fmla="*/ 11 h 38"/>
                <a:gd name="T6" fmla="*/ 4 w 15"/>
                <a:gd name="T7" fmla="*/ 11 h 38"/>
                <a:gd name="T8" fmla="*/ 4 w 15"/>
                <a:gd name="T9" fmla="*/ 8 h 38"/>
                <a:gd name="T10" fmla="*/ 6 w 15"/>
                <a:gd name="T11" fmla="*/ 2 h 38"/>
                <a:gd name="T12" fmla="*/ 11 w 15"/>
                <a:gd name="T13" fmla="*/ 0 h 38"/>
                <a:gd name="T14" fmla="*/ 15 w 15"/>
                <a:gd name="T15" fmla="*/ 0 h 38"/>
                <a:gd name="T16" fmla="*/ 15 w 15"/>
                <a:gd name="T17" fmla="*/ 4 h 38"/>
                <a:gd name="T18" fmla="*/ 12 w 15"/>
                <a:gd name="T19" fmla="*/ 3 h 38"/>
                <a:gd name="T20" fmla="*/ 7 w 15"/>
                <a:gd name="T21" fmla="*/ 8 h 38"/>
                <a:gd name="T22" fmla="*/ 7 w 15"/>
                <a:gd name="T23" fmla="*/ 11 h 38"/>
                <a:gd name="T24" fmla="*/ 15 w 15"/>
                <a:gd name="T25" fmla="*/ 11 h 38"/>
                <a:gd name="T26" fmla="*/ 15 w 15"/>
                <a:gd name="T27" fmla="*/ 14 h 38"/>
                <a:gd name="T28" fmla="*/ 8 w 15"/>
                <a:gd name="T29" fmla="*/ 14 h 38"/>
                <a:gd name="T30" fmla="*/ 8 w 15"/>
                <a:gd name="T31" fmla="*/ 38 h 38"/>
                <a:gd name="T32" fmla="*/ 4 w 15"/>
                <a:gd name="T33" fmla="*/ 38 h 38"/>
                <a:gd name="T34" fmla="*/ 4 w 15"/>
                <a:gd name="T35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8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5"/>
                    <a:pt x="4" y="3"/>
                    <a:pt x="6" y="2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3" y="0"/>
                    <a:pt x="14" y="0"/>
                    <a:pt x="15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3"/>
                    <a:pt x="12" y="3"/>
                  </a:cubicBezTo>
                  <a:cubicBezTo>
                    <a:pt x="9" y="3"/>
                    <a:pt x="7" y="5"/>
                    <a:pt x="7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4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8" name="Freeform 25">
              <a:extLst>
                <a:ext uri="{FF2B5EF4-FFF2-40B4-BE49-F238E27FC236}">
                  <a16:creationId xmlns:a16="http://schemas.microsoft.com/office/drawing/2014/main" id="{D150E7ED-81A5-484A-8D80-F24EEDBE45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01" y="542"/>
              <a:ext cx="64" cy="75"/>
            </a:xfrm>
            <a:custGeom>
              <a:avLst/>
              <a:gdLst>
                <a:gd name="T0" fmla="*/ 0 w 24"/>
                <a:gd name="T1" fmla="*/ 14 h 28"/>
                <a:gd name="T2" fmla="*/ 0 w 24"/>
                <a:gd name="T3" fmla="*/ 14 h 28"/>
                <a:gd name="T4" fmla="*/ 12 w 24"/>
                <a:gd name="T5" fmla="*/ 0 h 28"/>
                <a:gd name="T6" fmla="*/ 24 w 24"/>
                <a:gd name="T7" fmla="*/ 14 h 28"/>
                <a:gd name="T8" fmla="*/ 24 w 24"/>
                <a:gd name="T9" fmla="*/ 14 h 28"/>
                <a:gd name="T10" fmla="*/ 12 w 24"/>
                <a:gd name="T11" fmla="*/ 28 h 28"/>
                <a:gd name="T12" fmla="*/ 0 w 24"/>
                <a:gd name="T13" fmla="*/ 14 h 28"/>
                <a:gd name="T14" fmla="*/ 20 w 24"/>
                <a:gd name="T15" fmla="*/ 14 h 28"/>
                <a:gd name="T16" fmla="*/ 20 w 24"/>
                <a:gd name="T17" fmla="*/ 14 h 28"/>
                <a:gd name="T18" fmla="*/ 12 w 24"/>
                <a:gd name="T19" fmla="*/ 3 h 28"/>
                <a:gd name="T20" fmla="*/ 4 w 24"/>
                <a:gd name="T21" fmla="*/ 14 h 28"/>
                <a:gd name="T22" fmla="*/ 4 w 24"/>
                <a:gd name="T23" fmla="*/ 14 h 28"/>
                <a:gd name="T24" fmla="*/ 12 w 24"/>
                <a:gd name="T25" fmla="*/ 25 h 28"/>
                <a:gd name="T26" fmla="*/ 20 w 24"/>
                <a:gd name="T2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8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6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22"/>
                    <a:pt x="19" y="28"/>
                    <a:pt x="12" y="28"/>
                  </a:cubicBezTo>
                  <a:cubicBezTo>
                    <a:pt x="5" y="28"/>
                    <a:pt x="0" y="22"/>
                    <a:pt x="0" y="14"/>
                  </a:cubicBezTo>
                  <a:moveTo>
                    <a:pt x="20" y="14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8"/>
                    <a:pt x="17" y="3"/>
                    <a:pt x="12" y="3"/>
                  </a:cubicBezTo>
                  <a:cubicBezTo>
                    <a:pt x="7" y="3"/>
                    <a:pt x="4" y="8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7" y="25"/>
                    <a:pt x="20" y="20"/>
                    <a:pt x="20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9" name="Freeform 26">
              <a:extLst>
                <a:ext uri="{FF2B5EF4-FFF2-40B4-BE49-F238E27FC236}">
                  <a16:creationId xmlns:a16="http://schemas.microsoft.com/office/drawing/2014/main" id="{BFA4EFC7-68B1-4FB1-94FE-4A83E826D6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4" y="542"/>
              <a:ext cx="35" cy="75"/>
            </a:xfrm>
            <a:custGeom>
              <a:avLst/>
              <a:gdLst>
                <a:gd name="T0" fmla="*/ 0 w 13"/>
                <a:gd name="T1" fmla="*/ 1 h 28"/>
                <a:gd name="T2" fmla="*/ 4 w 13"/>
                <a:gd name="T3" fmla="*/ 1 h 28"/>
                <a:gd name="T4" fmla="*/ 4 w 13"/>
                <a:gd name="T5" fmla="*/ 7 h 28"/>
                <a:gd name="T6" fmla="*/ 13 w 13"/>
                <a:gd name="T7" fmla="*/ 0 h 28"/>
                <a:gd name="T8" fmla="*/ 13 w 13"/>
                <a:gd name="T9" fmla="*/ 4 h 28"/>
                <a:gd name="T10" fmla="*/ 13 w 13"/>
                <a:gd name="T11" fmla="*/ 4 h 28"/>
                <a:gd name="T12" fmla="*/ 4 w 13"/>
                <a:gd name="T13" fmla="*/ 15 h 28"/>
                <a:gd name="T14" fmla="*/ 4 w 13"/>
                <a:gd name="T15" fmla="*/ 28 h 28"/>
                <a:gd name="T16" fmla="*/ 0 w 13"/>
                <a:gd name="T17" fmla="*/ 28 h 28"/>
                <a:gd name="T18" fmla="*/ 0 w 13"/>
                <a:gd name="T1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28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8" y="4"/>
                    <a:pt x="4" y="8"/>
                    <a:pt x="4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0" name="Freeform 27">
              <a:extLst>
                <a:ext uri="{FF2B5EF4-FFF2-40B4-BE49-F238E27FC236}">
                  <a16:creationId xmlns:a16="http://schemas.microsoft.com/office/drawing/2014/main" id="{F7477320-6A68-4900-AC7E-18A39E4449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2" y="517"/>
              <a:ext cx="73" cy="100"/>
            </a:xfrm>
            <a:custGeom>
              <a:avLst/>
              <a:gdLst>
                <a:gd name="T0" fmla="*/ 0 w 27"/>
                <a:gd name="T1" fmla="*/ 19 h 37"/>
                <a:gd name="T2" fmla="*/ 0 w 27"/>
                <a:gd name="T3" fmla="*/ 18 h 37"/>
                <a:gd name="T4" fmla="*/ 16 w 27"/>
                <a:gd name="T5" fmla="*/ 0 h 37"/>
                <a:gd name="T6" fmla="*/ 27 w 27"/>
                <a:gd name="T7" fmla="*/ 4 h 37"/>
                <a:gd name="T8" fmla="*/ 25 w 27"/>
                <a:gd name="T9" fmla="*/ 7 h 37"/>
                <a:gd name="T10" fmla="*/ 16 w 27"/>
                <a:gd name="T11" fmla="*/ 3 h 37"/>
                <a:gd name="T12" fmla="*/ 4 w 27"/>
                <a:gd name="T13" fmla="*/ 18 h 37"/>
                <a:gd name="T14" fmla="*/ 4 w 27"/>
                <a:gd name="T15" fmla="*/ 19 h 37"/>
                <a:gd name="T16" fmla="*/ 16 w 27"/>
                <a:gd name="T17" fmla="*/ 34 h 37"/>
                <a:gd name="T18" fmla="*/ 25 w 27"/>
                <a:gd name="T19" fmla="*/ 30 h 37"/>
                <a:gd name="T20" fmla="*/ 27 w 27"/>
                <a:gd name="T21" fmla="*/ 32 h 37"/>
                <a:gd name="T22" fmla="*/ 16 w 27"/>
                <a:gd name="T23" fmla="*/ 37 h 37"/>
                <a:gd name="T24" fmla="*/ 0 w 27"/>
                <a:gd name="T2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7">
                  <a:moveTo>
                    <a:pt x="0" y="19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1" y="0"/>
                    <a:pt x="24" y="1"/>
                    <a:pt x="27" y="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19" y="3"/>
                    <a:pt x="16" y="3"/>
                  </a:cubicBezTo>
                  <a:cubicBezTo>
                    <a:pt x="9" y="3"/>
                    <a:pt x="4" y="9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8"/>
                    <a:pt x="9" y="34"/>
                    <a:pt x="16" y="34"/>
                  </a:cubicBezTo>
                  <a:cubicBezTo>
                    <a:pt x="20" y="34"/>
                    <a:pt x="22" y="32"/>
                    <a:pt x="25" y="30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4" y="35"/>
                    <a:pt x="21" y="37"/>
                    <a:pt x="16" y="37"/>
                  </a:cubicBezTo>
                  <a:cubicBezTo>
                    <a:pt x="6" y="37"/>
                    <a:pt x="0" y="30"/>
                    <a:pt x="0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" name="Freeform 28">
              <a:extLst>
                <a:ext uri="{FF2B5EF4-FFF2-40B4-BE49-F238E27FC236}">
                  <a16:creationId xmlns:a16="http://schemas.microsoft.com/office/drawing/2014/main" id="{ACB592E8-ED58-46F3-B9F3-9C8E88E5B1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8" y="542"/>
              <a:ext cx="57" cy="75"/>
            </a:xfrm>
            <a:custGeom>
              <a:avLst/>
              <a:gdLst>
                <a:gd name="T0" fmla="*/ 0 w 21"/>
                <a:gd name="T1" fmla="*/ 20 h 28"/>
                <a:gd name="T2" fmla="*/ 0 w 21"/>
                <a:gd name="T3" fmla="*/ 20 h 28"/>
                <a:gd name="T4" fmla="*/ 10 w 21"/>
                <a:gd name="T5" fmla="*/ 11 h 28"/>
                <a:gd name="T6" fmla="*/ 17 w 21"/>
                <a:gd name="T7" fmla="*/ 12 h 28"/>
                <a:gd name="T8" fmla="*/ 17 w 21"/>
                <a:gd name="T9" fmla="*/ 10 h 28"/>
                <a:gd name="T10" fmla="*/ 10 w 21"/>
                <a:gd name="T11" fmla="*/ 4 h 28"/>
                <a:gd name="T12" fmla="*/ 3 w 21"/>
                <a:gd name="T13" fmla="*/ 5 h 28"/>
                <a:gd name="T14" fmla="*/ 2 w 21"/>
                <a:gd name="T15" fmla="*/ 2 h 28"/>
                <a:gd name="T16" fmla="*/ 10 w 21"/>
                <a:gd name="T17" fmla="*/ 0 h 28"/>
                <a:gd name="T18" fmla="*/ 18 w 21"/>
                <a:gd name="T19" fmla="*/ 3 h 28"/>
                <a:gd name="T20" fmla="*/ 21 w 21"/>
                <a:gd name="T21" fmla="*/ 10 h 28"/>
                <a:gd name="T22" fmla="*/ 21 w 21"/>
                <a:gd name="T23" fmla="*/ 28 h 28"/>
                <a:gd name="T24" fmla="*/ 17 w 21"/>
                <a:gd name="T25" fmla="*/ 28 h 28"/>
                <a:gd name="T26" fmla="*/ 17 w 21"/>
                <a:gd name="T27" fmla="*/ 24 h 28"/>
                <a:gd name="T28" fmla="*/ 9 w 21"/>
                <a:gd name="T29" fmla="*/ 28 h 28"/>
                <a:gd name="T30" fmla="*/ 0 w 21"/>
                <a:gd name="T31" fmla="*/ 20 h 28"/>
                <a:gd name="T32" fmla="*/ 17 w 21"/>
                <a:gd name="T33" fmla="*/ 18 h 28"/>
                <a:gd name="T34" fmla="*/ 17 w 21"/>
                <a:gd name="T35" fmla="*/ 15 h 28"/>
                <a:gd name="T36" fmla="*/ 10 w 21"/>
                <a:gd name="T37" fmla="*/ 14 h 28"/>
                <a:gd name="T38" fmla="*/ 4 w 21"/>
                <a:gd name="T39" fmla="*/ 20 h 28"/>
                <a:gd name="T40" fmla="*/ 4 w 21"/>
                <a:gd name="T41" fmla="*/ 20 h 28"/>
                <a:gd name="T42" fmla="*/ 9 w 21"/>
                <a:gd name="T43" fmla="*/ 25 h 28"/>
                <a:gd name="T44" fmla="*/ 17 w 21"/>
                <a:gd name="T45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8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14"/>
                    <a:pt x="4" y="11"/>
                    <a:pt x="10" y="11"/>
                  </a:cubicBezTo>
                  <a:cubicBezTo>
                    <a:pt x="13" y="11"/>
                    <a:pt x="15" y="11"/>
                    <a:pt x="17" y="1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6"/>
                    <a:pt x="14" y="4"/>
                    <a:pt x="10" y="4"/>
                  </a:cubicBezTo>
                  <a:cubicBezTo>
                    <a:pt x="7" y="4"/>
                    <a:pt x="5" y="4"/>
                    <a:pt x="3" y="5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5" y="26"/>
                    <a:pt x="13" y="28"/>
                    <a:pt x="9" y="28"/>
                  </a:cubicBezTo>
                  <a:cubicBezTo>
                    <a:pt x="4" y="28"/>
                    <a:pt x="0" y="25"/>
                    <a:pt x="0" y="20"/>
                  </a:cubicBezTo>
                  <a:moveTo>
                    <a:pt x="17" y="18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5" y="14"/>
                    <a:pt x="13" y="14"/>
                    <a:pt x="10" y="14"/>
                  </a:cubicBezTo>
                  <a:cubicBezTo>
                    <a:pt x="6" y="14"/>
                    <a:pt x="4" y="16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6" y="25"/>
                    <a:pt x="9" y="25"/>
                  </a:cubicBezTo>
                  <a:cubicBezTo>
                    <a:pt x="14" y="25"/>
                    <a:pt x="17" y="22"/>
                    <a:pt x="17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2" name="Freeform 29">
              <a:extLst>
                <a:ext uri="{FF2B5EF4-FFF2-40B4-BE49-F238E27FC236}">
                  <a16:creationId xmlns:a16="http://schemas.microsoft.com/office/drawing/2014/main" id="{31A41022-0E08-4409-A2EE-E15C276A28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36" y="542"/>
              <a:ext cx="57" cy="75"/>
            </a:xfrm>
            <a:custGeom>
              <a:avLst/>
              <a:gdLst>
                <a:gd name="T0" fmla="*/ 0 w 21"/>
                <a:gd name="T1" fmla="*/ 1 h 28"/>
                <a:gd name="T2" fmla="*/ 4 w 21"/>
                <a:gd name="T3" fmla="*/ 1 h 28"/>
                <a:gd name="T4" fmla="*/ 4 w 21"/>
                <a:gd name="T5" fmla="*/ 5 h 28"/>
                <a:gd name="T6" fmla="*/ 12 w 21"/>
                <a:gd name="T7" fmla="*/ 0 h 28"/>
                <a:gd name="T8" fmla="*/ 21 w 21"/>
                <a:gd name="T9" fmla="*/ 10 h 28"/>
                <a:gd name="T10" fmla="*/ 21 w 21"/>
                <a:gd name="T11" fmla="*/ 28 h 28"/>
                <a:gd name="T12" fmla="*/ 17 w 21"/>
                <a:gd name="T13" fmla="*/ 28 h 28"/>
                <a:gd name="T14" fmla="*/ 17 w 21"/>
                <a:gd name="T15" fmla="*/ 11 h 28"/>
                <a:gd name="T16" fmla="*/ 10 w 21"/>
                <a:gd name="T17" fmla="*/ 3 h 28"/>
                <a:gd name="T18" fmla="*/ 4 w 21"/>
                <a:gd name="T19" fmla="*/ 11 h 28"/>
                <a:gd name="T20" fmla="*/ 4 w 21"/>
                <a:gd name="T21" fmla="*/ 28 h 28"/>
                <a:gd name="T22" fmla="*/ 0 w 21"/>
                <a:gd name="T23" fmla="*/ 28 h 28"/>
                <a:gd name="T24" fmla="*/ 0 w 21"/>
                <a:gd name="T2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8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7" y="0"/>
                    <a:pt x="21" y="4"/>
                    <a:pt x="21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6"/>
                    <a:pt x="14" y="3"/>
                    <a:pt x="10" y="3"/>
                  </a:cubicBezTo>
                  <a:cubicBezTo>
                    <a:pt x="6" y="3"/>
                    <a:pt x="4" y="7"/>
                    <a:pt x="4" y="1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3" name="Freeform 30">
              <a:extLst>
                <a:ext uri="{FF2B5EF4-FFF2-40B4-BE49-F238E27FC236}">
                  <a16:creationId xmlns:a16="http://schemas.microsoft.com/office/drawing/2014/main" id="{7DA53490-7BCA-460D-8D65-C65F2C18F0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09" y="542"/>
              <a:ext cx="56" cy="75"/>
            </a:xfrm>
            <a:custGeom>
              <a:avLst/>
              <a:gdLst>
                <a:gd name="T0" fmla="*/ 0 w 21"/>
                <a:gd name="T1" fmla="*/ 14 h 28"/>
                <a:gd name="T2" fmla="*/ 0 w 21"/>
                <a:gd name="T3" fmla="*/ 14 h 28"/>
                <a:gd name="T4" fmla="*/ 12 w 21"/>
                <a:gd name="T5" fmla="*/ 0 h 28"/>
                <a:gd name="T6" fmla="*/ 21 w 21"/>
                <a:gd name="T7" fmla="*/ 4 h 28"/>
                <a:gd name="T8" fmla="*/ 19 w 21"/>
                <a:gd name="T9" fmla="*/ 7 h 28"/>
                <a:gd name="T10" fmla="*/ 12 w 21"/>
                <a:gd name="T11" fmla="*/ 3 h 28"/>
                <a:gd name="T12" fmla="*/ 4 w 21"/>
                <a:gd name="T13" fmla="*/ 14 h 28"/>
                <a:gd name="T14" fmla="*/ 4 w 21"/>
                <a:gd name="T15" fmla="*/ 14 h 28"/>
                <a:gd name="T16" fmla="*/ 12 w 21"/>
                <a:gd name="T17" fmla="*/ 25 h 28"/>
                <a:gd name="T18" fmla="*/ 19 w 21"/>
                <a:gd name="T19" fmla="*/ 22 h 28"/>
                <a:gd name="T20" fmla="*/ 21 w 21"/>
                <a:gd name="T21" fmla="*/ 24 h 28"/>
                <a:gd name="T22" fmla="*/ 12 w 21"/>
                <a:gd name="T23" fmla="*/ 28 h 28"/>
                <a:gd name="T24" fmla="*/ 0 w 21"/>
                <a:gd name="T25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8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16" y="0"/>
                    <a:pt x="19" y="2"/>
                    <a:pt x="21" y="4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5"/>
                    <a:pt x="15" y="3"/>
                    <a:pt x="12" y="3"/>
                  </a:cubicBezTo>
                  <a:cubicBezTo>
                    <a:pt x="8" y="3"/>
                    <a:pt x="4" y="8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1"/>
                    <a:pt x="8" y="25"/>
                    <a:pt x="12" y="25"/>
                  </a:cubicBezTo>
                  <a:cubicBezTo>
                    <a:pt x="15" y="25"/>
                    <a:pt x="17" y="24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9" y="27"/>
                    <a:pt x="16" y="28"/>
                    <a:pt x="12" y="28"/>
                  </a:cubicBezTo>
                  <a:cubicBezTo>
                    <a:pt x="5" y="28"/>
                    <a:pt x="0" y="23"/>
                    <a:pt x="0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" name="Freeform 31">
              <a:extLst>
                <a:ext uri="{FF2B5EF4-FFF2-40B4-BE49-F238E27FC236}">
                  <a16:creationId xmlns:a16="http://schemas.microsoft.com/office/drawing/2014/main" id="{8A41A3FB-CCAF-4160-B526-EA47F13EA7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76" y="542"/>
              <a:ext cx="62" cy="75"/>
            </a:xfrm>
            <a:custGeom>
              <a:avLst/>
              <a:gdLst>
                <a:gd name="T0" fmla="*/ 0 w 23"/>
                <a:gd name="T1" fmla="*/ 14 h 28"/>
                <a:gd name="T2" fmla="*/ 0 w 23"/>
                <a:gd name="T3" fmla="*/ 14 h 28"/>
                <a:gd name="T4" fmla="*/ 12 w 23"/>
                <a:gd name="T5" fmla="*/ 0 h 28"/>
                <a:gd name="T6" fmla="*/ 23 w 23"/>
                <a:gd name="T7" fmla="*/ 14 h 28"/>
                <a:gd name="T8" fmla="*/ 22 w 23"/>
                <a:gd name="T9" fmla="*/ 16 h 28"/>
                <a:gd name="T10" fmla="*/ 4 w 23"/>
                <a:gd name="T11" fmla="*/ 16 h 28"/>
                <a:gd name="T12" fmla="*/ 13 w 23"/>
                <a:gd name="T13" fmla="*/ 25 h 28"/>
                <a:gd name="T14" fmla="*/ 20 w 23"/>
                <a:gd name="T15" fmla="*/ 22 h 28"/>
                <a:gd name="T16" fmla="*/ 22 w 23"/>
                <a:gd name="T17" fmla="*/ 24 h 28"/>
                <a:gd name="T18" fmla="*/ 12 w 23"/>
                <a:gd name="T19" fmla="*/ 28 h 28"/>
                <a:gd name="T20" fmla="*/ 0 w 23"/>
                <a:gd name="T21" fmla="*/ 14 h 28"/>
                <a:gd name="T22" fmla="*/ 19 w 23"/>
                <a:gd name="T23" fmla="*/ 13 h 28"/>
                <a:gd name="T24" fmla="*/ 12 w 23"/>
                <a:gd name="T25" fmla="*/ 3 h 28"/>
                <a:gd name="T26" fmla="*/ 4 w 23"/>
                <a:gd name="T27" fmla="*/ 13 h 28"/>
                <a:gd name="T28" fmla="*/ 19 w 23"/>
                <a:gd name="T29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8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3" y="6"/>
                    <a:pt x="23" y="14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22"/>
                    <a:pt x="8" y="25"/>
                    <a:pt x="13" y="25"/>
                  </a:cubicBezTo>
                  <a:cubicBezTo>
                    <a:pt x="16" y="25"/>
                    <a:pt x="18" y="24"/>
                    <a:pt x="20" y="22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9" y="27"/>
                    <a:pt x="16" y="28"/>
                    <a:pt x="12" y="28"/>
                  </a:cubicBezTo>
                  <a:cubicBezTo>
                    <a:pt x="6" y="28"/>
                    <a:pt x="0" y="23"/>
                    <a:pt x="0" y="14"/>
                  </a:cubicBezTo>
                  <a:moveTo>
                    <a:pt x="19" y="13"/>
                  </a:moveTo>
                  <a:cubicBezTo>
                    <a:pt x="18" y="8"/>
                    <a:pt x="16" y="3"/>
                    <a:pt x="12" y="3"/>
                  </a:cubicBezTo>
                  <a:cubicBezTo>
                    <a:pt x="8" y="3"/>
                    <a:pt x="5" y="7"/>
                    <a:pt x="4" y="13"/>
                  </a:cubicBezTo>
                  <a:lnTo>
                    <a:pt x="19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" name="Freeform 32">
              <a:extLst>
                <a:ext uri="{FF2B5EF4-FFF2-40B4-BE49-F238E27FC236}">
                  <a16:creationId xmlns:a16="http://schemas.microsoft.com/office/drawing/2014/main" id="{0B60F376-17AE-4999-B020-CFCA32DF6D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54" y="542"/>
              <a:ext cx="35" cy="75"/>
            </a:xfrm>
            <a:custGeom>
              <a:avLst/>
              <a:gdLst>
                <a:gd name="T0" fmla="*/ 0 w 13"/>
                <a:gd name="T1" fmla="*/ 1 h 28"/>
                <a:gd name="T2" fmla="*/ 4 w 13"/>
                <a:gd name="T3" fmla="*/ 1 h 28"/>
                <a:gd name="T4" fmla="*/ 4 w 13"/>
                <a:gd name="T5" fmla="*/ 7 h 28"/>
                <a:gd name="T6" fmla="*/ 13 w 13"/>
                <a:gd name="T7" fmla="*/ 0 h 28"/>
                <a:gd name="T8" fmla="*/ 13 w 13"/>
                <a:gd name="T9" fmla="*/ 4 h 28"/>
                <a:gd name="T10" fmla="*/ 13 w 13"/>
                <a:gd name="T11" fmla="*/ 4 h 28"/>
                <a:gd name="T12" fmla="*/ 4 w 13"/>
                <a:gd name="T13" fmla="*/ 15 h 28"/>
                <a:gd name="T14" fmla="*/ 4 w 13"/>
                <a:gd name="T15" fmla="*/ 28 h 28"/>
                <a:gd name="T16" fmla="*/ 0 w 13"/>
                <a:gd name="T17" fmla="*/ 28 h 28"/>
                <a:gd name="T18" fmla="*/ 0 w 13"/>
                <a:gd name="T1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28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8" y="4"/>
                    <a:pt x="4" y="8"/>
                    <a:pt x="4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" name="Freeform 33">
              <a:extLst>
                <a:ext uri="{FF2B5EF4-FFF2-40B4-BE49-F238E27FC236}">
                  <a16:creationId xmlns:a16="http://schemas.microsoft.com/office/drawing/2014/main" id="{A8DE6210-88FC-4878-A899-7827BB4889E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45" y="517"/>
              <a:ext cx="72" cy="100"/>
            </a:xfrm>
            <a:custGeom>
              <a:avLst/>
              <a:gdLst>
                <a:gd name="T0" fmla="*/ 0 w 27"/>
                <a:gd name="T1" fmla="*/ 0 h 37"/>
                <a:gd name="T2" fmla="*/ 13 w 27"/>
                <a:gd name="T3" fmla="*/ 0 h 37"/>
                <a:gd name="T4" fmla="*/ 22 w 27"/>
                <a:gd name="T5" fmla="*/ 4 h 37"/>
                <a:gd name="T6" fmla="*/ 25 w 27"/>
                <a:gd name="T7" fmla="*/ 11 h 37"/>
                <a:gd name="T8" fmla="*/ 25 w 27"/>
                <a:gd name="T9" fmla="*/ 11 h 37"/>
                <a:gd name="T10" fmla="*/ 17 w 27"/>
                <a:gd name="T11" fmla="*/ 22 h 37"/>
                <a:gd name="T12" fmla="*/ 27 w 27"/>
                <a:gd name="T13" fmla="*/ 37 h 37"/>
                <a:gd name="T14" fmla="*/ 22 w 27"/>
                <a:gd name="T15" fmla="*/ 37 h 37"/>
                <a:gd name="T16" fmla="*/ 13 w 27"/>
                <a:gd name="T17" fmla="*/ 23 h 37"/>
                <a:gd name="T18" fmla="*/ 4 w 27"/>
                <a:gd name="T19" fmla="*/ 23 h 37"/>
                <a:gd name="T20" fmla="*/ 4 w 27"/>
                <a:gd name="T21" fmla="*/ 37 h 37"/>
                <a:gd name="T22" fmla="*/ 0 w 27"/>
                <a:gd name="T23" fmla="*/ 37 h 37"/>
                <a:gd name="T24" fmla="*/ 0 w 27"/>
                <a:gd name="T25" fmla="*/ 0 h 37"/>
                <a:gd name="T26" fmla="*/ 12 w 27"/>
                <a:gd name="T27" fmla="*/ 19 h 37"/>
                <a:gd name="T28" fmla="*/ 21 w 27"/>
                <a:gd name="T29" fmla="*/ 11 h 37"/>
                <a:gd name="T30" fmla="*/ 21 w 27"/>
                <a:gd name="T31" fmla="*/ 11 h 37"/>
                <a:gd name="T32" fmla="*/ 13 w 27"/>
                <a:gd name="T33" fmla="*/ 4 h 37"/>
                <a:gd name="T34" fmla="*/ 4 w 27"/>
                <a:gd name="T35" fmla="*/ 4 h 37"/>
                <a:gd name="T36" fmla="*/ 4 w 27"/>
                <a:gd name="T37" fmla="*/ 19 h 37"/>
                <a:gd name="T38" fmla="*/ 12 w 27"/>
                <a:gd name="T3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3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7" y="0"/>
                    <a:pt x="20" y="1"/>
                    <a:pt x="22" y="4"/>
                  </a:cubicBezTo>
                  <a:cubicBezTo>
                    <a:pt x="24" y="5"/>
                    <a:pt x="25" y="8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7"/>
                    <a:pt x="22" y="21"/>
                    <a:pt x="17" y="22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37"/>
                    <a:pt x="0" y="37"/>
                    <a:pt x="0" y="37"/>
                  </a:cubicBezTo>
                  <a:lnTo>
                    <a:pt x="0" y="0"/>
                  </a:lnTo>
                  <a:close/>
                  <a:moveTo>
                    <a:pt x="12" y="19"/>
                  </a:moveTo>
                  <a:cubicBezTo>
                    <a:pt x="18" y="19"/>
                    <a:pt x="21" y="16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6"/>
                    <a:pt x="18" y="4"/>
                    <a:pt x="1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9"/>
                    <a:pt x="4" y="19"/>
                    <a:pt x="4" y="19"/>
                  </a:cubicBezTo>
                  <a:lnTo>
                    <a:pt x="12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" name="Freeform 34">
              <a:extLst>
                <a:ext uri="{FF2B5EF4-FFF2-40B4-BE49-F238E27FC236}">
                  <a16:creationId xmlns:a16="http://schemas.microsoft.com/office/drawing/2014/main" id="{66599A35-C9E3-4BE9-9282-BF8F92D244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8" y="542"/>
              <a:ext cx="59" cy="75"/>
            </a:xfrm>
            <a:custGeom>
              <a:avLst/>
              <a:gdLst>
                <a:gd name="T0" fmla="*/ 0 w 22"/>
                <a:gd name="T1" fmla="*/ 14 h 28"/>
                <a:gd name="T2" fmla="*/ 0 w 22"/>
                <a:gd name="T3" fmla="*/ 14 h 28"/>
                <a:gd name="T4" fmla="*/ 11 w 22"/>
                <a:gd name="T5" fmla="*/ 0 h 28"/>
                <a:gd name="T6" fmla="*/ 22 w 22"/>
                <a:gd name="T7" fmla="*/ 14 h 28"/>
                <a:gd name="T8" fmla="*/ 22 w 22"/>
                <a:gd name="T9" fmla="*/ 16 h 28"/>
                <a:gd name="T10" fmla="*/ 4 w 22"/>
                <a:gd name="T11" fmla="*/ 16 h 28"/>
                <a:gd name="T12" fmla="*/ 12 w 22"/>
                <a:gd name="T13" fmla="*/ 25 h 28"/>
                <a:gd name="T14" fmla="*/ 19 w 22"/>
                <a:gd name="T15" fmla="*/ 22 h 28"/>
                <a:gd name="T16" fmla="*/ 22 w 22"/>
                <a:gd name="T17" fmla="*/ 24 h 28"/>
                <a:gd name="T18" fmla="*/ 12 w 22"/>
                <a:gd name="T19" fmla="*/ 28 h 28"/>
                <a:gd name="T20" fmla="*/ 0 w 22"/>
                <a:gd name="T21" fmla="*/ 14 h 28"/>
                <a:gd name="T22" fmla="*/ 19 w 22"/>
                <a:gd name="T23" fmla="*/ 13 h 28"/>
                <a:gd name="T24" fmla="*/ 11 w 22"/>
                <a:gd name="T25" fmla="*/ 3 h 28"/>
                <a:gd name="T26" fmla="*/ 4 w 22"/>
                <a:gd name="T27" fmla="*/ 13 h 28"/>
                <a:gd name="T28" fmla="*/ 19 w 22"/>
                <a:gd name="T29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8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2" y="6"/>
                    <a:pt x="22" y="14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2"/>
                    <a:pt x="8" y="25"/>
                    <a:pt x="12" y="25"/>
                  </a:cubicBezTo>
                  <a:cubicBezTo>
                    <a:pt x="15" y="25"/>
                    <a:pt x="18" y="24"/>
                    <a:pt x="19" y="22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9" y="27"/>
                    <a:pt x="16" y="28"/>
                    <a:pt x="12" y="28"/>
                  </a:cubicBezTo>
                  <a:cubicBezTo>
                    <a:pt x="6" y="28"/>
                    <a:pt x="0" y="23"/>
                    <a:pt x="0" y="14"/>
                  </a:cubicBezTo>
                  <a:moveTo>
                    <a:pt x="19" y="13"/>
                  </a:moveTo>
                  <a:cubicBezTo>
                    <a:pt x="18" y="8"/>
                    <a:pt x="16" y="3"/>
                    <a:pt x="11" y="3"/>
                  </a:cubicBezTo>
                  <a:cubicBezTo>
                    <a:pt x="7" y="3"/>
                    <a:pt x="4" y="7"/>
                    <a:pt x="4" y="13"/>
                  </a:cubicBezTo>
                  <a:lnTo>
                    <a:pt x="19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" name="Freeform 35">
              <a:extLst>
                <a:ext uri="{FF2B5EF4-FFF2-40B4-BE49-F238E27FC236}">
                  <a16:creationId xmlns:a16="http://schemas.microsoft.com/office/drawing/2014/main" id="{E9662D82-EC12-4D4C-9D9D-65DBB7D550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01" y="542"/>
              <a:ext cx="48" cy="75"/>
            </a:xfrm>
            <a:custGeom>
              <a:avLst/>
              <a:gdLst>
                <a:gd name="T0" fmla="*/ 0 w 18"/>
                <a:gd name="T1" fmla="*/ 24 h 28"/>
                <a:gd name="T2" fmla="*/ 2 w 18"/>
                <a:gd name="T3" fmla="*/ 22 h 28"/>
                <a:gd name="T4" fmla="*/ 10 w 18"/>
                <a:gd name="T5" fmla="*/ 25 h 28"/>
                <a:gd name="T6" fmla="*/ 15 w 18"/>
                <a:gd name="T7" fmla="*/ 21 h 28"/>
                <a:gd name="T8" fmla="*/ 15 w 18"/>
                <a:gd name="T9" fmla="*/ 21 h 28"/>
                <a:gd name="T10" fmla="*/ 9 w 18"/>
                <a:gd name="T11" fmla="*/ 16 h 28"/>
                <a:gd name="T12" fmla="*/ 1 w 18"/>
                <a:gd name="T13" fmla="*/ 8 h 28"/>
                <a:gd name="T14" fmla="*/ 1 w 18"/>
                <a:gd name="T15" fmla="*/ 8 h 28"/>
                <a:gd name="T16" fmla="*/ 9 w 18"/>
                <a:gd name="T17" fmla="*/ 0 h 28"/>
                <a:gd name="T18" fmla="*/ 18 w 18"/>
                <a:gd name="T19" fmla="*/ 3 h 28"/>
                <a:gd name="T20" fmla="*/ 16 w 18"/>
                <a:gd name="T21" fmla="*/ 6 h 28"/>
                <a:gd name="T22" fmla="*/ 9 w 18"/>
                <a:gd name="T23" fmla="*/ 3 h 28"/>
                <a:gd name="T24" fmla="*/ 5 w 18"/>
                <a:gd name="T25" fmla="*/ 7 h 28"/>
                <a:gd name="T26" fmla="*/ 5 w 18"/>
                <a:gd name="T27" fmla="*/ 7 h 28"/>
                <a:gd name="T28" fmla="*/ 11 w 18"/>
                <a:gd name="T29" fmla="*/ 12 h 28"/>
                <a:gd name="T30" fmla="*/ 18 w 18"/>
                <a:gd name="T31" fmla="*/ 20 h 28"/>
                <a:gd name="T32" fmla="*/ 18 w 18"/>
                <a:gd name="T33" fmla="*/ 20 h 28"/>
                <a:gd name="T34" fmla="*/ 9 w 18"/>
                <a:gd name="T35" fmla="*/ 28 h 28"/>
                <a:gd name="T36" fmla="*/ 0 w 18"/>
                <a:gd name="T37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8">
                  <a:moveTo>
                    <a:pt x="0" y="2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4"/>
                    <a:pt x="7" y="25"/>
                    <a:pt x="10" y="25"/>
                  </a:cubicBezTo>
                  <a:cubicBezTo>
                    <a:pt x="13" y="25"/>
                    <a:pt x="15" y="23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18"/>
                    <a:pt x="12" y="17"/>
                    <a:pt x="9" y="16"/>
                  </a:cubicBezTo>
                  <a:cubicBezTo>
                    <a:pt x="4" y="14"/>
                    <a:pt x="1" y="12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3"/>
                    <a:pt x="5" y="0"/>
                    <a:pt x="9" y="0"/>
                  </a:cubicBezTo>
                  <a:cubicBezTo>
                    <a:pt x="13" y="0"/>
                    <a:pt x="16" y="1"/>
                    <a:pt x="18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6" y="3"/>
                    <a:pt x="5" y="5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0"/>
                    <a:pt x="7" y="11"/>
                    <a:pt x="11" y="12"/>
                  </a:cubicBezTo>
                  <a:cubicBezTo>
                    <a:pt x="15" y="14"/>
                    <a:pt x="18" y="16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5"/>
                    <a:pt x="14" y="28"/>
                    <a:pt x="9" y="28"/>
                  </a:cubicBezTo>
                  <a:cubicBezTo>
                    <a:pt x="6" y="28"/>
                    <a:pt x="3" y="27"/>
                    <a:pt x="0" y="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" name="Freeform 36">
              <a:extLst>
                <a:ext uri="{FF2B5EF4-FFF2-40B4-BE49-F238E27FC236}">
                  <a16:creationId xmlns:a16="http://schemas.microsoft.com/office/drawing/2014/main" id="{DC439114-B0BD-4E82-B5B5-1319366D2D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65" y="542"/>
              <a:ext cx="59" cy="75"/>
            </a:xfrm>
            <a:custGeom>
              <a:avLst/>
              <a:gdLst>
                <a:gd name="T0" fmla="*/ 0 w 22"/>
                <a:gd name="T1" fmla="*/ 14 h 28"/>
                <a:gd name="T2" fmla="*/ 0 w 22"/>
                <a:gd name="T3" fmla="*/ 14 h 28"/>
                <a:gd name="T4" fmla="*/ 11 w 22"/>
                <a:gd name="T5" fmla="*/ 0 h 28"/>
                <a:gd name="T6" fmla="*/ 22 w 22"/>
                <a:gd name="T7" fmla="*/ 14 h 28"/>
                <a:gd name="T8" fmla="*/ 22 w 22"/>
                <a:gd name="T9" fmla="*/ 16 h 28"/>
                <a:gd name="T10" fmla="*/ 4 w 22"/>
                <a:gd name="T11" fmla="*/ 16 h 28"/>
                <a:gd name="T12" fmla="*/ 12 w 22"/>
                <a:gd name="T13" fmla="*/ 25 h 28"/>
                <a:gd name="T14" fmla="*/ 19 w 22"/>
                <a:gd name="T15" fmla="*/ 22 h 28"/>
                <a:gd name="T16" fmla="*/ 21 w 22"/>
                <a:gd name="T17" fmla="*/ 24 h 28"/>
                <a:gd name="T18" fmla="*/ 12 w 22"/>
                <a:gd name="T19" fmla="*/ 28 h 28"/>
                <a:gd name="T20" fmla="*/ 0 w 22"/>
                <a:gd name="T21" fmla="*/ 14 h 28"/>
                <a:gd name="T22" fmla="*/ 18 w 22"/>
                <a:gd name="T23" fmla="*/ 13 h 28"/>
                <a:gd name="T24" fmla="*/ 11 w 22"/>
                <a:gd name="T25" fmla="*/ 3 h 28"/>
                <a:gd name="T26" fmla="*/ 4 w 22"/>
                <a:gd name="T27" fmla="*/ 13 h 28"/>
                <a:gd name="T28" fmla="*/ 18 w 22"/>
                <a:gd name="T29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8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2" y="6"/>
                    <a:pt x="22" y="14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2"/>
                    <a:pt x="8" y="25"/>
                    <a:pt x="12" y="25"/>
                  </a:cubicBezTo>
                  <a:cubicBezTo>
                    <a:pt x="15" y="25"/>
                    <a:pt x="17" y="24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9" y="27"/>
                    <a:pt x="16" y="28"/>
                    <a:pt x="12" y="28"/>
                  </a:cubicBezTo>
                  <a:cubicBezTo>
                    <a:pt x="5" y="28"/>
                    <a:pt x="0" y="23"/>
                    <a:pt x="0" y="14"/>
                  </a:cubicBezTo>
                  <a:moveTo>
                    <a:pt x="18" y="13"/>
                  </a:moveTo>
                  <a:cubicBezTo>
                    <a:pt x="18" y="8"/>
                    <a:pt x="15" y="3"/>
                    <a:pt x="11" y="3"/>
                  </a:cubicBezTo>
                  <a:cubicBezTo>
                    <a:pt x="7" y="3"/>
                    <a:pt x="4" y="7"/>
                    <a:pt x="4" y="13"/>
                  </a:cubicBezTo>
                  <a:lnTo>
                    <a:pt x="18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" name="Freeform 37">
              <a:extLst>
                <a:ext uri="{FF2B5EF4-FFF2-40B4-BE49-F238E27FC236}">
                  <a16:creationId xmlns:a16="http://schemas.microsoft.com/office/drawing/2014/main" id="{8DCBB887-61F0-47E2-AC2B-95605EDCD7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38" y="542"/>
              <a:ext cx="56" cy="75"/>
            </a:xfrm>
            <a:custGeom>
              <a:avLst/>
              <a:gdLst>
                <a:gd name="T0" fmla="*/ 0 w 21"/>
                <a:gd name="T1" fmla="*/ 20 h 28"/>
                <a:gd name="T2" fmla="*/ 0 w 21"/>
                <a:gd name="T3" fmla="*/ 20 h 28"/>
                <a:gd name="T4" fmla="*/ 10 w 21"/>
                <a:gd name="T5" fmla="*/ 11 h 28"/>
                <a:gd name="T6" fmla="*/ 17 w 21"/>
                <a:gd name="T7" fmla="*/ 12 h 28"/>
                <a:gd name="T8" fmla="*/ 17 w 21"/>
                <a:gd name="T9" fmla="*/ 10 h 28"/>
                <a:gd name="T10" fmla="*/ 10 w 21"/>
                <a:gd name="T11" fmla="*/ 4 h 28"/>
                <a:gd name="T12" fmla="*/ 3 w 21"/>
                <a:gd name="T13" fmla="*/ 5 h 28"/>
                <a:gd name="T14" fmla="*/ 2 w 21"/>
                <a:gd name="T15" fmla="*/ 2 h 28"/>
                <a:gd name="T16" fmla="*/ 11 w 21"/>
                <a:gd name="T17" fmla="*/ 0 h 28"/>
                <a:gd name="T18" fmla="*/ 18 w 21"/>
                <a:gd name="T19" fmla="*/ 3 h 28"/>
                <a:gd name="T20" fmla="*/ 21 w 21"/>
                <a:gd name="T21" fmla="*/ 10 h 28"/>
                <a:gd name="T22" fmla="*/ 21 w 21"/>
                <a:gd name="T23" fmla="*/ 28 h 28"/>
                <a:gd name="T24" fmla="*/ 17 w 21"/>
                <a:gd name="T25" fmla="*/ 28 h 28"/>
                <a:gd name="T26" fmla="*/ 17 w 21"/>
                <a:gd name="T27" fmla="*/ 24 h 28"/>
                <a:gd name="T28" fmla="*/ 9 w 21"/>
                <a:gd name="T29" fmla="*/ 28 h 28"/>
                <a:gd name="T30" fmla="*/ 0 w 21"/>
                <a:gd name="T31" fmla="*/ 20 h 28"/>
                <a:gd name="T32" fmla="*/ 17 w 21"/>
                <a:gd name="T33" fmla="*/ 18 h 28"/>
                <a:gd name="T34" fmla="*/ 17 w 21"/>
                <a:gd name="T35" fmla="*/ 15 h 28"/>
                <a:gd name="T36" fmla="*/ 11 w 21"/>
                <a:gd name="T37" fmla="*/ 14 h 28"/>
                <a:gd name="T38" fmla="*/ 4 w 21"/>
                <a:gd name="T39" fmla="*/ 20 h 28"/>
                <a:gd name="T40" fmla="*/ 4 w 21"/>
                <a:gd name="T41" fmla="*/ 20 h 28"/>
                <a:gd name="T42" fmla="*/ 10 w 21"/>
                <a:gd name="T43" fmla="*/ 25 h 28"/>
                <a:gd name="T44" fmla="*/ 17 w 21"/>
                <a:gd name="T45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8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14"/>
                    <a:pt x="4" y="11"/>
                    <a:pt x="10" y="11"/>
                  </a:cubicBezTo>
                  <a:cubicBezTo>
                    <a:pt x="13" y="11"/>
                    <a:pt x="15" y="11"/>
                    <a:pt x="17" y="1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7" y="4"/>
                    <a:pt x="5" y="4"/>
                    <a:pt x="3" y="5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5" y="1"/>
                    <a:pt x="7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5" y="26"/>
                    <a:pt x="13" y="28"/>
                    <a:pt x="9" y="28"/>
                  </a:cubicBezTo>
                  <a:cubicBezTo>
                    <a:pt x="4" y="28"/>
                    <a:pt x="0" y="25"/>
                    <a:pt x="0" y="20"/>
                  </a:cubicBezTo>
                  <a:moveTo>
                    <a:pt x="17" y="18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5" y="14"/>
                    <a:pt x="13" y="14"/>
                    <a:pt x="11" y="14"/>
                  </a:cubicBezTo>
                  <a:cubicBezTo>
                    <a:pt x="6" y="14"/>
                    <a:pt x="4" y="16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6" y="25"/>
                    <a:pt x="10" y="25"/>
                  </a:cubicBezTo>
                  <a:cubicBezTo>
                    <a:pt x="14" y="25"/>
                    <a:pt x="17" y="22"/>
                    <a:pt x="17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1" name="Freeform 38">
              <a:extLst>
                <a:ext uri="{FF2B5EF4-FFF2-40B4-BE49-F238E27FC236}">
                  <a16:creationId xmlns:a16="http://schemas.microsoft.com/office/drawing/2014/main" id="{AA341593-C168-4F28-AF3B-E3135F8A44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15" y="542"/>
              <a:ext cx="35" cy="75"/>
            </a:xfrm>
            <a:custGeom>
              <a:avLst/>
              <a:gdLst>
                <a:gd name="T0" fmla="*/ 0 w 13"/>
                <a:gd name="T1" fmla="*/ 1 h 28"/>
                <a:gd name="T2" fmla="*/ 4 w 13"/>
                <a:gd name="T3" fmla="*/ 1 h 28"/>
                <a:gd name="T4" fmla="*/ 4 w 13"/>
                <a:gd name="T5" fmla="*/ 7 h 28"/>
                <a:gd name="T6" fmla="*/ 13 w 13"/>
                <a:gd name="T7" fmla="*/ 0 h 28"/>
                <a:gd name="T8" fmla="*/ 13 w 13"/>
                <a:gd name="T9" fmla="*/ 4 h 28"/>
                <a:gd name="T10" fmla="*/ 13 w 13"/>
                <a:gd name="T11" fmla="*/ 4 h 28"/>
                <a:gd name="T12" fmla="*/ 4 w 13"/>
                <a:gd name="T13" fmla="*/ 15 h 28"/>
                <a:gd name="T14" fmla="*/ 4 w 13"/>
                <a:gd name="T15" fmla="*/ 28 h 28"/>
                <a:gd name="T16" fmla="*/ 0 w 13"/>
                <a:gd name="T17" fmla="*/ 28 h 28"/>
                <a:gd name="T18" fmla="*/ 0 w 13"/>
                <a:gd name="T1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28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3"/>
                    <a:pt x="9" y="0"/>
                    <a:pt x="13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8" y="4"/>
                    <a:pt x="4" y="8"/>
                    <a:pt x="4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2" name="Freeform 39">
              <a:extLst>
                <a:ext uri="{FF2B5EF4-FFF2-40B4-BE49-F238E27FC236}">
                  <a16:creationId xmlns:a16="http://schemas.microsoft.com/office/drawing/2014/main" id="{40BC17ED-2850-400F-9BDB-0C5D6F4BB1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61" y="542"/>
              <a:ext cx="54" cy="75"/>
            </a:xfrm>
            <a:custGeom>
              <a:avLst/>
              <a:gdLst>
                <a:gd name="T0" fmla="*/ 0 w 20"/>
                <a:gd name="T1" fmla="*/ 14 h 28"/>
                <a:gd name="T2" fmla="*/ 0 w 20"/>
                <a:gd name="T3" fmla="*/ 14 h 28"/>
                <a:gd name="T4" fmla="*/ 12 w 20"/>
                <a:gd name="T5" fmla="*/ 0 h 28"/>
                <a:gd name="T6" fmla="*/ 20 w 20"/>
                <a:gd name="T7" fmla="*/ 4 h 28"/>
                <a:gd name="T8" fmla="*/ 18 w 20"/>
                <a:gd name="T9" fmla="*/ 7 h 28"/>
                <a:gd name="T10" fmla="*/ 12 w 20"/>
                <a:gd name="T11" fmla="*/ 3 h 28"/>
                <a:gd name="T12" fmla="*/ 3 w 20"/>
                <a:gd name="T13" fmla="*/ 14 h 28"/>
                <a:gd name="T14" fmla="*/ 3 w 20"/>
                <a:gd name="T15" fmla="*/ 14 h 28"/>
                <a:gd name="T16" fmla="*/ 12 w 20"/>
                <a:gd name="T17" fmla="*/ 25 h 28"/>
                <a:gd name="T18" fmla="*/ 18 w 20"/>
                <a:gd name="T19" fmla="*/ 22 h 28"/>
                <a:gd name="T20" fmla="*/ 20 w 20"/>
                <a:gd name="T21" fmla="*/ 24 h 28"/>
                <a:gd name="T22" fmla="*/ 12 w 20"/>
                <a:gd name="T23" fmla="*/ 28 h 28"/>
                <a:gd name="T24" fmla="*/ 0 w 20"/>
                <a:gd name="T25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8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6" y="0"/>
                    <a:pt x="18" y="2"/>
                    <a:pt x="20" y="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5"/>
                    <a:pt x="14" y="3"/>
                    <a:pt x="12" y="3"/>
                  </a:cubicBezTo>
                  <a:cubicBezTo>
                    <a:pt x="7" y="3"/>
                    <a:pt x="3" y="8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21"/>
                    <a:pt x="7" y="25"/>
                    <a:pt x="12" y="25"/>
                  </a:cubicBezTo>
                  <a:cubicBezTo>
                    <a:pt x="14" y="25"/>
                    <a:pt x="16" y="24"/>
                    <a:pt x="18" y="22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8" y="27"/>
                    <a:pt x="16" y="28"/>
                    <a:pt x="12" y="28"/>
                  </a:cubicBezTo>
                  <a:cubicBezTo>
                    <a:pt x="5" y="28"/>
                    <a:pt x="0" y="23"/>
                    <a:pt x="0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3" name="Freeform 40">
              <a:extLst>
                <a:ext uri="{FF2B5EF4-FFF2-40B4-BE49-F238E27FC236}">
                  <a16:creationId xmlns:a16="http://schemas.microsoft.com/office/drawing/2014/main" id="{C2A7BC31-4A18-4DAC-B227-5869909B4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515"/>
              <a:ext cx="56" cy="102"/>
            </a:xfrm>
            <a:custGeom>
              <a:avLst/>
              <a:gdLst>
                <a:gd name="T0" fmla="*/ 0 w 21"/>
                <a:gd name="T1" fmla="*/ 0 h 38"/>
                <a:gd name="T2" fmla="*/ 4 w 21"/>
                <a:gd name="T3" fmla="*/ 0 h 38"/>
                <a:gd name="T4" fmla="*/ 4 w 21"/>
                <a:gd name="T5" fmla="*/ 15 h 38"/>
                <a:gd name="T6" fmla="*/ 12 w 21"/>
                <a:gd name="T7" fmla="*/ 10 h 38"/>
                <a:gd name="T8" fmla="*/ 21 w 21"/>
                <a:gd name="T9" fmla="*/ 20 h 38"/>
                <a:gd name="T10" fmla="*/ 21 w 21"/>
                <a:gd name="T11" fmla="*/ 38 h 38"/>
                <a:gd name="T12" fmla="*/ 17 w 21"/>
                <a:gd name="T13" fmla="*/ 38 h 38"/>
                <a:gd name="T14" fmla="*/ 17 w 21"/>
                <a:gd name="T15" fmla="*/ 21 h 38"/>
                <a:gd name="T16" fmla="*/ 10 w 21"/>
                <a:gd name="T17" fmla="*/ 13 h 38"/>
                <a:gd name="T18" fmla="*/ 4 w 21"/>
                <a:gd name="T19" fmla="*/ 21 h 38"/>
                <a:gd name="T20" fmla="*/ 4 w 21"/>
                <a:gd name="T21" fmla="*/ 38 h 38"/>
                <a:gd name="T22" fmla="*/ 0 w 21"/>
                <a:gd name="T23" fmla="*/ 38 h 38"/>
                <a:gd name="T24" fmla="*/ 0 w 21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8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2"/>
                    <a:pt x="8" y="10"/>
                    <a:pt x="12" y="10"/>
                  </a:cubicBezTo>
                  <a:cubicBezTo>
                    <a:pt x="17" y="10"/>
                    <a:pt x="21" y="14"/>
                    <a:pt x="21" y="20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16"/>
                    <a:pt x="14" y="13"/>
                    <a:pt x="10" y="13"/>
                  </a:cubicBezTo>
                  <a:cubicBezTo>
                    <a:pt x="6" y="13"/>
                    <a:pt x="4" y="17"/>
                    <a:pt x="4" y="21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0" y="38"/>
                    <a:pt x="0" y="38"/>
                    <a:pt x="0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4" name="Rectangle 41">
              <a:extLst>
                <a:ext uri="{FF2B5EF4-FFF2-40B4-BE49-F238E27FC236}">
                  <a16:creationId xmlns:a16="http://schemas.microsoft.com/office/drawing/2014/main" id="{DB086F47-4692-4818-BD14-5442357706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50" y="719"/>
              <a:ext cx="1353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5" name="Freeform 42">
              <a:extLst>
                <a:ext uri="{FF2B5EF4-FFF2-40B4-BE49-F238E27FC236}">
                  <a16:creationId xmlns:a16="http://schemas.microsoft.com/office/drawing/2014/main" id="{33C580A4-5C9E-41FB-966A-10E7381A6D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8" y="-114"/>
              <a:ext cx="657" cy="319"/>
            </a:xfrm>
            <a:custGeom>
              <a:avLst/>
              <a:gdLst>
                <a:gd name="T0" fmla="*/ 448 w 657"/>
                <a:gd name="T1" fmla="*/ 0 h 319"/>
                <a:gd name="T2" fmla="*/ 327 w 657"/>
                <a:gd name="T3" fmla="*/ 285 h 319"/>
                <a:gd name="T4" fmla="*/ 204 w 657"/>
                <a:gd name="T5" fmla="*/ 0 h 319"/>
                <a:gd name="T6" fmla="*/ 131 w 657"/>
                <a:gd name="T7" fmla="*/ 0 h 319"/>
                <a:gd name="T8" fmla="*/ 0 w 657"/>
                <a:gd name="T9" fmla="*/ 319 h 319"/>
                <a:gd name="T10" fmla="*/ 67 w 657"/>
                <a:gd name="T11" fmla="*/ 319 h 319"/>
                <a:gd name="T12" fmla="*/ 169 w 657"/>
                <a:gd name="T13" fmla="*/ 59 h 319"/>
                <a:gd name="T14" fmla="*/ 225 w 657"/>
                <a:gd name="T15" fmla="*/ 196 h 319"/>
                <a:gd name="T16" fmla="*/ 153 w 657"/>
                <a:gd name="T17" fmla="*/ 196 h 319"/>
                <a:gd name="T18" fmla="*/ 153 w 657"/>
                <a:gd name="T19" fmla="*/ 250 h 319"/>
                <a:gd name="T20" fmla="*/ 247 w 657"/>
                <a:gd name="T21" fmla="*/ 250 h 319"/>
                <a:gd name="T22" fmla="*/ 276 w 657"/>
                <a:gd name="T23" fmla="*/ 319 h 319"/>
                <a:gd name="T24" fmla="*/ 314 w 657"/>
                <a:gd name="T25" fmla="*/ 319 h 319"/>
                <a:gd name="T26" fmla="*/ 343 w 657"/>
                <a:gd name="T27" fmla="*/ 319 h 319"/>
                <a:gd name="T28" fmla="*/ 381 w 657"/>
                <a:gd name="T29" fmla="*/ 319 h 319"/>
                <a:gd name="T30" fmla="*/ 483 w 657"/>
                <a:gd name="T31" fmla="*/ 59 h 319"/>
                <a:gd name="T32" fmla="*/ 539 w 657"/>
                <a:gd name="T33" fmla="*/ 196 h 319"/>
                <a:gd name="T34" fmla="*/ 467 w 657"/>
                <a:gd name="T35" fmla="*/ 196 h 319"/>
                <a:gd name="T36" fmla="*/ 467 w 657"/>
                <a:gd name="T37" fmla="*/ 250 h 319"/>
                <a:gd name="T38" fmla="*/ 563 w 657"/>
                <a:gd name="T39" fmla="*/ 250 h 319"/>
                <a:gd name="T40" fmla="*/ 593 w 657"/>
                <a:gd name="T41" fmla="*/ 319 h 319"/>
                <a:gd name="T42" fmla="*/ 657 w 657"/>
                <a:gd name="T43" fmla="*/ 319 h 319"/>
                <a:gd name="T44" fmla="*/ 520 w 657"/>
                <a:gd name="T45" fmla="*/ 0 h 319"/>
                <a:gd name="T46" fmla="*/ 448 w 657"/>
                <a:gd name="T47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7" h="319">
                  <a:moveTo>
                    <a:pt x="448" y="0"/>
                  </a:moveTo>
                  <a:lnTo>
                    <a:pt x="327" y="285"/>
                  </a:lnTo>
                  <a:lnTo>
                    <a:pt x="204" y="0"/>
                  </a:lnTo>
                  <a:lnTo>
                    <a:pt x="131" y="0"/>
                  </a:lnTo>
                  <a:lnTo>
                    <a:pt x="0" y="319"/>
                  </a:lnTo>
                  <a:lnTo>
                    <a:pt x="67" y="319"/>
                  </a:lnTo>
                  <a:lnTo>
                    <a:pt x="169" y="59"/>
                  </a:lnTo>
                  <a:lnTo>
                    <a:pt x="225" y="196"/>
                  </a:lnTo>
                  <a:lnTo>
                    <a:pt x="153" y="196"/>
                  </a:lnTo>
                  <a:lnTo>
                    <a:pt x="153" y="250"/>
                  </a:lnTo>
                  <a:lnTo>
                    <a:pt x="247" y="250"/>
                  </a:lnTo>
                  <a:lnTo>
                    <a:pt x="276" y="319"/>
                  </a:lnTo>
                  <a:lnTo>
                    <a:pt x="314" y="319"/>
                  </a:lnTo>
                  <a:lnTo>
                    <a:pt x="343" y="319"/>
                  </a:lnTo>
                  <a:lnTo>
                    <a:pt x="381" y="319"/>
                  </a:lnTo>
                  <a:lnTo>
                    <a:pt x="483" y="59"/>
                  </a:lnTo>
                  <a:lnTo>
                    <a:pt x="539" y="196"/>
                  </a:lnTo>
                  <a:lnTo>
                    <a:pt x="467" y="196"/>
                  </a:lnTo>
                  <a:lnTo>
                    <a:pt x="467" y="250"/>
                  </a:lnTo>
                  <a:lnTo>
                    <a:pt x="563" y="250"/>
                  </a:lnTo>
                  <a:lnTo>
                    <a:pt x="593" y="319"/>
                  </a:lnTo>
                  <a:lnTo>
                    <a:pt x="657" y="319"/>
                  </a:lnTo>
                  <a:lnTo>
                    <a:pt x="520" y="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6" name="Freeform 43">
              <a:extLst>
                <a:ext uri="{FF2B5EF4-FFF2-40B4-BE49-F238E27FC236}">
                  <a16:creationId xmlns:a16="http://schemas.microsoft.com/office/drawing/2014/main" id="{0CE0E439-90D1-4D21-982E-0E2D1D3E7C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5" y="-114"/>
              <a:ext cx="483" cy="319"/>
            </a:xfrm>
            <a:custGeom>
              <a:avLst/>
              <a:gdLst>
                <a:gd name="T0" fmla="*/ 125 w 180"/>
                <a:gd name="T1" fmla="*/ 71 h 119"/>
                <a:gd name="T2" fmla="*/ 154 w 180"/>
                <a:gd name="T3" fmla="*/ 119 h 119"/>
                <a:gd name="T4" fmla="*/ 180 w 180"/>
                <a:gd name="T5" fmla="*/ 119 h 119"/>
                <a:gd name="T6" fmla="*/ 146 w 180"/>
                <a:gd name="T7" fmla="*/ 66 h 119"/>
                <a:gd name="T8" fmla="*/ 164 w 180"/>
                <a:gd name="T9" fmla="*/ 36 h 119"/>
                <a:gd name="T10" fmla="*/ 123 w 180"/>
                <a:gd name="T11" fmla="*/ 0 h 119"/>
                <a:gd name="T12" fmla="*/ 78 w 180"/>
                <a:gd name="T13" fmla="*/ 0 h 119"/>
                <a:gd name="T14" fmla="*/ 78 w 180"/>
                <a:gd name="T15" fmla="*/ 50 h 119"/>
                <a:gd name="T16" fmla="*/ 0 w 180"/>
                <a:gd name="T17" fmla="*/ 50 h 119"/>
                <a:gd name="T18" fmla="*/ 0 w 180"/>
                <a:gd name="T19" fmla="*/ 71 h 119"/>
                <a:gd name="T20" fmla="*/ 78 w 180"/>
                <a:gd name="T21" fmla="*/ 71 h 119"/>
                <a:gd name="T22" fmla="*/ 78 w 180"/>
                <a:gd name="T23" fmla="*/ 119 h 119"/>
                <a:gd name="T24" fmla="*/ 101 w 180"/>
                <a:gd name="T25" fmla="*/ 119 h 119"/>
                <a:gd name="T26" fmla="*/ 101 w 180"/>
                <a:gd name="T27" fmla="*/ 71 h 119"/>
                <a:gd name="T28" fmla="*/ 125 w 180"/>
                <a:gd name="T29" fmla="*/ 71 h 119"/>
                <a:gd name="T30" fmla="*/ 123 w 180"/>
                <a:gd name="T31" fmla="*/ 50 h 119"/>
                <a:gd name="T32" fmla="*/ 101 w 180"/>
                <a:gd name="T33" fmla="*/ 50 h 119"/>
                <a:gd name="T34" fmla="*/ 101 w 180"/>
                <a:gd name="T35" fmla="*/ 20 h 119"/>
                <a:gd name="T36" fmla="*/ 123 w 180"/>
                <a:gd name="T37" fmla="*/ 20 h 119"/>
                <a:gd name="T38" fmla="*/ 142 w 180"/>
                <a:gd name="T39" fmla="*/ 35 h 119"/>
                <a:gd name="T40" fmla="*/ 123 w 180"/>
                <a:gd name="T41" fmla="*/ 5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0" h="119">
                  <a:moveTo>
                    <a:pt x="125" y="71"/>
                  </a:moveTo>
                  <a:cubicBezTo>
                    <a:pt x="154" y="119"/>
                    <a:pt x="154" y="119"/>
                    <a:pt x="154" y="119"/>
                  </a:cubicBezTo>
                  <a:cubicBezTo>
                    <a:pt x="180" y="119"/>
                    <a:pt x="180" y="119"/>
                    <a:pt x="180" y="119"/>
                  </a:cubicBezTo>
                  <a:cubicBezTo>
                    <a:pt x="146" y="66"/>
                    <a:pt x="146" y="66"/>
                    <a:pt x="146" y="66"/>
                  </a:cubicBezTo>
                  <a:cubicBezTo>
                    <a:pt x="156" y="61"/>
                    <a:pt x="164" y="52"/>
                    <a:pt x="164" y="36"/>
                  </a:cubicBezTo>
                  <a:cubicBezTo>
                    <a:pt x="164" y="2"/>
                    <a:pt x="132" y="0"/>
                    <a:pt x="12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8" y="119"/>
                    <a:pt x="78" y="119"/>
                    <a:pt x="78" y="119"/>
                  </a:cubicBezTo>
                  <a:cubicBezTo>
                    <a:pt x="101" y="119"/>
                    <a:pt x="101" y="119"/>
                    <a:pt x="101" y="119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101" y="71"/>
                    <a:pt x="116" y="71"/>
                    <a:pt x="125" y="71"/>
                  </a:cubicBezTo>
                  <a:moveTo>
                    <a:pt x="123" y="50"/>
                  </a:moveTo>
                  <a:cubicBezTo>
                    <a:pt x="101" y="50"/>
                    <a:pt x="101" y="50"/>
                    <a:pt x="101" y="50"/>
                  </a:cubicBezTo>
                  <a:cubicBezTo>
                    <a:pt x="101" y="20"/>
                    <a:pt x="101" y="20"/>
                    <a:pt x="101" y="2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30" y="20"/>
                    <a:pt x="142" y="22"/>
                    <a:pt x="142" y="35"/>
                  </a:cubicBezTo>
                  <a:cubicBezTo>
                    <a:pt x="142" y="47"/>
                    <a:pt x="129" y="50"/>
                    <a:pt x="123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699ED30C-9999-4CD9-831C-8CE71BDE68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26" y="-120"/>
              <a:ext cx="293" cy="334"/>
            </a:xfrm>
            <a:custGeom>
              <a:avLst/>
              <a:gdLst>
                <a:gd name="T0" fmla="*/ 83 w 109"/>
                <a:gd name="T1" fmla="*/ 96 h 124"/>
                <a:gd name="T2" fmla="*/ 62 w 109"/>
                <a:gd name="T3" fmla="*/ 102 h 124"/>
                <a:gd name="T4" fmla="*/ 23 w 109"/>
                <a:gd name="T5" fmla="*/ 62 h 124"/>
                <a:gd name="T6" fmla="*/ 62 w 109"/>
                <a:gd name="T7" fmla="*/ 22 h 124"/>
                <a:gd name="T8" fmla="*/ 88 w 109"/>
                <a:gd name="T9" fmla="*/ 31 h 124"/>
                <a:gd name="T10" fmla="*/ 92 w 109"/>
                <a:gd name="T11" fmla="*/ 36 h 124"/>
                <a:gd name="T12" fmla="*/ 109 w 109"/>
                <a:gd name="T13" fmla="*/ 21 h 124"/>
                <a:gd name="T14" fmla="*/ 62 w 109"/>
                <a:gd name="T15" fmla="*/ 0 h 124"/>
                <a:gd name="T16" fmla="*/ 0 w 109"/>
                <a:gd name="T17" fmla="*/ 62 h 124"/>
                <a:gd name="T18" fmla="*/ 62 w 109"/>
                <a:gd name="T19" fmla="*/ 124 h 124"/>
                <a:gd name="T20" fmla="*/ 108 w 109"/>
                <a:gd name="T21" fmla="*/ 104 h 124"/>
                <a:gd name="T22" fmla="*/ 91 w 109"/>
                <a:gd name="T23" fmla="*/ 90 h 124"/>
                <a:gd name="T24" fmla="*/ 83 w 109"/>
                <a:gd name="T25" fmla="*/ 9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24">
                  <a:moveTo>
                    <a:pt x="83" y="96"/>
                  </a:moveTo>
                  <a:cubicBezTo>
                    <a:pt x="77" y="99"/>
                    <a:pt x="70" y="102"/>
                    <a:pt x="62" y="102"/>
                  </a:cubicBezTo>
                  <a:cubicBezTo>
                    <a:pt x="40" y="102"/>
                    <a:pt x="23" y="84"/>
                    <a:pt x="23" y="62"/>
                  </a:cubicBezTo>
                  <a:cubicBezTo>
                    <a:pt x="23" y="40"/>
                    <a:pt x="40" y="22"/>
                    <a:pt x="62" y="22"/>
                  </a:cubicBezTo>
                  <a:cubicBezTo>
                    <a:pt x="72" y="22"/>
                    <a:pt x="81" y="25"/>
                    <a:pt x="88" y="31"/>
                  </a:cubicBezTo>
                  <a:cubicBezTo>
                    <a:pt x="89" y="32"/>
                    <a:pt x="91" y="34"/>
                    <a:pt x="92" y="36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98" y="8"/>
                    <a:pt x="81" y="0"/>
                    <a:pt x="62" y="0"/>
                  </a:cubicBezTo>
                  <a:cubicBezTo>
                    <a:pt x="28" y="0"/>
                    <a:pt x="0" y="28"/>
                    <a:pt x="0" y="62"/>
                  </a:cubicBezTo>
                  <a:cubicBezTo>
                    <a:pt x="0" y="96"/>
                    <a:pt x="28" y="124"/>
                    <a:pt x="62" y="124"/>
                  </a:cubicBezTo>
                  <a:cubicBezTo>
                    <a:pt x="81" y="124"/>
                    <a:pt x="97" y="117"/>
                    <a:pt x="108" y="104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89" y="92"/>
                    <a:pt x="86" y="94"/>
                    <a:pt x="83" y="9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8" name="Rectangle 45">
              <a:extLst>
                <a:ext uri="{FF2B5EF4-FFF2-40B4-BE49-F238E27FC236}">
                  <a16:creationId xmlns:a16="http://schemas.microsoft.com/office/drawing/2014/main" id="{1A3AC3F2-692E-41F5-A626-ABDC729A8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50" y="286"/>
              <a:ext cx="1353" cy="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8F988B79-EA5E-45CC-B23F-C1E4D595DE50}"/>
              </a:ext>
            </a:extLst>
          </p:cNvPr>
          <p:cNvSpPr txBox="1"/>
          <p:nvPr userDrawn="1"/>
        </p:nvSpPr>
        <p:spPr>
          <a:xfrm>
            <a:off x="2341571" y="758665"/>
            <a:ext cx="1035035" cy="18732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933" b="1" spc="53" dirty="0">
                <a:solidFill>
                  <a:srgbClr val="FFFFFF"/>
                </a:solidFill>
                <a:cs typeface="Arial" charset="0"/>
              </a:rPr>
              <a:t>CHICAGO, IL</a:t>
            </a:r>
          </a:p>
        </p:txBody>
      </p:sp>
      <p:sp>
        <p:nvSpPr>
          <p:cNvPr id="120" name="Rectangle: Single Corner Snipped 55">
            <a:extLst>
              <a:ext uri="{FF2B5EF4-FFF2-40B4-BE49-F238E27FC236}">
                <a16:creationId xmlns:a16="http://schemas.microsoft.com/office/drawing/2014/main" id="{356D1FBD-6251-45AA-BEA2-1E52D6F9452F}"/>
              </a:ext>
            </a:extLst>
          </p:cNvPr>
          <p:cNvSpPr/>
          <p:nvPr userDrawn="1"/>
        </p:nvSpPr>
        <p:spPr>
          <a:xfrm flipH="1">
            <a:off x="1494607" y="723969"/>
            <a:ext cx="685820" cy="256716"/>
          </a:xfrm>
          <a:custGeom>
            <a:avLst/>
            <a:gdLst>
              <a:gd name="connsiteX0" fmla="*/ 0 w 444457"/>
              <a:gd name="connsiteY0" fmla="*/ 0 h 192537"/>
              <a:gd name="connsiteX1" fmla="*/ 348189 w 444457"/>
              <a:gd name="connsiteY1" fmla="*/ 0 h 192537"/>
              <a:gd name="connsiteX2" fmla="*/ 444457 w 444457"/>
              <a:gd name="connsiteY2" fmla="*/ 96269 h 192537"/>
              <a:gd name="connsiteX3" fmla="*/ 444457 w 444457"/>
              <a:gd name="connsiteY3" fmla="*/ 192537 h 192537"/>
              <a:gd name="connsiteX4" fmla="*/ 0 w 444457"/>
              <a:gd name="connsiteY4" fmla="*/ 192537 h 192537"/>
              <a:gd name="connsiteX5" fmla="*/ 0 w 444457"/>
              <a:gd name="connsiteY5" fmla="*/ 0 h 192537"/>
              <a:gd name="connsiteX0" fmla="*/ 0 w 444457"/>
              <a:gd name="connsiteY0" fmla="*/ 0 h 192537"/>
              <a:gd name="connsiteX1" fmla="*/ 348189 w 444457"/>
              <a:gd name="connsiteY1" fmla="*/ 0 h 192537"/>
              <a:gd name="connsiteX2" fmla="*/ 444457 w 444457"/>
              <a:gd name="connsiteY2" fmla="*/ 192537 h 192537"/>
              <a:gd name="connsiteX3" fmla="*/ 0 w 444457"/>
              <a:gd name="connsiteY3" fmla="*/ 192537 h 192537"/>
              <a:gd name="connsiteX4" fmla="*/ 0 w 444457"/>
              <a:gd name="connsiteY4" fmla="*/ 0 h 192537"/>
              <a:gd name="connsiteX0" fmla="*/ 0 w 444457"/>
              <a:gd name="connsiteY0" fmla="*/ 0 h 192537"/>
              <a:gd name="connsiteX1" fmla="*/ 382173 w 444457"/>
              <a:gd name="connsiteY1" fmla="*/ 0 h 192537"/>
              <a:gd name="connsiteX2" fmla="*/ 444457 w 444457"/>
              <a:gd name="connsiteY2" fmla="*/ 192537 h 192537"/>
              <a:gd name="connsiteX3" fmla="*/ 0 w 444457"/>
              <a:gd name="connsiteY3" fmla="*/ 192537 h 192537"/>
              <a:gd name="connsiteX4" fmla="*/ 0 w 444457"/>
              <a:gd name="connsiteY4" fmla="*/ 0 h 19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457" h="192537">
                <a:moveTo>
                  <a:pt x="0" y="0"/>
                </a:moveTo>
                <a:lnTo>
                  <a:pt x="382173" y="0"/>
                </a:lnTo>
                <a:lnTo>
                  <a:pt x="444457" y="192537"/>
                </a:lnTo>
                <a:lnTo>
                  <a:pt x="0" y="192537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21" name="Right Triangle 120">
            <a:extLst>
              <a:ext uri="{FF2B5EF4-FFF2-40B4-BE49-F238E27FC236}">
                <a16:creationId xmlns:a16="http://schemas.microsoft.com/office/drawing/2014/main" id="{22B0ABA1-7644-47FF-A063-07D3ABDCADA7}"/>
              </a:ext>
            </a:extLst>
          </p:cNvPr>
          <p:cNvSpPr/>
          <p:nvPr userDrawn="1"/>
        </p:nvSpPr>
        <p:spPr>
          <a:xfrm rot="5400000">
            <a:off x="1440315" y="1033920"/>
            <a:ext cx="188772" cy="80192"/>
          </a:xfrm>
          <a:prstGeom prst="rtTriangle">
            <a:avLst/>
          </a:prstGeom>
          <a:solidFill>
            <a:srgbClr val="00A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D6A58B8-FB1D-4150-904A-D02111FC329D}"/>
              </a:ext>
            </a:extLst>
          </p:cNvPr>
          <p:cNvSpPr txBox="1"/>
          <p:nvPr userDrawn="1"/>
        </p:nvSpPr>
        <p:spPr>
          <a:xfrm>
            <a:off x="1610881" y="758665"/>
            <a:ext cx="525212" cy="18732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spc="40" dirty="0">
                <a:solidFill>
                  <a:srgbClr val="6A747C"/>
                </a:solidFill>
                <a:cs typeface="Arial" charset="0"/>
              </a:rPr>
              <a:t>2018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ECD05E1-F086-415C-B8DB-B2EDDD2C300A}"/>
              </a:ext>
            </a:extLst>
          </p:cNvPr>
          <p:cNvSpPr/>
          <p:nvPr userDrawn="1"/>
        </p:nvSpPr>
        <p:spPr>
          <a:xfrm>
            <a:off x="9331104" y="306674"/>
            <a:ext cx="2454497" cy="480727"/>
          </a:xfrm>
          <a:prstGeom prst="rect">
            <a:avLst/>
          </a:prstGeom>
          <a:solidFill>
            <a:schemeClr val="bg1"/>
          </a:solidFill>
        </p:spPr>
        <p:txBody>
          <a:bodyPr wrap="none">
            <a:noAutofit/>
          </a:bodyPr>
          <a:lstStyle/>
          <a:p>
            <a:pPr algn="ctr" defTabSz="1219170">
              <a:defRPr/>
            </a:pPr>
            <a:r>
              <a:rPr lang="en-NZ" sz="2400" spc="-107" dirty="0">
                <a:solidFill>
                  <a:srgbClr val="0065A4"/>
                </a:solidFill>
                <a:cs typeface="Arial" panose="020B0604020202020204" pitchFamily="34" charset="0"/>
              </a:rPr>
              <a:t>CT180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E6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22" y="365760"/>
            <a:ext cx="11085845" cy="610744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67"/>
              </a:spcBef>
              <a:defRPr b="0"/>
            </a:lvl1pPr>
            <a:lvl2pPr marL="0" indent="0">
              <a:spcBef>
                <a:spcPts val="1867"/>
              </a:spcBef>
              <a:buNone/>
              <a:defRPr sz="2400">
                <a:solidFill>
                  <a:schemeClr val="accent1"/>
                </a:solidFill>
              </a:defRPr>
            </a:lvl2pPr>
            <a:lvl3pPr marL="0" indent="0">
              <a:buNone/>
              <a:defRPr/>
            </a:lvl3pPr>
            <a:lvl4pPr marL="0" indent="0">
              <a:buNone/>
              <a:defRPr b="1"/>
            </a:lvl4pPr>
            <a:lvl5pPr marL="226478" indent="-226478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/>
            </a:lvl5pPr>
            <a:lvl6pPr marL="383108" indent="-156629">
              <a:buFont typeface="Arial" panose="020B0604020202020204" pitchFamily="34" charset="0"/>
              <a:buChar char="–"/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8151" y="0"/>
            <a:ext cx="11090999" cy="366184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 flipH="1">
            <a:off x="431800" y="982133"/>
            <a:ext cx="11322051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684012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>
              <a:defRPr lang="en-US" sz="4267" dirty="0">
                <a:solidFill>
                  <a:srgbClr val="0D5CAB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377999"/>
            <a:ext cx="10363200" cy="6858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261941"/>
            <a:ext cx="10363200" cy="469127"/>
          </a:xfrm>
        </p:spPr>
        <p:txBody>
          <a:bodyPr vert="horz" lIns="91440" tIns="45720" rIns="91440" bIns="45720" rtlCol="0">
            <a:noAutofit/>
          </a:bodyPr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None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 algn="ctr"/>
            <a:r>
              <a:rPr lang="en-US" dirty="0"/>
              <a:t>Click to add affiliations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0065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9740F4-0CD2-41CB-9F0D-D586FF5413AD}"/>
              </a:ext>
            </a:extLst>
          </p:cNvPr>
          <p:cNvGrpSpPr/>
          <p:nvPr userDrawn="1"/>
        </p:nvGrpSpPr>
        <p:grpSpPr>
          <a:xfrm>
            <a:off x="1782053" y="-4070"/>
            <a:ext cx="10409947" cy="1172471"/>
            <a:chOff x="1341302" y="-3053"/>
            <a:chExt cx="7802698" cy="8793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A03E08D-4691-4B73-A5D2-1EFD482FA9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7" r="1"/>
            <a:stretch/>
          </p:blipFill>
          <p:spPr>
            <a:xfrm>
              <a:off x="1341302" y="-1"/>
              <a:ext cx="1291929" cy="876301"/>
            </a:xfrm>
            <a:prstGeom prst="rect">
              <a:avLst/>
            </a:prstGeom>
          </p:spPr>
        </p:pic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B79F58E7-A26E-42EC-BB52-8DF600CC3059}"/>
                </a:ext>
              </a:extLst>
            </p:cNvPr>
            <p:cNvSpPr/>
            <p:nvPr userDrawn="1"/>
          </p:nvSpPr>
          <p:spPr>
            <a:xfrm>
              <a:off x="2672080" y="-3053"/>
              <a:ext cx="6471920" cy="879352"/>
            </a:xfrm>
            <a:custGeom>
              <a:avLst/>
              <a:gdLst>
                <a:gd name="connsiteX0" fmla="*/ 0 w 6089904"/>
                <a:gd name="connsiteY0" fmla="*/ 0 h 876300"/>
                <a:gd name="connsiteX1" fmla="*/ 6089904 w 6089904"/>
                <a:gd name="connsiteY1" fmla="*/ 0 h 876300"/>
                <a:gd name="connsiteX2" fmla="*/ 6089904 w 6089904"/>
                <a:gd name="connsiteY2" fmla="*/ 876300 h 876300"/>
                <a:gd name="connsiteX3" fmla="*/ 0 w 6089904"/>
                <a:gd name="connsiteY3" fmla="*/ 876300 h 876300"/>
                <a:gd name="connsiteX4" fmla="*/ 0 w 6089904"/>
                <a:gd name="connsiteY4" fmla="*/ 0 h 876300"/>
                <a:gd name="connsiteX0" fmla="*/ 231648 w 6089904"/>
                <a:gd name="connsiteY0" fmla="*/ 24384 h 876300"/>
                <a:gd name="connsiteX1" fmla="*/ 6089904 w 6089904"/>
                <a:gd name="connsiteY1" fmla="*/ 0 h 876300"/>
                <a:gd name="connsiteX2" fmla="*/ 6089904 w 6089904"/>
                <a:gd name="connsiteY2" fmla="*/ 876300 h 876300"/>
                <a:gd name="connsiteX3" fmla="*/ 0 w 6089904"/>
                <a:gd name="connsiteY3" fmla="*/ 876300 h 876300"/>
                <a:gd name="connsiteX4" fmla="*/ 231648 w 6089904"/>
                <a:gd name="connsiteY4" fmla="*/ 24384 h 876300"/>
                <a:gd name="connsiteX0" fmla="*/ 243840 w 6089904"/>
                <a:gd name="connsiteY0" fmla="*/ 18288 h 876300"/>
                <a:gd name="connsiteX1" fmla="*/ 6089904 w 6089904"/>
                <a:gd name="connsiteY1" fmla="*/ 0 h 876300"/>
                <a:gd name="connsiteX2" fmla="*/ 6089904 w 6089904"/>
                <a:gd name="connsiteY2" fmla="*/ 876300 h 876300"/>
                <a:gd name="connsiteX3" fmla="*/ 0 w 6089904"/>
                <a:gd name="connsiteY3" fmla="*/ 876300 h 876300"/>
                <a:gd name="connsiteX4" fmla="*/ 243840 w 6089904"/>
                <a:gd name="connsiteY4" fmla="*/ 18288 h 876300"/>
                <a:gd name="connsiteX0" fmla="*/ 253365 w 6089904"/>
                <a:gd name="connsiteY0" fmla="*/ 4001 h 876300"/>
                <a:gd name="connsiteX1" fmla="*/ 6089904 w 6089904"/>
                <a:gd name="connsiteY1" fmla="*/ 0 h 876300"/>
                <a:gd name="connsiteX2" fmla="*/ 6089904 w 6089904"/>
                <a:gd name="connsiteY2" fmla="*/ 876300 h 876300"/>
                <a:gd name="connsiteX3" fmla="*/ 0 w 6089904"/>
                <a:gd name="connsiteY3" fmla="*/ 876300 h 876300"/>
                <a:gd name="connsiteX4" fmla="*/ 253365 w 6089904"/>
                <a:gd name="connsiteY4" fmla="*/ 4001 h 876300"/>
                <a:gd name="connsiteX0" fmla="*/ 262327 w 6089904"/>
                <a:gd name="connsiteY0" fmla="*/ 2096 h 876300"/>
                <a:gd name="connsiteX1" fmla="*/ 6089904 w 6089904"/>
                <a:gd name="connsiteY1" fmla="*/ 0 h 876300"/>
                <a:gd name="connsiteX2" fmla="*/ 6089904 w 6089904"/>
                <a:gd name="connsiteY2" fmla="*/ 876300 h 876300"/>
                <a:gd name="connsiteX3" fmla="*/ 0 w 6089904"/>
                <a:gd name="connsiteY3" fmla="*/ 876300 h 876300"/>
                <a:gd name="connsiteX4" fmla="*/ 262327 w 6089904"/>
                <a:gd name="connsiteY4" fmla="*/ 2096 h 876300"/>
                <a:gd name="connsiteX0" fmla="*/ 264120 w 6089904"/>
                <a:gd name="connsiteY0" fmla="*/ 2096 h 876300"/>
                <a:gd name="connsiteX1" fmla="*/ 6089904 w 6089904"/>
                <a:gd name="connsiteY1" fmla="*/ 0 h 876300"/>
                <a:gd name="connsiteX2" fmla="*/ 6089904 w 6089904"/>
                <a:gd name="connsiteY2" fmla="*/ 876300 h 876300"/>
                <a:gd name="connsiteX3" fmla="*/ 0 w 6089904"/>
                <a:gd name="connsiteY3" fmla="*/ 876300 h 876300"/>
                <a:gd name="connsiteX4" fmla="*/ 264120 w 6089904"/>
                <a:gd name="connsiteY4" fmla="*/ 2096 h 876300"/>
                <a:gd name="connsiteX0" fmla="*/ 264120 w 6089904"/>
                <a:gd name="connsiteY0" fmla="*/ 0 h 878014"/>
                <a:gd name="connsiteX1" fmla="*/ 6089904 w 6089904"/>
                <a:gd name="connsiteY1" fmla="*/ 1714 h 878014"/>
                <a:gd name="connsiteX2" fmla="*/ 6089904 w 6089904"/>
                <a:gd name="connsiteY2" fmla="*/ 878014 h 878014"/>
                <a:gd name="connsiteX3" fmla="*/ 0 w 6089904"/>
                <a:gd name="connsiteY3" fmla="*/ 878014 h 878014"/>
                <a:gd name="connsiteX4" fmla="*/ 264120 w 6089904"/>
                <a:gd name="connsiteY4" fmla="*/ 0 h 878014"/>
                <a:gd name="connsiteX0" fmla="*/ 264120 w 6089904"/>
                <a:gd name="connsiteY0" fmla="*/ 0 h 878014"/>
                <a:gd name="connsiteX1" fmla="*/ 6089904 w 6089904"/>
                <a:gd name="connsiteY1" fmla="*/ 1714 h 878014"/>
                <a:gd name="connsiteX2" fmla="*/ 6089904 w 6089904"/>
                <a:gd name="connsiteY2" fmla="*/ 878014 h 878014"/>
                <a:gd name="connsiteX3" fmla="*/ 0 w 6089904"/>
                <a:gd name="connsiteY3" fmla="*/ 878014 h 878014"/>
                <a:gd name="connsiteX4" fmla="*/ 264120 w 6089904"/>
                <a:gd name="connsiteY4" fmla="*/ 0 h 878014"/>
                <a:gd name="connsiteX0" fmla="*/ 264120 w 6089904"/>
                <a:gd name="connsiteY0" fmla="*/ 0 h 878014"/>
                <a:gd name="connsiteX1" fmla="*/ 6089904 w 6089904"/>
                <a:gd name="connsiteY1" fmla="*/ 1714 h 878014"/>
                <a:gd name="connsiteX2" fmla="*/ 6089904 w 6089904"/>
                <a:gd name="connsiteY2" fmla="*/ 878014 h 878014"/>
                <a:gd name="connsiteX3" fmla="*/ 0 w 6089904"/>
                <a:gd name="connsiteY3" fmla="*/ 878014 h 878014"/>
                <a:gd name="connsiteX4" fmla="*/ 264120 w 6089904"/>
                <a:gd name="connsiteY4" fmla="*/ 0 h 878014"/>
                <a:gd name="connsiteX0" fmla="*/ 264120 w 6089904"/>
                <a:gd name="connsiteY0" fmla="*/ 671 h 878685"/>
                <a:gd name="connsiteX1" fmla="*/ 6089904 w 6089904"/>
                <a:gd name="connsiteY1" fmla="*/ 0 h 878685"/>
                <a:gd name="connsiteX2" fmla="*/ 6089904 w 6089904"/>
                <a:gd name="connsiteY2" fmla="*/ 878685 h 878685"/>
                <a:gd name="connsiteX3" fmla="*/ 0 w 6089904"/>
                <a:gd name="connsiteY3" fmla="*/ 878685 h 878685"/>
                <a:gd name="connsiteX4" fmla="*/ 264120 w 6089904"/>
                <a:gd name="connsiteY4" fmla="*/ 671 h 878685"/>
                <a:gd name="connsiteX0" fmla="*/ 264120 w 6089904"/>
                <a:gd name="connsiteY0" fmla="*/ 0 h 880399"/>
                <a:gd name="connsiteX1" fmla="*/ 6089904 w 6089904"/>
                <a:gd name="connsiteY1" fmla="*/ 1714 h 880399"/>
                <a:gd name="connsiteX2" fmla="*/ 6089904 w 6089904"/>
                <a:gd name="connsiteY2" fmla="*/ 880399 h 880399"/>
                <a:gd name="connsiteX3" fmla="*/ 0 w 6089904"/>
                <a:gd name="connsiteY3" fmla="*/ 880399 h 880399"/>
                <a:gd name="connsiteX4" fmla="*/ 264120 w 6089904"/>
                <a:gd name="connsiteY4" fmla="*/ 0 h 880399"/>
                <a:gd name="connsiteX0" fmla="*/ 264120 w 6089904"/>
                <a:gd name="connsiteY0" fmla="*/ 671 h 881070"/>
                <a:gd name="connsiteX1" fmla="*/ 6089904 w 6089904"/>
                <a:gd name="connsiteY1" fmla="*/ 0 h 881070"/>
                <a:gd name="connsiteX2" fmla="*/ 6089904 w 6089904"/>
                <a:gd name="connsiteY2" fmla="*/ 881070 h 881070"/>
                <a:gd name="connsiteX3" fmla="*/ 0 w 6089904"/>
                <a:gd name="connsiteY3" fmla="*/ 881070 h 881070"/>
                <a:gd name="connsiteX4" fmla="*/ 264120 w 6089904"/>
                <a:gd name="connsiteY4" fmla="*/ 671 h 88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9904" h="881070">
                  <a:moveTo>
                    <a:pt x="264120" y="671"/>
                  </a:moveTo>
                  <a:lnTo>
                    <a:pt x="6089904" y="0"/>
                  </a:lnTo>
                  <a:lnTo>
                    <a:pt x="6089904" y="881070"/>
                  </a:lnTo>
                  <a:lnTo>
                    <a:pt x="0" y="881070"/>
                  </a:lnTo>
                  <a:lnTo>
                    <a:pt x="264120" y="671"/>
                  </a:ln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EB1FC42-260C-458D-8F02-BA951FAC8822}"/>
              </a:ext>
            </a:extLst>
          </p:cNvPr>
          <p:cNvSpPr/>
          <p:nvPr userDrawn="1"/>
        </p:nvSpPr>
        <p:spPr>
          <a:xfrm>
            <a:off x="2" y="0"/>
            <a:ext cx="1870073" cy="1168400"/>
          </a:xfrm>
          <a:custGeom>
            <a:avLst/>
            <a:gdLst>
              <a:gd name="connsiteX0" fmla="*/ 0 w 1407273"/>
              <a:gd name="connsiteY0" fmla="*/ 0 h 876300"/>
              <a:gd name="connsiteX1" fmla="*/ 1407273 w 1407273"/>
              <a:gd name="connsiteY1" fmla="*/ 0 h 876300"/>
              <a:gd name="connsiteX2" fmla="*/ 1126410 w 1407273"/>
              <a:gd name="connsiteY2" fmla="*/ 876300 h 876300"/>
              <a:gd name="connsiteX3" fmla="*/ 0 w 1407273"/>
              <a:gd name="connsiteY3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273" h="876300">
                <a:moveTo>
                  <a:pt x="0" y="0"/>
                </a:moveTo>
                <a:lnTo>
                  <a:pt x="1407273" y="0"/>
                </a:lnTo>
                <a:lnTo>
                  <a:pt x="1126410" y="876300"/>
                </a:lnTo>
                <a:lnTo>
                  <a:pt x="0" y="8763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010365-0853-4F04-8716-DB831EF70BA7}"/>
              </a:ext>
            </a:extLst>
          </p:cNvPr>
          <p:cNvSpPr/>
          <p:nvPr userDrawn="1"/>
        </p:nvSpPr>
        <p:spPr>
          <a:xfrm>
            <a:off x="2232026" y="723969"/>
            <a:ext cx="1254125" cy="256716"/>
          </a:xfrm>
          <a:prstGeom prst="rect">
            <a:avLst/>
          </a:prstGeom>
          <a:solidFill>
            <a:srgbClr val="00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3625841C-C3A1-4D6D-854F-94337B31388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6620" y="206215"/>
            <a:ext cx="1236419" cy="774019"/>
            <a:chOff x="2447" y="-120"/>
            <a:chExt cx="1353" cy="847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2CD5947D-171A-4184-95D5-6C835B03725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447" y="-120"/>
              <a:ext cx="1353" cy="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367EFC4-44EF-48FB-B534-AFAA44AEED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2" y="348"/>
              <a:ext cx="86" cy="99"/>
            </a:xfrm>
            <a:custGeom>
              <a:avLst/>
              <a:gdLst>
                <a:gd name="T0" fmla="*/ 38 w 86"/>
                <a:gd name="T1" fmla="*/ 0 h 99"/>
                <a:gd name="T2" fmla="*/ 49 w 86"/>
                <a:gd name="T3" fmla="*/ 0 h 99"/>
                <a:gd name="T4" fmla="*/ 86 w 86"/>
                <a:gd name="T5" fmla="*/ 99 h 99"/>
                <a:gd name="T6" fmla="*/ 75 w 86"/>
                <a:gd name="T7" fmla="*/ 99 h 99"/>
                <a:gd name="T8" fmla="*/ 65 w 86"/>
                <a:gd name="T9" fmla="*/ 73 h 99"/>
                <a:gd name="T10" fmla="*/ 22 w 86"/>
                <a:gd name="T11" fmla="*/ 73 h 99"/>
                <a:gd name="T12" fmla="*/ 11 w 86"/>
                <a:gd name="T13" fmla="*/ 99 h 99"/>
                <a:gd name="T14" fmla="*/ 0 w 86"/>
                <a:gd name="T15" fmla="*/ 99 h 99"/>
                <a:gd name="T16" fmla="*/ 38 w 86"/>
                <a:gd name="T17" fmla="*/ 0 h 99"/>
                <a:gd name="T18" fmla="*/ 62 w 86"/>
                <a:gd name="T19" fmla="*/ 64 h 99"/>
                <a:gd name="T20" fmla="*/ 43 w 86"/>
                <a:gd name="T21" fmla="*/ 13 h 99"/>
                <a:gd name="T22" fmla="*/ 24 w 86"/>
                <a:gd name="T23" fmla="*/ 64 h 99"/>
                <a:gd name="T24" fmla="*/ 62 w 86"/>
                <a:gd name="T25" fmla="*/ 6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99">
                  <a:moveTo>
                    <a:pt x="38" y="0"/>
                  </a:moveTo>
                  <a:lnTo>
                    <a:pt x="49" y="0"/>
                  </a:lnTo>
                  <a:lnTo>
                    <a:pt x="86" y="99"/>
                  </a:lnTo>
                  <a:lnTo>
                    <a:pt x="75" y="99"/>
                  </a:lnTo>
                  <a:lnTo>
                    <a:pt x="65" y="73"/>
                  </a:lnTo>
                  <a:lnTo>
                    <a:pt x="22" y="73"/>
                  </a:lnTo>
                  <a:lnTo>
                    <a:pt x="11" y="99"/>
                  </a:lnTo>
                  <a:lnTo>
                    <a:pt x="0" y="99"/>
                  </a:lnTo>
                  <a:lnTo>
                    <a:pt x="38" y="0"/>
                  </a:lnTo>
                  <a:close/>
                  <a:moveTo>
                    <a:pt x="62" y="64"/>
                  </a:moveTo>
                  <a:lnTo>
                    <a:pt x="43" y="13"/>
                  </a:lnTo>
                  <a:lnTo>
                    <a:pt x="24" y="64"/>
                  </a:lnTo>
                  <a:lnTo>
                    <a:pt x="62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AA9E117-07FB-462B-B90A-60CA328F0D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54" y="372"/>
              <a:ext cx="97" cy="75"/>
            </a:xfrm>
            <a:custGeom>
              <a:avLst/>
              <a:gdLst>
                <a:gd name="T0" fmla="*/ 0 w 36"/>
                <a:gd name="T1" fmla="*/ 1 h 28"/>
                <a:gd name="T2" fmla="*/ 4 w 36"/>
                <a:gd name="T3" fmla="*/ 1 h 28"/>
                <a:gd name="T4" fmla="*/ 4 w 36"/>
                <a:gd name="T5" fmla="*/ 5 h 28"/>
                <a:gd name="T6" fmla="*/ 12 w 36"/>
                <a:gd name="T7" fmla="*/ 0 h 28"/>
                <a:gd name="T8" fmla="*/ 19 w 36"/>
                <a:gd name="T9" fmla="*/ 5 h 28"/>
                <a:gd name="T10" fmla="*/ 28 w 36"/>
                <a:gd name="T11" fmla="*/ 0 h 28"/>
                <a:gd name="T12" fmla="*/ 36 w 36"/>
                <a:gd name="T13" fmla="*/ 10 h 28"/>
                <a:gd name="T14" fmla="*/ 36 w 36"/>
                <a:gd name="T15" fmla="*/ 28 h 28"/>
                <a:gd name="T16" fmla="*/ 33 w 36"/>
                <a:gd name="T17" fmla="*/ 28 h 28"/>
                <a:gd name="T18" fmla="*/ 33 w 36"/>
                <a:gd name="T19" fmla="*/ 11 h 28"/>
                <a:gd name="T20" fmla="*/ 27 w 36"/>
                <a:gd name="T21" fmla="*/ 4 h 28"/>
                <a:gd name="T22" fmla="*/ 20 w 36"/>
                <a:gd name="T23" fmla="*/ 11 h 28"/>
                <a:gd name="T24" fmla="*/ 20 w 36"/>
                <a:gd name="T25" fmla="*/ 28 h 28"/>
                <a:gd name="T26" fmla="*/ 17 w 36"/>
                <a:gd name="T27" fmla="*/ 28 h 28"/>
                <a:gd name="T28" fmla="*/ 17 w 36"/>
                <a:gd name="T29" fmla="*/ 11 h 28"/>
                <a:gd name="T30" fmla="*/ 11 w 36"/>
                <a:gd name="T31" fmla="*/ 4 h 28"/>
                <a:gd name="T32" fmla="*/ 4 w 36"/>
                <a:gd name="T33" fmla="*/ 11 h 28"/>
                <a:gd name="T34" fmla="*/ 4 w 36"/>
                <a:gd name="T35" fmla="*/ 28 h 28"/>
                <a:gd name="T36" fmla="*/ 0 w 36"/>
                <a:gd name="T37" fmla="*/ 28 h 28"/>
                <a:gd name="T38" fmla="*/ 0 w 36"/>
                <a:gd name="T3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28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2"/>
                    <a:pt x="8" y="0"/>
                    <a:pt x="12" y="0"/>
                  </a:cubicBezTo>
                  <a:cubicBezTo>
                    <a:pt x="16" y="0"/>
                    <a:pt x="18" y="2"/>
                    <a:pt x="19" y="5"/>
                  </a:cubicBezTo>
                  <a:cubicBezTo>
                    <a:pt x="21" y="2"/>
                    <a:pt x="24" y="0"/>
                    <a:pt x="28" y="0"/>
                  </a:cubicBezTo>
                  <a:cubicBezTo>
                    <a:pt x="33" y="0"/>
                    <a:pt x="36" y="4"/>
                    <a:pt x="36" y="10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6"/>
                    <a:pt x="30" y="4"/>
                    <a:pt x="27" y="4"/>
                  </a:cubicBezTo>
                  <a:cubicBezTo>
                    <a:pt x="23" y="4"/>
                    <a:pt x="20" y="6"/>
                    <a:pt x="20" y="11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6"/>
                    <a:pt x="14" y="4"/>
                    <a:pt x="11" y="4"/>
                  </a:cubicBezTo>
                  <a:cubicBezTo>
                    <a:pt x="7" y="4"/>
                    <a:pt x="4" y="7"/>
                    <a:pt x="4" y="1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4A67D498-E898-41CD-B426-3392A7EFF7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70" y="372"/>
              <a:ext cx="59" cy="78"/>
            </a:xfrm>
            <a:custGeom>
              <a:avLst/>
              <a:gdLst>
                <a:gd name="T0" fmla="*/ 0 w 22"/>
                <a:gd name="T1" fmla="*/ 15 h 29"/>
                <a:gd name="T2" fmla="*/ 0 w 22"/>
                <a:gd name="T3" fmla="*/ 14 h 29"/>
                <a:gd name="T4" fmla="*/ 11 w 22"/>
                <a:gd name="T5" fmla="*/ 0 h 29"/>
                <a:gd name="T6" fmla="*/ 22 w 22"/>
                <a:gd name="T7" fmla="*/ 14 h 29"/>
                <a:gd name="T8" fmla="*/ 22 w 22"/>
                <a:gd name="T9" fmla="*/ 16 h 29"/>
                <a:gd name="T10" fmla="*/ 4 w 22"/>
                <a:gd name="T11" fmla="*/ 16 h 29"/>
                <a:gd name="T12" fmla="*/ 12 w 22"/>
                <a:gd name="T13" fmla="*/ 25 h 29"/>
                <a:gd name="T14" fmla="*/ 19 w 22"/>
                <a:gd name="T15" fmla="*/ 22 h 29"/>
                <a:gd name="T16" fmla="*/ 22 w 22"/>
                <a:gd name="T17" fmla="*/ 24 h 29"/>
                <a:gd name="T18" fmla="*/ 12 w 22"/>
                <a:gd name="T19" fmla="*/ 29 h 29"/>
                <a:gd name="T20" fmla="*/ 0 w 22"/>
                <a:gd name="T21" fmla="*/ 15 h 29"/>
                <a:gd name="T22" fmla="*/ 19 w 22"/>
                <a:gd name="T23" fmla="*/ 13 h 29"/>
                <a:gd name="T24" fmla="*/ 11 w 22"/>
                <a:gd name="T25" fmla="*/ 3 h 29"/>
                <a:gd name="T26" fmla="*/ 4 w 22"/>
                <a:gd name="T27" fmla="*/ 13 h 29"/>
                <a:gd name="T28" fmla="*/ 19 w 22"/>
                <a:gd name="T29" fmla="*/ 1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9">
                  <a:moveTo>
                    <a:pt x="0" y="15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2" y="6"/>
                    <a:pt x="22" y="14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2"/>
                    <a:pt x="8" y="25"/>
                    <a:pt x="12" y="25"/>
                  </a:cubicBezTo>
                  <a:cubicBezTo>
                    <a:pt x="15" y="25"/>
                    <a:pt x="18" y="24"/>
                    <a:pt x="19" y="22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9" y="27"/>
                    <a:pt x="16" y="29"/>
                    <a:pt x="12" y="29"/>
                  </a:cubicBezTo>
                  <a:cubicBezTo>
                    <a:pt x="6" y="29"/>
                    <a:pt x="0" y="23"/>
                    <a:pt x="0" y="15"/>
                  </a:cubicBezTo>
                  <a:moveTo>
                    <a:pt x="19" y="13"/>
                  </a:moveTo>
                  <a:cubicBezTo>
                    <a:pt x="18" y="8"/>
                    <a:pt x="16" y="3"/>
                    <a:pt x="11" y="3"/>
                  </a:cubicBezTo>
                  <a:cubicBezTo>
                    <a:pt x="7" y="3"/>
                    <a:pt x="4" y="7"/>
                    <a:pt x="4" y="13"/>
                  </a:cubicBezTo>
                  <a:lnTo>
                    <a:pt x="19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E715EFA-7FA6-479B-9226-0A2C9ECA9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48" y="372"/>
              <a:ext cx="35" cy="75"/>
            </a:xfrm>
            <a:custGeom>
              <a:avLst/>
              <a:gdLst>
                <a:gd name="T0" fmla="*/ 0 w 13"/>
                <a:gd name="T1" fmla="*/ 1 h 28"/>
                <a:gd name="T2" fmla="*/ 4 w 13"/>
                <a:gd name="T3" fmla="*/ 1 h 28"/>
                <a:gd name="T4" fmla="*/ 4 w 13"/>
                <a:gd name="T5" fmla="*/ 7 h 28"/>
                <a:gd name="T6" fmla="*/ 13 w 13"/>
                <a:gd name="T7" fmla="*/ 0 h 28"/>
                <a:gd name="T8" fmla="*/ 13 w 13"/>
                <a:gd name="T9" fmla="*/ 4 h 28"/>
                <a:gd name="T10" fmla="*/ 13 w 13"/>
                <a:gd name="T11" fmla="*/ 4 h 28"/>
                <a:gd name="T12" fmla="*/ 4 w 13"/>
                <a:gd name="T13" fmla="*/ 15 h 28"/>
                <a:gd name="T14" fmla="*/ 4 w 13"/>
                <a:gd name="T15" fmla="*/ 28 h 28"/>
                <a:gd name="T16" fmla="*/ 0 w 13"/>
                <a:gd name="T17" fmla="*/ 28 h 28"/>
                <a:gd name="T18" fmla="*/ 0 w 13"/>
                <a:gd name="T1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28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8" y="4"/>
                    <a:pt x="4" y="8"/>
                    <a:pt x="4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944FA738-FBA1-4AF4-A183-B5C19A2F92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01" y="348"/>
              <a:ext cx="11" cy="99"/>
            </a:xfrm>
            <a:custGeom>
              <a:avLst/>
              <a:gdLst>
                <a:gd name="T0" fmla="*/ 0 w 11"/>
                <a:gd name="T1" fmla="*/ 0 h 99"/>
                <a:gd name="T2" fmla="*/ 11 w 11"/>
                <a:gd name="T3" fmla="*/ 0 h 99"/>
                <a:gd name="T4" fmla="*/ 11 w 11"/>
                <a:gd name="T5" fmla="*/ 11 h 99"/>
                <a:gd name="T6" fmla="*/ 0 w 11"/>
                <a:gd name="T7" fmla="*/ 11 h 99"/>
                <a:gd name="T8" fmla="*/ 0 w 11"/>
                <a:gd name="T9" fmla="*/ 0 h 99"/>
                <a:gd name="T10" fmla="*/ 0 w 11"/>
                <a:gd name="T11" fmla="*/ 27 h 99"/>
                <a:gd name="T12" fmla="*/ 11 w 11"/>
                <a:gd name="T13" fmla="*/ 27 h 99"/>
                <a:gd name="T14" fmla="*/ 11 w 11"/>
                <a:gd name="T15" fmla="*/ 99 h 99"/>
                <a:gd name="T16" fmla="*/ 0 w 11"/>
                <a:gd name="T17" fmla="*/ 99 h 99"/>
                <a:gd name="T18" fmla="*/ 0 w 11"/>
                <a:gd name="T19" fmla="*/ 2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99">
                  <a:moveTo>
                    <a:pt x="0" y="0"/>
                  </a:move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7"/>
                  </a:moveTo>
                  <a:lnTo>
                    <a:pt x="11" y="27"/>
                  </a:lnTo>
                  <a:lnTo>
                    <a:pt x="11" y="99"/>
                  </a:lnTo>
                  <a:lnTo>
                    <a:pt x="0" y="99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FEFF23D-86EA-4A63-8D2E-7C28C8DA4C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31" y="372"/>
              <a:ext cx="56" cy="78"/>
            </a:xfrm>
            <a:custGeom>
              <a:avLst/>
              <a:gdLst>
                <a:gd name="T0" fmla="*/ 0 w 21"/>
                <a:gd name="T1" fmla="*/ 15 h 29"/>
                <a:gd name="T2" fmla="*/ 0 w 21"/>
                <a:gd name="T3" fmla="*/ 14 h 29"/>
                <a:gd name="T4" fmla="*/ 12 w 21"/>
                <a:gd name="T5" fmla="*/ 0 h 29"/>
                <a:gd name="T6" fmla="*/ 21 w 21"/>
                <a:gd name="T7" fmla="*/ 4 h 29"/>
                <a:gd name="T8" fmla="*/ 18 w 21"/>
                <a:gd name="T9" fmla="*/ 7 h 29"/>
                <a:gd name="T10" fmla="*/ 12 w 21"/>
                <a:gd name="T11" fmla="*/ 4 h 29"/>
                <a:gd name="T12" fmla="*/ 4 w 21"/>
                <a:gd name="T13" fmla="*/ 14 h 29"/>
                <a:gd name="T14" fmla="*/ 4 w 21"/>
                <a:gd name="T15" fmla="*/ 14 h 29"/>
                <a:gd name="T16" fmla="*/ 12 w 21"/>
                <a:gd name="T17" fmla="*/ 25 h 29"/>
                <a:gd name="T18" fmla="*/ 19 w 21"/>
                <a:gd name="T19" fmla="*/ 22 h 29"/>
                <a:gd name="T20" fmla="*/ 21 w 21"/>
                <a:gd name="T21" fmla="*/ 24 h 29"/>
                <a:gd name="T22" fmla="*/ 12 w 21"/>
                <a:gd name="T23" fmla="*/ 29 h 29"/>
                <a:gd name="T24" fmla="*/ 0 w 21"/>
                <a:gd name="T25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9">
                  <a:moveTo>
                    <a:pt x="0" y="15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6" y="0"/>
                    <a:pt x="19" y="2"/>
                    <a:pt x="21" y="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5"/>
                    <a:pt x="15" y="4"/>
                    <a:pt x="12" y="4"/>
                  </a:cubicBezTo>
                  <a:cubicBezTo>
                    <a:pt x="7" y="4"/>
                    <a:pt x="4" y="8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1"/>
                    <a:pt x="8" y="25"/>
                    <a:pt x="12" y="25"/>
                  </a:cubicBezTo>
                  <a:cubicBezTo>
                    <a:pt x="15" y="25"/>
                    <a:pt x="17" y="24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9" y="27"/>
                    <a:pt x="16" y="29"/>
                    <a:pt x="12" y="29"/>
                  </a:cubicBezTo>
                  <a:cubicBezTo>
                    <a:pt x="5" y="29"/>
                    <a:pt x="0" y="23"/>
                    <a:pt x="0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6BEB5324-E615-4D05-A28D-F0D7CD8DCD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98" y="372"/>
              <a:ext cx="56" cy="78"/>
            </a:xfrm>
            <a:custGeom>
              <a:avLst/>
              <a:gdLst>
                <a:gd name="T0" fmla="*/ 0 w 21"/>
                <a:gd name="T1" fmla="*/ 20 h 29"/>
                <a:gd name="T2" fmla="*/ 0 w 21"/>
                <a:gd name="T3" fmla="*/ 20 h 29"/>
                <a:gd name="T4" fmla="*/ 10 w 21"/>
                <a:gd name="T5" fmla="*/ 11 h 29"/>
                <a:gd name="T6" fmla="*/ 17 w 21"/>
                <a:gd name="T7" fmla="*/ 12 h 29"/>
                <a:gd name="T8" fmla="*/ 17 w 21"/>
                <a:gd name="T9" fmla="*/ 11 h 29"/>
                <a:gd name="T10" fmla="*/ 10 w 21"/>
                <a:gd name="T11" fmla="*/ 4 h 29"/>
                <a:gd name="T12" fmla="*/ 3 w 21"/>
                <a:gd name="T13" fmla="*/ 6 h 29"/>
                <a:gd name="T14" fmla="*/ 2 w 21"/>
                <a:gd name="T15" fmla="*/ 2 h 29"/>
                <a:gd name="T16" fmla="*/ 11 w 21"/>
                <a:gd name="T17" fmla="*/ 0 h 29"/>
                <a:gd name="T18" fmla="*/ 19 w 21"/>
                <a:gd name="T19" fmla="*/ 3 h 29"/>
                <a:gd name="T20" fmla="*/ 21 w 21"/>
                <a:gd name="T21" fmla="*/ 10 h 29"/>
                <a:gd name="T22" fmla="*/ 21 w 21"/>
                <a:gd name="T23" fmla="*/ 28 h 29"/>
                <a:gd name="T24" fmla="*/ 17 w 21"/>
                <a:gd name="T25" fmla="*/ 28 h 29"/>
                <a:gd name="T26" fmla="*/ 17 w 21"/>
                <a:gd name="T27" fmla="*/ 24 h 29"/>
                <a:gd name="T28" fmla="*/ 9 w 21"/>
                <a:gd name="T29" fmla="*/ 29 h 29"/>
                <a:gd name="T30" fmla="*/ 0 w 21"/>
                <a:gd name="T31" fmla="*/ 20 h 29"/>
                <a:gd name="T32" fmla="*/ 17 w 21"/>
                <a:gd name="T33" fmla="*/ 18 h 29"/>
                <a:gd name="T34" fmla="*/ 17 w 21"/>
                <a:gd name="T35" fmla="*/ 15 h 29"/>
                <a:gd name="T36" fmla="*/ 11 w 21"/>
                <a:gd name="T37" fmla="*/ 14 h 29"/>
                <a:gd name="T38" fmla="*/ 4 w 21"/>
                <a:gd name="T39" fmla="*/ 20 h 29"/>
                <a:gd name="T40" fmla="*/ 4 w 21"/>
                <a:gd name="T41" fmla="*/ 20 h 29"/>
                <a:gd name="T42" fmla="*/ 10 w 21"/>
                <a:gd name="T43" fmla="*/ 25 h 29"/>
                <a:gd name="T44" fmla="*/ 17 w 21"/>
                <a:gd name="T45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9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14"/>
                    <a:pt x="4" y="11"/>
                    <a:pt x="10" y="11"/>
                  </a:cubicBezTo>
                  <a:cubicBezTo>
                    <a:pt x="13" y="11"/>
                    <a:pt x="15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5" y="5"/>
                    <a:pt x="3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7"/>
                    <a:pt x="13" y="29"/>
                    <a:pt x="9" y="29"/>
                  </a:cubicBezTo>
                  <a:cubicBezTo>
                    <a:pt x="5" y="29"/>
                    <a:pt x="0" y="25"/>
                    <a:pt x="0" y="20"/>
                  </a:cubicBezTo>
                  <a:moveTo>
                    <a:pt x="17" y="18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6" y="14"/>
                    <a:pt x="14" y="14"/>
                    <a:pt x="11" y="14"/>
                  </a:cubicBezTo>
                  <a:cubicBezTo>
                    <a:pt x="7" y="14"/>
                    <a:pt x="4" y="16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7" y="25"/>
                    <a:pt x="10" y="25"/>
                  </a:cubicBezTo>
                  <a:cubicBezTo>
                    <a:pt x="14" y="25"/>
                    <a:pt x="17" y="22"/>
                    <a:pt x="17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943A8CB-DCD4-49EE-A8C8-22C8DE7241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6" y="372"/>
              <a:ext cx="56" cy="75"/>
            </a:xfrm>
            <a:custGeom>
              <a:avLst/>
              <a:gdLst>
                <a:gd name="T0" fmla="*/ 0 w 21"/>
                <a:gd name="T1" fmla="*/ 1 h 28"/>
                <a:gd name="T2" fmla="*/ 4 w 21"/>
                <a:gd name="T3" fmla="*/ 1 h 28"/>
                <a:gd name="T4" fmla="*/ 4 w 21"/>
                <a:gd name="T5" fmla="*/ 5 h 28"/>
                <a:gd name="T6" fmla="*/ 12 w 21"/>
                <a:gd name="T7" fmla="*/ 0 h 28"/>
                <a:gd name="T8" fmla="*/ 21 w 21"/>
                <a:gd name="T9" fmla="*/ 10 h 28"/>
                <a:gd name="T10" fmla="*/ 21 w 21"/>
                <a:gd name="T11" fmla="*/ 28 h 28"/>
                <a:gd name="T12" fmla="*/ 17 w 21"/>
                <a:gd name="T13" fmla="*/ 28 h 28"/>
                <a:gd name="T14" fmla="*/ 17 w 21"/>
                <a:gd name="T15" fmla="*/ 11 h 28"/>
                <a:gd name="T16" fmla="*/ 11 w 21"/>
                <a:gd name="T17" fmla="*/ 4 h 28"/>
                <a:gd name="T18" fmla="*/ 4 w 21"/>
                <a:gd name="T19" fmla="*/ 11 h 28"/>
                <a:gd name="T20" fmla="*/ 4 w 21"/>
                <a:gd name="T21" fmla="*/ 28 h 28"/>
                <a:gd name="T22" fmla="*/ 0 w 21"/>
                <a:gd name="T23" fmla="*/ 28 h 28"/>
                <a:gd name="T24" fmla="*/ 0 w 21"/>
                <a:gd name="T2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8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2"/>
                    <a:pt x="8" y="0"/>
                    <a:pt x="12" y="0"/>
                  </a:cubicBezTo>
                  <a:cubicBezTo>
                    <a:pt x="18" y="0"/>
                    <a:pt x="21" y="4"/>
                    <a:pt x="21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7" y="4"/>
                    <a:pt x="4" y="7"/>
                    <a:pt x="4" y="1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5D978717-3862-452A-99EE-51271D894F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86" y="348"/>
              <a:ext cx="86" cy="99"/>
            </a:xfrm>
            <a:custGeom>
              <a:avLst/>
              <a:gdLst>
                <a:gd name="T0" fmla="*/ 37 w 86"/>
                <a:gd name="T1" fmla="*/ 0 h 99"/>
                <a:gd name="T2" fmla="*/ 48 w 86"/>
                <a:gd name="T3" fmla="*/ 0 h 99"/>
                <a:gd name="T4" fmla="*/ 86 w 86"/>
                <a:gd name="T5" fmla="*/ 99 h 99"/>
                <a:gd name="T6" fmla="*/ 75 w 86"/>
                <a:gd name="T7" fmla="*/ 99 h 99"/>
                <a:gd name="T8" fmla="*/ 64 w 86"/>
                <a:gd name="T9" fmla="*/ 73 h 99"/>
                <a:gd name="T10" fmla="*/ 21 w 86"/>
                <a:gd name="T11" fmla="*/ 73 h 99"/>
                <a:gd name="T12" fmla="*/ 11 w 86"/>
                <a:gd name="T13" fmla="*/ 99 h 99"/>
                <a:gd name="T14" fmla="*/ 0 w 86"/>
                <a:gd name="T15" fmla="*/ 99 h 99"/>
                <a:gd name="T16" fmla="*/ 37 w 86"/>
                <a:gd name="T17" fmla="*/ 0 h 99"/>
                <a:gd name="T18" fmla="*/ 62 w 86"/>
                <a:gd name="T19" fmla="*/ 64 h 99"/>
                <a:gd name="T20" fmla="*/ 43 w 86"/>
                <a:gd name="T21" fmla="*/ 13 h 99"/>
                <a:gd name="T22" fmla="*/ 24 w 86"/>
                <a:gd name="T23" fmla="*/ 64 h 99"/>
                <a:gd name="T24" fmla="*/ 62 w 86"/>
                <a:gd name="T25" fmla="*/ 6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99">
                  <a:moveTo>
                    <a:pt x="37" y="0"/>
                  </a:moveTo>
                  <a:lnTo>
                    <a:pt x="48" y="0"/>
                  </a:lnTo>
                  <a:lnTo>
                    <a:pt x="86" y="99"/>
                  </a:lnTo>
                  <a:lnTo>
                    <a:pt x="75" y="99"/>
                  </a:lnTo>
                  <a:lnTo>
                    <a:pt x="64" y="73"/>
                  </a:lnTo>
                  <a:lnTo>
                    <a:pt x="21" y="73"/>
                  </a:lnTo>
                  <a:lnTo>
                    <a:pt x="11" y="99"/>
                  </a:lnTo>
                  <a:lnTo>
                    <a:pt x="0" y="99"/>
                  </a:lnTo>
                  <a:lnTo>
                    <a:pt x="37" y="0"/>
                  </a:lnTo>
                  <a:close/>
                  <a:moveTo>
                    <a:pt x="62" y="64"/>
                  </a:moveTo>
                  <a:lnTo>
                    <a:pt x="43" y="13"/>
                  </a:lnTo>
                  <a:lnTo>
                    <a:pt x="24" y="64"/>
                  </a:lnTo>
                  <a:lnTo>
                    <a:pt x="62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754ED92-B337-43E6-AB23-02ACC7EFA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3" y="372"/>
              <a:ext cx="51" cy="75"/>
            </a:xfrm>
            <a:custGeom>
              <a:avLst/>
              <a:gdLst>
                <a:gd name="T0" fmla="*/ 0 w 19"/>
                <a:gd name="T1" fmla="*/ 25 h 28"/>
                <a:gd name="T2" fmla="*/ 2 w 19"/>
                <a:gd name="T3" fmla="*/ 22 h 28"/>
                <a:gd name="T4" fmla="*/ 10 w 19"/>
                <a:gd name="T5" fmla="*/ 25 h 28"/>
                <a:gd name="T6" fmla="*/ 15 w 19"/>
                <a:gd name="T7" fmla="*/ 21 h 28"/>
                <a:gd name="T8" fmla="*/ 15 w 19"/>
                <a:gd name="T9" fmla="*/ 21 h 28"/>
                <a:gd name="T10" fmla="*/ 9 w 19"/>
                <a:gd name="T11" fmla="*/ 16 h 28"/>
                <a:gd name="T12" fmla="*/ 1 w 19"/>
                <a:gd name="T13" fmla="*/ 8 h 28"/>
                <a:gd name="T14" fmla="*/ 1 w 19"/>
                <a:gd name="T15" fmla="*/ 8 h 28"/>
                <a:gd name="T16" fmla="*/ 10 w 19"/>
                <a:gd name="T17" fmla="*/ 0 h 28"/>
                <a:gd name="T18" fmla="*/ 19 w 19"/>
                <a:gd name="T19" fmla="*/ 3 h 28"/>
                <a:gd name="T20" fmla="*/ 17 w 19"/>
                <a:gd name="T21" fmla="*/ 6 h 28"/>
                <a:gd name="T22" fmla="*/ 10 w 19"/>
                <a:gd name="T23" fmla="*/ 3 h 28"/>
                <a:gd name="T24" fmla="*/ 5 w 19"/>
                <a:gd name="T25" fmla="*/ 7 h 28"/>
                <a:gd name="T26" fmla="*/ 5 w 19"/>
                <a:gd name="T27" fmla="*/ 7 h 28"/>
                <a:gd name="T28" fmla="*/ 11 w 19"/>
                <a:gd name="T29" fmla="*/ 12 h 28"/>
                <a:gd name="T30" fmla="*/ 19 w 19"/>
                <a:gd name="T31" fmla="*/ 20 h 28"/>
                <a:gd name="T32" fmla="*/ 19 w 19"/>
                <a:gd name="T33" fmla="*/ 21 h 28"/>
                <a:gd name="T34" fmla="*/ 10 w 19"/>
                <a:gd name="T35" fmla="*/ 28 h 28"/>
                <a:gd name="T36" fmla="*/ 0 w 19"/>
                <a:gd name="T37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28">
                  <a:moveTo>
                    <a:pt x="0" y="25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4"/>
                    <a:pt x="7" y="25"/>
                    <a:pt x="10" y="25"/>
                  </a:cubicBezTo>
                  <a:cubicBezTo>
                    <a:pt x="13" y="25"/>
                    <a:pt x="15" y="23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18"/>
                    <a:pt x="13" y="17"/>
                    <a:pt x="9" y="16"/>
                  </a:cubicBezTo>
                  <a:cubicBezTo>
                    <a:pt x="5" y="14"/>
                    <a:pt x="1" y="12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3"/>
                    <a:pt x="5" y="0"/>
                    <a:pt x="10" y="0"/>
                  </a:cubicBezTo>
                  <a:cubicBezTo>
                    <a:pt x="13" y="0"/>
                    <a:pt x="16" y="1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5" y="5"/>
                    <a:pt x="12" y="3"/>
                    <a:pt x="10" y="3"/>
                  </a:cubicBezTo>
                  <a:cubicBezTo>
                    <a:pt x="7" y="3"/>
                    <a:pt x="5" y="5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0"/>
                    <a:pt x="7" y="11"/>
                    <a:pt x="11" y="12"/>
                  </a:cubicBezTo>
                  <a:cubicBezTo>
                    <a:pt x="16" y="14"/>
                    <a:pt x="19" y="16"/>
                    <a:pt x="19" y="20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5"/>
                    <a:pt x="15" y="28"/>
                    <a:pt x="10" y="28"/>
                  </a:cubicBezTo>
                  <a:cubicBezTo>
                    <a:pt x="7" y="28"/>
                    <a:pt x="3" y="27"/>
                    <a:pt x="0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4C1B354D-95B6-4982-A57A-E11DBDEA59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44" y="372"/>
              <a:ext cx="51" cy="75"/>
            </a:xfrm>
            <a:custGeom>
              <a:avLst/>
              <a:gdLst>
                <a:gd name="T0" fmla="*/ 0 w 19"/>
                <a:gd name="T1" fmla="*/ 25 h 28"/>
                <a:gd name="T2" fmla="*/ 2 w 19"/>
                <a:gd name="T3" fmla="*/ 22 h 28"/>
                <a:gd name="T4" fmla="*/ 10 w 19"/>
                <a:gd name="T5" fmla="*/ 25 h 28"/>
                <a:gd name="T6" fmla="*/ 15 w 19"/>
                <a:gd name="T7" fmla="*/ 21 h 28"/>
                <a:gd name="T8" fmla="*/ 15 w 19"/>
                <a:gd name="T9" fmla="*/ 21 h 28"/>
                <a:gd name="T10" fmla="*/ 9 w 19"/>
                <a:gd name="T11" fmla="*/ 16 h 28"/>
                <a:gd name="T12" fmla="*/ 1 w 19"/>
                <a:gd name="T13" fmla="*/ 8 h 28"/>
                <a:gd name="T14" fmla="*/ 1 w 19"/>
                <a:gd name="T15" fmla="*/ 8 h 28"/>
                <a:gd name="T16" fmla="*/ 10 w 19"/>
                <a:gd name="T17" fmla="*/ 0 h 28"/>
                <a:gd name="T18" fmla="*/ 18 w 19"/>
                <a:gd name="T19" fmla="*/ 3 h 28"/>
                <a:gd name="T20" fmla="*/ 16 w 19"/>
                <a:gd name="T21" fmla="*/ 6 h 28"/>
                <a:gd name="T22" fmla="*/ 10 w 19"/>
                <a:gd name="T23" fmla="*/ 3 h 28"/>
                <a:gd name="T24" fmla="*/ 5 w 19"/>
                <a:gd name="T25" fmla="*/ 7 h 28"/>
                <a:gd name="T26" fmla="*/ 5 w 19"/>
                <a:gd name="T27" fmla="*/ 7 h 28"/>
                <a:gd name="T28" fmla="*/ 11 w 19"/>
                <a:gd name="T29" fmla="*/ 12 h 28"/>
                <a:gd name="T30" fmla="*/ 19 w 19"/>
                <a:gd name="T31" fmla="*/ 20 h 28"/>
                <a:gd name="T32" fmla="*/ 19 w 19"/>
                <a:gd name="T33" fmla="*/ 21 h 28"/>
                <a:gd name="T34" fmla="*/ 10 w 19"/>
                <a:gd name="T35" fmla="*/ 28 h 28"/>
                <a:gd name="T36" fmla="*/ 0 w 19"/>
                <a:gd name="T37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28">
                  <a:moveTo>
                    <a:pt x="0" y="25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4"/>
                    <a:pt x="7" y="25"/>
                    <a:pt x="10" y="25"/>
                  </a:cubicBezTo>
                  <a:cubicBezTo>
                    <a:pt x="13" y="25"/>
                    <a:pt x="15" y="23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18"/>
                    <a:pt x="13" y="17"/>
                    <a:pt x="9" y="16"/>
                  </a:cubicBezTo>
                  <a:cubicBezTo>
                    <a:pt x="5" y="14"/>
                    <a:pt x="1" y="12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3"/>
                    <a:pt x="5" y="0"/>
                    <a:pt x="10" y="0"/>
                  </a:cubicBezTo>
                  <a:cubicBezTo>
                    <a:pt x="13" y="0"/>
                    <a:pt x="16" y="1"/>
                    <a:pt x="18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4" y="5"/>
                    <a:pt x="12" y="3"/>
                    <a:pt x="10" y="3"/>
                  </a:cubicBezTo>
                  <a:cubicBezTo>
                    <a:pt x="7" y="3"/>
                    <a:pt x="5" y="5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0"/>
                    <a:pt x="7" y="11"/>
                    <a:pt x="11" y="12"/>
                  </a:cubicBezTo>
                  <a:cubicBezTo>
                    <a:pt x="15" y="14"/>
                    <a:pt x="19" y="16"/>
                    <a:pt x="19" y="20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5"/>
                    <a:pt x="15" y="28"/>
                    <a:pt x="10" y="28"/>
                  </a:cubicBezTo>
                  <a:cubicBezTo>
                    <a:pt x="6" y="28"/>
                    <a:pt x="3" y="27"/>
                    <a:pt x="0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E01F2CAE-EA60-4CBB-93BA-0281C82D11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09" y="372"/>
              <a:ext cx="64" cy="78"/>
            </a:xfrm>
            <a:custGeom>
              <a:avLst/>
              <a:gdLst>
                <a:gd name="T0" fmla="*/ 0 w 24"/>
                <a:gd name="T1" fmla="*/ 15 h 29"/>
                <a:gd name="T2" fmla="*/ 0 w 24"/>
                <a:gd name="T3" fmla="*/ 14 h 29"/>
                <a:gd name="T4" fmla="*/ 12 w 24"/>
                <a:gd name="T5" fmla="*/ 0 h 29"/>
                <a:gd name="T6" fmla="*/ 24 w 24"/>
                <a:gd name="T7" fmla="*/ 14 h 29"/>
                <a:gd name="T8" fmla="*/ 24 w 24"/>
                <a:gd name="T9" fmla="*/ 14 h 29"/>
                <a:gd name="T10" fmla="*/ 12 w 24"/>
                <a:gd name="T11" fmla="*/ 29 h 29"/>
                <a:gd name="T12" fmla="*/ 0 w 24"/>
                <a:gd name="T13" fmla="*/ 15 h 29"/>
                <a:gd name="T14" fmla="*/ 20 w 24"/>
                <a:gd name="T15" fmla="*/ 14 h 29"/>
                <a:gd name="T16" fmla="*/ 20 w 24"/>
                <a:gd name="T17" fmla="*/ 14 h 29"/>
                <a:gd name="T18" fmla="*/ 12 w 24"/>
                <a:gd name="T19" fmla="*/ 4 h 29"/>
                <a:gd name="T20" fmla="*/ 4 w 24"/>
                <a:gd name="T21" fmla="*/ 14 h 29"/>
                <a:gd name="T22" fmla="*/ 4 w 24"/>
                <a:gd name="T23" fmla="*/ 14 h 29"/>
                <a:gd name="T24" fmla="*/ 12 w 24"/>
                <a:gd name="T25" fmla="*/ 25 h 29"/>
                <a:gd name="T26" fmla="*/ 20 w 24"/>
                <a:gd name="T27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9">
                  <a:moveTo>
                    <a:pt x="0" y="15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6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22"/>
                    <a:pt x="19" y="29"/>
                    <a:pt x="12" y="29"/>
                  </a:cubicBezTo>
                  <a:cubicBezTo>
                    <a:pt x="5" y="29"/>
                    <a:pt x="0" y="23"/>
                    <a:pt x="0" y="15"/>
                  </a:cubicBezTo>
                  <a:moveTo>
                    <a:pt x="20" y="14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8"/>
                    <a:pt x="17" y="4"/>
                    <a:pt x="12" y="4"/>
                  </a:cubicBezTo>
                  <a:cubicBezTo>
                    <a:pt x="7" y="4"/>
                    <a:pt x="4" y="8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1"/>
                    <a:pt x="8" y="25"/>
                    <a:pt x="12" y="25"/>
                  </a:cubicBezTo>
                  <a:cubicBezTo>
                    <a:pt x="17" y="25"/>
                    <a:pt x="20" y="21"/>
                    <a:pt x="20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FA5EDFAC-187C-420F-A8FE-400F7ABA3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89" y="372"/>
              <a:ext cx="57" cy="78"/>
            </a:xfrm>
            <a:custGeom>
              <a:avLst/>
              <a:gdLst>
                <a:gd name="T0" fmla="*/ 0 w 21"/>
                <a:gd name="T1" fmla="*/ 15 h 29"/>
                <a:gd name="T2" fmla="*/ 0 w 21"/>
                <a:gd name="T3" fmla="*/ 14 h 29"/>
                <a:gd name="T4" fmla="*/ 12 w 21"/>
                <a:gd name="T5" fmla="*/ 0 h 29"/>
                <a:gd name="T6" fmla="*/ 21 w 21"/>
                <a:gd name="T7" fmla="*/ 4 h 29"/>
                <a:gd name="T8" fmla="*/ 18 w 21"/>
                <a:gd name="T9" fmla="*/ 7 h 29"/>
                <a:gd name="T10" fmla="*/ 12 w 21"/>
                <a:gd name="T11" fmla="*/ 4 h 29"/>
                <a:gd name="T12" fmla="*/ 4 w 21"/>
                <a:gd name="T13" fmla="*/ 14 h 29"/>
                <a:gd name="T14" fmla="*/ 4 w 21"/>
                <a:gd name="T15" fmla="*/ 14 h 29"/>
                <a:gd name="T16" fmla="*/ 12 w 21"/>
                <a:gd name="T17" fmla="*/ 25 h 29"/>
                <a:gd name="T18" fmla="*/ 19 w 21"/>
                <a:gd name="T19" fmla="*/ 22 h 29"/>
                <a:gd name="T20" fmla="*/ 21 w 21"/>
                <a:gd name="T21" fmla="*/ 24 h 29"/>
                <a:gd name="T22" fmla="*/ 12 w 21"/>
                <a:gd name="T23" fmla="*/ 29 h 29"/>
                <a:gd name="T24" fmla="*/ 0 w 21"/>
                <a:gd name="T25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9">
                  <a:moveTo>
                    <a:pt x="0" y="15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6" y="0"/>
                    <a:pt x="19" y="2"/>
                    <a:pt x="21" y="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5"/>
                    <a:pt x="15" y="4"/>
                    <a:pt x="12" y="4"/>
                  </a:cubicBezTo>
                  <a:cubicBezTo>
                    <a:pt x="7" y="4"/>
                    <a:pt x="4" y="8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1"/>
                    <a:pt x="8" y="25"/>
                    <a:pt x="12" y="25"/>
                  </a:cubicBezTo>
                  <a:cubicBezTo>
                    <a:pt x="15" y="25"/>
                    <a:pt x="17" y="24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9" y="27"/>
                    <a:pt x="16" y="29"/>
                    <a:pt x="12" y="29"/>
                  </a:cubicBezTo>
                  <a:cubicBezTo>
                    <a:pt x="5" y="29"/>
                    <a:pt x="0" y="23"/>
                    <a:pt x="0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4E4BD032-905A-4A3C-A1DA-AFB14371BE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62" y="348"/>
              <a:ext cx="10" cy="99"/>
            </a:xfrm>
            <a:custGeom>
              <a:avLst/>
              <a:gdLst>
                <a:gd name="T0" fmla="*/ 0 w 10"/>
                <a:gd name="T1" fmla="*/ 0 h 99"/>
                <a:gd name="T2" fmla="*/ 10 w 10"/>
                <a:gd name="T3" fmla="*/ 0 h 99"/>
                <a:gd name="T4" fmla="*/ 10 w 10"/>
                <a:gd name="T5" fmla="*/ 11 h 99"/>
                <a:gd name="T6" fmla="*/ 0 w 10"/>
                <a:gd name="T7" fmla="*/ 11 h 99"/>
                <a:gd name="T8" fmla="*/ 0 w 10"/>
                <a:gd name="T9" fmla="*/ 0 h 99"/>
                <a:gd name="T10" fmla="*/ 0 w 10"/>
                <a:gd name="T11" fmla="*/ 27 h 99"/>
                <a:gd name="T12" fmla="*/ 10 w 10"/>
                <a:gd name="T13" fmla="*/ 27 h 99"/>
                <a:gd name="T14" fmla="*/ 10 w 10"/>
                <a:gd name="T15" fmla="*/ 99 h 99"/>
                <a:gd name="T16" fmla="*/ 0 w 10"/>
                <a:gd name="T17" fmla="*/ 99 h 99"/>
                <a:gd name="T18" fmla="*/ 0 w 10"/>
                <a:gd name="T19" fmla="*/ 2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99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7"/>
                  </a:moveTo>
                  <a:lnTo>
                    <a:pt x="10" y="27"/>
                  </a:lnTo>
                  <a:lnTo>
                    <a:pt x="10" y="99"/>
                  </a:lnTo>
                  <a:lnTo>
                    <a:pt x="0" y="99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767C308B-A83A-41FC-A358-0044CC130D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91" y="372"/>
              <a:ext cx="57" cy="78"/>
            </a:xfrm>
            <a:custGeom>
              <a:avLst/>
              <a:gdLst>
                <a:gd name="T0" fmla="*/ 0 w 21"/>
                <a:gd name="T1" fmla="*/ 20 h 29"/>
                <a:gd name="T2" fmla="*/ 0 w 21"/>
                <a:gd name="T3" fmla="*/ 20 h 29"/>
                <a:gd name="T4" fmla="*/ 10 w 21"/>
                <a:gd name="T5" fmla="*/ 11 h 29"/>
                <a:gd name="T6" fmla="*/ 17 w 21"/>
                <a:gd name="T7" fmla="*/ 12 h 29"/>
                <a:gd name="T8" fmla="*/ 17 w 21"/>
                <a:gd name="T9" fmla="*/ 11 h 29"/>
                <a:gd name="T10" fmla="*/ 10 w 21"/>
                <a:gd name="T11" fmla="*/ 4 h 29"/>
                <a:gd name="T12" fmla="*/ 3 w 21"/>
                <a:gd name="T13" fmla="*/ 6 h 29"/>
                <a:gd name="T14" fmla="*/ 2 w 21"/>
                <a:gd name="T15" fmla="*/ 2 h 29"/>
                <a:gd name="T16" fmla="*/ 11 w 21"/>
                <a:gd name="T17" fmla="*/ 0 h 29"/>
                <a:gd name="T18" fmla="*/ 18 w 21"/>
                <a:gd name="T19" fmla="*/ 3 h 29"/>
                <a:gd name="T20" fmla="*/ 21 w 21"/>
                <a:gd name="T21" fmla="*/ 10 h 29"/>
                <a:gd name="T22" fmla="*/ 21 w 21"/>
                <a:gd name="T23" fmla="*/ 28 h 29"/>
                <a:gd name="T24" fmla="*/ 17 w 21"/>
                <a:gd name="T25" fmla="*/ 28 h 29"/>
                <a:gd name="T26" fmla="*/ 17 w 21"/>
                <a:gd name="T27" fmla="*/ 24 h 29"/>
                <a:gd name="T28" fmla="*/ 9 w 21"/>
                <a:gd name="T29" fmla="*/ 29 h 29"/>
                <a:gd name="T30" fmla="*/ 0 w 21"/>
                <a:gd name="T31" fmla="*/ 20 h 29"/>
                <a:gd name="T32" fmla="*/ 17 w 21"/>
                <a:gd name="T33" fmla="*/ 18 h 29"/>
                <a:gd name="T34" fmla="*/ 17 w 21"/>
                <a:gd name="T35" fmla="*/ 15 h 29"/>
                <a:gd name="T36" fmla="*/ 11 w 21"/>
                <a:gd name="T37" fmla="*/ 14 h 29"/>
                <a:gd name="T38" fmla="*/ 4 w 21"/>
                <a:gd name="T39" fmla="*/ 20 h 29"/>
                <a:gd name="T40" fmla="*/ 4 w 21"/>
                <a:gd name="T41" fmla="*/ 20 h 29"/>
                <a:gd name="T42" fmla="*/ 10 w 21"/>
                <a:gd name="T43" fmla="*/ 25 h 29"/>
                <a:gd name="T44" fmla="*/ 17 w 21"/>
                <a:gd name="T45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9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14"/>
                    <a:pt x="4" y="11"/>
                    <a:pt x="10" y="11"/>
                  </a:cubicBezTo>
                  <a:cubicBezTo>
                    <a:pt x="13" y="11"/>
                    <a:pt x="15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5" y="5"/>
                    <a:pt x="3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5" y="1"/>
                    <a:pt x="7" y="0"/>
                    <a:pt x="11" y="0"/>
                  </a:cubicBezTo>
                  <a:cubicBezTo>
                    <a:pt x="14" y="0"/>
                    <a:pt x="17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7"/>
                    <a:pt x="13" y="29"/>
                    <a:pt x="9" y="29"/>
                  </a:cubicBezTo>
                  <a:cubicBezTo>
                    <a:pt x="4" y="29"/>
                    <a:pt x="0" y="25"/>
                    <a:pt x="0" y="20"/>
                  </a:cubicBezTo>
                  <a:moveTo>
                    <a:pt x="17" y="18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6" y="14"/>
                    <a:pt x="13" y="14"/>
                    <a:pt x="11" y="14"/>
                  </a:cubicBezTo>
                  <a:cubicBezTo>
                    <a:pt x="6" y="14"/>
                    <a:pt x="4" y="16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7" y="25"/>
                    <a:pt x="10" y="25"/>
                  </a:cubicBezTo>
                  <a:cubicBezTo>
                    <a:pt x="14" y="25"/>
                    <a:pt x="17" y="22"/>
                    <a:pt x="17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666E43F7-96BB-45E7-8ECC-1FD9FFF998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64" y="353"/>
              <a:ext cx="37" cy="94"/>
            </a:xfrm>
            <a:custGeom>
              <a:avLst/>
              <a:gdLst>
                <a:gd name="T0" fmla="*/ 3 w 14"/>
                <a:gd name="T1" fmla="*/ 29 h 35"/>
                <a:gd name="T2" fmla="*/ 3 w 14"/>
                <a:gd name="T3" fmla="*/ 11 h 35"/>
                <a:gd name="T4" fmla="*/ 0 w 14"/>
                <a:gd name="T5" fmla="*/ 11 h 35"/>
                <a:gd name="T6" fmla="*/ 0 w 14"/>
                <a:gd name="T7" fmla="*/ 8 h 35"/>
                <a:gd name="T8" fmla="*/ 3 w 14"/>
                <a:gd name="T9" fmla="*/ 8 h 35"/>
                <a:gd name="T10" fmla="*/ 3 w 14"/>
                <a:gd name="T11" fmla="*/ 0 h 35"/>
                <a:gd name="T12" fmla="*/ 7 w 14"/>
                <a:gd name="T13" fmla="*/ 0 h 35"/>
                <a:gd name="T14" fmla="*/ 7 w 14"/>
                <a:gd name="T15" fmla="*/ 8 h 35"/>
                <a:gd name="T16" fmla="*/ 14 w 14"/>
                <a:gd name="T17" fmla="*/ 8 h 35"/>
                <a:gd name="T18" fmla="*/ 14 w 14"/>
                <a:gd name="T19" fmla="*/ 11 h 35"/>
                <a:gd name="T20" fmla="*/ 7 w 14"/>
                <a:gd name="T21" fmla="*/ 11 h 35"/>
                <a:gd name="T22" fmla="*/ 7 w 14"/>
                <a:gd name="T23" fmla="*/ 28 h 35"/>
                <a:gd name="T24" fmla="*/ 11 w 14"/>
                <a:gd name="T25" fmla="*/ 32 h 35"/>
                <a:gd name="T26" fmla="*/ 14 w 14"/>
                <a:gd name="T27" fmla="*/ 31 h 35"/>
                <a:gd name="T28" fmla="*/ 14 w 14"/>
                <a:gd name="T29" fmla="*/ 34 h 35"/>
                <a:gd name="T30" fmla="*/ 10 w 14"/>
                <a:gd name="T31" fmla="*/ 35 h 35"/>
                <a:gd name="T32" fmla="*/ 3 w 14"/>
                <a:gd name="T33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35">
                  <a:moveTo>
                    <a:pt x="3" y="29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1"/>
                    <a:pt x="8" y="32"/>
                    <a:pt x="11" y="32"/>
                  </a:cubicBezTo>
                  <a:cubicBezTo>
                    <a:pt x="12" y="32"/>
                    <a:pt x="13" y="32"/>
                    <a:pt x="14" y="31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3" y="35"/>
                    <a:pt x="11" y="35"/>
                    <a:pt x="10" y="35"/>
                  </a:cubicBezTo>
                  <a:cubicBezTo>
                    <a:pt x="6" y="35"/>
                    <a:pt x="3" y="33"/>
                    <a:pt x="3" y="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DC890A7A-5E75-4147-BF7F-1822AF999F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0" y="348"/>
              <a:ext cx="11" cy="99"/>
            </a:xfrm>
            <a:custGeom>
              <a:avLst/>
              <a:gdLst>
                <a:gd name="T0" fmla="*/ 0 w 11"/>
                <a:gd name="T1" fmla="*/ 0 h 99"/>
                <a:gd name="T2" fmla="*/ 11 w 11"/>
                <a:gd name="T3" fmla="*/ 0 h 99"/>
                <a:gd name="T4" fmla="*/ 11 w 11"/>
                <a:gd name="T5" fmla="*/ 11 h 99"/>
                <a:gd name="T6" fmla="*/ 0 w 11"/>
                <a:gd name="T7" fmla="*/ 11 h 99"/>
                <a:gd name="T8" fmla="*/ 0 w 11"/>
                <a:gd name="T9" fmla="*/ 0 h 99"/>
                <a:gd name="T10" fmla="*/ 0 w 11"/>
                <a:gd name="T11" fmla="*/ 27 h 99"/>
                <a:gd name="T12" fmla="*/ 11 w 11"/>
                <a:gd name="T13" fmla="*/ 27 h 99"/>
                <a:gd name="T14" fmla="*/ 11 w 11"/>
                <a:gd name="T15" fmla="*/ 99 h 99"/>
                <a:gd name="T16" fmla="*/ 0 w 11"/>
                <a:gd name="T17" fmla="*/ 99 h 99"/>
                <a:gd name="T18" fmla="*/ 0 w 11"/>
                <a:gd name="T19" fmla="*/ 2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99">
                  <a:moveTo>
                    <a:pt x="0" y="0"/>
                  </a:move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7"/>
                  </a:moveTo>
                  <a:lnTo>
                    <a:pt x="11" y="27"/>
                  </a:lnTo>
                  <a:lnTo>
                    <a:pt x="11" y="99"/>
                  </a:lnTo>
                  <a:lnTo>
                    <a:pt x="0" y="99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971B6DF3-1A14-4A93-8918-679B6DB3A0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50" y="372"/>
              <a:ext cx="64" cy="78"/>
            </a:xfrm>
            <a:custGeom>
              <a:avLst/>
              <a:gdLst>
                <a:gd name="T0" fmla="*/ 0 w 24"/>
                <a:gd name="T1" fmla="*/ 15 h 29"/>
                <a:gd name="T2" fmla="*/ 0 w 24"/>
                <a:gd name="T3" fmla="*/ 14 h 29"/>
                <a:gd name="T4" fmla="*/ 12 w 24"/>
                <a:gd name="T5" fmla="*/ 0 h 29"/>
                <a:gd name="T6" fmla="*/ 24 w 24"/>
                <a:gd name="T7" fmla="*/ 14 h 29"/>
                <a:gd name="T8" fmla="*/ 24 w 24"/>
                <a:gd name="T9" fmla="*/ 14 h 29"/>
                <a:gd name="T10" fmla="*/ 12 w 24"/>
                <a:gd name="T11" fmla="*/ 29 h 29"/>
                <a:gd name="T12" fmla="*/ 0 w 24"/>
                <a:gd name="T13" fmla="*/ 15 h 29"/>
                <a:gd name="T14" fmla="*/ 21 w 24"/>
                <a:gd name="T15" fmla="*/ 14 h 29"/>
                <a:gd name="T16" fmla="*/ 21 w 24"/>
                <a:gd name="T17" fmla="*/ 14 h 29"/>
                <a:gd name="T18" fmla="*/ 12 w 24"/>
                <a:gd name="T19" fmla="*/ 4 h 29"/>
                <a:gd name="T20" fmla="*/ 4 w 24"/>
                <a:gd name="T21" fmla="*/ 14 h 29"/>
                <a:gd name="T22" fmla="*/ 4 w 24"/>
                <a:gd name="T23" fmla="*/ 14 h 29"/>
                <a:gd name="T24" fmla="*/ 12 w 24"/>
                <a:gd name="T25" fmla="*/ 25 h 29"/>
                <a:gd name="T26" fmla="*/ 21 w 24"/>
                <a:gd name="T27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9">
                  <a:moveTo>
                    <a:pt x="0" y="15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6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22"/>
                    <a:pt x="19" y="29"/>
                    <a:pt x="12" y="29"/>
                  </a:cubicBezTo>
                  <a:cubicBezTo>
                    <a:pt x="5" y="29"/>
                    <a:pt x="0" y="23"/>
                    <a:pt x="0" y="15"/>
                  </a:cubicBezTo>
                  <a:moveTo>
                    <a:pt x="21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1" y="8"/>
                    <a:pt x="17" y="4"/>
                    <a:pt x="12" y="4"/>
                  </a:cubicBezTo>
                  <a:cubicBezTo>
                    <a:pt x="7" y="4"/>
                    <a:pt x="4" y="8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1"/>
                    <a:pt x="8" y="25"/>
                    <a:pt x="12" y="25"/>
                  </a:cubicBezTo>
                  <a:cubicBezTo>
                    <a:pt x="17" y="25"/>
                    <a:pt x="21" y="21"/>
                    <a:pt x="21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77A12E39-C7BA-4694-822C-1F2FDC5586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6" y="372"/>
              <a:ext cx="53" cy="75"/>
            </a:xfrm>
            <a:custGeom>
              <a:avLst/>
              <a:gdLst>
                <a:gd name="T0" fmla="*/ 0 w 20"/>
                <a:gd name="T1" fmla="*/ 1 h 28"/>
                <a:gd name="T2" fmla="*/ 3 w 20"/>
                <a:gd name="T3" fmla="*/ 1 h 28"/>
                <a:gd name="T4" fmla="*/ 3 w 20"/>
                <a:gd name="T5" fmla="*/ 5 h 28"/>
                <a:gd name="T6" fmla="*/ 11 w 20"/>
                <a:gd name="T7" fmla="*/ 0 h 28"/>
                <a:gd name="T8" fmla="*/ 20 w 20"/>
                <a:gd name="T9" fmla="*/ 10 h 28"/>
                <a:gd name="T10" fmla="*/ 20 w 20"/>
                <a:gd name="T11" fmla="*/ 28 h 28"/>
                <a:gd name="T12" fmla="*/ 17 w 20"/>
                <a:gd name="T13" fmla="*/ 28 h 28"/>
                <a:gd name="T14" fmla="*/ 17 w 20"/>
                <a:gd name="T15" fmla="*/ 11 h 28"/>
                <a:gd name="T16" fmla="*/ 10 w 20"/>
                <a:gd name="T17" fmla="*/ 4 h 28"/>
                <a:gd name="T18" fmla="*/ 3 w 20"/>
                <a:gd name="T19" fmla="*/ 11 h 28"/>
                <a:gd name="T20" fmla="*/ 3 w 20"/>
                <a:gd name="T21" fmla="*/ 28 h 28"/>
                <a:gd name="T22" fmla="*/ 0 w 20"/>
                <a:gd name="T23" fmla="*/ 28 h 28"/>
                <a:gd name="T24" fmla="*/ 0 w 20"/>
                <a:gd name="T2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8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2"/>
                    <a:pt x="7" y="0"/>
                    <a:pt x="11" y="0"/>
                  </a:cubicBezTo>
                  <a:cubicBezTo>
                    <a:pt x="17" y="0"/>
                    <a:pt x="20" y="4"/>
                    <a:pt x="20" y="10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6"/>
                    <a:pt x="14" y="4"/>
                    <a:pt x="10" y="4"/>
                  </a:cubicBezTo>
                  <a:cubicBezTo>
                    <a:pt x="6" y="4"/>
                    <a:pt x="3" y="7"/>
                    <a:pt x="3" y="11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25C48C52-872A-457E-B9C6-26DFB62E0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2" y="515"/>
              <a:ext cx="41" cy="102"/>
            </a:xfrm>
            <a:custGeom>
              <a:avLst/>
              <a:gdLst>
                <a:gd name="T0" fmla="*/ 4 w 15"/>
                <a:gd name="T1" fmla="*/ 14 h 38"/>
                <a:gd name="T2" fmla="*/ 0 w 15"/>
                <a:gd name="T3" fmla="*/ 14 h 38"/>
                <a:gd name="T4" fmla="*/ 0 w 15"/>
                <a:gd name="T5" fmla="*/ 11 h 38"/>
                <a:gd name="T6" fmla="*/ 4 w 15"/>
                <a:gd name="T7" fmla="*/ 11 h 38"/>
                <a:gd name="T8" fmla="*/ 4 w 15"/>
                <a:gd name="T9" fmla="*/ 8 h 38"/>
                <a:gd name="T10" fmla="*/ 6 w 15"/>
                <a:gd name="T11" fmla="*/ 2 h 38"/>
                <a:gd name="T12" fmla="*/ 11 w 15"/>
                <a:gd name="T13" fmla="*/ 0 h 38"/>
                <a:gd name="T14" fmla="*/ 15 w 15"/>
                <a:gd name="T15" fmla="*/ 0 h 38"/>
                <a:gd name="T16" fmla="*/ 15 w 15"/>
                <a:gd name="T17" fmla="*/ 4 h 38"/>
                <a:gd name="T18" fmla="*/ 12 w 15"/>
                <a:gd name="T19" fmla="*/ 3 h 38"/>
                <a:gd name="T20" fmla="*/ 7 w 15"/>
                <a:gd name="T21" fmla="*/ 8 h 38"/>
                <a:gd name="T22" fmla="*/ 7 w 15"/>
                <a:gd name="T23" fmla="*/ 11 h 38"/>
                <a:gd name="T24" fmla="*/ 15 w 15"/>
                <a:gd name="T25" fmla="*/ 11 h 38"/>
                <a:gd name="T26" fmla="*/ 15 w 15"/>
                <a:gd name="T27" fmla="*/ 14 h 38"/>
                <a:gd name="T28" fmla="*/ 8 w 15"/>
                <a:gd name="T29" fmla="*/ 14 h 38"/>
                <a:gd name="T30" fmla="*/ 8 w 15"/>
                <a:gd name="T31" fmla="*/ 38 h 38"/>
                <a:gd name="T32" fmla="*/ 4 w 15"/>
                <a:gd name="T33" fmla="*/ 38 h 38"/>
                <a:gd name="T34" fmla="*/ 4 w 15"/>
                <a:gd name="T35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8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5"/>
                    <a:pt x="4" y="3"/>
                    <a:pt x="6" y="2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3" y="0"/>
                    <a:pt x="14" y="0"/>
                    <a:pt x="15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3"/>
                    <a:pt x="12" y="3"/>
                  </a:cubicBezTo>
                  <a:cubicBezTo>
                    <a:pt x="9" y="3"/>
                    <a:pt x="7" y="5"/>
                    <a:pt x="7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4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9A6C84DE-1DCA-4238-80D4-9BE48FE23D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01" y="542"/>
              <a:ext cx="64" cy="75"/>
            </a:xfrm>
            <a:custGeom>
              <a:avLst/>
              <a:gdLst>
                <a:gd name="T0" fmla="*/ 0 w 24"/>
                <a:gd name="T1" fmla="*/ 14 h 28"/>
                <a:gd name="T2" fmla="*/ 0 w 24"/>
                <a:gd name="T3" fmla="*/ 14 h 28"/>
                <a:gd name="T4" fmla="*/ 12 w 24"/>
                <a:gd name="T5" fmla="*/ 0 h 28"/>
                <a:gd name="T6" fmla="*/ 24 w 24"/>
                <a:gd name="T7" fmla="*/ 14 h 28"/>
                <a:gd name="T8" fmla="*/ 24 w 24"/>
                <a:gd name="T9" fmla="*/ 14 h 28"/>
                <a:gd name="T10" fmla="*/ 12 w 24"/>
                <a:gd name="T11" fmla="*/ 28 h 28"/>
                <a:gd name="T12" fmla="*/ 0 w 24"/>
                <a:gd name="T13" fmla="*/ 14 h 28"/>
                <a:gd name="T14" fmla="*/ 20 w 24"/>
                <a:gd name="T15" fmla="*/ 14 h 28"/>
                <a:gd name="T16" fmla="*/ 20 w 24"/>
                <a:gd name="T17" fmla="*/ 14 h 28"/>
                <a:gd name="T18" fmla="*/ 12 w 24"/>
                <a:gd name="T19" fmla="*/ 3 h 28"/>
                <a:gd name="T20" fmla="*/ 4 w 24"/>
                <a:gd name="T21" fmla="*/ 14 h 28"/>
                <a:gd name="T22" fmla="*/ 4 w 24"/>
                <a:gd name="T23" fmla="*/ 14 h 28"/>
                <a:gd name="T24" fmla="*/ 12 w 24"/>
                <a:gd name="T25" fmla="*/ 25 h 28"/>
                <a:gd name="T26" fmla="*/ 20 w 24"/>
                <a:gd name="T2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8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6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22"/>
                    <a:pt x="19" y="28"/>
                    <a:pt x="12" y="28"/>
                  </a:cubicBezTo>
                  <a:cubicBezTo>
                    <a:pt x="5" y="28"/>
                    <a:pt x="0" y="22"/>
                    <a:pt x="0" y="14"/>
                  </a:cubicBezTo>
                  <a:moveTo>
                    <a:pt x="20" y="14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8"/>
                    <a:pt x="17" y="3"/>
                    <a:pt x="12" y="3"/>
                  </a:cubicBezTo>
                  <a:cubicBezTo>
                    <a:pt x="7" y="3"/>
                    <a:pt x="4" y="8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7" y="25"/>
                    <a:pt x="20" y="20"/>
                    <a:pt x="20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50A15316-E59F-4056-A196-3F73EC95AF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4" y="542"/>
              <a:ext cx="35" cy="75"/>
            </a:xfrm>
            <a:custGeom>
              <a:avLst/>
              <a:gdLst>
                <a:gd name="T0" fmla="*/ 0 w 13"/>
                <a:gd name="T1" fmla="*/ 1 h 28"/>
                <a:gd name="T2" fmla="*/ 4 w 13"/>
                <a:gd name="T3" fmla="*/ 1 h 28"/>
                <a:gd name="T4" fmla="*/ 4 w 13"/>
                <a:gd name="T5" fmla="*/ 7 h 28"/>
                <a:gd name="T6" fmla="*/ 13 w 13"/>
                <a:gd name="T7" fmla="*/ 0 h 28"/>
                <a:gd name="T8" fmla="*/ 13 w 13"/>
                <a:gd name="T9" fmla="*/ 4 h 28"/>
                <a:gd name="T10" fmla="*/ 13 w 13"/>
                <a:gd name="T11" fmla="*/ 4 h 28"/>
                <a:gd name="T12" fmla="*/ 4 w 13"/>
                <a:gd name="T13" fmla="*/ 15 h 28"/>
                <a:gd name="T14" fmla="*/ 4 w 13"/>
                <a:gd name="T15" fmla="*/ 28 h 28"/>
                <a:gd name="T16" fmla="*/ 0 w 13"/>
                <a:gd name="T17" fmla="*/ 28 h 28"/>
                <a:gd name="T18" fmla="*/ 0 w 13"/>
                <a:gd name="T1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28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8" y="4"/>
                    <a:pt x="4" y="8"/>
                    <a:pt x="4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B023EE4C-D715-4E75-A5A3-E864782826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2" y="517"/>
              <a:ext cx="73" cy="100"/>
            </a:xfrm>
            <a:custGeom>
              <a:avLst/>
              <a:gdLst>
                <a:gd name="T0" fmla="*/ 0 w 27"/>
                <a:gd name="T1" fmla="*/ 19 h 37"/>
                <a:gd name="T2" fmla="*/ 0 w 27"/>
                <a:gd name="T3" fmla="*/ 18 h 37"/>
                <a:gd name="T4" fmla="*/ 16 w 27"/>
                <a:gd name="T5" fmla="*/ 0 h 37"/>
                <a:gd name="T6" fmla="*/ 27 w 27"/>
                <a:gd name="T7" fmla="*/ 4 h 37"/>
                <a:gd name="T8" fmla="*/ 25 w 27"/>
                <a:gd name="T9" fmla="*/ 7 h 37"/>
                <a:gd name="T10" fmla="*/ 16 w 27"/>
                <a:gd name="T11" fmla="*/ 3 h 37"/>
                <a:gd name="T12" fmla="*/ 4 w 27"/>
                <a:gd name="T13" fmla="*/ 18 h 37"/>
                <a:gd name="T14" fmla="*/ 4 w 27"/>
                <a:gd name="T15" fmla="*/ 19 h 37"/>
                <a:gd name="T16" fmla="*/ 16 w 27"/>
                <a:gd name="T17" fmla="*/ 34 h 37"/>
                <a:gd name="T18" fmla="*/ 25 w 27"/>
                <a:gd name="T19" fmla="*/ 30 h 37"/>
                <a:gd name="T20" fmla="*/ 27 w 27"/>
                <a:gd name="T21" fmla="*/ 32 h 37"/>
                <a:gd name="T22" fmla="*/ 16 w 27"/>
                <a:gd name="T23" fmla="*/ 37 h 37"/>
                <a:gd name="T24" fmla="*/ 0 w 27"/>
                <a:gd name="T2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7">
                  <a:moveTo>
                    <a:pt x="0" y="19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1" y="0"/>
                    <a:pt x="24" y="1"/>
                    <a:pt x="27" y="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19" y="3"/>
                    <a:pt x="16" y="3"/>
                  </a:cubicBezTo>
                  <a:cubicBezTo>
                    <a:pt x="9" y="3"/>
                    <a:pt x="4" y="9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8"/>
                    <a:pt x="9" y="34"/>
                    <a:pt x="16" y="34"/>
                  </a:cubicBezTo>
                  <a:cubicBezTo>
                    <a:pt x="20" y="34"/>
                    <a:pt x="22" y="32"/>
                    <a:pt x="25" y="30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4" y="35"/>
                    <a:pt x="21" y="37"/>
                    <a:pt x="16" y="37"/>
                  </a:cubicBezTo>
                  <a:cubicBezTo>
                    <a:pt x="6" y="37"/>
                    <a:pt x="0" y="30"/>
                    <a:pt x="0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4E2E263B-8FE6-4860-8E63-66485D1727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8" y="542"/>
              <a:ext cx="57" cy="75"/>
            </a:xfrm>
            <a:custGeom>
              <a:avLst/>
              <a:gdLst>
                <a:gd name="T0" fmla="*/ 0 w 21"/>
                <a:gd name="T1" fmla="*/ 20 h 28"/>
                <a:gd name="T2" fmla="*/ 0 w 21"/>
                <a:gd name="T3" fmla="*/ 20 h 28"/>
                <a:gd name="T4" fmla="*/ 10 w 21"/>
                <a:gd name="T5" fmla="*/ 11 h 28"/>
                <a:gd name="T6" fmla="*/ 17 w 21"/>
                <a:gd name="T7" fmla="*/ 12 h 28"/>
                <a:gd name="T8" fmla="*/ 17 w 21"/>
                <a:gd name="T9" fmla="*/ 10 h 28"/>
                <a:gd name="T10" fmla="*/ 10 w 21"/>
                <a:gd name="T11" fmla="*/ 4 h 28"/>
                <a:gd name="T12" fmla="*/ 3 w 21"/>
                <a:gd name="T13" fmla="*/ 5 h 28"/>
                <a:gd name="T14" fmla="*/ 2 w 21"/>
                <a:gd name="T15" fmla="*/ 2 h 28"/>
                <a:gd name="T16" fmla="*/ 10 w 21"/>
                <a:gd name="T17" fmla="*/ 0 h 28"/>
                <a:gd name="T18" fmla="*/ 18 w 21"/>
                <a:gd name="T19" fmla="*/ 3 h 28"/>
                <a:gd name="T20" fmla="*/ 21 w 21"/>
                <a:gd name="T21" fmla="*/ 10 h 28"/>
                <a:gd name="T22" fmla="*/ 21 w 21"/>
                <a:gd name="T23" fmla="*/ 28 h 28"/>
                <a:gd name="T24" fmla="*/ 17 w 21"/>
                <a:gd name="T25" fmla="*/ 28 h 28"/>
                <a:gd name="T26" fmla="*/ 17 w 21"/>
                <a:gd name="T27" fmla="*/ 24 h 28"/>
                <a:gd name="T28" fmla="*/ 9 w 21"/>
                <a:gd name="T29" fmla="*/ 28 h 28"/>
                <a:gd name="T30" fmla="*/ 0 w 21"/>
                <a:gd name="T31" fmla="*/ 20 h 28"/>
                <a:gd name="T32" fmla="*/ 17 w 21"/>
                <a:gd name="T33" fmla="*/ 18 h 28"/>
                <a:gd name="T34" fmla="*/ 17 w 21"/>
                <a:gd name="T35" fmla="*/ 15 h 28"/>
                <a:gd name="T36" fmla="*/ 10 w 21"/>
                <a:gd name="T37" fmla="*/ 14 h 28"/>
                <a:gd name="T38" fmla="*/ 4 w 21"/>
                <a:gd name="T39" fmla="*/ 20 h 28"/>
                <a:gd name="T40" fmla="*/ 4 w 21"/>
                <a:gd name="T41" fmla="*/ 20 h 28"/>
                <a:gd name="T42" fmla="*/ 9 w 21"/>
                <a:gd name="T43" fmla="*/ 25 h 28"/>
                <a:gd name="T44" fmla="*/ 17 w 21"/>
                <a:gd name="T45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8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14"/>
                    <a:pt x="4" y="11"/>
                    <a:pt x="10" y="11"/>
                  </a:cubicBezTo>
                  <a:cubicBezTo>
                    <a:pt x="13" y="11"/>
                    <a:pt x="15" y="11"/>
                    <a:pt x="17" y="1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6"/>
                    <a:pt x="14" y="4"/>
                    <a:pt x="10" y="4"/>
                  </a:cubicBezTo>
                  <a:cubicBezTo>
                    <a:pt x="7" y="4"/>
                    <a:pt x="5" y="4"/>
                    <a:pt x="3" y="5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5" y="26"/>
                    <a:pt x="13" y="28"/>
                    <a:pt x="9" y="28"/>
                  </a:cubicBezTo>
                  <a:cubicBezTo>
                    <a:pt x="4" y="28"/>
                    <a:pt x="0" y="25"/>
                    <a:pt x="0" y="20"/>
                  </a:cubicBezTo>
                  <a:moveTo>
                    <a:pt x="17" y="18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5" y="14"/>
                    <a:pt x="13" y="14"/>
                    <a:pt x="10" y="14"/>
                  </a:cubicBezTo>
                  <a:cubicBezTo>
                    <a:pt x="6" y="14"/>
                    <a:pt x="4" y="16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6" y="25"/>
                    <a:pt x="9" y="25"/>
                  </a:cubicBezTo>
                  <a:cubicBezTo>
                    <a:pt x="14" y="25"/>
                    <a:pt x="17" y="22"/>
                    <a:pt x="17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540EAB7A-DD30-4C0F-9066-1809D94F90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36" y="542"/>
              <a:ext cx="57" cy="75"/>
            </a:xfrm>
            <a:custGeom>
              <a:avLst/>
              <a:gdLst>
                <a:gd name="T0" fmla="*/ 0 w 21"/>
                <a:gd name="T1" fmla="*/ 1 h 28"/>
                <a:gd name="T2" fmla="*/ 4 w 21"/>
                <a:gd name="T3" fmla="*/ 1 h 28"/>
                <a:gd name="T4" fmla="*/ 4 w 21"/>
                <a:gd name="T5" fmla="*/ 5 h 28"/>
                <a:gd name="T6" fmla="*/ 12 w 21"/>
                <a:gd name="T7" fmla="*/ 0 h 28"/>
                <a:gd name="T8" fmla="*/ 21 w 21"/>
                <a:gd name="T9" fmla="*/ 10 h 28"/>
                <a:gd name="T10" fmla="*/ 21 w 21"/>
                <a:gd name="T11" fmla="*/ 28 h 28"/>
                <a:gd name="T12" fmla="*/ 17 w 21"/>
                <a:gd name="T13" fmla="*/ 28 h 28"/>
                <a:gd name="T14" fmla="*/ 17 w 21"/>
                <a:gd name="T15" fmla="*/ 11 h 28"/>
                <a:gd name="T16" fmla="*/ 10 w 21"/>
                <a:gd name="T17" fmla="*/ 3 h 28"/>
                <a:gd name="T18" fmla="*/ 4 w 21"/>
                <a:gd name="T19" fmla="*/ 11 h 28"/>
                <a:gd name="T20" fmla="*/ 4 w 21"/>
                <a:gd name="T21" fmla="*/ 28 h 28"/>
                <a:gd name="T22" fmla="*/ 0 w 21"/>
                <a:gd name="T23" fmla="*/ 28 h 28"/>
                <a:gd name="T24" fmla="*/ 0 w 21"/>
                <a:gd name="T2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8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7" y="0"/>
                    <a:pt x="21" y="4"/>
                    <a:pt x="21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6"/>
                    <a:pt x="14" y="3"/>
                    <a:pt x="10" y="3"/>
                  </a:cubicBezTo>
                  <a:cubicBezTo>
                    <a:pt x="6" y="3"/>
                    <a:pt x="4" y="7"/>
                    <a:pt x="4" y="1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9D275BC5-1DAC-4EAB-9B19-5F5505D271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09" y="542"/>
              <a:ext cx="56" cy="75"/>
            </a:xfrm>
            <a:custGeom>
              <a:avLst/>
              <a:gdLst>
                <a:gd name="T0" fmla="*/ 0 w 21"/>
                <a:gd name="T1" fmla="*/ 14 h 28"/>
                <a:gd name="T2" fmla="*/ 0 w 21"/>
                <a:gd name="T3" fmla="*/ 14 h 28"/>
                <a:gd name="T4" fmla="*/ 12 w 21"/>
                <a:gd name="T5" fmla="*/ 0 h 28"/>
                <a:gd name="T6" fmla="*/ 21 w 21"/>
                <a:gd name="T7" fmla="*/ 4 h 28"/>
                <a:gd name="T8" fmla="*/ 19 w 21"/>
                <a:gd name="T9" fmla="*/ 7 h 28"/>
                <a:gd name="T10" fmla="*/ 12 w 21"/>
                <a:gd name="T11" fmla="*/ 3 h 28"/>
                <a:gd name="T12" fmla="*/ 4 w 21"/>
                <a:gd name="T13" fmla="*/ 14 h 28"/>
                <a:gd name="T14" fmla="*/ 4 w 21"/>
                <a:gd name="T15" fmla="*/ 14 h 28"/>
                <a:gd name="T16" fmla="*/ 12 w 21"/>
                <a:gd name="T17" fmla="*/ 25 h 28"/>
                <a:gd name="T18" fmla="*/ 19 w 21"/>
                <a:gd name="T19" fmla="*/ 22 h 28"/>
                <a:gd name="T20" fmla="*/ 21 w 21"/>
                <a:gd name="T21" fmla="*/ 24 h 28"/>
                <a:gd name="T22" fmla="*/ 12 w 21"/>
                <a:gd name="T23" fmla="*/ 28 h 28"/>
                <a:gd name="T24" fmla="*/ 0 w 21"/>
                <a:gd name="T25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8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16" y="0"/>
                    <a:pt x="19" y="2"/>
                    <a:pt x="21" y="4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5"/>
                    <a:pt x="15" y="3"/>
                    <a:pt x="12" y="3"/>
                  </a:cubicBezTo>
                  <a:cubicBezTo>
                    <a:pt x="8" y="3"/>
                    <a:pt x="4" y="8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1"/>
                    <a:pt x="8" y="25"/>
                    <a:pt x="12" y="25"/>
                  </a:cubicBezTo>
                  <a:cubicBezTo>
                    <a:pt x="15" y="25"/>
                    <a:pt x="17" y="24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9" y="27"/>
                    <a:pt x="16" y="28"/>
                    <a:pt x="12" y="28"/>
                  </a:cubicBezTo>
                  <a:cubicBezTo>
                    <a:pt x="5" y="28"/>
                    <a:pt x="0" y="23"/>
                    <a:pt x="0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427BD3F8-67F2-4357-9D21-4176989882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76" y="542"/>
              <a:ext cx="62" cy="75"/>
            </a:xfrm>
            <a:custGeom>
              <a:avLst/>
              <a:gdLst>
                <a:gd name="T0" fmla="*/ 0 w 23"/>
                <a:gd name="T1" fmla="*/ 14 h 28"/>
                <a:gd name="T2" fmla="*/ 0 w 23"/>
                <a:gd name="T3" fmla="*/ 14 h 28"/>
                <a:gd name="T4" fmla="*/ 12 w 23"/>
                <a:gd name="T5" fmla="*/ 0 h 28"/>
                <a:gd name="T6" fmla="*/ 23 w 23"/>
                <a:gd name="T7" fmla="*/ 14 h 28"/>
                <a:gd name="T8" fmla="*/ 22 w 23"/>
                <a:gd name="T9" fmla="*/ 16 h 28"/>
                <a:gd name="T10" fmla="*/ 4 w 23"/>
                <a:gd name="T11" fmla="*/ 16 h 28"/>
                <a:gd name="T12" fmla="*/ 13 w 23"/>
                <a:gd name="T13" fmla="*/ 25 h 28"/>
                <a:gd name="T14" fmla="*/ 20 w 23"/>
                <a:gd name="T15" fmla="*/ 22 h 28"/>
                <a:gd name="T16" fmla="*/ 22 w 23"/>
                <a:gd name="T17" fmla="*/ 24 h 28"/>
                <a:gd name="T18" fmla="*/ 12 w 23"/>
                <a:gd name="T19" fmla="*/ 28 h 28"/>
                <a:gd name="T20" fmla="*/ 0 w 23"/>
                <a:gd name="T21" fmla="*/ 14 h 28"/>
                <a:gd name="T22" fmla="*/ 19 w 23"/>
                <a:gd name="T23" fmla="*/ 13 h 28"/>
                <a:gd name="T24" fmla="*/ 12 w 23"/>
                <a:gd name="T25" fmla="*/ 3 h 28"/>
                <a:gd name="T26" fmla="*/ 4 w 23"/>
                <a:gd name="T27" fmla="*/ 13 h 28"/>
                <a:gd name="T28" fmla="*/ 19 w 23"/>
                <a:gd name="T29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8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3" y="6"/>
                    <a:pt x="23" y="14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22"/>
                    <a:pt x="8" y="25"/>
                    <a:pt x="13" y="25"/>
                  </a:cubicBezTo>
                  <a:cubicBezTo>
                    <a:pt x="16" y="25"/>
                    <a:pt x="18" y="24"/>
                    <a:pt x="20" y="22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9" y="27"/>
                    <a:pt x="16" y="28"/>
                    <a:pt x="12" y="28"/>
                  </a:cubicBezTo>
                  <a:cubicBezTo>
                    <a:pt x="6" y="28"/>
                    <a:pt x="0" y="23"/>
                    <a:pt x="0" y="14"/>
                  </a:cubicBezTo>
                  <a:moveTo>
                    <a:pt x="19" y="13"/>
                  </a:moveTo>
                  <a:cubicBezTo>
                    <a:pt x="18" y="8"/>
                    <a:pt x="16" y="3"/>
                    <a:pt x="12" y="3"/>
                  </a:cubicBezTo>
                  <a:cubicBezTo>
                    <a:pt x="8" y="3"/>
                    <a:pt x="5" y="7"/>
                    <a:pt x="4" y="13"/>
                  </a:cubicBezTo>
                  <a:lnTo>
                    <a:pt x="19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B33D51B6-0A90-4C2F-8F0C-D27C10F486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54" y="542"/>
              <a:ext cx="35" cy="75"/>
            </a:xfrm>
            <a:custGeom>
              <a:avLst/>
              <a:gdLst>
                <a:gd name="T0" fmla="*/ 0 w 13"/>
                <a:gd name="T1" fmla="*/ 1 h 28"/>
                <a:gd name="T2" fmla="*/ 4 w 13"/>
                <a:gd name="T3" fmla="*/ 1 h 28"/>
                <a:gd name="T4" fmla="*/ 4 w 13"/>
                <a:gd name="T5" fmla="*/ 7 h 28"/>
                <a:gd name="T6" fmla="*/ 13 w 13"/>
                <a:gd name="T7" fmla="*/ 0 h 28"/>
                <a:gd name="T8" fmla="*/ 13 w 13"/>
                <a:gd name="T9" fmla="*/ 4 h 28"/>
                <a:gd name="T10" fmla="*/ 13 w 13"/>
                <a:gd name="T11" fmla="*/ 4 h 28"/>
                <a:gd name="T12" fmla="*/ 4 w 13"/>
                <a:gd name="T13" fmla="*/ 15 h 28"/>
                <a:gd name="T14" fmla="*/ 4 w 13"/>
                <a:gd name="T15" fmla="*/ 28 h 28"/>
                <a:gd name="T16" fmla="*/ 0 w 13"/>
                <a:gd name="T17" fmla="*/ 28 h 28"/>
                <a:gd name="T18" fmla="*/ 0 w 13"/>
                <a:gd name="T1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28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8" y="4"/>
                    <a:pt x="4" y="8"/>
                    <a:pt x="4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43248C0E-9BFA-4B57-B132-AA2E331F38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45" y="517"/>
              <a:ext cx="72" cy="100"/>
            </a:xfrm>
            <a:custGeom>
              <a:avLst/>
              <a:gdLst>
                <a:gd name="T0" fmla="*/ 0 w 27"/>
                <a:gd name="T1" fmla="*/ 0 h 37"/>
                <a:gd name="T2" fmla="*/ 13 w 27"/>
                <a:gd name="T3" fmla="*/ 0 h 37"/>
                <a:gd name="T4" fmla="*/ 22 w 27"/>
                <a:gd name="T5" fmla="*/ 4 h 37"/>
                <a:gd name="T6" fmla="*/ 25 w 27"/>
                <a:gd name="T7" fmla="*/ 11 h 37"/>
                <a:gd name="T8" fmla="*/ 25 w 27"/>
                <a:gd name="T9" fmla="*/ 11 h 37"/>
                <a:gd name="T10" fmla="*/ 17 w 27"/>
                <a:gd name="T11" fmla="*/ 22 h 37"/>
                <a:gd name="T12" fmla="*/ 27 w 27"/>
                <a:gd name="T13" fmla="*/ 37 h 37"/>
                <a:gd name="T14" fmla="*/ 22 w 27"/>
                <a:gd name="T15" fmla="*/ 37 h 37"/>
                <a:gd name="T16" fmla="*/ 13 w 27"/>
                <a:gd name="T17" fmla="*/ 23 h 37"/>
                <a:gd name="T18" fmla="*/ 4 w 27"/>
                <a:gd name="T19" fmla="*/ 23 h 37"/>
                <a:gd name="T20" fmla="*/ 4 w 27"/>
                <a:gd name="T21" fmla="*/ 37 h 37"/>
                <a:gd name="T22" fmla="*/ 0 w 27"/>
                <a:gd name="T23" fmla="*/ 37 h 37"/>
                <a:gd name="T24" fmla="*/ 0 w 27"/>
                <a:gd name="T25" fmla="*/ 0 h 37"/>
                <a:gd name="T26" fmla="*/ 12 w 27"/>
                <a:gd name="T27" fmla="*/ 19 h 37"/>
                <a:gd name="T28" fmla="*/ 21 w 27"/>
                <a:gd name="T29" fmla="*/ 11 h 37"/>
                <a:gd name="T30" fmla="*/ 21 w 27"/>
                <a:gd name="T31" fmla="*/ 11 h 37"/>
                <a:gd name="T32" fmla="*/ 13 w 27"/>
                <a:gd name="T33" fmla="*/ 4 h 37"/>
                <a:gd name="T34" fmla="*/ 4 w 27"/>
                <a:gd name="T35" fmla="*/ 4 h 37"/>
                <a:gd name="T36" fmla="*/ 4 w 27"/>
                <a:gd name="T37" fmla="*/ 19 h 37"/>
                <a:gd name="T38" fmla="*/ 12 w 27"/>
                <a:gd name="T3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3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7" y="0"/>
                    <a:pt x="20" y="1"/>
                    <a:pt x="22" y="4"/>
                  </a:cubicBezTo>
                  <a:cubicBezTo>
                    <a:pt x="24" y="5"/>
                    <a:pt x="25" y="8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7"/>
                    <a:pt x="22" y="21"/>
                    <a:pt x="17" y="22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37"/>
                    <a:pt x="0" y="37"/>
                    <a:pt x="0" y="37"/>
                  </a:cubicBezTo>
                  <a:lnTo>
                    <a:pt x="0" y="0"/>
                  </a:lnTo>
                  <a:close/>
                  <a:moveTo>
                    <a:pt x="12" y="19"/>
                  </a:moveTo>
                  <a:cubicBezTo>
                    <a:pt x="18" y="19"/>
                    <a:pt x="21" y="16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6"/>
                    <a:pt x="18" y="4"/>
                    <a:pt x="1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9"/>
                    <a:pt x="4" y="19"/>
                    <a:pt x="4" y="19"/>
                  </a:cubicBezTo>
                  <a:lnTo>
                    <a:pt x="12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3DC47A0-474F-4FAF-B706-0FF27AC44F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28" y="542"/>
              <a:ext cx="59" cy="75"/>
            </a:xfrm>
            <a:custGeom>
              <a:avLst/>
              <a:gdLst>
                <a:gd name="T0" fmla="*/ 0 w 22"/>
                <a:gd name="T1" fmla="*/ 14 h 28"/>
                <a:gd name="T2" fmla="*/ 0 w 22"/>
                <a:gd name="T3" fmla="*/ 14 h 28"/>
                <a:gd name="T4" fmla="*/ 11 w 22"/>
                <a:gd name="T5" fmla="*/ 0 h 28"/>
                <a:gd name="T6" fmla="*/ 22 w 22"/>
                <a:gd name="T7" fmla="*/ 14 h 28"/>
                <a:gd name="T8" fmla="*/ 22 w 22"/>
                <a:gd name="T9" fmla="*/ 16 h 28"/>
                <a:gd name="T10" fmla="*/ 4 w 22"/>
                <a:gd name="T11" fmla="*/ 16 h 28"/>
                <a:gd name="T12" fmla="*/ 12 w 22"/>
                <a:gd name="T13" fmla="*/ 25 h 28"/>
                <a:gd name="T14" fmla="*/ 19 w 22"/>
                <a:gd name="T15" fmla="*/ 22 h 28"/>
                <a:gd name="T16" fmla="*/ 22 w 22"/>
                <a:gd name="T17" fmla="*/ 24 h 28"/>
                <a:gd name="T18" fmla="*/ 12 w 22"/>
                <a:gd name="T19" fmla="*/ 28 h 28"/>
                <a:gd name="T20" fmla="*/ 0 w 22"/>
                <a:gd name="T21" fmla="*/ 14 h 28"/>
                <a:gd name="T22" fmla="*/ 19 w 22"/>
                <a:gd name="T23" fmla="*/ 13 h 28"/>
                <a:gd name="T24" fmla="*/ 11 w 22"/>
                <a:gd name="T25" fmla="*/ 3 h 28"/>
                <a:gd name="T26" fmla="*/ 4 w 22"/>
                <a:gd name="T27" fmla="*/ 13 h 28"/>
                <a:gd name="T28" fmla="*/ 19 w 22"/>
                <a:gd name="T29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8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2" y="6"/>
                    <a:pt x="22" y="14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2"/>
                    <a:pt x="8" y="25"/>
                    <a:pt x="12" y="25"/>
                  </a:cubicBezTo>
                  <a:cubicBezTo>
                    <a:pt x="15" y="25"/>
                    <a:pt x="18" y="24"/>
                    <a:pt x="19" y="22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9" y="27"/>
                    <a:pt x="16" y="28"/>
                    <a:pt x="12" y="28"/>
                  </a:cubicBezTo>
                  <a:cubicBezTo>
                    <a:pt x="6" y="28"/>
                    <a:pt x="0" y="23"/>
                    <a:pt x="0" y="14"/>
                  </a:cubicBezTo>
                  <a:moveTo>
                    <a:pt x="19" y="13"/>
                  </a:moveTo>
                  <a:cubicBezTo>
                    <a:pt x="18" y="8"/>
                    <a:pt x="16" y="3"/>
                    <a:pt x="11" y="3"/>
                  </a:cubicBezTo>
                  <a:cubicBezTo>
                    <a:pt x="7" y="3"/>
                    <a:pt x="4" y="7"/>
                    <a:pt x="4" y="13"/>
                  </a:cubicBezTo>
                  <a:lnTo>
                    <a:pt x="19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666F4D33-1905-41E1-A446-93F373BC5A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01" y="542"/>
              <a:ext cx="48" cy="75"/>
            </a:xfrm>
            <a:custGeom>
              <a:avLst/>
              <a:gdLst>
                <a:gd name="T0" fmla="*/ 0 w 18"/>
                <a:gd name="T1" fmla="*/ 24 h 28"/>
                <a:gd name="T2" fmla="*/ 2 w 18"/>
                <a:gd name="T3" fmla="*/ 22 h 28"/>
                <a:gd name="T4" fmla="*/ 10 w 18"/>
                <a:gd name="T5" fmla="*/ 25 h 28"/>
                <a:gd name="T6" fmla="*/ 15 w 18"/>
                <a:gd name="T7" fmla="*/ 21 h 28"/>
                <a:gd name="T8" fmla="*/ 15 w 18"/>
                <a:gd name="T9" fmla="*/ 21 h 28"/>
                <a:gd name="T10" fmla="*/ 9 w 18"/>
                <a:gd name="T11" fmla="*/ 16 h 28"/>
                <a:gd name="T12" fmla="*/ 1 w 18"/>
                <a:gd name="T13" fmla="*/ 8 h 28"/>
                <a:gd name="T14" fmla="*/ 1 w 18"/>
                <a:gd name="T15" fmla="*/ 8 h 28"/>
                <a:gd name="T16" fmla="*/ 9 w 18"/>
                <a:gd name="T17" fmla="*/ 0 h 28"/>
                <a:gd name="T18" fmla="*/ 18 w 18"/>
                <a:gd name="T19" fmla="*/ 3 h 28"/>
                <a:gd name="T20" fmla="*/ 16 w 18"/>
                <a:gd name="T21" fmla="*/ 6 h 28"/>
                <a:gd name="T22" fmla="*/ 9 w 18"/>
                <a:gd name="T23" fmla="*/ 3 h 28"/>
                <a:gd name="T24" fmla="*/ 5 w 18"/>
                <a:gd name="T25" fmla="*/ 7 h 28"/>
                <a:gd name="T26" fmla="*/ 5 w 18"/>
                <a:gd name="T27" fmla="*/ 7 h 28"/>
                <a:gd name="T28" fmla="*/ 11 w 18"/>
                <a:gd name="T29" fmla="*/ 12 h 28"/>
                <a:gd name="T30" fmla="*/ 18 w 18"/>
                <a:gd name="T31" fmla="*/ 20 h 28"/>
                <a:gd name="T32" fmla="*/ 18 w 18"/>
                <a:gd name="T33" fmla="*/ 20 h 28"/>
                <a:gd name="T34" fmla="*/ 9 w 18"/>
                <a:gd name="T35" fmla="*/ 28 h 28"/>
                <a:gd name="T36" fmla="*/ 0 w 18"/>
                <a:gd name="T37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8">
                  <a:moveTo>
                    <a:pt x="0" y="2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4"/>
                    <a:pt x="7" y="25"/>
                    <a:pt x="10" y="25"/>
                  </a:cubicBezTo>
                  <a:cubicBezTo>
                    <a:pt x="13" y="25"/>
                    <a:pt x="15" y="23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18"/>
                    <a:pt x="12" y="17"/>
                    <a:pt x="9" y="16"/>
                  </a:cubicBezTo>
                  <a:cubicBezTo>
                    <a:pt x="4" y="14"/>
                    <a:pt x="1" y="12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3"/>
                    <a:pt x="5" y="0"/>
                    <a:pt x="9" y="0"/>
                  </a:cubicBezTo>
                  <a:cubicBezTo>
                    <a:pt x="13" y="0"/>
                    <a:pt x="16" y="1"/>
                    <a:pt x="18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6" y="3"/>
                    <a:pt x="5" y="5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0"/>
                    <a:pt x="7" y="11"/>
                    <a:pt x="11" y="12"/>
                  </a:cubicBezTo>
                  <a:cubicBezTo>
                    <a:pt x="15" y="14"/>
                    <a:pt x="18" y="16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5"/>
                    <a:pt x="14" y="28"/>
                    <a:pt x="9" y="28"/>
                  </a:cubicBezTo>
                  <a:cubicBezTo>
                    <a:pt x="6" y="28"/>
                    <a:pt x="3" y="27"/>
                    <a:pt x="0" y="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1ABE625C-273C-428C-9F5E-D929FB123E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65" y="542"/>
              <a:ext cx="59" cy="75"/>
            </a:xfrm>
            <a:custGeom>
              <a:avLst/>
              <a:gdLst>
                <a:gd name="T0" fmla="*/ 0 w 22"/>
                <a:gd name="T1" fmla="*/ 14 h 28"/>
                <a:gd name="T2" fmla="*/ 0 w 22"/>
                <a:gd name="T3" fmla="*/ 14 h 28"/>
                <a:gd name="T4" fmla="*/ 11 w 22"/>
                <a:gd name="T5" fmla="*/ 0 h 28"/>
                <a:gd name="T6" fmla="*/ 22 w 22"/>
                <a:gd name="T7" fmla="*/ 14 h 28"/>
                <a:gd name="T8" fmla="*/ 22 w 22"/>
                <a:gd name="T9" fmla="*/ 16 h 28"/>
                <a:gd name="T10" fmla="*/ 4 w 22"/>
                <a:gd name="T11" fmla="*/ 16 h 28"/>
                <a:gd name="T12" fmla="*/ 12 w 22"/>
                <a:gd name="T13" fmla="*/ 25 h 28"/>
                <a:gd name="T14" fmla="*/ 19 w 22"/>
                <a:gd name="T15" fmla="*/ 22 h 28"/>
                <a:gd name="T16" fmla="*/ 21 w 22"/>
                <a:gd name="T17" fmla="*/ 24 h 28"/>
                <a:gd name="T18" fmla="*/ 12 w 22"/>
                <a:gd name="T19" fmla="*/ 28 h 28"/>
                <a:gd name="T20" fmla="*/ 0 w 22"/>
                <a:gd name="T21" fmla="*/ 14 h 28"/>
                <a:gd name="T22" fmla="*/ 18 w 22"/>
                <a:gd name="T23" fmla="*/ 13 h 28"/>
                <a:gd name="T24" fmla="*/ 11 w 22"/>
                <a:gd name="T25" fmla="*/ 3 h 28"/>
                <a:gd name="T26" fmla="*/ 4 w 22"/>
                <a:gd name="T27" fmla="*/ 13 h 28"/>
                <a:gd name="T28" fmla="*/ 18 w 22"/>
                <a:gd name="T29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8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2" y="6"/>
                    <a:pt x="22" y="14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22"/>
                    <a:pt x="8" y="25"/>
                    <a:pt x="12" y="25"/>
                  </a:cubicBezTo>
                  <a:cubicBezTo>
                    <a:pt x="15" y="25"/>
                    <a:pt x="17" y="24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9" y="27"/>
                    <a:pt x="16" y="28"/>
                    <a:pt x="12" y="28"/>
                  </a:cubicBezTo>
                  <a:cubicBezTo>
                    <a:pt x="5" y="28"/>
                    <a:pt x="0" y="23"/>
                    <a:pt x="0" y="14"/>
                  </a:cubicBezTo>
                  <a:moveTo>
                    <a:pt x="18" y="13"/>
                  </a:moveTo>
                  <a:cubicBezTo>
                    <a:pt x="18" y="8"/>
                    <a:pt x="15" y="3"/>
                    <a:pt x="11" y="3"/>
                  </a:cubicBezTo>
                  <a:cubicBezTo>
                    <a:pt x="7" y="3"/>
                    <a:pt x="4" y="7"/>
                    <a:pt x="4" y="13"/>
                  </a:cubicBezTo>
                  <a:lnTo>
                    <a:pt x="18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879CB4B0-A29F-4435-9ABD-7737E7F032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38" y="542"/>
              <a:ext cx="56" cy="75"/>
            </a:xfrm>
            <a:custGeom>
              <a:avLst/>
              <a:gdLst>
                <a:gd name="T0" fmla="*/ 0 w 21"/>
                <a:gd name="T1" fmla="*/ 20 h 28"/>
                <a:gd name="T2" fmla="*/ 0 w 21"/>
                <a:gd name="T3" fmla="*/ 20 h 28"/>
                <a:gd name="T4" fmla="*/ 10 w 21"/>
                <a:gd name="T5" fmla="*/ 11 h 28"/>
                <a:gd name="T6" fmla="*/ 17 w 21"/>
                <a:gd name="T7" fmla="*/ 12 h 28"/>
                <a:gd name="T8" fmla="*/ 17 w 21"/>
                <a:gd name="T9" fmla="*/ 10 h 28"/>
                <a:gd name="T10" fmla="*/ 10 w 21"/>
                <a:gd name="T11" fmla="*/ 4 h 28"/>
                <a:gd name="T12" fmla="*/ 3 w 21"/>
                <a:gd name="T13" fmla="*/ 5 h 28"/>
                <a:gd name="T14" fmla="*/ 2 w 21"/>
                <a:gd name="T15" fmla="*/ 2 h 28"/>
                <a:gd name="T16" fmla="*/ 11 w 21"/>
                <a:gd name="T17" fmla="*/ 0 h 28"/>
                <a:gd name="T18" fmla="*/ 18 w 21"/>
                <a:gd name="T19" fmla="*/ 3 h 28"/>
                <a:gd name="T20" fmla="*/ 21 w 21"/>
                <a:gd name="T21" fmla="*/ 10 h 28"/>
                <a:gd name="T22" fmla="*/ 21 w 21"/>
                <a:gd name="T23" fmla="*/ 28 h 28"/>
                <a:gd name="T24" fmla="*/ 17 w 21"/>
                <a:gd name="T25" fmla="*/ 28 h 28"/>
                <a:gd name="T26" fmla="*/ 17 w 21"/>
                <a:gd name="T27" fmla="*/ 24 h 28"/>
                <a:gd name="T28" fmla="*/ 9 w 21"/>
                <a:gd name="T29" fmla="*/ 28 h 28"/>
                <a:gd name="T30" fmla="*/ 0 w 21"/>
                <a:gd name="T31" fmla="*/ 20 h 28"/>
                <a:gd name="T32" fmla="*/ 17 w 21"/>
                <a:gd name="T33" fmla="*/ 18 h 28"/>
                <a:gd name="T34" fmla="*/ 17 w 21"/>
                <a:gd name="T35" fmla="*/ 15 h 28"/>
                <a:gd name="T36" fmla="*/ 11 w 21"/>
                <a:gd name="T37" fmla="*/ 14 h 28"/>
                <a:gd name="T38" fmla="*/ 4 w 21"/>
                <a:gd name="T39" fmla="*/ 20 h 28"/>
                <a:gd name="T40" fmla="*/ 4 w 21"/>
                <a:gd name="T41" fmla="*/ 20 h 28"/>
                <a:gd name="T42" fmla="*/ 10 w 21"/>
                <a:gd name="T43" fmla="*/ 25 h 28"/>
                <a:gd name="T44" fmla="*/ 17 w 21"/>
                <a:gd name="T45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8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14"/>
                    <a:pt x="4" y="11"/>
                    <a:pt x="10" y="11"/>
                  </a:cubicBezTo>
                  <a:cubicBezTo>
                    <a:pt x="13" y="11"/>
                    <a:pt x="15" y="11"/>
                    <a:pt x="17" y="1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7" y="4"/>
                    <a:pt x="5" y="4"/>
                    <a:pt x="3" y="5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5" y="1"/>
                    <a:pt x="7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5" y="26"/>
                    <a:pt x="13" y="28"/>
                    <a:pt x="9" y="28"/>
                  </a:cubicBezTo>
                  <a:cubicBezTo>
                    <a:pt x="4" y="28"/>
                    <a:pt x="0" y="25"/>
                    <a:pt x="0" y="20"/>
                  </a:cubicBezTo>
                  <a:moveTo>
                    <a:pt x="17" y="18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5" y="14"/>
                    <a:pt x="13" y="14"/>
                    <a:pt x="11" y="14"/>
                  </a:cubicBezTo>
                  <a:cubicBezTo>
                    <a:pt x="6" y="14"/>
                    <a:pt x="4" y="16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6" y="25"/>
                    <a:pt x="10" y="25"/>
                  </a:cubicBezTo>
                  <a:cubicBezTo>
                    <a:pt x="14" y="25"/>
                    <a:pt x="17" y="22"/>
                    <a:pt x="17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11AC3AA9-FA63-4835-ACDD-3E56819CE0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15" y="542"/>
              <a:ext cx="35" cy="75"/>
            </a:xfrm>
            <a:custGeom>
              <a:avLst/>
              <a:gdLst>
                <a:gd name="T0" fmla="*/ 0 w 13"/>
                <a:gd name="T1" fmla="*/ 1 h 28"/>
                <a:gd name="T2" fmla="*/ 4 w 13"/>
                <a:gd name="T3" fmla="*/ 1 h 28"/>
                <a:gd name="T4" fmla="*/ 4 w 13"/>
                <a:gd name="T5" fmla="*/ 7 h 28"/>
                <a:gd name="T6" fmla="*/ 13 w 13"/>
                <a:gd name="T7" fmla="*/ 0 h 28"/>
                <a:gd name="T8" fmla="*/ 13 w 13"/>
                <a:gd name="T9" fmla="*/ 4 h 28"/>
                <a:gd name="T10" fmla="*/ 13 w 13"/>
                <a:gd name="T11" fmla="*/ 4 h 28"/>
                <a:gd name="T12" fmla="*/ 4 w 13"/>
                <a:gd name="T13" fmla="*/ 15 h 28"/>
                <a:gd name="T14" fmla="*/ 4 w 13"/>
                <a:gd name="T15" fmla="*/ 28 h 28"/>
                <a:gd name="T16" fmla="*/ 0 w 13"/>
                <a:gd name="T17" fmla="*/ 28 h 28"/>
                <a:gd name="T18" fmla="*/ 0 w 13"/>
                <a:gd name="T1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28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3"/>
                    <a:pt x="9" y="0"/>
                    <a:pt x="13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8" y="4"/>
                    <a:pt x="4" y="8"/>
                    <a:pt x="4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2D40C2DA-EB6E-415E-B884-3629B5FEC6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61" y="542"/>
              <a:ext cx="54" cy="75"/>
            </a:xfrm>
            <a:custGeom>
              <a:avLst/>
              <a:gdLst>
                <a:gd name="T0" fmla="*/ 0 w 20"/>
                <a:gd name="T1" fmla="*/ 14 h 28"/>
                <a:gd name="T2" fmla="*/ 0 w 20"/>
                <a:gd name="T3" fmla="*/ 14 h 28"/>
                <a:gd name="T4" fmla="*/ 12 w 20"/>
                <a:gd name="T5" fmla="*/ 0 h 28"/>
                <a:gd name="T6" fmla="*/ 20 w 20"/>
                <a:gd name="T7" fmla="*/ 4 h 28"/>
                <a:gd name="T8" fmla="*/ 18 w 20"/>
                <a:gd name="T9" fmla="*/ 7 h 28"/>
                <a:gd name="T10" fmla="*/ 12 w 20"/>
                <a:gd name="T11" fmla="*/ 3 h 28"/>
                <a:gd name="T12" fmla="*/ 3 w 20"/>
                <a:gd name="T13" fmla="*/ 14 h 28"/>
                <a:gd name="T14" fmla="*/ 3 w 20"/>
                <a:gd name="T15" fmla="*/ 14 h 28"/>
                <a:gd name="T16" fmla="*/ 12 w 20"/>
                <a:gd name="T17" fmla="*/ 25 h 28"/>
                <a:gd name="T18" fmla="*/ 18 w 20"/>
                <a:gd name="T19" fmla="*/ 22 h 28"/>
                <a:gd name="T20" fmla="*/ 20 w 20"/>
                <a:gd name="T21" fmla="*/ 24 h 28"/>
                <a:gd name="T22" fmla="*/ 12 w 20"/>
                <a:gd name="T23" fmla="*/ 28 h 28"/>
                <a:gd name="T24" fmla="*/ 0 w 20"/>
                <a:gd name="T25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8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6" y="0"/>
                    <a:pt x="18" y="2"/>
                    <a:pt x="20" y="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5"/>
                    <a:pt x="14" y="3"/>
                    <a:pt x="12" y="3"/>
                  </a:cubicBezTo>
                  <a:cubicBezTo>
                    <a:pt x="7" y="3"/>
                    <a:pt x="3" y="8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21"/>
                    <a:pt x="7" y="25"/>
                    <a:pt x="12" y="25"/>
                  </a:cubicBezTo>
                  <a:cubicBezTo>
                    <a:pt x="14" y="25"/>
                    <a:pt x="16" y="24"/>
                    <a:pt x="18" y="22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8" y="27"/>
                    <a:pt x="16" y="28"/>
                    <a:pt x="12" y="28"/>
                  </a:cubicBezTo>
                  <a:cubicBezTo>
                    <a:pt x="5" y="28"/>
                    <a:pt x="0" y="23"/>
                    <a:pt x="0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F0FB876C-9A64-4547-99F6-865C71428D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515"/>
              <a:ext cx="56" cy="102"/>
            </a:xfrm>
            <a:custGeom>
              <a:avLst/>
              <a:gdLst>
                <a:gd name="T0" fmla="*/ 0 w 21"/>
                <a:gd name="T1" fmla="*/ 0 h 38"/>
                <a:gd name="T2" fmla="*/ 4 w 21"/>
                <a:gd name="T3" fmla="*/ 0 h 38"/>
                <a:gd name="T4" fmla="*/ 4 w 21"/>
                <a:gd name="T5" fmla="*/ 15 h 38"/>
                <a:gd name="T6" fmla="*/ 12 w 21"/>
                <a:gd name="T7" fmla="*/ 10 h 38"/>
                <a:gd name="T8" fmla="*/ 21 w 21"/>
                <a:gd name="T9" fmla="*/ 20 h 38"/>
                <a:gd name="T10" fmla="*/ 21 w 21"/>
                <a:gd name="T11" fmla="*/ 38 h 38"/>
                <a:gd name="T12" fmla="*/ 17 w 21"/>
                <a:gd name="T13" fmla="*/ 38 h 38"/>
                <a:gd name="T14" fmla="*/ 17 w 21"/>
                <a:gd name="T15" fmla="*/ 21 h 38"/>
                <a:gd name="T16" fmla="*/ 10 w 21"/>
                <a:gd name="T17" fmla="*/ 13 h 38"/>
                <a:gd name="T18" fmla="*/ 4 w 21"/>
                <a:gd name="T19" fmla="*/ 21 h 38"/>
                <a:gd name="T20" fmla="*/ 4 w 21"/>
                <a:gd name="T21" fmla="*/ 38 h 38"/>
                <a:gd name="T22" fmla="*/ 0 w 21"/>
                <a:gd name="T23" fmla="*/ 38 h 38"/>
                <a:gd name="T24" fmla="*/ 0 w 21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8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2"/>
                    <a:pt x="8" y="10"/>
                    <a:pt x="12" y="10"/>
                  </a:cubicBezTo>
                  <a:cubicBezTo>
                    <a:pt x="17" y="10"/>
                    <a:pt x="21" y="14"/>
                    <a:pt x="21" y="20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16"/>
                    <a:pt x="14" y="13"/>
                    <a:pt x="10" y="13"/>
                  </a:cubicBezTo>
                  <a:cubicBezTo>
                    <a:pt x="6" y="13"/>
                    <a:pt x="4" y="17"/>
                    <a:pt x="4" y="21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0" y="38"/>
                    <a:pt x="0" y="38"/>
                    <a:pt x="0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5" name="Rectangle 41">
              <a:extLst>
                <a:ext uri="{FF2B5EF4-FFF2-40B4-BE49-F238E27FC236}">
                  <a16:creationId xmlns:a16="http://schemas.microsoft.com/office/drawing/2014/main" id="{00F245AD-E6F2-4717-B0A9-7BBCB540AD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50" y="719"/>
              <a:ext cx="1353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12C4BD7D-C894-4DF4-B12D-892C07082B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8" y="-114"/>
              <a:ext cx="657" cy="319"/>
            </a:xfrm>
            <a:custGeom>
              <a:avLst/>
              <a:gdLst>
                <a:gd name="T0" fmla="*/ 448 w 657"/>
                <a:gd name="T1" fmla="*/ 0 h 319"/>
                <a:gd name="T2" fmla="*/ 327 w 657"/>
                <a:gd name="T3" fmla="*/ 285 h 319"/>
                <a:gd name="T4" fmla="*/ 204 w 657"/>
                <a:gd name="T5" fmla="*/ 0 h 319"/>
                <a:gd name="T6" fmla="*/ 131 w 657"/>
                <a:gd name="T7" fmla="*/ 0 h 319"/>
                <a:gd name="T8" fmla="*/ 0 w 657"/>
                <a:gd name="T9" fmla="*/ 319 h 319"/>
                <a:gd name="T10" fmla="*/ 67 w 657"/>
                <a:gd name="T11" fmla="*/ 319 h 319"/>
                <a:gd name="T12" fmla="*/ 169 w 657"/>
                <a:gd name="T13" fmla="*/ 59 h 319"/>
                <a:gd name="T14" fmla="*/ 225 w 657"/>
                <a:gd name="T15" fmla="*/ 196 h 319"/>
                <a:gd name="T16" fmla="*/ 153 w 657"/>
                <a:gd name="T17" fmla="*/ 196 h 319"/>
                <a:gd name="T18" fmla="*/ 153 w 657"/>
                <a:gd name="T19" fmla="*/ 250 h 319"/>
                <a:gd name="T20" fmla="*/ 247 w 657"/>
                <a:gd name="T21" fmla="*/ 250 h 319"/>
                <a:gd name="T22" fmla="*/ 276 w 657"/>
                <a:gd name="T23" fmla="*/ 319 h 319"/>
                <a:gd name="T24" fmla="*/ 314 w 657"/>
                <a:gd name="T25" fmla="*/ 319 h 319"/>
                <a:gd name="T26" fmla="*/ 343 w 657"/>
                <a:gd name="T27" fmla="*/ 319 h 319"/>
                <a:gd name="T28" fmla="*/ 381 w 657"/>
                <a:gd name="T29" fmla="*/ 319 h 319"/>
                <a:gd name="T30" fmla="*/ 483 w 657"/>
                <a:gd name="T31" fmla="*/ 59 h 319"/>
                <a:gd name="T32" fmla="*/ 539 w 657"/>
                <a:gd name="T33" fmla="*/ 196 h 319"/>
                <a:gd name="T34" fmla="*/ 467 w 657"/>
                <a:gd name="T35" fmla="*/ 196 h 319"/>
                <a:gd name="T36" fmla="*/ 467 w 657"/>
                <a:gd name="T37" fmla="*/ 250 h 319"/>
                <a:gd name="T38" fmla="*/ 563 w 657"/>
                <a:gd name="T39" fmla="*/ 250 h 319"/>
                <a:gd name="T40" fmla="*/ 593 w 657"/>
                <a:gd name="T41" fmla="*/ 319 h 319"/>
                <a:gd name="T42" fmla="*/ 657 w 657"/>
                <a:gd name="T43" fmla="*/ 319 h 319"/>
                <a:gd name="T44" fmla="*/ 520 w 657"/>
                <a:gd name="T45" fmla="*/ 0 h 319"/>
                <a:gd name="T46" fmla="*/ 448 w 657"/>
                <a:gd name="T47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7" h="319">
                  <a:moveTo>
                    <a:pt x="448" y="0"/>
                  </a:moveTo>
                  <a:lnTo>
                    <a:pt x="327" y="285"/>
                  </a:lnTo>
                  <a:lnTo>
                    <a:pt x="204" y="0"/>
                  </a:lnTo>
                  <a:lnTo>
                    <a:pt x="131" y="0"/>
                  </a:lnTo>
                  <a:lnTo>
                    <a:pt x="0" y="319"/>
                  </a:lnTo>
                  <a:lnTo>
                    <a:pt x="67" y="319"/>
                  </a:lnTo>
                  <a:lnTo>
                    <a:pt x="169" y="59"/>
                  </a:lnTo>
                  <a:lnTo>
                    <a:pt x="225" y="196"/>
                  </a:lnTo>
                  <a:lnTo>
                    <a:pt x="153" y="196"/>
                  </a:lnTo>
                  <a:lnTo>
                    <a:pt x="153" y="250"/>
                  </a:lnTo>
                  <a:lnTo>
                    <a:pt x="247" y="250"/>
                  </a:lnTo>
                  <a:lnTo>
                    <a:pt x="276" y="319"/>
                  </a:lnTo>
                  <a:lnTo>
                    <a:pt x="314" y="319"/>
                  </a:lnTo>
                  <a:lnTo>
                    <a:pt x="343" y="319"/>
                  </a:lnTo>
                  <a:lnTo>
                    <a:pt x="381" y="319"/>
                  </a:lnTo>
                  <a:lnTo>
                    <a:pt x="483" y="59"/>
                  </a:lnTo>
                  <a:lnTo>
                    <a:pt x="539" y="196"/>
                  </a:lnTo>
                  <a:lnTo>
                    <a:pt x="467" y="196"/>
                  </a:lnTo>
                  <a:lnTo>
                    <a:pt x="467" y="250"/>
                  </a:lnTo>
                  <a:lnTo>
                    <a:pt x="563" y="250"/>
                  </a:lnTo>
                  <a:lnTo>
                    <a:pt x="593" y="319"/>
                  </a:lnTo>
                  <a:lnTo>
                    <a:pt x="657" y="319"/>
                  </a:lnTo>
                  <a:lnTo>
                    <a:pt x="520" y="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7" name="Freeform 43">
              <a:extLst>
                <a:ext uri="{FF2B5EF4-FFF2-40B4-BE49-F238E27FC236}">
                  <a16:creationId xmlns:a16="http://schemas.microsoft.com/office/drawing/2014/main" id="{1662114E-5A7B-407C-9238-2E6AEE9F46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5" y="-114"/>
              <a:ext cx="483" cy="319"/>
            </a:xfrm>
            <a:custGeom>
              <a:avLst/>
              <a:gdLst>
                <a:gd name="T0" fmla="*/ 125 w 180"/>
                <a:gd name="T1" fmla="*/ 71 h 119"/>
                <a:gd name="T2" fmla="*/ 154 w 180"/>
                <a:gd name="T3" fmla="*/ 119 h 119"/>
                <a:gd name="T4" fmla="*/ 180 w 180"/>
                <a:gd name="T5" fmla="*/ 119 h 119"/>
                <a:gd name="T6" fmla="*/ 146 w 180"/>
                <a:gd name="T7" fmla="*/ 66 h 119"/>
                <a:gd name="T8" fmla="*/ 164 w 180"/>
                <a:gd name="T9" fmla="*/ 36 h 119"/>
                <a:gd name="T10" fmla="*/ 123 w 180"/>
                <a:gd name="T11" fmla="*/ 0 h 119"/>
                <a:gd name="T12" fmla="*/ 78 w 180"/>
                <a:gd name="T13" fmla="*/ 0 h 119"/>
                <a:gd name="T14" fmla="*/ 78 w 180"/>
                <a:gd name="T15" fmla="*/ 50 h 119"/>
                <a:gd name="T16" fmla="*/ 0 w 180"/>
                <a:gd name="T17" fmla="*/ 50 h 119"/>
                <a:gd name="T18" fmla="*/ 0 w 180"/>
                <a:gd name="T19" fmla="*/ 71 h 119"/>
                <a:gd name="T20" fmla="*/ 78 w 180"/>
                <a:gd name="T21" fmla="*/ 71 h 119"/>
                <a:gd name="T22" fmla="*/ 78 w 180"/>
                <a:gd name="T23" fmla="*/ 119 h 119"/>
                <a:gd name="T24" fmla="*/ 101 w 180"/>
                <a:gd name="T25" fmla="*/ 119 h 119"/>
                <a:gd name="T26" fmla="*/ 101 w 180"/>
                <a:gd name="T27" fmla="*/ 71 h 119"/>
                <a:gd name="T28" fmla="*/ 125 w 180"/>
                <a:gd name="T29" fmla="*/ 71 h 119"/>
                <a:gd name="T30" fmla="*/ 123 w 180"/>
                <a:gd name="T31" fmla="*/ 50 h 119"/>
                <a:gd name="T32" fmla="*/ 101 w 180"/>
                <a:gd name="T33" fmla="*/ 50 h 119"/>
                <a:gd name="T34" fmla="*/ 101 w 180"/>
                <a:gd name="T35" fmla="*/ 20 h 119"/>
                <a:gd name="T36" fmla="*/ 123 w 180"/>
                <a:gd name="T37" fmla="*/ 20 h 119"/>
                <a:gd name="T38" fmla="*/ 142 w 180"/>
                <a:gd name="T39" fmla="*/ 35 h 119"/>
                <a:gd name="T40" fmla="*/ 123 w 180"/>
                <a:gd name="T41" fmla="*/ 5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0" h="119">
                  <a:moveTo>
                    <a:pt x="125" y="71"/>
                  </a:moveTo>
                  <a:cubicBezTo>
                    <a:pt x="154" y="119"/>
                    <a:pt x="154" y="119"/>
                    <a:pt x="154" y="119"/>
                  </a:cubicBezTo>
                  <a:cubicBezTo>
                    <a:pt x="180" y="119"/>
                    <a:pt x="180" y="119"/>
                    <a:pt x="180" y="119"/>
                  </a:cubicBezTo>
                  <a:cubicBezTo>
                    <a:pt x="146" y="66"/>
                    <a:pt x="146" y="66"/>
                    <a:pt x="146" y="66"/>
                  </a:cubicBezTo>
                  <a:cubicBezTo>
                    <a:pt x="156" y="61"/>
                    <a:pt x="164" y="52"/>
                    <a:pt x="164" y="36"/>
                  </a:cubicBezTo>
                  <a:cubicBezTo>
                    <a:pt x="164" y="2"/>
                    <a:pt x="132" y="0"/>
                    <a:pt x="12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8" y="119"/>
                    <a:pt x="78" y="119"/>
                    <a:pt x="78" y="119"/>
                  </a:cubicBezTo>
                  <a:cubicBezTo>
                    <a:pt x="101" y="119"/>
                    <a:pt x="101" y="119"/>
                    <a:pt x="101" y="119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101" y="71"/>
                    <a:pt x="116" y="71"/>
                    <a:pt x="125" y="71"/>
                  </a:cubicBezTo>
                  <a:moveTo>
                    <a:pt x="123" y="50"/>
                  </a:moveTo>
                  <a:cubicBezTo>
                    <a:pt x="101" y="50"/>
                    <a:pt x="101" y="50"/>
                    <a:pt x="101" y="50"/>
                  </a:cubicBezTo>
                  <a:cubicBezTo>
                    <a:pt x="101" y="20"/>
                    <a:pt x="101" y="20"/>
                    <a:pt x="101" y="2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30" y="20"/>
                    <a:pt x="142" y="22"/>
                    <a:pt x="142" y="35"/>
                  </a:cubicBezTo>
                  <a:cubicBezTo>
                    <a:pt x="142" y="47"/>
                    <a:pt x="129" y="50"/>
                    <a:pt x="123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F4A9258E-B34F-409F-AF5D-FDC63FA9E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26" y="-120"/>
              <a:ext cx="293" cy="334"/>
            </a:xfrm>
            <a:custGeom>
              <a:avLst/>
              <a:gdLst>
                <a:gd name="T0" fmla="*/ 83 w 109"/>
                <a:gd name="T1" fmla="*/ 96 h 124"/>
                <a:gd name="T2" fmla="*/ 62 w 109"/>
                <a:gd name="T3" fmla="*/ 102 h 124"/>
                <a:gd name="T4" fmla="*/ 23 w 109"/>
                <a:gd name="T5" fmla="*/ 62 h 124"/>
                <a:gd name="T6" fmla="*/ 62 w 109"/>
                <a:gd name="T7" fmla="*/ 22 h 124"/>
                <a:gd name="T8" fmla="*/ 88 w 109"/>
                <a:gd name="T9" fmla="*/ 31 h 124"/>
                <a:gd name="T10" fmla="*/ 92 w 109"/>
                <a:gd name="T11" fmla="*/ 36 h 124"/>
                <a:gd name="T12" fmla="*/ 109 w 109"/>
                <a:gd name="T13" fmla="*/ 21 h 124"/>
                <a:gd name="T14" fmla="*/ 62 w 109"/>
                <a:gd name="T15" fmla="*/ 0 h 124"/>
                <a:gd name="T16" fmla="*/ 0 w 109"/>
                <a:gd name="T17" fmla="*/ 62 h 124"/>
                <a:gd name="T18" fmla="*/ 62 w 109"/>
                <a:gd name="T19" fmla="*/ 124 h 124"/>
                <a:gd name="T20" fmla="*/ 108 w 109"/>
                <a:gd name="T21" fmla="*/ 104 h 124"/>
                <a:gd name="T22" fmla="*/ 91 w 109"/>
                <a:gd name="T23" fmla="*/ 90 h 124"/>
                <a:gd name="T24" fmla="*/ 83 w 109"/>
                <a:gd name="T25" fmla="*/ 9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24">
                  <a:moveTo>
                    <a:pt x="83" y="96"/>
                  </a:moveTo>
                  <a:cubicBezTo>
                    <a:pt x="77" y="99"/>
                    <a:pt x="70" y="102"/>
                    <a:pt x="62" y="102"/>
                  </a:cubicBezTo>
                  <a:cubicBezTo>
                    <a:pt x="40" y="102"/>
                    <a:pt x="23" y="84"/>
                    <a:pt x="23" y="62"/>
                  </a:cubicBezTo>
                  <a:cubicBezTo>
                    <a:pt x="23" y="40"/>
                    <a:pt x="40" y="22"/>
                    <a:pt x="62" y="22"/>
                  </a:cubicBezTo>
                  <a:cubicBezTo>
                    <a:pt x="72" y="22"/>
                    <a:pt x="81" y="25"/>
                    <a:pt x="88" y="31"/>
                  </a:cubicBezTo>
                  <a:cubicBezTo>
                    <a:pt x="89" y="32"/>
                    <a:pt x="91" y="34"/>
                    <a:pt x="92" y="36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98" y="8"/>
                    <a:pt x="81" y="0"/>
                    <a:pt x="62" y="0"/>
                  </a:cubicBezTo>
                  <a:cubicBezTo>
                    <a:pt x="28" y="0"/>
                    <a:pt x="0" y="28"/>
                    <a:pt x="0" y="62"/>
                  </a:cubicBezTo>
                  <a:cubicBezTo>
                    <a:pt x="0" y="96"/>
                    <a:pt x="28" y="124"/>
                    <a:pt x="62" y="124"/>
                  </a:cubicBezTo>
                  <a:cubicBezTo>
                    <a:pt x="81" y="124"/>
                    <a:pt x="97" y="117"/>
                    <a:pt x="108" y="104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89" y="92"/>
                    <a:pt x="86" y="94"/>
                    <a:pt x="83" y="9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9" name="Rectangle 45">
              <a:extLst>
                <a:ext uri="{FF2B5EF4-FFF2-40B4-BE49-F238E27FC236}">
                  <a16:creationId xmlns:a16="http://schemas.microsoft.com/office/drawing/2014/main" id="{624BCFD3-97E2-4323-9816-D227BD173F6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50" y="286"/>
              <a:ext cx="1353" cy="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3776EF3-E210-47D4-B789-4B363E588784}"/>
              </a:ext>
            </a:extLst>
          </p:cNvPr>
          <p:cNvSpPr txBox="1"/>
          <p:nvPr userDrawn="1"/>
        </p:nvSpPr>
        <p:spPr>
          <a:xfrm>
            <a:off x="2341571" y="758665"/>
            <a:ext cx="1035035" cy="18732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933" b="1" spc="53" dirty="0">
                <a:solidFill>
                  <a:srgbClr val="FFFFFF"/>
                </a:solidFill>
                <a:cs typeface="Arial" charset="0"/>
              </a:rPr>
              <a:t>CHICAGO, IL</a:t>
            </a:r>
          </a:p>
        </p:txBody>
      </p:sp>
      <p:sp>
        <p:nvSpPr>
          <p:cNvPr id="61" name="Rectangle: Single Corner Snipped 55">
            <a:extLst>
              <a:ext uri="{FF2B5EF4-FFF2-40B4-BE49-F238E27FC236}">
                <a16:creationId xmlns:a16="http://schemas.microsoft.com/office/drawing/2014/main" id="{43BCD0B2-54CA-4ADF-A80B-C2F408AE5BF4}"/>
              </a:ext>
            </a:extLst>
          </p:cNvPr>
          <p:cNvSpPr/>
          <p:nvPr userDrawn="1"/>
        </p:nvSpPr>
        <p:spPr>
          <a:xfrm flipH="1">
            <a:off x="1494607" y="723969"/>
            <a:ext cx="685820" cy="256716"/>
          </a:xfrm>
          <a:custGeom>
            <a:avLst/>
            <a:gdLst>
              <a:gd name="connsiteX0" fmla="*/ 0 w 444457"/>
              <a:gd name="connsiteY0" fmla="*/ 0 h 192537"/>
              <a:gd name="connsiteX1" fmla="*/ 348189 w 444457"/>
              <a:gd name="connsiteY1" fmla="*/ 0 h 192537"/>
              <a:gd name="connsiteX2" fmla="*/ 444457 w 444457"/>
              <a:gd name="connsiteY2" fmla="*/ 96269 h 192537"/>
              <a:gd name="connsiteX3" fmla="*/ 444457 w 444457"/>
              <a:gd name="connsiteY3" fmla="*/ 192537 h 192537"/>
              <a:gd name="connsiteX4" fmla="*/ 0 w 444457"/>
              <a:gd name="connsiteY4" fmla="*/ 192537 h 192537"/>
              <a:gd name="connsiteX5" fmla="*/ 0 w 444457"/>
              <a:gd name="connsiteY5" fmla="*/ 0 h 192537"/>
              <a:gd name="connsiteX0" fmla="*/ 0 w 444457"/>
              <a:gd name="connsiteY0" fmla="*/ 0 h 192537"/>
              <a:gd name="connsiteX1" fmla="*/ 348189 w 444457"/>
              <a:gd name="connsiteY1" fmla="*/ 0 h 192537"/>
              <a:gd name="connsiteX2" fmla="*/ 444457 w 444457"/>
              <a:gd name="connsiteY2" fmla="*/ 192537 h 192537"/>
              <a:gd name="connsiteX3" fmla="*/ 0 w 444457"/>
              <a:gd name="connsiteY3" fmla="*/ 192537 h 192537"/>
              <a:gd name="connsiteX4" fmla="*/ 0 w 444457"/>
              <a:gd name="connsiteY4" fmla="*/ 0 h 192537"/>
              <a:gd name="connsiteX0" fmla="*/ 0 w 444457"/>
              <a:gd name="connsiteY0" fmla="*/ 0 h 192537"/>
              <a:gd name="connsiteX1" fmla="*/ 382173 w 444457"/>
              <a:gd name="connsiteY1" fmla="*/ 0 h 192537"/>
              <a:gd name="connsiteX2" fmla="*/ 444457 w 444457"/>
              <a:gd name="connsiteY2" fmla="*/ 192537 h 192537"/>
              <a:gd name="connsiteX3" fmla="*/ 0 w 444457"/>
              <a:gd name="connsiteY3" fmla="*/ 192537 h 192537"/>
              <a:gd name="connsiteX4" fmla="*/ 0 w 444457"/>
              <a:gd name="connsiteY4" fmla="*/ 0 h 19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457" h="192537">
                <a:moveTo>
                  <a:pt x="0" y="0"/>
                </a:moveTo>
                <a:lnTo>
                  <a:pt x="382173" y="0"/>
                </a:lnTo>
                <a:lnTo>
                  <a:pt x="444457" y="192537"/>
                </a:lnTo>
                <a:lnTo>
                  <a:pt x="0" y="192537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2" name="Right Triangle 61">
            <a:extLst>
              <a:ext uri="{FF2B5EF4-FFF2-40B4-BE49-F238E27FC236}">
                <a16:creationId xmlns:a16="http://schemas.microsoft.com/office/drawing/2014/main" id="{D9CBC58C-15C3-4113-A553-F83580FF060F}"/>
              </a:ext>
            </a:extLst>
          </p:cNvPr>
          <p:cNvSpPr/>
          <p:nvPr userDrawn="1"/>
        </p:nvSpPr>
        <p:spPr>
          <a:xfrm rot="5400000">
            <a:off x="1440315" y="1033920"/>
            <a:ext cx="188772" cy="80192"/>
          </a:xfrm>
          <a:prstGeom prst="rtTriangle">
            <a:avLst/>
          </a:prstGeom>
          <a:solidFill>
            <a:srgbClr val="00A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A119E93-F0A0-4A22-8B8C-48B68305B803}"/>
              </a:ext>
            </a:extLst>
          </p:cNvPr>
          <p:cNvSpPr txBox="1"/>
          <p:nvPr userDrawn="1"/>
        </p:nvSpPr>
        <p:spPr>
          <a:xfrm>
            <a:off x="1610881" y="758665"/>
            <a:ext cx="525212" cy="18732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spc="40" dirty="0">
                <a:solidFill>
                  <a:srgbClr val="6A747C"/>
                </a:solidFill>
                <a:cs typeface="Arial" charset="0"/>
              </a:rPr>
              <a:t>2018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523BE7E-0F48-419A-A3CC-57B23DED84F5}"/>
              </a:ext>
            </a:extLst>
          </p:cNvPr>
          <p:cNvSpPr/>
          <p:nvPr userDrawn="1"/>
        </p:nvSpPr>
        <p:spPr>
          <a:xfrm>
            <a:off x="9331104" y="306674"/>
            <a:ext cx="2454497" cy="480727"/>
          </a:xfrm>
          <a:prstGeom prst="rect">
            <a:avLst/>
          </a:prstGeom>
          <a:solidFill>
            <a:schemeClr val="bg1"/>
          </a:solidFill>
        </p:spPr>
        <p:txBody>
          <a:bodyPr wrap="none">
            <a:noAutofit/>
          </a:bodyPr>
          <a:lstStyle/>
          <a:p>
            <a:pPr algn="ctr" defTabSz="1219170">
              <a:defRPr/>
            </a:pPr>
            <a:r>
              <a:rPr lang="en-NZ" sz="2400" spc="-107" dirty="0">
                <a:solidFill>
                  <a:srgbClr val="0065A4"/>
                </a:solidFill>
                <a:cs typeface="Arial" panose="020B0604020202020204" pitchFamily="34" charset="0"/>
              </a:rPr>
              <a:t>CT180</a:t>
            </a: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D5CAB"/>
              </a:buClr>
              <a:defRPr/>
            </a:lvl1pPr>
            <a:lvl2pPr>
              <a:buClr>
                <a:srgbClr val="0D5CAB"/>
              </a:buClr>
              <a:defRPr/>
            </a:lvl2pPr>
            <a:lvl3pPr>
              <a:buClr>
                <a:srgbClr val="0D5CAB"/>
              </a:buClr>
              <a:defRPr/>
            </a:lvl3pPr>
            <a:lvl4pPr>
              <a:buClr>
                <a:srgbClr val="0D5CAB"/>
              </a:buClr>
              <a:defRPr/>
            </a:lvl4pPr>
            <a:lvl5pPr>
              <a:buClr>
                <a:srgbClr val="0D5CA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851C15-D73B-4627-8543-19EE6EA10E3A}"/>
              </a:ext>
            </a:extLst>
          </p:cNvPr>
          <p:cNvSpPr/>
          <p:nvPr userDrawn="1"/>
        </p:nvSpPr>
        <p:spPr>
          <a:xfrm>
            <a:off x="-52551" y="7007"/>
            <a:ext cx="960000" cy="164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067" b="1">
                <a:solidFill>
                  <a:srgbClr val="0D5CAB"/>
                </a:solidFill>
                <a:cs typeface="Arial" charset="0"/>
              </a:rPr>
              <a:t>CA013-004</a:t>
            </a:r>
            <a:endParaRPr lang="en-GB" sz="1067" b="1" dirty="0">
              <a:solidFill>
                <a:srgbClr val="0D5CAB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267">
                <a:solidFill>
                  <a:srgbClr val="0D5CA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vert="horz" lIns="91440" tIns="45720" rIns="91440" bIns="45720" rtlCol="0" anchor="t" anchorCtr="1">
            <a:noAutofit/>
          </a:bodyPr>
          <a:lstStyle>
            <a:lvl1pPr marL="304792" indent="-304792" algn="l">
              <a:buNone/>
              <a:defRPr lang="en-US" sz="3200"/>
            </a:lvl1pPr>
          </a:lstStyle>
          <a:p>
            <a:pPr marL="0" lvl="0" indent="0" algn="ctr"/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AF1AFCDA-ABCC-4704-AB71-48FDE4F2FA4C}" type="slidenum">
              <a:rPr>
                <a:solidFill>
                  <a:srgbClr val="000000"/>
                </a:solidFill>
              </a:rPr>
              <a:pPr/>
              <a:t>‹N›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 marL="171446" indent="-171446">
              <a:spcAft>
                <a:spcPts val="800"/>
              </a:spcAft>
              <a:defRPr sz="2133"/>
            </a:lvl1pPr>
            <a:lvl2pPr marL="480472" indent="-201079">
              <a:spcAft>
                <a:spcPts val="800"/>
              </a:spcAft>
              <a:defRPr sz="1867"/>
            </a:lvl2pPr>
            <a:lvl3pPr marL="838179" indent="-171446">
              <a:spcAft>
                <a:spcPts val="800"/>
              </a:spcAft>
              <a:defRPr sz="1600"/>
            </a:lvl3pPr>
            <a:lvl4pPr marL="1047724" indent="-154513">
              <a:spcAft>
                <a:spcPts val="800"/>
              </a:spcAft>
              <a:defRPr sz="1467"/>
            </a:lvl4pPr>
            <a:lvl5pPr marL="1341933" indent="-156629">
              <a:spcAft>
                <a:spcPts val="800"/>
              </a:spcAft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133" dirty="0" smtClean="0"/>
            </a:lvl1pPr>
            <a:lvl2pPr>
              <a:defRPr lang="en-US" sz="1867" dirty="0" smtClean="0"/>
            </a:lvl2pPr>
            <a:lvl3pPr>
              <a:defRPr lang="en-US" sz="1600" dirty="0" smtClean="0"/>
            </a:lvl3pPr>
            <a:lvl4pPr>
              <a:defRPr lang="en-US" sz="1467" dirty="0" smtClean="0"/>
            </a:lvl4pPr>
            <a:lvl5pPr>
              <a:defRPr lang="en-US" sz="1467" dirty="0"/>
            </a:lvl5pPr>
          </a:lstStyle>
          <a:p>
            <a:pPr marL="171446" lvl="0" indent="-171446"/>
            <a:r>
              <a:rPr lang="en-US" dirty="0"/>
              <a:t>Click to edit Master text styles</a:t>
            </a:r>
          </a:p>
          <a:p>
            <a:pPr marL="480472" lvl="1" indent="-201079"/>
            <a:r>
              <a:rPr lang="en-US" dirty="0"/>
              <a:t>Second level</a:t>
            </a:r>
          </a:p>
          <a:p>
            <a:pPr marL="838179" lvl="2" indent="-171446"/>
            <a:r>
              <a:rPr lang="en-US" dirty="0"/>
              <a:t>Third level</a:t>
            </a:r>
          </a:p>
          <a:p>
            <a:pPr marL="1047724" lvl="3" indent="-154513"/>
            <a:r>
              <a:rPr lang="en-US" dirty="0"/>
              <a:t>Fourth level</a:t>
            </a:r>
          </a:p>
          <a:p>
            <a:pPr marL="1341933" lvl="4" indent="-156629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33152"/>
            <a:ext cx="5386917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D5CAB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72915"/>
            <a:ext cx="5386917" cy="420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133" dirty="0" smtClean="0"/>
            </a:lvl1pPr>
            <a:lvl2pPr>
              <a:defRPr lang="en-US" sz="1867" dirty="0" smtClean="0"/>
            </a:lvl2pPr>
            <a:lvl3pPr>
              <a:defRPr lang="en-US" sz="1600" dirty="0" smtClean="0"/>
            </a:lvl3pPr>
            <a:lvl4pPr>
              <a:defRPr lang="en-US" sz="1467" dirty="0" smtClean="0"/>
            </a:lvl4pPr>
            <a:lvl5pPr>
              <a:defRPr lang="en-US" sz="1467" dirty="0"/>
            </a:lvl5pPr>
          </a:lstStyle>
          <a:p>
            <a:pPr marL="171446" lvl="0" indent="-171446"/>
            <a:r>
              <a:rPr lang="en-US" dirty="0"/>
              <a:t>Click to edit Master text styles</a:t>
            </a:r>
          </a:p>
          <a:p>
            <a:pPr marL="480472" lvl="1" indent="-201079"/>
            <a:r>
              <a:rPr lang="en-US" dirty="0"/>
              <a:t>Second level</a:t>
            </a:r>
          </a:p>
          <a:p>
            <a:pPr marL="838179" lvl="2" indent="-171446"/>
            <a:r>
              <a:rPr lang="en-US" dirty="0"/>
              <a:t>Third level</a:t>
            </a:r>
          </a:p>
          <a:p>
            <a:pPr marL="1047724" lvl="3" indent="-154513"/>
            <a:r>
              <a:rPr lang="en-US" dirty="0"/>
              <a:t>Fourth level</a:t>
            </a:r>
          </a:p>
          <a:p>
            <a:pPr marL="1341933" lvl="4" indent="-156629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33152"/>
            <a:ext cx="5389033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D5CAB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072915"/>
            <a:ext cx="5389033" cy="420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133" dirty="0" smtClean="0"/>
            </a:lvl1pPr>
            <a:lvl2pPr>
              <a:defRPr lang="en-US" sz="1867" dirty="0" smtClean="0"/>
            </a:lvl2pPr>
            <a:lvl3pPr>
              <a:defRPr lang="en-US" sz="1600" dirty="0" smtClean="0"/>
            </a:lvl3pPr>
            <a:lvl4pPr>
              <a:defRPr lang="en-US" sz="1467" dirty="0" smtClean="0"/>
            </a:lvl4pPr>
            <a:lvl5pPr>
              <a:defRPr lang="en-US" sz="1467" dirty="0"/>
            </a:lvl5pPr>
          </a:lstStyle>
          <a:p>
            <a:pPr marL="171446" lvl="0" indent="-171446"/>
            <a:r>
              <a:rPr lang="en-US" dirty="0"/>
              <a:t>Click to edit Master text styles</a:t>
            </a:r>
          </a:p>
          <a:p>
            <a:pPr marL="480472" lvl="1" indent="-201079"/>
            <a:r>
              <a:rPr lang="en-US" dirty="0"/>
              <a:t>Second level</a:t>
            </a:r>
          </a:p>
          <a:p>
            <a:pPr marL="838179" lvl="2" indent="-171446"/>
            <a:r>
              <a:rPr lang="en-US" dirty="0"/>
              <a:t>Third level</a:t>
            </a:r>
          </a:p>
          <a:p>
            <a:pPr marL="1047724" lvl="3" indent="-154513"/>
            <a:r>
              <a:rPr lang="en-US" dirty="0"/>
              <a:t>Fourth level</a:t>
            </a:r>
          </a:p>
          <a:p>
            <a:pPr marL="1341933" lvl="4" indent="-156629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6858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501177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95119"/>
            <a:ext cx="10363200" cy="6858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79106"/>
            <a:ext cx="10363200" cy="469127"/>
          </a:xfrm>
        </p:spPr>
        <p:txBody>
          <a:bodyPr vert="horz" lIns="91440" tIns="45720" rIns="91440" bIns="45720" rtlCol="0">
            <a:noAutofit/>
          </a:bodyPr>
          <a:lstStyle>
            <a:lvl1pPr marL="171450" indent="-17145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rgbClr val="FFFF00"/>
              </a:buClr>
              <a:buFont typeface="Arial" panose="020B0604020202020204" pitchFamily="34" charset="0"/>
              <a:buNone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 algn="ctr"/>
            <a:r>
              <a:rPr lang="en-US" dirty="0"/>
              <a:t>Click to add affiliations</a:t>
            </a: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551584" y="6019800"/>
            <a:ext cx="1640416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anchor="ctr">
            <a:normAutofit/>
          </a:bodyPr>
          <a:lstStyle/>
          <a:p>
            <a:pPr algn="ctr">
              <a:defRPr/>
            </a:pPr>
            <a:endParaRPr lang="en-US" sz="2400" dirty="0" err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22" y="365760"/>
            <a:ext cx="11085845" cy="610744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67"/>
              </a:spcBef>
              <a:defRPr b="0">
                <a:solidFill>
                  <a:schemeClr val="bg1"/>
                </a:solidFill>
              </a:defRPr>
            </a:lvl1pPr>
            <a:lvl2pPr marL="0" indent="0">
              <a:spcBef>
                <a:spcPts val="1867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 b="1">
                <a:solidFill>
                  <a:schemeClr val="bg1"/>
                </a:solidFill>
              </a:defRPr>
            </a:lvl4pPr>
            <a:lvl5pPr marL="226478" indent="-226478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  <a:lvl6pPr marL="383108" indent="-156629">
              <a:buClr>
                <a:schemeClr val="bg1"/>
              </a:buClr>
              <a:buFont typeface="Arial" panose="020B0604020202020204" pitchFamily="34" charset="0"/>
              <a:buChar char="–"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8151" y="0"/>
            <a:ext cx="11090999" cy="366184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F8F6C89-E45E-4B36-92B6-7B930DD83BB0}"/>
              </a:ext>
            </a:extLst>
          </p:cNvPr>
          <p:cNvSpPr txBox="1">
            <a:spLocks/>
          </p:cNvSpPr>
          <p:nvPr userDrawn="1"/>
        </p:nvSpPr>
        <p:spPr>
          <a:xfrm>
            <a:off x="5700184" y="6345767"/>
            <a:ext cx="711200" cy="484717"/>
          </a:xfrm>
          <a:prstGeom prst="rect">
            <a:avLst/>
          </a:prstGeom>
        </p:spPr>
        <p:txBody>
          <a:bodyPr rIns="24384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0FAB57-93B6-E64F-A63C-66ED1457CBAC}" type="slidenum">
              <a:rPr lang="en-US" sz="933" smtClean="0">
                <a:solidFill>
                  <a:prstClr val="white"/>
                </a:solidFill>
              </a:rPr>
              <a:pPr>
                <a:defRPr/>
              </a:pPr>
              <a:t>‹N›</a:t>
            </a:fld>
            <a:endParaRPr lang="en-US" sz="1333" dirty="0">
              <a:solidFill>
                <a:prstClr val="white"/>
              </a:solidFill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763BBED-5356-476C-8836-761A10C15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684" y="6407151"/>
            <a:ext cx="4114800" cy="36618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 flipH="1">
            <a:off x="431800" y="982133"/>
            <a:ext cx="11322051" cy="0"/>
          </a:xfrm>
          <a:prstGeom prst="line">
            <a:avLst/>
          </a:prstGeom>
          <a:ln w="635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9"/>
          <p:cNvSpPr txBox="1">
            <a:spLocks noChangeArrowheads="1"/>
          </p:cNvSpPr>
          <p:nvPr userDrawn="1"/>
        </p:nvSpPr>
        <p:spPr bwMode="auto">
          <a:xfrm>
            <a:off x="1799372" y="6591300"/>
            <a:ext cx="85932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rIns="609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/>
                </a:solidFill>
                <a:latin typeface="Arial"/>
                <a:cs typeface="Arial" charset="0"/>
              </a:rPr>
              <a:t>PF HQ │ ESMO 2018 Satellite Symposium </a:t>
            </a:r>
            <a:r>
              <a:rPr lang="en-US" sz="800" dirty="0">
                <a:solidFill>
                  <a:prstClr val="white"/>
                </a:solidFill>
                <a:cs typeface="Arial" charset="0"/>
              </a:rPr>
              <a:t>│ Final Version 1.0 │ 2018-10-15 │ Only for Presentation at the ESMO Satellite Symposium</a:t>
            </a:r>
            <a:r>
              <a:rPr lang="en-US" sz="800" dirty="0">
                <a:solidFill>
                  <a:prstClr val="white"/>
                </a:solidFill>
                <a:latin typeface="Arial"/>
                <a:cs typeface="Arial" charset="0"/>
              </a:rPr>
              <a:t> </a:t>
            </a: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vert="horz" lIns="91440" tIns="45720" rIns="91440" bIns="45720" rtlCol="0" anchor="t" anchorCtr="1">
            <a:noAutofit/>
          </a:bodyPr>
          <a:lstStyle>
            <a:lvl1pPr marL="228600" indent="-228600" algn="l">
              <a:buNone/>
              <a:defRPr lang="en-US" sz="2400"/>
            </a:lvl1pPr>
          </a:lstStyle>
          <a:p>
            <a:pPr marL="0" lvl="0" indent="0" algn="ctr"/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1AFCDA-ABCC-4704-AB71-48FDE4F2FA4C}" type="slidenum">
              <a:rPr lang="en-US" smtClean="0">
                <a:solidFill>
                  <a:srgbClr val="FFFFFF"/>
                </a:solidFill>
              </a:rPr>
              <a:pPr/>
              <a:t>‹N›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1092200"/>
            <a:ext cx="1219200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>
            <a:normAutofit/>
          </a:bodyPr>
          <a:lstStyle>
            <a:lvl1pPr marL="171450" indent="-171450">
              <a:spcAft>
                <a:spcPts val="600"/>
              </a:spcAft>
              <a:defRPr sz="1600"/>
            </a:lvl1pPr>
            <a:lvl2pPr marL="517525" indent="-174625">
              <a:spcAft>
                <a:spcPts val="600"/>
              </a:spcAft>
              <a:defRPr sz="1400"/>
            </a:lvl2pPr>
            <a:lvl3pPr marL="814388" indent="-128588">
              <a:spcAft>
                <a:spcPts val="600"/>
              </a:spcAft>
              <a:defRPr sz="1200"/>
            </a:lvl3pPr>
            <a:lvl4pPr marL="1120775" indent="-149225">
              <a:spcAft>
                <a:spcPts val="600"/>
              </a:spcAft>
              <a:defRPr sz="1100"/>
            </a:lvl4pPr>
            <a:lvl5pPr marL="1374775" indent="-117475"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>
            <a:normAutofit/>
          </a:bodyPr>
          <a:lstStyle>
            <a:lvl1pPr marL="171450" indent="-171450">
              <a:spcAft>
                <a:spcPts val="600"/>
              </a:spcAft>
              <a:defRPr sz="1600"/>
            </a:lvl1pPr>
            <a:lvl2pPr marL="517525" indent="-174625">
              <a:spcAft>
                <a:spcPts val="600"/>
              </a:spcAft>
              <a:defRPr sz="1400"/>
            </a:lvl2pPr>
            <a:lvl3pPr marL="814388" indent="-128588">
              <a:spcAft>
                <a:spcPts val="600"/>
              </a:spcAft>
              <a:defRPr sz="1200"/>
            </a:lvl3pPr>
            <a:lvl4pPr marL="1120775" indent="-149225">
              <a:spcAft>
                <a:spcPts val="600"/>
              </a:spcAft>
              <a:defRPr sz="1100"/>
            </a:lvl4pPr>
            <a:lvl5pPr marL="1374775" indent="-117475"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33158"/>
            <a:ext cx="5386917" cy="639763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72915"/>
            <a:ext cx="5386917" cy="4205288"/>
          </a:xfrm>
        </p:spPr>
        <p:txBody>
          <a:bodyPr>
            <a:normAutofit/>
          </a:bodyPr>
          <a:lstStyle>
            <a:lvl1pPr marL="133350" indent="-133350">
              <a:spcAft>
                <a:spcPts val="600"/>
              </a:spcAft>
              <a:defRPr sz="1500"/>
            </a:lvl1pPr>
            <a:lvl2pPr marL="488950" indent="-146050">
              <a:spcAft>
                <a:spcPts val="600"/>
              </a:spcAft>
              <a:defRPr sz="1350"/>
            </a:lvl2pPr>
            <a:lvl3pPr marL="800100" indent="-114300">
              <a:spcAft>
                <a:spcPts val="600"/>
              </a:spcAft>
              <a:defRPr sz="1200"/>
            </a:lvl3pPr>
            <a:lvl4pPr marL="1144588" indent="-115888">
              <a:spcAft>
                <a:spcPts val="600"/>
              </a:spcAft>
              <a:defRPr sz="1050"/>
            </a:lvl4pPr>
            <a:lvl5pPr marL="1374775" indent="-117475">
              <a:spcAft>
                <a:spcPts val="600"/>
              </a:spcAft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433158"/>
            <a:ext cx="5389033" cy="639763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072915"/>
            <a:ext cx="5389033" cy="4205288"/>
          </a:xfrm>
        </p:spPr>
        <p:txBody>
          <a:bodyPr>
            <a:normAutofit/>
          </a:bodyPr>
          <a:lstStyle>
            <a:lvl1pPr marL="133350" indent="-133350">
              <a:spcAft>
                <a:spcPts val="600"/>
              </a:spcAft>
              <a:defRPr sz="1500"/>
            </a:lvl1pPr>
            <a:lvl2pPr marL="488950" indent="-146050">
              <a:spcAft>
                <a:spcPts val="600"/>
              </a:spcAft>
              <a:defRPr sz="1350"/>
            </a:lvl2pPr>
            <a:lvl3pPr marL="800100" indent="-114300">
              <a:spcAft>
                <a:spcPts val="600"/>
              </a:spcAft>
              <a:defRPr sz="1200"/>
            </a:lvl3pPr>
            <a:lvl4pPr marL="1144588" indent="-115888">
              <a:spcAft>
                <a:spcPts val="600"/>
              </a:spcAft>
              <a:defRPr sz="1050"/>
            </a:lvl4pPr>
            <a:lvl5pPr marL="1374775" indent="-117475">
              <a:spcAft>
                <a:spcPts val="600"/>
              </a:spcAft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53" y="365126"/>
            <a:ext cx="10375053" cy="898410"/>
          </a:xfrm>
        </p:spPr>
        <p:txBody>
          <a:bodyPr anchor="ctr">
            <a:normAutofit/>
          </a:bodyPr>
          <a:lstStyle>
            <a:lvl1pPr>
              <a:defRPr lang="en-GB" sz="3200" b="1" kern="1200" dirty="0">
                <a:solidFill>
                  <a:srgbClr val="2A296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7" name="Picture 6" descr="Master_Grunge_Cross_Key_Colour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801" y="253076"/>
            <a:ext cx="824052" cy="824056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1287738"/>
            <a:ext cx="12192000" cy="0"/>
          </a:xfrm>
          <a:prstGeom prst="line">
            <a:avLst/>
          </a:prstGeom>
          <a:ln w="19050">
            <a:solidFill>
              <a:srgbClr val="2A2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387350" y="6176964"/>
            <a:ext cx="11347450" cy="558800"/>
          </a:xfrm>
        </p:spPr>
        <p:txBody>
          <a:bodyPr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53" y="365126"/>
            <a:ext cx="10375053" cy="898410"/>
          </a:xfrm>
        </p:spPr>
        <p:txBody>
          <a:bodyPr anchor="ctr">
            <a:normAutofit/>
          </a:bodyPr>
          <a:lstStyle>
            <a:lvl1pPr>
              <a:defRPr lang="en-GB" sz="3200" b="1" kern="1200" dirty="0">
                <a:solidFill>
                  <a:srgbClr val="2A296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7" name="Picture 6" descr="Master_Grunge_Cross_Key_Colour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801" y="253076"/>
            <a:ext cx="824052" cy="824056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1287738"/>
            <a:ext cx="12192000" cy="0"/>
          </a:xfrm>
          <a:prstGeom prst="line">
            <a:avLst/>
          </a:prstGeom>
          <a:ln w="19050">
            <a:solidFill>
              <a:srgbClr val="2A2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387149" y="1629295"/>
            <a:ext cx="11347651" cy="4547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387350" y="6176964"/>
            <a:ext cx="11347450" cy="558800"/>
          </a:xfrm>
        </p:spPr>
        <p:txBody>
          <a:bodyPr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EB1E5-78D9-BA4A-9D95-EF8009852B4D}" type="slidenum">
              <a:rPr lang="en-US" smtClean="0">
                <a:solidFill>
                  <a:srgbClr val="21277F">
                    <a:tint val="75000"/>
                  </a:srgbClr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21277F">
                  <a:tint val="75000"/>
                </a:srgb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0" y="6473825"/>
            <a:ext cx="11963400" cy="384175"/>
          </a:xfrm>
        </p:spPr>
        <p:txBody>
          <a:bodyPr lIns="36000" rIns="36000" anchor="b" anchorCtr="0">
            <a:noAutofit/>
          </a:bodyPr>
          <a:lstStyle>
            <a:lvl1pPr marL="63498" indent="0">
              <a:spcBef>
                <a:spcPts val="0"/>
              </a:spcBef>
              <a:buNone/>
              <a:defRPr sz="1000"/>
            </a:lvl1pPr>
            <a:lvl2pPr marL="457188" indent="0">
              <a:buNone/>
              <a:defRPr sz="1000"/>
            </a:lvl2pPr>
            <a:lvl3pPr marL="914377" indent="0">
              <a:buNone/>
              <a:defRPr sz="1000"/>
            </a:lvl3pPr>
            <a:lvl4pPr marL="1371566" indent="0">
              <a:buNone/>
              <a:defRPr sz="1000"/>
            </a:lvl4pPr>
            <a:lvl5pPr marL="1828755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8" y="6599364"/>
            <a:ext cx="5480049" cy="153888"/>
          </a:xfr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6096013" y="6599364"/>
            <a:ext cx="5501217" cy="153888"/>
          </a:xfrm>
        </p:spPr>
        <p:txBody>
          <a:bodyPr lIns="0" tIns="0" rIns="0" bIns="0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</p:spTree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54" y="365126"/>
            <a:ext cx="10375053" cy="898410"/>
          </a:xfrm>
        </p:spPr>
        <p:txBody>
          <a:bodyPr anchor="ctr">
            <a:normAutofit/>
          </a:bodyPr>
          <a:lstStyle>
            <a:lvl1pPr>
              <a:defRPr lang="en-GB" sz="3200" b="1" kern="1200" dirty="0">
                <a:solidFill>
                  <a:srgbClr val="2A296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287738"/>
            <a:ext cx="12192000" cy="0"/>
          </a:xfrm>
          <a:prstGeom prst="line">
            <a:avLst/>
          </a:prstGeom>
          <a:ln w="19050">
            <a:solidFill>
              <a:srgbClr val="2A2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387149" y="1629295"/>
            <a:ext cx="11347651" cy="4547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387349" y="6176964"/>
            <a:ext cx="11347451" cy="558800"/>
          </a:xfrm>
        </p:spPr>
        <p:txBody>
          <a:bodyPr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Master_Grunge_Cross_Key_Colour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94" y="253076"/>
            <a:ext cx="1162260" cy="82405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551584" y="6019800"/>
            <a:ext cx="1640416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anchor="ctr">
            <a:normAutofit/>
          </a:bodyPr>
          <a:lstStyle/>
          <a:p>
            <a:pPr algn="ctr">
              <a:defRPr/>
            </a:pPr>
            <a:endParaRPr lang="en-US" sz="2400" dirty="0" err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22" y="365760"/>
            <a:ext cx="11085845" cy="610744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67"/>
              </a:spcBef>
              <a:defRPr b="0">
                <a:solidFill>
                  <a:schemeClr val="bg1"/>
                </a:solidFill>
              </a:defRPr>
            </a:lvl1pPr>
            <a:lvl2pPr marL="0" indent="0">
              <a:spcBef>
                <a:spcPts val="1867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 b="1">
                <a:solidFill>
                  <a:schemeClr val="bg1"/>
                </a:solidFill>
              </a:defRPr>
            </a:lvl4pPr>
            <a:lvl5pPr marL="226478" indent="-226478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  <a:lvl6pPr marL="383108" indent="-156629">
              <a:buClr>
                <a:schemeClr val="bg1"/>
              </a:buClr>
              <a:buFont typeface="Arial" panose="020B0604020202020204" pitchFamily="34" charset="0"/>
              <a:buChar char="–"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8151" y="0"/>
            <a:ext cx="11090999" cy="366184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E078354F-49AB-4FDB-B706-97A2A9B88D3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955118" y="6591300"/>
            <a:ext cx="22817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60" rIns="609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00">
                <a:solidFill>
                  <a:prstClr val="white"/>
                </a:solidFill>
                <a:cs typeface="Arial" charset="0"/>
              </a:rPr>
              <a:t>CONFIDENTIAL. FOR INTERNAL USE ONLY.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F8F6C89-E45E-4B36-92B6-7B930DD83BB0}"/>
              </a:ext>
            </a:extLst>
          </p:cNvPr>
          <p:cNvSpPr txBox="1">
            <a:spLocks/>
          </p:cNvSpPr>
          <p:nvPr userDrawn="1"/>
        </p:nvSpPr>
        <p:spPr>
          <a:xfrm>
            <a:off x="5700184" y="6345767"/>
            <a:ext cx="711200" cy="484717"/>
          </a:xfrm>
          <a:prstGeom prst="rect">
            <a:avLst/>
          </a:prstGeom>
        </p:spPr>
        <p:txBody>
          <a:bodyPr rIns="24384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0FAB57-93B6-E64F-A63C-66ED1457CBAC}" type="slidenum">
              <a:rPr lang="en-US" sz="933" smtClean="0">
                <a:solidFill>
                  <a:prstClr val="white"/>
                </a:solidFill>
              </a:rPr>
              <a:pPr>
                <a:defRPr/>
              </a:pPr>
              <a:t>‹N›</a:t>
            </a:fld>
            <a:endParaRPr lang="en-US" sz="1333" dirty="0">
              <a:solidFill>
                <a:prstClr val="white"/>
              </a:solidFill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763BBED-5356-476C-8836-761A10C15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684" y="6407151"/>
            <a:ext cx="4114800" cy="36618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 flipH="1">
            <a:off x="431800" y="982133"/>
            <a:ext cx="11322051" cy="0"/>
          </a:xfrm>
          <a:prstGeom prst="line">
            <a:avLst/>
          </a:prstGeom>
          <a:ln w="6350">
            <a:solidFill>
              <a:srgbClr val="FFFFFF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0038" y="5231875"/>
            <a:ext cx="5668962" cy="537099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31273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23001" y="5231875"/>
            <a:ext cx="5668962" cy="537099"/>
          </a:xfr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 marL="31273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3"/>
            <a:ext cx="10363200" cy="1470025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6858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501180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95119"/>
            <a:ext cx="10363200" cy="6858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79109"/>
            <a:ext cx="10363200" cy="469127"/>
          </a:xfrm>
        </p:spPr>
        <p:txBody>
          <a:bodyPr vert="horz" lIns="91440" tIns="45720" rIns="91440" bIns="45720" rtlCol="0">
            <a:noAutofit/>
          </a:bodyPr>
          <a:lstStyle>
            <a:lvl1pPr marL="171446" indent="-171446" algn="ctr" defTabSz="68578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1"/>
              </a:spcAft>
              <a:buClr>
                <a:srgbClr val="FFFF00"/>
              </a:buClr>
              <a:buFont typeface="Arial" panose="020B0604020202020204" pitchFamily="34" charset="0"/>
              <a:buNone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 algn="ctr"/>
            <a:r>
              <a:rPr lang="en-US" dirty="0"/>
              <a:t>Click to add affiliations</a:t>
            </a: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3"/>
            <a:ext cx="10363200" cy="1470025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vert="horz" lIns="91440" tIns="45720" rIns="91440" bIns="45720" rtlCol="0" anchor="t" anchorCtr="1">
            <a:noAutofit/>
          </a:bodyPr>
          <a:lstStyle>
            <a:lvl1pPr marL="228594" indent="-228594" algn="l">
              <a:buNone/>
              <a:defRPr lang="en-US" sz="2400"/>
            </a:lvl1pPr>
          </a:lstStyle>
          <a:p>
            <a:pPr marL="0" lvl="0" indent="0" algn="ctr"/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1AFCDA-ABCC-4704-AB71-48FDE4F2FA4C}" type="slidenum">
              <a:rPr lang="en-US" smtClean="0">
                <a:solidFill>
                  <a:srgbClr val="FFFFFF"/>
                </a:solidFill>
              </a:rPr>
              <a:pPr/>
              <a:t>‹N›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1092200"/>
            <a:ext cx="1219200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>
            <a:normAutofit/>
          </a:bodyPr>
          <a:lstStyle>
            <a:lvl1pPr marL="171446" indent="-171446">
              <a:spcAft>
                <a:spcPts val="600"/>
              </a:spcAft>
              <a:defRPr sz="1600"/>
            </a:lvl1pPr>
            <a:lvl2pPr marL="517512" indent="-174621">
              <a:spcAft>
                <a:spcPts val="600"/>
              </a:spcAft>
              <a:defRPr sz="1400"/>
            </a:lvl2pPr>
            <a:lvl3pPr marL="814368" indent="-128585">
              <a:spcAft>
                <a:spcPts val="600"/>
              </a:spcAft>
              <a:defRPr sz="1200"/>
            </a:lvl3pPr>
            <a:lvl4pPr marL="1120747" indent="-149222">
              <a:spcAft>
                <a:spcPts val="600"/>
              </a:spcAft>
              <a:defRPr sz="1100"/>
            </a:lvl4pPr>
            <a:lvl5pPr marL="1374740" indent="-117472"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>
            <a:normAutofit/>
          </a:bodyPr>
          <a:lstStyle>
            <a:lvl1pPr marL="171446" indent="-171446">
              <a:spcAft>
                <a:spcPts val="600"/>
              </a:spcAft>
              <a:defRPr sz="1600"/>
            </a:lvl1pPr>
            <a:lvl2pPr marL="517512" indent="-174621">
              <a:spcAft>
                <a:spcPts val="600"/>
              </a:spcAft>
              <a:defRPr sz="1400"/>
            </a:lvl2pPr>
            <a:lvl3pPr marL="814368" indent="-128585">
              <a:spcAft>
                <a:spcPts val="600"/>
              </a:spcAft>
              <a:defRPr sz="1200"/>
            </a:lvl3pPr>
            <a:lvl4pPr marL="1120747" indent="-149222">
              <a:spcAft>
                <a:spcPts val="600"/>
              </a:spcAft>
              <a:defRPr sz="1100"/>
            </a:lvl4pPr>
            <a:lvl5pPr marL="1374740" indent="-117472"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33160"/>
            <a:ext cx="5386917" cy="639763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72915"/>
            <a:ext cx="5386917" cy="4205288"/>
          </a:xfrm>
        </p:spPr>
        <p:txBody>
          <a:bodyPr>
            <a:normAutofit/>
          </a:bodyPr>
          <a:lstStyle>
            <a:lvl1pPr marL="133347" indent="-133347">
              <a:spcAft>
                <a:spcPts val="600"/>
              </a:spcAft>
              <a:defRPr sz="1500"/>
            </a:lvl1pPr>
            <a:lvl2pPr marL="488938" indent="-146047">
              <a:spcAft>
                <a:spcPts val="600"/>
              </a:spcAft>
              <a:defRPr sz="1351"/>
            </a:lvl2pPr>
            <a:lvl3pPr marL="800080" indent="-114297">
              <a:spcAft>
                <a:spcPts val="600"/>
              </a:spcAft>
              <a:defRPr sz="1200"/>
            </a:lvl3pPr>
            <a:lvl4pPr marL="1144559" indent="-115885">
              <a:spcAft>
                <a:spcPts val="600"/>
              </a:spcAft>
              <a:defRPr sz="1051"/>
            </a:lvl4pPr>
            <a:lvl5pPr marL="1374740" indent="-117472">
              <a:spcAft>
                <a:spcPts val="600"/>
              </a:spcAft>
              <a:defRPr sz="1051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433160"/>
            <a:ext cx="5389033" cy="639763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072915"/>
            <a:ext cx="5389033" cy="4205288"/>
          </a:xfrm>
        </p:spPr>
        <p:txBody>
          <a:bodyPr>
            <a:normAutofit/>
          </a:bodyPr>
          <a:lstStyle>
            <a:lvl1pPr marL="133347" indent="-133347">
              <a:spcAft>
                <a:spcPts val="600"/>
              </a:spcAft>
              <a:defRPr sz="1500"/>
            </a:lvl1pPr>
            <a:lvl2pPr marL="488938" indent="-146047">
              <a:spcAft>
                <a:spcPts val="600"/>
              </a:spcAft>
              <a:defRPr sz="1351"/>
            </a:lvl2pPr>
            <a:lvl3pPr marL="800080" indent="-114297">
              <a:spcAft>
                <a:spcPts val="600"/>
              </a:spcAft>
              <a:defRPr sz="1200"/>
            </a:lvl3pPr>
            <a:lvl4pPr marL="1144559" indent="-115885">
              <a:spcAft>
                <a:spcPts val="600"/>
              </a:spcAft>
              <a:defRPr sz="1051"/>
            </a:lvl4pPr>
            <a:lvl5pPr marL="1374740" indent="-117472">
              <a:spcAft>
                <a:spcPts val="600"/>
              </a:spcAft>
              <a:defRPr sz="1051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 eaLnBrk="0" hangingPunct="0">
              <a:defRPr/>
            </a:lvl1pPr>
          </a:lstStyle>
          <a:p>
            <a:fld id="{80B014FC-9999-4B24-B5D4-681B7C9C99A6}" type="slidenum">
              <a:rPr lang="en-GB" altLang="it-IT">
                <a:solidFill>
                  <a:srgbClr val="000000"/>
                </a:solidFill>
              </a:rPr>
              <a:pPr/>
              <a:t>‹N›</a:t>
            </a:fld>
            <a:endParaRPr lang="en-GB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8" y="1463041"/>
            <a:ext cx="5429249" cy="4171363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153152" y="1463041"/>
            <a:ext cx="5429249" cy="4171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8151" y="0"/>
            <a:ext cx="11094316" cy="366184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 flipH="1">
            <a:off x="431800" y="982133"/>
            <a:ext cx="11322051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07" y="58171"/>
            <a:ext cx="11346196" cy="792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12800" y="1314000"/>
            <a:ext cx="11347200" cy="4348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12803" y="6300423"/>
            <a:ext cx="5683199" cy="3259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67"/>
            </a:lvl1pPr>
          </a:lstStyle>
          <a:p>
            <a:pPr lvl="0"/>
            <a:r>
              <a:rPr lang="en-US" dirty="0"/>
              <a:t>Abbreviations</a:t>
            </a:r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6300423"/>
            <a:ext cx="5087816" cy="325967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67"/>
            </a:lvl1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9045" y="6456407"/>
            <a:ext cx="393600" cy="326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277D2C0-190A-4A2D-990B-26992E2D05E6}" type="slidenum">
              <a:rPr lang="en-GB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910865" y="6209497"/>
            <a:ext cx="8978857" cy="430055"/>
          </a:xfrm>
          <a:prstGeom prst="rect">
            <a:avLst/>
          </a:prstGeom>
        </p:spPr>
        <p:txBody>
          <a:bodyPr wrap="square" lIns="0" tIns="46730" rIns="0" bIns="46730" anchor="t" anchorCtr="0">
            <a:noAutofit/>
          </a:bodyPr>
          <a:lstStyle>
            <a:lvl1pPr>
              <a:defRPr lang="en-GB" sz="933">
                <a:solidFill>
                  <a:prstClr val="black"/>
                </a:solidFill>
              </a:defRPr>
            </a:lvl1pPr>
          </a:lstStyle>
          <a:p>
            <a:pPr defTabSz="1086545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910865" y="5719769"/>
            <a:ext cx="4820139" cy="406399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marL="23297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marL="456535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marL="62612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marL="79570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924069" y="5719769"/>
            <a:ext cx="4820139" cy="406399"/>
          </a:xfr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marL="23297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marL="456535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marL="62612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marL="79570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61" y="6507033"/>
            <a:ext cx="5480049" cy="246221"/>
          </a:xfrm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6096016" y="6507033"/>
            <a:ext cx="5501217" cy="246221"/>
          </a:xfrm>
        </p:spPr>
        <p:txBody>
          <a:bodyPr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</p:spTree>
  </p:cSld>
  <p:clrMapOvr>
    <a:masterClrMapping/>
  </p:clrMapOvr>
  <p:transition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33381"/>
            <a:ext cx="9144000" cy="1413877"/>
          </a:xfrm>
        </p:spPr>
        <p:txBody>
          <a:bodyPr anchor="b"/>
          <a:lstStyle>
            <a:lvl1pPr algn="ctr">
              <a:defRPr sz="4800">
                <a:solidFill>
                  <a:srgbClr val="0093D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39334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3600" b="1" baseline="-25000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4CF6-E26D-473B-80BF-8FD8AE0001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1011-E4DD-499F-96A7-5FEFC9905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76048"/>
            <a:ext cx="10515600" cy="1325563"/>
          </a:xfrm>
        </p:spPr>
        <p:txBody>
          <a:bodyPr/>
          <a:lstStyle>
            <a:lvl1pPr>
              <a:defRPr>
                <a:solidFill>
                  <a:srgbClr val="0093D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AE1-A1E6-4D36-B61B-96457EE4E4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1011-E4DD-499F-96A7-5FEFC9905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047627"/>
            <a:ext cx="9144000" cy="1784724"/>
          </a:xfrm>
        </p:spPr>
        <p:txBody>
          <a:bodyPr>
            <a:normAutofit/>
          </a:bodyPr>
          <a:lstStyle>
            <a:lvl1pPr marL="0" indent="0">
              <a:buNone/>
              <a:defRPr baseline="0"/>
            </a:lvl1pPr>
          </a:lstStyle>
          <a:p>
            <a:pPr algn="l"/>
            <a:r>
              <a:rPr lang="en-US" altLang="en-US" sz="3600" i="0" baseline="30000" dirty="0">
                <a:solidFill>
                  <a:schemeClr val="tx1"/>
                </a:solidFill>
                <a:latin typeface="+mn-lt"/>
              </a:rPr>
              <a:t>Click to edit Master Subtitle style</a:t>
            </a:r>
            <a:endParaRPr lang="en-US" altLang="en-US" sz="1800" i="1" dirty="0">
              <a:solidFill>
                <a:srgbClr val="003366"/>
              </a:solidFill>
              <a:latin typeface="Helvetica" panose="020B0604020202020204" pitchFamily="34" charset="0"/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800" i="1" dirty="0">
              <a:solidFill>
                <a:srgbClr val="003366"/>
              </a:solidFill>
              <a:latin typeface="Helvetica" panose="020B0604020202020204" pitchFamily="34" charset="0"/>
            </a:endParaRPr>
          </a:p>
          <a:p>
            <a:pPr algn="l"/>
            <a:endParaRPr lang="en-US" sz="3600" baseline="30000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1524000" y="226918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i="1" dirty="0">
                <a:solidFill>
                  <a:srgbClr val="003366"/>
                </a:solidFill>
                <a:latin typeface="Helvetica" panose="020B0604020202020204" pitchFamily="34" charset="0"/>
                <a:cs typeface="Arial" charset="0"/>
              </a:rPr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AF5011-EBC0-4902-9AF7-66323ACE0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C3ABF2-2AFC-4706-88FF-F0B32CC0BAA3}"/>
              </a:ext>
            </a:extLst>
          </p:cNvPr>
          <p:cNvSpPr txBox="1">
            <a:spLocks/>
          </p:cNvSpPr>
          <p:nvPr userDrawn="1"/>
        </p:nvSpPr>
        <p:spPr>
          <a:xfrm>
            <a:off x="838199" y="928967"/>
            <a:ext cx="10537723" cy="1047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93D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en-US" sz="3200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F94621A-07AD-42B5-A722-D1ABEE7F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89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097A04-E3CD-4DFB-8D63-090A48E58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3917"/>
            <a:ext cx="10515600" cy="3743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93D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7BC14-C633-46A2-B79D-FBBD5192CE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1011-E4DD-499F-96A7-5FEFC9905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93D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C46D-90DD-4B2B-9022-7DC06DCB5D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1011-E4DD-499F-96A7-5FEFC9905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5600"/>
            <a:ext cx="10515600" cy="1325563"/>
          </a:xfrm>
        </p:spPr>
        <p:txBody>
          <a:bodyPr/>
          <a:lstStyle>
            <a:lvl1pPr>
              <a:defRPr baseline="0">
                <a:solidFill>
                  <a:srgbClr val="0093D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9553-CB90-4FEC-AB31-2C02058470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1011-E4DD-499F-96A7-5FEFC9905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3D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77C59-C6B7-42F8-A2AE-6ECF59E67A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1011-E4DD-499F-96A7-5FEFC9905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8" y="1463041"/>
            <a:ext cx="5429249" cy="4171363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153152" y="1463041"/>
            <a:ext cx="5429249" cy="4171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8151" y="0"/>
            <a:ext cx="11094316" cy="366184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 flipH="1">
            <a:off x="431800" y="982133"/>
            <a:ext cx="11322051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8C14E-BEBA-4341-8B4E-30435D0B1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1011-E4DD-499F-96A7-5FEFC9905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A91B-F49B-4F12-B2A5-E9AC0EA324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1011-E4DD-499F-96A7-5FEFC9905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93D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6903-9B21-4EE0-A1E1-9380A71EB7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1011-E4DD-499F-96A7-5FEFC9905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3D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4AF8-CE11-477B-9BCC-643C328E8B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1011-E4DD-499F-96A7-5FEFC9905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093D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59187-3C16-4DD3-BD2B-584F22AE21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E1011-E4DD-499F-96A7-5FEFC9905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357498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‹N›</a:t>
            </a:fld>
            <a:endParaRPr lang="en-US" dirty="0">
              <a:solidFill>
                <a:srgbClr val="44546A"/>
              </a:solidFill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‹N›</a:t>
            </a:fld>
            <a:endParaRPr lang="en-US" dirty="0">
              <a:solidFill>
                <a:srgbClr val="44546A"/>
              </a:solidFill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‹N›</a:t>
            </a:fld>
            <a:endParaRPr lang="en-US" dirty="0">
              <a:solidFill>
                <a:srgbClr val="44546A"/>
              </a:solidFill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‹N›</a:t>
            </a:fld>
            <a:endParaRPr lang="en-US" dirty="0">
              <a:solidFill>
                <a:srgbClr val="44546A"/>
              </a:solidFill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‹N›</a:t>
            </a:fld>
            <a:endParaRPr lang="en-US" dirty="0">
              <a:solidFill>
                <a:srgbClr val="44546A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Multi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6" y="1463041"/>
            <a:ext cx="5486400" cy="1950720"/>
          </a:xfrm>
          <a:prstGeom prst="round1Rect">
            <a:avLst/>
          </a:prstGeom>
          <a:solidFill>
            <a:schemeClr val="accent1"/>
          </a:solidFill>
        </p:spPr>
        <p:txBody>
          <a:bodyPr lIns="91440" tIns="4572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73799" y="1463041"/>
            <a:ext cx="5486400" cy="1950720"/>
          </a:xfrm>
          <a:prstGeom prst="round1Rect">
            <a:avLst/>
          </a:prstGeom>
          <a:solidFill>
            <a:schemeClr val="accent2"/>
          </a:solidFill>
        </p:spPr>
        <p:txBody>
          <a:bodyPr lIns="91440" tIns="45720"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8151" y="0"/>
            <a:ext cx="11094316" cy="366184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446617" y="3902833"/>
            <a:ext cx="5486400" cy="1950720"/>
          </a:xfrm>
          <a:prstGeom prst="round1Rect">
            <a:avLst/>
          </a:prstGeom>
          <a:solidFill>
            <a:schemeClr val="accent4"/>
          </a:solidFill>
        </p:spPr>
        <p:txBody>
          <a:bodyPr lIns="91440" tIns="45720"/>
          <a:lstStyle>
            <a:lvl1pPr>
              <a:defRPr>
                <a:solidFill>
                  <a:schemeClr val="bg2"/>
                </a:solidFill>
              </a:defRPr>
            </a:lvl1pPr>
            <a:lvl5pPr>
              <a:buClr>
                <a:schemeClr val="bg1"/>
              </a:buClr>
              <a:defRPr/>
            </a:lvl5pPr>
            <a:lvl6pPr>
              <a:buClr>
                <a:schemeClr val="bg1"/>
              </a:buClr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6273800" y="3902835"/>
            <a:ext cx="5486400" cy="1950720"/>
          </a:xfrm>
          <a:prstGeom prst="round1Rect">
            <a:avLst/>
          </a:prstGeom>
          <a:solidFill>
            <a:schemeClr val="accent5"/>
          </a:solidFill>
        </p:spPr>
        <p:txBody>
          <a:bodyPr lIns="91440" tIns="4572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2" name="Straight Connector 11"/>
          <p:cNvCxnSpPr>
            <a:cxnSpLocks/>
          </p:cNvCxnSpPr>
          <p:nvPr userDrawn="1"/>
        </p:nvCxnSpPr>
        <p:spPr>
          <a:xfrm flipH="1">
            <a:off x="431800" y="982133"/>
            <a:ext cx="11322051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ntent Multi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6" y="1463041"/>
            <a:ext cx="5486400" cy="1950720"/>
          </a:xfrm>
          <a:prstGeom prst="round1Rect">
            <a:avLst/>
          </a:prstGeom>
          <a:solidFill>
            <a:schemeClr val="accent1"/>
          </a:solidFill>
        </p:spPr>
        <p:txBody>
          <a:bodyPr lIns="91440" tIns="4572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73799" y="1463041"/>
            <a:ext cx="5486400" cy="1950720"/>
          </a:xfrm>
          <a:prstGeom prst="round1Rect">
            <a:avLst/>
          </a:prstGeom>
          <a:solidFill>
            <a:schemeClr val="accent2"/>
          </a:solidFill>
        </p:spPr>
        <p:txBody>
          <a:bodyPr lIns="91440" tIns="45720"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8151" y="0"/>
            <a:ext cx="11094316" cy="366184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446617" y="3902833"/>
            <a:ext cx="5486400" cy="1950720"/>
          </a:xfrm>
          <a:prstGeom prst="round1Rect">
            <a:avLst/>
          </a:prstGeom>
          <a:solidFill>
            <a:schemeClr val="accent4"/>
          </a:solidFill>
        </p:spPr>
        <p:txBody>
          <a:bodyPr lIns="91440" tIns="45720"/>
          <a:lstStyle>
            <a:lvl1pPr>
              <a:defRPr>
                <a:solidFill>
                  <a:schemeClr val="bg2"/>
                </a:solidFill>
              </a:defRPr>
            </a:lvl1pPr>
            <a:lvl5pPr>
              <a:buClr>
                <a:schemeClr val="bg1"/>
              </a:buClr>
              <a:defRPr/>
            </a:lvl5pPr>
            <a:lvl6pPr>
              <a:buClr>
                <a:schemeClr val="bg1"/>
              </a:buClr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6273800" y="3902835"/>
            <a:ext cx="5486400" cy="1950720"/>
          </a:xfrm>
          <a:prstGeom prst="round1Rect">
            <a:avLst/>
          </a:prstGeom>
          <a:solidFill>
            <a:schemeClr val="accent5"/>
          </a:solidFill>
        </p:spPr>
        <p:txBody>
          <a:bodyPr lIns="91440" tIns="4572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 flipH="1">
            <a:off x="431800" y="982133"/>
            <a:ext cx="11322051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3C7E-4EEC-6245-867B-85B593F1E0D8}" type="datetimeFigureOut">
              <a:rPr lang="it-IT" smtClean="0"/>
              <a:t>27/06/2019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6A69-CD96-2747-BAE6-6B308BD191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56396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8151" y="0"/>
            <a:ext cx="11094316" cy="366184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 flipH="1">
            <a:off x="431800" y="982133"/>
            <a:ext cx="11322051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8151" y="0"/>
            <a:ext cx="11094316" cy="366184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 flipH="1">
            <a:off x="431800" y="982133"/>
            <a:ext cx="11322051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solidFill>
          <a:srgbClr val="E6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00100"/>
            <a:ext cx="12192000" cy="330200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anchor="ctr">
            <a:normAutofit fontScale="77500" lnSpcReduction="20000"/>
          </a:bodyPr>
          <a:lstStyle/>
          <a:p>
            <a:pPr algn="ctr">
              <a:defRPr/>
            </a:pPr>
            <a:endParaRPr lang="en-US" sz="2400" dirty="0" err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 flipH="1">
            <a:off x="431800" y="982133"/>
            <a:ext cx="11322051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E6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00100"/>
            <a:ext cx="12192000" cy="330200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anchor="ctr">
            <a:normAutofit fontScale="77500" lnSpcReduction="20000"/>
          </a:bodyPr>
          <a:lstStyle/>
          <a:p>
            <a:pPr algn="ctr">
              <a:defRPr/>
            </a:pPr>
            <a:endParaRPr lang="en-US" sz="2400" dirty="0" err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 flipH="1">
            <a:off x="431800" y="982133"/>
            <a:ext cx="11322051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488952" y="2343151"/>
            <a:ext cx="11296649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 userDrawn="1"/>
        </p:nvCxnSpPr>
        <p:spPr>
          <a:xfrm>
            <a:off x="488952" y="3771900"/>
            <a:ext cx="11296649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 noChangeAspect="1"/>
          </p:cNvSpPr>
          <p:nvPr>
            <p:ph type="body" sz="quarter" idx="11"/>
          </p:nvPr>
        </p:nvSpPr>
        <p:spPr>
          <a:xfrm>
            <a:off x="488952" y="2509097"/>
            <a:ext cx="11296649" cy="1129768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488952" y="3924301"/>
            <a:ext cx="7334249" cy="1308100"/>
          </a:xfrm>
        </p:spPr>
        <p:txBody>
          <a:bodyPr/>
          <a:lstStyle>
            <a:lvl1pPr>
              <a:defRPr sz="1600" i="1">
                <a:ln>
                  <a:noFill/>
                </a:ln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3" y="1418443"/>
            <a:ext cx="1174748" cy="925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610854" y="3773885"/>
            <a:ext cx="1174748" cy="9257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s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488952" y="2343151"/>
            <a:ext cx="11296649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 userDrawn="1"/>
        </p:nvCxnSpPr>
        <p:spPr>
          <a:xfrm>
            <a:off x="488952" y="3771900"/>
            <a:ext cx="11296649" cy="0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 noChangeAspect="1"/>
          </p:cNvSpPr>
          <p:nvPr>
            <p:ph type="body" sz="quarter" idx="11"/>
          </p:nvPr>
        </p:nvSpPr>
        <p:spPr>
          <a:xfrm>
            <a:off x="488952" y="2509097"/>
            <a:ext cx="11296649" cy="1129768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488952" y="3924301"/>
            <a:ext cx="7334249" cy="1308100"/>
          </a:xfrm>
        </p:spPr>
        <p:txBody>
          <a:bodyPr/>
          <a:lstStyle>
            <a:lvl1pPr>
              <a:defRPr sz="1600" i="1">
                <a:ln>
                  <a:noFill/>
                </a:ln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3" y="1418443"/>
            <a:ext cx="1174748" cy="9257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610854" y="3773885"/>
            <a:ext cx="1174748" cy="9257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/>
          </p:cNvCxnSpPr>
          <p:nvPr userDrawn="1"/>
        </p:nvCxnSpPr>
        <p:spPr bwMode="auto">
          <a:xfrm>
            <a:off x="488952" y="2343151"/>
            <a:ext cx="11296649" cy="0"/>
          </a:xfrm>
          <a:prstGeom prst="line">
            <a:avLst/>
          </a:prstGeom>
          <a:ln w="6350">
            <a:solidFill>
              <a:schemeClr val="accent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 userDrawn="1"/>
        </p:nvCxnSpPr>
        <p:spPr bwMode="auto">
          <a:xfrm>
            <a:off x="488951" y="3771900"/>
            <a:ext cx="11298767" cy="0"/>
          </a:xfrm>
          <a:prstGeom prst="line">
            <a:avLst/>
          </a:prstGeom>
          <a:ln w="6350">
            <a:solidFill>
              <a:schemeClr val="accent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 noChangeAspect="1"/>
          </p:cNvSpPr>
          <p:nvPr userDrawn="1">
            <p:ph type="body" sz="quarter" idx="11"/>
          </p:nvPr>
        </p:nvSpPr>
        <p:spPr>
          <a:xfrm>
            <a:off x="488952" y="2509097"/>
            <a:ext cx="11296649" cy="1129768"/>
          </a:xfrm>
        </p:spPr>
        <p:txBody>
          <a:bodyPr>
            <a:norm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2"/>
          </p:nvPr>
        </p:nvSpPr>
        <p:spPr>
          <a:xfrm>
            <a:off x="488952" y="3924301"/>
            <a:ext cx="7334249" cy="1308100"/>
          </a:xfrm>
        </p:spPr>
        <p:txBody>
          <a:bodyPr/>
          <a:lstStyle>
            <a:lvl1pPr>
              <a:defRPr sz="1600" i="1">
                <a:ln>
                  <a:noFill/>
                </a:ln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Footer Placeholder 2"/>
          <p:cNvSpPr>
            <a:spLocks noGrp="1"/>
          </p:cNvSpPr>
          <p:nvPr userDrawn="1"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3" y="1417356"/>
            <a:ext cx="1174748" cy="9257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610854" y="3771900"/>
            <a:ext cx="1174748" cy="9257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s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/>
          </p:cNvCxnSpPr>
          <p:nvPr userDrawn="1"/>
        </p:nvCxnSpPr>
        <p:spPr bwMode="auto">
          <a:xfrm>
            <a:off x="488952" y="2343151"/>
            <a:ext cx="11296649" cy="0"/>
          </a:xfrm>
          <a:prstGeom prst="line">
            <a:avLst/>
          </a:prstGeom>
          <a:ln w="6350">
            <a:solidFill>
              <a:schemeClr val="accent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 userDrawn="1"/>
        </p:nvCxnSpPr>
        <p:spPr bwMode="auto">
          <a:xfrm>
            <a:off x="488951" y="3771900"/>
            <a:ext cx="11298767" cy="0"/>
          </a:xfrm>
          <a:prstGeom prst="line">
            <a:avLst/>
          </a:prstGeom>
          <a:ln w="6350">
            <a:solidFill>
              <a:schemeClr val="accent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 noChangeAspect="1"/>
          </p:cNvSpPr>
          <p:nvPr userDrawn="1">
            <p:ph type="body" sz="quarter" idx="11"/>
          </p:nvPr>
        </p:nvSpPr>
        <p:spPr>
          <a:xfrm>
            <a:off x="488952" y="2509097"/>
            <a:ext cx="11296649" cy="1129768"/>
          </a:xfrm>
        </p:spPr>
        <p:txBody>
          <a:bodyPr>
            <a:norm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2"/>
          </p:nvPr>
        </p:nvSpPr>
        <p:spPr>
          <a:xfrm>
            <a:off x="488952" y="3924301"/>
            <a:ext cx="7334249" cy="1308100"/>
          </a:xfrm>
        </p:spPr>
        <p:txBody>
          <a:bodyPr/>
          <a:lstStyle>
            <a:lvl1pPr>
              <a:defRPr sz="1600" i="1">
                <a:ln>
                  <a:noFill/>
                </a:ln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Footer Placeholder 2"/>
          <p:cNvSpPr>
            <a:spLocks noGrp="1"/>
          </p:cNvSpPr>
          <p:nvPr userDrawn="1"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3" y="1417356"/>
            <a:ext cx="1174748" cy="9257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610854" y="3771900"/>
            <a:ext cx="1174748" cy="9257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3C7E-4EEC-6245-867B-85B593F1E0D8}" type="datetimeFigureOut">
              <a:rPr lang="it-IT" smtClean="0"/>
              <a:t>27/06/2019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6A69-CD96-2747-BAE6-6B308BD191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8854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597833" y="6428254"/>
            <a:ext cx="10996083" cy="210249"/>
          </a:xfrm>
        </p:spPr>
        <p:txBody>
          <a:bodyPr anchor="b"/>
          <a:lstStyle>
            <a:lvl1pPr>
              <a:buNone/>
              <a:defRPr sz="800"/>
            </a:lvl1pPr>
          </a:lstStyle>
          <a:p>
            <a:pPr lvl="0"/>
            <a:r>
              <a:rPr lang="en-GB" dirty="0"/>
              <a:t>References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718" y="786384"/>
            <a:ext cx="10979149" cy="2239920"/>
          </a:xfrm>
        </p:spPr>
        <p:txBody>
          <a:bodyPr lIns="91440" tIns="45720" rIns="91440" bIns="45720">
            <a:normAutofit/>
          </a:bodyPr>
          <a:lstStyle>
            <a:lvl1pPr>
              <a:lnSpc>
                <a:spcPct val="90000"/>
              </a:lnSpc>
              <a:defRPr sz="5333" b="1" cap="none" spc="13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1719" y="4647764"/>
            <a:ext cx="9382611" cy="924363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2400" spc="31" baseline="0">
                <a:solidFill>
                  <a:schemeClr val="tx1"/>
                </a:solidFill>
              </a:defRPr>
            </a:lvl1pPr>
            <a:lvl2pPr marL="4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&lt;Affiliations&gt;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1717" y="3409276"/>
            <a:ext cx="9392139" cy="1227813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3200" b="0" spc="3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&lt;Authors&gt;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9149" cy="1155700"/>
          </a:xfrm>
        </p:spPr>
        <p:txBody>
          <a:bodyPr anchor="ctr">
            <a:normAutofit/>
          </a:bodyPr>
          <a:lstStyle>
            <a:lvl1pPr>
              <a:defRPr sz="3733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8" y="1598085"/>
            <a:ext cx="10979149" cy="44820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9035" indent="-21945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 Narrow" panose="020B0606020202030204" pitchFamily="34" charset="0"/>
              <a:buChar char="–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7662" indent="-15849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54" indent="-156629">
              <a:lnSpc>
                <a:spcPct val="100000"/>
              </a:lnSpc>
              <a:spcBef>
                <a:spcPts val="0"/>
              </a:spcBef>
              <a:buSzPct val="100000"/>
              <a:tabLst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339"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9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&lt;Title Only&gt;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9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5" y="313267"/>
            <a:ext cx="10962696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&lt;2-column&gt;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619545" y="1598085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6" y="1598085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9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3C7E-4EEC-6245-867B-85B593F1E0D8}" type="datetimeFigureOut">
              <a:rPr lang="it-IT" smtClean="0"/>
              <a:t>27/06/2019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6A69-CD96-2747-BAE6-6B308BD191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385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acked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0524" cy="1155700"/>
          </a:xfrm>
        </p:spPr>
        <p:txBody>
          <a:bodyPr/>
          <a:lstStyle>
            <a:lvl1pPr>
              <a:defRPr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&lt;2 Stacked Content / Table Option&gt;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619544" y="1598084"/>
            <a:ext cx="10963491" cy="262222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619544" y="4392248"/>
            <a:ext cx="10963491" cy="17272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9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/70 2-column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5" y="408161"/>
            <a:ext cx="10962696" cy="107615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&lt;30/70 2-column / Plotted Chart Option&gt;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19547" y="1789901"/>
            <a:ext cx="3530424" cy="429022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4572000" y="1789901"/>
            <a:ext cx="7011035" cy="429022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9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5333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2216" y="3886200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style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6858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501177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>
              <a:defRPr lang="en-US" sz="3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95119"/>
            <a:ext cx="10363200" cy="6858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79106"/>
            <a:ext cx="10363200" cy="469127"/>
          </a:xfrm>
        </p:spPr>
        <p:txBody>
          <a:bodyPr vert="horz" lIns="91440" tIns="45720" rIns="91440" bIns="45720" rtlCol="0">
            <a:noAutofit/>
          </a:bodyPr>
          <a:lstStyle>
            <a:lvl1pPr marL="171450" indent="-17145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rgbClr val="FFFF00"/>
              </a:buClr>
              <a:buFont typeface="Arial" panose="020B0604020202020204" pitchFamily="34" charset="0"/>
              <a:buNone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 algn="ctr"/>
            <a:r>
              <a:rPr lang="en-US" dirty="0"/>
              <a:t>Click to add affiliations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vert="horz" lIns="91440" tIns="45720" rIns="91440" bIns="45720" rtlCol="0" anchor="t" anchorCtr="1">
            <a:noAutofit/>
          </a:bodyPr>
          <a:lstStyle>
            <a:lvl1pPr marL="228600" indent="-228600" algn="l">
              <a:buNone/>
              <a:defRPr lang="en-US" sz="2400"/>
            </a:lvl1pPr>
          </a:lstStyle>
          <a:p>
            <a:pPr marL="0" lvl="0" indent="0" algn="ctr"/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1AFCDA-ABCC-4704-AB71-48FDE4F2FA4C}" type="slidenum">
              <a:rPr lang="en-US" smtClean="0">
                <a:solidFill>
                  <a:srgbClr val="FFFFFF"/>
                </a:solidFill>
              </a:rPr>
              <a:pPr/>
              <a:t>‹N›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1092200"/>
            <a:ext cx="1219200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>
            <a:normAutofit/>
          </a:bodyPr>
          <a:lstStyle>
            <a:lvl1pPr marL="171450" indent="-171450">
              <a:spcAft>
                <a:spcPts val="600"/>
              </a:spcAft>
              <a:defRPr sz="1600"/>
            </a:lvl1pPr>
            <a:lvl2pPr marL="517525" indent="-174625">
              <a:spcAft>
                <a:spcPts val="600"/>
              </a:spcAft>
              <a:defRPr sz="1400"/>
            </a:lvl2pPr>
            <a:lvl3pPr marL="814388" indent="-128588">
              <a:spcAft>
                <a:spcPts val="600"/>
              </a:spcAft>
              <a:defRPr sz="1200"/>
            </a:lvl3pPr>
            <a:lvl4pPr marL="1120775" indent="-149225">
              <a:spcAft>
                <a:spcPts val="600"/>
              </a:spcAft>
              <a:defRPr sz="1100"/>
            </a:lvl4pPr>
            <a:lvl5pPr marL="1374775" indent="-117475"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>
            <a:normAutofit/>
          </a:bodyPr>
          <a:lstStyle>
            <a:lvl1pPr marL="171450" indent="-171450">
              <a:spcAft>
                <a:spcPts val="600"/>
              </a:spcAft>
              <a:defRPr sz="1600"/>
            </a:lvl1pPr>
            <a:lvl2pPr marL="517525" indent="-174625">
              <a:spcAft>
                <a:spcPts val="600"/>
              </a:spcAft>
              <a:defRPr sz="1400"/>
            </a:lvl2pPr>
            <a:lvl3pPr marL="814388" indent="-128588">
              <a:spcAft>
                <a:spcPts val="600"/>
              </a:spcAft>
              <a:defRPr sz="1200"/>
            </a:lvl3pPr>
            <a:lvl4pPr marL="1120775" indent="-149225">
              <a:spcAft>
                <a:spcPts val="600"/>
              </a:spcAft>
              <a:defRPr sz="1100"/>
            </a:lvl4pPr>
            <a:lvl5pPr marL="1374775" indent="-117475"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33158"/>
            <a:ext cx="5386917" cy="639763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72915"/>
            <a:ext cx="5386917" cy="4205288"/>
          </a:xfrm>
        </p:spPr>
        <p:txBody>
          <a:bodyPr>
            <a:normAutofit/>
          </a:bodyPr>
          <a:lstStyle>
            <a:lvl1pPr marL="133350" indent="-133350">
              <a:spcAft>
                <a:spcPts val="600"/>
              </a:spcAft>
              <a:defRPr sz="1500"/>
            </a:lvl1pPr>
            <a:lvl2pPr marL="488950" indent="-146050">
              <a:spcAft>
                <a:spcPts val="600"/>
              </a:spcAft>
              <a:defRPr sz="1350"/>
            </a:lvl2pPr>
            <a:lvl3pPr marL="800100" indent="-114300">
              <a:spcAft>
                <a:spcPts val="600"/>
              </a:spcAft>
              <a:defRPr sz="1200"/>
            </a:lvl3pPr>
            <a:lvl4pPr marL="1144588" indent="-115888">
              <a:spcAft>
                <a:spcPts val="600"/>
              </a:spcAft>
              <a:defRPr sz="1050"/>
            </a:lvl4pPr>
            <a:lvl5pPr marL="1374775" indent="-117475">
              <a:spcAft>
                <a:spcPts val="600"/>
              </a:spcAft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433158"/>
            <a:ext cx="5389033" cy="639763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072915"/>
            <a:ext cx="5389033" cy="4205288"/>
          </a:xfrm>
        </p:spPr>
        <p:txBody>
          <a:bodyPr>
            <a:normAutofit/>
          </a:bodyPr>
          <a:lstStyle>
            <a:lvl1pPr marL="133350" indent="-133350">
              <a:spcAft>
                <a:spcPts val="600"/>
              </a:spcAft>
              <a:defRPr sz="1500"/>
            </a:lvl1pPr>
            <a:lvl2pPr marL="488950" indent="-146050">
              <a:spcAft>
                <a:spcPts val="600"/>
              </a:spcAft>
              <a:defRPr sz="1350"/>
            </a:lvl2pPr>
            <a:lvl3pPr marL="800100" indent="-114300">
              <a:spcAft>
                <a:spcPts val="600"/>
              </a:spcAft>
              <a:defRPr sz="1200"/>
            </a:lvl3pPr>
            <a:lvl4pPr marL="1144588" indent="-115888">
              <a:spcAft>
                <a:spcPts val="600"/>
              </a:spcAft>
              <a:defRPr sz="1050"/>
            </a:lvl4pPr>
            <a:lvl5pPr marL="1374775" indent="-117475">
              <a:spcAft>
                <a:spcPts val="600"/>
              </a:spcAft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3C7E-4EEC-6245-867B-85B593F1E0D8}" type="datetimeFigureOut">
              <a:rPr lang="it-IT" smtClean="0"/>
              <a:t>27/06/2019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6A69-CD96-2747-BAE6-6B308BD191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7268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53" y="365126"/>
            <a:ext cx="10375053" cy="898410"/>
          </a:xfrm>
        </p:spPr>
        <p:txBody>
          <a:bodyPr anchor="ctr">
            <a:normAutofit/>
          </a:bodyPr>
          <a:lstStyle>
            <a:lvl1pPr>
              <a:defRPr lang="en-GB" sz="3200" b="1" kern="1200" dirty="0">
                <a:solidFill>
                  <a:srgbClr val="2A296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7" name="Picture 6" descr="Master_Grunge_Cross_Key_Colour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801" y="253076"/>
            <a:ext cx="824052" cy="824056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1287738"/>
            <a:ext cx="12192000" cy="0"/>
          </a:xfrm>
          <a:prstGeom prst="line">
            <a:avLst/>
          </a:prstGeom>
          <a:ln w="19050">
            <a:solidFill>
              <a:srgbClr val="2A2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387350" y="6176964"/>
            <a:ext cx="11347450" cy="558800"/>
          </a:xfrm>
        </p:spPr>
        <p:txBody>
          <a:bodyPr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53" y="365126"/>
            <a:ext cx="10375053" cy="898410"/>
          </a:xfrm>
        </p:spPr>
        <p:txBody>
          <a:bodyPr anchor="ctr">
            <a:normAutofit/>
          </a:bodyPr>
          <a:lstStyle>
            <a:lvl1pPr>
              <a:defRPr lang="en-GB" sz="3200" b="1" kern="1200" dirty="0">
                <a:solidFill>
                  <a:srgbClr val="2A296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7" name="Picture 6" descr="Master_Grunge_Cross_Key_Colour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801" y="253076"/>
            <a:ext cx="824052" cy="824056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1287738"/>
            <a:ext cx="12192000" cy="0"/>
          </a:xfrm>
          <a:prstGeom prst="line">
            <a:avLst/>
          </a:prstGeom>
          <a:ln w="19050">
            <a:solidFill>
              <a:srgbClr val="2A2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387149" y="1629295"/>
            <a:ext cx="11347651" cy="4547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387350" y="6176964"/>
            <a:ext cx="11347450" cy="558800"/>
          </a:xfrm>
        </p:spPr>
        <p:txBody>
          <a:bodyPr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FEB1E5-78D9-BA4A-9D95-EF8009852B4D}" type="slidenum">
              <a:rPr lang="en-US" smtClean="0">
                <a:solidFill>
                  <a:srgbClr val="21277F">
                    <a:tint val="75000"/>
                  </a:srgbClr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dirty="0">
              <a:solidFill>
                <a:srgbClr val="21277F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0" y="6473825"/>
            <a:ext cx="11963400" cy="384175"/>
          </a:xfrm>
        </p:spPr>
        <p:txBody>
          <a:bodyPr lIns="36000" rIns="36000" anchor="b" anchorCtr="0">
            <a:noAutofit/>
          </a:bodyPr>
          <a:lstStyle>
            <a:lvl1pPr marL="63498" indent="0">
              <a:spcBef>
                <a:spcPts val="0"/>
              </a:spcBef>
              <a:buNone/>
              <a:defRPr sz="1000"/>
            </a:lvl1pPr>
            <a:lvl2pPr marL="457188" indent="0">
              <a:buNone/>
              <a:defRPr sz="1000"/>
            </a:lvl2pPr>
            <a:lvl3pPr marL="914377" indent="0">
              <a:buNone/>
              <a:defRPr sz="1000"/>
            </a:lvl3pPr>
            <a:lvl4pPr marL="1371566" indent="0">
              <a:buNone/>
              <a:defRPr sz="1000"/>
            </a:lvl4pPr>
            <a:lvl5pPr marL="1828755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8" y="6599364"/>
            <a:ext cx="5480049" cy="153888"/>
          </a:xfr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6096013" y="6599364"/>
            <a:ext cx="5501217" cy="153888"/>
          </a:xfrm>
        </p:spPr>
        <p:txBody>
          <a:bodyPr lIns="0" tIns="0" rIns="0" bIns="0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54" y="365126"/>
            <a:ext cx="10375053" cy="898410"/>
          </a:xfrm>
        </p:spPr>
        <p:txBody>
          <a:bodyPr anchor="ctr">
            <a:normAutofit/>
          </a:bodyPr>
          <a:lstStyle>
            <a:lvl1pPr>
              <a:defRPr lang="en-GB" sz="3200" b="1" kern="1200" dirty="0">
                <a:solidFill>
                  <a:srgbClr val="2A296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287738"/>
            <a:ext cx="12192000" cy="0"/>
          </a:xfrm>
          <a:prstGeom prst="line">
            <a:avLst/>
          </a:prstGeom>
          <a:ln w="19050">
            <a:solidFill>
              <a:srgbClr val="2A2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387149" y="1629295"/>
            <a:ext cx="11347651" cy="4547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387349" y="6176964"/>
            <a:ext cx="11347451" cy="558800"/>
          </a:xfrm>
        </p:spPr>
        <p:txBody>
          <a:bodyPr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Master_Grunge_Cross_Key_Colour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94" y="253076"/>
            <a:ext cx="1162260" cy="82405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D0121E-B2AC-4258-A6A3-EDC0687EBBE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5EEE3-2F40-4C65-A20E-36CFA9794CC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D0121E-B2AC-4258-A6A3-EDC0687EBBE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5EEE3-2F40-4C65-A20E-36CFA9794CC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D0121E-B2AC-4258-A6A3-EDC0687EBBE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5EEE3-2F40-4C65-A20E-36CFA9794CC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D0121E-B2AC-4258-A6A3-EDC0687EBBE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5EEE3-2F40-4C65-A20E-36CFA9794CC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3C7E-4EEC-6245-867B-85B593F1E0D8}" type="datetimeFigureOut">
              <a:rPr lang="it-IT" smtClean="0"/>
              <a:t>27/06/2019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6A69-CD96-2747-BAE6-6B308BD191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7603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D0121E-B2AC-4258-A6A3-EDC0687EBBE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5EEE3-2F40-4C65-A20E-36CFA9794CC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D0121E-B2AC-4258-A6A3-EDC0687EBBE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5EEE3-2F40-4C65-A20E-36CFA9794CC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D0121E-B2AC-4258-A6A3-EDC0687EBBE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5EEE3-2F40-4C65-A20E-36CFA9794CC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D0121E-B2AC-4258-A6A3-EDC0687EBBE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5EEE3-2F40-4C65-A20E-36CFA9794CC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D0121E-B2AC-4258-A6A3-EDC0687EBBE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5EEE3-2F40-4C65-A20E-36CFA9794CC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D0121E-B2AC-4258-A6A3-EDC0687EBBE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5EEE3-2F40-4C65-A20E-36CFA9794CC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D0121E-B2AC-4258-A6A3-EDC0687EBBE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5EEE3-2F40-4C65-A20E-36CFA9794CC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3C7E-4EEC-6245-867B-85B593F1E0D8}" type="datetimeFigureOut">
              <a:rPr lang="it-IT" smtClean="0"/>
              <a:t>27/06/2019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6A69-CD96-2747-BAE6-6B308BD191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0828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597833" y="6428254"/>
            <a:ext cx="10996083" cy="210249"/>
          </a:xfrm>
        </p:spPr>
        <p:txBody>
          <a:bodyPr anchor="b"/>
          <a:lstStyle>
            <a:lvl1pPr>
              <a:buNone/>
              <a:defRPr sz="800"/>
            </a:lvl1pPr>
          </a:lstStyle>
          <a:p>
            <a:pPr lvl="0"/>
            <a:r>
              <a:rPr lang="en-GB" dirty="0"/>
              <a:t>References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3EB9C8-FF13-4424-A72F-B1DD95E71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2223D9-16F1-494A-9CAE-337FC1768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3FD9B9-A27D-42C8-A6F3-13477A668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89EF95-63A7-4DC5-8A08-E4F46A853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4B1C3C-2E43-4BA3-9E9A-FEA0363C9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6CA21B-83E8-4667-976F-9844B462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A62C0E-E483-4F13-B115-09440835C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8C2C9E-1D0C-411A-976F-5D8F1E4C3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755B92-BBAC-4361-85CD-3B273F41D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99DE64-3F16-4859-9806-3C2858B8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5F6F3C-8301-4035-8C0B-926615CB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C35EBB-D0E4-4D56-B21D-AC3035D8B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744628-EC2E-4B48-BAA0-5101C618E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FB8DBF-8922-4B9E-9CAC-620DE264C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C642E1-91B0-4630-95F6-E30FB709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1968E9-3F34-4E00-955F-D50CDC1E4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05816C-C034-4F21-BC36-73C45ACDF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1DF32EC-D93D-4229-A687-B0AA7A91F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051587-1CCB-4090-910F-DF03E743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E8C14A7-F126-4314-A47D-9A84DE14C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345C25-0EFA-4E41-9A74-F483FD820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B9F966-AFB3-4BB5-9EF0-994A1C0E4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BEB4B1-5645-404E-AF19-66DF0E51E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0EFFCC8-29FE-4694-B088-63040D50D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D65CDBA-F706-4AF2-AFAA-2A49DF5B7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1FFDF68-FDF6-45C5-A835-1F8A23E321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FA2D7A6-386D-40C5-940F-892F476A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C23A795-1A65-4BBB-9A77-05D06C3C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F63A976-A473-4648-9BC1-68B6DED3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B70763-3A31-4DFE-A544-51D0D30E5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19E2C84-5B2D-43CB-B1E1-FF812C10B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8D32B1-F74D-4AB3-8DA4-E7DF79E0F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179556-5B47-402D-B094-34CC51D7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7628CF-38FF-4580-838C-F4BAFBF0A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C043C6C-6A20-4791-B2AC-63D69A0FE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D7E09E9-6FDE-4C48-8795-8C251FB8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3C7E-4EEC-6245-867B-85B593F1E0D8}" type="datetimeFigureOut">
              <a:rPr lang="it-IT" smtClean="0"/>
              <a:t>27/06/2019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6A69-CD96-2747-BAE6-6B308BD191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31846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4E3E99-4D09-44E3-B3A5-733D8A7AB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AC77A3-529C-470E-91DF-8E9D7274B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78B3AEE-95B9-49FE-84D8-88A181FB3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C7768E-76BD-4F7B-A75C-236518AD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84F2C9-08FE-4C24-884C-C1E7B642C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3B8BF2-38AC-4718-85CE-6EB52EDBD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7166F8-8B07-4DCF-BD7C-D04A27CA7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302E0E3-0C2C-48AE-A48A-0CDA71375F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D2A40D-0201-421B-8A6E-B231D7BEC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7126330-66D6-4FB1-834C-34E55906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9C1C372-B4D4-4D2B-AE71-50E3203ED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1E0F59-1AE5-4E2B-94AD-07BDF5D3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519484-042D-4948-8637-9FD8F5AC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C963561-893A-4F86-B4EF-6B811B323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2244F0-1897-45F6-A64E-3143A6D59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193ED9-0C22-4E4F-85C5-74416246F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30DBCF-B662-41B7-9DA9-14F11BABB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244337D-8C17-4979-9E0A-C7FA2012A1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473C838-486E-441F-B9D0-C9F095749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A097B5-F027-4983-9D60-9B8219C39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51D319-E7E4-4FF4-8096-5FCDD6EA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DB4AA7-BB9B-4E34-A415-2D1D65DC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113468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11346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597833" y="6428254"/>
            <a:ext cx="10996083" cy="210249"/>
          </a:xfrm>
        </p:spPr>
        <p:txBody>
          <a:bodyPr anchor="b"/>
          <a:lstStyle>
            <a:lvl1pPr>
              <a:buNone/>
              <a:defRPr sz="800"/>
            </a:lvl1pPr>
          </a:lstStyle>
          <a:p>
            <a:pPr lvl="0"/>
            <a:r>
              <a:rPr lang="en-GB" dirty="0"/>
              <a:t>References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57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6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theme" Target="../theme/theme18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theme" Target="../theme/theme19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8.xml"/><Relationship Id="rId9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5" Type="http://schemas.openxmlformats.org/officeDocument/2006/relationships/image" Target="../media/image13.png"/><Relationship Id="rId4" Type="http://schemas.openxmlformats.org/officeDocument/2006/relationships/tags" Target="../tags/tag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97.xml"/><Relationship Id="rId7" Type="http://schemas.openxmlformats.org/officeDocument/2006/relationships/theme" Target="../theme/theme22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theme" Target="../theme/theme24.xml"/><Relationship Id="rId5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32.xml"/><Relationship Id="rId9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theme" Target="../theme/theme27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274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Relationship Id="rId14" Type="http://schemas.openxmlformats.org/officeDocument/2006/relationships/image" Target="../media/image15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7.xml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theme" Target="../theme/theme30.xml"/><Relationship Id="rId5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79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96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F3C7E-4EEC-6245-867B-85B593F1E0D8}" type="datetimeFigureOut">
              <a:rPr lang="it-IT" smtClean="0"/>
              <a:t>27/06/2019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16A69-CD96-2747-BAE6-6B308BD191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57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34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SC_1007 AM18 FacultySpeakerSlides_V5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75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134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3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5356" y="569915"/>
            <a:ext cx="10407649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5356" y="1906590"/>
            <a:ext cx="10407649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  <a:p>
            <a:pPr lvl="4"/>
            <a:r>
              <a:rPr lang="en-GB" altLang="it-IT"/>
              <a:t>Eighth Outline Level</a:t>
            </a:r>
          </a:p>
          <a:p>
            <a:pPr lvl="4"/>
            <a:r>
              <a:rPr lang="en-GB" altLang="it-IT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58434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</p:sldLayoutIdLst>
  <p:txStyles>
    <p:titleStyle>
      <a:lvl1pPr algn="ctr" defTabSz="342882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33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342882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33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algn="ctr" defTabSz="342882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33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algn="ctr" defTabSz="342882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33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algn="ctr" defTabSz="342882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33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1152469" indent="-161917" algn="l" defTabSz="34288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3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495351" indent="-161917" algn="l" defTabSz="34288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3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1838233" indent="-161917" algn="l" defTabSz="34288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3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2181116" indent="-161917" algn="l" defTabSz="34288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300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322644" indent="-242877" algn="l" defTabSz="342882" rtl="0" eaLnBrk="0" fontAlgn="base" hangingPunct="0">
        <a:lnSpc>
          <a:spcPct val="112000"/>
        </a:lnSpc>
        <a:spcBef>
          <a:spcPct val="0"/>
        </a:spcBef>
        <a:spcAft>
          <a:spcPts val="1069"/>
        </a:spcAft>
        <a:buClr>
          <a:srgbClr val="000000"/>
        </a:buClr>
        <a:buSzPct val="45000"/>
        <a:buFont typeface="StarSymbol"/>
        <a:buChar char="●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646479" indent="-214303" algn="l" defTabSz="342882" rtl="0" eaLnBrk="0" fontAlgn="base" hangingPunct="0">
        <a:lnSpc>
          <a:spcPct val="112000"/>
        </a:lnSpc>
        <a:spcBef>
          <a:spcPct val="0"/>
        </a:spcBef>
        <a:spcAft>
          <a:spcPts val="855"/>
        </a:spcAft>
        <a:buClr>
          <a:srgbClr val="000000"/>
        </a:buClr>
        <a:buSzPct val="75000"/>
        <a:buFont typeface="StarSymbol"/>
        <a:buChar char="–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970312" indent="-161917" algn="l" defTabSz="342882" rtl="0" eaLnBrk="0" fontAlgn="base" hangingPunct="0">
        <a:lnSpc>
          <a:spcPct val="112000"/>
        </a:lnSpc>
        <a:spcBef>
          <a:spcPct val="0"/>
        </a:spcBef>
        <a:spcAft>
          <a:spcPts val="639"/>
        </a:spcAft>
        <a:buClr>
          <a:srgbClr val="000000"/>
        </a:buClr>
        <a:buSzPct val="45000"/>
        <a:buFont typeface="StarSymbol"/>
        <a:buChar char="●"/>
        <a:defRPr sz="1900">
          <a:solidFill>
            <a:srgbClr val="000000"/>
          </a:solidFill>
          <a:latin typeface="+mn-lt"/>
          <a:ea typeface="+mn-ea"/>
          <a:cs typeface="+mn-cs"/>
        </a:defRPr>
      </a:lvl3pPr>
      <a:lvl4pPr marL="1294146" indent="-160727" algn="l" defTabSz="342882" rtl="0" eaLnBrk="0" fontAlgn="base" hangingPunct="0">
        <a:lnSpc>
          <a:spcPct val="112000"/>
        </a:lnSpc>
        <a:spcBef>
          <a:spcPct val="0"/>
        </a:spcBef>
        <a:spcAft>
          <a:spcPts val="431"/>
        </a:spcAft>
        <a:buClr>
          <a:srgbClr val="000000"/>
        </a:buClr>
        <a:buSzPct val="75000"/>
        <a:buFont typeface="StarSymbol"/>
        <a:buChar char="–"/>
        <a:defRPr sz="1500">
          <a:solidFill>
            <a:srgbClr val="000000"/>
          </a:solidFill>
          <a:latin typeface="+mn-lt"/>
          <a:ea typeface="+mn-ea"/>
          <a:cs typeface="+mn-cs"/>
        </a:defRPr>
      </a:lvl4pPr>
      <a:lvl5pPr marL="1617980" indent="-161917" algn="l" defTabSz="342882" rtl="0" eaLnBrk="0" fontAlgn="base" hangingPunct="0">
        <a:lnSpc>
          <a:spcPct val="112000"/>
        </a:lnSpc>
        <a:spcBef>
          <a:spcPct val="0"/>
        </a:spcBef>
        <a:spcAft>
          <a:spcPts val="216"/>
        </a:spcAft>
        <a:buClr>
          <a:srgbClr val="000000"/>
        </a:buClr>
        <a:buSzPct val="45000"/>
        <a:buFont typeface="StarSymbol"/>
        <a:buChar char="●"/>
        <a:defRPr sz="1500">
          <a:solidFill>
            <a:srgbClr val="000000"/>
          </a:solidFill>
          <a:latin typeface="+mn-lt"/>
          <a:ea typeface="+mn-ea"/>
          <a:cs typeface="+mn-cs"/>
        </a:defRPr>
      </a:lvl5pPr>
      <a:lvl6pPr marL="1960862" indent="-161917" algn="l" defTabSz="342882" rtl="0" fontAlgn="base" hangingPunct="0">
        <a:lnSpc>
          <a:spcPct val="112000"/>
        </a:lnSpc>
        <a:spcBef>
          <a:spcPct val="0"/>
        </a:spcBef>
        <a:spcAft>
          <a:spcPts val="216"/>
        </a:spcAft>
        <a:buClr>
          <a:srgbClr val="000000"/>
        </a:buClr>
        <a:buSzPct val="45000"/>
        <a:buFont typeface="StarSymbol" charset="0"/>
        <a:buChar char="●"/>
        <a:defRPr sz="1500">
          <a:solidFill>
            <a:srgbClr val="000000"/>
          </a:solidFill>
          <a:latin typeface="+mn-lt"/>
          <a:ea typeface="+mn-ea"/>
          <a:cs typeface="+mn-cs"/>
        </a:defRPr>
      </a:lvl6pPr>
      <a:lvl7pPr marL="2303745" indent="-161917" algn="l" defTabSz="342882" rtl="0" fontAlgn="base" hangingPunct="0">
        <a:lnSpc>
          <a:spcPct val="112000"/>
        </a:lnSpc>
        <a:spcBef>
          <a:spcPct val="0"/>
        </a:spcBef>
        <a:spcAft>
          <a:spcPts val="216"/>
        </a:spcAft>
        <a:buClr>
          <a:srgbClr val="000000"/>
        </a:buClr>
        <a:buSzPct val="45000"/>
        <a:buFont typeface="StarSymbol" charset="0"/>
        <a:buChar char="●"/>
        <a:defRPr sz="1500">
          <a:solidFill>
            <a:srgbClr val="000000"/>
          </a:solidFill>
          <a:latin typeface="+mn-lt"/>
          <a:ea typeface="+mn-ea"/>
          <a:cs typeface="+mn-cs"/>
        </a:defRPr>
      </a:lvl7pPr>
      <a:lvl8pPr marL="2646628" indent="-161917" algn="l" defTabSz="342882" rtl="0" fontAlgn="base" hangingPunct="0">
        <a:lnSpc>
          <a:spcPct val="112000"/>
        </a:lnSpc>
        <a:spcBef>
          <a:spcPct val="0"/>
        </a:spcBef>
        <a:spcAft>
          <a:spcPts val="216"/>
        </a:spcAft>
        <a:buClr>
          <a:srgbClr val="000000"/>
        </a:buClr>
        <a:buSzPct val="45000"/>
        <a:buFont typeface="StarSymbol" charset="0"/>
        <a:buChar char="●"/>
        <a:defRPr sz="1500">
          <a:solidFill>
            <a:srgbClr val="000000"/>
          </a:solidFill>
          <a:latin typeface="+mn-lt"/>
          <a:ea typeface="+mn-ea"/>
          <a:cs typeface="+mn-cs"/>
        </a:defRPr>
      </a:lvl8pPr>
      <a:lvl9pPr marL="2989511" indent="-161917" algn="l" defTabSz="342882" rtl="0" fontAlgn="base" hangingPunct="0">
        <a:lnSpc>
          <a:spcPct val="112000"/>
        </a:lnSpc>
        <a:spcBef>
          <a:spcPct val="0"/>
        </a:spcBef>
        <a:spcAft>
          <a:spcPts val="216"/>
        </a:spcAft>
        <a:buClr>
          <a:srgbClr val="000000"/>
        </a:buClr>
        <a:buSzPct val="45000"/>
        <a:buFont typeface="StarSymbol" charset="0"/>
        <a:buChar char="●"/>
        <a:defRPr sz="15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2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9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44412" y="1143000"/>
            <a:ext cx="10404593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1" y="6508749"/>
            <a:ext cx="711200" cy="349251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700">
                <a:solidFill>
                  <a:srgbClr val="292934">
                    <a:tint val="75000"/>
                  </a:srgb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E5290547-A9D7-4EB7-8A49-C23895CDED6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14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342882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685766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028649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371532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257162" indent="-25716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2pPr>
      <a:lvl3pPr marL="857208" indent="-17144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00">
          <a:solidFill>
            <a:schemeClr val="tx1"/>
          </a:solidFill>
          <a:latin typeface="+mn-lt"/>
          <a:cs typeface="+mn-cs"/>
        </a:defRPr>
      </a:lvl3pPr>
      <a:lvl4pPr marL="1200091" indent="-17144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900">
          <a:solidFill>
            <a:schemeClr val="tx1"/>
          </a:solidFill>
          <a:latin typeface="+mn-lt"/>
          <a:cs typeface="+mn-cs"/>
        </a:defRPr>
      </a:lvl4pPr>
      <a:lvl5pPr marL="1542973" indent="-17144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800">
          <a:solidFill>
            <a:schemeClr val="tx1"/>
          </a:solidFill>
          <a:latin typeface="+mn-lt"/>
          <a:cs typeface="+mn-cs"/>
        </a:defRPr>
      </a:lvl5pPr>
      <a:lvl6pPr marL="1885857" indent="-171442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739" indent="-171442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622" indent="-171442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506" indent="-171442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2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34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SC_1007 AM18 FacultySpeakerSlides_V5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0429875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13468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014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174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bg2">
              <a:lumMod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9581" y="365125"/>
            <a:ext cx="11208544" cy="9556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9581" y="1320800"/>
            <a:ext cx="11208544" cy="4889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9581" y="6542717"/>
            <a:ext cx="11208544" cy="307777"/>
          </a:xfrm>
          <a:prstGeom prst="rect">
            <a:avLst/>
          </a:prstGeom>
        </p:spPr>
        <p:txBody>
          <a:bodyPr vert="horz" lIns="91440" tIns="45720" rIns="91440" bIns="91440" rtlCol="0" anchor="b">
            <a:sp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04072" y="6485370"/>
            <a:ext cx="387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4D3CBF96-90DB-4FBF-AD7E-643BD2DE1870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85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E9E9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2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840">
          <p15:clr>
            <a:srgbClr val="F26B43"/>
          </p15:clr>
        </p15:guide>
        <p15:guide id="4" pos="7368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34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SC_1007 AM18 FacultySpeakerSlides_V5.jp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75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4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304800"/>
            <a:ext cx="10962753" cy="11460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1597152"/>
            <a:ext cx="10960608" cy="442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8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</p:sldLayoutIdLst>
  <p:hf hdr="0" ftr="0" dt="0"/>
  <p:txStyles>
    <p:titleStyle>
      <a:lvl1pPr algn="l" defTabSz="457239" rtl="0" eaLnBrk="1" latinLnBrk="0" hangingPunct="1">
        <a:lnSpc>
          <a:spcPct val="90000"/>
        </a:lnSpc>
        <a:spcBef>
          <a:spcPct val="0"/>
        </a:spcBef>
        <a:buNone/>
        <a:defRPr sz="4267" b="1" kern="600" spc="51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4784" indent="-304784" algn="l" defTabSz="457239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5000"/>
        <a:buFont typeface="Arial Black" panose="020B0A04020102020204" pitchFamily="34" charset="0"/>
        <a:buChar char="•"/>
        <a:defRPr sz="3200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29014" indent="-219445" algn="l" defTabSz="457239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100000"/>
        <a:buFont typeface="Arial Narrow" panose="020B0606020202030204" pitchFamily="34" charset="0"/>
        <a:buChar char="–"/>
        <a:defRPr sz="2667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5764" indent="-158743" algn="l" defTabSz="457239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5000"/>
        <a:buFont typeface="Wingdings" panose="05000000000000000000" pitchFamily="2" charset="2"/>
        <a:buChar char="§"/>
        <a:defRPr sz="2400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709" indent="-148159" algn="l" defTabSz="457239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100000"/>
        <a:buFont typeface="Arial Narrow" panose="020B0606020202030204" pitchFamily="34" charset="0"/>
        <a:buChar char="–"/>
        <a:tabLst/>
        <a:defRPr sz="2133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290119" indent="-148159" algn="l" defTabSz="457239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0000"/>
        <a:buFont typeface="Arial Black" panose="020B0A04020102020204" pitchFamily="34" charset="0"/>
        <a:buChar char="•"/>
        <a:defRPr sz="2133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809" indent="-228620" algn="l" defTabSz="4572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48" indent="-228620" algn="l" defTabSz="4572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86" indent="-228620" algn="l" defTabSz="4572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24" indent="-228620" algn="l" defTabSz="4572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39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476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4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953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6191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29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667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906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04800"/>
            <a:ext cx="10962753" cy="11460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1597152"/>
            <a:ext cx="10960608" cy="442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7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</p:sldLayoutIdLst>
  <p:hf hdr="0" ftr="0" dt="0"/>
  <p:txStyles>
    <p:titleStyle>
      <a:lvl1pPr algn="l" defTabSz="457250" rtl="0" eaLnBrk="1" latinLnBrk="0" hangingPunct="1">
        <a:lnSpc>
          <a:spcPct val="90000"/>
        </a:lnSpc>
        <a:spcBef>
          <a:spcPct val="0"/>
        </a:spcBef>
        <a:buNone/>
        <a:defRPr sz="4267" b="1" kern="600" spc="51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4792" indent="-304792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5000"/>
        <a:buFont typeface="Arial Black" panose="020B0A04020102020204" pitchFamily="34" charset="0"/>
        <a:buChar char="•"/>
        <a:defRPr sz="3200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29035" indent="-219451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100000"/>
        <a:buFont typeface="Arial Narrow" panose="020B0606020202030204" pitchFamily="34" charset="0"/>
        <a:buChar char="–"/>
        <a:defRPr sz="2667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5799" indent="-158747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5000"/>
        <a:buFont typeface="Wingdings" panose="05000000000000000000" pitchFamily="2" charset="2"/>
        <a:buChar char="§"/>
        <a:defRPr sz="2400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754" indent="-148163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100000"/>
        <a:buFont typeface="Arial Narrow" panose="020B0606020202030204" pitchFamily="34" charset="0"/>
        <a:buChar char="–"/>
        <a:tabLst/>
        <a:defRPr sz="2133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290176" indent="-148163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0000"/>
        <a:buFont typeface="Arial Black" panose="020B0A04020102020204" pitchFamily="34" charset="0"/>
        <a:buChar char="•"/>
        <a:defRPr sz="2133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8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12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621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5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4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7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9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62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74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9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1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515264"/>
            <a:ext cx="812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D3CBF96-90DB-4FBF-AD7E-643BD2DE18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E2BA9-F6D9-4A0C-8900-04F80ABB7A89}"/>
              </a:ext>
            </a:extLst>
          </p:cNvPr>
          <p:cNvSpPr txBox="1"/>
          <p:nvPr userDrawn="1"/>
        </p:nvSpPr>
        <p:spPr>
          <a:xfrm>
            <a:off x="0" y="6620256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" dirty="0">
                <a:solidFill>
                  <a:prstClr val="white"/>
                </a:solidFill>
              </a:rPr>
              <a:t>SLIDES ARE THE PROPERTY OF THE AUTHOR. PERMISSION REQUIRED FOR REUSE.						            PRESENTED AT ASCO 2019.</a:t>
            </a:r>
          </a:p>
        </p:txBody>
      </p:sp>
    </p:spTree>
    <p:extLst>
      <p:ext uri="{BB962C8B-B14F-4D97-AF65-F5344CB8AC3E}">
        <p14:creationId xmlns:p14="http://schemas.microsoft.com/office/powerpoint/2010/main" val="8077670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i="0" u="none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5" hidden="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46618" y="366184"/>
            <a:ext cx="11084983" cy="609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6400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46617" y="1286934"/>
            <a:ext cx="11082867" cy="45868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29683" y="6184901"/>
            <a:ext cx="11440447" cy="4064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19"/>
          <p:cNvSpPr txBox="1">
            <a:spLocks noChangeArrowheads="1"/>
          </p:cNvSpPr>
          <p:nvPr userDrawn="1"/>
        </p:nvSpPr>
        <p:spPr bwMode="auto">
          <a:xfrm>
            <a:off x="1799372" y="6591300"/>
            <a:ext cx="85932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rIns="609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PF HQ │ ESMO 2018 Satellite Symposium </a:t>
            </a:r>
            <a:r>
              <a:rPr lang="en-US" sz="800" dirty="0">
                <a:solidFill>
                  <a:srgbClr val="74797D"/>
                </a:solidFill>
                <a:cs typeface="Arial" charset="0"/>
              </a:rPr>
              <a:t>│ Final Version 1.0 │ 2018-10-15 │ Only for Presentation at the ESMO Satellite Symposium</a:t>
            </a:r>
            <a:r>
              <a:rPr lang="en-US" sz="800" dirty="0">
                <a:solidFill>
                  <a:srgbClr val="74797D"/>
                </a:solidFill>
                <a:latin typeface="Arial"/>
                <a:cs typeface="Arial" charset="0"/>
              </a:rPr>
              <a:t>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560141-83AD-4CF1-8EF2-70DBA8151C7A}"/>
              </a:ext>
            </a:extLst>
          </p:cNvPr>
          <p:cNvSpPr txBox="1">
            <a:spLocks/>
          </p:cNvSpPr>
          <p:nvPr userDrawn="1"/>
        </p:nvSpPr>
        <p:spPr>
          <a:xfrm>
            <a:off x="11376000" y="6463968"/>
            <a:ext cx="711200" cy="484717"/>
          </a:xfrm>
          <a:prstGeom prst="rect">
            <a:avLst/>
          </a:prstGeom>
        </p:spPr>
        <p:txBody>
          <a:bodyPr rIns="24384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0FAB57-93B6-E64F-A63C-66ED1457CBAC}" type="slidenum">
              <a:rPr lang="en-US" sz="933" smtClean="0">
                <a:solidFill>
                  <a:srgbClr val="74797D"/>
                </a:solidFill>
              </a:rPr>
              <a:pPr>
                <a:defRPr/>
              </a:pPr>
              <a:t>‹N›</a:t>
            </a:fld>
            <a:endParaRPr lang="en-US" sz="1333" dirty="0">
              <a:solidFill>
                <a:srgbClr val="747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4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33" b="1" kern="1200">
          <a:solidFill>
            <a:schemeClr val="tx2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33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33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33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33" b="1">
          <a:solidFill>
            <a:schemeClr val="tx2"/>
          </a:solidFill>
          <a:latin typeface="Arial" charset="0"/>
          <a:ea typeface="ＭＳ Ｐゴシック" charset="0"/>
        </a:defRPr>
      </a:lvl5pPr>
      <a:lvl6pPr marL="60958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33" b="1">
          <a:solidFill>
            <a:schemeClr val="tx2"/>
          </a:solidFill>
          <a:latin typeface="Arial" charset="0"/>
          <a:ea typeface="ＭＳ Ｐゴシック" charset="0"/>
        </a:defRPr>
      </a:lvl6pPr>
      <a:lvl7pPr marL="121917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33" b="1">
          <a:solidFill>
            <a:schemeClr val="tx2"/>
          </a:solidFill>
          <a:latin typeface="Arial" charset="0"/>
          <a:ea typeface="ＭＳ Ｐゴシック" charset="0"/>
        </a:defRPr>
      </a:lvl7pPr>
      <a:lvl8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33" b="1">
          <a:solidFill>
            <a:schemeClr val="tx2"/>
          </a:solidFill>
          <a:latin typeface="Arial" charset="0"/>
          <a:ea typeface="ＭＳ Ｐゴシック" charset="0"/>
        </a:defRPr>
      </a:lvl8pPr>
      <a:lvl9pPr marL="243833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33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algn="l" rtl="0" eaLnBrk="1" fontAlgn="base" hangingPunct="1">
        <a:spcBef>
          <a:spcPts val="1867"/>
        </a:spcBef>
        <a:spcAft>
          <a:spcPct val="0"/>
        </a:spcAft>
        <a:defRPr kern="1200">
          <a:solidFill>
            <a:schemeClr val="accent2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lnSpc>
          <a:spcPct val="90000"/>
        </a:lnSpc>
        <a:spcBef>
          <a:spcPts val="1867"/>
        </a:spcBef>
        <a:spcAft>
          <a:spcPct val="0"/>
        </a:spcAft>
        <a:buClr>
          <a:schemeClr val="accent2"/>
        </a:buClr>
        <a:buSzPct val="85000"/>
        <a:buFont typeface="Arial" charset="0"/>
        <a:tabLst>
          <a:tab pos="537620" algn="l"/>
        </a:tabLst>
        <a:defRPr kern="1200">
          <a:solidFill>
            <a:schemeClr val="accent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l" rtl="0" eaLnBrk="1" fontAlgn="base" hangingPunct="1">
        <a:lnSpc>
          <a:spcPct val="90000"/>
        </a:lnSpc>
        <a:spcBef>
          <a:spcPts val="533"/>
        </a:spcBef>
        <a:spcAft>
          <a:spcPct val="0"/>
        </a:spcAft>
        <a:buClr>
          <a:schemeClr val="accent2"/>
        </a:buClr>
        <a:buFont typeface="Arial" charset="0"/>
        <a:defRPr sz="1867" kern="1200">
          <a:solidFill>
            <a:schemeClr val="bg2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marL="2117" algn="l" rtl="0" eaLnBrk="1" fontAlgn="base" hangingPunct="1">
        <a:lnSpc>
          <a:spcPct val="90000"/>
        </a:lnSpc>
        <a:spcBef>
          <a:spcPts val="533"/>
        </a:spcBef>
        <a:spcAft>
          <a:spcPct val="0"/>
        </a:spcAft>
        <a:buClr>
          <a:schemeClr val="accent2"/>
        </a:buClr>
        <a:buSzPct val="85000"/>
        <a:buFont typeface="Arial" charset="0"/>
        <a:defRPr sz="1867" b="1" kern="1200">
          <a:solidFill>
            <a:schemeClr val="bg2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marL="226478" indent="-226478" algn="l" rtl="0" eaLnBrk="1" fontAlgn="base" hangingPunct="1">
        <a:lnSpc>
          <a:spcPct val="90000"/>
        </a:lnSpc>
        <a:spcBef>
          <a:spcPts val="533"/>
        </a:spcBef>
        <a:spcAft>
          <a:spcPct val="0"/>
        </a:spcAft>
        <a:buClr>
          <a:schemeClr val="accent2"/>
        </a:buClr>
        <a:buFont typeface="Arial" charset="0"/>
        <a:buChar char="•"/>
        <a:defRPr sz="1867" b="1" kern="1200">
          <a:solidFill>
            <a:schemeClr val="bg2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61422" indent="-226478" algn="l" defTabSz="1219170" rtl="0" eaLnBrk="1" latinLnBrk="0" hangingPunct="1">
        <a:lnSpc>
          <a:spcPct val="90000"/>
        </a:lnSpc>
        <a:spcBef>
          <a:spcPts val="533"/>
        </a:spcBef>
        <a:spcAft>
          <a:spcPts val="0"/>
        </a:spcAft>
        <a:buClr>
          <a:schemeClr val="accent2"/>
        </a:buClr>
        <a:buSzPct val="85000"/>
        <a:buFont typeface="Arial" panose="020B0604020202020204" pitchFamily="34" charset="0"/>
        <a:buChar char="–"/>
        <a:defRPr sz="1867" kern="1200" baseline="0">
          <a:solidFill>
            <a:schemeClr val="bg2"/>
          </a:solidFill>
          <a:latin typeface="Arial" pitchFamily="34" charset="0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4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929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defTabSz="685800"/>
            <a:fld id="{AF1AFCDA-ABCC-4704-AB71-48FDE4F2FA4C}" type="slidenum">
              <a:rPr lang="en-US" smtClean="0">
                <a:solidFill>
                  <a:srgbClr val="000000"/>
                </a:solidFill>
              </a:rPr>
              <a:pPr defTabSz="685800"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60873"/>
            <a:ext cx="10972800" cy="9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809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</p:sldLayoutIdLst>
  <p:hf sldNum="0" hdr="0" ftr="0" dt="0"/>
  <p:txStyles>
    <p:titleStyle>
      <a:lvl1pPr algn="ctr" defTabSz="685783" rtl="0" eaLnBrk="1" latinLnBrk="0" hangingPunct="1">
        <a:lnSpc>
          <a:spcPct val="90000"/>
        </a:lnSpc>
        <a:spcBef>
          <a:spcPct val="0"/>
        </a:spcBef>
        <a:buNone/>
        <a:defRPr lang="en-US" sz="19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71" indent="-142871" algn="l" defTabSz="685783" rtl="0" eaLnBrk="1" latinLnBrk="0" hangingPunct="1">
        <a:lnSpc>
          <a:spcPct val="90000"/>
        </a:lnSpc>
        <a:spcBef>
          <a:spcPts val="0"/>
        </a:spcBef>
        <a:spcAft>
          <a:spcPts val="45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lnSpc>
          <a:spcPct val="9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–"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0"/>
        </a:spcBef>
        <a:spcAft>
          <a:spcPts val="450"/>
        </a:spcAft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0"/>
        </a:spcBef>
        <a:spcAft>
          <a:spcPts val="450"/>
        </a:spcAft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CLC 2018_PPT_Presenter Slides_v1-01.png" descr="WCLC 2018_PPT_Presenter Slides_v1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58101"/>
            <a:ext cx="12192000" cy="42104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0F365F6B-BFA2-45EC-94E9-27F92D41A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4" y="327521"/>
            <a:ext cx="10765536" cy="42056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A45E25-4B1F-452A-B997-28A3980AE8B0}"/>
              </a:ext>
            </a:extLst>
          </p:cNvPr>
          <p:cNvGrpSpPr/>
          <p:nvPr userDrawn="1"/>
        </p:nvGrpSpPr>
        <p:grpSpPr>
          <a:xfrm>
            <a:off x="0" y="975361"/>
            <a:ext cx="12192000" cy="338551"/>
            <a:chOff x="0" y="872446"/>
            <a:chExt cx="9144000" cy="25391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741587-4951-4533-A2AC-D071EAE86851}"/>
                </a:ext>
              </a:extLst>
            </p:cNvPr>
            <p:cNvSpPr/>
            <p:nvPr userDrawn="1"/>
          </p:nvSpPr>
          <p:spPr>
            <a:xfrm>
              <a:off x="0" y="872446"/>
              <a:ext cx="3995928" cy="253913"/>
            </a:xfrm>
            <a:prstGeom prst="rect">
              <a:avLst/>
            </a:prstGeom>
            <a:solidFill>
              <a:srgbClr val="D11F43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defTabSz="1219170" hangingPunct="0"/>
              <a:endParaRPr lang="en-US" sz="1600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3E09F0-2385-4B62-BFB0-AEB76873465F}"/>
                </a:ext>
              </a:extLst>
            </p:cNvPr>
            <p:cNvSpPr/>
            <p:nvPr userDrawn="1"/>
          </p:nvSpPr>
          <p:spPr>
            <a:xfrm>
              <a:off x="3995928" y="872446"/>
              <a:ext cx="4160520" cy="253913"/>
            </a:xfrm>
            <a:prstGeom prst="rect">
              <a:avLst/>
            </a:prstGeom>
            <a:gradFill>
              <a:gsLst>
                <a:gs pos="0">
                  <a:srgbClr val="1C92CE"/>
                </a:gs>
                <a:gs pos="100000">
                  <a:srgbClr val="0662A7"/>
                </a:gs>
              </a:gsLst>
              <a:lin ang="5400000" scaled="1"/>
            </a:gra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defTabSz="1219170" hangingPunct="0"/>
              <a:endParaRPr lang="en-US" sz="1600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F935C5-6D28-4607-AC3B-30ECC9137C5B}"/>
                </a:ext>
              </a:extLst>
            </p:cNvPr>
            <p:cNvSpPr/>
            <p:nvPr userDrawn="1"/>
          </p:nvSpPr>
          <p:spPr>
            <a:xfrm>
              <a:off x="8156448" y="872446"/>
              <a:ext cx="987552" cy="253913"/>
            </a:xfrm>
            <a:prstGeom prst="rect">
              <a:avLst/>
            </a:prstGeom>
            <a:solidFill>
              <a:srgbClr val="C11B3D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defTabSz="1219170" hangingPunct="0"/>
              <a:endParaRPr lang="en-US" sz="1600">
                <a:solidFill>
                  <a:srgbClr val="000000"/>
                </a:solidFill>
                <a:sym typeface="Helvetica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738AB-063E-4C75-8DF3-4BEE42635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3767" y="6485534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98E9FB-7607-49DB-B885-27022D744158}" type="slidenum">
              <a:rPr lang="en-US" smtClean="0">
                <a:solidFill>
                  <a:srgbClr val="FFFFFF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C40D81-7F96-412B-AF84-1F4F02A5D975}"/>
              </a:ext>
            </a:extLst>
          </p:cNvPr>
          <p:cNvSpPr txBox="1"/>
          <p:nvPr userDrawn="1"/>
        </p:nvSpPr>
        <p:spPr>
          <a:xfrm>
            <a:off x="785248" y="6477755"/>
            <a:ext cx="9898251" cy="400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b="1" dirty="0">
                <a:solidFill>
                  <a:srgbClr val="FFFFFF"/>
                </a:solidFill>
                <a:cs typeface="Arial" panose="020B0604020202020204" pitchFamily="34" charset="0"/>
              </a:rPr>
              <a:t>ENCORE-601: ENT + PEMBRO in PD-(L</a:t>
            </a:r>
            <a:r>
              <a:rPr lang="en-CA" b="1">
                <a:solidFill>
                  <a:srgbClr val="FFFFFF"/>
                </a:solidFill>
                <a:cs typeface="Arial" panose="020B0604020202020204" pitchFamily="34" charset="0"/>
              </a:rPr>
              <a:t>)1-Pretreated </a:t>
            </a:r>
            <a:r>
              <a:rPr lang="en-CA" b="1" dirty="0">
                <a:solidFill>
                  <a:srgbClr val="FFFFFF"/>
                </a:solidFill>
                <a:cs typeface="Arial" panose="020B0604020202020204" pitchFamily="34" charset="0"/>
              </a:rPr>
              <a:t>NSCLC</a:t>
            </a:r>
            <a:endParaRPr lang="en-US" b="1" dirty="0">
              <a:solidFill>
                <a:srgbClr val="FFFFFF"/>
              </a:solidFill>
              <a:cs typeface="Arial" panose="020B0604020202020204" pitchFamily="34" charset="0"/>
              <a:sym typeface="Helvetica"/>
            </a:endParaRP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194104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</p:sldLayoutIdLst>
  <p:transition spd="med"/>
  <p:hf hdr="0" ftr="0" dt="0"/>
  <p:txStyles>
    <p:titleStyle>
      <a:lvl1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Calibri"/>
          <a:cs typeface="Calibri"/>
          <a:sym typeface="Calibri"/>
        </a:defRPr>
      </a:lvl1pPr>
      <a:lvl2pPr marL="0" marR="0" indent="0" algn="ct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189" marR="0" indent="-457189" algn="ctr" defTabSz="1219170" rtl="0" latinLnBrk="0">
        <a:lnSpc>
          <a:spcPct val="10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4267" b="0" i="0" u="none" strike="noStrike" cap="none" spc="0" baseline="0">
          <a:ln>
            <a:noFill/>
          </a:ln>
          <a:solidFill>
            <a:srgbClr val="878787"/>
          </a:solidFill>
          <a:uFillTx/>
          <a:latin typeface="Calibri"/>
          <a:ea typeface="Calibri"/>
          <a:cs typeface="Calibri"/>
          <a:sym typeface="Calibri"/>
        </a:defRPr>
      </a:lvl1pPr>
      <a:lvl2pPr marL="457189" marR="0" indent="-50799" algn="ctr" defTabSz="1219170" rtl="0" latinLnBrk="0">
        <a:lnSpc>
          <a:spcPct val="10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4267" b="0" i="0" u="none" strike="noStrike" cap="none" spc="0" baseline="0">
          <a:ln>
            <a:noFill/>
          </a:ln>
          <a:solidFill>
            <a:srgbClr val="878787"/>
          </a:solidFill>
          <a:uFillTx/>
          <a:latin typeface="Calibri"/>
          <a:ea typeface="Calibri"/>
          <a:cs typeface="Calibri"/>
          <a:sym typeface="Calibri"/>
        </a:defRPr>
      </a:lvl2pPr>
      <a:lvl3pPr marL="457189" marR="0" indent="0" algn="ctr" defTabSz="1219170" rtl="0" latinLnBrk="0">
        <a:lnSpc>
          <a:spcPct val="10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4267" b="0" i="0" u="none" strike="noStrike" cap="none" spc="0" baseline="0">
          <a:ln>
            <a:noFill/>
          </a:ln>
          <a:solidFill>
            <a:srgbClr val="878787"/>
          </a:solidFill>
          <a:uFillTx/>
          <a:latin typeface="Calibri"/>
          <a:ea typeface="Calibri"/>
          <a:cs typeface="Calibri"/>
          <a:sym typeface="Calibri"/>
        </a:defRPr>
      </a:lvl3pPr>
      <a:lvl4pPr marL="457189" marR="0" indent="0" algn="ctr" defTabSz="1219170" rtl="0" latinLnBrk="0">
        <a:lnSpc>
          <a:spcPct val="10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4267" b="0" i="0" u="none" strike="noStrike" cap="none" spc="0" baseline="0">
          <a:ln>
            <a:noFill/>
          </a:ln>
          <a:solidFill>
            <a:srgbClr val="878787"/>
          </a:solidFill>
          <a:uFillTx/>
          <a:latin typeface="Calibri"/>
          <a:ea typeface="Calibri"/>
          <a:cs typeface="Calibri"/>
          <a:sym typeface="Calibri"/>
        </a:defRPr>
      </a:lvl4pPr>
      <a:lvl5pPr marL="457189" marR="0" indent="0" algn="ctr" defTabSz="1219170" rtl="0" latinLnBrk="0">
        <a:lnSpc>
          <a:spcPct val="10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4267" b="0" i="0" u="none" strike="noStrike" cap="none" spc="0" baseline="0">
          <a:ln>
            <a:noFill/>
          </a:ln>
          <a:solidFill>
            <a:srgbClr val="878787"/>
          </a:solidFill>
          <a:uFillTx/>
          <a:latin typeface="Calibri"/>
          <a:ea typeface="Calibri"/>
          <a:cs typeface="Calibri"/>
          <a:sym typeface="Calibri"/>
        </a:defRPr>
      </a:lvl5pPr>
      <a:lvl6pPr marL="457189" marR="0" indent="0" algn="ctr" defTabSz="1219170" rtl="0" latinLnBrk="0">
        <a:lnSpc>
          <a:spcPct val="10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4267" b="0" i="0" u="none" strike="noStrike" cap="none" spc="0" baseline="0">
          <a:ln>
            <a:noFill/>
          </a:ln>
          <a:solidFill>
            <a:srgbClr val="878787"/>
          </a:solidFill>
          <a:uFillTx/>
          <a:latin typeface="Calibri"/>
          <a:ea typeface="Calibri"/>
          <a:cs typeface="Calibri"/>
          <a:sym typeface="Calibri"/>
        </a:defRPr>
      </a:lvl6pPr>
      <a:lvl7pPr marL="457189" marR="0" indent="0" algn="ctr" defTabSz="1219170" rtl="0" latinLnBrk="0">
        <a:lnSpc>
          <a:spcPct val="10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4267" b="0" i="0" u="none" strike="noStrike" cap="none" spc="0" baseline="0">
          <a:ln>
            <a:noFill/>
          </a:ln>
          <a:solidFill>
            <a:srgbClr val="878787"/>
          </a:solidFill>
          <a:uFillTx/>
          <a:latin typeface="Calibri"/>
          <a:ea typeface="Calibri"/>
          <a:cs typeface="Calibri"/>
          <a:sym typeface="Calibri"/>
        </a:defRPr>
      </a:lvl7pPr>
      <a:lvl8pPr marL="457189" marR="0" indent="0" algn="ctr" defTabSz="1219170" rtl="0" latinLnBrk="0">
        <a:lnSpc>
          <a:spcPct val="10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4267" b="0" i="0" u="none" strike="noStrike" cap="none" spc="0" baseline="0">
          <a:ln>
            <a:noFill/>
          </a:ln>
          <a:solidFill>
            <a:srgbClr val="878787"/>
          </a:solidFill>
          <a:uFillTx/>
          <a:latin typeface="Calibri"/>
          <a:ea typeface="Calibri"/>
          <a:cs typeface="Calibri"/>
          <a:sym typeface="Calibri"/>
        </a:defRPr>
      </a:lvl8pPr>
      <a:lvl9pPr marL="457189" marR="0" indent="0" algn="ctr" defTabSz="1219170" rtl="0" latinLnBrk="0">
        <a:lnSpc>
          <a:spcPct val="10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4267" b="0" i="0" u="none" strike="noStrike" cap="none" spc="0" baseline="0">
          <a:ln>
            <a:noFill/>
          </a:ln>
          <a:solidFill>
            <a:srgbClr val="878787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34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SC_1007 AM18 FacultySpeakerSlides_V5.jp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75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113468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62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44412" y="1143000"/>
            <a:ext cx="10404593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1" y="6508749"/>
            <a:ext cx="711200" cy="349251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700">
                <a:solidFill>
                  <a:srgbClr val="292934">
                    <a:tint val="75000"/>
                  </a:srgb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E5290547-A9D7-4EB7-8A49-C23895CDED6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1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342882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685766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028649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371532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257162" indent="-25716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2pPr>
      <a:lvl3pPr marL="857208" indent="-17144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00">
          <a:solidFill>
            <a:schemeClr val="tx1"/>
          </a:solidFill>
          <a:latin typeface="+mn-lt"/>
          <a:cs typeface="+mn-cs"/>
        </a:defRPr>
      </a:lvl3pPr>
      <a:lvl4pPr marL="1200091" indent="-17144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900">
          <a:solidFill>
            <a:schemeClr val="tx1"/>
          </a:solidFill>
          <a:latin typeface="+mn-lt"/>
          <a:cs typeface="+mn-cs"/>
        </a:defRPr>
      </a:lvl4pPr>
      <a:lvl5pPr marL="1542973" indent="-17144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800">
          <a:solidFill>
            <a:schemeClr val="tx1"/>
          </a:solidFill>
          <a:latin typeface="+mn-lt"/>
          <a:cs typeface="+mn-cs"/>
        </a:defRPr>
      </a:lvl5pPr>
      <a:lvl6pPr marL="1885857" indent="-171442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739" indent="-171442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622" indent="-171442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506" indent="-171442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2" algn="l" defTabSz="68576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34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SC_1007 AM18 FacultySpeakerSlides_V5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0429875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113468"/>
              </a:solidFill>
              <a:cs typeface="Arial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014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27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bg2">
              <a:lumMod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4F31BF3-0702-42C4-A636-489240A1A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9E1748-01E4-4D68-BF34-647C87DE5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0F40CB-C4A9-42C7-B825-F647C5FE8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676AA3-FF3C-402F-8FFA-9578DA51B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ECA187-5CBA-4EE1-B149-FC6C41439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9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1AFCDA-ABCC-4704-AB71-48FDE4F2FA4C}" type="slidenum">
              <a:rPr lang="en-US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60867"/>
            <a:ext cx="10972800" cy="9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ADE80A-010C-4E31-B133-8F9CC444A817}"/>
              </a:ext>
            </a:extLst>
          </p:cNvPr>
          <p:cNvSpPr/>
          <p:nvPr userDrawn="1"/>
        </p:nvSpPr>
        <p:spPr>
          <a:xfrm>
            <a:off x="-52551" y="7007"/>
            <a:ext cx="960000" cy="164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067" b="1">
                <a:solidFill>
                  <a:srgbClr val="0D5CAB"/>
                </a:solidFill>
                <a:cs typeface="Arial" charset="0"/>
              </a:rPr>
              <a:t>CA013-004</a:t>
            </a:r>
            <a:endParaRPr lang="en-GB" sz="1067" b="1" dirty="0">
              <a:solidFill>
                <a:srgbClr val="0D5CAB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</p:sldLayoutIdLst>
  <p:hf sldNum="0" hdr="0" ftr="0" dt="0"/>
  <p:txStyles>
    <p:titleStyle>
      <a:lvl1pPr algn="ctr" defTabSz="1219170" rtl="0" eaLnBrk="1" latinLnBrk="0" hangingPunct="1">
        <a:lnSpc>
          <a:spcPct val="90000"/>
        </a:lnSpc>
        <a:spcBef>
          <a:spcPct val="0"/>
        </a:spcBef>
        <a:buNone/>
        <a:defRPr lang="en-US" sz="3467" b="1" kern="1200">
          <a:solidFill>
            <a:srgbClr val="0D5CAB"/>
          </a:solidFill>
          <a:latin typeface="+mj-lt"/>
          <a:ea typeface="+mj-ea"/>
          <a:cs typeface="+mj-cs"/>
        </a:defRPr>
      </a:lvl1pPr>
    </p:titleStyle>
    <p:bodyStyle>
      <a:lvl1pPr marL="253994" indent="-253994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rgbClr val="0D5CAB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rgbClr val="0D5CAB"/>
        </a:buClr>
        <a:buFont typeface="Arial" panose="020B0604020202020204" pitchFamily="34" charset="0"/>
        <a:buChar char="–"/>
        <a:defRPr sz="29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rgbClr val="0D5CAB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rgbClr val="0D5CAB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rgbClr val="0D5CAB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4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929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60869"/>
            <a:ext cx="10972800" cy="9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53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500" indent="-1905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4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9290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F1AFCDA-ABCC-4704-AB71-48FDE4F2FA4C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‹N›</a:t>
            </a:fld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60871"/>
            <a:ext cx="10972800" cy="9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130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</p:sldLayoutIdLst>
  <p:hf sldNum="0"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lang="en-US"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5" indent="-190495" algn="l" defTabSz="914377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289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33917"/>
            <a:ext cx="10515600" cy="3743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06F7DF-4B72-4558-895E-30A035C4C4C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6/27/2019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CE1011-E4DD-499F-96A7-5FEFC99056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93D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34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SC_1007 AM18 FacultySpeakerSlides_V5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75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143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29875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70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04800"/>
            <a:ext cx="10962753" cy="11460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1597152"/>
            <a:ext cx="10960608" cy="442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1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hf hdr="0" ftr="0" dt="0"/>
  <p:txStyles>
    <p:titleStyle>
      <a:lvl1pPr algn="l" defTabSz="457250" rtl="0" eaLnBrk="1" latinLnBrk="0" hangingPunct="1">
        <a:lnSpc>
          <a:spcPct val="90000"/>
        </a:lnSpc>
        <a:spcBef>
          <a:spcPct val="0"/>
        </a:spcBef>
        <a:buNone/>
        <a:defRPr sz="3733" b="1" kern="600" spc="51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4792" indent="-304792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5000"/>
        <a:buFont typeface="Arial Black" panose="020B0A04020102020204" pitchFamily="34" charset="0"/>
        <a:buChar char="•"/>
        <a:defRPr sz="3200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29035" indent="-219451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100000"/>
        <a:buFont typeface="Arial Narrow" panose="020B0606020202030204" pitchFamily="34" charset="0"/>
        <a:buChar char="–"/>
        <a:defRPr sz="2667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5799" indent="-158747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5000"/>
        <a:buFont typeface="Wingdings" panose="05000000000000000000" pitchFamily="2" charset="2"/>
        <a:buChar char="§"/>
        <a:defRPr sz="2400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754" indent="-148163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100000"/>
        <a:buFont typeface="Arial Narrow" panose="020B0606020202030204" pitchFamily="34" charset="0"/>
        <a:buChar char="–"/>
        <a:tabLst/>
        <a:defRPr sz="2133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290176" indent="-148163" algn="l" defTabSz="457250" rtl="0" eaLnBrk="1" latinLnBrk="0" hangingPunct="1">
        <a:lnSpc>
          <a:spcPct val="100000"/>
        </a:lnSpc>
        <a:spcBef>
          <a:spcPts val="0"/>
        </a:spcBef>
        <a:buClr>
          <a:schemeClr val="accent1">
            <a:lumMod val="75000"/>
          </a:schemeClr>
        </a:buClr>
        <a:buSzPct val="90000"/>
        <a:buFont typeface="Arial Black" panose="020B0A04020102020204" pitchFamily="34" charset="0"/>
        <a:buChar char="•"/>
        <a:defRPr sz="2133" kern="600" spc="3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8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12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621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5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4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7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9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62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74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9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4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929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F1AFCDA-ABCC-4704-AB71-48FDE4F2FA4C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60869"/>
            <a:ext cx="10972800" cy="9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471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500" indent="-1905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6/27/2019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0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34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SC_1007 AM18 FacultySpeakerSlides_V5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75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134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4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4F31BF3-0702-42C4-A636-489240A1A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9E1748-01E4-4D68-BF34-647C87DE5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0F40CB-C4A9-42C7-B825-F647C5FE8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B4B47D-E21B-4163-8347-D052D2B25042}" type="datetimeFigureOut">
              <a:rPr lang="it-IT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27/06/2019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676AA3-FF3C-402F-8FFA-9578DA51B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ECA187-5CBA-4EE1-B149-FC6C41439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0719715-478B-45DF-9DCF-63ADC62EE811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1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34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SC_1007 AM18 FacultySpeakerSlides_V5.jp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75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134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8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93.xml"/><Relationship Id="rId1" Type="http://schemas.openxmlformats.org/officeDocument/2006/relationships/tags" Target="../tags/tag5.xml"/><Relationship Id="rId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6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9.png"/><Relationship Id="rId5" Type="http://schemas.openxmlformats.org/officeDocument/2006/relationships/image" Target="../media/image68.emf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7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1.xml"/><Relationship Id="rId6" Type="http://schemas.openxmlformats.org/officeDocument/2006/relationships/image" Target="../media/image90.tiff"/><Relationship Id="rId5" Type="http://schemas.openxmlformats.org/officeDocument/2006/relationships/image" Target="../media/image89.tiff"/><Relationship Id="rId4" Type="http://schemas.openxmlformats.org/officeDocument/2006/relationships/image" Target="../media/image88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9.xml"/><Relationship Id="rId5" Type="http://schemas.microsoft.com/office/2007/relationships/hdphoto" Target="../media/hdphoto1.wdp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10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69429" y="1602050"/>
            <a:ext cx="10430277" cy="2387600"/>
          </a:xfrm>
        </p:spPr>
        <p:txBody>
          <a:bodyPr>
            <a:normAutofit/>
          </a:bodyPr>
          <a:lstStyle/>
          <a:p>
            <a:r>
              <a:rPr lang="it-IT" sz="3600" b="1" dirty="0">
                <a:latin typeface="Arial" charset="0"/>
                <a:ea typeface="Arial" charset="0"/>
                <a:cs typeface="Arial" charset="0"/>
              </a:rPr>
              <a:t>New </a:t>
            </a:r>
            <a:r>
              <a:rPr lang="it-IT" sz="3600" b="1" dirty="0" err="1">
                <a:latin typeface="Arial" charset="0"/>
                <a:ea typeface="Arial" charset="0"/>
                <a:cs typeface="Arial" charset="0"/>
              </a:rPr>
              <a:t>drugs</a:t>
            </a:r>
            <a:r>
              <a:rPr lang="it-IT" sz="3600" b="1" dirty="0">
                <a:latin typeface="Arial" charset="0"/>
                <a:ea typeface="Arial" charset="0"/>
                <a:cs typeface="Arial" charset="0"/>
              </a:rPr>
              <a:t> for the treatment of </a:t>
            </a:r>
            <a:r>
              <a:rPr lang="it-IT" sz="3600" b="1" dirty="0" err="1">
                <a:latin typeface="Arial" charset="0"/>
                <a:ea typeface="Arial" charset="0"/>
                <a:cs typeface="Arial" charset="0"/>
              </a:rPr>
              <a:t>advanced</a:t>
            </a:r>
            <a:r>
              <a:rPr lang="it-IT" sz="3600" b="1" dirty="0">
                <a:latin typeface="Arial" charset="0"/>
                <a:ea typeface="Arial" charset="0"/>
                <a:cs typeface="Arial" charset="0"/>
              </a:rPr>
              <a:t> melanoma: </a:t>
            </a:r>
            <a:r>
              <a:rPr lang="it-IT" sz="3600" b="1" dirty="0" err="1">
                <a:latin typeface="Arial" charset="0"/>
                <a:ea typeface="Arial" charset="0"/>
                <a:cs typeface="Arial" charset="0"/>
              </a:rPr>
              <a:t>immunotherapy</a:t>
            </a:r>
            <a:r>
              <a:rPr lang="it-IT" sz="3600" b="1" dirty="0">
                <a:latin typeface="Arial" charset="0"/>
                <a:ea typeface="Arial" charset="0"/>
                <a:cs typeface="Arial" charset="0"/>
              </a:rPr>
              <a:t> &amp; target </a:t>
            </a:r>
            <a:r>
              <a:rPr lang="it-IT" sz="3600" b="1" dirty="0" err="1">
                <a:latin typeface="Arial" charset="0"/>
                <a:ea typeface="Arial" charset="0"/>
                <a:cs typeface="Arial" charset="0"/>
              </a:rPr>
              <a:t>therapy</a:t>
            </a:r>
            <a:r>
              <a:rPr lang="it-IT" sz="3600" b="1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10422770" y="179353"/>
            <a:ext cx="1240053" cy="749335"/>
            <a:chOff x="1398" y="1369"/>
            <a:chExt cx="2954" cy="1426"/>
          </a:xfrm>
        </p:grpSpPr>
        <p:sp>
          <p:nvSpPr>
            <p:cNvPr id="6" name="Oval 28"/>
            <p:cNvSpPr>
              <a:spLocks noChangeArrowheads="1"/>
            </p:cNvSpPr>
            <p:nvPr/>
          </p:nvSpPr>
          <p:spPr bwMode="auto">
            <a:xfrm>
              <a:off x="2163" y="1446"/>
              <a:ext cx="1324" cy="1194"/>
            </a:xfrm>
            <a:prstGeom prst="ellipse">
              <a:avLst/>
            </a:prstGeom>
            <a:solidFill>
              <a:srgbClr val="E88A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it-IT" sz="135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" name="Freeform 29"/>
            <p:cNvSpPr>
              <a:spLocks/>
            </p:cNvSpPr>
            <p:nvPr/>
          </p:nvSpPr>
          <p:spPr bwMode="auto">
            <a:xfrm>
              <a:off x="1398" y="1400"/>
              <a:ext cx="1133" cy="1395"/>
            </a:xfrm>
            <a:custGeom>
              <a:avLst/>
              <a:gdLst>
                <a:gd name="T0" fmla="*/ 0 w 1006"/>
                <a:gd name="T1" fmla="*/ 0 h 1396"/>
                <a:gd name="T2" fmla="*/ 0 w 1006"/>
                <a:gd name="T3" fmla="*/ 970 h 1396"/>
                <a:gd name="T4" fmla="*/ 302079 w 1006"/>
                <a:gd name="T5" fmla="*/ 1255 h 1396"/>
                <a:gd name="T6" fmla="*/ 507532 w 1006"/>
                <a:gd name="T7" fmla="*/ 1300 h 1396"/>
                <a:gd name="T8" fmla="*/ 813173 w 1006"/>
                <a:gd name="T9" fmla="*/ 1345 h 1396"/>
                <a:gd name="T10" fmla="*/ 1371679 w 1006"/>
                <a:gd name="T11" fmla="*/ 1375 h 1396"/>
                <a:gd name="T12" fmla="*/ 3670375 w 1006"/>
                <a:gd name="T13" fmla="*/ 1375 h 1396"/>
                <a:gd name="T14" fmla="*/ 2393604 w 1006"/>
                <a:gd name="T15" fmla="*/ 955 h 1396"/>
                <a:gd name="T16" fmla="*/ 2141290 w 1006"/>
                <a:gd name="T17" fmla="*/ 820 h 1396"/>
                <a:gd name="T18" fmla="*/ 2141290 w 1006"/>
                <a:gd name="T19" fmla="*/ 0 h 1396"/>
                <a:gd name="T20" fmla="*/ 0 w 1006"/>
                <a:gd name="T21" fmla="*/ 0 h 13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06"/>
                <a:gd name="T34" fmla="*/ 0 h 1396"/>
                <a:gd name="T35" fmla="*/ 1006 w 1006"/>
                <a:gd name="T36" fmla="*/ 1396 h 13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06" h="1396">
                  <a:moveTo>
                    <a:pt x="0" y="0"/>
                  </a:moveTo>
                  <a:lnTo>
                    <a:pt x="0" y="990"/>
                  </a:lnTo>
                  <a:lnTo>
                    <a:pt x="83" y="1275"/>
                  </a:lnTo>
                  <a:lnTo>
                    <a:pt x="139" y="1320"/>
                  </a:lnTo>
                  <a:lnTo>
                    <a:pt x="223" y="1365"/>
                  </a:lnTo>
                  <a:lnTo>
                    <a:pt x="376" y="1395"/>
                  </a:lnTo>
                  <a:lnTo>
                    <a:pt x="1005" y="1395"/>
                  </a:lnTo>
                  <a:lnTo>
                    <a:pt x="656" y="975"/>
                  </a:lnTo>
                  <a:lnTo>
                    <a:pt x="586" y="840"/>
                  </a:lnTo>
                  <a:lnTo>
                    <a:pt x="586" y="0"/>
                  </a:lnTo>
                  <a:lnTo>
                    <a:pt x="0" y="0"/>
                  </a:lnTo>
                </a:path>
              </a:pathLst>
            </a:custGeom>
            <a:solidFill>
              <a:srgbClr val="002D86"/>
            </a:solidFill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it-IT" sz="1350">
                <a:solidFill>
                  <a:prstClr val="black"/>
                </a:solidFill>
              </a:endParaRPr>
            </a:p>
          </p:txBody>
        </p:sp>
        <p:sp>
          <p:nvSpPr>
            <p:cNvPr id="8" name="Freeform 30"/>
            <p:cNvSpPr>
              <a:spLocks/>
            </p:cNvSpPr>
            <p:nvPr/>
          </p:nvSpPr>
          <p:spPr bwMode="auto">
            <a:xfrm>
              <a:off x="3193" y="1369"/>
              <a:ext cx="1159" cy="1386"/>
            </a:xfrm>
            <a:custGeom>
              <a:avLst/>
              <a:gdLst>
                <a:gd name="T0" fmla="*/ 3248713 w 1030"/>
                <a:gd name="T1" fmla="*/ 1385 h 1386"/>
                <a:gd name="T2" fmla="*/ 3248713 w 1030"/>
                <a:gd name="T3" fmla="*/ 402 h 1386"/>
                <a:gd name="T4" fmla="*/ 2978090 w 1030"/>
                <a:gd name="T5" fmla="*/ 119 h 1386"/>
                <a:gd name="T6" fmla="*/ 2795674 w 1030"/>
                <a:gd name="T7" fmla="*/ 74 h 1386"/>
                <a:gd name="T8" fmla="*/ 2528558 w 1030"/>
                <a:gd name="T9" fmla="*/ 29 h 1386"/>
                <a:gd name="T10" fmla="*/ 2029394 w 1030"/>
                <a:gd name="T11" fmla="*/ 0 h 1386"/>
                <a:gd name="T12" fmla="*/ 0 w 1030"/>
                <a:gd name="T13" fmla="*/ 0 h 1386"/>
                <a:gd name="T14" fmla="*/ 1124154 w 1030"/>
                <a:gd name="T15" fmla="*/ 416 h 1386"/>
                <a:gd name="T16" fmla="*/ 1351326 w 1030"/>
                <a:gd name="T17" fmla="*/ 551 h 1386"/>
                <a:gd name="T18" fmla="*/ 1351326 w 1030"/>
                <a:gd name="T19" fmla="*/ 1385 h 1386"/>
                <a:gd name="T20" fmla="*/ 3248713 w 1030"/>
                <a:gd name="T21" fmla="*/ 1385 h 13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30"/>
                <a:gd name="T34" fmla="*/ 0 h 1386"/>
                <a:gd name="T35" fmla="*/ 1030 w 1030"/>
                <a:gd name="T36" fmla="*/ 1386 h 13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30" h="1386">
                  <a:moveTo>
                    <a:pt x="1029" y="1385"/>
                  </a:moveTo>
                  <a:lnTo>
                    <a:pt x="1029" y="402"/>
                  </a:lnTo>
                  <a:lnTo>
                    <a:pt x="943" y="119"/>
                  </a:lnTo>
                  <a:lnTo>
                    <a:pt x="886" y="74"/>
                  </a:lnTo>
                  <a:lnTo>
                    <a:pt x="800" y="29"/>
                  </a:lnTo>
                  <a:lnTo>
                    <a:pt x="643" y="0"/>
                  </a:lnTo>
                  <a:lnTo>
                    <a:pt x="0" y="0"/>
                  </a:lnTo>
                  <a:lnTo>
                    <a:pt x="357" y="416"/>
                  </a:lnTo>
                  <a:lnTo>
                    <a:pt x="428" y="551"/>
                  </a:lnTo>
                  <a:lnTo>
                    <a:pt x="428" y="1385"/>
                  </a:lnTo>
                  <a:lnTo>
                    <a:pt x="1029" y="1385"/>
                  </a:lnTo>
                </a:path>
              </a:pathLst>
            </a:custGeom>
            <a:solidFill>
              <a:srgbClr val="002D86"/>
            </a:solidFill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it-IT" sz="1350">
                <a:solidFill>
                  <a:prstClr val="black"/>
                </a:solidFill>
              </a:endParaRPr>
            </a:p>
          </p:txBody>
        </p:sp>
      </p:grpSp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2792386" y="4451691"/>
            <a:ext cx="6642738" cy="1404156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Antonio M. Grimaldi </a:t>
            </a:r>
            <a:endParaRPr lang="en-US" altLang="it-IT" sz="2100" b="1" kern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C0128"/>
              </a:buClr>
              <a:buSzPct val="100000"/>
            </a:pPr>
            <a:r>
              <a:rPr lang="en-US" altLang="it-IT" sz="1500" b="1" kern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Melanoma, Cancer Immunotherapy and Innovative Therapy Unit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C0128"/>
              </a:buClr>
              <a:buSzPct val="100000"/>
            </a:pPr>
            <a:r>
              <a:rPr lang="en-US" altLang="it-IT" sz="1500" b="1" kern="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Istituto</a:t>
            </a:r>
            <a:r>
              <a:rPr lang="en-US" altLang="it-IT" sz="1500" b="1" kern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it-IT" sz="1500" b="1" kern="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Nazionale</a:t>
            </a:r>
            <a:r>
              <a:rPr lang="en-US" altLang="it-IT" sz="1500" b="1" kern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it-IT" sz="1500" b="1" kern="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Tumori</a:t>
            </a:r>
            <a:r>
              <a:rPr lang="en-US" altLang="it-IT" sz="1500" b="1" kern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Fondazione “G. Pascale” - Napoli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C0128"/>
              </a:buClr>
              <a:buSzPct val="100000"/>
            </a:pPr>
            <a:r>
              <a:rPr lang="en-US" altLang="it-IT" sz="1500" b="1" kern="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Direttore</a:t>
            </a:r>
            <a:r>
              <a:rPr lang="en-US" altLang="it-IT" sz="1500" b="1" kern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Paolo A. </a:t>
            </a:r>
            <a:r>
              <a:rPr lang="en-US" altLang="it-IT" sz="1500" b="1" kern="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Ascierto</a:t>
            </a:r>
            <a:endParaRPr lang="en-US" altLang="it-IT" sz="1500" b="1" kern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24" y="145160"/>
            <a:ext cx="2738608" cy="170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3689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</a:rPr>
              <a:t>Paolo A. </a:t>
            </a:r>
            <a:r>
              <a:rPr lang="en-US" sz="1200" dirty="0" err="1">
                <a:solidFill>
                  <a:srgbClr val="57A9DD"/>
                </a:solidFill>
              </a:rPr>
              <a:t>Ascierto</a:t>
            </a:r>
            <a:endParaRPr lang="en-US" sz="1200" dirty="0">
              <a:solidFill>
                <a:srgbClr val="57A9DD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A295173-7500-4CA8-937E-20268E35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72" y="477218"/>
            <a:ext cx="11465858" cy="47545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Potential combination strategies for the treatment of cancer</a:t>
            </a:r>
          </a:p>
        </p:txBody>
      </p:sp>
      <p:grpSp>
        <p:nvGrpSpPr>
          <p:cNvPr id="26" name="Group 32">
            <a:extLst>
              <a:ext uri="{FF2B5EF4-FFF2-40B4-BE49-F238E27FC236}">
                <a16:creationId xmlns:a16="http://schemas.microsoft.com/office/drawing/2014/main" id="{F7736AE4-BD9D-4AF2-88D1-FFE2DDB8EE77}"/>
              </a:ext>
            </a:extLst>
          </p:cNvPr>
          <p:cNvGrpSpPr/>
          <p:nvPr/>
        </p:nvGrpSpPr>
        <p:grpSpPr>
          <a:xfrm>
            <a:off x="3507117" y="1089700"/>
            <a:ext cx="4809688" cy="4809688"/>
            <a:chOff x="2685926" y="2848594"/>
            <a:chExt cx="4316412" cy="4316413"/>
          </a:xfrm>
        </p:grpSpPr>
        <p:sp>
          <p:nvSpPr>
            <p:cNvPr id="27" name="Freeform 128">
              <a:extLst>
                <a:ext uri="{FF2B5EF4-FFF2-40B4-BE49-F238E27FC236}">
                  <a16:creationId xmlns:a16="http://schemas.microsoft.com/office/drawing/2014/main" id="{42C168DB-6590-46C8-B71D-07883D797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926" y="2848594"/>
              <a:ext cx="2157413" cy="2157413"/>
            </a:xfrm>
            <a:custGeom>
              <a:avLst/>
              <a:gdLst>
                <a:gd name="T0" fmla="*/ 1359 w 1359"/>
                <a:gd name="T1" fmla="*/ 1053 h 1359"/>
                <a:gd name="T2" fmla="*/ 1359 w 1359"/>
                <a:gd name="T3" fmla="*/ 0 h 1359"/>
                <a:gd name="T4" fmla="*/ 1197 w 1359"/>
                <a:gd name="T5" fmla="*/ 0 h 1359"/>
                <a:gd name="T6" fmla="*/ 1121 w 1359"/>
                <a:gd name="T7" fmla="*/ 228 h 1359"/>
                <a:gd name="T8" fmla="*/ 1121 w 1359"/>
                <a:gd name="T9" fmla="*/ 228 h 1359"/>
                <a:gd name="T10" fmla="*/ 1091 w 1359"/>
                <a:gd name="T11" fmla="*/ 236 h 1359"/>
                <a:gd name="T12" fmla="*/ 1060 w 1359"/>
                <a:gd name="T13" fmla="*/ 244 h 1359"/>
                <a:gd name="T14" fmla="*/ 1000 w 1359"/>
                <a:gd name="T15" fmla="*/ 262 h 1359"/>
                <a:gd name="T16" fmla="*/ 820 w 1359"/>
                <a:gd name="T17" fmla="*/ 102 h 1359"/>
                <a:gd name="T18" fmla="*/ 540 w 1359"/>
                <a:gd name="T19" fmla="*/ 263 h 1359"/>
                <a:gd name="T20" fmla="*/ 588 w 1359"/>
                <a:gd name="T21" fmla="*/ 500 h 1359"/>
                <a:gd name="T22" fmla="*/ 588 w 1359"/>
                <a:gd name="T23" fmla="*/ 500 h 1359"/>
                <a:gd name="T24" fmla="*/ 542 w 1359"/>
                <a:gd name="T25" fmla="*/ 543 h 1359"/>
                <a:gd name="T26" fmla="*/ 500 w 1359"/>
                <a:gd name="T27" fmla="*/ 588 h 1359"/>
                <a:gd name="T28" fmla="*/ 263 w 1359"/>
                <a:gd name="T29" fmla="*/ 540 h 1359"/>
                <a:gd name="T30" fmla="*/ 102 w 1359"/>
                <a:gd name="T31" fmla="*/ 821 h 1359"/>
                <a:gd name="T32" fmla="*/ 261 w 1359"/>
                <a:gd name="T33" fmla="*/ 1000 h 1359"/>
                <a:gd name="T34" fmla="*/ 261 w 1359"/>
                <a:gd name="T35" fmla="*/ 1000 h 1359"/>
                <a:gd name="T36" fmla="*/ 243 w 1359"/>
                <a:gd name="T37" fmla="*/ 1061 h 1359"/>
                <a:gd name="T38" fmla="*/ 236 w 1359"/>
                <a:gd name="T39" fmla="*/ 1091 h 1359"/>
                <a:gd name="T40" fmla="*/ 228 w 1359"/>
                <a:gd name="T41" fmla="*/ 1122 h 1359"/>
                <a:gd name="T42" fmla="*/ 0 w 1359"/>
                <a:gd name="T43" fmla="*/ 1199 h 1359"/>
                <a:gd name="T44" fmla="*/ 0 w 1359"/>
                <a:gd name="T45" fmla="*/ 1359 h 1359"/>
                <a:gd name="T46" fmla="*/ 1053 w 1359"/>
                <a:gd name="T47" fmla="*/ 1359 h 1359"/>
                <a:gd name="T48" fmla="*/ 1053 w 1359"/>
                <a:gd name="T49" fmla="*/ 1359 h 1359"/>
                <a:gd name="T50" fmla="*/ 1055 w 1359"/>
                <a:gd name="T51" fmla="*/ 1329 h 1359"/>
                <a:gd name="T52" fmla="*/ 1059 w 1359"/>
                <a:gd name="T53" fmla="*/ 1298 h 1359"/>
                <a:gd name="T54" fmla="*/ 1068 w 1359"/>
                <a:gd name="T55" fmla="*/ 1269 h 1359"/>
                <a:gd name="T56" fmla="*/ 1078 w 1359"/>
                <a:gd name="T57" fmla="*/ 1240 h 1359"/>
                <a:gd name="T58" fmla="*/ 1091 w 1359"/>
                <a:gd name="T59" fmla="*/ 1214 h 1359"/>
                <a:gd name="T60" fmla="*/ 1105 w 1359"/>
                <a:gd name="T61" fmla="*/ 1188 h 1359"/>
                <a:gd name="T62" fmla="*/ 1124 w 1359"/>
                <a:gd name="T63" fmla="*/ 1165 h 1359"/>
                <a:gd name="T64" fmla="*/ 1142 w 1359"/>
                <a:gd name="T65" fmla="*/ 1144 h 1359"/>
                <a:gd name="T66" fmla="*/ 1165 w 1359"/>
                <a:gd name="T67" fmla="*/ 1124 h 1359"/>
                <a:gd name="T68" fmla="*/ 1188 w 1359"/>
                <a:gd name="T69" fmla="*/ 1107 h 1359"/>
                <a:gd name="T70" fmla="*/ 1213 w 1359"/>
                <a:gd name="T71" fmla="*/ 1091 h 1359"/>
                <a:gd name="T72" fmla="*/ 1240 w 1359"/>
                <a:gd name="T73" fmla="*/ 1078 h 1359"/>
                <a:gd name="T74" fmla="*/ 1269 w 1359"/>
                <a:gd name="T75" fmla="*/ 1068 h 1359"/>
                <a:gd name="T76" fmla="*/ 1298 w 1359"/>
                <a:gd name="T77" fmla="*/ 1061 h 1359"/>
                <a:gd name="T78" fmla="*/ 1328 w 1359"/>
                <a:gd name="T79" fmla="*/ 1056 h 1359"/>
                <a:gd name="T80" fmla="*/ 1359 w 1359"/>
                <a:gd name="T81" fmla="*/ 1053 h 1359"/>
                <a:gd name="T82" fmla="*/ 1359 w 1359"/>
                <a:gd name="T83" fmla="*/ 1053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59" h="1359">
                  <a:moveTo>
                    <a:pt x="1359" y="1053"/>
                  </a:moveTo>
                  <a:lnTo>
                    <a:pt x="1359" y="0"/>
                  </a:lnTo>
                  <a:lnTo>
                    <a:pt x="1197" y="0"/>
                  </a:lnTo>
                  <a:lnTo>
                    <a:pt x="1121" y="228"/>
                  </a:lnTo>
                  <a:lnTo>
                    <a:pt x="1121" y="228"/>
                  </a:lnTo>
                  <a:lnTo>
                    <a:pt x="1091" y="236"/>
                  </a:lnTo>
                  <a:lnTo>
                    <a:pt x="1060" y="244"/>
                  </a:lnTo>
                  <a:lnTo>
                    <a:pt x="1000" y="262"/>
                  </a:lnTo>
                  <a:lnTo>
                    <a:pt x="820" y="102"/>
                  </a:lnTo>
                  <a:lnTo>
                    <a:pt x="540" y="263"/>
                  </a:lnTo>
                  <a:lnTo>
                    <a:pt x="588" y="500"/>
                  </a:lnTo>
                  <a:lnTo>
                    <a:pt x="588" y="500"/>
                  </a:lnTo>
                  <a:lnTo>
                    <a:pt x="542" y="543"/>
                  </a:lnTo>
                  <a:lnTo>
                    <a:pt x="500" y="588"/>
                  </a:lnTo>
                  <a:lnTo>
                    <a:pt x="263" y="540"/>
                  </a:lnTo>
                  <a:lnTo>
                    <a:pt x="102" y="821"/>
                  </a:lnTo>
                  <a:lnTo>
                    <a:pt x="261" y="1000"/>
                  </a:lnTo>
                  <a:lnTo>
                    <a:pt x="261" y="1000"/>
                  </a:lnTo>
                  <a:lnTo>
                    <a:pt x="243" y="1061"/>
                  </a:lnTo>
                  <a:lnTo>
                    <a:pt x="236" y="1091"/>
                  </a:lnTo>
                  <a:lnTo>
                    <a:pt x="228" y="1122"/>
                  </a:lnTo>
                  <a:lnTo>
                    <a:pt x="0" y="1199"/>
                  </a:lnTo>
                  <a:lnTo>
                    <a:pt x="0" y="1359"/>
                  </a:lnTo>
                  <a:lnTo>
                    <a:pt x="1053" y="1359"/>
                  </a:lnTo>
                  <a:lnTo>
                    <a:pt x="1053" y="1359"/>
                  </a:lnTo>
                  <a:lnTo>
                    <a:pt x="1055" y="1329"/>
                  </a:lnTo>
                  <a:lnTo>
                    <a:pt x="1059" y="1298"/>
                  </a:lnTo>
                  <a:lnTo>
                    <a:pt x="1068" y="1269"/>
                  </a:lnTo>
                  <a:lnTo>
                    <a:pt x="1078" y="1240"/>
                  </a:lnTo>
                  <a:lnTo>
                    <a:pt x="1091" y="1214"/>
                  </a:lnTo>
                  <a:lnTo>
                    <a:pt x="1105" y="1188"/>
                  </a:lnTo>
                  <a:lnTo>
                    <a:pt x="1124" y="1165"/>
                  </a:lnTo>
                  <a:lnTo>
                    <a:pt x="1142" y="1144"/>
                  </a:lnTo>
                  <a:lnTo>
                    <a:pt x="1165" y="1124"/>
                  </a:lnTo>
                  <a:lnTo>
                    <a:pt x="1188" y="1107"/>
                  </a:lnTo>
                  <a:lnTo>
                    <a:pt x="1213" y="1091"/>
                  </a:lnTo>
                  <a:lnTo>
                    <a:pt x="1240" y="1078"/>
                  </a:lnTo>
                  <a:lnTo>
                    <a:pt x="1269" y="1068"/>
                  </a:lnTo>
                  <a:lnTo>
                    <a:pt x="1298" y="1061"/>
                  </a:lnTo>
                  <a:lnTo>
                    <a:pt x="1328" y="1056"/>
                  </a:lnTo>
                  <a:lnTo>
                    <a:pt x="1359" y="1053"/>
                  </a:lnTo>
                  <a:lnTo>
                    <a:pt x="1359" y="105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55">
                <a:defRPr/>
              </a:pPr>
              <a:endParaRPr lang="en-GB" sz="1900" b="1" kern="0" dirty="0">
                <a:solidFill>
                  <a:prstClr val="white"/>
                </a:solidFill>
                <a:latin typeface="Georgia"/>
                <a:cs typeface="Arial" charset="0"/>
              </a:endParaRPr>
            </a:p>
          </p:txBody>
        </p:sp>
        <p:sp>
          <p:nvSpPr>
            <p:cNvPr id="28" name="Freeform 129">
              <a:extLst>
                <a:ext uri="{FF2B5EF4-FFF2-40B4-BE49-F238E27FC236}">
                  <a16:creationId xmlns:a16="http://schemas.microsoft.com/office/drawing/2014/main" id="{7129D288-4B13-4C71-B2B2-191756D56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338" y="2848594"/>
              <a:ext cx="2159000" cy="2157413"/>
            </a:xfrm>
            <a:custGeom>
              <a:avLst/>
              <a:gdLst>
                <a:gd name="T0" fmla="*/ 1098 w 1360"/>
                <a:gd name="T1" fmla="*/ 1000 h 1359"/>
                <a:gd name="T2" fmla="*/ 1258 w 1360"/>
                <a:gd name="T3" fmla="*/ 821 h 1359"/>
                <a:gd name="T4" fmla="*/ 1097 w 1360"/>
                <a:gd name="T5" fmla="*/ 540 h 1359"/>
                <a:gd name="T6" fmla="*/ 860 w 1360"/>
                <a:gd name="T7" fmla="*/ 588 h 1359"/>
                <a:gd name="T8" fmla="*/ 860 w 1360"/>
                <a:gd name="T9" fmla="*/ 588 h 1359"/>
                <a:gd name="T10" fmla="*/ 817 w 1360"/>
                <a:gd name="T11" fmla="*/ 543 h 1359"/>
                <a:gd name="T12" fmla="*/ 772 w 1360"/>
                <a:gd name="T13" fmla="*/ 500 h 1359"/>
                <a:gd name="T14" fmla="*/ 820 w 1360"/>
                <a:gd name="T15" fmla="*/ 263 h 1359"/>
                <a:gd name="T16" fmla="*/ 539 w 1360"/>
                <a:gd name="T17" fmla="*/ 102 h 1359"/>
                <a:gd name="T18" fmla="*/ 360 w 1360"/>
                <a:gd name="T19" fmla="*/ 262 h 1359"/>
                <a:gd name="T20" fmla="*/ 360 w 1360"/>
                <a:gd name="T21" fmla="*/ 262 h 1359"/>
                <a:gd name="T22" fmla="*/ 299 w 1360"/>
                <a:gd name="T23" fmla="*/ 244 h 1359"/>
                <a:gd name="T24" fmla="*/ 269 w 1360"/>
                <a:gd name="T25" fmla="*/ 236 h 1359"/>
                <a:gd name="T26" fmla="*/ 239 w 1360"/>
                <a:gd name="T27" fmla="*/ 228 h 1359"/>
                <a:gd name="T28" fmla="*/ 163 w 1360"/>
                <a:gd name="T29" fmla="*/ 0 h 1359"/>
                <a:gd name="T30" fmla="*/ 0 w 1360"/>
                <a:gd name="T31" fmla="*/ 0 h 1359"/>
                <a:gd name="T32" fmla="*/ 0 w 1360"/>
                <a:gd name="T33" fmla="*/ 1053 h 1359"/>
                <a:gd name="T34" fmla="*/ 0 w 1360"/>
                <a:gd name="T35" fmla="*/ 1053 h 1359"/>
                <a:gd name="T36" fmla="*/ 32 w 1360"/>
                <a:gd name="T37" fmla="*/ 1056 h 1359"/>
                <a:gd name="T38" fmla="*/ 62 w 1360"/>
                <a:gd name="T39" fmla="*/ 1061 h 1359"/>
                <a:gd name="T40" fmla="*/ 91 w 1360"/>
                <a:gd name="T41" fmla="*/ 1068 h 1359"/>
                <a:gd name="T42" fmla="*/ 120 w 1360"/>
                <a:gd name="T43" fmla="*/ 1078 h 1359"/>
                <a:gd name="T44" fmla="*/ 146 w 1360"/>
                <a:gd name="T45" fmla="*/ 1091 h 1359"/>
                <a:gd name="T46" fmla="*/ 171 w 1360"/>
                <a:gd name="T47" fmla="*/ 1107 h 1359"/>
                <a:gd name="T48" fmla="*/ 194 w 1360"/>
                <a:gd name="T49" fmla="*/ 1124 h 1359"/>
                <a:gd name="T50" fmla="*/ 216 w 1360"/>
                <a:gd name="T51" fmla="*/ 1144 h 1359"/>
                <a:gd name="T52" fmla="*/ 236 w 1360"/>
                <a:gd name="T53" fmla="*/ 1165 h 1359"/>
                <a:gd name="T54" fmla="*/ 253 w 1360"/>
                <a:gd name="T55" fmla="*/ 1188 h 1359"/>
                <a:gd name="T56" fmla="*/ 269 w 1360"/>
                <a:gd name="T57" fmla="*/ 1214 h 1359"/>
                <a:gd name="T58" fmla="*/ 282 w 1360"/>
                <a:gd name="T59" fmla="*/ 1240 h 1359"/>
                <a:gd name="T60" fmla="*/ 292 w 1360"/>
                <a:gd name="T61" fmla="*/ 1269 h 1359"/>
                <a:gd name="T62" fmla="*/ 299 w 1360"/>
                <a:gd name="T63" fmla="*/ 1298 h 1359"/>
                <a:gd name="T64" fmla="*/ 305 w 1360"/>
                <a:gd name="T65" fmla="*/ 1329 h 1359"/>
                <a:gd name="T66" fmla="*/ 307 w 1360"/>
                <a:gd name="T67" fmla="*/ 1359 h 1359"/>
                <a:gd name="T68" fmla="*/ 1360 w 1360"/>
                <a:gd name="T69" fmla="*/ 1359 h 1359"/>
                <a:gd name="T70" fmla="*/ 1360 w 1360"/>
                <a:gd name="T71" fmla="*/ 1199 h 1359"/>
                <a:gd name="T72" fmla="*/ 1132 w 1360"/>
                <a:gd name="T73" fmla="*/ 1122 h 1359"/>
                <a:gd name="T74" fmla="*/ 1132 w 1360"/>
                <a:gd name="T75" fmla="*/ 1122 h 1359"/>
                <a:gd name="T76" fmla="*/ 1124 w 1360"/>
                <a:gd name="T77" fmla="*/ 1091 h 1359"/>
                <a:gd name="T78" fmla="*/ 1117 w 1360"/>
                <a:gd name="T79" fmla="*/ 1061 h 1359"/>
                <a:gd name="T80" fmla="*/ 1109 w 1360"/>
                <a:gd name="T81" fmla="*/ 1030 h 1359"/>
                <a:gd name="T82" fmla="*/ 1098 w 1360"/>
                <a:gd name="T83" fmla="*/ 1000 h 1359"/>
                <a:gd name="T84" fmla="*/ 1098 w 1360"/>
                <a:gd name="T85" fmla="*/ 100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0" h="1359">
                  <a:moveTo>
                    <a:pt x="1098" y="1000"/>
                  </a:moveTo>
                  <a:lnTo>
                    <a:pt x="1258" y="821"/>
                  </a:lnTo>
                  <a:lnTo>
                    <a:pt x="1097" y="540"/>
                  </a:lnTo>
                  <a:lnTo>
                    <a:pt x="860" y="588"/>
                  </a:lnTo>
                  <a:lnTo>
                    <a:pt x="860" y="588"/>
                  </a:lnTo>
                  <a:lnTo>
                    <a:pt x="817" y="543"/>
                  </a:lnTo>
                  <a:lnTo>
                    <a:pt x="772" y="500"/>
                  </a:lnTo>
                  <a:lnTo>
                    <a:pt x="820" y="263"/>
                  </a:lnTo>
                  <a:lnTo>
                    <a:pt x="539" y="102"/>
                  </a:lnTo>
                  <a:lnTo>
                    <a:pt x="360" y="262"/>
                  </a:lnTo>
                  <a:lnTo>
                    <a:pt x="360" y="262"/>
                  </a:lnTo>
                  <a:lnTo>
                    <a:pt x="299" y="244"/>
                  </a:lnTo>
                  <a:lnTo>
                    <a:pt x="269" y="236"/>
                  </a:lnTo>
                  <a:lnTo>
                    <a:pt x="239" y="228"/>
                  </a:lnTo>
                  <a:lnTo>
                    <a:pt x="163" y="0"/>
                  </a:lnTo>
                  <a:lnTo>
                    <a:pt x="0" y="0"/>
                  </a:lnTo>
                  <a:lnTo>
                    <a:pt x="0" y="1053"/>
                  </a:lnTo>
                  <a:lnTo>
                    <a:pt x="0" y="1053"/>
                  </a:lnTo>
                  <a:lnTo>
                    <a:pt x="32" y="1056"/>
                  </a:lnTo>
                  <a:lnTo>
                    <a:pt x="62" y="1061"/>
                  </a:lnTo>
                  <a:lnTo>
                    <a:pt x="91" y="1068"/>
                  </a:lnTo>
                  <a:lnTo>
                    <a:pt x="120" y="1078"/>
                  </a:lnTo>
                  <a:lnTo>
                    <a:pt x="146" y="1091"/>
                  </a:lnTo>
                  <a:lnTo>
                    <a:pt x="171" y="1107"/>
                  </a:lnTo>
                  <a:lnTo>
                    <a:pt x="194" y="1124"/>
                  </a:lnTo>
                  <a:lnTo>
                    <a:pt x="216" y="1144"/>
                  </a:lnTo>
                  <a:lnTo>
                    <a:pt x="236" y="1165"/>
                  </a:lnTo>
                  <a:lnTo>
                    <a:pt x="253" y="1188"/>
                  </a:lnTo>
                  <a:lnTo>
                    <a:pt x="269" y="1214"/>
                  </a:lnTo>
                  <a:lnTo>
                    <a:pt x="282" y="1240"/>
                  </a:lnTo>
                  <a:lnTo>
                    <a:pt x="292" y="1269"/>
                  </a:lnTo>
                  <a:lnTo>
                    <a:pt x="299" y="1298"/>
                  </a:lnTo>
                  <a:lnTo>
                    <a:pt x="305" y="1329"/>
                  </a:lnTo>
                  <a:lnTo>
                    <a:pt x="307" y="1359"/>
                  </a:lnTo>
                  <a:lnTo>
                    <a:pt x="1360" y="1359"/>
                  </a:lnTo>
                  <a:lnTo>
                    <a:pt x="1360" y="1199"/>
                  </a:lnTo>
                  <a:lnTo>
                    <a:pt x="1132" y="1122"/>
                  </a:lnTo>
                  <a:lnTo>
                    <a:pt x="1132" y="1122"/>
                  </a:lnTo>
                  <a:lnTo>
                    <a:pt x="1124" y="1091"/>
                  </a:lnTo>
                  <a:lnTo>
                    <a:pt x="1117" y="1061"/>
                  </a:lnTo>
                  <a:lnTo>
                    <a:pt x="1109" y="1030"/>
                  </a:lnTo>
                  <a:lnTo>
                    <a:pt x="1098" y="1000"/>
                  </a:lnTo>
                  <a:lnTo>
                    <a:pt x="1098" y="1000"/>
                  </a:lnTo>
                  <a:close/>
                </a:path>
              </a:pathLst>
            </a:custGeom>
            <a:solidFill>
              <a:srgbClr val="C4D600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55">
                <a:defRPr/>
              </a:pPr>
              <a:endParaRPr lang="en-GB" sz="1900" b="1" kern="0" dirty="0">
                <a:solidFill>
                  <a:prstClr val="white"/>
                </a:solidFill>
                <a:latin typeface="Georgia"/>
                <a:cs typeface="Arial" charset="0"/>
              </a:endParaRPr>
            </a:p>
          </p:txBody>
        </p:sp>
        <p:sp>
          <p:nvSpPr>
            <p:cNvPr id="29" name="Freeform 130">
              <a:extLst>
                <a:ext uri="{FF2B5EF4-FFF2-40B4-BE49-F238E27FC236}">
                  <a16:creationId xmlns:a16="http://schemas.microsoft.com/office/drawing/2014/main" id="{5B49C82C-171E-4C6D-BEF7-4016775B6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926" y="5006007"/>
              <a:ext cx="2157413" cy="2159000"/>
            </a:xfrm>
            <a:custGeom>
              <a:avLst/>
              <a:gdLst>
                <a:gd name="T0" fmla="*/ 1053 w 1359"/>
                <a:gd name="T1" fmla="*/ 0 h 1360"/>
                <a:gd name="T2" fmla="*/ 0 w 1359"/>
                <a:gd name="T3" fmla="*/ 0 h 1360"/>
                <a:gd name="T4" fmla="*/ 0 w 1359"/>
                <a:gd name="T5" fmla="*/ 163 h 1360"/>
                <a:gd name="T6" fmla="*/ 228 w 1359"/>
                <a:gd name="T7" fmla="*/ 239 h 1360"/>
                <a:gd name="T8" fmla="*/ 228 w 1359"/>
                <a:gd name="T9" fmla="*/ 239 h 1360"/>
                <a:gd name="T10" fmla="*/ 236 w 1359"/>
                <a:gd name="T11" fmla="*/ 269 h 1360"/>
                <a:gd name="T12" fmla="*/ 243 w 1359"/>
                <a:gd name="T13" fmla="*/ 301 h 1360"/>
                <a:gd name="T14" fmla="*/ 261 w 1359"/>
                <a:gd name="T15" fmla="*/ 360 h 1360"/>
                <a:gd name="T16" fmla="*/ 102 w 1359"/>
                <a:gd name="T17" fmla="*/ 541 h 1360"/>
                <a:gd name="T18" fmla="*/ 263 w 1359"/>
                <a:gd name="T19" fmla="*/ 821 h 1360"/>
                <a:gd name="T20" fmla="*/ 500 w 1359"/>
                <a:gd name="T21" fmla="*/ 772 h 1360"/>
                <a:gd name="T22" fmla="*/ 500 w 1359"/>
                <a:gd name="T23" fmla="*/ 772 h 1360"/>
                <a:gd name="T24" fmla="*/ 542 w 1359"/>
                <a:gd name="T25" fmla="*/ 818 h 1360"/>
                <a:gd name="T26" fmla="*/ 588 w 1359"/>
                <a:gd name="T27" fmla="*/ 861 h 1360"/>
                <a:gd name="T28" fmla="*/ 540 w 1359"/>
                <a:gd name="T29" fmla="*/ 1097 h 1360"/>
                <a:gd name="T30" fmla="*/ 820 w 1359"/>
                <a:gd name="T31" fmla="*/ 1259 h 1360"/>
                <a:gd name="T32" fmla="*/ 1000 w 1359"/>
                <a:gd name="T33" fmla="*/ 1098 h 1360"/>
                <a:gd name="T34" fmla="*/ 1000 w 1359"/>
                <a:gd name="T35" fmla="*/ 1098 h 1360"/>
                <a:gd name="T36" fmla="*/ 1030 w 1359"/>
                <a:gd name="T37" fmla="*/ 1109 h 1360"/>
                <a:gd name="T38" fmla="*/ 1060 w 1359"/>
                <a:gd name="T39" fmla="*/ 1117 h 1360"/>
                <a:gd name="T40" fmla="*/ 1091 w 1359"/>
                <a:gd name="T41" fmla="*/ 1124 h 1360"/>
                <a:gd name="T42" fmla="*/ 1121 w 1359"/>
                <a:gd name="T43" fmla="*/ 1131 h 1360"/>
                <a:gd name="T44" fmla="*/ 1197 w 1359"/>
                <a:gd name="T45" fmla="*/ 1360 h 1360"/>
                <a:gd name="T46" fmla="*/ 1359 w 1359"/>
                <a:gd name="T47" fmla="*/ 1360 h 1360"/>
                <a:gd name="T48" fmla="*/ 1359 w 1359"/>
                <a:gd name="T49" fmla="*/ 307 h 1360"/>
                <a:gd name="T50" fmla="*/ 1359 w 1359"/>
                <a:gd name="T51" fmla="*/ 307 h 1360"/>
                <a:gd name="T52" fmla="*/ 1328 w 1359"/>
                <a:gd name="T53" fmla="*/ 305 h 1360"/>
                <a:gd name="T54" fmla="*/ 1298 w 1359"/>
                <a:gd name="T55" fmla="*/ 301 h 1360"/>
                <a:gd name="T56" fmla="*/ 1269 w 1359"/>
                <a:gd name="T57" fmla="*/ 294 h 1360"/>
                <a:gd name="T58" fmla="*/ 1240 w 1359"/>
                <a:gd name="T59" fmla="*/ 282 h 1360"/>
                <a:gd name="T60" fmla="*/ 1213 w 1359"/>
                <a:gd name="T61" fmla="*/ 269 h 1360"/>
                <a:gd name="T62" fmla="*/ 1188 w 1359"/>
                <a:gd name="T63" fmla="*/ 255 h 1360"/>
                <a:gd name="T64" fmla="*/ 1165 w 1359"/>
                <a:gd name="T65" fmla="*/ 236 h 1360"/>
                <a:gd name="T66" fmla="*/ 1142 w 1359"/>
                <a:gd name="T67" fmla="*/ 217 h 1360"/>
                <a:gd name="T68" fmla="*/ 1124 w 1359"/>
                <a:gd name="T69" fmla="*/ 196 h 1360"/>
                <a:gd name="T70" fmla="*/ 1105 w 1359"/>
                <a:gd name="T71" fmla="*/ 172 h 1360"/>
                <a:gd name="T72" fmla="*/ 1091 w 1359"/>
                <a:gd name="T73" fmla="*/ 147 h 1360"/>
                <a:gd name="T74" fmla="*/ 1078 w 1359"/>
                <a:gd name="T75" fmla="*/ 120 h 1360"/>
                <a:gd name="T76" fmla="*/ 1068 w 1359"/>
                <a:gd name="T77" fmla="*/ 92 h 1360"/>
                <a:gd name="T78" fmla="*/ 1059 w 1359"/>
                <a:gd name="T79" fmla="*/ 62 h 1360"/>
                <a:gd name="T80" fmla="*/ 1055 w 1359"/>
                <a:gd name="T81" fmla="*/ 32 h 1360"/>
                <a:gd name="T82" fmla="*/ 1053 w 1359"/>
                <a:gd name="T83" fmla="*/ 0 h 1360"/>
                <a:gd name="T84" fmla="*/ 1053 w 1359"/>
                <a:gd name="T85" fmla="*/ 0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9" h="1360">
                  <a:moveTo>
                    <a:pt x="1053" y="0"/>
                  </a:moveTo>
                  <a:lnTo>
                    <a:pt x="0" y="0"/>
                  </a:lnTo>
                  <a:lnTo>
                    <a:pt x="0" y="163"/>
                  </a:lnTo>
                  <a:lnTo>
                    <a:pt x="228" y="239"/>
                  </a:lnTo>
                  <a:lnTo>
                    <a:pt x="228" y="239"/>
                  </a:lnTo>
                  <a:lnTo>
                    <a:pt x="236" y="269"/>
                  </a:lnTo>
                  <a:lnTo>
                    <a:pt x="243" y="301"/>
                  </a:lnTo>
                  <a:lnTo>
                    <a:pt x="261" y="360"/>
                  </a:lnTo>
                  <a:lnTo>
                    <a:pt x="102" y="541"/>
                  </a:lnTo>
                  <a:lnTo>
                    <a:pt x="263" y="821"/>
                  </a:lnTo>
                  <a:lnTo>
                    <a:pt x="500" y="772"/>
                  </a:lnTo>
                  <a:lnTo>
                    <a:pt x="500" y="772"/>
                  </a:lnTo>
                  <a:lnTo>
                    <a:pt x="542" y="818"/>
                  </a:lnTo>
                  <a:lnTo>
                    <a:pt x="588" y="861"/>
                  </a:lnTo>
                  <a:lnTo>
                    <a:pt x="540" y="1097"/>
                  </a:lnTo>
                  <a:lnTo>
                    <a:pt x="820" y="1259"/>
                  </a:lnTo>
                  <a:lnTo>
                    <a:pt x="1000" y="1098"/>
                  </a:lnTo>
                  <a:lnTo>
                    <a:pt x="1000" y="1098"/>
                  </a:lnTo>
                  <a:lnTo>
                    <a:pt x="1030" y="1109"/>
                  </a:lnTo>
                  <a:lnTo>
                    <a:pt x="1060" y="1117"/>
                  </a:lnTo>
                  <a:lnTo>
                    <a:pt x="1091" y="1124"/>
                  </a:lnTo>
                  <a:lnTo>
                    <a:pt x="1121" y="1131"/>
                  </a:lnTo>
                  <a:lnTo>
                    <a:pt x="1197" y="1360"/>
                  </a:lnTo>
                  <a:lnTo>
                    <a:pt x="1359" y="1360"/>
                  </a:lnTo>
                  <a:lnTo>
                    <a:pt x="1359" y="307"/>
                  </a:lnTo>
                  <a:lnTo>
                    <a:pt x="1359" y="307"/>
                  </a:lnTo>
                  <a:lnTo>
                    <a:pt x="1328" y="305"/>
                  </a:lnTo>
                  <a:lnTo>
                    <a:pt x="1298" y="301"/>
                  </a:lnTo>
                  <a:lnTo>
                    <a:pt x="1269" y="294"/>
                  </a:lnTo>
                  <a:lnTo>
                    <a:pt x="1240" y="282"/>
                  </a:lnTo>
                  <a:lnTo>
                    <a:pt x="1213" y="269"/>
                  </a:lnTo>
                  <a:lnTo>
                    <a:pt x="1188" y="255"/>
                  </a:lnTo>
                  <a:lnTo>
                    <a:pt x="1165" y="236"/>
                  </a:lnTo>
                  <a:lnTo>
                    <a:pt x="1142" y="217"/>
                  </a:lnTo>
                  <a:lnTo>
                    <a:pt x="1124" y="196"/>
                  </a:lnTo>
                  <a:lnTo>
                    <a:pt x="1105" y="172"/>
                  </a:lnTo>
                  <a:lnTo>
                    <a:pt x="1091" y="147"/>
                  </a:lnTo>
                  <a:lnTo>
                    <a:pt x="1078" y="120"/>
                  </a:lnTo>
                  <a:lnTo>
                    <a:pt x="1068" y="92"/>
                  </a:lnTo>
                  <a:lnTo>
                    <a:pt x="1059" y="62"/>
                  </a:lnTo>
                  <a:lnTo>
                    <a:pt x="1055" y="32"/>
                  </a:lnTo>
                  <a:lnTo>
                    <a:pt x="1053" y="0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55">
                <a:defRPr/>
              </a:pPr>
              <a:endParaRPr lang="en-GB" sz="1900" b="1" kern="0">
                <a:solidFill>
                  <a:prstClr val="white"/>
                </a:solidFill>
                <a:latin typeface="Georgia"/>
                <a:cs typeface="Arial" charset="0"/>
              </a:endParaRPr>
            </a:p>
          </p:txBody>
        </p:sp>
        <p:sp>
          <p:nvSpPr>
            <p:cNvPr id="30" name="Freeform 131">
              <a:extLst>
                <a:ext uri="{FF2B5EF4-FFF2-40B4-BE49-F238E27FC236}">
                  <a16:creationId xmlns:a16="http://schemas.microsoft.com/office/drawing/2014/main" id="{D26DC723-5BB9-45FE-A2AA-928AAE951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338" y="5006007"/>
              <a:ext cx="2159000" cy="2159000"/>
            </a:xfrm>
            <a:custGeom>
              <a:avLst/>
              <a:gdLst>
                <a:gd name="T0" fmla="*/ 0 w 1360"/>
                <a:gd name="T1" fmla="*/ 307 h 1360"/>
                <a:gd name="T2" fmla="*/ 0 w 1360"/>
                <a:gd name="T3" fmla="*/ 1360 h 1360"/>
                <a:gd name="T4" fmla="*/ 163 w 1360"/>
                <a:gd name="T5" fmla="*/ 1360 h 1360"/>
                <a:gd name="T6" fmla="*/ 239 w 1360"/>
                <a:gd name="T7" fmla="*/ 1131 h 1360"/>
                <a:gd name="T8" fmla="*/ 239 w 1360"/>
                <a:gd name="T9" fmla="*/ 1131 h 1360"/>
                <a:gd name="T10" fmla="*/ 269 w 1360"/>
                <a:gd name="T11" fmla="*/ 1124 h 1360"/>
                <a:gd name="T12" fmla="*/ 299 w 1360"/>
                <a:gd name="T13" fmla="*/ 1117 h 1360"/>
                <a:gd name="T14" fmla="*/ 330 w 1360"/>
                <a:gd name="T15" fmla="*/ 1109 h 1360"/>
                <a:gd name="T16" fmla="*/ 360 w 1360"/>
                <a:gd name="T17" fmla="*/ 1098 h 1360"/>
                <a:gd name="T18" fmla="*/ 539 w 1360"/>
                <a:gd name="T19" fmla="*/ 1259 h 1360"/>
                <a:gd name="T20" fmla="*/ 820 w 1360"/>
                <a:gd name="T21" fmla="*/ 1097 h 1360"/>
                <a:gd name="T22" fmla="*/ 772 w 1360"/>
                <a:gd name="T23" fmla="*/ 861 h 1360"/>
                <a:gd name="T24" fmla="*/ 772 w 1360"/>
                <a:gd name="T25" fmla="*/ 861 h 1360"/>
                <a:gd name="T26" fmla="*/ 817 w 1360"/>
                <a:gd name="T27" fmla="*/ 818 h 1360"/>
                <a:gd name="T28" fmla="*/ 860 w 1360"/>
                <a:gd name="T29" fmla="*/ 772 h 1360"/>
                <a:gd name="T30" fmla="*/ 1097 w 1360"/>
                <a:gd name="T31" fmla="*/ 821 h 1360"/>
                <a:gd name="T32" fmla="*/ 1258 w 1360"/>
                <a:gd name="T33" fmla="*/ 541 h 1360"/>
                <a:gd name="T34" fmla="*/ 1098 w 1360"/>
                <a:gd name="T35" fmla="*/ 360 h 1360"/>
                <a:gd name="T36" fmla="*/ 1098 w 1360"/>
                <a:gd name="T37" fmla="*/ 360 h 1360"/>
                <a:gd name="T38" fmla="*/ 1109 w 1360"/>
                <a:gd name="T39" fmla="*/ 330 h 1360"/>
                <a:gd name="T40" fmla="*/ 1117 w 1360"/>
                <a:gd name="T41" fmla="*/ 301 h 1360"/>
                <a:gd name="T42" fmla="*/ 1124 w 1360"/>
                <a:gd name="T43" fmla="*/ 269 h 1360"/>
                <a:gd name="T44" fmla="*/ 1132 w 1360"/>
                <a:gd name="T45" fmla="*/ 239 h 1360"/>
                <a:gd name="T46" fmla="*/ 1360 w 1360"/>
                <a:gd name="T47" fmla="*/ 163 h 1360"/>
                <a:gd name="T48" fmla="*/ 1360 w 1360"/>
                <a:gd name="T49" fmla="*/ 0 h 1360"/>
                <a:gd name="T50" fmla="*/ 307 w 1360"/>
                <a:gd name="T51" fmla="*/ 0 h 1360"/>
                <a:gd name="T52" fmla="*/ 307 w 1360"/>
                <a:gd name="T53" fmla="*/ 0 h 1360"/>
                <a:gd name="T54" fmla="*/ 305 w 1360"/>
                <a:gd name="T55" fmla="*/ 32 h 1360"/>
                <a:gd name="T56" fmla="*/ 299 w 1360"/>
                <a:gd name="T57" fmla="*/ 62 h 1360"/>
                <a:gd name="T58" fmla="*/ 292 w 1360"/>
                <a:gd name="T59" fmla="*/ 92 h 1360"/>
                <a:gd name="T60" fmla="*/ 282 w 1360"/>
                <a:gd name="T61" fmla="*/ 120 h 1360"/>
                <a:gd name="T62" fmla="*/ 269 w 1360"/>
                <a:gd name="T63" fmla="*/ 147 h 1360"/>
                <a:gd name="T64" fmla="*/ 253 w 1360"/>
                <a:gd name="T65" fmla="*/ 172 h 1360"/>
                <a:gd name="T66" fmla="*/ 236 w 1360"/>
                <a:gd name="T67" fmla="*/ 196 h 1360"/>
                <a:gd name="T68" fmla="*/ 216 w 1360"/>
                <a:gd name="T69" fmla="*/ 217 h 1360"/>
                <a:gd name="T70" fmla="*/ 194 w 1360"/>
                <a:gd name="T71" fmla="*/ 236 h 1360"/>
                <a:gd name="T72" fmla="*/ 171 w 1360"/>
                <a:gd name="T73" fmla="*/ 255 h 1360"/>
                <a:gd name="T74" fmla="*/ 146 w 1360"/>
                <a:gd name="T75" fmla="*/ 269 h 1360"/>
                <a:gd name="T76" fmla="*/ 120 w 1360"/>
                <a:gd name="T77" fmla="*/ 282 h 1360"/>
                <a:gd name="T78" fmla="*/ 91 w 1360"/>
                <a:gd name="T79" fmla="*/ 294 h 1360"/>
                <a:gd name="T80" fmla="*/ 62 w 1360"/>
                <a:gd name="T81" fmla="*/ 301 h 1360"/>
                <a:gd name="T82" fmla="*/ 32 w 1360"/>
                <a:gd name="T83" fmla="*/ 305 h 1360"/>
                <a:gd name="T84" fmla="*/ 0 w 1360"/>
                <a:gd name="T85" fmla="*/ 307 h 1360"/>
                <a:gd name="T86" fmla="*/ 0 w 1360"/>
                <a:gd name="T87" fmla="*/ 307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0" h="1360">
                  <a:moveTo>
                    <a:pt x="0" y="307"/>
                  </a:moveTo>
                  <a:lnTo>
                    <a:pt x="0" y="1360"/>
                  </a:lnTo>
                  <a:lnTo>
                    <a:pt x="163" y="1360"/>
                  </a:lnTo>
                  <a:lnTo>
                    <a:pt x="239" y="1131"/>
                  </a:lnTo>
                  <a:lnTo>
                    <a:pt x="239" y="1131"/>
                  </a:lnTo>
                  <a:lnTo>
                    <a:pt x="269" y="1124"/>
                  </a:lnTo>
                  <a:lnTo>
                    <a:pt x="299" y="1117"/>
                  </a:lnTo>
                  <a:lnTo>
                    <a:pt x="330" y="1109"/>
                  </a:lnTo>
                  <a:lnTo>
                    <a:pt x="360" y="1098"/>
                  </a:lnTo>
                  <a:lnTo>
                    <a:pt x="539" y="1259"/>
                  </a:lnTo>
                  <a:lnTo>
                    <a:pt x="820" y="1097"/>
                  </a:lnTo>
                  <a:lnTo>
                    <a:pt x="772" y="861"/>
                  </a:lnTo>
                  <a:lnTo>
                    <a:pt x="772" y="861"/>
                  </a:lnTo>
                  <a:lnTo>
                    <a:pt x="817" y="818"/>
                  </a:lnTo>
                  <a:lnTo>
                    <a:pt x="860" y="772"/>
                  </a:lnTo>
                  <a:lnTo>
                    <a:pt x="1097" y="821"/>
                  </a:lnTo>
                  <a:lnTo>
                    <a:pt x="1258" y="541"/>
                  </a:lnTo>
                  <a:lnTo>
                    <a:pt x="1098" y="360"/>
                  </a:lnTo>
                  <a:lnTo>
                    <a:pt x="1098" y="360"/>
                  </a:lnTo>
                  <a:lnTo>
                    <a:pt x="1109" y="330"/>
                  </a:lnTo>
                  <a:lnTo>
                    <a:pt x="1117" y="301"/>
                  </a:lnTo>
                  <a:lnTo>
                    <a:pt x="1124" y="269"/>
                  </a:lnTo>
                  <a:lnTo>
                    <a:pt x="1132" y="239"/>
                  </a:lnTo>
                  <a:lnTo>
                    <a:pt x="1360" y="163"/>
                  </a:lnTo>
                  <a:lnTo>
                    <a:pt x="1360" y="0"/>
                  </a:lnTo>
                  <a:lnTo>
                    <a:pt x="307" y="0"/>
                  </a:lnTo>
                  <a:lnTo>
                    <a:pt x="307" y="0"/>
                  </a:lnTo>
                  <a:lnTo>
                    <a:pt x="305" y="32"/>
                  </a:lnTo>
                  <a:lnTo>
                    <a:pt x="299" y="62"/>
                  </a:lnTo>
                  <a:lnTo>
                    <a:pt x="292" y="92"/>
                  </a:lnTo>
                  <a:lnTo>
                    <a:pt x="282" y="120"/>
                  </a:lnTo>
                  <a:lnTo>
                    <a:pt x="269" y="147"/>
                  </a:lnTo>
                  <a:lnTo>
                    <a:pt x="253" y="172"/>
                  </a:lnTo>
                  <a:lnTo>
                    <a:pt x="236" y="196"/>
                  </a:lnTo>
                  <a:lnTo>
                    <a:pt x="216" y="217"/>
                  </a:lnTo>
                  <a:lnTo>
                    <a:pt x="194" y="236"/>
                  </a:lnTo>
                  <a:lnTo>
                    <a:pt x="171" y="255"/>
                  </a:lnTo>
                  <a:lnTo>
                    <a:pt x="146" y="269"/>
                  </a:lnTo>
                  <a:lnTo>
                    <a:pt x="120" y="282"/>
                  </a:lnTo>
                  <a:lnTo>
                    <a:pt x="91" y="294"/>
                  </a:lnTo>
                  <a:lnTo>
                    <a:pt x="62" y="301"/>
                  </a:lnTo>
                  <a:lnTo>
                    <a:pt x="32" y="305"/>
                  </a:lnTo>
                  <a:lnTo>
                    <a:pt x="0" y="307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55">
                <a:defRPr/>
              </a:pPr>
              <a:endParaRPr lang="en-GB" sz="1900" b="1" kern="0" dirty="0">
                <a:solidFill>
                  <a:prstClr val="white"/>
                </a:solidFill>
                <a:latin typeface="Georgia"/>
                <a:cs typeface="Arial" charset="0"/>
              </a:endParaRPr>
            </a:p>
          </p:txBody>
        </p:sp>
      </p:grpSp>
      <p:cxnSp>
        <p:nvCxnSpPr>
          <p:cNvPr id="31" name="Connector: Elbow 9">
            <a:extLst>
              <a:ext uri="{FF2B5EF4-FFF2-40B4-BE49-F238E27FC236}">
                <a16:creationId xmlns:a16="http://schemas.microsoft.com/office/drawing/2014/main" id="{DA387916-435A-4CF4-AA21-0DE73D84C875}"/>
              </a:ext>
            </a:extLst>
          </p:cNvPr>
          <p:cNvCxnSpPr>
            <a:cxnSpLocks/>
          </p:cNvCxnSpPr>
          <p:nvPr/>
        </p:nvCxnSpPr>
        <p:spPr>
          <a:xfrm flipV="1">
            <a:off x="7073106" y="2243809"/>
            <a:ext cx="1471691" cy="403591"/>
          </a:xfrm>
          <a:prstGeom prst="bentConnector3">
            <a:avLst>
              <a:gd name="adj1" fmla="val 152"/>
            </a:avLst>
          </a:prstGeom>
          <a:noFill/>
          <a:ln w="38100" cap="flat" cmpd="sng" algn="ctr">
            <a:solidFill>
              <a:schemeClr val="bg1"/>
            </a:solidFill>
            <a:prstDash val="sysDash"/>
            <a:headEnd type="oval" w="med" len="med"/>
            <a:tailEnd type="oval" w="med" len="med"/>
          </a:ln>
          <a:effectLst/>
        </p:spPr>
      </p:cxnSp>
      <p:sp>
        <p:nvSpPr>
          <p:cNvPr id="32" name="Rectangle 38">
            <a:extLst>
              <a:ext uri="{FF2B5EF4-FFF2-40B4-BE49-F238E27FC236}">
                <a16:creationId xmlns:a16="http://schemas.microsoft.com/office/drawing/2014/main" id="{31B3B85B-5243-4DDD-8417-E7A25E48A0C7}"/>
              </a:ext>
            </a:extLst>
          </p:cNvPr>
          <p:cNvSpPr/>
          <p:nvPr/>
        </p:nvSpPr>
        <p:spPr>
          <a:xfrm>
            <a:off x="8605153" y="1967420"/>
            <a:ext cx="3066077" cy="67710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09555">
              <a:defRPr/>
            </a:pPr>
            <a:r>
              <a:rPr lang="en-GB" sz="1900" b="1" dirty="0">
                <a:solidFill>
                  <a:prstClr val="white"/>
                </a:solidFill>
                <a:latin typeface="Arial"/>
                <a:cs typeface="Arial" charset="0"/>
              </a:rPr>
              <a:t>Immunotherapy plus immunotherapy</a:t>
            </a:r>
          </a:p>
        </p:txBody>
      </p:sp>
      <p:cxnSp>
        <p:nvCxnSpPr>
          <p:cNvPr id="38" name="Connector: Elbow 66">
            <a:extLst>
              <a:ext uri="{FF2B5EF4-FFF2-40B4-BE49-F238E27FC236}">
                <a16:creationId xmlns:a16="http://schemas.microsoft.com/office/drawing/2014/main" id="{902771FA-5A7D-4D95-B4E1-498E408D2758}"/>
              </a:ext>
            </a:extLst>
          </p:cNvPr>
          <p:cNvCxnSpPr>
            <a:cxnSpLocks/>
          </p:cNvCxnSpPr>
          <p:nvPr/>
        </p:nvCxnSpPr>
        <p:spPr>
          <a:xfrm>
            <a:off x="7073106" y="4778689"/>
            <a:ext cx="1471691" cy="403591"/>
          </a:xfrm>
          <a:prstGeom prst="bentConnector3">
            <a:avLst>
              <a:gd name="adj1" fmla="val 152"/>
            </a:avLst>
          </a:prstGeom>
          <a:noFill/>
          <a:ln w="38100" cap="flat" cmpd="sng" algn="ctr">
            <a:noFill/>
            <a:prstDash val="sysDash"/>
            <a:headEnd type="oval" w="med" len="med"/>
            <a:tailEnd type="oval" w="med" len="med"/>
          </a:ln>
          <a:effectLst/>
        </p:spPr>
      </p:cxnSp>
      <p:cxnSp>
        <p:nvCxnSpPr>
          <p:cNvPr id="39" name="Connector: Elbow 67">
            <a:extLst>
              <a:ext uri="{FF2B5EF4-FFF2-40B4-BE49-F238E27FC236}">
                <a16:creationId xmlns:a16="http://schemas.microsoft.com/office/drawing/2014/main" id="{750813C7-3C77-458F-B408-AF19F51D92DD}"/>
              </a:ext>
            </a:extLst>
          </p:cNvPr>
          <p:cNvCxnSpPr>
            <a:cxnSpLocks/>
          </p:cNvCxnSpPr>
          <p:nvPr/>
        </p:nvCxnSpPr>
        <p:spPr>
          <a:xfrm flipH="1" flipV="1">
            <a:off x="3262066" y="2243809"/>
            <a:ext cx="1471691" cy="403591"/>
          </a:xfrm>
          <a:prstGeom prst="bentConnector3">
            <a:avLst>
              <a:gd name="adj1" fmla="val 152"/>
            </a:avLst>
          </a:prstGeom>
          <a:noFill/>
          <a:ln w="38100" cap="flat" cmpd="sng" algn="ctr">
            <a:noFill/>
            <a:prstDash val="sysDash"/>
            <a:headEnd type="oval" w="med" len="med"/>
            <a:tailEnd type="oval" w="med" len="med"/>
          </a:ln>
          <a:effectLst/>
        </p:spPr>
      </p:cxnSp>
      <p:cxnSp>
        <p:nvCxnSpPr>
          <p:cNvPr id="40" name="Connector: Elbow 68">
            <a:extLst>
              <a:ext uri="{FF2B5EF4-FFF2-40B4-BE49-F238E27FC236}">
                <a16:creationId xmlns:a16="http://schemas.microsoft.com/office/drawing/2014/main" id="{6B130CD0-F4AC-4DD1-813E-CE121743C5D5}"/>
              </a:ext>
            </a:extLst>
          </p:cNvPr>
          <p:cNvCxnSpPr>
            <a:cxnSpLocks/>
          </p:cNvCxnSpPr>
          <p:nvPr/>
        </p:nvCxnSpPr>
        <p:spPr>
          <a:xfrm flipH="1">
            <a:off x="3262066" y="4778689"/>
            <a:ext cx="1471691" cy="403591"/>
          </a:xfrm>
          <a:prstGeom prst="bentConnector3">
            <a:avLst>
              <a:gd name="adj1" fmla="val 152"/>
            </a:avLst>
          </a:prstGeom>
          <a:noFill/>
          <a:ln w="38100" cap="flat" cmpd="sng" algn="ctr">
            <a:noFill/>
            <a:prstDash val="sysDash"/>
            <a:headEnd type="oval" w="med" len="med"/>
            <a:tailEnd type="oval" w="med" len="med"/>
          </a:ln>
          <a:effectLst/>
        </p:spPr>
      </p:cxnSp>
      <p:sp>
        <p:nvSpPr>
          <p:cNvPr id="36" name="Oval 42">
            <a:extLst>
              <a:ext uri="{FF2B5EF4-FFF2-40B4-BE49-F238E27FC236}">
                <a16:creationId xmlns:a16="http://schemas.microsoft.com/office/drawing/2014/main" id="{0D9C433F-D90B-493B-832C-63C0A4845427}"/>
              </a:ext>
            </a:extLst>
          </p:cNvPr>
          <p:cNvSpPr/>
          <p:nvPr/>
        </p:nvSpPr>
        <p:spPr>
          <a:xfrm>
            <a:off x="5014497" y="2597084"/>
            <a:ext cx="1794933" cy="1794925"/>
          </a:xfrm>
          <a:prstGeom prst="ellipse">
            <a:avLst/>
          </a:prstGeom>
          <a:solidFill>
            <a:srgbClr val="3F4444"/>
          </a:solidFill>
          <a:ln w="9525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 defTabSz="609555">
              <a:defRPr/>
            </a:pPr>
            <a:endParaRPr lang="en-GB" sz="1900" kern="0" dirty="0">
              <a:solidFill>
                <a:prstClr val="white"/>
              </a:solidFill>
              <a:latin typeface="Arial"/>
              <a:cs typeface="Arial" charset="0"/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4E5D0918-323E-455C-90EE-43C9D3E0A917}"/>
              </a:ext>
            </a:extLst>
          </p:cNvPr>
          <p:cNvSpPr/>
          <p:nvPr/>
        </p:nvSpPr>
        <p:spPr>
          <a:xfrm>
            <a:off x="4620213" y="3063657"/>
            <a:ext cx="2549629" cy="74879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609555">
              <a:defRPr/>
            </a:pPr>
            <a:r>
              <a:rPr lang="en-GB" sz="2100" b="1" dirty="0">
                <a:solidFill>
                  <a:prstClr val="white"/>
                </a:solidFill>
                <a:latin typeface="Arial"/>
                <a:cs typeface="Arial" charset="0"/>
              </a:rPr>
              <a:t>Potential combinations</a:t>
            </a:r>
          </a:p>
        </p:txBody>
      </p:sp>
    </p:spTree>
    <p:extLst>
      <p:ext uri="{BB962C8B-B14F-4D97-AF65-F5344CB8AC3E}">
        <p14:creationId xmlns:p14="http://schemas.microsoft.com/office/powerpoint/2010/main" val="120913024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7A9DD"/>
                </a:solidFill>
              </a:rPr>
              <a:t>Paolo A. </a:t>
            </a:r>
            <a:r>
              <a:rPr lang="en-US" sz="1200" dirty="0" err="1">
                <a:solidFill>
                  <a:srgbClr val="57A9DD"/>
                </a:solidFill>
              </a:rPr>
              <a:t>Ascierto</a:t>
            </a:r>
            <a:endParaRPr lang="en-US" sz="1200" dirty="0">
              <a:solidFill>
                <a:srgbClr val="57A9DD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A295173-7500-4CA8-937E-20268E35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012" y="231494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What about the role of loco-regional treatments ?</a:t>
            </a:r>
          </a:p>
        </p:txBody>
      </p:sp>
    </p:spTree>
    <p:extLst>
      <p:ext uri="{BB962C8B-B14F-4D97-AF65-F5344CB8AC3E}">
        <p14:creationId xmlns:p14="http://schemas.microsoft.com/office/powerpoint/2010/main" val="22460485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E6B094C-B928-482F-B9F1-A2940198FE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4" t="24164" r="44479" b="4559"/>
          <a:stretch/>
        </p:blipFill>
        <p:spPr>
          <a:xfrm>
            <a:off x="1993900" y="613934"/>
            <a:ext cx="8204200" cy="563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7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7A9DD"/>
                </a:solidFill>
              </a:rPr>
              <a:t>Paolo A. </a:t>
            </a:r>
            <a:r>
              <a:rPr lang="en-US" sz="1200" dirty="0" err="1">
                <a:solidFill>
                  <a:srgbClr val="57A9DD"/>
                </a:solidFill>
              </a:rPr>
              <a:t>Ascierto</a:t>
            </a:r>
            <a:endParaRPr lang="en-US" sz="1200" dirty="0">
              <a:solidFill>
                <a:srgbClr val="57A9DD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975558-BDDC-4AF0-A216-75C24E495AF0}"/>
              </a:ext>
            </a:extLst>
          </p:cNvPr>
          <p:cNvSpPr txBox="1">
            <a:spLocks/>
          </p:cNvSpPr>
          <p:nvPr/>
        </p:nvSpPr>
        <p:spPr>
          <a:xfrm>
            <a:off x="263355" y="44623"/>
            <a:ext cx="9067800" cy="857251"/>
          </a:xfrm>
          <a:prstGeom prst="rect">
            <a:avLst/>
          </a:prstGeom>
        </p:spPr>
        <p:txBody>
          <a:bodyPr lIns="91436" tIns="45718" rIns="91436" bIns="45718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defTabSz="914354" fontAlgn="base"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T-VEC + </a:t>
            </a:r>
            <a:r>
              <a:rPr lang="en-US" sz="3200" b="1" dirty="0" err="1">
                <a:solidFill>
                  <a:prstClr val="white"/>
                </a:solidFill>
              </a:rPr>
              <a:t>ipilimumab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3D4981B4-2A63-4BAA-AFE2-DFF32B2E7894}"/>
              </a:ext>
            </a:extLst>
          </p:cNvPr>
          <p:cNvSpPr txBox="1">
            <a:spLocks/>
          </p:cNvSpPr>
          <p:nvPr/>
        </p:nvSpPr>
        <p:spPr>
          <a:xfrm>
            <a:off x="7946754" y="5904512"/>
            <a:ext cx="4125913" cy="16927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 fontAlgn="base">
              <a:buClr>
                <a:srgbClr val="064F59"/>
              </a:buClr>
              <a:defRPr/>
            </a:pP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Chesney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et al JCO 2017</a:t>
            </a:r>
            <a:endParaRPr lang="sk-SK" sz="11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751F5DF-6142-4A9C-95D0-01B2DF045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5" y="1306953"/>
            <a:ext cx="6196951" cy="19536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882F537-5EEC-4D8C-8B14-050F03053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43" y="3980539"/>
            <a:ext cx="6223321" cy="18216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AC7A6DF-E8B2-475C-B21B-03966BB6F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57" y="2171049"/>
            <a:ext cx="4983931" cy="24156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C3D0BF-8DBB-420C-9E7E-94629F6EDE41}"/>
              </a:ext>
            </a:extLst>
          </p:cNvPr>
          <p:cNvSpPr txBox="1"/>
          <p:nvPr/>
        </p:nvSpPr>
        <p:spPr>
          <a:xfrm>
            <a:off x="2746497" y="951760"/>
            <a:ext cx="1404544" cy="38471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900" b="1" dirty="0" err="1">
                <a:solidFill>
                  <a:prstClr val="white"/>
                </a:solidFill>
                <a:latin typeface="Arial" charset="0"/>
                <a:cs typeface="Arial" charset="0"/>
              </a:rPr>
              <a:t>All</a:t>
            </a:r>
            <a:r>
              <a:rPr lang="it-IT" sz="1900" b="1" dirty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  <a:r>
              <a:rPr lang="it-IT" sz="1900" b="1" dirty="0" err="1">
                <a:solidFill>
                  <a:prstClr val="white"/>
                </a:solidFill>
                <a:latin typeface="Arial" charset="0"/>
                <a:cs typeface="Arial" charset="0"/>
              </a:rPr>
              <a:t>lesions</a:t>
            </a:r>
            <a:endParaRPr lang="it-IT" sz="19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DD64377-8245-4548-91CE-003485066630}"/>
              </a:ext>
            </a:extLst>
          </p:cNvPr>
          <p:cNvSpPr txBox="1"/>
          <p:nvPr/>
        </p:nvSpPr>
        <p:spPr>
          <a:xfrm>
            <a:off x="1810343" y="3594883"/>
            <a:ext cx="3268840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900" dirty="0">
                <a:solidFill>
                  <a:prstClr val="white"/>
                </a:solidFill>
                <a:latin typeface="Arial" charset="0"/>
                <a:cs typeface="Arial" charset="0"/>
              </a:rPr>
              <a:t>Non </a:t>
            </a:r>
            <a:r>
              <a:rPr lang="it-IT" sz="1900" dirty="0" err="1">
                <a:solidFill>
                  <a:prstClr val="white"/>
                </a:solidFill>
                <a:latin typeface="Arial" charset="0"/>
                <a:cs typeface="Arial" charset="0"/>
              </a:rPr>
              <a:t>injected</a:t>
            </a:r>
            <a:r>
              <a:rPr lang="it-IT" sz="1900" dirty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  <a:r>
              <a:rPr lang="it-IT" sz="1900" dirty="0" err="1">
                <a:solidFill>
                  <a:prstClr val="white"/>
                </a:solidFill>
                <a:latin typeface="Arial" charset="0"/>
                <a:cs typeface="Arial" charset="0"/>
              </a:rPr>
              <a:t>visceral</a:t>
            </a:r>
            <a:r>
              <a:rPr lang="it-IT" sz="1900" dirty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  <a:r>
              <a:rPr lang="it-IT" sz="1900" dirty="0" err="1">
                <a:solidFill>
                  <a:prstClr val="white"/>
                </a:solidFill>
                <a:latin typeface="Arial" charset="0"/>
                <a:cs typeface="Arial" charset="0"/>
              </a:rPr>
              <a:t>lesions</a:t>
            </a:r>
            <a:endParaRPr lang="it-IT" sz="19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42647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7A9DD"/>
                </a:solidFill>
              </a:rPr>
              <a:t>Paolo A. </a:t>
            </a:r>
            <a:r>
              <a:rPr lang="en-US" sz="1200" dirty="0" err="1">
                <a:solidFill>
                  <a:srgbClr val="57A9DD"/>
                </a:solidFill>
              </a:rPr>
              <a:t>Ascierto</a:t>
            </a:r>
            <a:endParaRPr lang="en-US" sz="1200" dirty="0">
              <a:solidFill>
                <a:srgbClr val="57A9DD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975558-BDDC-4AF0-A216-75C24E495AF0}"/>
              </a:ext>
            </a:extLst>
          </p:cNvPr>
          <p:cNvSpPr txBox="1">
            <a:spLocks/>
          </p:cNvSpPr>
          <p:nvPr/>
        </p:nvSpPr>
        <p:spPr>
          <a:xfrm>
            <a:off x="263355" y="44623"/>
            <a:ext cx="9067800" cy="857251"/>
          </a:xfrm>
          <a:prstGeom prst="rect">
            <a:avLst/>
          </a:prstGeom>
        </p:spPr>
        <p:txBody>
          <a:bodyPr lIns="91436" tIns="45718" rIns="91436" bIns="45718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defTabSz="914354" fontAlgn="base"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T-VEC + pembrolizumab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2A88A36-CD2E-43E1-8797-0309C0278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905" y="1771575"/>
            <a:ext cx="5688369" cy="319970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0AD96EE-B819-4587-89CC-EB925A0899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25"/>
          <a:stretch/>
        </p:blipFill>
        <p:spPr>
          <a:xfrm>
            <a:off x="129724" y="1771575"/>
            <a:ext cx="6589659" cy="3190538"/>
          </a:xfrm>
          <a:prstGeom prst="rect">
            <a:avLst/>
          </a:prstGeom>
        </p:spPr>
      </p:pic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E1B30222-E3FA-45F2-B819-136ED06EF2AA}"/>
              </a:ext>
            </a:extLst>
          </p:cNvPr>
          <p:cNvSpPr txBox="1">
            <a:spLocks/>
          </p:cNvSpPr>
          <p:nvPr/>
        </p:nvSpPr>
        <p:spPr>
          <a:xfrm>
            <a:off x="7946754" y="5904512"/>
            <a:ext cx="4125913" cy="16927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 fontAlgn="base">
              <a:buClr>
                <a:srgbClr val="064F59"/>
              </a:buClr>
              <a:defRPr/>
            </a:pP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Long et al SMR 2015</a:t>
            </a:r>
            <a:endParaRPr lang="sk-SK" sz="1100"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836328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</a:rPr>
              <a:t>Paolo A. </a:t>
            </a:r>
            <a:r>
              <a:rPr lang="en-US" sz="1200" dirty="0" err="1">
                <a:solidFill>
                  <a:srgbClr val="57A9DD"/>
                </a:solidFill>
              </a:rPr>
              <a:t>Ascierto</a:t>
            </a:r>
            <a:endParaRPr lang="en-US" sz="1200" dirty="0">
              <a:solidFill>
                <a:srgbClr val="57A9DD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E094E66-DCAF-4FBC-AFCE-7E8C92CB60D1}"/>
              </a:ext>
            </a:extLst>
          </p:cNvPr>
          <p:cNvSpPr txBox="1"/>
          <p:nvPr/>
        </p:nvSpPr>
        <p:spPr>
          <a:xfrm>
            <a:off x="178814" y="130310"/>
            <a:ext cx="11675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white"/>
                </a:solidFill>
              </a:rPr>
              <a:t>Loco-regional drugs in clinical development …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7308A7-A05C-4FFD-8BE2-0F3303404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407" y="1721083"/>
            <a:ext cx="11746006" cy="3242797"/>
          </a:xfrm>
        </p:spPr>
        <p:txBody>
          <a:bodyPr>
            <a:normAutofit fontScale="92500"/>
          </a:bodyPr>
          <a:lstStyle/>
          <a:p>
            <a:r>
              <a:rPr lang="en-US" sz="3000" dirty="0"/>
              <a:t>T-VEC 		(</a:t>
            </a:r>
            <a:r>
              <a:rPr lang="en-US" sz="3000" dirty="0" err="1"/>
              <a:t>Talimogene</a:t>
            </a:r>
            <a:r>
              <a:rPr lang="en-US" sz="3000" dirty="0"/>
              <a:t> </a:t>
            </a:r>
            <a:r>
              <a:rPr lang="en-US" sz="3000" dirty="0" err="1"/>
              <a:t>laherparepvec</a:t>
            </a:r>
            <a:r>
              <a:rPr lang="en-US" sz="3000" dirty="0"/>
              <a:t>)		(approved FDA/EMA)</a:t>
            </a:r>
          </a:p>
          <a:p>
            <a:r>
              <a:rPr lang="en-US" sz="3000" dirty="0"/>
              <a:t>PV-10 		(10% rose </a:t>
            </a:r>
            <a:r>
              <a:rPr lang="en-US" sz="3000" dirty="0" err="1"/>
              <a:t>bengal</a:t>
            </a:r>
            <a:r>
              <a:rPr lang="en-US" sz="3000" dirty="0"/>
              <a:t> disodium) 			(phase III)</a:t>
            </a:r>
          </a:p>
          <a:p>
            <a:r>
              <a:rPr lang="en-US" sz="3000" dirty="0"/>
              <a:t>CVA21		(Coxsackie virus A21)				(phase I-II)</a:t>
            </a:r>
          </a:p>
          <a:p>
            <a:r>
              <a:rPr lang="en-US" sz="3000" dirty="0"/>
              <a:t>pIL-12		(Plasmid IL-12 and electroporation)	(phase I-II)</a:t>
            </a:r>
          </a:p>
          <a:p>
            <a:r>
              <a:rPr lang="en-US" sz="3000" dirty="0"/>
              <a:t>LTX-315		(peptide derived from lactoferricin)	(phase I)</a:t>
            </a:r>
          </a:p>
          <a:p>
            <a:r>
              <a:rPr lang="en-US" sz="3000" dirty="0"/>
              <a:t>Others		(</a:t>
            </a:r>
            <a:r>
              <a:rPr lang="it-IT" sz="3000" dirty="0" err="1"/>
              <a:t>TLRs</a:t>
            </a:r>
            <a:r>
              <a:rPr lang="it-IT" dirty="0"/>
              <a:t>, STING </a:t>
            </a:r>
            <a:r>
              <a:rPr lang="it-IT" dirty="0" err="1"/>
              <a:t>agonist</a:t>
            </a:r>
            <a:r>
              <a:rPr lang="it-IT" dirty="0"/>
              <a:t>, etc.)			(</a:t>
            </a:r>
            <a:r>
              <a:rPr lang="it-IT" dirty="0" err="1"/>
              <a:t>phase</a:t>
            </a:r>
            <a:r>
              <a:rPr lang="it-IT" dirty="0"/>
              <a:t> I and III)</a:t>
            </a:r>
            <a:endParaRPr lang="en-US" sz="3000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8181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5A7420D-FEC5-4602-9280-F058F22AE2FE}"/>
              </a:ext>
            </a:extLst>
          </p:cNvPr>
          <p:cNvSpPr txBox="1"/>
          <p:nvPr/>
        </p:nvSpPr>
        <p:spPr>
          <a:xfrm>
            <a:off x="179848" y="194911"/>
            <a:ext cx="11593288" cy="40011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Arial" charset="0"/>
                <a:ea typeface="ヒラギノ角ゴ Pro W3" pitchFamily="1" charset="-128"/>
                <a:cs typeface="Arial" charset="0"/>
              </a:rPr>
              <a:t>New emerging compounds for future combinations: TLR-9</a:t>
            </a:r>
            <a:endParaRPr lang="it-IT" sz="2000" b="1" dirty="0">
              <a:solidFill>
                <a:prstClr val="black"/>
              </a:solidFill>
              <a:latin typeface="Arial" charset="0"/>
              <a:ea typeface="ヒラギノ角ゴ Pro W3" pitchFamily="1" charset="-128"/>
              <a:cs typeface="Arial" charset="0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26C85693-CA88-4982-A702-60857355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6441" y="6462184"/>
            <a:ext cx="1983899" cy="365125"/>
          </a:xfrm>
        </p:spPr>
        <p:txBody>
          <a:bodyPr/>
          <a:lstStyle/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Helvetica Neue UltraLight" pitchFamily="1" charset="0"/>
                <a:ea typeface="ヒラギノ角ゴ Pro W3" pitchFamily="1" charset="-128"/>
                <a:cs typeface="Arial" charset="0"/>
              </a:rPr>
              <a:t>Haymaker et al SITC 2017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F026212-C1B6-4103-865B-537ECD5B2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052738"/>
            <a:ext cx="4953949" cy="249883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61E0680-8E99-4A4D-89F1-1E19E76AC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944" y="882603"/>
            <a:ext cx="6120680" cy="281083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80D5563-C4C1-4B87-8513-43FD309F7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34" y="3534997"/>
            <a:ext cx="4710665" cy="312481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17A1215-4C63-4FBE-9AF2-0083421ED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992" y="3789040"/>
            <a:ext cx="5519936" cy="2408381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D9AC6305-6C50-4569-8E55-883345A5FD45}"/>
              </a:ext>
            </a:extLst>
          </p:cNvPr>
          <p:cNvSpPr txBox="1">
            <a:spLocks/>
          </p:cNvSpPr>
          <p:nvPr/>
        </p:nvSpPr>
        <p:spPr>
          <a:xfrm>
            <a:off x="4475980" y="6509961"/>
            <a:ext cx="324004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Helvetica Neue UltraLight" pitchFamily="1" charset="0"/>
                <a:ea typeface="ヒラギノ角ゴ Pro W3" pitchFamily="1" charset="-128"/>
                <a:cs typeface="Arial" charset="0"/>
              </a:rPr>
              <a:t>Presented by Paolo A. Ascierto at ASCO 2018</a:t>
            </a:r>
          </a:p>
        </p:txBody>
      </p:sp>
    </p:spTree>
    <p:extLst>
      <p:ext uri="{BB962C8B-B14F-4D97-AF65-F5344CB8AC3E}">
        <p14:creationId xmlns:p14="http://schemas.microsoft.com/office/powerpoint/2010/main" val="2142582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5A7420D-FEC5-4602-9280-F058F22AE2FE}"/>
              </a:ext>
            </a:extLst>
          </p:cNvPr>
          <p:cNvSpPr txBox="1"/>
          <p:nvPr/>
        </p:nvSpPr>
        <p:spPr>
          <a:xfrm>
            <a:off x="179848" y="194911"/>
            <a:ext cx="11593288" cy="40011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Arial" charset="0"/>
                <a:ea typeface="ヒラギノ角ゴ Pro W3" pitchFamily="1" charset="-128"/>
                <a:cs typeface="Arial" charset="0"/>
              </a:rPr>
              <a:t>New emerging compounds for future combinations: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ヒラギノ角ゴ Pro W3" pitchFamily="1" charset="-128"/>
                <a:cs typeface="Arial" charset="0"/>
              </a:rPr>
              <a:t>tilsotolimod</a:t>
            </a:r>
            <a:endParaRPr lang="it-IT" sz="2000" b="1" dirty="0">
              <a:solidFill>
                <a:prstClr val="black"/>
              </a:solidFill>
              <a:latin typeface="Arial" charset="0"/>
              <a:ea typeface="ヒラギノ角ゴ Pro W3" pitchFamily="1" charset="-128"/>
              <a:cs typeface="Arial" charset="0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26C85693-CA88-4982-A702-60857355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6441" y="6462184"/>
            <a:ext cx="1983899" cy="365125"/>
          </a:xfrm>
        </p:spPr>
        <p:txBody>
          <a:bodyPr/>
          <a:lstStyle/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Helvetica Neue UltraLight" pitchFamily="1" charset="0"/>
                <a:ea typeface="ヒラギノ角ゴ Pro W3" pitchFamily="1" charset="-128"/>
                <a:cs typeface="Arial" charset="0"/>
              </a:rPr>
              <a:t>Diab et al ASCO 2018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7A6C0F4B-B37A-4FFC-A422-E04117C25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683" y="1797430"/>
            <a:ext cx="6123317" cy="4731654"/>
          </a:xfrm>
          <a:prstGeom prst="rect">
            <a:avLst/>
          </a:prstGeo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DE51E9C5-9FFB-48C8-951C-679DB7D38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04" y="1703353"/>
            <a:ext cx="7078905" cy="547006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445A3C-C64C-4A7B-A510-551C15AD3660}"/>
              </a:ext>
            </a:extLst>
          </p:cNvPr>
          <p:cNvSpPr txBox="1"/>
          <p:nvPr/>
        </p:nvSpPr>
        <p:spPr>
          <a:xfrm>
            <a:off x="8252233" y="4047455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ORR = 38,1%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76F88F-6978-4E03-BD9B-3423E6900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55" y="668760"/>
            <a:ext cx="12035490" cy="124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96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6938C64-CF49-46DF-9CBB-2D0F902FD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116632"/>
            <a:ext cx="5544617" cy="311884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8086648-1ED3-4834-8CCA-282CAF717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67" y="145841"/>
            <a:ext cx="5544616" cy="3118847"/>
          </a:xfrm>
          <a:prstGeom prst="rect">
            <a:avLst/>
          </a:prstGeom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1703BB25-524A-45F6-B80E-03F0D097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9" y="6381328"/>
            <a:ext cx="2271932" cy="445981"/>
          </a:xfrm>
        </p:spPr>
        <p:txBody>
          <a:bodyPr/>
          <a:lstStyle/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solidFill>
                  <a:srgbClr val="000000"/>
                </a:solidFill>
                <a:latin typeface="Helvetica Neue UltraLight" pitchFamily="1" charset="0"/>
                <a:ea typeface="ヒラギノ角ゴ Pro W3" pitchFamily="1" charset="-128"/>
                <a:cs typeface="Arial" charset="0"/>
              </a:rPr>
              <a:t>Ribas</a:t>
            </a:r>
            <a:r>
              <a:rPr lang="en-US" sz="1400" dirty="0">
                <a:solidFill>
                  <a:srgbClr val="000000"/>
                </a:solidFill>
                <a:latin typeface="Helvetica Neue UltraLight" pitchFamily="1" charset="0"/>
                <a:ea typeface="ヒラギノ角ゴ Pro W3" pitchFamily="1" charset="-128"/>
                <a:cs typeface="Arial" charset="0"/>
              </a:rPr>
              <a:t> et al ASCO 2018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58A1A97-7F4B-429E-A46E-3DE2BC592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59" y="3282862"/>
            <a:ext cx="5552724" cy="312340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112313B-DC6C-424D-867B-B7996D8F2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64688"/>
            <a:ext cx="5794360" cy="325932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C44C3F8-BE14-4E9C-8068-2668B8166C5D}"/>
              </a:ext>
            </a:extLst>
          </p:cNvPr>
          <p:cNvSpPr txBox="1"/>
          <p:nvPr/>
        </p:nvSpPr>
        <p:spPr>
          <a:xfrm>
            <a:off x="2926362" y="3763878"/>
            <a:ext cx="2696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ORR (2 mg/kg)= 70%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934E338-D5AE-4D3D-8F0D-980A144B2E29}"/>
              </a:ext>
            </a:extLst>
          </p:cNvPr>
          <p:cNvSpPr txBox="1"/>
          <p:nvPr/>
        </p:nvSpPr>
        <p:spPr>
          <a:xfrm>
            <a:off x="911424" y="5445224"/>
            <a:ext cx="2696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ORR (8 mg/kg)= 70%</a:t>
            </a:r>
          </a:p>
        </p:txBody>
      </p:sp>
    </p:spTree>
    <p:extLst>
      <p:ext uri="{BB962C8B-B14F-4D97-AF65-F5344CB8AC3E}">
        <p14:creationId xmlns:p14="http://schemas.microsoft.com/office/powerpoint/2010/main" val="2115380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/>
          <p:cNvSpPr txBox="1">
            <a:spLocks noChangeArrowheads="1"/>
          </p:cNvSpPr>
          <p:nvPr/>
        </p:nvSpPr>
        <p:spPr bwMode="auto">
          <a:xfrm>
            <a:off x="8445812" y="6550226"/>
            <a:ext cx="3619963" cy="43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Ascierto PA &amp; McArthur JA. </a:t>
            </a:r>
            <a:r>
              <a:rPr lang="en-GB" sz="1100" i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J </a:t>
            </a:r>
            <a:r>
              <a:rPr lang="en-GB" sz="1100" i="1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Transl</a:t>
            </a:r>
            <a:r>
              <a:rPr lang="en-GB" sz="1100" i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Med </a:t>
            </a:r>
            <a:r>
              <a:rPr lang="en-GB" sz="11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2017;15:173 </a:t>
            </a:r>
            <a:br>
              <a:rPr lang="en-GB" sz="11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</a:br>
            <a:endParaRPr lang="it-IT" altLang="it-IT" sz="11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19336" y="148571"/>
            <a:ext cx="11593288" cy="40011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New emerging pathways for future combination with anti-PD-1/PD-L1 compounds</a:t>
            </a:r>
            <a:endParaRPr lang="it-IT" sz="2000" b="1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9CFA6C3-620A-4DE6-8917-4F7CAFA7A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5" y="657204"/>
            <a:ext cx="4228107" cy="5893021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2D99223-22D9-4C6F-B122-3B7B231067BA}"/>
              </a:ext>
            </a:extLst>
          </p:cNvPr>
          <p:cNvSpPr txBox="1">
            <a:spLocks/>
          </p:cNvSpPr>
          <p:nvPr/>
        </p:nvSpPr>
        <p:spPr>
          <a:xfrm>
            <a:off x="8815744" y="2343156"/>
            <a:ext cx="2896880" cy="745896"/>
          </a:xfrm>
          <a:prstGeom prst="rect">
            <a:avLst/>
          </a:prstGeom>
        </p:spPr>
        <p:txBody>
          <a:bodyPr lIns="91436" tIns="45718" rIns="91436" bIns="45718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5CAB"/>
              </a:buClr>
              <a:buFont typeface="Arial" panose="020B0604020202020204" pitchFamily="34" charset="0"/>
              <a:buNone/>
              <a:defRPr/>
            </a:pPr>
            <a:r>
              <a:rPr lang="en-GB" sz="1600" dirty="0">
                <a:solidFill>
                  <a:srgbClr val="58595B"/>
                </a:solidFill>
                <a:latin typeface="Arial"/>
              </a:rPr>
              <a:t>IDO1 inhibitor                      (</a:t>
            </a:r>
            <a:r>
              <a:rPr lang="en-GB" sz="1600" dirty="0" err="1">
                <a:solidFill>
                  <a:srgbClr val="58595B"/>
                </a:solidFill>
                <a:latin typeface="Arial"/>
              </a:rPr>
              <a:t>eg.</a:t>
            </a:r>
            <a:r>
              <a:rPr lang="en-GB" sz="1600" dirty="0">
                <a:solidFill>
                  <a:srgbClr val="58595B"/>
                </a:solidFill>
                <a:latin typeface="Arial"/>
              </a:rPr>
              <a:t>, epacadostat [Ph 3], etc.)</a:t>
            </a:r>
            <a:endParaRPr lang="de-DE" sz="1600" dirty="0">
              <a:solidFill>
                <a:srgbClr val="58595B"/>
              </a:solidFill>
              <a:latin typeface="Arial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7A7DBF0-D69C-4DA7-976E-3BCD367E2D3D}"/>
              </a:ext>
            </a:extLst>
          </p:cNvPr>
          <p:cNvSpPr txBox="1">
            <a:spLocks/>
          </p:cNvSpPr>
          <p:nvPr/>
        </p:nvSpPr>
        <p:spPr>
          <a:xfrm>
            <a:off x="623392" y="5445224"/>
            <a:ext cx="2664296" cy="745896"/>
          </a:xfrm>
          <a:prstGeom prst="rect">
            <a:avLst/>
          </a:prstGeom>
        </p:spPr>
        <p:txBody>
          <a:bodyPr lIns="91436" tIns="45718" rIns="91436" bIns="45718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5CAB"/>
              </a:buClr>
              <a:buFont typeface="Arial" panose="020B0604020202020204" pitchFamily="34" charset="0"/>
              <a:buNone/>
              <a:defRPr/>
            </a:pPr>
            <a:r>
              <a:rPr lang="en-GB" sz="1600" dirty="0">
                <a:solidFill>
                  <a:srgbClr val="58595B"/>
                </a:solidFill>
                <a:latin typeface="Arial"/>
              </a:rPr>
              <a:t>Anti-LAG-3                     (</a:t>
            </a:r>
            <a:r>
              <a:rPr lang="en-GB" sz="1600" dirty="0" err="1">
                <a:solidFill>
                  <a:srgbClr val="58595B"/>
                </a:solidFill>
                <a:latin typeface="Arial"/>
              </a:rPr>
              <a:t>eg.</a:t>
            </a:r>
            <a:r>
              <a:rPr lang="en-GB" sz="1600" dirty="0">
                <a:solidFill>
                  <a:srgbClr val="58595B"/>
                </a:solidFill>
                <a:latin typeface="Arial"/>
              </a:rPr>
              <a:t>, </a:t>
            </a:r>
            <a:r>
              <a:rPr lang="en-GB" sz="1600" dirty="0" err="1">
                <a:solidFill>
                  <a:srgbClr val="58595B"/>
                </a:solidFill>
                <a:latin typeface="Arial"/>
              </a:rPr>
              <a:t>relatlimab</a:t>
            </a:r>
            <a:r>
              <a:rPr lang="en-GB" sz="1600" dirty="0">
                <a:solidFill>
                  <a:srgbClr val="58595B"/>
                </a:solidFill>
                <a:latin typeface="Arial"/>
              </a:rPr>
              <a:t> [Ph 1/2])</a:t>
            </a:r>
            <a:endParaRPr lang="de-DE" sz="1600" dirty="0">
              <a:solidFill>
                <a:srgbClr val="58595B"/>
              </a:solidFill>
              <a:latin typeface="Arial"/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ACE6F527-4BF5-43F7-A5F6-0E0A9DF6F6F3}"/>
              </a:ext>
            </a:extLst>
          </p:cNvPr>
          <p:cNvSpPr txBox="1">
            <a:spLocks/>
          </p:cNvSpPr>
          <p:nvPr/>
        </p:nvSpPr>
        <p:spPr>
          <a:xfrm>
            <a:off x="1055440" y="1183296"/>
            <a:ext cx="2448272" cy="745896"/>
          </a:xfrm>
          <a:prstGeom prst="rect">
            <a:avLst/>
          </a:prstGeom>
        </p:spPr>
        <p:txBody>
          <a:bodyPr lIns="91436" tIns="45718" rIns="91436" bIns="45718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5CAB"/>
              </a:buClr>
              <a:buFont typeface="Arial" panose="020B0604020202020204" pitchFamily="34" charset="0"/>
              <a:buNone/>
              <a:defRPr/>
            </a:pPr>
            <a:r>
              <a:rPr lang="en-GB" sz="1600" dirty="0">
                <a:solidFill>
                  <a:srgbClr val="58595B"/>
                </a:solidFill>
                <a:latin typeface="Arial"/>
              </a:rPr>
              <a:t>HDAC inhibitor                      (</a:t>
            </a:r>
            <a:r>
              <a:rPr lang="en-GB" sz="1600" dirty="0" err="1">
                <a:solidFill>
                  <a:srgbClr val="58595B"/>
                </a:solidFill>
                <a:latin typeface="Arial"/>
              </a:rPr>
              <a:t>eg</a:t>
            </a:r>
            <a:r>
              <a:rPr lang="en-GB" sz="1600" dirty="0">
                <a:solidFill>
                  <a:srgbClr val="58595B"/>
                </a:solidFill>
                <a:latin typeface="Arial"/>
              </a:rPr>
              <a:t>., </a:t>
            </a:r>
            <a:r>
              <a:rPr lang="en-GB" sz="1600" dirty="0" err="1">
                <a:solidFill>
                  <a:srgbClr val="58595B"/>
                </a:solidFill>
                <a:latin typeface="Arial"/>
              </a:rPr>
              <a:t>entinostat</a:t>
            </a:r>
            <a:r>
              <a:rPr lang="en-GB" sz="1600" dirty="0">
                <a:solidFill>
                  <a:srgbClr val="58595B"/>
                </a:solidFill>
                <a:latin typeface="Arial"/>
              </a:rPr>
              <a:t> [Ph 2])</a:t>
            </a:r>
            <a:endParaRPr lang="de-DE" sz="1600" dirty="0">
              <a:solidFill>
                <a:srgbClr val="58595B"/>
              </a:solidFill>
              <a:latin typeface="Arial"/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DD22EE4D-4B0C-43B5-8197-FB2A6A872826}"/>
              </a:ext>
            </a:extLst>
          </p:cNvPr>
          <p:cNvSpPr txBox="1">
            <a:spLocks/>
          </p:cNvSpPr>
          <p:nvPr/>
        </p:nvSpPr>
        <p:spPr>
          <a:xfrm>
            <a:off x="8832304" y="4005065"/>
            <a:ext cx="2808312" cy="750683"/>
          </a:xfrm>
          <a:prstGeom prst="rect">
            <a:avLst/>
          </a:prstGeom>
        </p:spPr>
        <p:txBody>
          <a:bodyPr lIns="91436" tIns="45718" rIns="91436" bIns="45718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5CAB"/>
              </a:buClr>
              <a:buFont typeface="Arial" panose="020B0604020202020204" pitchFamily="34" charset="0"/>
              <a:buNone/>
              <a:defRPr/>
            </a:pPr>
            <a:r>
              <a:rPr lang="en-GB" sz="1600" dirty="0">
                <a:solidFill>
                  <a:srgbClr val="58595B"/>
                </a:solidFill>
                <a:latin typeface="Arial"/>
              </a:rPr>
              <a:t>Anti-GITR                           (</a:t>
            </a:r>
            <a:r>
              <a:rPr lang="en-GB" sz="1600" dirty="0" err="1">
                <a:solidFill>
                  <a:srgbClr val="58595B"/>
                </a:solidFill>
                <a:latin typeface="Arial"/>
              </a:rPr>
              <a:t>eg</a:t>
            </a:r>
            <a:r>
              <a:rPr lang="en-GB" sz="1600" dirty="0">
                <a:solidFill>
                  <a:srgbClr val="58595B"/>
                </a:solidFill>
                <a:latin typeface="Arial"/>
              </a:rPr>
              <a:t>., BMS-986156 (Ph 1/2])</a:t>
            </a:r>
            <a:endParaRPr lang="de-DE" sz="1600" dirty="0">
              <a:solidFill>
                <a:srgbClr val="58595B"/>
              </a:solidFill>
              <a:latin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A1EBCB-5AE5-4457-8067-DCF568A8B75F}"/>
              </a:ext>
            </a:extLst>
          </p:cNvPr>
          <p:cNvCxnSpPr/>
          <p:nvPr/>
        </p:nvCxnSpPr>
        <p:spPr>
          <a:xfrm flipH="1">
            <a:off x="8131819" y="2490048"/>
            <a:ext cx="884463" cy="2512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F0CF30-DEB6-4392-A199-668A13353A5F}"/>
              </a:ext>
            </a:extLst>
          </p:cNvPr>
          <p:cNvCxnSpPr>
            <a:cxnSpLocks/>
          </p:cNvCxnSpPr>
          <p:nvPr/>
        </p:nvCxnSpPr>
        <p:spPr>
          <a:xfrm flipV="1">
            <a:off x="2988416" y="5279956"/>
            <a:ext cx="1030592" cy="2880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E2F59D-7A9A-4E4B-ACC9-31196DF0D3D0}"/>
              </a:ext>
            </a:extLst>
          </p:cNvPr>
          <p:cNvCxnSpPr>
            <a:cxnSpLocks/>
          </p:cNvCxnSpPr>
          <p:nvPr/>
        </p:nvCxnSpPr>
        <p:spPr>
          <a:xfrm>
            <a:off x="3348128" y="1556244"/>
            <a:ext cx="702489" cy="3516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08CDD54-1E6D-4C8D-AD03-73C02E81AF28}"/>
              </a:ext>
            </a:extLst>
          </p:cNvPr>
          <p:cNvCxnSpPr/>
          <p:nvPr/>
        </p:nvCxnSpPr>
        <p:spPr>
          <a:xfrm flipH="1">
            <a:off x="8131819" y="4129134"/>
            <a:ext cx="884463" cy="2512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3A5B6C5-6331-4238-8F2F-4BA905998F11}"/>
              </a:ext>
            </a:extLst>
          </p:cNvPr>
          <p:cNvSpPr txBox="1">
            <a:spLocks/>
          </p:cNvSpPr>
          <p:nvPr/>
        </p:nvSpPr>
        <p:spPr>
          <a:xfrm>
            <a:off x="40020" y="6305269"/>
            <a:ext cx="4111765" cy="537099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GB" sz="800" dirty="0">
                <a:solidFill>
                  <a:prstClr val="black">
                    <a:tint val="75000"/>
                  </a:prstClr>
                </a:solidFill>
              </a:rPr>
              <a:t>GITR, glucocorticoid-induced TNFR-related protein; HDAC, histone deacetylases; IDO1, indoleamine 2,3-dioxygenase 1; LAG-3, lymphocyte-activation gene 3 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A59933B8-7C5E-4FC5-88E8-C06434CCD6AF}"/>
              </a:ext>
            </a:extLst>
          </p:cNvPr>
          <p:cNvSpPr txBox="1">
            <a:spLocks/>
          </p:cNvSpPr>
          <p:nvPr/>
        </p:nvSpPr>
        <p:spPr>
          <a:xfrm>
            <a:off x="4475980" y="6509961"/>
            <a:ext cx="324004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Helvetica Neue UltraLight" pitchFamily="1" charset="0"/>
                <a:ea typeface="ヒラギノ角ゴ Pro W3" pitchFamily="1" charset="-128"/>
                <a:cs typeface="Arial" charset="0"/>
              </a:rPr>
              <a:t>Presented by Paolo A. Ascierto at ASCO 2018</a:t>
            </a:r>
          </a:p>
        </p:txBody>
      </p:sp>
    </p:spTree>
    <p:extLst>
      <p:ext uri="{BB962C8B-B14F-4D97-AF65-F5344CB8AC3E}">
        <p14:creationId xmlns:p14="http://schemas.microsoft.com/office/powerpoint/2010/main" val="1471174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74290-3642-458B-9627-CD179CAB3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Therapies approved for </a:t>
            </a:r>
            <a:r>
              <a:rPr lang="en-GB" i="1" dirty="0"/>
              <a:t>BRAF</a:t>
            </a:r>
            <a:r>
              <a:rPr lang="en-GB" dirty="0"/>
              <a:t>V600 metastatic melanoma</a:t>
            </a:r>
          </a:p>
        </p:txBody>
      </p:sp>
      <p:sp>
        <p:nvSpPr>
          <p:cNvPr id="59" name="Footer Placeholder 4">
            <a:extLst>
              <a:ext uri="{FF2B5EF4-FFF2-40B4-BE49-F238E27FC236}">
                <a16:creationId xmlns:a16="http://schemas.microsoft.com/office/drawing/2014/main" id="{5CFDC0ED-4E4D-4174-A26F-B4220684B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683" y="6225882"/>
            <a:ext cx="11440447" cy="406401"/>
          </a:xfrm>
        </p:spPr>
        <p:txBody>
          <a:bodyPr/>
          <a:lstStyle/>
          <a:p>
            <a:pPr defTabSz="1219170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BRAF, v-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</a:rPr>
              <a:t>Raf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 Murine Sarcoma Viral Oncogene Homolog B; </a:t>
            </a:r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BINI, binimetinib; COBI, cobimetinib; DAB, dabrafenib; EMA, European Medicines Agency; ENCO, encorafenib; FDA, Food and Drug Administration; IPI, ipilimumab; NIVO, nivolumab; </a:t>
            </a:r>
            <a:br>
              <a:rPr lang="en-GB" dirty="0">
                <a:solidFill>
                  <a:prstClr val="black">
                    <a:tint val="75000"/>
                  </a:prstClr>
                </a:solidFill>
              </a:rPr>
            </a:br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TRAM, trametinib; VEM, vemurafenib</a:t>
            </a:r>
          </a:p>
          <a:p>
            <a:pPr defTabSz="1219170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FDA Prescribing Information. Available from: https://www.accessdata.fda.gov/scripts/cder/daf/index.cfm (Accessed 11 Oct 2018) </a:t>
            </a:r>
            <a:br>
              <a:rPr lang="en-US" dirty="0">
                <a:solidFill>
                  <a:prstClr val="black">
                    <a:tint val="75000"/>
                  </a:prstClr>
                </a:solidFill>
              </a:rPr>
            </a:b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EMA Summary of Product Characteristics. Available from: https://www.ema.europa.eu/en/medicines (Accessed 11 Oct 2018)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26189EC-1310-4100-B925-04D6F2EE0DDA}"/>
              </a:ext>
            </a:extLst>
          </p:cNvPr>
          <p:cNvCxnSpPr>
            <a:cxnSpLocks/>
          </p:cNvCxnSpPr>
          <p:nvPr/>
        </p:nvCxnSpPr>
        <p:spPr>
          <a:xfrm flipV="1">
            <a:off x="2341253" y="1649844"/>
            <a:ext cx="0" cy="1723181"/>
          </a:xfrm>
          <a:prstGeom prst="line">
            <a:avLst/>
          </a:prstGeom>
          <a:ln w="19050">
            <a:solidFill>
              <a:schemeClr val="accent2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6AA8A70-05AE-4BE5-A289-F9E761EBF1FA}"/>
              </a:ext>
            </a:extLst>
          </p:cNvPr>
          <p:cNvCxnSpPr>
            <a:cxnSpLocks/>
          </p:cNvCxnSpPr>
          <p:nvPr/>
        </p:nvCxnSpPr>
        <p:spPr>
          <a:xfrm flipV="1">
            <a:off x="1363899" y="1567736"/>
            <a:ext cx="0" cy="1572569"/>
          </a:xfrm>
          <a:prstGeom prst="line">
            <a:avLst/>
          </a:prstGeom>
          <a:ln w="19050">
            <a:solidFill>
              <a:schemeClr val="accent2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5E9FCA7-5C2D-4AC8-8643-C1CD43885FB4}"/>
              </a:ext>
            </a:extLst>
          </p:cNvPr>
          <p:cNvCxnSpPr>
            <a:cxnSpLocks/>
          </p:cNvCxnSpPr>
          <p:nvPr/>
        </p:nvCxnSpPr>
        <p:spPr>
          <a:xfrm flipV="1">
            <a:off x="3753391" y="1685880"/>
            <a:ext cx="0" cy="841337"/>
          </a:xfrm>
          <a:prstGeom prst="line">
            <a:avLst/>
          </a:prstGeom>
          <a:ln w="19050">
            <a:solidFill>
              <a:schemeClr val="bg2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E78D2E6-752C-4956-BDB1-8A692313ADFC}"/>
              </a:ext>
            </a:extLst>
          </p:cNvPr>
          <p:cNvCxnSpPr>
            <a:cxnSpLocks/>
            <a:stCxn id="41" idx="3"/>
          </p:cNvCxnSpPr>
          <p:nvPr/>
        </p:nvCxnSpPr>
        <p:spPr>
          <a:xfrm flipH="1" flipV="1">
            <a:off x="3617344" y="1713634"/>
            <a:ext cx="0" cy="202805"/>
          </a:xfrm>
          <a:prstGeom prst="line">
            <a:avLst/>
          </a:prstGeom>
          <a:ln w="19050">
            <a:solidFill>
              <a:schemeClr val="bg2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61CAF4-7375-47BE-97FE-51682CD96788}"/>
              </a:ext>
            </a:extLst>
          </p:cNvPr>
          <p:cNvCxnSpPr>
            <a:cxnSpLocks/>
          </p:cNvCxnSpPr>
          <p:nvPr/>
        </p:nvCxnSpPr>
        <p:spPr>
          <a:xfrm flipV="1">
            <a:off x="7347012" y="1620300"/>
            <a:ext cx="0" cy="1393688"/>
          </a:xfrm>
          <a:prstGeom prst="line">
            <a:avLst/>
          </a:prstGeom>
          <a:ln w="19050">
            <a:solidFill>
              <a:srgbClr val="CAEF9B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6C724CA-CF4E-4B43-8176-070BBE68347B}"/>
              </a:ext>
            </a:extLst>
          </p:cNvPr>
          <p:cNvCxnSpPr>
            <a:cxnSpLocks/>
          </p:cNvCxnSpPr>
          <p:nvPr/>
        </p:nvCxnSpPr>
        <p:spPr>
          <a:xfrm flipV="1">
            <a:off x="6358367" y="1590234"/>
            <a:ext cx="0" cy="2198183"/>
          </a:xfrm>
          <a:prstGeom prst="line">
            <a:avLst/>
          </a:prstGeom>
          <a:ln w="19050">
            <a:solidFill>
              <a:srgbClr val="CAEF9B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6B4EABA-A2DA-4695-B10E-801692E82AAB}"/>
              </a:ext>
            </a:extLst>
          </p:cNvPr>
          <p:cNvCxnSpPr>
            <a:cxnSpLocks/>
          </p:cNvCxnSpPr>
          <p:nvPr/>
        </p:nvCxnSpPr>
        <p:spPr>
          <a:xfrm flipV="1">
            <a:off x="6164633" y="1590232"/>
            <a:ext cx="0" cy="1019184"/>
          </a:xfrm>
          <a:prstGeom prst="line">
            <a:avLst/>
          </a:prstGeom>
          <a:ln w="19050">
            <a:solidFill>
              <a:srgbClr val="31A9FF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F27376E-2536-497E-81F7-91D53163A360}"/>
              </a:ext>
            </a:extLst>
          </p:cNvPr>
          <p:cNvCxnSpPr>
            <a:cxnSpLocks/>
          </p:cNvCxnSpPr>
          <p:nvPr/>
        </p:nvCxnSpPr>
        <p:spPr>
          <a:xfrm flipV="1">
            <a:off x="5338875" y="1558183"/>
            <a:ext cx="0" cy="555495"/>
          </a:xfrm>
          <a:prstGeom prst="line">
            <a:avLst/>
          </a:prstGeom>
          <a:ln w="19050">
            <a:solidFill>
              <a:srgbClr val="31A9FF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504DD52-FBC2-4A87-B380-F1F9D9F42219}"/>
              </a:ext>
            </a:extLst>
          </p:cNvPr>
          <p:cNvCxnSpPr>
            <a:cxnSpLocks/>
          </p:cNvCxnSpPr>
          <p:nvPr/>
        </p:nvCxnSpPr>
        <p:spPr>
          <a:xfrm flipV="1">
            <a:off x="1148444" y="1620296"/>
            <a:ext cx="0" cy="921229"/>
          </a:xfrm>
          <a:prstGeom prst="line">
            <a:avLst/>
          </a:prstGeom>
          <a:ln w="19050">
            <a:solidFill>
              <a:schemeClr val="accent5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DE14CF5-5020-4076-B520-F9DB04401194}"/>
              </a:ext>
            </a:extLst>
          </p:cNvPr>
          <p:cNvCxnSpPr>
            <a:cxnSpLocks/>
          </p:cNvCxnSpPr>
          <p:nvPr/>
        </p:nvCxnSpPr>
        <p:spPr>
          <a:xfrm flipH="1" flipV="1">
            <a:off x="916945" y="1620295"/>
            <a:ext cx="0" cy="426456"/>
          </a:xfrm>
          <a:prstGeom prst="line">
            <a:avLst/>
          </a:prstGeom>
          <a:ln w="19050">
            <a:solidFill>
              <a:schemeClr val="accent5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0AACEEE-0A5A-4DCA-9E4B-9E8D8DAAC271}"/>
              </a:ext>
            </a:extLst>
          </p:cNvPr>
          <p:cNvCxnSpPr>
            <a:cxnSpLocks/>
          </p:cNvCxnSpPr>
          <p:nvPr/>
        </p:nvCxnSpPr>
        <p:spPr>
          <a:xfrm flipV="1">
            <a:off x="6465611" y="1669212"/>
            <a:ext cx="0" cy="2632001"/>
          </a:xfrm>
          <a:prstGeom prst="line">
            <a:avLst/>
          </a:prstGeom>
          <a:ln w="19050">
            <a:solidFill>
              <a:schemeClr val="accent2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2EE9041-A20A-4DE4-84EF-7AB14D254D9B}"/>
              </a:ext>
            </a:extLst>
          </p:cNvPr>
          <p:cNvCxnSpPr>
            <a:cxnSpLocks/>
          </p:cNvCxnSpPr>
          <p:nvPr/>
        </p:nvCxnSpPr>
        <p:spPr>
          <a:xfrm flipV="1">
            <a:off x="6525435" y="1620298"/>
            <a:ext cx="0" cy="3026268"/>
          </a:xfrm>
          <a:prstGeom prst="line">
            <a:avLst/>
          </a:prstGeom>
          <a:ln w="19050">
            <a:solidFill>
              <a:schemeClr val="accent2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6F569E7-5272-4A29-ACD9-119109E574C8}"/>
              </a:ext>
            </a:extLst>
          </p:cNvPr>
          <p:cNvCxnSpPr>
            <a:cxnSpLocks/>
          </p:cNvCxnSpPr>
          <p:nvPr/>
        </p:nvCxnSpPr>
        <p:spPr>
          <a:xfrm flipV="1">
            <a:off x="5065612" y="1684498"/>
            <a:ext cx="0" cy="1744503"/>
          </a:xfrm>
          <a:prstGeom prst="line">
            <a:avLst/>
          </a:prstGeom>
          <a:ln w="19050">
            <a:solidFill>
              <a:schemeClr val="bg2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18ED6508-93DF-42ED-8FBC-15B6D7567697}"/>
              </a:ext>
            </a:extLst>
          </p:cNvPr>
          <p:cNvSpPr/>
          <p:nvPr/>
        </p:nvSpPr>
        <p:spPr>
          <a:xfrm>
            <a:off x="5841261" y="4461531"/>
            <a:ext cx="2802057" cy="355231"/>
          </a:xfrm>
          <a:prstGeom prst="round2DiagRect">
            <a:avLst/>
          </a:prstGeom>
          <a:solidFill>
            <a:schemeClr val="accent2"/>
          </a:solidFill>
          <a:ln>
            <a:noFill/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white"/>
                </a:solidFill>
              </a:rPr>
              <a:t>VEM + COBI EMA approved</a:t>
            </a:r>
            <a:endParaRPr lang="en-US" sz="1600" b="1" dirty="0" err="1">
              <a:solidFill>
                <a:prstClr val="white"/>
              </a:solidFill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5F8C46BE-EEC5-4962-B8B5-363C2A9371FC}"/>
              </a:ext>
            </a:extLst>
          </p:cNvPr>
          <p:cNvSpPr/>
          <p:nvPr/>
        </p:nvSpPr>
        <p:spPr>
          <a:xfrm>
            <a:off x="5777617" y="4046037"/>
            <a:ext cx="2835264" cy="369540"/>
          </a:xfrm>
          <a:prstGeom prst="round2DiagRect">
            <a:avLst/>
          </a:prstGeom>
          <a:solidFill>
            <a:schemeClr val="accent2"/>
          </a:solidFill>
          <a:ln>
            <a:noFill/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white"/>
                </a:solidFill>
              </a:rPr>
              <a:t>VEM + COBI FDA approved</a:t>
            </a:r>
            <a:endParaRPr lang="en-US" sz="1600" dirty="0" err="1">
              <a:solidFill>
                <a:prstClr val="white"/>
              </a:solidFill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7F9C2DB4-67FB-4F7D-BFCE-C4335AE2A1A0}"/>
              </a:ext>
            </a:extLst>
          </p:cNvPr>
          <p:cNvSpPr/>
          <p:nvPr/>
        </p:nvSpPr>
        <p:spPr>
          <a:xfrm>
            <a:off x="4409103" y="3203607"/>
            <a:ext cx="2835263" cy="369540"/>
          </a:xfrm>
          <a:prstGeom prst="round2DiagRect">
            <a:avLst/>
          </a:prstGeom>
          <a:solidFill>
            <a:schemeClr val="accent3"/>
          </a:solidFill>
          <a:ln>
            <a:noFill/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white"/>
                </a:solidFill>
              </a:rPr>
              <a:t>DAB + TRAM EMA approved</a:t>
            </a:r>
            <a:endParaRPr lang="en-US" sz="1600" b="1" dirty="0" err="1">
              <a:solidFill>
                <a:prstClr val="white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7A9C78A-4006-4874-91AD-9725210E004F}"/>
              </a:ext>
            </a:extLst>
          </p:cNvPr>
          <p:cNvCxnSpPr>
            <a:cxnSpLocks/>
          </p:cNvCxnSpPr>
          <p:nvPr/>
        </p:nvCxnSpPr>
        <p:spPr>
          <a:xfrm flipV="1">
            <a:off x="10003823" y="1684493"/>
            <a:ext cx="0" cy="849851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BDEF29A-EA24-4423-A2A4-C7DA4FEA56E9}"/>
              </a:ext>
            </a:extLst>
          </p:cNvPr>
          <p:cNvCxnSpPr>
            <a:cxnSpLocks/>
          </p:cNvCxnSpPr>
          <p:nvPr/>
        </p:nvCxnSpPr>
        <p:spPr>
          <a:xfrm flipV="1">
            <a:off x="9802363" y="1684493"/>
            <a:ext cx="0" cy="429184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C6FF1C27-0433-443E-9190-A07E328C0DC1}"/>
              </a:ext>
            </a:extLst>
          </p:cNvPr>
          <p:cNvSpPr/>
          <p:nvPr/>
        </p:nvSpPr>
        <p:spPr>
          <a:xfrm>
            <a:off x="8984405" y="1924645"/>
            <a:ext cx="2802057" cy="3409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white"/>
                </a:solidFill>
              </a:rPr>
              <a:t>ENCO + BINI FDA approved</a:t>
            </a:r>
            <a:endParaRPr lang="en-US" sz="1600" b="1" dirty="0" err="1">
              <a:solidFill>
                <a:prstClr val="white"/>
              </a:solidFill>
            </a:endParaRP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27A4943-937E-4CE2-827F-C6A82201FCB8}"/>
              </a:ext>
            </a:extLst>
          </p:cNvPr>
          <p:cNvSpPr/>
          <p:nvPr/>
        </p:nvSpPr>
        <p:spPr>
          <a:xfrm>
            <a:off x="9206793" y="2356757"/>
            <a:ext cx="2802057" cy="340921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white"/>
                </a:solidFill>
              </a:rPr>
              <a:t>ENCO + BINI EMA approved</a:t>
            </a:r>
            <a:endParaRPr lang="en-US" sz="1600" b="1" dirty="0" err="1">
              <a:solidFill>
                <a:prstClr val="white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211AF42-4A8F-4588-B49B-17176B269CC2}"/>
              </a:ext>
            </a:extLst>
          </p:cNvPr>
          <p:cNvCxnSpPr>
            <a:cxnSpLocks/>
          </p:cNvCxnSpPr>
          <p:nvPr/>
        </p:nvCxnSpPr>
        <p:spPr>
          <a:xfrm flipV="1">
            <a:off x="3663597" y="1685881"/>
            <a:ext cx="0" cy="1328108"/>
          </a:xfrm>
          <a:prstGeom prst="line">
            <a:avLst/>
          </a:prstGeom>
          <a:ln w="19050">
            <a:solidFill>
              <a:schemeClr val="bg2"/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D6EECB46-7FE2-4FD3-8E91-4B7835A7F5BC}"/>
              </a:ext>
            </a:extLst>
          </p:cNvPr>
          <p:cNvSpPr/>
          <p:nvPr/>
        </p:nvSpPr>
        <p:spPr>
          <a:xfrm>
            <a:off x="368138" y="1193062"/>
            <a:ext cx="11604093" cy="690705"/>
          </a:xfrm>
          <a:prstGeom prst="stripedRightArrow">
            <a:avLst/>
          </a:prstGeom>
          <a:solidFill>
            <a:schemeClr val="tx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rmAutofit fontScale="85000" lnSpcReduction="20000"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err="1">
              <a:solidFill>
                <a:prstClr val="white"/>
              </a:solidFill>
            </a:endParaRPr>
          </a:p>
        </p:txBody>
      </p:sp>
      <p:graphicFrame>
        <p:nvGraphicFramePr>
          <p:cNvPr id="15" name="Content Placeholder 25">
            <a:extLst>
              <a:ext uri="{FF2B5EF4-FFF2-40B4-BE49-F238E27FC236}">
                <a16:creationId xmlns:a16="http://schemas.microsoft.com/office/drawing/2014/main" id="{1E8472C2-BA12-4FA1-9C07-61D8B5F61A0E}"/>
              </a:ext>
            </a:extLst>
          </p:cNvPr>
          <p:cNvGraphicFramePr>
            <a:graphicFrameLocks/>
          </p:cNvGraphicFramePr>
          <p:nvPr/>
        </p:nvGraphicFramePr>
        <p:xfrm>
          <a:off x="350592" y="1278157"/>
          <a:ext cx="10988496" cy="487680"/>
        </p:xfrm>
        <a:graphic>
          <a:graphicData uri="http://schemas.openxmlformats.org/drawingml/2006/table">
            <a:tbl>
              <a:tblPr firstRow="1" bandRow="1"/>
              <a:tblGrid>
                <a:gridCol w="1220944">
                  <a:extLst>
                    <a:ext uri="{9D8B030D-6E8A-4147-A177-3AD203B41FA5}">
                      <a16:colId xmlns:a16="http://schemas.microsoft.com/office/drawing/2014/main" val="2154346265"/>
                    </a:ext>
                  </a:extLst>
                </a:gridCol>
                <a:gridCol w="1220944">
                  <a:extLst>
                    <a:ext uri="{9D8B030D-6E8A-4147-A177-3AD203B41FA5}">
                      <a16:colId xmlns:a16="http://schemas.microsoft.com/office/drawing/2014/main" val="490913064"/>
                    </a:ext>
                  </a:extLst>
                </a:gridCol>
                <a:gridCol w="1220944">
                  <a:extLst>
                    <a:ext uri="{9D8B030D-6E8A-4147-A177-3AD203B41FA5}">
                      <a16:colId xmlns:a16="http://schemas.microsoft.com/office/drawing/2014/main" val="2485794743"/>
                    </a:ext>
                  </a:extLst>
                </a:gridCol>
                <a:gridCol w="1220944">
                  <a:extLst>
                    <a:ext uri="{9D8B030D-6E8A-4147-A177-3AD203B41FA5}">
                      <a16:colId xmlns:a16="http://schemas.microsoft.com/office/drawing/2014/main" val="2061885616"/>
                    </a:ext>
                  </a:extLst>
                </a:gridCol>
                <a:gridCol w="1220944">
                  <a:extLst>
                    <a:ext uri="{9D8B030D-6E8A-4147-A177-3AD203B41FA5}">
                      <a16:colId xmlns:a16="http://schemas.microsoft.com/office/drawing/2014/main" val="1972041233"/>
                    </a:ext>
                  </a:extLst>
                </a:gridCol>
                <a:gridCol w="1220944">
                  <a:extLst>
                    <a:ext uri="{9D8B030D-6E8A-4147-A177-3AD203B41FA5}">
                      <a16:colId xmlns:a16="http://schemas.microsoft.com/office/drawing/2014/main" val="2860447277"/>
                    </a:ext>
                  </a:extLst>
                </a:gridCol>
                <a:gridCol w="1220944">
                  <a:extLst>
                    <a:ext uri="{9D8B030D-6E8A-4147-A177-3AD203B41FA5}">
                      <a16:colId xmlns:a16="http://schemas.microsoft.com/office/drawing/2014/main" val="336744861"/>
                    </a:ext>
                  </a:extLst>
                </a:gridCol>
                <a:gridCol w="1220944">
                  <a:extLst>
                    <a:ext uri="{9D8B030D-6E8A-4147-A177-3AD203B41FA5}">
                      <a16:colId xmlns:a16="http://schemas.microsoft.com/office/drawing/2014/main" val="4011917100"/>
                    </a:ext>
                  </a:extLst>
                </a:gridCol>
                <a:gridCol w="1220944">
                  <a:extLst>
                    <a:ext uri="{9D8B030D-6E8A-4147-A177-3AD203B41FA5}">
                      <a16:colId xmlns:a16="http://schemas.microsoft.com/office/drawing/2014/main" val="1611230701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8113863"/>
                  </a:ext>
                </a:extLst>
              </a:tr>
            </a:tbl>
          </a:graphicData>
        </a:graphic>
      </p:graphicFrame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FBE93BC0-8C34-4EF7-97E1-207026B89ED2}"/>
              </a:ext>
            </a:extLst>
          </p:cNvPr>
          <p:cNvSpPr/>
          <p:nvPr/>
        </p:nvSpPr>
        <p:spPr>
          <a:xfrm>
            <a:off x="2977369" y="2792395"/>
            <a:ext cx="2835264" cy="369567"/>
          </a:xfrm>
          <a:prstGeom prst="round2DiagRect">
            <a:avLst/>
          </a:prstGeom>
          <a:solidFill>
            <a:schemeClr val="accent3"/>
          </a:solidFill>
          <a:ln>
            <a:noFill/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white"/>
                </a:solidFill>
              </a:rPr>
              <a:t>DAB + TRAM FDA approved</a:t>
            </a:r>
            <a:endParaRPr lang="en-US" sz="1600" b="1" dirty="0" err="1">
              <a:solidFill>
                <a:prstClr val="white"/>
              </a:solidFill>
            </a:endParaRPr>
          </a:p>
        </p:txBody>
      </p:sp>
      <p:sp>
        <p:nvSpPr>
          <p:cNvPr id="38" name="Rectangle: Diagonal Corners Rounded 37">
            <a:extLst>
              <a:ext uri="{FF2B5EF4-FFF2-40B4-BE49-F238E27FC236}">
                <a16:creationId xmlns:a16="http://schemas.microsoft.com/office/drawing/2014/main" id="{EC87D6E2-32C5-4854-82BA-DA735D753DC0}"/>
              </a:ext>
            </a:extLst>
          </p:cNvPr>
          <p:cNvSpPr/>
          <p:nvPr/>
        </p:nvSpPr>
        <p:spPr>
          <a:xfrm>
            <a:off x="744532" y="2356757"/>
            <a:ext cx="1855219" cy="369540"/>
          </a:xfrm>
          <a:prstGeom prst="round2DiagRect">
            <a:avLst/>
          </a:prstGeom>
          <a:solidFill>
            <a:schemeClr val="accent5"/>
          </a:solidFill>
          <a:ln>
            <a:noFill/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white"/>
                </a:solidFill>
              </a:rPr>
              <a:t>IPI EMA approved</a:t>
            </a:r>
            <a:endParaRPr lang="en-US" sz="1600" b="1" dirty="0" err="1">
              <a:solidFill>
                <a:prstClr val="white"/>
              </a:solidFill>
            </a:endParaRPr>
          </a:p>
        </p:txBody>
      </p:sp>
      <p:sp>
        <p:nvSpPr>
          <p:cNvPr id="40" name="Rectangle: Diagonal Corners Rounded 39">
            <a:extLst>
              <a:ext uri="{FF2B5EF4-FFF2-40B4-BE49-F238E27FC236}">
                <a16:creationId xmlns:a16="http://schemas.microsoft.com/office/drawing/2014/main" id="{DE61144C-80BA-4ABA-9A34-59FC894FE402}"/>
              </a:ext>
            </a:extLst>
          </p:cNvPr>
          <p:cNvSpPr/>
          <p:nvPr/>
        </p:nvSpPr>
        <p:spPr>
          <a:xfrm>
            <a:off x="503547" y="1910323"/>
            <a:ext cx="1855219" cy="369567"/>
          </a:xfrm>
          <a:prstGeom prst="round2DiagRect">
            <a:avLst/>
          </a:prstGeom>
          <a:solidFill>
            <a:schemeClr val="accent5"/>
          </a:solidFill>
          <a:ln>
            <a:noFill/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white"/>
                </a:solidFill>
              </a:rPr>
              <a:t>IPI FDA approved</a:t>
            </a:r>
            <a:endParaRPr lang="en-US" sz="1600" b="1" dirty="0" err="1">
              <a:solidFill>
                <a:prstClr val="white"/>
              </a:solidFill>
            </a:endParaRPr>
          </a:p>
        </p:txBody>
      </p:sp>
      <p:sp>
        <p:nvSpPr>
          <p:cNvPr id="43" name="Rectangle: Diagonal Corners Rounded 42">
            <a:extLst>
              <a:ext uri="{FF2B5EF4-FFF2-40B4-BE49-F238E27FC236}">
                <a16:creationId xmlns:a16="http://schemas.microsoft.com/office/drawing/2014/main" id="{347D1CB4-8986-42D2-BA46-7327140C6725}"/>
              </a:ext>
            </a:extLst>
          </p:cNvPr>
          <p:cNvSpPr/>
          <p:nvPr/>
        </p:nvSpPr>
        <p:spPr>
          <a:xfrm>
            <a:off x="5558389" y="2356757"/>
            <a:ext cx="2056009" cy="369540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white"/>
                </a:solidFill>
              </a:rPr>
              <a:t>NIVO EMA approved</a:t>
            </a:r>
            <a:endParaRPr lang="en-US" sz="1600" b="1" dirty="0" err="1">
              <a:solidFill>
                <a:prstClr val="white"/>
              </a:solidFill>
            </a:endParaRPr>
          </a:p>
        </p:txBody>
      </p:sp>
      <p:sp>
        <p:nvSpPr>
          <p:cNvPr id="44" name="Rectangle: Diagonal Corners Rounded 43">
            <a:extLst>
              <a:ext uri="{FF2B5EF4-FFF2-40B4-BE49-F238E27FC236}">
                <a16:creationId xmlns:a16="http://schemas.microsoft.com/office/drawing/2014/main" id="{996E21C3-9F15-4E61-A65A-F020896E34EF}"/>
              </a:ext>
            </a:extLst>
          </p:cNvPr>
          <p:cNvSpPr/>
          <p:nvPr/>
        </p:nvSpPr>
        <p:spPr>
          <a:xfrm>
            <a:off x="4708286" y="1910337"/>
            <a:ext cx="2056009" cy="369540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white"/>
                </a:solidFill>
              </a:rPr>
              <a:t>NIVO FDA approved</a:t>
            </a:r>
            <a:endParaRPr lang="en-US" sz="1600" b="1" dirty="0" err="1">
              <a:solidFill>
                <a:prstClr val="white"/>
              </a:solidFill>
            </a:endParaRPr>
          </a:p>
        </p:txBody>
      </p:sp>
      <p:sp>
        <p:nvSpPr>
          <p:cNvPr id="27" name="Rectangle: Diagonal Corners Rounded 26">
            <a:extLst>
              <a:ext uri="{FF2B5EF4-FFF2-40B4-BE49-F238E27FC236}">
                <a16:creationId xmlns:a16="http://schemas.microsoft.com/office/drawing/2014/main" id="{B417C194-73F0-4CE6-893B-E41658DD78AE}"/>
              </a:ext>
            </a:extLst>
          </p:cNvPr>
          <p:cNvSpPr/>
          <p:nvPr/>
        </p:nvSpPr>
        <p:spPr>
          <a:xfrm>
            <a:off x="5826734" y="3615031"/>
            <a:ext cx="2648108" cy="369540"/>
          </a:xfrm>
          <a:prstGeom prst="round2DiagRect">
            <a:avLst/>
          </a:prstGeom>
          <a:solidFill>
            <a:srgbClr val="CAEF9B"/>
          </a:solidFill>
          <a:ln>
            <a:noFill/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74797D"/>
                </a:solidFill>
              </a:rPr>
              <a:t>IPI + NIVO FDA approved</a:t>
            </a:r>
            <a:endParaRPr lang="en-US" sz="1600" b="1" dirty="0" err="1">
              <a:solidFill>
                <a:srgbClr val="74797D"/>
              </a:solidFill>
            </a:endParaRPr>
          </a:p>
        </p:txBody>
      </p:sp>
      <p:sp>
        <p:nvSpPr>
          <p:cNvPr id="34" name="Rectangle: Diagonal Corners Rounded 33">
            <a:extLst>
              <a:ext uri="{FF2B5EF4-FFF2-40B4-BE49-F238E27FC236}">
                <a16:creationId xmlns:a16="http://schemas.microsoft.com/office/drawing/2014/main" id="{2753ACD3-83E4-4283-9283-BE7139B9E44A}"/>
              </a:ext>
            </a:extLst>
          </p:cNvPr>
          <p:cNvSpPr/>
          <p:nvPr/>
        </p:nvSpPr>
        <p:spPr>
          <a:xfrm>
            <a:off x="6850161" y="2792395"/>
            <a:ext cx="2648108" cy="369540"/>
          </a:xfrm>
          <a:prstGeom prst="round2DiagRect">
            <a:avLst/>
          </a:prstGeom>
          <a:solidFill>
            <a:srgbClr val="CAEF9B"/>
          </a:solidFill>
          <a:ln>
            <a:noFill/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74797D"/>
                </a:solidFill>
              </a:rPr>
              <a:t>IPI + NIVO EMA approved</a:t>
            </a:r>
            <a:endParaRPr lang="en-US" sz="1600" b="1" dirty="0" err="1">
              <a:solidFill>
                <a:srgbClr val="74797D"/>
              </a:solidFill>
            </a:endParaRPr>
          </a:p>
        </p:txBody>
      </p:sp>
      <p:sp>
        <p:nvSpPr>
          <p:cNvPr id="41" name="Rectangle: Diagonal Corners Rounded 40">
            <a:extLst>
              <a:ext uri="{FF2B5EF4-FFF2-40B4-BE49-F238E27FC236}">
                <a16:creationId xmlns:a16="http://schemas.microsoft.com/office/drawing/2014/main" id="{BD6E2771-AF66-4448-AE25-A05A8DC50D9B}"/>
              </a:ext>
            </a:extLst>
          </p:cNvPr>
          <p:cNvSpPr/>
          <p:nvPr/>
        </p:nvSpPr>
        <p:spPr>
          <a:xfrm>
            <a:off x="2653618" y="1916439"/>
            <a:ext cx="1974637" cy="369567"/>
          </a:xfrm>
          <a:prstGeom prst="round2DiagRect">
            <a:avLst/>
          </a:prstGeom>
          <a:solidFill>
            <a:schemeClr val="accent3"/>
          </a:solidFill>
          <a:ln>
            <a:noFill/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white"/>
                </a:solidFill>
              </a:rPr>
              <a:t>DAB FDA approved</a:t>
            </a:r>
            <a:endParaRPr lang="en-US" sz="1600" b="1" dirty="0" err="1">
              <a:solidFill>
                <a:prstClr val="white"/>
              </a:solidFill>
            </a:endParaRPr>
          </a:p>
        </p:txBody>
      </p:sp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B1FA1A10-8B8D-4523-87ED-58BE770F3AFD}"/>
              </a:ext>
            </a:extLst>
          </p:cNvPr>
          <p:cNvSpPr/>
          <p:nvPr/>
        </p:nvSpPr>
        <p:spPr>
          <a:xfrm>
            <a:off x="3223031" y="2356757"/>
            <a:ext cx="1974639" cy="369567"/>
          </a:xfrm>
          <a:prstGeom prst="round2DiagRect">
            <a:avLst/>
          </a:prstGeom>
          <a:solidFill>
            <a:schemeClr val="accent3"/>
          </a:solidFill>
          <a:ln>
            <a:noFill/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white"/>
                </a:solidFill>
              </a:rPr>
              <a:t>DAB EMA approved</a:t>
            </a:r>
            <a:endParaRPr lang="en-US" sz="1600" b="1" dirty="0" err="1">
              <a:solidFill>
                <a:prstClr val="white"/>
              </a:solidFill>
            </a:endParaRPr>
          </a:p>
        </p:txBody>
      </p:sp>
      <p:sp>
        <p:nvSpPr>
          <p:cNvPr id="55" name="Rectangle: Diagonal Corners Rounded 54">
            <a:extLst>
              <a:ext uri="{FF2B5EF4-FFF2-40B4-BE49-F238E27FC236}">
                <a16:creationId xmlns:a16="http://schemas.microsoft.com/office/drawing/2014/main" id="{DDE49D86-445B-4D62-A165-0CDDD9FC90DF}"/>
              </a:ext>
            </a:extLst>
          </p:cNvPr>
          <p:cNvSpPr/>
          <p:nvPr/>
        </p:nvSpPr>
        <p:spPr>
          <a:xfrm>
            <a:off x="781484" y="2792395"/>
            <a:ext cx="2004576" cy="355231"/>
          </a:xfrm>
          <a:prstGeom prst="round2DiagRect">
            <a:avLst/>
          </a:prstGeom>
          <a:solidFill>
            <a:schemeClr val="accent2"/>
          </a:solidFill>
          <a:ln>
            <a:noFill/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white"/>
                </a:solidFill>
              </a:rPr>
              <a:t>VEM FDA approved</a:t>
            </a:r>
            <a:endParaRPr lang="en-US" sz="1600" b="1" dirty="0" err="1">
              <a:solidFill>
                <a:prstClr val="white"/>
              </a:solidFill>
            </a:endParaRPr>
          </a:p>
        </p:txBody>
      </p:sp>
      <p:sp>
        <p:nvSpPr>
          <p:cNvPr id="56" name="Rectangle: Diagonal Corners Rounded 55">
            <a:extLst>
              <a:ext uri="{FF2B5EF4-FFF2-40B4-BE49-F238E27FC236}">
                <a16:creationId xmlns:a16="http://schemas.microsoft.com/office/drawing/2014/main" id="{866477C7-9CC7-427B-8022-F91D05830A95}"/>
              </a:ext>
            </a:extLst>
          </p:cNvPr>
          <p:cNvSpPr/>
          <p:nvPr/>
        </p:nvSpPr>
        <p:spPr>
          <a:xfrm>
            <a:off x="1783424" y="3203607"/>
            <a:ext cx="2004577" cy="355231"/>
          </a:xfrm>
          <a:prstGeom prst="round2DiagRect">
            <a:avLst/>
          </a:prstGeom>
          <a:solidFill>
            <a:schemeClr val="accent2"/>
          </a:solidFill>
          <a:ln>
            <a:noFill/>
          </a:ln>
          <a:effectLst>
            <a:outerShdw blurRad="508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 anchorCtr="0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white"/>
                </a:solidFill>
              </a:rPr>
              <a:t>VEM EMA approved</a:t>
            </a:r>
            <a:endParaRPr lang="en-US" sz="1600" b="1" dirty="0" err="1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252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  <a:ea typeface="ＭＳ Ｐゴシック" pitchFamily="34" charset="-128"/>
                <a:cs typeface="Arial" charset="0"/>
              </a:rPr>
              <a:t>Paolo A. </a:t>
            </a:r>
            <a:r>
              <a:rPr lang="en-US" sz="1200" dirty="0" err="1">
                <a:solidFill>
                  <a:srgbClr val="57A9DD"/>
                </a:solidFill>
                <a:ea typeface="ＭＳ Ｐゴシック" pitchFamily="34" charset="-128"/>
                <a:cs typeface="Arial" charset="0"/>
              </a:rPr>
              <a:t>Ascierto</a:t>
            </a:r>
            <a:endParaRPr lang="en-US" sz="1200" dirty="0">
              <a:solidFill>
                <a:srgbClr val="57A9DD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2294D22-86A2-425D-A35F-B89BBE6BDB3B}"/>
              </a:ext>
            </a:extLst>
          </p:cNvPr>
          <p:cNvSpPr txBox="1"/>
          <p:nvPr/>
        </p:nvSpPr>
        <p:spPr>
          <a:xfrm>
            <a:off x="7065284" y="5801449"/>
            <a:ext cx="5126716" cy="3231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 defTabSz="409534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500" b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Ascierto PA &amp; McArthur JA. </a:t>
            </a:r>
            <a:r>
              <a:rPr lang="sv-SE" sz="1500" b="1" i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J Transl Med </a:t>
            </a:r>
            <a:r>
              <a:rPr lang="sv-SE" sz="1500" b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2017;15:173 </a:t>
            </a:r>
            <a:endParaRPr lang="it-IT" sz="1500" b="1" dirty="0">
              <a:solidFill>
                <a:srgbClr val="FFFFFF"/>
              </a:solidFill>
              <a:latin typeface="Arial"/>
              <a:ea typeface="ＭＳ Ｐゴシック" pitchFamily="34" charset="-128"/>
              <a:cs typeface="Arial" charset="0"/>
              <a:sym typeface="Helvetica Light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E094E66-DCAF-4FBC-AFCE-7E8C92CB60D1}"/>
              </a:ext>
            </a:extLst>
          </p:cNvPr>
          <p:cNvSpPr txBox="1"/>
          <p:nvPr/>
        </p:nvSpPr>
        <p:spPr>
          <a:xfrm>
            <a:off x="178814" y="130310"/>
            <a:ext cx="11675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New emerging pathways for future combination with anti-PD-1/PD-L1 compounds: </a:t>
            </a:r>
            <a:r>
              <a:rPr lang="en-US" sz="2800" b="1" i="1" dirty="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IDO1 inhibition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8D74B4E-E71D-4FB7-87CA-6957975C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41" r="6330" b="32192"/>
          <a:stretch/>
        </p:blipFill>
        <p:spPr>
          <a:xfrm>
            <a:off x="3071666" y="1556795"/>
            <a:ext cx="5884081" cy="3744415"/>
          </a:xfrm>
          <a:prstGeom prst="ellipse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7E64693-7FB5-4269-96B8-193BC8E0DED9}"/>
              </a:ext>
            </a:extLst>
          </p:cNvPr>
          <p:cNvSpPr txBox="1">
            <a:spLocks/>
          </p:cNvSpPr>
          <p:nvPr/>
        </p:nvSpPr>
        <p:spPr>
          <a:xfrm>
            <a:off x="8290112" y="1102073"/>
            <a:ext cx="3739365" cy="745896"/>
          </a:xfrm>
          <a:prstGeom prst="rect">
            <a:avLst/>
          </a:prstGeom>
        </p:spPr>
        <p:txBody>
          <a:bodyPr lIns="91436" tIns="45718" rIns="91436" bIns="45718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Clr>
                <a:srgbClr val="005CAB"/>
              </a:buClr>
              <a:buFont typeface="Arial" panose="020B0604020202020204" pitchFamily="34" charset="0"/>
              <a:buNone/>
              <a:defRPr/>
            </a:pPr>
            <a:r>
              <a:rPr lang="en-GB" sz="1600" b="1" dirty="0">
                <a:solidFill>
                  <a:prstClr val="white"/>
                </a:solidFill>
                <a:latin typeface="Arial"/>
              </a:rPr>
              <a:t>IDO1 inhibitors</a:t>
            </a:r>
          </a:p>
          <a:p>
            <a:pPr marL="0" indent="0" algn="ctr">
              <a:spcAft>
                <a:spcPts val="0"/>
              </a:spcAft>
              <a:buClr>
                <a:srgbClr val="005CAB"/>
              </a:buClr>
              <a:buFont typeface="Arial" panose="020B0604020202020204" pitchFamily="34" charset="0"/>
              <a:buNone/>
              <a:defRPr/>
            </a:pPr>
            <a:r>
              <a:rPr lang="en-GB" sz="1600" dirty="0">
                <a:solidFill>
                  <a:prstClr val="white"/>
                </a:solidFill>
                <a:latin typeface="Arial"/>
              </a:rPr>
              <a:t>(</a:t>
            </a:r>
            <a:r>
              <a:rPr lang="en-GB" sz="1600" dirty="0" err="1">
                <a:solidFill>
                  <a:prstClr val="white"/>
                </a:solidFill>
                <a:latin typeface="Arial"/>
              </a:rPr>
              <a:t>eg.</a:t>
            </a:r>
            <a:r>
              <a:rPr lang="en-GB" sz="1600" dirty="0">
                <a:solidFill>
                  <a:prstClr val="white"/>
                </a:solidFill>
                <a:latin typeface="Arial"/>
              </a:rPr>
              <a:t>, </a:t>
            </a:r>
            <a:r>
              <a:rPr lang="en-GB" sz="1600" dirty="0" err="1">
                <a:solidFill>
                  <a:prstClr val="white"/>
                </a:solidFill>
                <a:latin typeface="Arial"/>
              </a:rPr>
              <a:t>epacadostat</a:t>
            </a:r>
            <a:r>
              <a:rPr lang="en-GB" sz="1600" dirty="0">
                <a:solidFill>
                  <a:prstClr val="white"/>
                </a:solidFill>
                <a:latin typeface="Arial"/>
              </a:rPr>
              <a:t> [ph. 2/3], </a:t>
            </a:r>
            <a:r>
              <a:rPr lang="en-GB" sz="1600" dirty="0" err="1">
                <a:solidFill>
                  <a:prstClr val="white"/>
                </a:solidFill>
                <a:latin typeface="Arial"/>
              </a:rPr>
              <a:t>indoximod</a:t>
            </a:r>
            <a:r>
              <a:rPr lang="en-GB" sz="1600" dirty="0">
                <a:solidFill>
                  <a:prstClr val="white"/>
                </a:solidFill>
                <a:latin typeface="Arial"/>
              </a:rPr>
              <a:t> [ph. 2/3],  BMS.986205 [ph. 2/3])</a:t>
            </a:r>
            <a:endParaRPr lang="de-DE" sz="160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2" name="Straight Arrow Connector 6">
            <a:extLst>
              <a:ext uri="{FF2B5EF4-FFF2-40B4-BE49-F238E27FC236}">
                <a16:creationId xmlns:a16="http://schemas.microsoft.com/office/drawing/2014/main" id="{CE7C0B83-2483-4C91-A72B-97AB76F6860A}"/>
              </a:ext>
            </a:extLst>
          </p:cNvPr>
          <p:cNvCxnSpPr/>
          <p:nvPr/>
        </p:nvCxnSpPr>
        <p:spPr>
          <a:xfrm flipH="1">
            <a:off x="8458200" y="1961027"/>
            <a:ext cx="884463" cy="2512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1866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28449" y="6453336"/>
            <a:ext cx="1983899" cy="365125"/>
          </a:xfrm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Hamid et al ESMO  2017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8B24E5-8352-4AE7-BCC0-1231358B8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70" y="44624"/>
            <a:ext cx="5376599" cy="302433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11611BE-EE3F-4510-BF96-6F77C0073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17" y="3440209"/>
            <a:ext cx="5376597" cy="30243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B085B11-5C6D-4061-B9AD-9916C5354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868" y="3379411"/>
            <a:ext cx="5592771" cy="314593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F5ADDF8-4080-4B74-BFBE-7DDD7EA97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173" y="335407"/>
            <a:ext cx="5520464" cy="3105261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CA9DE18-08F9-47E6-8CFA-EECC2E04971C}"/>
              </a:ext>
            </a:extLst>
          </p:cNvPr>
          <p:cNvSpPr txBox="1">
            <a:spLocks/>
          </p:cNvSpPr>
          <p:nvPr/>
        </p:nvSpPr>
        <p:spPr>
          <a:xfrm>
            <a:off x="4475980" y="6509961"/>
            <a:ext cx="324004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Helvetica Neue UltraLight" pitchFamily="1" charset="0"/>
                <a:ea typeface="ヒラギノ角ゴ Pro W3" pitchFamily="1" charset="-128"/>
                <a:cs typeface="Arial" charset="0"/>
              </a:rPr>
              <a:t>Presented by Paolo A. Ascierto at ASCO 2018</a:t>
            </a:r>
          </a:p>
        </p:txBody>
      </p:sp>
    </p:spTree>
    <p:extLst>
      <p:ext uri="{BB962C8B-B14F-4D97-AF65-F5344CB8AC3E}">
        <p14:creationId xmlns:p14="http://schemas.microsoft.com/office/powerpoint/2010/main" val="2051751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7999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Progression-Free Survival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(RECIST v1.1, BICR)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0" i="1" strike="sngStrik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241" y="5716732"/>
            <a:ext cx="10853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BICR, blinded independent central review; CI, confidence interval; E, epacadostat; HR, hazard ratio; P, pembrolizumab; PFS, progression-free survival; RECIST, Response Evaluation Criteria In Solid Tumors.</a:t>
            </a:r>
            <a:b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PFS defined as time from randomization to disease progression or death, whichever occurred first.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722341" y="6367247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Georgina V. Long</a:t>
            </a:r>
          </a:p>
        </p:txBody>
      </p:sp>
      <p:sp>
        <p:nvSpPr>
          <p:cNvPr id="7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653838" y="6278563"/>
            <a:ext cx="382587" cy="365125"/>
          </a:xfrm>
        </p:spPr>
        <p:txBody>
          <a:bodyPr/>
          <a:lstStyle/>
          <a:p>
            <a:pPr>
              <a:defRPr/>
            </a:pPr>
            <a:fld id="{8E779306-BDAE-4E18-B551-E2542AC545A1}" type="slidenum">
              <a:rPr lang="en-US" smtClean="0">
                <a:solidFill>
                  <a:srgbClr val="113468">
                    <a:tint val="75000"/>
                  </a:srgbClr>
                </a:solidFill>
                <a:ea typeface="ＭＳ Ｐゴシック" pitchFamily="34" charset="-128"/>
              </a:rPr>
              <a:pPr>
                <a:defRPr/>
              </a:pPr>
              <a:t>22</a:t>
            </a:fld>
            <a:endParaRPr lang="en-US" dirty="0">
              <a:solidFill>
                <a:srgbClr val="113468">
                  <a:tint val="75000"/>
                </a:srgbClr>
              </a:solidFill>
              <a:ea typeface="ＭＳ Ｐゴシック" pitchFamily="34" charset="-128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19760" y="1193635"/>
            <a:ext cx="11034040" cy="4469574"/>
            <a:chOff x="513673" y="1124082"/>
            <a:chExt cx="11034040" cy="4469574"/>
          </a:xfrm>
        </p:grpSpPr>
        <p:grpSp>
          <p:nvGrpSpPr>
            <p:cNvPr id="28" name="Group 27"/>
            <p:cNvGrpSpPr/>
            <p:nvPr/>
          </p:nvGrpSpPr>
          <p:grpSpPr>
            <a:xfrm>
              <a:off x="513673" y="1124082"/>
              <a:ext cx="10669434" cy="4469574"/>
              <a:chOff x="513673" y="1124082"/>
              <a:chExt cx="10669434" cy="446957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513673" y="1124082"/>
                <a:ext cx="10669434" cy="4469574"/>
                <a:chOff x="972621" y="1224029"/>
                <a:chExt cx="5917485" cy="4182464"/>
              </a:xfrm>
            </p:grpSpPr>
            <p:pic>
              <p:nvPicPr>
                <p:cNvPr id="109" name="Picture 108" descr="PFS slide 1_v01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10648" y="1289114"/>
                  <a:ext cx="4526104" cy="2256625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283907" y="1224029"/>
                  <a:ext cx="482824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100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1383293" y="1494356"/>
                  <a:ext cx="383438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90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383293" y="1787211"/>
                  <a:ext cx="383438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80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383293" y="2057536"/>
                  <a:ext cx="383438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70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1383293" y="2350390"/>
                  <a:ext cx="383438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60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383293" y="2631981"/>
                  <a:ext cx="383438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50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383293" y="2924833"/>
                  <a:ext cx="383438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40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1383293" y="3195158"/>
                  <a:ext cx="383438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30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383293" y="3488011"/>
                  <a:ext cx="383438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383293" y="3747074"/>
                  <a:ext cx="383438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482680" y="4039927"/>
                  <a:ext cx="284052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 rot="16200000">
                  <a:off x="50700" y="2610534"/>
                  <a:ext cx="292098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Progression-Free Survival (%)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1867930" y="4327349"/>
                  <a:ext cx="284052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2374506" y="4327349"/>
                  <a:ext cx="284052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2895262" y="4327349"/>
                  <a:ext cx="284052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3415925" y="4327349"/>
                  <a:ext cx="284052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3936680" y="4327349"/>
                  <a:ext cx="284052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400608" y="4327349"/>
                  <a:ext cx="383438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4914317" y="4327349"/>
                  <a:ext cx="383438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27939" y="4327349"/>
                  <a:ext cx="383438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14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5948692" y="4327349"/>
                  <a:ext cx="383438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16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448104" y="4327349"/>
                  <a:ext cx="383438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18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3617521" y="4533780"/>
                  <a:ext cx="144411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Time, months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1761500" y="4883274"/>
                  <a:ext cx="482825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354</a:t>
                  </a:r>
                </a:p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352</a:t>
                  </a: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2281065" y="4883274"/>
                  <a:ext cx="482825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ctr">
                    <a:defRPr>
                      <a:solidFill>
                        <a:srgbClr val="000000"/>
                      </a:solidFill>
                    </a:defRPr>
                  </a:lvl1pPr>
                </a:lstStyle>
                <a:p>
                  <a:pPr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309</a:t>
                  </a:r>
                </a:p>
                <a:p>
                  <a:pPr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304</a:t>
                  </a:r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2801820" y="4883274"/>
                  <a:ext cx="482825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181</a:t>
                  </a:r>
                </a:p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181</a:t>
                  </a: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3315441" y="4883274"/>
                  <a:ext cx="482825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155</a:t>
                  </a:r>
                </a:p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151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3833997" y="4883274"/>
                  <a:ext cx="482825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137</a:t>
                  </a:r>
                </a:p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132</a:t>
                  </a: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4353513" y="4883274"/>
                  <a:ext cx="482825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114</a:t>
                  </a:r>
                </a:p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109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4923962" y="4883274"/>
                  <a:ext cx="383438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57</a:t>
                  </a:r>
                </a:p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65</a:t>
                  </a: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5437582" y="4883274"/>
                  <a:ext cx="383438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25</a:t>
                  </a:r>
                </a:p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28</a:t>
                  </a: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6008028" y="4883274"/>
                  <a:ext cx="284053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6521648" y="4883274"/>
                  <a:ext cx="284053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0</a:t>
                  </a:r>
                </a:p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977999" y="4872641"/>
                  <a:ext cx="872965" cy="489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solidFill>
                        <a:srgbClr val="39B0FF">
                          <a:lumMod val="60000"/>
                          <a:lumOff val="40000"/>
                        </a:srgbClr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E + P</a:t>
                  </a:r>
                </a:p>
                <a:p>
                  <a:pPr>
                    <a:defRPr/>
                  </a:pPr>
                  <a:r>
                    <a:rPr lang="en-US" sz="1400" dirty="0">
                      <a:solidFill>
                        <a:srgbClr val="FF9933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Placebo + P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972621" y="4629338"/>
                  <a:ext cx="15456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Aft>
                      <a:spcPts val="20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Number at risk</a:t>
                  </a:r>
                </a:p>
              </p:txBody>
            </p:sp>
            <p:grpSp>
              <p:nvGrpSpPr>
                <p:cNvPr id="123" name="Group 122"/>
                <p:cNvGrpSpPr/>
                <p:nvPr/>
              </p:nvGrpSpPr>
              <p:grpSpPr>
                <a:xfrm>
                  <a:off x="1755857" y="1353933"/>
                  <a:ext cx="5134249" cy="3020087"/>
                  <a:chOff x="1810582" y="1783308"/>
                  <a:chExt cx="5134250" cy="3020091"/>
                </a:xfrm>
              </p:grpSpPr>
              <p:grpSp>
                <p:nvGrpSpPr>
                  <p:cNvPr id="108" name="Group 107"/>
                  <p:cNvGrpSpPr/>
                  <p:nvPr/>
                </p:nvGrpSpPr>
                <p:grpSpPr>
                  <a:xfrm>
                    <a:off x="1810582" y="1783308"/>
                    <a:ext cx="65565" cy="2843220"/>
                    <a:chOff x="1824228" y="1783308"/>
                    <a:chExt cx="65565" cy="2843220"/>
                  </a:xfrm>
                </p:grpSpPr>
                <p:cxnSp>
                  <p:nvCxnSpPr>
                    <p:cNvPr id="93" name="Straight Connector 92"/>
                    <p:cNvCxnSpPr/>
                    <p:nvPr/>
                  </p:nvCxnSpPr>
                  <p:spPr>
                    <a:xfrm>
                      <a:off x="1887581" y="1783308"/>
                      <a:ext cx="0" cy="2840206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Straight Connector 96"/>
                    <p:cNvCxnSpPr/>
                    <p:nvPr/>
                  </p:nvCxnSpPr>
                  <p:spPr>
                    <a:xfrm>
                      <a:off x="1824228" y="1785071"/>
                      <a:ext cx="6085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Straight Connector 97"/>
                    <p:cNvCxnSpPr/>
                    <p:nvPr/>
                  </p:nvCxnSpPr>
                  <p:spPr>
                    <a:xfrm>
                      <a:off x="1824228" y="2080976"/>
                      <a:ext cx="6085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Straight Connector 98"/>
                    <p:cNvCxnSpPr/>
                    <p:nvPr/>
                  </p:nvCxnSpPr>
                  <p:spPr>
                    <a:xfrm>
                      <a:off x="1824228" y="2364997"/>
                      <a:ext cx="6085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Straight Connector 99"/>
                    <p:cNvCxnSpPr/>
                    <p:nvPr/>
                  </p:nvCxnSpPr>
                  <p:spPr>
                    <a:xfrm>
                      <a:off x="1824228" y="2649018"/>
                      <a:ext cx="6085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Straight Connector 100"/>
                    <p:cNvCxnSpPr/>
                    <p:nvPr/>
                  </p:nvCxnSpPr>
                  <p:spPr>
                    <a:xfrm>
                      <a:off x="1824228" y="2933039"/>
                      <a:ext cx="6085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Straight Connector 101"/>
                    <p:cNvCxnSpPr/>
                    <p:nvPr/>
                  </p:nvCxnSpPr>
                  <p:spPr>
                    <a:xfrm>
                      <a:off x="1824228" y="3217060"/>
                      <a:ext cx="6085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Straight Connector 102"/>
                    <p:cNvCxnSpPr/>
                    <p:nvPr/>
                  </p:nvCxnSpPr>
                  <p:spPr>
                    <a:xfrm>
                      <a:off x="1824228" y="3501081"/>
                      <a:ext cx="6085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4" name="Straight Connector 103"/>
                    <p:cNvCxnSpPr/>
                    <p:nvPr/>
                  </p:nvCxnSpPr>
                  <p:spPr>
                    <a:xfrm>
                      <a:off x="1824228" y="3785102"/>
                      <a:ext cx="6085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Straight Connector 104"/>
                    <p:cNvCxnSpPr/>
                    <p:nvPr/>
                  </p:nvCxnSpPr>
                  <p:spPr>
                    <a:xfrm>
                      <a:off x="1824228" y="4069123"/>
                      <a:ext cx="6085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" name="Straight Connector 105"/>
                    <p:cNvCxnSpPr/>
                    <p:nvPr/>
                  </p:nvCxnSpPr>
                  <p:spPr>
                    <a:xfrm>
                      <a:off x="1824228" y="4353144"/>
                      <a:ext cx="6085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" name="Straight Connector 106"/>
                    <p:cNvCxnSpPr/>
                    <p:nvPr/>
                  </p:nvCxnSpPr>
                  <p:spPr>
                    <a:xfrm>
                      <a:off x="1828936" y="4626528"/>
                      <a:ext cx="6085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2" name="Group 121"/>
                  <p:cNvGrpSpPr/>
                  <p:nvPr/>
                </p:nvGrpSpPr>
                <p:grpSpPr>
                  <a:xfrm>
                    <a:off x="1819346" y="4627291"/>
                    <a:ext cx="5125486" cy="176108"/>
                    <a:chOff x="1819346" y="4627291"/>
                    <a:chExt cx="5125486" cy="176108"/>
                  </a:xfrm>
                </p:grpSpPr>
                <p:cxnSp>
                  <p:nvCxnSpPr>
                    <p:cNvPr id="110" name="Straight Connector 109"/>
                    <p:cNvCxnSpPr/>
                    <p:nvPr/>
                  </p:nvCxnSpPr>
                  <p:spPr>
                    <a:xfrm rot="16200000">
                      <a:off x="4382089" y="2064548"/>
                      <a:ext cx="0" cy="5125486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Straight Connector 111"/>
                    <p:cNvCxnSpPr/>
                    <p:nvPr/>
                  </p:nvCxnSpPr>
                  <p:spPr>
                    <a:xfrm rot="16200000">
                      <a:off x="1984240" y="4722266"/>
                      <a:ext cx="16226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Straight Connector 112"/>
                    <p:cNvCxnSpPr/>
                    <p:nvPr/>
                  </p:nvCxnSpPr>
                  <p:spPr>
                    <a:xfrm rot="16200000">
                      <a:off x="2500832" y="4722266"/>
                      <a:ext cx="16226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Straight Connector 113"/>
                    <p:cNvCxnSpPr/>
                    <p:nvPr/>
                  </p:nvCxnSpPr>
                  <p:spPr>
                    <a:xfrm rot="16200000">
                      <a:off x="3017424" y="4722266"/>
                      <a:ext cx="16226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" name="Straight Connector 114"/>
                    <p:cNvCxnSpPr/>
                    <p:nvPr/>
                  </p:nvCxnSpPr>
                  <p:spPr>
                    <a:xfrm rot="16200000">
                      <a:off x="3534016" y="4722266"/>
                      <a:ext cx="16226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Straight Connector 115"/>
                    <p:cNvCxnSpPr/>
                    <p:nvPr/>
                  </p:nvCxnSpPr>
                  <p:spPr>
                    <a:xfrm rot="16200000">
                      <a:off x="4050608" y="4722266"/>
                      <a:ext cx="16226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Straight Connector 116"/>
                    <p:cNvCxnSpPr/>
                    <p:nvPr/>
                  </p:nvCxnSpPr>
                  <p:spPr>
                    <a:xfrm rot="16200000">
                      <a:off x="4567200" y="4722266"/>
                      <a:ext cx="16226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Straight Connector 117"/>
                    <p:cNvCxnSpPr/>
                    <p:nvPr/>
                  </p:nvCxnSpPr>
                  <p:spPr>
                    <a:xfrm rot="16200000">
                      <a:off x="5083792" y="4722266"/>
                      <a:ext cx="16226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" name="Straight Connector 118"/>
                    <p:cNvCxnSpPr/>
                    <p:nvPr/>
                  </p:nvCxnSpPr>
                  <p:spPr>
                    <a:xfrm rot="16200000">
                      <a:off x="5600384" y="4722266"/>
                      <a:ext cx="16226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" name="Straight Connector 119"/>
                    <p:cNvCxnSpPr/>
                    <p:nvPr/>
                  </p:nvCxnSpPr>
                  <p:spPr>
                    <a:xfrm rot="16200000">
                      <a:off x="6116976" y="4722259"/>
                      <a:ext cx="16226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Straight Connector 120"/>
                    <p:cNvCxnSpPr/>
                    <p:nvPr/>
                  </p:nvCxnSpPr>
                  <p:spPr>
                    <a:xfrm rot="16200000">
                      <a:off x="6633570" y="4722266"/>
                      <a:ext cx="162267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25" name="Straight Connector 124"/>
                <p:cNvCxnSpPr/>
                <p:nvPr/>
              </p:nvCxnSpPr>
              <p:spPr>
                <a:xfrm flipV="1">
                  <a:off x="5110328" y="2417427"/>
                  <a:ext cx="0" cy="1758315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V="1">
                  <a:off x="3557780" y="2446769"/>
                  <a:ext cx="0" cy="1747046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TextBox 126"/>
                <p:cNvSpPr txBox="1"/>
                <p:nvPr/>
              </p:nvSpPr>
              <p:spPr>
                <a:xfrm>
                  <a:off x="5095195" y="2315551"/>
                  <a:ext cx="76655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solidFill>
                        <a:srgbClr val="39B0FF">
                          <a:lumMod val="60000"/>
                          <a:lumOff val="40000"/>
                        </a:srgbClr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36.9%</a:t>
                  </a:r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5095195" y="2535341"/>
                  <a:ext cx="76655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solidFill>
                        <a:srgbClr val="FF9933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36.6%</a:t>
                  </a:r>
                </a:p>
              </p:txBody>
            </p:sp>
            <p:sp>
              <p:nvSpPr>
                <p:cNvPr id="129" name="TextBox 128"/>
                <p:cNvSpPr txBox="1"/>
                <p:nvPr/>
              </p:nvSpPr>
              <p:spPr>
                <a:xfrm>
                  <a:off x="3559827" y="2315551"/>
                  <a:ext cx="76655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solidFill>
                        <a:srgbClr val="39B0FF">
                          <a:lumMod val="60000"/>
                          <a:lumOff val="40000"/>
                        </a:srgbClr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45.8%</a:t>
                  </a:r>
                </a:p>
              </p:txBody>
            </p:sp>
            <p:sp>
              <p:nvSpPr>
                <p:cNvPr id="130" name="TextBox 129"/>
                <p:cNvSpPr txBox="1"/>
                <p:nvPr/>
              </p:nvSpPr>
              <p:spPr>
                <a:xfrm>
                  <a:off x="3559827" y="2535341"/>
                  <a:ext cx="76655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solidFill>
                        <a:srgbClr val="FF9933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45.8%</a:t>
                  </a:r>
                </a:p>
              </p:txBody>
            </p:sp>
          </p:grpSp>
          <p:grpSp>
            <p:nvGrpSpPr>
              <p:cNvPr id="81" name="Group 80"/>
              <p:cNvGrpSpPr/>
              <p:nvPr/>
            </p:nvGrpSpPr>
            <p:grpSpPr>
              <a:xfrm>
                <a:off x="2289053" y="3116386"/>
                <a:ext cx="1535791" cy="523220"/>
                <a:chOff x="4481538" y="1213653"/>
                <a:chExt cx="1535791" cy="523220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4481538" y="1581726"/>
                  <a:ext cx="347586" cy="0"/>
                </a:xfrm>
                <a:prstGeom prst="line">
                  <a:avLst/>
                </a:prstGeom>
                <a:ln w="28575">
                  <a:solidFill>
                    <a:srgbClr val="FFA94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4481538" y="1367581"/>
                  <a:ext cx="347586" cy="0"/>
                </a:xfrm>
                <a:prstGeom prst="line">
                  <a:avLst/>
                </a:prstGeom>
                <a:ln w="28575">
                  <a:solidFill>
                    <a:srgbClr val="43B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TextBox 84"/>
                <p:cNvSpPr txBox="1"/>
                <p:nvPr/>
              </p:nvSpPr>
              <p:spPr>
                <a:xfrm>
                  <a:off x="4822771" y="1213653"/>
                  <a:ext cx="119455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dirty="0">
                      <a:solidFill>
                        <a:srgbClr val="88D0F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E + P </a:t>
                  </a:r>
                </a:p>
                <a:p>
                  <a:pPr>
                    <a:defRPr/>
                  </a:pPr>
                  <a:r>
                    <a:rPr lang="en-US" sz="1400" b="1" dirty="0">
                      <a:solidFill>
                        <a:srgbClr val="FF9933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Placebo + P</a:t>
                  </a:r>
                </a:p>
              </p:txBody>
            </p:sp>
          </p:grpSp>
        </p:grpSp>
        <p:sp>
          <p:nvSpPr>
            <p:cNvPr id="92" name="TextBox 91"/>
            <p:cNvSpPr txBox="1"/>
            <p:nvPr/>
          </p:nvSpPr>
          <p:spPr>
            <a:xfrm>
              <a:off x="8944115" y="2066153"/>
              <a:ext cx="26035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AU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HR (95% CI): 1.00 (0.83</a:t>
              </a: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</a:t>
              </a:r>
              <a:r>
                <a:rPr lang="en-AU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1.21)</a:t>
              </a:r>
            </a:p>
            <a:p>
              <a:pPr algn="ctr">
                <a:defRPr/>
              </a:pPr>
              <a:r>
                <a:rPr lang="en-AU" sz="1400" i="1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P</a:t>
              </a:r>
              <a:r>
                <a:rPr lang="en-AU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 = 0.517</a:t>
              </a:r>
            </a:p>
          </p:txBody>
        </p:sp>
      </p:grpSp>
      <p:graphicFrame>
        <p:nvGraphicFramePr>
          <p:cNvPr id="94" name="Table 93"/>
          <p:cNvGraphicFramePr>
            <a:graphicFrameLocks noGrp="1"/>
          </p:cNvGraphicFramePr>
          <p:nvPr/>
        </p:nvGraphicFramePr>
        <p:xfrm>
          <a:off x="6949411" y="1115804"/>
          <a:ext cx="4365581" cy="987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563">
                  <a:extLst>
                    <a:ext uri="{9D8B030D-6E8A-4147-A177-3AD203B41FA5}">
                      <a16:colId xmlns:a16="http://schemas.microsoft.com/office/drawing/2014/main" val="3110894757"/>
                    </a:ext>
                  </a:extLst>
                </a:gridCol>
                <a:gridCol w="1157515">
                  <a:extLst>
                    <a:ext uri="{9D8B030D-6E8A-4147-A177-3AD203B41FA5}">
                      <a16:colId xmlns:a16="http://schemas.microsoft.com/office/drawing/2014/main" val="181273441"/>
                    </a:ext>
                  </a:extLst>
                </a:gridCol>
                <a:gridCol w="1822503">
                  <a:extLst>
                    <a:ext uri="{9D8B030D-6E8A-4147-A177-3AD203B41FA5}">
                      <a16:colId xmlns:a16="http://schemas.microsoft.com/office/drawing/2014/main" val="1944650940"/>
                    </a:ext>
                  </a:extLst>
                </a:gridCol>
              </a:tblGrid>
              <a:tr h="308855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Events, </a:t>
                      </a:r>
                      <a:br>
                        <a:rPr lang="en-US" sz="13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 (%)</a:t>
                      </a:r>
                    </a:p>
                  </a:txBody>
                  <a:tcPr marL="68580" marR="68580" marT="0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Median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PFS, months</a:t>
                      </a:r>
                      <a:br>
                        <a:rPr lang="en-US" sz="13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(95% CI)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661942"/>
                  </a:ext>
                </a:extLst>
              </a:tr>
              <a:tr h="250181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+ P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218 (61.6)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4.7 (2.9</a:t>
                      </a: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6.8)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27486"/>
                  </a:ext>
                </a:extLst>
              </a:tr>
              <a:tr h="2501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FF99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Placebo</a:t>
                      </a:r>
                      <a:r>
                        <a:rPr lang="en-US" sz="1300" b="1" baseline="0" dirty="0">
                          <a:solidFill>
                            <a:srgbClr val="FF99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P</a:t>
                      </a:r>
                      <a:endParaRPr lang="en-US" sz="1300" b="1" dirty="0">
                        <a:solidFill>
                          <a:srgbClr val="FF993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219 (62.2)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4.9 (2.9</a:t>
                      </a: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6.8)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247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5827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79991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Overall Survival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0" i="1" strike="sngStrik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0263" y="5842833"/>
            <a:ext cx="108530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CI, confidence interval; E, epacadostat; HR, hazard ratio; NR, not reached; OS, overall survival; P, pembrolizumab.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722341" y="6367247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Georgina V. Long</a:t>
            </a:r>
          </a:p>
        </p:txBody>
      </p:sp>
      <p:sp>
        <p:nvSpPr>
          <p:cNvPr id="8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653838" y="6278563"/>
            <a:ext cx="382587" cy="365125"/>
          </a:xfrm>
        </p:spPr>
        <p:txBody>
          <a:bodyPr/>
          <a:lstStyle/>
          <a:p>
            <a:pPr>
              <a:defRPr/>
            </a:pPr>
            <a:fld id="{62CC9FA5-A3C0-4D5C-8746-AE76BAC994CE}" type="slidenum">
              <a:rPr lang="en-US" smtClean="0">
                <a:solidFill>
                  <a:srgbClr val="113468">
                    <a:tint val="75000"/>
                  </a:srgbClr>
                </a:solidFill>
                <a:ea typeface="ＭＳ Ｐゴシック" pitchFamily="34" charset="-128"/>
              </a:rPr>
              <a:pPr>
                <a:defRPr/>
              </a:pPr>
              <a:t>23</a:t>
            </a:fld>
            <a:endParaRPr lang="en-US" dirty="0">
              <a:solidFill>
                <a:srgbClr val="113468">
                  <a:tint val="75000"/>
                </a:srgbClr>
              </a:solidFill>
              <a:ea typeface="ＭＳ Ｐゴシック" pitchFamily="34" charset="-128"/>
            </a:endParaRPr>
          </a:p>
        </p:txBody>
      </p:sp>
      <p:pic>
        <p:nvPicPr>
          <p:cNvPr id="194" name="Picture 193" descr="OS slide 3_v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23" y="1346969"/>
            <a:ext cx="9002806" cy="1369356"/>
          </a:xfrm>
          <a:prstGeom prst="rect">
            <a:avLst/>
          </a:prstGeom>
        </p:spPr>
      </p:pic>
      <p:grpSp>
        <p:nvGrpSpPr>
          <p:cNvPr id="195" name="Group 194"/>
          <p:cNvGrpSpPr/>
          <p:nvPr/>
        </p:nvGrpSpPr>
        <p:grpSpPr>
          <a:xfrm>
            <a:off x="218183" y="1251846"/>
            <a:ext cx="10736395" cy="4485735"/>
            <a:chOff x="2196261" y="1753622"/>
            <a:chExt cx="6903299" cy="4964040"/>
          </a:xfrm>
        </p:grpSpPr>
        <p:sp>
          <p:nvSpPr>
            <p:cNvPr id="232" name="TextBox 231"/>
            <p:cNvSpPr txBox="1"/>
            <p:nvPr/>
          </p:nvSpPr>
          <p:spPr>
            <a:xfrm>
              <a:off x="2515250" y="1753622"/>
              <a:ext cx="573048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2633208" y="2074465"/>
              <a:ext cx="455090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90</a:t>
              </a: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2633208" y="2422044"/>
              <a:ext cx="455090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80</a:t>
              </a: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2633208" y="2742886"/>
              <a:ext cx="455090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70</a:t>
              </a: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2633208" y="3090465"/>
              <a:ext cx="455090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2633208" y="3424676"/>
              <a:ext cx="455090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2633208" y="3772254"/>
              <a:ext cx="455090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2633208" y="4093095"/>
              <a:ext cx="455090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2633208" y="4440674"/>
              <a:ext cx="455090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2633208" y="4748148"/>
              <a:ext cx="455090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2751167" y="5095727"/>
              <a:ext cx="337132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43" name="TextBox 242"/>
            <p:cNvSpPr txBox="1"/>
            <p:nvPr/>
          </p:nvSpPr>
          <p:spPr>
            <a:xfrm rot="16200000">
              <a:off x="1629429" y="3381252"/>
              <a:ext cx="2370962" cy="401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Overall Survival (%)</a:t>
              </a: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3206885" y="5449478"/>
              <a:ext cx="337132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3809647" y="5449479"/>
              <a:ext cx="337132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4427716" y="5449479"/>
              <a:ext cx="337132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5037315" y="5449479"/>
              <a:ext cx="337132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5655381" y="5449479"/>
              <a:ext cx="337132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6206003" y="5449479"/>
              <a:ext cx="455090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6824068" y="5449479"/>
              <a:ext cx="455090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7433669" y="5449479"/>
              <a:ext cx="455090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8051733" y="5449479"/>
              <a:ext cx="455090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8644470" y="5449479"/>
              <a:ext cx="455090" cy="365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5284942" y="5681865"/>
              <a:ext cx="1713972" cy="401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Time, months</a:t>
              </a: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3069038" y="6096669"/>
              <a:ext cx="573050" cy="620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354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352</a:t>
              </a:r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3694968" y="6096669"/>
              <a:ext cx="573050" cy="620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rgbClr val="000000"/>
                  </a:solidFill>
                </a:defRPr>
              </a:lvl1pPr>
            </a:lstStyle>
            <a:p>
              <a:pPr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340</a:t>
              </a:r>
            </a:p>
            <a:p>
              <a:pPr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342</a:t>
              </a: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4304869" y="6096669"/>
              <a:ext cx="573050" cy="620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322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323</a:t>
              </a: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4914470" y="6096669"/>
              <a:ext cx="573050" cy="620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290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304</a:t>
              </a: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5529138" y="6096669"/>
              <a:ext cx="573050" cy="620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274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285</a:t>
              </a: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6158467" y="6096669"/>
              <a:ext cx="573050" cy="620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263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263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6776535" y="6096669"/>
              <a:ext cx="573050" cy="620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183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186</a:t>
              </a: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7394697" y="6096669"/>
              <a:ext cx="555925" cy="620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96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115</a:t>
              </a: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8063179" y="6096669"/>
              <a:ext cx="455090" cy="620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42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43</a:t>
              </a: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8731758" y="6096669"/>
              <a:ext cx="337133" cy="620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5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2196263" y="6096669"/>
              <a:ext cx="897274" cy="579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39B0FF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E + P</a:t>
              </a:r>
            </a:p>
            <a:p>
              <a:pPr>
                <a:defRPr/>
              </a:pPr>
              <a:r>
                <a:rPr lang="en-US" sz="1400" dirty="0">
                  <a:solidFill>
                    <a:srgbClr val="FF99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Placebo + P</a:t>
              </a: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2196261" y="5795281"/>
              <a:ext cx="1834442" cy="401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200"/>
                </a:spcAft>
                <a:defRPr/>
              </a:pPr>
              <a:r>
                <a:rPr lang="en-US" sz="16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Number at risk</a:t>
              </a: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1572765" y="1391168"/>
            <a:ext cx="118872" cy="3049379"/>
            <a:chOff x="1782949" y="1783308"/>
            <a:chExt cx="104632" cy="2843220"/>
          </a:xfrm>
        </p:grpSpPr>
        <p:cxnSp>
          <p:nvCxnSpPr>
            <p:cNvPr id="220" name="Straight Connector 219"/>
            <p:cNvCxnSpPr/>
            <p:nvPr/>
          </p:nvCxnSpPr>
          <p:spPr>
            <a:xfrm>
              <a:off x="1887581" y="1783308"/>
              <a:ext cx="0" cy="284020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1782949" y="1785114"/>
              <a:ext cx="10008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1782949" y="2080976"/>
              <a:ext cx="10008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1782949" y="2364997"/>
              <a:ext cx="10008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1782949" y="2649018"/>
              <a:ext cx="10008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1782949" y="2933039"/>
              <a:ext cx="10008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1782949" y="3217060"/>
              <a:ext cx="10008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1782949" y="3501081"/>
              <a:ext cx="10008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1782949" y="3785102"/>
              <a:ext cx="10008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>
              <a:off x="1782949" y="4069123"/>
              <a:ext cx="10008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1782949" y="4353144"/>
              <a:ext cx="10008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1782949" y="4626528"/>
              <a:ext cx="10008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>
            <a:off x="1601639" y="4437666"/>
            <a:ext cx="9461054" cy="181943"/>
            <a:chOff x="1819346" y="4633756"/>
            <a:chExt cx="5125486" cy="169642"/>
          </a:xfrm>
        </p:grpSpPr>
        <p:cxnSp>
          <p:nvCxnSpPr>
            <p:cNvPr id="209" name="Straight Connector 208"/>
            <p:cNvCxnSpPr/>
            <p:nvPr/>
          </p:nvCxnSpPr>
          <p:spPr>
            <a:xfrm rot="16200000">
              <a:off x="4382089" y="2071013"/>
              <a:ext cx="0" cy="512548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>
              <a:off x="1984240" y="4722265"/>
              <a:ext cx="16226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>
              <a:off x="2500832" y="4722265"/>
              <a:ext cx="16226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16200000">
              <a:off x="3017424" y="4722265"/>
              <a:ext cx="16226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16200000">
              <a:off x="3534016" y="4722265"/>
              <a:ext cx="16226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>
              <a:off x="4050608" y="4722265"/>
              <a:ext cx="16226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16200000">
              <a:off x="4567200" y="4722265"/>
              <a:ext cx="16226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>
              <a:off x="5083792" y="4722265"/>
              <a:ext cx="16226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16200000">
              <a:off x="5600384" y="4722265"/>
              <a:ext cx="16226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>
              <a:off x="6116976" y="4722258"/>
              <a:ext cx="16226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>
              <a:off x="6633570" y="4722265"/>
              <a:ext cx="16226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7" name="Straight Connector 196"/>
          <p:cNvCxnSpPr/>
          <p:nvPr/>
        </p:nvCxnSpPr>
        <p:spPr>
          <a:xfrm flipV="1">
            <a:off x="7777852" y="2031647"/>
            <a:ext cx="0" cy="2385944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 flipV="1">
            <a:off x="4913299" y="1696207"/>
            <a:ext cx="1" cy="272714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TextBox 198"/>
          <p:cNvSpPr txBox="1"/>
          <p:nvPr/>
        </p:nvSpPr>
        <p:spPr>
          <a:xfrm>
            <a:off x="7780339" y="2431020"/>
            <a:ext cx="1414976" cy="363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39B0FF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74.4%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7780339" y="2666747"/>
            <a:ext cx="1414976" cy="363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9933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74.1%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4901904" y="2091085"/>
            <a:ext cx="1414976" cy="363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39B0FF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84.1%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4901904" y="2326812"/>
            <a:ext cx="1414976" cy="363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9933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87.2%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14369" y="1442000"/>
            <a:ext cx="9346245" cy="2163551"/>
            <a:chOff x="2289053" y="2542856"/>
            <a:chExt cx="9346245" cy="2163551"/>
          </a:xfrm>
        </p:grpSpPr>
        <p:cxnSp>
          <p:nvCxnSpPr>
            <p:cNvPr id="271" name="Straight Connector 270"/>
            <p:cNvCxnSpPr/>
            <p:nvPr/>
          </p:nvCxnSpPr>
          <p:spPr>
            <a:xfrm>
              <a:off x="2289053" y="4560225"/>
              <a:ext cx="347586" cy="0"/>
            </a:xfrm>
            <a:prstGeom prst="line">
              <a:avLst/>
            </a:prstGeom>
            <a:ln w="28575">
              <a:solidFill>
                <a:srgbClr val="FFA9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>
              <a:off x="2289053" y="4346080"/>
              <a:ext cx="347586" cy="0"/>
            </a:xfrm>
            <a:prstGeom prst="line">
              <a:avLst/>
            </a:prstGeom>
            <a:ln w="28575">
              <a:solidFill>
                <a:srgbClr val="43B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TextBox 272"/>
            <p:cNvSpPr txBox="1"/>
            <p:nvPr/>
          </p:nvSpPr>
          <p:spPr>
            <a:xfrm>
              <a:off x="2630286" y="4183187"/>
              <a:ext cx="11945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88D0FF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E + P </a:t>
              </a:r>
            </a:p>
            <a:p>
              <a:pPr>
                <a:defRPr/>
              </a:pPr>
              <a:r>
                <a:rPr lang="en-US" sz="1400" b="1" dirty="0">
                  <a:solidFill>
                    <a:srgbClr val="FF99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Placebo + P</a:t>
              </a: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9023686" y="2542856"/>
              <a:ext cx="2611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AU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HR (95% CI): 1.13 (0.86–1.49)</a:t>
              </a:r>
            </a:p>
            <a:p>
              <a:pPr algn="ctr">
                <a:defRPr/>
              </a:pPr>
              <a:r>
                <a:rPr lang="en-AU" sz="1400" i="1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P</a:t>
              </a:r>
              <a:r>
                <a:rPr lang="en-AU" sz="140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 = 0.807</a:t>
              </a:r>
            </a:p>
          </p:txBody>
        </p:sp>
      </p:grpSp>
      <p:graphicFrame>
        <p:nvGraphicFramePr>
          <p:cNvPr id="275" name="Table 274"/>
          <p:cNvGraphicFramePr>
            <a:graphicFrameLocks noGrp="1"/>
          </p:cNvGraphicFramePr>
          <p:nvPr/>
        </p:nvGraphicFramePr>
        <p:xfrm>
          <a:off x="7569485" y="399710"/>
          <a:ext cx="3815786" cy="987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586">
                  <a:extLst>
                    <a:ext uri="{9D8B030D-6E8A-4147-A177-3AD203B41FA5}">
                      <a16:colId xmlns:a16="http://schemas.microsoft.com/office/drawing/2014/main" val="3110894757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81273441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1944650940"/>
                    </a:ext>
                  </a:extLst>
                </a:gridCol>
              </a:tblGrid>
              <a:tr h="194277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46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Events, </a:t>
                      </a:r>
                      <a:br>
                        <a:rPr lang="en-US" sz="13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 (%)</a:t>
                      </a:r>
                    </a:p>
                  </a:txBody>
                  <a:tcPr marL="68580" marR="68580" marT="0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46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Median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OS, months</a:t>
                      </a:r>
                      <a:br>
                        <a:rPr lang="en-US" sz="13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(95% CI)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46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661942"/>
                  </a:ext>
                </a:extLst>
              </a:tr>
              <a:tr h="137691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+ P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46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106 (29.9)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46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 (NR, NR)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46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27486"/>
                  </a:ext>
                </a:extLst>
              </a:tr>
              <a:tr h="1376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FF99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Placebo + P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46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98</a:t>
                      </a:r>
                      <a:r>
                        <a:rPr lang="en-US" sz="1300" kern="12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(27.8)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46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 (NR, NR)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46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247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040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  <a:ea typeface="ＭＳ Ｐゴシック" pitchFamily="34" charset="-128"/>
              </a:rPr>
              <a:t>Paolo A. </a:t>
            </a:r>
            <a:r>
              <a:rPr lang="en-US" sz="1200" dirty="0" err="1">
                <a:solidFill>
                  <a:srgbClr val="57A9DD"/>
                </a:solidFill>
                <a:ea typeface="ＭＳ Ｐゴシック" pitchFamily="34" charset="-128"/>
              </a:rPr>
              <a:t>Ascierto</a:t>
            </a:r>
            <a:endParaRPr lang="en-US" sz="1200" dirty="0">
              <a:solidFill>
                <a:srgbClr val="57A9DD"/>
              </a:solidFill>
              <a:ea typeface="ＭＳ Ｐゴシック" pitchFamily="34" charset="-128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2294D22-86A2-425D-A35F-B89BBE6BDB3B}"/>
              </a:ext>
            </a:extLst>
          </p:cNvPr>
          <p:cNvSpPr txBox="1"/>
          <p:nvPr/>
        </p:nvSpPr>
        <p:spPr>
          <a:xfrm>
            <a:off x="7065284" y="5801449"/>
            <a:ext cx="5126716" cy="3231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 defTabSz="409534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500" b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Ascierto PA &amp; McArthur JA. </a:t>
            </a:r>
            <a:r>
              <a:rPr lang="sv-SE" sz="1500" b="1" i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J Transl Med </a:t>
            </a:r>
            <a:r>
              <a:rPr lang="sv-SE" sz="1500" b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2017;15:173 </a:t>
            </a:r>
            <a:endParaRPr lang="it-IT" sz="1500" b="1" dirty="0">
              <a:solidFill>
                <a:srgbClr val="FFFFFF"/>
              </a:solidFill>
              <a:latin typeface="Arial"/>
              <a:ea typeface="ＭＳ Ｐゴシック" pitchFamily="34" charset="-128"/>
              <a:cs typeface="Arial" charset="0"/>
              <a:sym typeface="Helvetica Light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E094E66-DCAF-4FBC-AFCE-7E8C92CB60D1}"/>
              </a:ext>
            </a:extLst>
          </p:cNvPr>
          <p:cNvSpPr txBox="1"/>
          <p:nvPr/>
        </p:nvSpPr>
        <p:spPr>
          <a:xfrm>
            <a:off x="178814" y="130310"/>
            <a:ext cx="11675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ea typeface="ＭＳ Ｐゴシック" pitchFamily="34" charset="-128"/>
              </a:rPr>
              <a:t>New emerging pathways for future combination with anti-PD-1/PD-L1 compounds: </a:t>
            </a:r>
            <a:r>
              <a:rPr lang="en-US" sz="2800" b="1" i="1" dirty="0">
                <a:solidFill>
                  <a:prstClr val="white"/>
                </a:solidFill>
                <a:ea typeface="ＭＳ Ｐゴシック" pitchFamily="34" charset="-128"/>
              </a:rPr>
              <a:t>anti-LAG-3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BD027C7-7F5D-4BF0-BE66-0E41A5FF4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11" r="43798"/>
          <a:stretch/>
        </p:blipFill>
        <p:spPr>
          <a:xfrm>
            <a:off x="4082811" y="1376022"/>
            <a:ext cx="3960440" cy="4241932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992D3E0-9AFB-4C0A-88D4-9C09B92DAF0C}"/>
              </a:ext>
            </a:extLst>
          </p:cNvPr>
          <p:cNvSpPr txBox="1">
            <a:spLocks/>
          </p:cNvSpPr>
          <p:nvPr/>
        </p:nvSpPr>
        <p:spPr>
          <a:xfrm>
            <a:off x="340334" y="2751092"/>
            <a:ext cx="3094405" cy="745896"/>
          </a:xfrm>
          <a:prstGeom prst="rect">
            <a:avLst/>
          </a:prstGeom>
        </p:spPr>
        <p:txBody>
          <a:bodyPr lIns="91436" tIns="45718" rIns="91436" bIns="45718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Clr>
                <a:srgbClr val="005CAB"/>
              </a:buClr>
              <a:buFont typeface="Arial" panose="020B0604020202020204" pitchFamily="34" charset="0"/>
              <a:buNone/>
              <a:defRPr/>
            </a:pPr>
            <a:r>
              <a:rPr lang="en-GB" sz="1600" b="1" dirty="0">
                <a:solidFill>
                  <a:prstClr val="white"/>
                </a:solidFill>
                <a:latin typeface="Arial"/>
              </a:rPr>
              <a:t>anti-LAG-3</a:t>
            </a:r>
            <a:r>
              <a:rPr lang="en-GB" sz="1600" dirty="0">
                <a:solidFill>
                  <a:prstClr val="white"/>
                </a:solidFill>
                <a:latin typeface="Arial"/>
              </a:rPr>
              <a:t> </a:t>
            </a:r>
          </a:p>
          <a:p>
            <a:pPr marL="0" indent="0" algn="ctr">
              <a:spcAft>
                <a:spcPts val="0"/>
              </a:spcAft>
              <a:buClr>
                <a:srgbClr val="005CAB"/>
              </a:buClr>
              <a:buFont typeface="Arial" panose="020B0604020202020204" pitchFamily="34" charset="0"/>
              <a:buNone/>
              <a:defRPr/>
            </a:pPr>
            <a:r>
              <a:rPr lang="en-GB" sz="1600" dirty="0">
                <a:solidFill>
                  <a:prstClr val="white"/>
                </a:solidFill>
                <a:latin typeface="Arial"/>
              </a:rPr>
              <a:t>(</a:t>
            </a:r>
            <a:r>
              <a:rPr lang="en-GB" sz="1600" dirty="0" err="1">
                <a:solidFill>
                  <a:prstClr val="white"/>
                </a:solidFill>
                <a:latin typeface="Arial"/>
              </a:rPr>
              <a:t>eg.</a:t>
            </a:r>
            <a:r>
              <a:rPr lang="en-GB" sz="1600" dirty="0">
                <a:solidFill>
                  <a:prstClr val="white"/>
                </a:solidFill>
                <a:latin typeface="Arial"/>
              </a:rPr>
              <a:t>, </a:t>
            </a:r>
            <a:r>
              <a:rPr lang="en-GB" sz="1600" dirty="0" err="1">
                <a:solidFill>
                  <a:prstClr val="white"/>
                </a:solidFill>
                <a:latin typeface="Arial"/>
              </a:rPr>
              <a:t>relatlimab</a:t>
            </a:r>
            <a:r>
              <a:rPr lang="en-GB" sz="1600" dirty="0">
                <a:solidFill>
                  <a:prstClr val="white"/>
                </a:solidFill>
                <a:latin typeface="Arial"/>
              </a:rPr>
              <a:t> [ph. 1/2/3], etc.)</a:t>
            </a:r>
            <a:endParaRPr lang="de-DE" sz="160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4" name="Straight Arrow Connector 6">
            <a:extLst>
              <a:ext uri="{FF2B5EF4-FFF2-40B4-BE49-F238E27FC236}">
                <a16:creationId xmlns:a16="http://schemas.microsoft.com/office/drawing/2014/main" id="{37822355-9829-4E21-ACCE-7D2D6950F6AF}"/>
              </a:ext>
            </a:extLst>
          </p:cNvPr>
          <p:cNvCxnSpPr>
            <a:cxnSpLocks/>
          </p:cNvCxnSpPr>
          <p:nvPr/>
        </p:nvCxnSpPr>
        <p:spPr>
          <a:xfrm>
            <a:off x="2930683" y="3433768"/>
            <a:ext cx="1008112" cy="36004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17287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05" y="260649"/>
            <a:ext cx="6211461" cy="48586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12A58A-BE94-4CC3-BDA0-BE5EE07FD6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3812" y="6525346"/>
            <a:ext cx="5668963" cy="228913"/>
          </a:xfrm>
        </p:spPr>
        <p:txBody>
          <a:bodyPr>
            <a:normAutofit/>
          </a:bodyPr>
          <a:lstStyle/>
          <a:p>
            <a:r>
              <a:rPr lang="en-US" dirty="0"/>
              <a:t>Ascierto PA, et al. </a:t>
            </a:r>
            <a:r>
              <a:rPr lang="en-US" i="1" dirty="0"/>
              <a:t>ESMO</a:t>
            </a:r>
            <a:r>
              <a:rPr lang="en-US" dirty="0"/>
              <a:t> 2017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B5C9EE9-0B1B-4EB4-8788-5663EFE8C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364" y="188276"/>
            <a:ext cx="5623653" cy="316330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294B754-63B0-4A6A-94F8-E42754083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811" y="3403018"/>
            <a:ext cx="5550808" cy="312232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D253941-43F5-49D6-A65D-8109BA554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52" y="3141038"/>
            <a:ext cx="6062621" cy="341022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4DA1858-F0CB-4DEC-9849-7FAEC878A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310" y="1340768"/>
            <a:ext cx="5666705" cy="1530712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0B6C7A9-08AF-4F27-A103-B4FFF9602A44}"/>
              </a:ext>
            </a:extLst>
          </p:cNvPr>
          <p:cNvSpPr txBox="1">
            <a:spLocks/>
          </p:cNvSpPr>
          <p:nvPr/>
        </p:nvSpPr>
        <p:spPr>
          <a:xfrm>
            <a:off x="4475980" y="6509961"/>
            <a:ext cx="324004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Helvetica Neue UltraLight" pitchFamily="1" charset="0"/>
                <a:ea typeface="ヒラギノ角ゴ Pro W3" pitchFamily="1" charset="-128"/>
                <a:cs typeface="Arial" charset="0"/>
              </a:rPr>
              <a:t>Presented by Paolo A. Ascierto at ASCO 2018</a:t>
            </a:r>
          </a:p>
        </p:txBody>
      </p:sp>
    </p:spTree>
    <p:extLst>
      <p:ext uri="{BB962C8B-B14F-4D97-AF65-F5344CB8AC3E}">
        <p14:creationId xmlns:p14="http://schemas.microsoft.com/office/powerpoint/2010/main" val="71112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54A63-4B7B-4D85-B90F-7713B0E840D0}"/>
              </a:ext>
            </a:extLst>
          </p:cNvPr>
          <p:cNvSpPr txBox="1">
            <a:spLocks/>
          </p:cNvSpPr>
          <p:nvPr/>
        </p:nvSpPr>
        <p:spPr>
          <a:xfrm>
            <a:off x="191344" y="187776"/>
            <a:ext cx="11881320" cy="67710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</a:rPr>
              <a:t>CA224-047</a:t>
            </a:r>
            <a:r>
              <a:rPr lang="en-US" sz="2000" b="1" dirty="0">
                <a:solidFill>
                  <a:prstClr val="black"/>
                </a:solidFill>
              </a:rPr>
              <a:t>: Randomized, Double-blind Phase 2/3 Study of </a:t>
            </a:r>
            <a:r>
              <a:rPr lang="en-US" sz="2000" b="1" dirty="0" err="1">
                <a:solidFill>
                  <a:prstClr val="black"/>
                </a:solidFill>
              </a:rPr>
              <a:t>Relatlimab</a:t>
            </a:r>
            <a:r>
              <a:rPr lang="en-US" sz="2000" b="1" dirty="0">
                <a:solidFill>
                  <a:prstClr val="black"/>
                </a:solidFill>
              </a:rPr>
              <a:t> Combined with Nivolumab versus Nivolumab in Participants with Previously Untreated Metastatic or Unresectable Melanoma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71ECBCC-A49E-4970-830E-19583FC815F8}"/>
              </a:ext>
            </a:extLst>
          </p:cNvPr>
          <p:cNvSpPr/>
          <p:nvPr/>
        </p:nvSpPr>
        <p:spPr>
          <a:xfrm>
            <a:off x="144276" y="5282398"/>
            <a:ext cx="11928388" cy="156965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Phase II primary endpoint: ORR assessed by a BICR</a:t>
            </a:r>
          </a:p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Phase II secondary endpoint: ORR, DOR, DCR, PFS rates, and 1- and 2-year OS rates according LAG-3 and PD-L1 status, safety and tolerability</a:t>
            </a:r>
          </a:p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</a:p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Phase III primary endpoint: PFS</a:t>
            </a:r>
          </a:p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Phase III secondary endpoint: ORR, OS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80F4A7-17CF-4AF6-8D89-3D90559C64E5}"/>
              </a:ext>
            </a:extLst>
          </p:cNvPr>
          <p:cNvSpPr txBox="1"/>
          <p:nvPr/>
        </p:nvSpPr>
        <p:spPr>
          <a:xfrm>
            <a:off x="8241751" y="6478430"/>
            <a:ext cx="395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dirty="0">
                <a:solidFill>
                  <a:prstClr val="black"/>
                </a:solidFill>
                <a:ea typeface="ＭＳ Ｐゴシック" pitchFamily="34" charset="-128"/>
              </a:rPr>
              <a:t>Clinicaltrial.gov </a:t>
            </a:r>
            <a:r>
              <a:rPr lang="it-IT" dirty="0" err="1">
                <a:solidFill>
                  <a:prstClr val="black"/>
                </a:solidFill>
                <a:ea typeface="ＭＳ Ｐゴシック" pitchFamily="34" charset="-128"/>
              </a:rPr>
              <a:t>identifier</a:t>
            </a:r>
            <a:r>
              <a:rPr lang="it-IT" dirty="0">
                <a:solidFill>
                  <a:prstClr val="black"/>
                </a:solidFill>
                <a:ea typeface="ＭＳ Ｐゴシック" pitchFamily="34" charset="-128"/>
              </a:rPr>
              <a:t> NCT03470922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DAC71AB-1899-4D6F-BB44-218C5DF3EA3D}"/>
              </a:ext>
            </a:extLst>
          </p:cNvPr>
          <p:cNvSpPr/>
          <p:nvPr/>
        </p:nvSpPr>
        <p:spPr>
          <a:xfrm>
            <a:off x="300318" y="2299446"/>
            <a:ext cx="3536576" cy="2218765"/>
          </a:xfrm>
          <a:prstGeom prst="rect">
            <a:avLst/>
          </a:prstGeom>
          <a:solidFill>
            <a:srgbClr val="0B04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it-IT" sz="1600" b="1" dirty="0" err="1">
                <a:solidFill>
                  <a:prstClr val="white"/>
                </a:solidFill>
              </a:rPr>
              <a:t>Unresectable</a:t>
            </a:r>
            <a:r>
              <a:rPr lang="it-IT" sz="1600" b="1" dirty="0">
                <a:solidFill>
                  <a:prstClr val="white"/>
                </a:solidFill>
              </a:rPr>
              <a:t> or </a:t>
            </a:r>
            <a:r>
              <a:rPr lang="it-IT" sz="1600" b="1" dirty="0" err="1">
                <a:solidFill>
                  <a:prstClr val="white"/>
                </a:solidFill>
              </a:rPr>
              <a:t>metastatic</a:t>
            </a:r>
            <a:r>
              <a:rPr lang="it-IT" sz="1600" b="1" dirty="0">
                <a:solidFill>
                  <a:prstClr val="white"/>
                </a:solidFill>
              </a:rPr>
              <a:t> melanoma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400" dirty="0" err="1">
                <a:solidFill>
                  <a:prstClr val="white"/>
                </a:solidFill>
              </a:rPr>
              <a:t>Previously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untreated</a:t>
            </a:r>
            <a:endParaRPr lang="it-IT" sz="1400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400" dirty="0" err="1">
                <a:solidFill>
                  <a:prstClr val="white"/>
                </a:solidFill>
              </a:rPr>
              <a:t>Tissue</a:t>
            </a:r>
            <a:r>
              <a:rPr lang="it-IT" sz="1400" dirty="0">
                <a:solidFill>
                  <a:prstClr val="white"/>
                </a:solidFill>
              </a:rPr>
              <a:t> </a:t>
            </a:r>
            <a:r>
              <a:rPr lang="it-IT" sz="1400" dirty="0" err="1">
                <a:solidFill>
                  <a:prstClr val="white"/>
                </a:solidFill>
              </a:rPr>
              <a:t>available</a:t>
            </a:r>
            <a:r>
              <a:rPr lang="it-IT" sz="1400" dirty="0">
                <a:solidFill>
                  <a:prstClr val="white"/>
                </a:solidFill>
              </a:rPr>
              <a:t> for LAG-3, PD-L1, TMB </a:t>
            </a:r>
            <a:r>
              <a:rPr lang="it-IT" sz="1400" dirty="0" err="1">
                <a:solidFill>
                  <a:prstClr val="white"/>
                </a:solidFill>
              </a:rPr>
              <a:t>assessment</a:t>
            </a:r>
            <a:endParaRPr lang="it-IT" sz="1400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it-IT" sz="14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it-IT" sz="1600" b="1" dirty="0">
                <a:solidFill>
                  <a:prstClr val="white"/>
                </a:solidFill>
              </a:rPr>
              <a:t>	</a:t>
            </a:r>
            <a:r>
              <a:rPr lang="it-IT" sz="1600" b="1" dirty="0" err="1">
                <a:solidFill>
                  <a:prstClr val="white"/>
                </a:solidFill>
              </a:rPr>
              <a:t>Stratify</a:t>
            </a:r>
            <a:r>
              <a:rPr lang="it-IT" sz="1600" b="1" dirty="0">
                <a:solidFill>
                  <a:prstClr val="white"/>
                </a:solidFill>
              </a:rPr>
              <a:t> by: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solidFill>
                  <a:prstClr val="white"/>
                </a:solidFill>
              </a:rPr>
              <a:t>LAG-3 status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solidFill>
                  <a:prstClr val="white"/>
                </a:solidFill>
              </a:rPr>
              <a:t>PD-L1 status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solidFill>
                  <a:prstClr val="white"/>
                </a:solidFill>
              </a:rPr>
              <a:t>BRAF status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solidFill>
                  <a:prstClr val="white"/>
                </a:solidFill>
              </a:rPr>
              <a:t>AJCC M-stage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3AC3AB16-D4C7-4115-A507-F779B773A01A}"/>
              </a:ext>
            </a:extLst>
          </p:cNvPr>
          <p:cNvSpPr/>
          <p:nvPr/>
        </p:nvSpPr>
        <p:spPr>
          <a:xfrm>
            <a:off x="4023620" y="3021454"/>
            <a:ext cx="703829" cy="65890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dirty="0">
                <a:solidFill>
                  <a:prstClr val="white"/>
                </a:solidFill>
              </a:rPr>
              <a:t>R</a:t>
            </a:r>
          </a:p>
          <a:p>
            <a:pPr algn="ctr">
              <a:defRPr/>
            </a:pPr>
            <a:r>
              <a:rPr lang="it-IT" dirty="0">
                <a:solidFill>
                  <a:prstClr val="white"/>
                </a:solidFill>
              </a:rPr>
              <a:t>1:1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4269DB7-AC9F-4484-AB58-D32AD2A25D17}"/>
              </a:ext>
            </a:extLst>
          </p:cNvPr>
          <p:cNvSpPr txBox="1"/>
          <p:nvPr/>
        </p:nvSpPr>
        <p:spPr>
          <a:xfrm>
            <a:off x="3801238" y="3680360"/>
            <a:ext cx="113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prstClr val="black"/>
                </a:solidFill>
                <a:ea typeface="ＭＳ Ｐゴシック" pitchFamily="34" charset="-128"/>
              </a:rPr>
              <a:t>N = 400 </a:t>
            </a:r>
            <a:r>
              <a:rPr lang="it-IT" sz="1600" b="1" dirty="0" err="1">
                <a:solidFill>
                  <a:prstClr val="black"/>
                </a:solidFill>
                <a:ea typeface="ＭＳ Ｐゴシック" pitchFamily="34" charset="-128"/>
              </a:rPr>
              <a:t>pts</a:t>
            </a:r>
            <a:endParaRPr lang="it-IT" sz="16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87E2D70-5610-47C7-A19F-F56F1A26E4D2}"/>
              </a:ext>
            </a:extLst>
          </p:cNvPr>
          <p:cNvSpPr/>
          <p:nvPr/>
        </p:nvSpPr>
        <p:spPr>
          <a:xfrm>
            <a:off x="5308857" y="1805268"/>
            <a:ext cx="2595282" cy="98835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sz="1600" b="1" u="sng" dirty="0">
                <a:solidFill>
                  <a:prstClr val="white"/>
                </a:solidFill>
              </a:rPr>
              <a:t>ARM A</a:t>
            </a:r>
          </a:p>
          <a:p>
            <a:pPr algn="ctr">
              <a:defRPr/>
            </a:pPr>
            <a:r>
              <a:rPr lang="it-IT" sz="1600" b="1" dirty="0" err="1">
                <a:solidFill>
                  <a:prstClr val="white"/>
                </a:solidFill>
              </a:rPr>
              <a:t>relatlimab</a:t>
            </a:r>
            <a:r>
              <a:rPr lang="it-IT" sz="1600" b="1" dirty="0">
                <a:solidFill>
                  <a:prstClr val="white"/>
                </a:solidFill>
              </a:rPr>
              <a:t> + nivolumab</a:t>
            </a:r>
            <a:endParaRPr lang="it-IT" sz="16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it-IT" sz="1600" dirty="0">
                <a:solidFill>
                  <a:prstClr val="white"/>
                </a:solidFill>
              </a:rPr>
              <a:t>160/480 mg IV Q4W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5BF65C4-3B16-4EC0-93B9-0295BA5ED538}"/>
              </a:ext>
            </a:extLst>
          </p:cNvPr>
          <p:cNvSpPr/>
          <p:nvPr/>
        </p:nvSpPr>
        <p:spPr>
          <a:xfrm>
            <a:off x="5308857" y="4024031"/>
            <a:ext cx="2595282" cy="9883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sz="1600" b="1" u="sng" dirty="0">
                <a:solidFill>
                  <a:prstClr val="white"/>
                </a:solidFill>
              </a:rPr>
              <a:t>ARM B</a:t>
            </a:r>
          </a:p>
          <a:p>
            <a:pPr algn="ctr">
              <a:defRPr/>
            </a:pPr>
            <a:r>
              <a:rPr lang="it-IT" sz="1600" b="1" dirty="0">
                <a:solidFill>
                  <a:prstClr val="white"/>
                </a:solidFill>
              </a:rPr>
              <a:t>nivolumab</a:t>
            </a:r>
            <a:endParaRPr lang="it-IT" sz="16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it-IT" sz="1600" dirty="0">
                <a:solidFill>
                  <a:prstClr val="white"/>
                </a:solidFill>
              </a:rPr>
              <a:t>480 mg IV Q4W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FBBF403-7230-44CF-B817-E32DE1F38C86}"/>
              </a:ext>
            </a:extLst>
          </p:cNvPr>
          <p:cNvCxnSpPr>
            <a:stCxn id="6" idx="6"/>
            <a:endCxn id="8" idx="1"/>
          </p:cNvCxnSpPr>
          <p:nvPr/>
        </p:nvCxnSpPr>
        <p:spPr>
          <a:xfrm flipV="1">
            <a:off x="4727449" y="2299448"/>
            <a:ext cx="581408" cy="10514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56AE53F-79F6-471D-B7F8-FBEB3CD19A26}"/>
              </a:ext>
            </a:extLst>
          </p:cNvPr>
          <p:cNvCxnSpPr>
            <a:cxnSpLocks/>
            <a:stCxn id="6" idx="6"/>
            <a:endCxn id="9" idx="1"/>
          </p:cNvCxnSpPr>
          <p:nvPr/>
        </p:nvCxnSpPr>
        <p:spPr>
          <a:xfrm>
            <a:off x="4727449" y="3350907"/>
            <a:ext cx="581408" cy="11673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D29332C4-8BA4-4056-AA38-18CD795EBE09}"/>
              </a:ext>
            </a:extLst>
          </p:cNvPr>
          <p:cNvCxnSpPr>
            <a:cxnSpLocks/>
          </p:cNvCxnSpPr>
          <p:nvPr/>
        </p:nvCxnSpPr>
        <p:spPr>
          <a:xfrm>
            <a:off x="300318" y="1512794"/>
            <a:ext cx="116937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A9C1D952-E106-4A6B-80E8-53504E3CB158}"/>
              </a:ext>
            </a:extLst>
          </p:cNvPr>
          <p:cNvCxnSpPr>
            <a:cxnSpLocks/>
          </p:cNvCxnSpPr>
          <p:nvPr/>
        </p:nvCxnSpPr>
        <p:spPr>
          <a:xfrm flipV="1">
            <a:off x="7980825" y="1116107"/>
            <a:ext cx="0" cy="41662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5DF6855-43AC-45A1-AEA2-2337A9F57296}"/>
              </a:ext>
            </a:extLst>
          </p:cNvPr>
          <p:cNvSpPr txBox="1"/>
          <p:nvPr/>
        </p:nvSpPr>
        <p:spPr>
          <a:xfrm>
            <a:off x="3920922" y="1081038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b="1" dirty="0" err="1">
                <a:solidFill>
                  <a:prstClr val="black"/>
                </a:solidFill>
                <a:ea typeface="ＭＳ Ｐゴシック" pitchFamily="34" charset="-128"/>
              </a:rPr>
              <a:t>Phase</a:t>
            </a:r>
            <a:r>
              <a:rPr lang="it-IT" b="1" dirty="0">
                <a:solidFill>
                  <a:prstClr val="black"/>
                </a:solidFill>
                <a:ea typeface="ＭＳ Ｐゴシック" pitchFamily="34" charset="-128"/>
              </a:rPr>
              <a:t> II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78689E6-974F-41D5-ADBB-6F65F856BEBB}"/>
              </a:ext>
            </a:extLst>
          </p:cNvPr>
          <p:cNvSpPr txBox="1"/>
          <p:nvPr/>
        </p:nvSpPr>
        <p:spPr>
          <a:xfrm>
            <a:off x="7476199" y="3074431"/>
            <a:ext cx="938206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prstClr val="white"/>
                </a:solidFill>
                <a:ea typeface="ＭＳ Ｐゴシック" pitchFamily="34" charset="-128"/>
              </a:rPr>
              <a:t>Interim</a:t>
            </a:r>
          </a:p>
          <a:p>
            <a:pPr algn="ctr">
              <a:defRPr/>
            </a:pPr>
            <a:r>
              <a:rPr lang="it-IT" b="1" dirty="0" err="1">
                <a:solidFill>
                  <a:prstClr val="white"/>
                </a:solidFill>
                <a:ea typeface="ＭＳ Ｐゴシック" pitchFamily="34" charset="-128"/>
              </a:rPr>
              <a:t>analysis</a:t>
            </a:r>
            <a:endParaRPr lang="it-IT" b="1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65F5507-8FA9-4E50-A82A-15A175778FFE}"/>
              </a:ext>
            </a:extLst>
          </p:cNvPr>
          <p:cNvSpPr txBox="1"/>
          <p:nvPr/>
        </p:nvSpPr>
        <p:spPr>
          <a:xfrm>
            <a:off x="9503638" y="1139170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b="1" dirty="0" err="1">
                <a:solidFill>
                  <a:prstClr val="black"/>
                </a:solidFill>
                <a:ea typeface="ＭＳ Ｐゴシック" pitchFamily="34" charset="-128"/>
              </a:rPr>
              <a:t>Phase</a:t>
            </a:r>
            <a:r>
              <a:rPr lang="it-IT" b="1" dirty="0">
                <a:solidFill>
                  <a:prstClr val="black"/>
                </a:solidFill>
                <a:ea typeface="ＭＳ Ｐゴシック" pitchFamily="34" charset="-128"/>
              </a:rPr>
              <a:t> III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DF2EFD55-C1CA-4525-A405-3F10E3C33CE2}"/>
              </a:ext>
            </a:extLst>
          </p:cNvPr>
          <p:cNvSpPr/>
          <p:nvPr/>
        </p:nvSpPr>
        <p:spPr>
          <a:xfrm>
            <a:off x="8476599" y="3047115"/>
            <a:ext cx="703829" cy="65890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dirty="0">
                <a:solidFill>
                  <a:prstClr val="white"/>
                </a:solidFill>
              </a:rPr>
              <a:t>R</a:t>
            </a:r>
          </a:p>
          <a:p>
            <a:pPr algn="ctr">
              <a:defRPr/>
            </a:pPr>
            <a:r>
              <a:rPr lang="it-IT" dirty="0">
                <a:solidFill>
                  <a:prstClr val="white"/>
                </a:solidFill>
              </a:rPr>
              <a:t>1:1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66FF533-47BD-4E4D-B86B-C0A4144004CE}"/>
              </a:ext>
            </a:extLst>
          </p:cNvPr>
          <p:cNvSpPr txBox="1"/>
          <p:nvPr/>
        </p:nvSpPr>
        <p:spPr>
          <a:xfrm>
            <a:off x="8226885" y="3706021"/>
            <a:ext cx="1136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it-IT" sz="1600" b="1" dirty="0" err="1">
                <a:solidFill>
                  <a:prstClr val="black"/>
                </a:solidFill>
                <a:ea typeface="ＭＳ Ｐゴシック" pitchFamily="34" charset="-128"/>
              </a:rPr>
              <a:t>additional</a:t>
            </a:r>
            <a:endParaRPr lang="it-IT" sz="1600" b="1" dirty="0">
              <a:solidFill>
                <a:prstClr val="black"/>
              </a:solidFill>
              <a:ea typeface="ＭＳ Ｐゴシック" pitchFamily="34" charset="-128"/>
            </a:endParaRPr>
          </a:p>
          <a:p>
            <a:pPr algn="ctr">
              <a:defRPr/>
            </a:pPr>
            <a:r>
              <a:rPr lang="it-IT" sz="1600" b="1" dirty="0">
                <a:solidFill>
                  <a:prstClr val="black"/>
                </a:solidFill>
                <a:ea typeface="ＭＳ Ｐゴシック" pitchFamily="34" charset="-128"/>
              </a:rPr>
              <a:t>N = 300 </a:t>
            </a:r>
            <a:r>
              <a:rPr lang="it-IT" sz="1600" b="1" dirty="0" err="1">
                <a:solidFill>
                  <a:prstClr val="black"/>
                </a:solidFill>
                <a:ea typeface="ＭＳ Ｐゴシック" pitchFamily="34" charset="-128"/>
              </a:rPr>
              <a:t>pts</a:t>
            </a:r>
            <a:endParaRPr lang="it-IT" sz="16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1ED29B63-2681-48D3-A944-65665B803264}"/>
              </a:ext>
            </a:extLst>
          </p:cNvPr>
          <p:cNvSpPr/>
          <p:nvPr/>
        </p:nvSpPr>
        <p:spPr>
          <a:xfrm>
            <a:off x="9398768" y="1830929"/>
            <a:ext cx="2595282" cy="98835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sz="1600" b="1" u="sng" dirty="0">
                <a:solidFill>
                  <a:prstClr val="white"/>
                </a:solidFill>
              </a:rPr>
              <a:t>ARM A</a:t>
            </a:r>
          </a:p>
          <a:p>
            <a:pPr algn="ctr">
              <a:defRPr/>
            </a:pPr>
            <a:r>
              <a:rPr lang="it-IT" sz="1600" b="1" dirty="0" err="1">
                <a:solidFill>
                  <a:prstClr val="white"/>
                </a:solidFill>
              </a:rPr>
              <a:t>relatlimab</a:t>
            </a:r>
            <a:r>
              <a:rPr lang="it-IT" sz="1600" b="1" dirty="0">
                <a:solidFill>
                  <a:prstClr val="white"/>
                </a:solidFill>
              </a:rPr>
              <a:t> + nivolumab</a:t>
            </a:r>
            <a:endParaRPr lang="it-IT" sz="16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it-IT" sz="1600" dirty="0">
                <a:solidFill>
                  <a:prstClr val="white"/>
                </a:solidFill>
              </a:rPr>
              <a:t>160/480 mg IV Q4W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D92E26E2-6721-47E3-8447-C1780E6DC704}"/>
              </a:ext>
            </a:extLst>
          </p:cNvPr>
          <p:cNvSpPr/>
          <p:nvPr/>
        </p:nvSpPr>
        <p:spPr>
          <a:xfrm>
            <a:off x="9398768" y="4049692"/>
            <a:ext cx="2595282" cy="9883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sz="1600" b="1" u="sng" dirty="0">
                <a:solidFill>
                  <a:prstClr val="white"/>
                </a:solidFill>
              </a:rPr>
              <a:t>ARM B</a:t>
            </a:r>
          </a:p>
          <a:p>
            <a:pPr algn="ctr">
              <a:defRPr/>
            </a:pPr>
            <a:r>
              <a:rPr lang="it-IT" sz="1600" b="1" dirty="0">
                <a:solidFill>
                  <a:prstClr val="white"/>
                </a:solidFill>
              </a:rPr>
              <a:t>nivolumab</a:t>
            </a:r>
            <a:endParaRPr lang="it-IT" sz="16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it-IT" sz="1600" dirty="0">
                <a:solidFill>
                  <a:prstClr val="white"/>
                </a:solidFill>
              </a:rPr>
              <a:t>480 mg IV Q4W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D4BD0EFA-B285-44CC-A590-D2B076BC4CF5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9212934" y="2325109"/>
            <a:ext cx="185834" cy="1051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9875E450-3479-43F8-B7CF-F9A4A57C8FD8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9212934" y="3376567"/>
            <a:ext cx="185834" cy="11673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ED272653-CE31-4773-A42E-0B85831AF255}"/>
              </a:ext>
            </a:extLst>
          </p:cNvPr>
          <p:cNvSpPr txBox="1">
            <a:spLocks/>
          </p:cNvSpPr>
          <p:nvPr/>
        </p:nvSpPr>
        <p:spPr>
          <a:xfrm>
            <a:off x="4475980" y="6509961"/>
            <a:ext cx="324004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Helvetica Neue UltraLight" pitchFamily="1" charset="0"/>
                <a:ea typeface="ヒラギノ角ゴ Pro W3" pitchFamily="1" charset="-128"/>
                <a:cs typeface="Arial" charset="0"/>
              </a:rPr>
              <a:t>Presented by Paolo A. Ascierto at ASCO 2018</a:t>
            </a:r>
          </a:p>
        </p:txBody>
      </p:sp>
    </p:spTree>
    <p:extLst>
      <p:ext uri="{BB962C8B-B14F-4D97-AF65-F5344CB8AC3E}">
        <p14:creationId xmlns:p14="http://schemas.microsoft.com/office/powerpoint/2010/main" val="951629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  <a:ea typeface="ＭＳ Ｐゴシック" pitchFamily="34" charset="-128"/>
              </a:rPr>
              <a:t>Paolo A. </a:t>
            </a:r>
            <a:r>
              <a:rPr lang="en-US" sz="1200" dirty="0" err="1">
                <a:solidFill>
                  <a:srgbClr val="57A9DD"/>
                </a:solidFill>
                <a:ea typeface="ＭＳ Ｐゴシック" pitchFamily="34" charset="-128"/>
              </a:rPr>
              <a:t>Ascierto</a:t>
            </a:r>
            <a:endParaRPr lang="en-US" sz="1200" dirty="0">
              <a:solidFill>
                <a:srgbClr val="57A9DD"/>
              </a:solidFill>
              <a:ea typeface="ＭＳ Ｐゴシック" pitchFamily="34" charset="-128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2294D22-86A2-425D-A35F-B89BBE6BDB3B}"/>
              </a:ext>
            </a:extLst>
          </p:cNvPr>
          <p:cNvSpPr txBox="1"/>
          <p:nvPr/>
        </p:nvSpPr>
        <p:spPr>
          <a:xfrm>
            <a:off x="7065284" y="5801449"/>
            <a:ext cx="5126716" cy="3231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 defTabSz="409534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500" b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Ascierto PA &amp; McArthur JA. </a:t>
            </a:r>
            <a:r>
              <a:rPr lang="sv-SE" sz="1500" b="1" i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J Transl Med </a:t>
            </a:r>
            <a:r>
              <a:rPr lang="sv-SE" sz="1500" b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2017;15:173 </a:t>
            </a:r>
            <a:endParaRPr lang="it-IT" sz="1500" b="1" dirty="0">
              <a:solidFill>
                <a:srgbClr val="FFFFFF"/>
              </a:solidFill>
              <a:latin typeface="Arial"/>
              <a:ea typeface="ＭＳ Ｐゴシック" pitchFamily="34" charset="-128"/>
              <a:cs typeface="Arial" charset="0"/>
              <a:sym typeface="Helvetica Light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E094E66-DCAF-4FBC-AFCE-7E8C92CB60D1}"/>
              </a:ext>
            </a:extLst>
          </p:cNvPr>
          <p:cNvSpPr txBox="1"/>
          <p:nvPr/>
        </p:nvSpPr>
        <p:spPr>
          <a:xfrm>
            <a:off x="178814" y="130310"/>
            <a:ext cx="11675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ea typeface="ＭＳ Ｐゴシック" pitchFamily="34" charset="-128"/>
              </a:rPr>
              <a:t>New emerging pathways for future combination with anti-PD-1/PD-L1 compounds: </a:t>
            </a:r>
            <a:r>
              <a:rPr lang="en-US" sz="2800" b="1" i="1" dirty="0">
                <a:solidFill>
                  <a:prstClr val="white"/>
                </a:solidFill>
                <a:ea typeface="ＭＳ Ｐゴシック" pitchFamily="34" charset="-128"/>
              </a:rPr>
              <a:t>HDAC inhibitors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E9F4ECC-215B-4484-9494-A51B80D6B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296"/>
          <a:stretch/>
        </p:blipFill>
        <p:spPr>
          <a:xfrm>
            <a:off x="2988088" y="1602985"/>
            <a:ext cx="6376072" cy="3528392"/>
          </a:xfrm>
          <a:prstGeom prst="ellipse">
            <a:avLst/>
          </a:prstGeom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A6D01ED-4B5D-4F4C-B193-7489BB57342D}"/>
              </a:ext>
            </a:extLst>
          </p:cNvPr>
          <p:cNvSpPr txBox="1">
            <a:spLocks/>
          </p:cNvSpPr>
          <p:nvPr/>
        </p:nvSpPr>
        <p:spPr>
          <a:xfrm>
            <a:off x="412069" y="1711668"/>
            <a:ext cx="2448272" cy="745896"/>
          </a:xfrm>
          <a:prstGeom prst="rect">
            <a:avLst/>
          </a:prstGeom>
        </p:spPr>
        <p:txBody>
          <a:bodyPr lIns="91436" tIns="45718" rIns="91436" bIns="45718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5CAB"/>
              </a:buClr>
              <a:buFont typeface="Arial" panose="020B0604020202020204" pitchFamily="34" charset="0"/>
              <a:buNone/>
              <a:defRPr/>
            </a:pPr>
            <a:r>
              <a:rPr lang="en-GB" sz="1600" b="1" dirty="0">
                <a:solidFill>
                  <a:prstClr val="white"/>
                </a:solidFill>
                <a:latin typeface="Arial"/>
              </a:rPr>
              <a:t>HDAC inhibitors</a:t>
            </a:r>
            <a:r>
              <a:rPr lang="en-GB" sz="1600" dirty="0">
                <a:solidFill>
                  <a:prstClr val="white"/>
                </a:solidFill>
                <a:latin typeface="Arial"/>
              </a:rPr>
              <a:t>                      (</a:t>
            </a:r>
            <a:r>
              <a:rPr lang="en-GB" sz="1600" dirty="0" err="1">
                <a:solidFill>
                  <a:prstClr val="white"/>
                </a:solidFill>
                <a:latin typeface="Arial"/>
              </a:rPr>
              <a:t>eg.</a:t>
            </a:r>
            <a:r>
              <a:rPr lang="en-GB" sz="1600" dirty="0">
                <a:solidFill>
                  <a:prstClr val="white"/>
                </a:solidFill>
                <a:latin typeface="Arial"/>
              </a:rPr>
              <a:t>, </a:t>
            </a:r>
            <a:r>
              <a:rPr lang="en-GB" sz="1600" dirty="0" err="1">
                <a:solidFill>
                  <a:prstClr val="white"/>
                </a:solidFill>
                <a:latin typeface="Arial"/>
              </a:rPr>
              <a:t>entinostat</a:t>
            </a:r>
            <a:r>
              <a:rPr lang="en-GB" sz="1600" dirty="0">
                <a:solidFill>
                  <a:prstClr val="white"/>
                </a:solidFill>
                <a:latin typeface="Arial"/>
              </a:rPr>
              <a:t>, etc.)</a:t>
            </a:r>
            <a:endParaRPr lang="de-DE" sz="160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5" name="Straight Arrow Connector 6">
            <a:extLst>
              <a:ext uri="{FF2B5EF4-FFF2-40B4-BE49-F238E27FC236}">
                <a16:creationId xmlns:a16="http://schemas.microsoft.com/office/drawing/2014/main" id="{B3A93FF8-81CF-4622-B39A-E671BBEBB381}"/>
              </a:ext>
            </a:extLst>
          </p:cNvPr>
          <p:cNvCxnSpPr>
            <a:cxnSpLocks/>
          </p:cNvCxnSpPr>
          <p:nvPr/>
        </p:nvCxnSpPr>
        <p:spPr>
          <a:xfrm>
            <a:off x="2732594" y="1908768"/>
            <a:ext cx="702489" cy="351696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42420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4601067-A2B4-4C1A-9ADE-0BA201687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40" b="5904"/>
          <a:stretch/>
        </p:blipFill>
        <p:spPr>
          <a:xfrm>
            <a:off x="5672522" y="233407"/>
            <a:ext cx="5923791" cy="33123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2C60A82-2F06-4B3F-A488-D37954E2C0A7}"/>
              </a:ext>
            </a:extLst>
          </p:cNvPr>
          <p:cNvSpPr txBox="1"/>
          <p:nvPr/>
        </p:nvSpPr>
        <p:spPr>
          <a:xfrm>
            <a:off x="121966" y="97468"/>
            <a:ext cx="11675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Arial" charset="0"/>
              </a:rPr>
              <a:t>Entinostat</a:t>
            </a:r>
            <a:r>
              <a:rPr lang="en-US" sz="2800" b="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Arial" charset="0"/>
              </a:rPr>
              <a:t> + pembrolizumab</a:t>
            </a:r>
            <a:endParaRPr lang="en-US" sz="2800" b="1" i="1" dirty="0">
              <a:solidFill>
                <a:prstClr val="black"/>
              </a:solidFill>
              <a:latin typeface="Trebuchet MS"/>
              <a:ea typeface="ＭＳ Ｐゴシック" pitchFamily="34" charset="-128"/>
              <a:cs typeface="Arial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8A167E-6FEA-49B2-AFB2-21189CD8AB08}"/>
              </a:ext>
            </a:extLst>
          </p:cNvPr>
          <p:cNvGraphicFramePr>
            <a:graphicFrameLocks noGrp="1"/>
          </p:cNvGraphicFramePr>
          <p:nvPr/>
        </p:nvGraphicFramePr>
        <p:xfrm>
          <a:off x="335360" y="1033992"/>
          <a:ext cx="4904717" cy="498729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85096">
                  <a:extLst>
                    <a:ext uri="{9D8B030D-6E8A-4147-A177-3AD203B41FA5}">
                      <a16:colId xmlns:a16="http://schemas.microsoft.com/office/drawing/2014/main" val="3171311537"/>
                    </a:ext>
                  </a:extLst>
                </a:gridCol>
                <a:gridCol w="1163606">
                  <a:extLst>
                    <a:ext uri="{9D8B030D-6E8A-4147-A177-3AD203B41FA5}">
                      <a16:colId xmlns:a16="http://schemas.microsoft.com/office/drawing/2014/main" val="3710422839"/>
                    </a:ext>
                  </a:extLst>
                </a:gridCol>
                <a:gridCol w="1156015">
                  <a:extLst>
                    <a:ext uri="{9D8B030D-6E8A-4147-A177-3AD203B41FA5}">
                      <a16:colId xmlns:a16="http://schemas.microsoft.com/office/drawing/2014/main" val="3004470082"/>
                    </a:ext>
                  </a:extLst>
                </a:gridCol>
              </a:tblGrid>
              <a:tr h="386866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Related AEs occurring in &gt;10% of patients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10475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</a:pPr>
                      <a:r>
                        <a:rPr lang="en-US" sz="1800" kern="1200" dirty="0">
                          <a:latin typeface="Trebuchet MS" panose="020B0603020202020204" pitchFamily="34" charset="0"/>
                          <a:sym typeface="Helvetica"/>
                        </a:rPr>
                        <a:t>Total (n = 34)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8881" marR="8881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10475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</a:pP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11841" marR="11841" marT="0" marB="0" anchor="b">
                    <a:solidFill>
                      <a:srgbClr val="3C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104571"/>
                  </a:ext>
                </a:extLst>
              </a:tr>
              <a:tr h="1997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</a:pPr>
                      <a:endParaRPr lang="en-US" sz="1600" b="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10478" marR="104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tabLst>
                          <a:tab pos="671195" algn="dec"/>
                        </a:tabLst>
                      </a:pPr>
                      <a:r>
                        <a:rPr lang="en-US" sz="1600" kern="1200" dirty="0">
                          <a:effectLst/>
                          <a:latin typeface="Trebuchet MS" panose="020B0603020202020204" pitchFamily="34" charset="0"/>
                        </a:rPr>
                        <a:t>All Grades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10478" marR="10478" marT="0" marB="0" anchor="ctr"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tabLst>
                          <a:tab pos="671195" algn="dec"/>
                        </a:tabLst>
                      </a:pPr>
                      <a:r>
                        <a:rPr lang="en-US" sz="1600" kern="1200" dirty="0">
                          <a:effectLst/>
                          <a:latin typeface="Trebuchet MS" panose="020B0603020202020204" pitchFamily="34" charset="0"/>
                        </a:rPr>
                        <a:t>Grade ≥3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10478" marR="10478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2225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</a:rPr>
                        <a:t>Subjects </a:t>
                      </a:r>
                      <a:r>
                        <a:rPr lang="en-US" sz="1600" kern="1200" dirty="0">
                          <a:effectLst/>
                          <a:latin typeface="Trebuchet MS" panose="020B0603020202020204" pitchFamily="34" charset="0"/>
                        </a:rPr>
                        <a:t>w/ </a:t>
                      </a:r>
                      <a:r>
                        <a:rPr lang="en-US" sz="1600" u="sng" kern="1200" dirty="0">
                          <a:effectLst/>
                          <a:latin typeface="Trebuchet MS" panose="020B0603020202020204" pitchFamily="34" charset="0"/>
                        </a:rPr>
                        <a:t>&gt;</a:t>
                      </a:r>
                      <a:r>
                        <a:rPr lang="en-US" sz="1600" kern="1200" dirty="0">
                          <a:effectLst/>
                          <a:latin typeface="Trebuchet MS" panose="020B0603020202020204" pitchFamily="34" charset="0"/>
                        </a:rPr>
                        <a:t>1 related adverse event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tabLst>
                          <a:tab pos="671195" algn="dec"/>
                        </a:tabLst>
                      </a:pPr>
                      <a:r>
                        <a:rPr lang="en-US" sz="1600" b="1" kern="1200" dirty="0">
                          <a:effectLst/>
                          <a:latin typeface="Trebuchet MS" panose="020B0603020202020204" pitchFamily="34" charset="0"/>
                        </a:rPr>
                        <a:t> 30 (88%)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tabLst>
                          <a:tab pos="671195" algn="dec"/>
                        </a:tabLst>
                      </a:pPr>
                      <a:r>
                        <a:rPr lang="en-US" sz="1600" b="1" kern="1200" dirty="0">
                          <a:effectLst/>
                          <a:latin typeface="Trebuchet MS" panose="020B0603020202020204" pitchFamily="34" charset="0"/>
                        </a:rPr>
                        <a:t>14 (41%)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1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</a:rPr>
                        <a:t>Nausea</a:t>
                      </a:r>
                      <a:endParaRPr lang="en-US" sz="16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tabLst>
                          <a:tab pos="671195" algn="dec"/>
                        </a:tabLst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</a:rPr>
                        <a:t>18 (53%)</a:t>
                      </a:r>
                      <a:endParaRPr lang="en-US" sz="16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tabLst>
                          <a:tab pos="671195" algn="dec"/>
                        </a:tabLst>
                      </a:pPr>
                      <a:r>
                        <a:rPr lang="en-US" sz="1600" kern="1200" dirty="0">
                          <a:effectLst/>
                          <a:latin typeface="Trebuchet MS" panose="020B0603020202020204" pitchFamily="34" charset="0"/>
                        </a:rPr>
                        <a:t>-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194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</a:rPr>
                        <a:t>Fatigue</a:t>
                      </a:r>
                      <a:endParaRPr lang="en-US" sz="16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tabLst>
                          <a:tab pos="671195" algn="dec"/>
                        </a:tabLst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12 (35%)</a:t>
                      </a:r>
                    </a:p>
                  </a:txBody>
                  <a:tcP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tabLst>
                          <a:tab pos="671195" algn="dec"/>
                        </a:tabLst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(3%)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94521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</a:rPr>
                        <a:t>Diarrhea</a:t>
                      </a:r>
                      <a:endParaRPr lang="en-US" sz="16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tabLst>
                          <a:tab pos="671195" algn="dec"/>
                        </a:tabLst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</a:rPr>
                        <a:t>7 (21%)</a:t>
                      </a:r>
                      <a:endParaRPr lang="en-US" sz="16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tabLst>
                          <a:tab pos="671195" algn="dec"/>
                        </a:tabLst>
                      </a:pPr>
                      <a:r>
                        <a:rPr lang="en-US" sz="1600" kern="1200" dirty="0">
                          <a:effectLst/>
                          <a:latin typeface="Trebuchet MS" panose="020B0603020202020204" pitchFamily="34" charset="0"/>
                        </a:rPr>
                        <a:t>-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</a:rPr>
                        <a:t>Pruritus</a:t>
                      </a:r>
                      <a:endParaRPr lang="en-US" sz="16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tabLst>
                          <a:tab pos="671195" algn="dec"/>
                        </a:tabLst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</a:rPr>
                        <a:t>6 (18%)</a:t>
                      </a:r>
                      <a:endParaRPr lang="en-US" sz="16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tabLst>
                          <a:tab pos="671195" algn="dec"/>
                        </a:tabLst>
                      </a:pPr>
                      <a:r>
                        <a:rPr lang="en-US" sz="1600" kern="1200" dirty="0">
                          <a:effectLst/>
                          <a:latin typeface="Trebuchet MS" panose="020B0603020202020204" pitchFamily="34" charset="0"/>
                        </a:rPr>
                        <a:t>-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</a:rPr>
                        <a:t>Decreased neutrophils</a:t>
                      </a:r>
                      <a:endParaRPr lang="en-US" sz="16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tabLst>
                          <a:tab pos="671195" algn="dec"/>
                        </a:tabLst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</a:rPr>
                        <a:t>5 (15%)</a:t>
                      </a:r>
                      <a:endParaRPr lang="en-US" sz="16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buClrTx/>
                        <a:buSzTx/>
                        <a:buFontTx/>
                        <a:buNone/>
                        <a:tabLst>
                          <a:tab pos="671195" algn="dec"/>
                        </a:tabLst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Anemia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tabLst>
                          <a:tab pos="671195" algn="dec"/>
                        </a:tabLst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4 (12%)</a:t>
                      </a:r>
                    </a:p>
                  </a:txBody>
                  <a:tcP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buClrTx/>
                        <a:buSzTx/>
                        <a:buFontTx/>
                        <a:buNone/>
                        <a:tabLst>
                          <a:tab pos="671195" algn="dec"/>
                        </a:tabLst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(6%)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099753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Arthralgia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buClrTx/>
                        <a:buSzTx/>
                        <a:buFontTx/>
                        <a:buNone/>
                        <a:tabLst>
                          <a:tab pos="671195" algn="dec"/>
                        </a:tabLst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Times New Roman"/>
                          <a:cs typeface="+mn-cs"/>
                          <a:sym typeface="Calibri"/>
                        </a:rPr>
                        <a:t>4 (12%)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Times New Roman"/>
                        <a:cs typeface="+mn-cs"/>
                        <a:sym typeface="Calibri"/>
                      </a:endParaRPr>
                    </a:p>
                  </a:txBody>
                  <a:tcP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buClrTx/>
                        <a:buSzTx/>
                        <a:buFontTx/>
                        <a:buNone/>
                        <a:tabLst>
                          <a:tab pos="671195" algn="dec"/>
                        </a:tabLst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428057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Myalgia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buClrTx/>
                        <a:buSzTx/>
                        <a:buFontTx/>
                        <a:buNone/>
                        <a:tabLst>
                          <a:tab pos="671195" algn="dec"/>
                        </a:tabLst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Times New Roman"/>
                          <a:cs typeface="+mn-cs"/>
                          <a:sym typeface="Calibri"/>
                        </a:rPr>
                        <a:t>4 (12%)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Times New Roman"/>
                        <a:cs typeface="+mn-cs"/>
                        <a:sym typeface="Calibri"/>
                      </a:endParaRPr>
                    </a:p>
                  </a:txBody>
                  <a:tcP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buClrTx/>
                        <a:buSzTx/>
                        <a:buFontTx/>
                        <a:buNone/>
                        <a:tabLst>
                          <a:tab pos="671195" algn="dec"/>
                        </a:tabLst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898482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Decreased platelets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buClrTx/>
                        <a:buSzTx/>
                        <a:buFontTx/>
                        <a:buNone/>
                        <a:tabLst>
                          <a:tab pos="671195" algn="dec"/>
                        </a:tabLst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Times New Roman"/>
                          <a:cs typeface="+mn-cs"/>
                          <a:sym typeface="Calibri"/>
                        </a:rPr>
                        <a:t>4 (12%)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Times New Roman"/>
                        <a:cs typeface="+mn-cs"/>
                        <a:sym typeface="Calibri"/>
                      </a:endParaRPr>
                    </a:p>
                  </a:txBody>
                  <a:tcP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buClrTx/>
                        <a:buSzTx/>
                        <a:buFontTx/>
                        <a:buNone/>
                        <a:tabLst>
                          <a:tab pos="671195" algn="dec"/>
                        </a:tabLst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9269506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</a:pPr>
                      <a:r>
                        <a:rPr lang="en-US" sz="1600" dirty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Rash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buClrTx/>
                        <a:buSzTx/>
                        <a:buFontTx/>
                        <a:buNone/>
                        <a:tabLst>
                          <a:tab pos="671195" algn="dec"/>
                        </a:tabLst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Times New Roman"/>
                          <a:cs typeface="+mn-cs"/>
                          <a:sym typeface="Calibri"/>
                        </a:rPr>
                        <a:t>4 (12%)</a:t>
                      </a:r>
                    </a:p>
                  </a:txBody>
                  <a:tcP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10"/>
                        </a:spcBef>
                        <a:spcAft>
                          <a:spcPts val="110"/>
                        </a:spcAft>
                        <a:buClrTx/>
                        <a:buSzTx/>
                        <a:buFontTx/>
                        <a:buNone/>
                        <a:tabLst>
                          <a:tab pos="671195" algn="dec"/>
                        </a:tabLst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(6%)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471170"/>
                  </a:ext>
                </a:extLst>
              </a:tr>
            </a:tbl>
          </a:graphicData>
        </a:graphic>
      </p:graphicFrame>
      <p:sp>
        <p:nvSpPr>
          <p:cNvPr id="7" name="TextBox 5">
            <a:extLst>
              <a:ext uri="{FF2B5EF4-FFF2-40B4-BE49-F238E27FC236}">
                <a16:creationId xmlns:a16="http://schemas.microsoft.com/office/drawing/2014/main" id="{6E6EE001-40B8-46ED-B4F5-2A2482FE7F7A}"/>
              </a:ext>
            </a:extLst>
          </p:cNvPr>
          <p:cNvSpPr txBox="1"/>
          <p:nvPr/>
        </p:nvSpPr>
        <p:spPr>
          <a:xfrm>
            <a:off x="7182010" y="6470862"/>
            <a:ext cx="4890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400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Agarwala SS, et al. ASCO 2018. Abstract 9530</a:t>
            </a:r>
            <a:endParaRPr lang="en-US" sz="1400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E174196-6ADE-4507-A8D8-9048B8D3B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388" y="3543463"/>
            <a:ext cx="5582326" cy="284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B61184A-EF6F-407F-B9C5-CBF1DDD38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79" t="11829" r="39271" b="35849"/>
          <a:stretch/>
        </p:blipFill>
        <p:spPr>
          <a:xfrm>
            <a:off x="349250" y="177800"/>
            <a:ext cx="4895850" cy="283481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4476EA1-9316-40B1-88EC-F6AED6882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23" t="17413" r="38437" b="38575"/>
          <a:stretch/>
        </p:blipFill>
        <p:spPr>
          <a:xfrm>
            <a:off x="5734049" y="177800"/>
            <a:ext cx="5979024" cy="283481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2581FA6-DCFA-4712-A293-9BE27CE062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87" t="17672" r="38802" b="39873"/>
          <a:stretch/>
        </p:blipFill>
        <p:spPr>
          <a:xfrm>
            <a:off x="82549" y="3449266"/>
            <a:ext cx="6057513" cy="282568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94FD8AB-D70D-42D3-9764-607A9CBDA2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44" t="17413" r="38437" b="36238"/>
          <a:stretch/>
        </p:blipFill>
        <p:spPr>
          <a:xfrm>
            <a:off x="6332462" y="3449266"/>
            <a:ext cx="5580138" cy="282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</a:rPr>
              <a:t>Paolo A. </a:t>
            </a:r>
            <a:r>
              <a:rPr lang="en-US" sz="1200" dirty="0" err="1">
                <a:solidFill>
                  <a:srgbClr val="57A9DD"/>
                </a:solidFill>
              </a:rPr>
              <a:t>Ascierto</a:t>
            </a:r>
            <a:endParaRPr lang="en-US" sz="1200" dirty="0">
              <a:solidFill>
                <a:srgbClr val="57A9DD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A295173-7500-4CA8-937E-20268E35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19" y="149684"/>
            <a:ext cx="11465858" cy="47545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First-line therapy: Overall survival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4F786B5-8B94-42CE-95E5-557813F55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415" y="701918"/>
            <a:ext cx="7703418" cy="4900126"/>
          </a:xfrm>
          <a:prstGeom prst="rect">
            <a:avLst/>
          </a:prstGeom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2DB28BCA-B5A7-4758-BEF9-DE32FC1EF49E}"/>
              </a:ext>
            </a:extLst>
          </p:cNvPr>
          <p:cNvCxnSpPr/>
          <p:nvPr/>
        </p:nvCxnSpPr>
        <p:spPr>
          <a:xfrm>
            <a:off x="3543018" y="3991485"/>
            <a:ext cx="6405613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BA4B832-A110-4D95-8C27-C51234E1EB30}"/>
              </a:ext>
            </a:extLst>
          </p:cNvPr>
          <p:cNvSpPr txBox="1"/>
          <p:nvPr/>
        </p:nvSpPr>
        <p:spPr>
          <a:xfrm>
            <a:off x="6281810" y="3991485"/>
            <a:ext cx="13596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100" b="1" dirty="0">
                <a:solidFill>
                  <a:prstClr val="black"/>
                </a:solidFill>
                <a:latin typeface="Arial" charset="0"/>
                <a:cs typeface="Arial" charset="0"/>
              </a:rPr>
              <a:t>Korn </a:t>
            </a:r>
            <a:r>
              <a:rPr lang="it-IT" sz="11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metanalysis</a:t>
            </a:r>
            <a:endParaRPr lang="it-IT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8" name="Connettore 1 4">
            <a:extLst>
              <a:ext uri="{FF2B5EF4-FFF2-40B4-BE49-F238E27FC236}">
                <a16:creationId xmlns:a16="http://schemas.microsoft.com/office/drawing/2014/main" id="{8EF05727-1421-4390-9720-D5349D8D27D9}"/>
              </a:ext>
            </a:extLst>
          </p:cNvPr>
          <p:cNvCxnSpPr>
            <a:cxnSpLocks/>
          </p:cNvCxnSpPr>
          <p:nvPr/>
        </p:nvCxnSpPr>
        <p:spPr>
          <a:xfrm flipV="1">
            <a:off x="6088868" y="900103"/>
            <a:ext cx="0" cy="407912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0" name="Ovale 9">
            <a:extLst>
              <a:ext uri="{FF2B5EF4-FFF2-40B4-BE49-F238E27FC236}">
                <a16:creationId xmlns:a16="http://schemas.microsoft.com/office/drawing/2014/main" id="{48F657C2-46A6-4E94-8892-6E81B70ABA4C}"/>
              </a:ext>
            </a:extLst>
          </p:cNvPr>
          <p:cNvSpPr/>
          <p:nvPr/>
        </p:nvSpPr>
        <p:spPr>
          <a:xfrm>
            <a:off x="5935798" y="3847469"/>
            <a:ext cx="288032" cy="288032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3D4E4417-B73F-421C-86ED-70EEDA69FE8E}"/>
              </a:ext>
            </a:extLst>
          </p:cNvPr>
          <p:cNvSpPr/>
          <p:nvPr/>
        </p:nvSpPr>
        <p:spPr>
          <a:xfrm>
            <a:off x="5854748" y="1762683"/>
            <a:ext cx="490817" cy="47737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it-IT" kern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Text Placeholder 39">
            <a:extLst>
              <a:ext uri="{FF2B5EF4-FFF2-40B4-BE49-F238E27FC236}">
                <a16:creationId xmlns:a16="http://schemas.microsoft.com/office/drawing/2014/main" id="{45484806-B26E-4B00-A8A7-1BF44C90653B}"/>
              </a:ext>
            </a:extLst>
          </p:cNvPr>
          <p:cNvSpPr txBox="1">
            <a:spLocks/>
          </p:cNvSpPr>
          <p:nvPr/>
        </p:nvSpPr>
        <p:spPr>
          <a:xfrm>
            <a:off x="1647265" y="5602044"/>
            <a:ext cx="10425403" cy="50783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 fontAlgn="base">
              <a:buClr>
                <a:srgbClr val="064F59"/>
              </a:buClr>
              <a:defRPr/>
            </a:pP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Mean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survival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curves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created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by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weighted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averaging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of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digitised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Kaplan-Meier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survival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curves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of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metastatic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melanoma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patients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treated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in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selected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clinical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trials.</a:t>
            </a:r>
          </a:p>
          <a:p>
            <a:pPr defTabSz="914354" fontAlgn="base">
              <a:buClr>
                <a:srgbClr val="064F59"/>
              </a:buClr>
              <a:defRPr/>
            </a:pP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Ugurel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S,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Roehmel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J, Ascierto PA, Flaherty KT,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Grob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JJ,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Hauschild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A,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Larkin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J, Long GV,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Lorigan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P,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McArthur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GA,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Ribas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A, Robert C,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Schadendorf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D, and Garbe C: 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Eur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J </a:t>
            </a:r>
            <a:r>
              <a:rPr lang="it-IT" sz="1100" dirty="0" err="1">
                <a:solidFill>
                  <a:prstClr val="white"/>
                </a:solidFill>
                <a:latin typeface="Arial"/>
                <a:cs typeface="Arial"/>
              </a:rPr>
              <a:t>Cancer</a:t>
            </a:r>
            <a:r>
              <a:rPr lang="it-IT" sz="1100" dirty="0">
                <a:solidFill>
                  <a:prstClr val="white"/>
                </a:solidFill>
                <a:latin typeface="Arial"/>
                <a:cs typeface="Arial"/>
              </a:rPr>
              <a:t> 53: 125-134 (2016)</a:t>
            </a:r>
          </a:p>
        </p:txBody>
      </p:sp>
    </p:spTree>
    <p:extLst>
      <p:ext uri="{BB962C8B-B14F-4D97-AF65-F5344CB8AC3E}">
        <p14:creationId xmlns:p14="http://schemas.microsoft.com/office/powerpoint/2010/main" val="10248914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6C7AA6-D8AF-449B-90FC-CCEF2AA007F6}"/>
              </a:ext>
            </a:extLst>
          </p:cNvPr>
          <p:cNvSpPr/>
          <p:nvPr/>
        </p:nvSpPr>
        <p:spPr>
          <a:xfrm>
            <a:off x="155613" y="4559589"/>
            <a:ext cx="11116236" cy="131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 defTabSz="1219170" hangingPunct="0">
              <a:spcBef>
                <a:spcPts val="400"/>
              </a:spcBef>
              <a:buClr>
                <a:srgbClr val="B11F2C"/>
              </a:buClr>
              <a:buFont typeface="Arial" panose="020B0604020202020204" pitchFamily="34" charset="0"/>
              <a:buChar char="•"/>
              <a:defRPr/>
            </a:pPr>
            <a:r>
              <a:rPr lang="en-US" sz="1867" kern="0" dirty="0">
                <a:solidFill>
                  <a:srgbClr val="000000"/>
                </a:solidFill>
                <a:cs typeface="Arial" panose="020B0604020202020204" pitchFamily="34" charset="0"/>
                <a:sym typeface="Helvetica"/>
              </a:rPr>
              <a:t>Objective response rate with ENT + PEMBRO was 10% (7 of 72, 95% CI: 4-19%)</a:t>
            </a:r>
          </a:p>
          <a:p>
            <a:pPr marL="611702" lvl="1" indent="-306910" defTabSz="1219170">
              <a:spcBef>
                <a:spcPts val="400"/>
              </a:spcBef>
              <a:buClr>
                <a:srgbClr val="B11F2C"/>
              </a:buClr>
              <a:buFont typeface="Arial" panose="020B0604020202020204" pitchFamily="34" charset="0"/>
              <a:buChar char="–"/>
            </a:pPr>
            <a:r>
              <a:rPr lang="en-US" sz="1600" kern="0" dirty="0">
                <a:solidFill>
                  <a:srgbClr val="000000"/>
                </a:solidFill>
                <a:cs typeface="Calibri"/>
                <a:sym typeface="Helvetica"/>
              </a:rPr>
              <a:t>Prespecified ORR target not reached; median duration of response was 5.3 months</a:t>
            </a:r>
          </a:p>
          <a:p>
            <a:pPr marL="611702" lvl="1" indent="-306910" defTabSz="1219170">
              <a:spcBef>
                <a:spcPts val="400"/>
              </a:spcBef>
              <a:buClr>
                <a:srgbClr val="B11F2C"/>
              </a:buClr>
              <a:buFont typeface="Arial" panose="020B0604020202020204" pitchFamily="34" charset="0"/>
              <a:buChar char="–"/>
            </a:pPr>
            <a:r>
              <a:rPr lang="en-US" sz="1600" kern="0" dirty="0">
                <a:solidFill>
                  <a:srgbClr val="000000"/>
                </a:solidFill>
                <a:cs typeface="Calibri"/>
                <a:sym typeface="Calibri"/>
              </a:rPr>
              <a:t>An additional 50% of patients achieved disease stabilization</a:t>
            </a:r>
          </a:p>
          <a:p>
            <a:pPr marL="224361" indent="-224361" defTabSz="1219170">
              <a:spcBef>
                <a:spcPts val="400"/>
              </a:spcBef>
              <a:buClr>
                <a:srgbClr val="B11F2C"/>
              </a:buClr>
              <a:buFont typeface="Arial" panose="020B0604020202020204" pitchFamily="34" charset="0"/>
              <a:buChar char="•"/>
            </a:pPr>
            <a:r>
              <a:rPr lang="en-US" sz="1867" kern="0" dirty="0">
                <a:solidFill>
                  <a:srgbClr val="000000"/>
                </a:solidFill>
                <a:cs typeface="Calibri"/>
                <a:sym typeface="Calibri"/>
              </a:rPr>
              <a:t>Experience similar in PD1-pretreated melanoma (ORR = 18%)</a:t>
            </a:r>
            <a:r>
              <a:rPr lang="en-US" sz="1867" kern="0" baseline="30000" dirty="0">
                <a:solidFill>
                  <a:srgbClr val="000000"/>
                </a:solidFill>
                <a:cs typeface="Calibri"/>
                <a:sym typeface="Calibri"/>
              </a:rPr>
              <a:t>1</a:t>
            </a:r>
            <a:endParaRPr lang="en-US" sz="1600" kern="0" baseline="30000" dirty="0">
              <a:solidFill>
                <a:srgbClr val="000000"/>
              </a:solidFill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AD2A6-8799-48AB-8F07-D86D8C7FFA00}"/>
              </a:ext>
            </a:extLst>
          </p:cNvPr>
          <p:cNvSpPr txBox="1"/>
          <p:nvPr/>
        </p:nvSpPr>
        <p:spPr>
          <a:xfrm>
            <a:off x="243841" y="6002669"/>
            <a:ext cx="10183324" cy="6771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defTabSz="1219170" hangingPunct="0">
              <a:defRPr/>
            </a:pPr>
            <a:r>
              <a:rPr lang="en-US" sz="1200" kern="0" dirty="0">
                <a:solidFill>
                  <a:srgbClr val="3F454C"/>
                </a:solidFill>
                <a:cs typeface="Arial" panose="020B0604020202020204" pitchFamily="34" charset="0"/>
                <a:sym typeface="Helvetica"/>
              </a:rPr>
              <a:t>CI, confidence interval; ENT, </a:t>
            </a:r>
            <a:r>
              <a:rPr lang="en-US" sz="1200" kern="0" dirty="0" err="1">
                <a:solidFill>
                  <a:srgbClr val="3F454C"/>
                </a:solidFill>
                <a:cs typeface="Arial" panose="020B0604020202020204" pitchFamily="34" charset="0"/>
                <a:sym typeface="Helvetica"/>
              </a:rPr>
              <a:t>entinostat</a:t>
            </a:r>
            <a:r>
              <a:rPr lang="en-US" sz="1200" kern="0" dirty="0">
                <a:solidFill>
                  <a:srgbClr val="3F454C"/>
                </a:solidFill>
                <a:cs typeface="Arial" panose="020B0604020202020204" pitchFamily="34" charset="0"/>
                <a:sym typeface="Helvetica"/>
              </a:rPr>
              <a:t>; PEMBRO, pembrolizumab; PD, progressive disease; PR, partial response; SD, stable disease.</a:t>
            </a:r>
          </a:p>
          <a:p>
            <a:pPr defTabSz="1219170" hangingPunct="0">
              <a:defRPr/>
            </a:pPr>
            <a:r>
              <a:rPr lang="en-US" sz="1200" b="1" kern="0" dirty="0">
                <a:solidFill>
                  <a:srgbClr val="3F454C"/>
                </a:solidFill>
                <a:cs typeface="Arial" panose="020B0604020202020204" pitchFamily="34" charset="0"/>
                <a:sym typeface="Helvetica"/>
              </a:rPr>
              <a:t>1. </a:t>
            </a:r>
            <a:r>
              <a:rPr lang="en-US" sz="1200" kern="0" dirty="0">
                <a:solidFill>
                  <a:srgbClr val="3F454C"/>
                </a:solidFill>
                <a:cs typeface="Arial" panose="020B0604020202020204" pitchFamily="34" charset="0"/>
                <a:sym typeface="Helvetica"/>
              </a:rPr>
              <a:t>Gandhi L, et al. Presented at ASCO 2018. Abstract 9036.</a:t>
            </a:r>
          </a:p>
          <a:p>
            <a:pPr defTabSz="1219170" hangingPunct="0">
              <a:defRPr/>
            </a:pPr>
            <a:endParaRPr lang="en-US" sz="1200" kern="0" dirty="0">
              <a:solidFill>
                <a:srgbClr val="3F454C"/>
              </a:solidFill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58271C-C9A9-483E-97B0-1A64A90FCB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r="609" b="2875"/>
          <a:stretch/>
        </p:blipFill>
        <p:spPr>
          <a:xfrm>
            <a:off x="6931026" y="1438188"/>
            <a:ext cx="5090733" cy="25482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5384C0-4E4E-4B15-A868-A031A65CB202}"/>
              </a:ext>
            </a:extLst>
          </p:cNvPr>
          <p:cNvSpPr txBox="1"/>
          <p:nvPr/>
        </p:nvSpPr>
        <p:spPr>
          <a:xfrm>
            <a:off x="8333312" y="4238656"/>
            <a:ext cx="2257032" cy="287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algn="ctr" defTabSz="1219170" hangingPunct="0">
              <a:defRPr/>
            </a:pPr>
            <a:r>
              <a:rPr lang="en-US" sz="1067" b="1" kern="0" dirty="0">
                <a:solidFill>
                  <a:srgbClr val="000000"/>
                </a:solidFill>
                <a:sym typeface="Helvetica"/>
              </a:rPr>
              <a:t>Time to last scan (weeks)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A6AA61-27EE-41A4-904C-5B17537B5E39}"/>
              </a:ext>
            </a:extLst>
          </p:cNvPr>
          <p:cNvSpPr txBox="1"/>
          <p:nvPr/>
        </p:nvSpPr>
        <p:spPr>
          <a:xfrm rot="16200000">
            <a:off x="5137844" y="2645921"/>
            <a:ext cx="2572819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 defTabSz="1219170" hangingPunct="0">
              <a:defRPr/>
            </a:pPr>
            <a:r>
              <a:rPr lang="en-US" sz="1200" b="1" kern="0" dirty="0">
                <a:solidFill>
                  <a:srgbClr val="000000"/>
                </a:solidFill>
                <a:sym typeface="Helvetica"/>
              </a:rPr>
              <a:t>Percent change relative to baseline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12512BF-388F-4C53-A062-01C3F9EC027A}"/>
              </a:ext>
            </a:extLst>
          </p:cNvPr>
          <p:cNvSpPr txBox="1"/>
          <p:nvPr/>
        </p:nvSpPr>
        <p:spPr>
          <a:xfrm rot="16200000">
            <a:off x="-781495" y="2552924"/>
            <a:ext cx="1889941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 defTabSz="1219170" hangingPunct="0">
              <a:defRPr/>
            </a:pPr>
            <a:r>
              <a:rPr lang="en-US" sz="1200" b="1" kern="0" dirty="0">
                <a:solidFill>
                  <a:srgbClr val="000000"/>
                </a:solidFill>
                <a:sym typeface="Helvetica"/>
              </a:rPr>
              <a:t>Change from baseline (%)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DAA214-FF18-4684-9D2F-B64C782BF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4" y="163406"/>
            <a:ext cx="10765536" cy="748795"/>
          </a:xfrm>
        </p:spPr>
        <p:txBody>
          <a:bodyPr/>
          <a:lstStyle/>
          <a:p>
            <a:r>
              <a:rPr lang="en-US" dirty="0"/>
              <a:t>Durable responses were observed in patients who experienced progression on prior anti-PD(L)1 therapy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B0FDB-B5C6-48AA-82D7-34DED7B3F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917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0198E9FB-7607-49DB-B885-27022D744158}" type="slidenum">
              <a:rPr lang="en-US" kern="0">
                <a:solidFill>
                  <a:srgbClr val="FFFFFF"/>
                </a:solidFill>
                <a:latin typeface="Arial" panose="020B0604020202020204"/>
                <a:cs typeface=""/>
                <a:sym typeface="Helvetica"/>
              </a:rPr>
              <a:pPr defTabSz="121917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en-US" kern="0" dirty="0">
              <a:solidFill>
                <a:srgbClr val="FFFFFF"/>
              </a:solidFill>
              <a:latin typeface="Arial" panose="020B0604020202020204"/>
              <a:cs typeface=""/>
              <a:sym typeface="Helvetica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F838303-5275-4339-A115-56A0B2FB515A}"/>
              </a:ext>
            </a:extLst>
          </p:cNvPr>
          <p:cNvGrpSpPr/>
          <p:nvPr/>
        </p:nvGrpSpPr>
        <p:grpSpPr>
          <a:xfrm>
            <a:off x="305554" y="1317698"/>
            <a:ext cx="5871644" cy="3334114"/>
            <a:chOff x="229165" y="1101163"/>
            <a:chExt cx="4403733" cy="250058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81D3E6F-286D-4C0E-A408-E21BF91640E6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7" y="1203627"/>
              <a:ext cx="54864" cy="0"/>
            </a:xfrm>
            <a:prstGeom prst="line">
              <a:avLst/>
            </a:prstGeom>
            <a:noFill/>
            <a:ln w="9525" cap="flat">
              <a:solidFill>
                <a:schemeClr val="bg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2CA10E6-8E98-4680-95FF-EC3AC029D1C6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7" y="1306486"/>
              <a:ext cx="54864" cy="0"/>
            </a:xfrm>
            <a:prstGeom prst="line">
              <a:avLst/>
            </a:prstGeom>
            <a:noFill/>
            <a:ln w="9525" cap="flat">
              <a:solidFill>
                <a:schemeClr val="bg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C262DC8-8E0D-4962-88BB-754998E9CB3A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7" y="1464162"/>
              <a:ext cx="54864" cy="0"/>
            </a:xfrm>
            <a:prstGeom prst="line">
              <a:avLst/>
            </a:prstGeom>
            <a:noFill/>
            <a:ln w="9525" cap="flat">
              <a:solidFill>
                <a:schemeClr val="bg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0F0F6CE-6488-46B7-AB2F-565A96C87991}"/>
                </a:ext>
              </a:extLst>
            </p:cNvPr>
            <p:cNvCxnSpPr>
              <a:cxnSpLocks/>
            </p:cNvCxnSpPr>
            <p:nvPr/>
          </p:nvCxnSpPr>
          <p:spPr>
            <a:xfrm>
              <a:off x="571147" y="1784060"/>
              <a:ext cx="4056671" cy="0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ysDot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41FEF56-574A-4FE4-A06A-33FDC9FC7C3A}"/>
                </a:ext>
              </a:extLst>
            </p:cNvPr>
            <p:cNvCxnSpPr>
              <a:cxnSpLocks/>
            </p:cNvCxnSpPr>
            <p:nvPr/>
          </p:nvCxnSpPr>
          <p:spPr>
            <a:xfrm>
              <a:off x="576227" y="2304732"/>
              <a:ext cx="4056671" cy="0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ysDot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163285E-E9E8-401A-86F4-034EC916F1E6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7" y="1622987"/>
              <a:ext cx="54864" cy="0"/>
            </a:xfrm>
            <a:prstGeom prst="line">
              <a:avLst/>
            </a:prstGeom>
            <a:noFill/>
            <a:ln w="9525" cap="flat">
              <a:solidFill>
                <a:schemeClr val="bg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374CC2D-F4BA-4A73-9E7E-D27966478122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7" y="1781175"/>
              <a:ext cx="54864" cy="0"/>
            </a:xfrm>
            <a:prstGeom prst="line">
              <a:avLst/>
            </a:prstGeom>
            <a:noFill/>
            <a:ln w="9525" cap="flat">
              <a:solidFill>
                <a:schemeClr val="bg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A710AE-4734-4901-8DEA-A4FBC2CF99C3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7" y="1939267"/>
              <a:ext cx="54864" cy="0"/>
            </a:xfrm>
            <a:prstGeom prst="line">
              <a:avLst/>
            </a:prstGeom>
            <a:noFill/>
            <a:ln w="9525" cap="flat">
              <a:solidFill>
                <a:schemeClr val="bg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D4C114-DDF1-42E4-862C-F12006AB2552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7" y="2096862"/>
              <a:ext cx="54864" cy="0"/>
            </a:xfrm>
            <a:prstGeom prst="line">
              <a:avLst/>
            </a:prstGeom>
            <a:noFill/>
            <a:ln w="9525" cap="flat">
              <a:solidFill>
                <a:schemeClr val="bg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08BD1B1-3987-44EC-95DE-1D6EAA96641E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7" y="2254463"/>
              <a:ext cx="54864" cy="0"/>
            </a:xfrm>
            <a:prstGeom prst="line">
              <a:avLst/>
            </a:prstGeom>
            <a:noFill/>
            <a:ln w="9525" cap="flat">
              <a:solidFill>
                <a:schemeClr val="bg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7255A08-3035-4D86-8E1F-57CDF443F807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7" y="2414840"/>
              <a:ext cx="54864" cy="0"/>
            </a:xfrm>
            <a:prstGeom prst="line">
              <a:avLst/>
            </a:prstGeom>
            <a:noFill/>
            <a:ln w="9525" cap="flat">
              <a:solidFill>
                <a:schemeClr val="bg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5525097-BF23-4710-A400-57A7E1115F61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7" y="2572042"/>
              <a:ext cx="54864" cy="0"/>
            </a:xfrm>
            <a:prstGeom prst="line">
              <a:avLst/>
            </a:prstGeom>
            <a:noFill/>
            <a:ln w="9525" cap="flat">
              <a:solidFill>
                <a:schemeClr val="bg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87FBF4E-83AB-48C0-BE86-0E19425DD766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7" y="2728449"/>
              <a:ext cx="54864" cy="0"/>
            </a:xfrm>
            <a:prstGeom prst="line">
              <a:avLst/>
            </a:prstGeom>
            <a:noFill/>
            <a:ln w="9525" cap="flat">
              <a:solidFill>
                <a:schemeClr val="bg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2A9BAA8-A105-4ABF-9738-D412A43A3F4D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7" y="2889620"/>
              <a:ext cx="54864" cy="0"/>
            </a:xfrm>
            <a:prstGeom prst="line">
              <a:avLst/>
            </a:prstGeom>
            <a:noFill/>
            <a:ln w="9525" cap="flat">
              <a:solidFill>
                <a:schemeClr val="bg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F8446CE-1C41-4933-9182-F578628414CB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7" y="3048410"/>
              <a:ext cx="54864" cy="0"/>
            </a:xfrm>
            <a:prstGeom prst="line">
              <a:avLst/>
            </a:prstGeom>
            <a:noFill/>
            <a:ln w="9525" cap="flat">
              <a:solidFill>
                <a:schemeClr val="bg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BCDC3DD-4D88-446D-B1A0-D35466B9BB0A}"/>
                </a:ext>
              </a:extLst>
            </p:cNvPr>
            <p:cNvCxnSpPr>
              <a:cxnSpLocks/>
            </p:cNvCxnSpPr>
            <p:nvPr/>
          </p:nvCxnSpPr>
          <p:spPr>
            <a:xfrm>
              <a:off x="571147" y="1994552"/>
              <a:ext cx="4056671" cy="0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960DA5E2-EACF-47C3-ACF2-693384A9905D}"/>
                </a:ext>
              </a:extLst>
            </p:cNvPr>
            <p:cNvGrpSpPr/>
            <p:nvPr/>
          </p:nvGrpSpPr>
          <p:grpSpPr>
            <a:xfrm>
              <a:off x="1835824" y="3272126"/>
              <a:ext cx="1725491" cy="329622"/>
              <a:chOff x="1812964" y="3013288"/>
              <a:chExt cx="1725491" cy="3296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2B07496C-1F26-46FD-8B7C-F9FFF5582689}"/>
                  </a:ext>
                </a:extLst>
              </p:cNvPr>
              <p:cNvSpPr txBox="1"/>
              <p:nvPr/>
            </p:nvSpPr>
            <p:spPr>
              <a:xfrm>
                <a:off x="1845681" y="3013288"/>
                <a:ext cx="1692774" cy="2154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7" tIns="60957" rIns="60957" bIns="60957" numCol="1" spcCol="38100" rtlCol="0" anchor="t">
                <a:spAutoFit/>
              </a:bodyPr>
              <a:lstStyle/>
              <a:p>
                <a:pPr algn="ctr" defTabSz="1219170" hangingPunct="0">
                  <a:defRPr/>
                </a:pPr>
                <a:r>
                  <a:rPr lang="en-US" sz="1067" b="1" kern="0" dirty="0">
                    <a:solidFill>
                      <a:srgbClr val="000000"/>
                    </a:solidFill>
                    <a:sym typeface="Helvetica"/>
                  </a:rPr>
                  <a:t>PD         SD         PR Confirmed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A9B42D42-5817-4728-8EC1-7B50C40B2082}"/>
                  </a:ext>
                </a:extLst>
              </p:cNvPr>
              <p:cNvSpPr/>
              <p:nvPr/>
            </p:nvSpPr>
            <p:spPr>
              <a:xfrm>
                <a:off x="1812964" y="3065915"/>
                <a:ext cx="114302" cy="276995"/>
              </a:xfrm>
              <a:prstGeom prst="rect">
                <a:avLst/>
              </a:prstGeom>
              <a:solidFill>
                <a:srgbClr val="00B0F0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7" tIns="60957" rIns="60957" bIns="60957" numCol="1" spcCol="38100" rtlCol="0" anchor="t">
                <a:spAutoFit/>
              </a:bodyPr>
              <a:lstStyle/>
              <a:p>
                <a:pPr defTabSz="1219170" hangingPunct="0">
                  <a:defRPr/>
                </a:pPr>
                <a:endParaRPr lang="en-US" sz="1600" kern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D75DAF9F-4E05-4915-8828-BC4E407849A0}"/>
                  </a:ext>
                </a:extLst>
              </p:cNvPr>
              <p:cNvSpPr/>
              <p:nvPr/>
            </p:nvSpPr>
            <p:spPr>
              <a:xfrm>
                <a:off x="2223560" y="3065915"/>
                <a:ext cx="114302" cy="276995"/>
              </a:xfrm>
              <a:prstGeom prst="rect">
                <a:avLst/>
              </a:prstGeom>
              <a:solidFill>
                <a:srgbClr val="B11F2C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7" tIns="60957" rIns="60957" bIns="60957" numCol="1" spcCol="38100" rtlCol="0" anchor="t">
                <a:spAutoFit/>
              </a:bodyPr>
              <a:lstStyle/>
              <a:p>
                <a:pPr defTabSz="1219170" hangingPunct="0">
                  <a:defRPr/>
                </a:pPr>
                <a:endParaRPr lang="en-US" sz="1600" kern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7DD7B820-23CD-4D9E-809D-41DB70C51317}"/>
                  </a:ext>
                </a:extLst>
              </p:cNvPr>
              <p:cNvSpPr/>
              <p:nvPr/>
            </p:nvSpPr>
            <p:spPr>
              <a:xfrm>
                <a:off x="2618916" y="3065915"/>
                <a:ext cx="114302" cy="276995"/>
              </a:xfrm>
              <a:prstGeom prst="rect">
                <a:avLst/>
              </a:prstGeom>
              <a:solidFill>
                <a:srgbClr val="F7A81E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7" tIns="60957" rIns="60957" bIns="60957" numCol="1" spcCol="38100" rtlCol="0" anchor="t">
                <a:spAutoFit/>
              </a:bodyPr>
              <a:lstStyle/>
              <a:p>
                <a:pPr defTabSz="1219170" hangingPunct="0">
                  <a:defRPr/>
                </a:pPr>
                <a:endParaRPr lang="en-US" sz="1600" kern="0">
                  <a:solidFill>
                    <a:srgbClr val="000000"/>
                  </a:solidFill>
                  <a:sym typeface="Helvetica"/>
                </a:endParaRPr>
              </a:p>
            </p:txBody>
          </p:sp>
        </p:grp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CBABCC57-EC60-4D33-9130-D20FBB891C7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11823" y="1328738"/>
              <a:ext cx="3979863" cy="1511299"/>
              <a:chOff x="371" y="837"/>
              <a:chExt cx="2507" cy="952"/>
            </a:xfrm>
          </p:grpSpPr>
          <p:sp>
            <p:nvSpPr>
              <p:cNvPr id="5" name="AutoShape 3">
                <a:extLst>
                  <a:ext uri="{FF2B5EF4-FFF2-40B4-BE49-F238E27FC236}">
                    <a16:creationId xmlns:a16="http://schemas.microsoft.com/office/drawing/2014/main" id="{88B40786-DFBB-42EE-928E-E29C74A08E4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371" y="837"/>
                <a:ext cx="2506" cy="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9DFB4377-18E8-4E7F-BF3E-515B984D7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" y="837"/>
                <a:ext cx="33" cy="418"/>
              </a:xfrm>
              <a:custGeom>
                <a:avLst/>
                <a:gdLst>
                  <a:gd name="T0" fmla="*/ 0 w 33"/>
                  <a:gd name="T1" fmla="*/ 0 h 418"/>
                  <a:gd name="T2" fmla="*/ 33 w 33"/>
                  <a:gd name="T3" fmla="*/ 0 h 418"/>
                  <a:gd name="T4" fmla="*/ 33 w 33"/>
                  <a:gd name="T5" fmla="*/ 418 h 418"/>
                  <a:gd name="T6" fmla="*/ 0 w 33"/>
                  <a:gd name="T7" fmla="*/ 418 h 418"/>
                  <a:gd name="T8" fmla="*/ 0 w 33"/>
                  <a:gd name="T9" fmla="*/ 0 h 418"/>
                  <a:gd name="T10" fmla="*/ 0 w 33"/>
                  <a:gd name="T11" fmla="*/ 0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418">
                    <a:moveTo>
                      <a:pt x="0" y="0"/>
                    </a:moveTo>
                    <a:lnTo>
                      <a:pt x="33" y="0"/>
                    </a:lnTo>
                    <a:lnTo>
                      <a:pt x="33" y="418"/>
                    </a:lnTo>
                    <a:lnTo>
                      <a:pt x="0" y="4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C0C14EF1-91B8-45A5-95FD-85A506FCE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" y="933"/>
                <a:ext cx="34" cy="322"/>
              </a:xfrm>
              <a:custGeom>
                <a:avLst/>
                <a:gdLst>
                  <a:gd name="T0" fmla="*/ 0 w 34"/>
                  <a:gd name="T1" fmla="*/ 0 h 322"/>
                  <a:gd name="T2" fmla="*/ 34 w 34"/>
                  <a:gd name="T3" fmla="*/ 0 h 322"/>
                  <a:gd name="T4" fmla="*/ 34 w 34"/>
                  <a:gd name="T5" fmla="*/ 322 h 322"/>
                  <a:gd name="T6" fmla="*/ 0 w 34"/>
                  <a:gd name="T7" fmla="*/ 322 h 322"/>
                  <a:gd name="T8" fmla="*/ 0 w 34"/>
                  <a:gd name="T9" fmla="*/ 0 h 322"/>
                  <a:gd name="T10" fmla="*/ 0 w 34"/>
                  <a:gd name="T11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322">
                    <a:moveTo>
                      <a:pt x="0" y="0"/>
                    </a:moveTo>
                    <a:lnTo>
                      <a:pt x="34" y="0"/>
                    </a:lnTo>
                    <a:lnTo>
                      <a:pt x="34" y="322"/>
                    </a:lnTo>
                    <a:lnTo>
                      <a:pt x="0" y="32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E81CEC68-CF44-492B-8CB8-5115CEE38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" y="989"/>
                <a:ext cx="34" cy="266"/>
              </a:xfrm>
              <a:custGeom>
                <a:avLst/>
                <a:gdLst>
                  <a:gd name="T0" fmla="*/ 0 w 34"/>
                  <a:gd name="T1" fmla="*/ 0 h 266"/>
                  <a:gd name="T2" fmla="*/ 34 w 34"/>
                  <a:gd name="T3" fmla="*/ 0 h 266"/>
                  <a:gd name="T4" fmla="*/ 34 w 34"/>
                  <a:gd name="T5" fmla="*/ 266 h 266"/>
                  <a:gd name="T6" fmla="*/ 0 w 34"/>
                  <a:gd name="T7" fmla="*/ 266 h 266"/>
                  <a:gd name="T8" fmla="*/ 0 w 34"/>
                  <a:gd name="T9" fmla="*/ 0 h 266"/>
                  <a:gd name="T10" fmla="*/ 0 w 34"/>
                  <a:gd name="T1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6">
                    <a:moveTo>
                      <a:pt x="0" y="0"/>
                    </a:moveTo>
                    <a:lnTo>
                      <a:pt x="34" y="0"/>
                    </a:lnTo>
                    <a:lnTo>
                      <a:pt x="34" y="266"/>
                    </a:lnTo>
                    <a:lnTo>
                      <a:pt x="0" y="26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B59BA890-FAEC-445F-99A5-2C808A351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" y="989"/>
                <a:ext cx="32" cy="266"/>
              </a:xfrm>
              <a:custGeom>
                <a:avLst/>
                <a:gdLst>
                  <a:gd name="T0" fmla="*/ 0 w 32"/>
                  <a:gd name="T1" fmla="*/ 0 h 266"/>
                  <a:gd name="T2" fmla="*/ 32 w 32"/>
                  <a:gd name="T3" fmla="*/ 0 h 266"/>
                  <a:gd name="T4" fmla="*/ 32 w 32"/>
                  <a:gd name="T5" fmla="*/ 266 h 266"/>
                  <a:gd name="T6" fmla="*/ 0 w 32"/>
                  <a:gd name="T7" fmla="*/ 266 h 266"/>
                  <a:gd name="T8" fmla="*/ 0 w 32"/>
                  <a:gd name="T9" fmla="*/ 0 h 266"/>
                  <a:gd name="T10" fmla="*/ 0 w 32"/>
                  <a:gd name="T1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266">
                    <a:moveTo>
                      <a:pt x="0" y="0"/>
                    </a:moveTo>
                    <a:lnTo>
                      <a:pt x="32" y="0"/>
                    </a:lnTo>
                    <a:lnTo>
                      <a:pt x="32" y="266"/>
                    </a:lnTo>
                    <a:lnTo>
                      <a:pt x="0" y="26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D9A9E89D-574C-4848-BA63-44EE53EBF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" y="1043"/>
                <a:ext cx="33" cy="212"/>
              </a:xfrm>
              <a:custGeom>
                <a:avLst/>
                <a:gdLst>
                  <a:gd name="T0" fmla="*/ 0 w 33"/>
                  <a:gd name="T1" fmla="*/ 0 h 212"/>
                  <a:gd name="T2" fmla="*/ 33 w 33"/>
                  <a:gd name="T3" fmla="*/ 0 h 212"/>
                  <a:gd name="T4" fmla="*/ 33 w 33"/>
                  <a:gd name="T5" fmla="*/ 212 h 212"/>
                  <a:gd name="T6" fmla="*/ 0 w 33"/>
                  <a:gd name="T7" fmla="*/ 212 h 212"/>
                  <a:gd name="T8" fmla="*/ 0 w 33"/>
                  <a:gd name="T9" fmla="*/ 0 h 212"/>
                  <a:gd name="T10" fmla="*/ 0 w 33"/>
                  <a:gd name="T1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212">
                    <a:moveTo>
                      <a:pt x="0" y="0"/>
                    </a:moveTo>
                    <a:lnTo>
                      <a:pt x="33" y="0"/>
                    </a:lnTo>
                    <a:lnTo>
                      <a:pt x="33" y="212"/>
                    </a:lnTo>
                    <a:lnTo>
                      <a:pt x="0" y="2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F83D5B14-A08F-4D6D-AFBD-A8F01A4A5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" y="1046"/>
                <a:ext cx="34" cy="209"/>
              </a:xfrm>
              <a:custGeom>
                <a:avLst/>
                <a:gdLst>
                  <a:gd name="T0" fmla="*/ 0 w 34"/>
                  <a:gd name="T1" fmla="*/ 0 h 209"/>
                  <a:gd name="T2" fmla="*/ 34 w 34"/>
                  <a:gd name="T3" fmla="*/ 0 h 209"/>
                  <a:gd name="T4" fmla="*/ 34 w 34"/>
                  <a:gd name="T5" fmla="*/ 209 h 209"/>
                  <a:gd name="T6" fmla="*/ 0 w 34"/>
                  <a:gd name="T7" fmla="*/ 209 h 209"/>
                  <a:gd name="T8" fmla="*/ 0 w 34"/>
                  <a:gd name="T9" fmla="*/ 0 h 209"/>
                  <a:gd name="T10" fmla="*/ 0 w 34"/>
                  <a:gd name="T11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09">
                    <a:moveTo>
                      <a:pt x="0" y="0"/>
                    </a:moveTo>
                    <a:lnTo>
                      <a:pt x="34" y="0"/>
                    </a:lnTo>
                    <a:lnTo>
                      <a:pt x="34" y="209"/>
                    </a:lnTo>
                    <a:lnTo>
                      <a:pt x="0" y="20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8E1939C6-504A-4903-A648-4EC7F5B0F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" y="1048"/>
                <a:ext cx="33" cy="207"/>
              </a:xfrm>
              <a:custGeom>
                <a:avLst/>
                <a:gdLst>
                  <a:gd name="T0" fmla="*/ 0 w 33"/>
                  <a:gd name="T1" fmla="*/ 0 h 207"/>
                  <a:gd name="T2" fmla="*/ 33 w 33"/>
                  <a:gd name="T3" fmla="*/ 0 h 207"/>
                  <a:gd name="T4" fmla="*/ 33 w 33"/>
                  <a:gd name="T5" fmla="*/ 207 h 207"/>
                  <a:gd name="T6" fmla="*/ 0 w 33"/>
                  <a:gd name="T7" fmla="*/ 207 h 207"/>
                  <a:gd name="T8" fmla="*/ 0 w 33"/>
                  <a:gd name="T9" fmla="*/ 0 h 207"/>
                  <a:gd name="T10" fmla="*/ 0 w 33"/>
                  <a:gd name="T11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207">
                    <a:moveTo>
                      <a:pt x="0" y="0"/>
                    </a:moveTo>
                    <a:lnTo>
                      <a:pt x="33" y="0"/>
                    </a:lnTo>
                    <a:lnTo>
                      <a:pt x="33" y="207"/>
                    </a:lnTo>
                    <a:lnTo>
                      <a:pt x="0" y="20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9D95DFAB-621C-4A68-A072-F942281A2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" y="1057"/>
                <a:ext cx="32" cy="198"/>
              </a:xfrm>
              <a:custGeom>
                <a:avLst/>
                <a:gdLst>
                  <a:gd name="T0" fmla="*/ 0 w 32"/>
                  <a:gd name="T1" fmla="*/ 0 h 198"/>
                  <a:gd name="T2" fmla="*/ 32 w 32"/>
                  <a:gd name="T3" fmla="*/ 0 h 198"/>
                  <a:gd name="T4" fmla="*/ 32 w 32"/>
                  <a:gd name="T5" fmla="*/ 198 h 198"/>
                  <a:gd name="T6" fmla="*/ 0 w 32"/>
                  <a:gd name="T7" fmla="*/ 198 h 198"/>
                  <a:gd name="T8" fmla="*/ 0 w 32"/>
                  <a:gd name="T9" fmla="*/ 0 h 198"/>
                  <a:gd name="T10" fmla="*/ 0 w 32"/>
                  <a:gd name="T11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98">
                    <a:moveTo>
                      <a:pt x="0" y="0"/>
                    </a:moveTo>
                    <a:lnTo>
                      <a:pt x="32" y="0"/>
                    </a:lnTo>
                    <a:lnTo>
                      <a:pt x="32" y="198"/>
                    </a:lnTo>
                    <a:lnTo>
                      <a:pt x="0" y="19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93184B4A-716F-4D5B-A58F-1CD89AFA6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" y="1061"/>
                <a:ext cx="33" cy="194"/>
              </a:xfrm>
              <a:custGeom>
                <a:avLst/>
                <a:gdLst>
                  <a:gd name="T0" fmla="*/ 0 w 33"/>
                  <a:gd name="T1" fmla="*/ 0 h 194"/>
                  <a:gd name="T2" fmla="*/ 33 w 33"/>
                  <a:gd name="T3" fmla="*/ 0 h 194"/>
                  <a:gd name="T4" fmla="*/ 33 w 33"/>
                  <a:gd name="T5" fmla="*/ 194 h 194"/>
                  <a:gd name="T6" fmla="*/ 0 w 33"/>
                  <a:gd name="T7" fmla="*/ 194 h 194"/>
                  <a:gd name="T8" fmla="*/ 0 w 33"/>
                  <a:gd name="T9" fmla="*/ 0 h 194"/>
                  <a:gd name="T10" fmla="*/ 0 w 33"/>
                  <a:gd name="T11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94">
                    <a:moveTo>
                      <a:pt x="0" y="0"/>
                    </a:moveTo>
                    <a:lnTo>
                      <a:pt x="33" y="0"/>
                    </a:lnTo>
                    <a:lnTo>
                      <a:pt x="33" y="194"/>
                    </a:lnTo>
                    <a:lnTo>
                      <a:pt x="0" y="19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38" name="Freeform 14">
                <a:extLst>
                  <a:ext uri="{FF2B5EF4-FFF2-40B4-BE49-F238E27FC236}">
                    <a16:creationId xmlns:a16="http://schemas.microsoft.com/office/drawing/2014/main" id="{3B1A8485-EB03-4449-BBC7-AD93C1F07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" y="1075"/>
                <a:ext cx="34" cy="180"/>
              </a:xfrm>
              <a:custGeom>
                <a:avLst/>
                <a:gdLst>
                  <a:gd name="T0" fmla="*/ 0 w 34"/>
                  <a:gd name="T1" fmla="*/ 0 h 180"/>
                  <a:gd name="T2" fmla="*/ 34 w 34"/>
                  <a:gd name="T3" fmla="*/ 0 h 180"/>
                  <a:gd name="T4" fmla="*/ 34 w 34"/>
                  <a:gd name="T5" fmla="*/ 180 h 180"/>
                  <a:gd name="T6" fmla="*/ 0 w 34"/>
                  <a:gd name="T7" fmla="*/ 180 h 180"/>
                  <a:gd name="T8" fmla="*/ 0 w 34"/>
                  <a:gd name="T9" fmla="*/ 0 h 180"/>
                  <a:gd name="T10" fmla="*/ 0 w 34"/>
                  <a:gd name="T11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80">
                    <a:moveTo>
                      <a:pt x="0" y="0"/>
                    </a:moveTo>
                    <a:lnTo>
                      <a:pt x="34" y="0"/>
                    </a:lnTo>
                    <a:lnTo>
                      <a:pt x="34" y="180"/>
                    </a:lnTo>
                    <a:lnTo>
                      <a:pt x="0" y="18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id="{2CAC300C-770F-4251-8A8F-F8B69728B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" y="1099"/>
                <a:ext cx="33" cy="156"/>
              </a:xfrm>
              <a:custGeom>
                <a:avLst/>
                <a:gdLst>
                  <a:gd name="T0" fmla="*/ 0 w 33"/>
                  <a:gd name="T1" fmla="*/ 0 h 156"/>
                  <a:gd name="T2" fmla="*/ 33 w 33"/>
                  <a:gd name="T3" fmla="*/ 0 h 156"/>
                  <a:gd name="T4" fmla="*/ 33 w 33"/>
                  <a:gd name="T5" fmla="*/ 156 h 156"/>
                  <a:gd name="T6" fmla="*/ 0 w 33"/>
                  <a:gd name="T7" fmla="*/ 156 h 156"/>
                  <a:gd name="T8" fmla="*/ 0 w 33"/>
                  <a:gd name="T9" fmla="*/ 0 h 156"/>
                  <a:gd name="T10" fmla="*/ 0 w 33"/>
                  <a:gd name="T1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56">
                    <a:moveTo>
                      <a:pt x="0" y="0"/>
                    </a:moveTo>
                    <a:lnTo>
                      <a:pt x="33" y="0"/>
                    </a:lnTo>
                    <a:lnTo>
                      <a:pt x="33" y="156"/>
                    </a:lnTo>
                    <a:lnTo>
                      <a:pt x="0" y="15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A016E3B3-EA0B-4EFA-B86C-DB671648D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" y="1125"/>
                <a:ext cx="32" cy="130"/>
              </a:xfrm>
              <a:custGeom>
                <a:avLst/>
                <a:gdLst>
                  <a:gd name="T0" fmla="*/ 0 w 32"/>
                  <a:gd name="T1" fmla="*/ 0 h 130"/>
                  <a:gd name="T2" fmla="*/ 32 w 32"/>
                  <a:gd name="T3" fmla="*/ 0 h 130"/>
                  <a:gd name="T4" fmla="*/ 32 w 32"/>
                  <a:gd name="T5" fmla="*/ 130 h 130"/>
                  <a:gd name="T6" fmla="*/ 0 w 32"/>
                  <a:gd name="T7" fmla="*/ 130 h 130"/>
                  <a:gd name="T8" fmla="*/ 0 w 32"/>
                  <a:gd name="T9" fmla="*/ 0 h 130"/>
                  <a:gd name="T10" fmla="*/ 0 w 32"/>
                  <a:gd name="T11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30">
                    <a:moveTo>
                      <a:pt x="0" y="0"/>
                    </a:moveTo>
                    <a:lnTo>
                      <a:pt x="32" y="0"/>
                    </a:lnTo>
                    <a:lnTo>
                      <a:pt x="32" y="130"/>
                    </a:lnTo>
                    <a:lnTo>
                      <a:pt x="0" y="1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44" name="Freeform 17">
                <a:extLst>
                  <a:ext uri="{FF2B5EF4-FFF2-40B4-BE49-F238E27FC236}">
                    <a16:creationId xmlns:a16="http://schemas.microsoft.com/office/drawing/2014/main" id="{AAB071AF-ABD0-4ED0-85DE-D1474E638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" y="1134"/>
                <a:ext cx="33" cy="121"/>
              </a:xfrm>
              <a:custGeom>
                <a:avLst/>
                <a:gdLst>
                  <a:gd name="T0" fmla="*/ 0 w 33"/>
                  <a:gd name="T1" fmla="*/ 0 h 121"/>
                  <a:gd name="T2" fmla="*/ 33 w 33"/>
                  <a:gd name="T3" fmla="*/ 0 h 121"/>
                  <a:gd name="T4" fmla="*/ 33 w 33"/>
                  <a:gd name="T5" fmla="*/ 121 h 121"/>
                  <a:gd name="T6" fmla="*/ 0 w 33"/>
                  <a:gd name="T7" fmla="*/ 121 h 121"/>
                  <a:gd name="T8" fmla="*/ 0 w 33"/>
                  <a:gd name="T9" fmla="*/ 0 h 121"/>
                  <a:gd name="T10" fmla="*/ 0 w 33"/>
                  <a:gd name="T11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21">
                    <a:moveTo>
                      <a:pt x="0" y="0"/>
                    </a:moveTo>
                    <a:lnTo>
                      <a:pt x="33" y="0"/>
                    </a:lnTo>
                    <a:lnTo>
                      <a:pt x="33" y="121"/>
                    </a:lnTo>
                    <a:lnTo>
                      <a:pt x="0" y="12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45" name="Freeform 18">
                <a:extLst>
                  <a:ext uri="{FF2B5EF4-FFF2-40B4-BE49-F238E27FC236}">
                    <a16:creationId xmlns:a16="http://schemas.microsoft.com/office/drawing/2014/main" id="{A464287B-89D6-48BD-A3CC-5C315D65F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" y="1142"/>
                <a:ext cx="34" cy="113"/>
              </a:xfrm>
              <a:custGeom>
                <a:avLst/>
                <a:gdLst>
                  <a:gd name="T0" fmla="*/ 0 w 34"/>
                  <a:gd name="T1" fmla="*/ 0 h 113"/>
                  <a:gd name="T2" fmla="*/ 34 w 34"/>
                  <a:gd name="T3" fmla="*/ 0 h 113"/>
                  <a:gd name="T4" fmla="*/ 34 w 34"/>
                  <a:gd name="T5" fmla="*/ 113 h 113"/>
                  <a:gd name="T6" fmla="*/ 0 w 34"/>
                  <a:gd name="T7" fmla="*/ 113 h 113"/>
                  <a:gd name="T8" fmla="*/ 0 w 34"/>
                  <a:gd name="T9" fmla="*/ 0 h 113"/>
                  <a:gd name="T10" fmla="*/ 0 w 34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13">
                    <a:moveTo>
                      <a:pt x="0" y="0"/>
                    </a:moveTo>
                    <a:lnTo>
                      <a:pt x="34" y="0"/>
                    </a:lnTo>
                    <a:lnTo>
                      <a:pt x="34" y="113"/>
                    </a:lnTo>
                    <a:lnTo>
                      <a:pt x="0" y="11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62" name="Freeform 19">
                <a:extLst>
                  <a:ext uri="{FF2B5EF4-FFF2-40B4-BE49-F238E27FC236}">
                    <a16:creationId xmlns:a16="http://schemas.microsoft.com/office/drawing/2014/main" id="{9BFAEF53-4683-48D1-AD2C-82F8FE026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" y="1156"/>
                <a:ext cx="33" cy="99"/>
              </a:xfrm>
              <a:custGeom>
                <a:avLst/>
                <a:gdLst>
                  <a:gd name="T0" fmla="*/ 0 w 33"/>
                  <a:gd name="T1" fmla="*/ 0 h 99"/>
                  <a:gd name="T2" fmla="*/ 33 w 33"/>
                  <a:gd name="T3" fmla="*/ 0 h 99"/>
                  <a:gd name="T4" fmla="*/ 33 w 33"/>
                  <a:gd name="T5" fmla="*/ 99 h 99"/>
                  <a:gd name="T6" fmla="*/ 0 w 33"/>
                  <a:gd name="T7" fmla="*/ 99 h 99"/>
                  <a:gd name="T8" fmla="*/ 0 w 33"/>
                  <a:gd name="T9" fmla="*/ 0 h 99"/>
                  <a:gd name="T10" fmla="*/ 0 w 3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99">
                    <a:moveTo>
                      <a:pt x="0" y="0"/>
                    </a:moveTo>
                    <a:lnTo>
                      <a:pt x="33" y="0"/>
                    </a:lnTo>
                    <a:lnTo>
                      <a:pt x="3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81" name="Freeform 20">
                <a:extLst>
                  <a:ext uri="{FF2B5EF4-FFF2-40B4-BE49-F238E27FC236}">
                    <a16:creationId xmlns:a16="http://schemas.microsoft.com/office/drawing/2014/main" id="{16AB59DC-FA00-4ABE-AB39-69D3EAA8E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" y="1160"/>
                <a:ext cx="34" cy="95"/>
              </a:xfrm>
              <a:custGeom>
                <a:avLst/>
                <a:gdLst>
                  <a:gd name="T0" fmla="*/ 0 w 34"/>
                  <a:gd name="T1" fmla="*/ 0 h 95"/>
                  <a:gd name="T2" fmla="*/ 34 w 34"/>
                  <a:gd name="T3" fmla="*/ 0 h 95"/>
                  <a:gd name="T4" fmla="*/ 34 w 34"/>
                  <a:gd name="T5" fmla="*/ 95 h 95"/>
                  <a:gd name="T6" fmla="*/ 0 w 34"/>
                  <a:gd name="T7" fmla="*/ 95 h 95"/>
                  <a:gd name="T8" fmla="*/ 0 w 34"/>
                  <a:gd name="T9" fmla="*/ 0 h 95"/>
                  <a:gd name="T10" fmla="*/ 0 w 34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95">
                    <a:moveTo>
                      <a:pt x="0" y="0"/>
                    </a:moveTo>
                    <a:lnTo>
                      <a:pt x="34" y="0"/>
                    </a:lnTo>
                    <a:lnTo>
                      <a:pt x="34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83" name="Freeform 21">
                <a:extLst>
                  <a:ext uri="{FF2B5EF4-FFF2-40B4-BE49-F238E27FC236}">
                    <a16:creationId xmlns:a16="http://schemas.microsoft.com/office/drawing/2014/main" id="{B3861898-5D25-4E06-BD44-16AA29E76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" y="1179"/>
                <a:ext cx="33" cy="76"/>
              </a:xfrm>
              <a:custGeom>
                <a:avLst/>
                <a:gdLst>
                  <a:gd name="T0" fmla="*/ 0 w 33"/>
                  <a:gd name="T1" fmla="*/ 0 h 76"/>
                  <a:gd name="T2" fmla="*/ 33 w 33"/>
                  <a:gd name="T3" fmla="*/ 0 h 76"/>
                  <a:gd name="T4" fmla="*/ 33 w 33"/>
                  <a:gd name="T5" fmla="*/ 76 h 76"/>
                  <a:gd name="T6" fmla="*/ 0 w 33"/>
                  <a:gd name="T7" fmla="*/ 76 h 76"/>
                  <a:gd name="T8" fmla="*/ 0 w 33"/>
                  <a:gd name="T9" fmla="*/ 0 h 76"/>
                  <a:gd name="T10" fmla="*/ 0 w 33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76">
                    <a:moveTo>
                      <a:pt x="0" y="0"/>
                    </a:moveTo>
                    <a:lnTo>
                      <a:pt x="33" y="0"/>
                    </a:lnTo>
                    <a:lnTo>
                      <a:pt x="33" y="76"/>
                    </a:lnTo>
                    <a:lnTo>
                      <a:pt x="0" y="7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13" name="Freeform 22">
                <a:extLst>
                  <a:ext uri="{FF2B5EF4-FFF2-40B4-BE49-F238E27FC236}">
                    <a16:creationId xmlns:a16="http://schemas.microsoft.com/office/drawing/2014/main" id="{E21D3F77-317A-4E62-8810-4B3CA55D4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" y="1179"/>
                <a:ext cx="34" cy="76"/>
              </a:xfrm>
              <a:custGeom>
                <a:avLst/>
                <a:gdLst>
                  <a:gd name="T0" fmla="*/ 0 w 34"/>
                  <a:gd name="T1" fmla="*/ 0 h 76"/>
                  <a:gd name="T2" fmla="*/ 34 w 34"/>
                  <a:gd name="T3" fmla="*/ 0 h 76"/>
                  <a:gd name="T4" fmla="*/ 34 w 34"/>
                  <a:gd name="T5" fmla="*/ 76 h 76"/>
                  <a:gd name="T6" fmla="*/ 0 w 34"/>
                  <a:gd name="T7" fmla="*/ 76 h 76"/>
                  <a:gd name="T8" fmla="*/ 0 w 34"/>
                  <a:gd name="T9" fmla="*/ 0 h 76"/>
                  <a:gd name="T10" fmla="*/ 0 w 34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6">
                    <a:moveTo>
                      <a:pt x="0" y="0"/>
                    </a:moveTo>
                    <a:lnTo>
                      <a:pt x="34" y="0"/>
                    </a:lnTo>
                    <a:lnTo>
                      <a:pt x="34" y="76"/>
                    </a:lnTo>
                    <a:lnTo>
                      <a:pt x="0" y="7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14" name="Freeform 23">
                <a:extLst>
                  <a:ext uri="{FF2B5EF4-FFF2-40B4-BE49-F238E27FC236}">
                    <a16:creationId xmlns:a16="http://schemas.microsoft.com/office/drawing/2014/main" id="{B3D5F09F-6F99-432A-8E2C-3701B6699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5" y="1180"/>
                <a:ext cx="33" cy="75"/>
              </a:xfrm>
              <a:custGeom>
                <a:avLst/>
                <a:gdLst>
                  <a:gd name="T0" fmla="*/ 0 w 33"/>
                  <a:gd name="T1" fmla="*/ 0 h 75"/>
                  <a:gd name="T2" fmla="*/ 33 w 33"/>
                  <a:gd name="T3" fmla="*/ 0 h 75"/>
                  <a:gd name="T4" fmla="*/ 33 w 33"/>
                  <a:gd name="T5" fmla="*/ 75 h 75"/>
                  <a:gd name="T6" fmla="*/ 0 w 33"/>
                  <a:gd name="T7" fmla="*/ 75 h 75"/>
                  <a:gd name="T8" fmla="*/ 0 w 33"/>
                  <a:gd name="T9" fmla="*/ 0 h 75"/>
                  <a:gd name="T10" fmla="*/ 0 w 33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75">
                    <a:moveTo>
                      <a:pt x="0" y="0"/>
                    </a:moveTo>
                    <a:lnTo>
                      <a:pt x="33" y="0"/>
                    </a:lnTo>
                    <a:lnTo>
                      <a:pt x="33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15" name="Freeform 24">
                <a:extLst>
                  <a:ext uri="{FF2B5EF4-FFF2-40B4-BE49-F238E27FC236}">
                    <a16:creationId xmlns:a16="http://schemas.microsoft.com/office/drawing/2014/main" id="{E6CDD2E8-022E-4B34-B273-812128356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4" y="1189"/>
                <a:ext cx="34" cy="66"/>
              </a:xfrm>
              <a:custGeom>
                <a:avLst/>
                <a:gdLst>
                  <a:gd name="T0" fmla="*/ 0 w 34"/>
                  <a:gd name="T1" fmla="*/ 0 h 66"/>
                  <a:gd name="T2" fmla="*/ 34 w 34"/>
                  <a:gd name="T3" fmla="*/ 0 h 66"/>
                  <a:gd name="T4" fmla="*/ 34 w 34"/>
                  <a:gd name="T5" fmla="*/ 66 h 66"/>
                  <a:gd name="T6" fmla="*/ 0 w 34"/>
                  <a:gd name="T7" fmla="*/ 66 h 66"/>
                  <a:gd name="T8" fmla="*/ 0 w 34"/>
                  <a:gd name="T9" fmla="*/ 0 h 66"/>
                  <a:gd name="T10" fmla="*/ 0 w 34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66">
                    <a:moveTo>
                      <a:pt x="0" y="0"/>
                    </a:moveTo>
                    <a:lnTo>
                      <a:pt x="34" y="0"/>
                    </a:lnTo>
                    <a:lnTo>
                      <a:pt x="34" y="66"/>
                    </a:lnTo>
                    <a:lnTo>
                      <a:pt x="0" y="6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16" name="Freeform 25">
                <a:extLst>
                  <a:ext uri="{FF2B5EF4-FFF2-40B4-BE49-F238E27FC236}">
                    <a16:creationId xmlns:a16="http://schemas.microsoft.com/office/drawing/2014/main" id="{6AFB4719-7BE6-4EB2-97AD-CCE506A03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3" y="1194"/>
                <a:ext cx="33" cy="61"/>
              </a:xfrm>
              <a:custGeom>
                <a:avLst/>
                <a:gdLst>
                  <a:gd name="T0" fmla="*/ 0 w 33"/>
                  <a:gd name="T1" fmla="*/ 0 h 61"/>
                  <a:gd name="T2" fmla="*/ 33 w 33"/>
                  <a:gd name="T3" fmla="*/ 0 h 61"/>
                  <a:gd name="T4" fmla="*/ 33 w 33"/>
                  <a:gd name="T5" fmla="*/ 61 h 61"/>
                  <a:gd name="T6" fmla="*/ 0 w 33"/>
                  <a:gd name="T7" fmla="*/ 61 h 61"/>
                  <a:gd name="T8" fmla="*/ 0 w 33"/>
                  <a:gd name="T9" fmla="*/ 0 h 61"/>
                  <a:gd name="T10" fmla="*/ 0 w 33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61">
                    <a:moveTo>
                      <a:pt x="0" y="0"/>
                    </a:moveTo>
                    <a:lnTo>
                      <a:pt x="33" y="0"/>
                    </a:lnTo>
                    <a:lnTo>
                      <a:pt x="33" y="61"/>
                    </a:lnTo>
                    <a:lnTo>
                      <a:pt x="0" y="6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17" name="Freeform 26">
                <a:extLst>
                  <a:ext uri="{FF2B5EF4-FFF2-40B4-BE49-F238E27FC236}">
                    <a16:creationId xmlns:a16="http://schemas.microsoft.com/office/drawing/2014/main" id="{94E09C5B-7C04-4FFE-85F3-473F605D0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2" y="1196"/>
                <a:ext cx="33" cy="59"/>
              </a:xfrm>
              <a:custGeom>
                <a:avLst/>
                <a:gdLst>
                  <a:gd name="T0" fmla="*/ 0 w 33"/>
                  <a:gd name="T1" fmla="*/ 0 h 59"/>
                  <a:gd name="T2" fmla="*/ 33 w 33"/>
                  <a:gd name="T3" fmla="*/ 0 h 59"/>
                  <a:gd name="T4" fmla="*/ 33 w 33"/>
                  <a:gd name="T5" fmla="*/ 59 h 59"/>
                  <a:gd name="T6" fmla="*/ 0 w 33"/>
                  <a:gd name="T7" fmla="*/ 59 h 59"/>
                  <a:gd name="T8" fmla="*/ 0 w 33"/>
                  <a:gd name="T9" fmla="*/ 0 h 59"/>
                  <a:gd name="T10" fmla="*/ 0 w 33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59">
                    <a:moveTo>
                      <a:pt x="0" y="0"/>
                    </a:moveTo>
                    <a:lnTo>
                      <a:pt x="33" y="0"/>
                    </a:lnTo>
                    <a:lnTo>
                      <a:pt x="33" y="59"/>
                    </a:lnTo>
                    <a:lnTo>
                      <a:pt x="0" y="5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26" name="Freeform 27">
                <a:extLst>
                  <a:ext uri="{FF2B5EF4-FFF2-40B4-BE49-F238E27FC236}">
                    <a16:creationId xmlns:a16="http://schemas.microsoft.com/office/drawing/2014/main" id="{2AB2A1ED-C9FD-45F5-B555-4E1B37215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1211"/>
                <a:ext cx="34" cy="44"/>
              </a:xfrm>
              <a:custGeom>
                <a:avLst/>
                <a:gdLst>
                  <a:gd name="T0" fmla="*/ 0 w 34"/>
                  <a:gd name="T1" fmla="*/ 0 h 44"/>
                  <a:gd name="T2" fmla="*/ 34 w 34"/>
                  <a:gd name="T3" fmla="*/ 0 h 44"/>
                  <a:gd name="T4" fmla="*/ 34 w 34"/>
                  <a:gd name="T5" fmla="*/ 44 h 44"/>
                  <a:gd name="T6" fmla="*/ 0 w 34"/>
                  <a:gd name="T7" fmla="*/ 44 h 44"/>
                  <a:gd name="T8" fmla="*/ 0 w 34"/>
                  <a:gd name="T9" fmla="*/ 0 h 44"/>
                  <a:gd name="T10" fmla="*/ 0 w 34"/>
                  <a:gd name="T1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44">
                    <a:moveTo>
                      <a:pt x="0" y="0"/>
                    </a:moveTo>
                    <a:lnTo>
                      <a:pt x="34" y="0"/>
                    </a:lnTo>
                    <a:lnTo>
                      <a:pt x="34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28" name="Freeform 28">
                <a:extLst>
                  <a:ext uri="{FF2B5EF4-FFF2-40B4-BE49-F238E27FC236}">
                    <a16:creationId xmlns:a16="http://schemas.microsoft.com/office/drawing/2014/main" id="{FD954EEA-5A63-4F67-BE9E-D20E3DD9B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1" y="1214"/>
                <a:ext cx="33" cy="41"/>
              </a:xfrm>
              <a:custGeom>
                <a:avLst/>
                <a:gdLst>
                  <a:gd name="T0" fmla="*/ 0 w 33"/>
                  <a:gd name="T1" fmla="*/ 0 h 41"/>
                  <a:gd name="T2" fmla="*/ 33 w 33"/>
                  <a:gd name="T3" fmla="*/ 0 h 41"/>
                  <a:gd name="T4" fmla="*/ 33 w 33"/>
                  <a:gd name="T5" fmla="*/ 41 h 41"/>
                  <a:gd name="T6" fmla="*/ 0 w 33"/>
                  <a:gd name="T7" fmla="*/ 41 h 41"/>
                  <a:gd name="T8" fmla="*/ 0 w 33"/>
                  <a:gd name="T9" fmla="*/ 0 h 41"/>
                  <a:gd name="T10" fmla="*/ 0 w 3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41">
                    <a:moveTo>
                      <a:pt x="0" y="0"/>
                    </a:moveTo>
                    <a:lnTo>
                      <a:pt x="33" y="0"/>
                    </a:lnTo>
                    <a:lnTo>
                      <a:pt x="33" y="41"/>
                    </a:lnTo>
                    <a:lnTo>
                      <a:pt x="0" y="4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29" name="Freeform 29">
                <a:extLst>
                  <a:ext uri="{FF2B5EF4-FFF2-40B4-BE49-F238E27FC236}">
                    <a16:creationId xmlns:a16="http://schemas.microsoft.com/office/drawing/2014/main" id="{2162C3CC-B666-4BFA-BC1B-0B48A1AB8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0" y="1217"/>
                <a:ext cx="32" cy="38"/>
              </a:xfrm>
              <a:custGeom>
                <a:avLst/>
                <a:gdLst>
                  <a:gd name="T0" fmla="*/ 0 w 32"/>
                  <a:gd name="T1" fmla="*/ 0 h 38"/>
                  <a:gd name="T2" fmla="*/ 32 w 32"/>
                  <a:gd name="T3" fmla="*/ 0 h 38"/>
                  <a:gd name="T4" fmla="*/ 32 w 32"/>
                  <a:gd name="T5" fmla="*/ 38 h 38"/>
                  <a:gd name="T6" fmla="*/ 0 w 32"/>
                  <a:gd name="T7" fmla="*/ 38 h 38"/>
                  <a:gd name="T8" fmla="*/ 0 w 32"/>
                  <a:gd name="T9" fmla="*/ 0 h 38"/>
                  <a:gd name="T10" fmla="*/ 0 w 32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8">
                    <a:moveTo>
                      <a:pt x="0" y="0"/>
                    </a:moveTo>
                    <a:lnTo>
                      <a:pt x="32" y="0"/>
                    </a:lnTo>
                    <a:lnTo>
                      <a:pt x="32" y="38"/>
                    </a:lnTo>
                    <a:lnTo>
                      <a:pt x="0" y="3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30" name="Freeform 30">
                <a:extLst>
                  <a:ext uri="{FF2B5EF4-FFF2-40B4-BE49-F238E27FC236}">
                    <a16:creationId xmlns:a16="http://schemas.microsoft.com/office/drawing/2014/main" id="{AF057EE4-0AF2-4C49-8FBD-8BEB268E9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" y="1221"/>
                <a:ext cx="34" cy="34"/>
              </a:xfrm>
              <a:custGeom>
                <a:avLst/>
                <a:gdLst>
                  <a:gd name="T0" fmla="*/ 0 w 34"/>
                  <a:gd name="T1" fmla="*/ 0 h 34"/>
                  <a:gd name="T2" fmla="*/ 34 w 34"/>
                  <a:gd name="T3" fmla="*/ 0 h 34"/>
                  <a:gd name="T4" fmla="*/ 34 w 34"/>
                  <a:gd name="T5" fmla="*/ 34 h 34"/>
                  <a:gd name="T6" fmla="*/ 0 w 34"/>
                  <a:gd name="T7" fmla="*/ 34 h 34"/>
                  <a:gd name="T8" fmla="*/ 0 w 34"/>
                  <a:gd name="T9" fmla="*/ 0 h 34"/>
                  <a:gd name="T10" fmla="*/ 0 w 34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34">
                    <a:moveTo>
                      <a:pt x="0" y="0"/>
                    </a:moveTo>
                    <a:lnTo>
                      <a:pt x="34" y="0"/>
                    </a:lnTo>
                    <a:lnTo>
                      <a:pt x="34" y="34"/>
                    </a:lnTo>
                    <a:lnTo>
                      <a:pt x="0" y="3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31" name="Freeform 31">
                <a:extLst>
                  <a:ext uri="{FF2B5EF4-FFF2-40B4-BE49-F238E27FC236}">
                    <a16:creationId xmlns:a16="http://schemas.microsoft.com/office/drawing/2014/main" id="{EDE92157-D382-4C27-A7EC-92523E705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8" y="1229"/>
                <a:ext cx="34" cy="26"/>
              </a:xfrm>
              <a:custGeom>
                <a:avLst/>
                <a:gdLst>
                  <a:gd name="T0" fmla="*/ 0 w 34"/>
                  <a:gd name="T1" fmla="*/ 0 h 26"/>
                  <a:gd name="T2" fmla="*/ 34 w 34"/>
                  <a:gd name="T3" fmla="*/ 0 h 26"/>
                  <a:gd name="T4" fmla="*/ 34 w 34"/>
                  <a:gd name="T5" fmla="*/ 26 h 26"/>
                  <a:gd name="T6" fmla="*/ 0 w 34"/>
                  <a:gd name="T7" fmla="*/ 26 h 26"/>
                  <a:gd name="T8" fmla="*/ 0 w 34"/>
                  <a:gd name="T9" fmla="*/ 0 h 26"/>
                  <a:gd name="T10" fmla="*/ 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0" y="0"/>
                    </a:moveTo>
                    <a:lnTo>
                      <a:pt x="34" y="0"/>
                    </a:lnTo>
                    <a:lnTo>
                      <a:pt x="34" y="26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32" name="Freeform 32">
                <a:extLst>
                  <a:ext uri="{FF2B5EF4-FFF2-40B4-BE49-F238E27FC236}">
                    <a16:creationId xmlns:a16="http://schemas.microsoft.com/office/drawing/2014/main" id="{51F1E609-F26D-4245-8030-AE044741C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1236"/>
                <a:ext cx="33" cy="19"/>
              </a:xfrm>
              <a:custGeom>
                <a:avLst/>
                <a:gdLst>
                  <a:gd name="T0" fmla="*/ 0 w 33"/>
                  <a:gd name="T1" fmla="*/ 0 h 19"/>
                  <a:gd name="T2" fmla="*/ 33 w 33"/>
                  <a:gd name="T3" fmla="*/ 0 h 19"/>
                  <a:gd name="T4" fmla="*/ 33 w 33"/>
                  <a:gd name="T5" fmla="*/ 19 h 19"/>
                  <a:gd name="T6" fmla="*/ 0 w 33"/>
                  <a:gd name="T7" fmla="*/ 19 h 19"/>
                  <a:gd name="T8" fmla="*/ 0 w 33"/>
                  <a:gd name="T9" fmla="*/ 0 h 19"/>
                  <a:gd name="T10" fmla="*/ 0 w 33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9">
                    <a:moveTo>
                      <a:pt x="0" y="0"/>
                    </a:moveTo>
                    <a:lnTo>
                      <a:pt x="33" y="0"/>
                    </a:lnTo>
                    <a:lnTo>
                      <a:pt x="33" y="19"/>
                    </a:lnTo>
                    <a:lnTo>
                      <a:pt x="0" y="1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33" name="Freeform 33">
                <a:extLst>
                  <a:ext uri="{FF2B5EF4-FFF2-40B4-BE49-F238E27FC236}">
                    <a16:creationId xmlns:a16="http://schemas.microsoft.com/office/drawing/2014/main" id="{60BF8472-7991-4388-A133-5138AC791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" y="1238"/>
                <a:ext cx="33" cy="17"/>
              </a:xfrm>
              <a:custGeom>
                <a:avLst/>
                <a:gdLst>
                  <a:gd name="T0" fmla="*/ 0 w 33"/>
                  <a:gd name="T1" fmla="*/ 0 h 17"/>
                  <a:gd name="T2" fmla="*/ 33 w 33"/>
                  <a:gd name="T3" fmla="*/ 0 h 17"/>
                  <a:gd name="T4" fmla="*/ 33 w 33"/>
                  <a:gd name="T5" fmla="*/ 17 h 17"/>
                  <a:gd name="T6" fmla="*/ 0 w 33"/>
                  <a:gd name="T7" fmla="*/ 17 h 17"/>
                  <a:gd name="T8" fmla="*/ 0 w 33"/>
                  <a:gd name="T9" fmla="*/ 0 h 17"/>
                  <a:gd name="T10" fmla="*/ 0 w 33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7">
                    <a:moveTo>
                      <a:pt x="0" y="0"/>
                    </a:moveTo>
                    <a:lnTo>
                      <a:pt x="33" y="0"/>
                    </a:lnTo>
                    <a:lnTo>
                      <a:pt x="33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34" name="Freeform 34">
                <a:extLst>
                  <a:ext uri="{FF2B5EF4-FFF2-40B4-BE49-F238E27FC236}">
                    <a16:creationId xmlns:a16="http://schemas.microsoft.com/office/drawing/2014/main" id="{B3EA021B-96B5-44C9-AAA4-82C29D32C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" y="1239"/>
                <a:ext cx="34" cy="16"/>
              </a:xfrm>
              <a:custGeom>
                <a:avLst/>
                <a:gdLst>
                  <a:gd name="T0" fmla="*/ 0 w 34"/>
                  <a:gd name="T1" fmla="*/ 0 h 16"/>
                  <a:gd name="T2" fmla="*/ 34 w 34"/>
                  <a:gd name="T3" fmla="*/ 0 h 16"/>
                  <a:gd name="T4" fmla="*/ 34 w 34"/>
                  <a:gd name="T5" fmla="*/ 16 h 16"/>
                  <a:gd name="T6" fmla="*/ 0 w 34"/>
                  <a:gd name="T7" fmla="*/ 16 h 16"/>
                  <a:gd name="T8" fmla="*/ 0 w 34"/>
                  <a:gd name="T9" fmla="*/ 0 h 16"/>
                  <a:gd name="T10" fmla="*/ 0 w 34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6">
                    <a:moveTo>
                      <a:pt x="0" y="0"/>
                    </a:moveTo>
                    <a:lnTo>
                      <a:pt x="34" y="0"/>
                    </a:lnTo>
                    <a:lnTo>
                      <a:pt x="34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35" name="Freeform 35">
                <a:extLst>
                  <a:ext uri="{FF2B5EF4-FFF2-40B4-BE49-F238E27FC236}">
                    <a16:creationId xmlns:a16="http://schemas.microsoft.com/office/drawing/2014/main" id="{25DB68A1-E2CB-4B42-A492-8032C6EAA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5" y="1239"/>
                <a:ext cx="34" cy="16"/>
              </a:xfrm>
              <a:custGeom>
                <a:avLst/>
                <a:gdLst>
                  <a:gd name="T0" fmla="*/ 0 w 34"/>
                  <a:gd name="T1" fmla="*/ 0 h 16"/>
                  <a:gd name="T2" fmla="*/ 34 w 34"/>
                  <a:gd name="T3" fmla="*/ 0 h 16"/>
                  <a:gd name="T4" fmla="*/ 34 w 34"/>
                  <a:gd name="T5" fmla="*/ 16 h 16"/>
                  <a:gd name="T6" fmla="*/ 0 w 34"/>
                  <a:gd name="T7" fmla="*/ 16 h 16"/>
                  <a:gd name="T8" fmla="*/ 0 w 34"/>
                  <a:gd name="T9" fmla="*/ 0 h 16"/>
                  <a:gd name="T10" fmla="*/ 0 w 34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6">
                    <a:moveTo>
                      <a:pt x="0" y="0"/>
                    </a:moveTo>
                    <a:lnTo>
                      <a:pt x="34" y="0"/>
                    </a:lnTo>
                    <a:lnTo>
                      <a:pt x="34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36" name="Freeform 36">
                <a:extLst>
                  <a:ext uri="{FF2B5EF4-FFF2-40B4-BE49-F238E27FC236}">
                    <a16:creationId xmlns:a16="http://schemas.microsoft.com/office/drawing/2014/main" id="{2CB355D6-B21B-4C8D-A2A5-A7E97EF6A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" y="1241"/>
                <a:ext cx="33" cy="14"/>
              </a:xfrm>
              <a:custGeom>
                <a:avLst/>
                <a:gdLst>
                  <a:gd name="T0" fmla="*/ 0 w 33"/>
                  <a:gd name="T1" fmla="*/ 0 h 14"/>
                  <a:gd name="T2" fmla="*/ 33 w 33"/>
                  <a:gd name="T3" fmla="*/ 0 h 14"/>
                  <a:gd name="T4" fmla="*/ 33 w 33"/>
                  <a:gd name="T5" fmla="*/ 14 h 14"/>
                  <a:gd name="T6" fmla="*/ 0 w 33"/>
                  <a:gd name="T7" fmla="*/ 14 h 14"/>
                  <a:gd name="T8" fmla="*/ 0 w 33"/>
                  <a:gd name="T9" fmla="*/ 0 h 14"/>
                  <a:gd name="T10" fmla="*/ 0 w 3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4">
                    <a:moveTo>
                      <a:pt x="0" y="0"/>
                    </a:moveTo>
                    <a:lnTo>
                      <a:pt x="33" y="0"/>
                    </a:lnTo>
                    <a:lnTo>
                      <a:pt x="33" y="14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37" name="Freeform 37">
                <a:extLst>
                  <a:ext uri="{FF2B5EF4-FFF2-40B4-BE49-F238E27FC236}">
                    <a16:creationId xmlns:a16="http://schemas.microsoft.com/office/drawing/2014/main" id="{A2670056-56BE-4ADA-AC98-B22B04AF6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" y="1257"/>
                <a:ext cx="33" cy="8"/>
              </a:xfrm>
              <a:custGeom>
                <a:avLst/>
                <a:gdLst>
                  <a:gd name="T0" fmla="*/ 0 w 33"/>
                  <a:gd name="T1" fmla="*/ 0 h 8"/>
                  <a:gd name="T2" fmla="*/ 33 w 33"/>
                  <a:gd name="T3" fmla="*/ 0 h 8"/>
                  <a:gd name="T4" fmla="*/ 33 w 33"/>
                  <a:gd name="T5" fmla="*/ 8 h 8"/>
                  <a:gd name="T6" fmla="*/ 0 w 33"/>
                  <a:gd name="T7" fmla="*/ 8 h 8"/>
                  <a:gd name="T8" fmla="*/ 0 w 33"/>
                  <a:gd name="T9" fmla="*/ 0 h 8"/>
                  <a:gd name="T10" fmla="*/ 0 w 33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8">
                    <a:moveTo>
                      <a:pt x="0" y="0"/>
                    </a:moveTo>
                    <a:lnTo>
                      <a:pt x="33" y="0"/>
                    </a:lnTo>
                    <a:lnTo>
                      <a:pt x="33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38" name="Freeform 38">
                <a:extLst>
                  <a:ext uri="{FF2B5EF4-FFF2-40B4-BE49-F238E27FC236}">
                    <a16:creationId xmlns:a16="http://schemas.microsoft.com/office/drawing/2014/main" id="{9042EF6E-B343-4C02-BF4F-BE9C1417F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2" y="1257"/>
                <a:ext cx="33" cy="13"/>
              </a:xfrm>
              <a:custGeom>
                <a:avLst/>
                <a:gdLst>
                  <a:gd name="T0" fmla="*/ 0 w 33"/>
                  <a:gd name="T1" fmla="*/ 0 h 13"/>
                  <a:gd name="T2" fmla="*/ 33 w 33"/>
                  <a:gd name="T3" fmla="*/ 0 h 13"/>
                  <a:gd name="T4" fmla="*/ 33 w 33"/>
                  <a:gd name="T5" fmla="*/ 13 h 13"/>
                  <a:gd name="T6" fmla="*/ 0 w 33"/>
                  <a:gd name="T7" fmla="*/ 13 h 13"/>
                  <a:gd name="T8" fmla="*/ 0 w 33"/>
                  <a:gd name="T9" fmla="*/ 0 h 13"/>
                  <a:gd name="T10" fmla="*/ 0 w 3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3">
                    <a:moveTo>
                      <a:pt x="0" y="0"/>
                    </a:moveTo>
                    <a:lnTo>
                      <a:pt x="33" y="0"/>
                    </a:lnTo>
                    <a:lnTo>
                      <a:pt x="33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39" name="Freeform 39">
                <a:extLst>
                  <a:ext uri="{FF2B5EF4-FFF2-40B4-BE49-F238E27FC236}">
                    <a16:creationId xmlns:a16="http://schemas.microsoft.com/office/drawing/2014/main" id="{A7AC14BD-A106-45E4-BBB6-0C426D37B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0" y="1257"/>
                <a:ext cx="33" cy="15"/>
              </a:xfrm>
              <a:custGeom>
                <a:avLst/>
                <a:gdLst>
                  <a:gd name="T0" fmla="*/ 0 w 33"/>
                  <a:gd name="T1" fmla="*/ 0 h 15"/>
                  <a:gd name="T2" fmla="*/ 33 w 33"/>
                  <a:gd name="T3" fmla="*/ 0 h 15"/>
                  <a:gd name="T4" fmla="*/ 33 w 33"/>
                  <a:gd name="T5" fmla="*/ 15 h 15"/>
                  <a:gd name="T6" fmla="*/ 0 w 33"/>
                  <a:gd name="T7" fmla="*/ 15 h 15"/>
                  <a:gd name="T8" fmla="*/ 0 w 33"/>
                  <a:gd name="T9" fmla="*/ 0 h 15"/>
                  <a:gd name="T10" fmla="*/ 0 w 3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5">
                    <a:moveTo>
                      <a:pt x="0" y="0"/>
                    </a:moveTo>
                    <a:lnTo>
                      <a:pt x="33" y="0"/>
                    </a:lnTo>
                    <a:lnTo>
                      <a:pt x="33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40" name="Freeform 40">
                <a:extLst>
                  <a:ext uri="{FF2B5EF4-FFF2-40B4-BE49-F238E27FC236}">
                    <a16:creationId xmlns:a16="http://schemas.microsoft.com/office/drawing/2014/main" id="{715AF3CF-EC6C-4AFF-831D-876790636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9" y="1257"/>
                <a:ext cx="34" cy="22"/>
              </a:xfrm>
              <a:custGeom>
                <a:avLst/>
                <a:gdLst>
                  <a:gd name="T0" fmla="*/ 0 w 34"/>
                  <a:gd name="T1" fmla="*/ 0 h 22"/>
                  <a:gd name="T2" fmla="*/ 34 w 34"/>
                  <a:gd name="T3" fmla="*/ 0 h 22"/>
                  <a:gd name="T4" fmla="*/ 34 w 34"/>
                  <a:gd name="T5" fmla="*/ 22 h 22"/>
                  <a:gd name="T6" fmla="*/ 0 w 34"/>
                  <a:gd name="T7" fmla="*/ 22 h 22"/>
                  <a:gd name="T8" fmla="*/ 0 w 34"/>
                  <a:gd name="T9" fmla="*/ 0 h 22"/>
                  <a:gd name="T10" fmla="*/ 0 w 34"/>
                  <a:gd name="T1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2">
                    <a:moveTo>
                      <a:pt x="0" y="0"/>
                    </a:moveTo>
                    <a:lnTo>
                      <a:pt x="34" y="0"/>
                    </a:lnTo>
                    <a:lnTo>
                      <a:pt x="34" y="22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41" name="Freeform 41">
                <a:extLst>
                  <a:ext uri="{FF2B5EF4-FFF2-40B4-BE49-F238E27FC236}">
                    <a16:creationId xmlns:a16="http://schemas.microsoft.com/office/drawing/2014/main" id="{2C5BFB10-74F5-4AC8-A04E-BC17839C2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9" y="1257"/>
                <a:ext cx="33" cy="22"/>
              </a:xfrm>
              <a:custGeom>
                <a:avLst/>
                <a:gdLst>
                  <a:gd name="T0" fmla="*/ 0 w 33"/>
                  <a:gd name="T1" fmla="*/ 0 h 22"/>
                  <a:gd name="T2" fmla="*/ 33 w 33"/>
                  <a:gd name="T3" fmla="*/ 0 h 22"/>
                  <a:gd name="T4" fmla="*/ 33 w 33"/>
                  <a:gd name="T5" fmla="*/ 22 h 22"/>
                  <a:gd name="T6" fmla="*/ 0 w 33"/>
                  <a:gd name="T7" fmla="*/ 22 h 22"/>
                  <a:gd name="T8" fmla="*/ 0 w 33"/>
                  <a:gd name="T9" fmla="*/ 0 h 22"/>
                  <a:gd name="T10" fmla="*/ 0 w 33"/>
                  <a:gd name="T1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22">
                    <a:moveTo>
                      <a:pt x="0" y="0"/>
                    </a:moveTo>
                    <a:lnTo>
                      <a:pt x="33" y="0"/>
                    </a:lnTo>
                    <a:lnTo>
                      <a:pt x="33" y="22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42" name="Freeform 42">
                <a:extLst>
                  <a:ext uri="{FF2B5EF4-FFF2-40B4-BE49-F238E27FC236}">
                    <a16:creationId xmlns:a16="http://schemas.microsoft.com/office/drawing/2014/main" id="{7C9C1DC3-3CD4-4FCE-907B-083B6BB48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8" y="1257"/>
                <a:ext cx="34" cy="25"/>
              </a:xfrm>
              <a:custGeom>
                <a:avLst/>
                <a:gdLst>
                  <a:gd name="T0" fmla="*/ 0 w 34"/>
                  <a:gd name="T1" fmla="*/ 0 h 25"/>
                  <a:gd name="T2" fmla="*/ 34 w 34"/>
                  <a:gd name="T3" fmla="*/ 0 h 25"/>
                  <a:gd name="T4" fmla="*/ 34 w 34"/>
                  <a:gd name="T5" fmla="*/ 25 h 25"/>
                  <a:gd name="T6" fmla="*/ 0 w 34"/>
                  <a:gd name="T7" fmla="*/ 25 h 25"/>
                  <a:gd name="T8" fmla="*/ 0 w 34"/>
                  <a:gd name="T9" fmla="*/ 0 h 25"/>
                  <a:gd name="T10" fmla="*/ 0 w 34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5">
                    <a:moveTo>
                      <a:pt x="0" y="0"/>
                    </a:moveTo>
                    <a:lnTo>
                      <a:pt x="34" y="0"/>
                    </a:lnTo>
                    <a:lnTo>
                      <a:pt x="34" y="25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43" name="Freeform 43">
                <a:extLst>
                  <a:ext uri="{FF2B5EF4-FFF2-40B4-BE49-F238E27FC236}">
                    <a16:creationId xmlns:a16="http://schemas.microsoft.com/office/drawing/2014/main" id="{353F9DE7-BBBC-45C9-81AA-31AC7ED8A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" y="1257"/>
                <a:ext cx="33" cy="31"/>
              </a:xfrm>
              <a:custGeom>
                <a:avLst/>
                <a:gdLst>
                  <a:gd name="T0" fmla="*/ 0 w 33"/>
                  <a:gd name="T1" fmla="*/ 0 h 31"/>
                  <a:gd name="T2" fmla="*/ 33 w 33"/>
                  <a:gd name="T3" fmla="*/ 0 h 31"/>
                  <a:gd name="T4" fmla="*/ 33 w 33"/>
                  <a:gd name="T5" fmla="*/ 31 h 31"/>
                  <a:gd name="T6" fmla="*/ 0 w 33"/>
                  <a:gd name="T7" fmla="*/ 31 h 31"/>
                  <a:gd name="T8" fmla="*/ 0 w 33"/>
                  <a:gd name="T9" fmla="*/ 0 h 31"/>
                  <a:gd name="T10" fmla="*/ 0 w 33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31">
                    <a:moveTo>
                      <a:pt x="0" y="0"/>
                    </a:moveTo>
                    <a:lnTo>
                      <a:pt x="33" y="0"/>
                    </a:lnTo>
                    <a:lnTo>
                      <a:pt x="33" y="31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44" name="Freeform 44">
                <a:extLst>
                  <a:ext uri="{FF2B5EF4-FFF2-40B4-BE49-F238E27FC236}">
                    <a16:creationId xmlns:a16="http://schemas.microsoft.com/office/drawing/2014/main" id="{CFBAB34B-9A91-473C-96C7-6A7B8B9AF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" y="1257"/>
                <a:ext cx="34" cy="40"/>
              </a:xfrm>
              <a:custGeom>
                <a:avLst/>
                <a:gdLst>
                  <a:gd name="T0" fmla="*/ 0 w 34"/>
                  <a:gd name="T1" fmla="*/ 0 h 40"/>
                  <a:gd name="T2" fmla="*/ 34 w 34"/>
                  <a:gd name="T3" fmla="*/ 0 h 40"/>
                  <a:gd name="T4" fmla="*/ 34 w 34"/>
                  <a:gd name="T5" fmla="*/ 40 h 40"/>
                  <a:gd name="T6" fmla="*/ 0 w 34"/>
                  <a:gd name="T7" fmla="*/ 40 h 40"/>
                  <a:gd name="T8" fmla="*/ 0 w 34"/>
                  <a:gd name="T9" fmla="*/ 0 h 40"/>
                  <a:gd name="T10" fmla="*/ 0 w 34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40">
                    <a:moveTo>
                      <a:pt x="0" y="0"/>
                    </a:moveTo>
                    <a:lnTo>
                      <a:pt x="34" y="0"/>
                    </a:lnTo>
                    <a:lnTo>
                      <a:pt x="34" y="40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45" name="Freeform 45">
                <a:extLst>
                  <a:ext uri="{FF2B5EF4-FFF2-40B4-BE49-F238E27FC236}">
                    <a16:creationId xmlns:a16="http://schemas.microsoft.com/office/drawing/2014/main" id="{10706A43-06AF-4973-8F15-29E309B68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6" y="1257"/>
                <a:ext cx="33" cy="46"/>
              </a:xfrm>
              <a:custGeom>
                <a:avLst/>
                <a:gdLst>
                  <a:gd name="T0" fmla="*/ 0 w 33"/>
                  <a:gd name="T1" fmla="*/ 0 h 46"/>
                  <a:gd name="T2" fmla="*/ 33 w 33"/>
                  <a:gd name="T3" fmla="*/ 0 h 46"/>
                  <a:gd name="T4" fmla="*/ 33 w 33"/>
                  <a:gd name="T5" fmla="*/ 46 h 46"/>
                  <a:gd name="T6" fmla="*/ 0 w 33"/>
                  <a:gd name="T7" fmla="*/ 46 h 46"/>
                  <a:gd name="T8" fmla="*/ 0 w 33"/>
                  <a:gd name="T9" fmla="*/ 0 h 46"/>
                  <a:gd name="T10" fmla="*/ 0 w 33"/>
                  <a:gd name="T11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46">
                    <a:moveTo>
                      <a:pt x="0" y="0"/>
                    </a:moveTo>
                    <a:lnTo>
                      <a:pt x="33" y="0"/>
                    </a:lnTo>
                    <a:lnTo>
                      <a:pt x="33" y="46"/>
                    </a:lnTo>
                    <a:lnTo>
                      <a:pt x="0" y="4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46" name="Freeform 46">
                <a:extLst>
                  <a:ext uri="{FF2B5EF4-FFF2-40B4-BE49-F238E27FC236}">
                    <a16:creationId xmlns:a16="http://schemas.microsoft.com/office/drawing/2014/main" id="{3EA691AD-70C5-4EB1-9476-0C75CB72F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5" y="1257"/>
                <a:ext cx="34" cy="49"/>
              </a:xfrm>
              <a:custGeom>
                <a:avLst/>
                <a:gdLst>
                  <a:gd name="T0" fmla="*/ 0 w 34"/>
                  <a:gd name="T1" fmla="*/ 0 h 49"/>
                  <a:gd name="T2" fmla="*/ 34 w 34"/>
                  <a:gd name="T3" fmla="*/ 0 h 49"/>
                  <a:gd name="T4" fmla="*/ 34 w 34"/>
                  <a:gd name="T5" fmla="*/ 49 h 49"/>
                  <a:gd name="T6" fmla="*/ 0 w 34"/>
                  <a:gd name="T7" fmla="*/ 49 h 49"/>
                  <a:gd name="T8" fmla="*/ 0 w 34"/>
                  <a:gd name="T9" fmla="*/ 0 h 49"/>
                  <a:gd name="T10" fmla="*/ 0 w 34"/>
                  <a:gd name="T1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49">
                    <a:moveTo>
                      <a:pt x="0" y="0"/>
                    </a:moveTo>
                    <a:lnTo>
                      <a:pt x="34" y="0"/>
                    </a:lnTo>
                    <a:lnTo>
                      <a:pt x="34" y="49"/>
                    </a:lnTo>
                    <a:lnTo>
                      <a:pt x="0" y="4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47" name="Freeform 47">
                <a:extLst>
                  <a:ext uri="{FF2B5EF4-FFF2-40B4-BE49-F238E27FC236}">
                    <a16:creationId xmlns:a16="http://schemas.microsoft.com/office/drawing/2014/main" id="{E6F6FD76-4EDC-44D1-9A62-2250DFF81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4" y="1257"/>
                <a:ext cx="33" cy="51"/>
              </a:xfrm>
              <a:custGeom>
                <a:avLst/>
                <a:gdLst>
                  <a:gd name="T0" fmla="*/ 0 w 33"/>
                  <a:gd name="T1" fmla="*/ 0 h 51"/>
                  <a:gd name="T2" fmla="*/ 33 w 33"/>
                  <a:gd name="T3" fmla="*/ 0 h 51"/>
                  <a:gd name="T4" fmla="*/ 33 w 33"/>
                  <a:gd name="T5" fmla="*/ 51 h 51"/>
                  <a:gd name="T6" fmla="*/ 0 w 33"/>
                  <a:gd name="T7" fmla="*/ 51 h 51"/>
                  <a:gd name="T8" fmla="*/ 0 w 33"/>
                  <a:gd name="T9" fmla="*/ 0 h 51"/>
                  <a:gd name="T10" fmla="*/ 0 w 33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51">
                    <a:moveTo>
                      <a:pt x="0" y="0"/>
                    </a:moveTo>
                    <a:lnTo>
                      <a:pt x="33" y="0"/>
                    </a:lnTo>
                    <a:lnTo>
                      <a:pt x="33" y="51"/>
                    </a:lnTo>
                    <a:lnTo>
                      <a:pt x="0" y="5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48" name="Freeform 48">
                <a:extLst>
                  <a:ext uri="{FF2B5EF4-FFF2-40B4-BE49-F238E27FC236}">
                    <a16:creationId xmlns:a16="http://schemas.microsoft.com/office/drawing/2014/main" id="{D11A2A76-D5FC-43A4-B56E-7FAD086C0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3" y="1257"/>
                <a:ext cx="34" cy="58"/>
              </a:xfrm>
              <a:custGeom>
                <a:avLst/>
                <a:gdLst>
                  <a:gd name="T0" fmla="*/ 0 w 34"/>
                  <a:gd name="T1" fmla="*/ 0 h 58"/>
                  <a:gd name="T2" fmla="*/ 34 w 34"/>
                  <a:gd name="T3" fmla="*/ 0 h 58"/>
                  <a:gd name="T4" fmla="*/ 34 w 34"/>
                  <a:gd name="T5" fmla="*/ 58 h 58"/>
                  <a:gd name="T6" fmla="*/ 0 w 34"/>
                  <a:gd name="T7" fmla="*/ 58 h 58"/>
                  <a:gd name="T8" fmla="*/ 0 w 34"/>
                  <a:gd name="T9" fmla="*/ 0 h 58"/>
                  <a:gd name="T10" fmla="*/ 0 w 34"/>
                  <a:gd name="T1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8">
                    <a:moveTo>
                      <a:pt x="0" y="0"/>
                    </a:moveTo>
                    <a:lnTo>
                      <a:pt x="34" y="0"/>
                    </a:lnTo>
                    <a:lnTo>
                      <a:pt x="34" y="58"/>
                    </a:lnTo>
                    <a:lnTo>
                      <a:pt x="0" y="5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AC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49" name="Freeform 49">
                <a:extLst>
                  <a:ext uri="{FF2B5EF4-FFF2-40B4-BE49-F238E27FC236}">
                    <a16:creationId xmlns:a16="http://schemas.microsoft.com/office/drawing/2014/main" id="{1F025F72-99DD-4675-87A2-EE0AC755B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3" y="1257"/>
                <a:ext cx="33" cy="73"/>
              </a:xfrm>
              <a:custGeom>
                <a:avLst/>
                <a:gdLst>
                  <a:gd name="T0" fmla="*/ 0 w 33"/>
                  <a:gd name="T1" fmla="*/ 0 h 73"/>
                  <a:gd name="T2" fmla="*/ 33 w 33"/>
                  <a:gd name="T3" fmla="*/ 0 h 73"/>
                  <a:gd name="T4" fmla="*/ 33 w 33"/>
                  <a:gd name="T5" fmla="*/ 73 h 73"/>
                  <a:gd name="T6" fmla="*/ 0 w 33"/>
                  <a:gd name="T7" fmla="*/ 73 h 73"/>
                  <a:gd name="T8" fmla="*/ 0 w 33"/>
                  <a:gd name="T9" fmla="*/ 0 h 73"/>
                  <a:gd name="T10" fmla="*/ 0 w 33"/>
                  <a:gd name="T11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73">
                    <a:moveTo>
                      <a:pt x="0" y="0"/>
                    </a:moveTo>
                    <a:lnTo>
                      <a:pt x="33" y="0"/>
                    </a:lnTo>
                    <a:lnTo>
                      <a:pt x="33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50" name="Freeform 50">
                <a:extLst>
                  <a:ext uri="{FF2B5EF4-FFF2-40B4-BE49-F238E27FC236}">
                    <a16:creationId xmlns:a16="http://schemas.microsoft.com/office/drawing/2014/main" id="{51BB09CC-916E-4F10-BA26-26DFC0F18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" y="1257"/>
                <a:ext cx="34" cy="76"/>
              </a:xfrm>
              <a:custGeom>
                <a:avLst/>
                <a:gdLst>
                  <a:gd name="T0" fmla="*/ 0 w 34"/>
                  <a:gd name="T1" fmla="*/ 0 h 76"/>
                  <a:gd name="T2" fmla="*/ 34 w 34"/>
                  <a:gd name="T3" fmla="*/ 0 h 76"/>
                  <a:gd name="T4" fmla="*/ 34 w 34"/>
                  <a:gd name="T5" fmla="*/ 76 h 76"/>
                  <a:gd name="T6" fmla="*/ 0 w 34"/>
                  <a:gd name="T7" fmla="*/ 76 h 76"/>
                  <a:gd name="T8" fmla="*/ 0 w 34"/>
                  <a:gd name="T9" fmla="*/ 0 h 76"/>
                  <a:gd name="T10" fmla="*/ 0 w 34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6">
                    <a:moveTo>
                      <a:pt x="0" y="0"/>
                    </a:moveTo>
                    <a:lnTo>
                      <a:pt x="34" y="0"/>
                    </a:lnTo>
                    <a:lnTo>
                      <a:pt x="34" y="76"/>
                    </a:lnTo>
                    <a:lnTo>
                      <a:pt x="0" y="7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51" name="Freeform 51">
                <a:extLst>
                  <a:ext uri="{FF2B5EF4-FFF2-40B4-BE49-F238E27FC236}">
                    <a16:creationId xmlns:a16="http://schemas.microsoft.com/office/drawing/2014/main" id="{DABA8930-5B34-4FD4-8DFD-646DD6791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1" y="1257"/>
                <a:ext cx="33" cy="89"/>
              </a:xfrm>
              <a:custGeom>
                <a:avLst/>
                <a:gdLst>
                  <a:gd name="T0" fmla="*/ 0 w 33"/>
                  <a:gd name="T1" fmla="*/ 0 h 89"/>
                  <a:gd name="T2" fmla="*/ 33 w 33"/>
                  <a:gd name="T3" fmla="*/ 0 h 89"/>
                  <a:gd name="T4" fmla="*/ 33 w 33"/>
                  <a:gd name="T5" fmla="*/ 89 h 89"/>
                  <a:gd name="T6" fmla="*/ 0 w 33"/>
                  <a:gd name="T7" fmla="*/ 89 h 89"/>
                  <a:gd name="T8" fmla="*/ 0 w 33"/>
                  <a:gd name="T9" fmla="*/ 0 h 89"/>
                  <a:gd name="T10" fmla="*/ 0 w 33"/>
                  <a:gd name="T1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89">
                    <a:moveTo>
                      <a:pt x="0" y="0"/>
                    </a:moveTo>
                    <a:lnTo>
                      <a:pt x="33" y="0"/>
                    </a:lnTo>
                    <a:lnTo>
                      <a:pt x="33" y="89"/>
                    </a:lnTo>
                    <a:lnTo>
                      <a:pt x="0" y="8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52" name="Freeform 52">
                <a:extLst>
                  <a:ext uri="{FF2B5EF4-FFF2-40B4-BE49-F238E27FC236}">
                    <a16:creationId xmlns:a16="http://schemas.microsoft.com/office/drawing/2014/main" id="{88119E2D-707B-4184-8E4B-554B37FB4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0" y="1257"/>
                <a:ext cx="32" cy="114"/>
              </a:xfrm>
              <a:custGeom>
                <a:avLst/>
                <a:gdLst>
                  <a:gd name="T0" fmla="*/ 0 w 32"/>
                  <a:gd name="T1" fmla="*/ 0 h 114"/>
                  <a:gd name="T2" fmla="*/ 32 w 32"/>
                  <a:gd name="T3" fmla="*/ 0 h 114"/>
                  <a:gd name="T4" fmla="*/ 32 w 32"/>
                  <a:gd name="T5" fmla="*/ 114 h 114"/>
                  <a:gd name="T6" fmla="*/ 0 w 32"/>
                  <a:gd name="T7" fmla="*/ 114 h 114"/>
                  <a:gd name="T8" fmla="*/ 0 w 32"/>
                  <a:gd name="T9" fmla="*/ 0 h 114"/>
                  <a:gd name="T10" fmla="*/ 0 w 32"/>
                  <a:gd name="T11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14">
                    <a:moveTo>
                      <a:pt x="0" y="0"/>
                    </a:moveTo>
                    <a:lnTo>
                      <a:pt x="32" y="0"/>
                    </a:lnTo>
                    <a:lnTo>
                      <a:pt x="32" y="114"/>
                    </a:lnTo>
                    <a:lnTo>
                      <a:pt x="0" y="1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53" name="Freeform 53">
                <a:extLst>
                  <a:ext uri="{FF2B5EF4-FFF2-40B4-BE49-F238E27FC236}">
                    <a16:creationId xmlns:a16="http://schemas.microsoft.com/office/drawing/2014/main" id="{E5B53434-FB75-4A22-9EB1-90D2B9DDC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8" y="1257"/>
                <a:ext cx="33" cy="128"/>
              </a:xfrm>
              <a:custGeom>
                <a:avLst/>
                <a:gdLst>
                  <a:gd name="T0" fmla="*/ 0 w 33"/>
                  <a:gd name="T1" fmla="*/ 0 h 128"/>
                  <a:gd name="T2" fmla="*/ 33 w 33"/>
                  <a:gd name="T3" fmla="*/ 0 h 128"/>
                  <a:gd name="T4" fmla="*/ 33 w 33"/>
                  <a:gd name="T5" fmla="*/ 128 h 128"/>
                  <a:gd name="T6" fmla="*/ 0 w 33"/>
                  <a:gd name="T7" fmla="*/ 128 h 128"/>
                  <a:gd name="T8" fmla="*/ 0 w 33"/>
                  <a:gd name="T9" fmla="*/ 0 h 128"/>
                  <a:gd name="T10" fmla="*/ 0 w 33"/>
                  <a:gd name="T11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28">
                    <a:moveTo>
                      <a:pt x="0" y="0"/>
                    </a:moveTo>
                    <a:lnTo>
                      <a:pt x="33" y="0"/>
                    </a:lnTo>
                    <a:lnTo>
                      <a:pt x="33" y="128"/>
                    </a:lnTo>
                    <a:lnTo>
                      <a:pt x="0" y="12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54" name="Freeform 54">
                <a:extLst>
                  <a:ext uri="{FF2B5EF4-FFF2-40B4-BE49-F238E27FC236}">
                    <a16:creationId xmlns:a16="http://schemas.microsoft.com/office/drawing/2014/main" id="{20821805-6C5C-48C2-A203-872DB4249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1257"/>
                <a:ext cx="34" cy="133"/>
              </a:xfrm>
              <a:custGeom>
                <a:avLst/>
                <a:gdLst>
                  <a:gd name="T0" fmla="*/ 0 w 34"/>
                  <a:gd name="T1" fmla="*/ 0 h 133"/>
                  <a:gd name="T2" fmla="*/ 34 w 34"/>
                  <a:gd name="T3" fmla="*/ 0 h 133"/>
                  <a:gd name="T4" fmla="*/ 34 w 34"/>
                  <a:gd name="T5" fmla="*/ 133 h 133"/>
                  <a:gd name="T6" fmla="*/ 0 w 34"/>
                  <a:gd name="T7" fmla="*/ 133 h 133"/>
                  <a:gd name="T8" fmla="*/ 0 w 34"/>
                  <a:gd name="T9" fmla="*/ 0 h 133"/>
                  <a:gd name="T10" fmla="*/ 0 w 34"/>
                  <a:gd name="T11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33">
                    <a:moveTo>
                      <a:pt x="0" y="0"/>
                    </a:moveTo>
                    <a:lnTo>
                      <a:pt x="34" y="0"/>
                    </a:lnTo>
                    <a:lnTo>
                      <a:pt x="34" y="133"/>
                    </a:lnTo>
                    <a:lnTo>
                      <a:pt x="0" y="13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55" name="Freeform 55">
                <a:extLst>
                  <a:ext uri="{FF2B5EF4-FFF2-40B4-BE49-F238E27FC236}">
                    <a16:creationId xmlns:a16="http://schemas.microsoft.com/office/drawing/2014/main" id="{7BFE1D87-3C79-4E2D-BAC9-3A5C33274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6" y="1257"/>
                <a:ext cx="33" cy="133"/>
              </a:xfrm>
              <a:custGeom>
                <a:avLst/>
                <a:gdLst>
                  <a:gd name="T0" fmla="*/ 0 w 33"/>
                  <a:gd name="T1" fmla="*/ 0 h 133"/>
                  <a:gd name="T2" fmla="*/ 33 w 33"/>
                  <a:gd name="T3" fmla="*/ 0 h 133"/>
                  <a:gd name="T4" fmla="*/ 33 w 33"/>
                  <a:gd name="T5" fmla="*/ 133 h 133"/>
                  <a:gd name="T6" fmla="*/ 0 w 33"/>
                  <a:gd name="T7" fmla="*/ 133 h 133"/>
                  <a:gd name="T8" fmla="*/ 0 w 33"/>
                  <a:gd name="T9" fmla="*/ 0 h 133"/>
                  <a:gd name="T10" fmla="*/ 0 w 33"/>
                  <a:gd name="T11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33">
                    <a:moveTo>
                      <a:pt x="0" y="0"/>
                    </a:moveTo>
                    <a:lnTo>
                      <a:pt x="33" y="0"/>
                    </a:lnTo>
                    <a:lnTo>
                      <a:pt x="33" y="133"/>
                    </a:lnTo>
                    <a:lnTo>
                      <a:pt x="0" y="13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56" name="Freeform 56">
                <a:extLst>
                  <a:ext uri="{FF2B5EF4-FFF2-40B4-BE49-F238E27FC236}">
                    <a16:creationId xmlns:a16="http://schemas.microsoft.com/office/drawing/2014/main" id="{59A1EB89-FFFA-409D-9C74-FC3179073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1257"/>
                <a:ext cx="32" cy="145"/>
              </a:xfrm>
              <a:custGeom>
                <a:avLst/>
                <a:gdLst>
                  <a:gd name="T0" fmla="*/ 0 w 32"/>
                  <a:gd name="T1" fmla="*/ 0 h 145"/>
                  <a:gd name="T2" fmla="*/ 32 w 32"/>
                  <a:gd name="T3" fmla="*/ 0 h 145"/>
                  <a:gd name="T4" fmla="*/ 32 w 32"/>
                  <a:gd name="T5" fmla="*/ 145 h 145"/>
                  <a:gd name="T6" fmla="*/ 0 w 32"/>
                  <a:gd name="T7" fmla="*/ 145 h 145"/>
                  <a:gd name="T8" fmla="*/ 0 w 32"/>
                  <a:gd name="T9" fmla="*/ 0 h 145"/>
                  <a:gd name="T10" fmla="*/ 0 w 32"/>
                  <a:gd name="T11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45">
                    <a:moveTo>
                      <a:pt x="0" y="0"/>
                    </a:moveTo>
                    <a:lnTo>
                      <a:pt x="32" y="0"/>
                    </a:lnTo>
                    <a:lnTo>
                      <a:pt x="32" y="145"/>
                    </a:lnTo>
                    <a:lnTo>
                      <a:pt x="0" y="1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57" name="Freeform 57">
                <a:extLst>
                  <a:ext uri="{FF2B5EF4-FFF2-40B4-BE49-F238E27FC236}">
                    <a16:creationId xmlns:a16="http://schemas.microsoft.com/office/drawing/2014/main" id="{1CDA5AC9-2A5B-4D02-BB2F-ACC3CCD19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1257"/>
                <a:ext cx="34" cy="163"/>
              </a:xfrm>
              <a:custGeom>
                <a:avLst/>
                <a:gdLst>
                  <a:gd name="T0" fmla="*/ 0 w 34"/>
                  <a:gd name="T1" fmla="*/ 0 h 163"/>
                  <a:gd name="T2" fmla="*/ 34 w 34"/>
                  <a:gd name="T3" fmla="*/ 0 h 163"/>
                  <a:gd name="T4" fmla="*/ 34 w 34"/>
                  <a:gd name="T5" fmla="*/ 163 h 163"/>
                  <a:gd name="T6" fmla="*/ 0 w 34"/>
                  <a:gd name="T7" fmla="*/ 163 h 163"/>
                  <a:gd name="T8" fmla="*/ 0 w 34"/>
                  <a:gd name="T9" fmla="*/ 0 h 163"/>
                  <a:gd name="T10" fmla="*/ 0 w 34"/>
                  <a:gd name="T11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63">
                    <a:moveTo>
                      <a:pt x="0" y="0"/>
                    </a:moveTo>
                    <a:lnTo>
                      <a:pt x="34" y="0"/>
                    </a:lnTo>
                    <a:lnTo>
                      <a:pt x="34" y="163"/>
                    </a:lnTo>
                    <a:lnTo>
                      <a:pt x="0" y="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58" name="Freeform 58">
                <a:extLst>
                  <a:ext uri="{FF2B5EF4-FFF2-40B4-BE49-F238E27FC236}">
                    <a16:creationId xmlns:a16="http://schemas.microsoft.com/office/drawing/2014/main" id="{F0C374C3-42FC-46B0-98A9-42370A7F3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" y="1257"/>
                <a:ext cx="34" cy="225"/>
              </a:xfrm>
              <a:custGeom>
                <a:avLst/>
                <a:gdLst>
                  <a:gd name="T0" fmla="*/ 0 w 34"/>
                  <a:gd name="T1" fmla="*/ 0 h 225"/>
                  <a:gd name="T2" fmla="*/ 34 w 34"/>
                  <a:gd name="T3" fmla="*/ 0 h 225"/>
                  <a:gd name="T4" fmla="*/ 34 w 34"/>
                  <a:gd name="T5" fmla="*/ 225 h 225"/>
                  <a:gd name="T6" fmla="*/ 0 w 34"/>
                  <a:gd name="T7" fmla="*/ 225 h 225"/>
                  <a:gd name="T8" fmla="*/ 0 w 34"/>
                  <a:gd name="T9" fmla="*/ 0 h 225"/>
                  <a:gd name="T10" fmla="*/ 0 w 34"/>
                  <a:gd name="T11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25">
                    <a:moveTo>
                      <a:pt x="0" y="0"/>
                    </a:moveTo>
                    <a:lnTo>
                      <a:pt x="34" y="0"/>
                    </a:lnTo>
                    <a:lnTo>
                      <a:pt x="34" y="225"/>
                    </a:lnTo>
                    <a:lnTo>
                      <a:pt x="0" y="22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8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59" name="Freeform 59">
                <a:extLst>
                  <a:ext uri="{FF2B5EF4-FFF2-40B4-BE49-F238E27FC236}">
                    <a16:creationId xmlns:a16="http://schemas.microsoft.com/office/drawing/2014/main" id="{6AC0252E-DCA5-47F6-A86E-D8A158006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2" y="1257"/>
                <a:ext cx="33" cy="264"/>
              </a:xfrm>
              <a:custGeom>
                <a:avLst/>
                <a:gdLst>
                  <a:gd name="T0" fmla="*/ 0 w 33"/>
                  <a:gd name="T1" fmla="*/ 0 h 264"/>
                  <a:gd name="T2" fmla="*/ 33 w 33"/>
                  <a:gd name="T3" fmla="*/ 0 h 264"/>
                  <a:gd name="T4" fmla="*/ 33 w 33"/>
                  <a:gd name="T5" fmla="*/ 264 h 264"/>
                  <a:gd name="T6" fmla="*/ 0 w 33"/>
                  <a:gd name="T7" fmla="*/ 264 h 264"/>
                  <a:gd name="T8" fmla="*/ 0 w 33"/>
                  <a:gd name="T9" fmla="*/ 0 h 264"/>
                  <a:gd name="T10" fmla="*/ 0 w 33"/>
                  <a:gd name="T11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264">
                    <a:moveTo>
                      <a:pt x="0" y="0"/>
                    </a:moveTo>
                    <a:lnTo>
                      <a:pt x="33" y="0"/>
                    </a:lnTo>
                    <a:lnTo>
                      <a:pt x="33" y="264"/>
                    </a:lnTo>
                    <a:lnTo>
                      <a:pt x="0" y="26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8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60" name="Freeform 60">
                <a:extLst>
                  <a:ext uri="{FF2B5EF4-FFF2-40B4-BE49-F238E27FC236}">
                    <a16:creationId xmlns:a16="http://schemas.microsoft.com/office/drawing/2014/main" id="{73061517-E0C2-456B-B05C-C6C125AD5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1" y="1257"/>
                <a:ext cx="32" cy="276"/>
              </a:xfrm>
              <a:custGeom>
                <a:avLst/>
                <a:gdLst>
                  <a:gd name="T0" fmla="*/ 0 w 32"/>
                  <a:gd name="T1" fmla="*/ 0 h 276"/>
                  <a:gd name="T2" fmla="*/ 32 w 32"/>
                  <a:gd name="T3" fmla="*/ 0 h 276"/>
                  <a:gd name="T4" fmla="*/ 32 w 32"/>
                  <a:gd name="T5" fmla="*/ 276 h 276"/>
                  <a:gd name="T6" fmla="*/ 0 w 32"/>
                  <a:gd name="T7" fmla="*/ 276 h 276"/>
                  <a:gd name="T8" fmla="*/ 0 w 32"/>
                  <a:gd name="T9" fmla="*/ 0 h 276"/>
                  <a:gd name="T10" fmla="*/ 0 w 32"/>
                  <a:gd name="T11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276">
                    <a:moveTo>
                      <a:pt x="0" y="0"/>
                    </a:moveTo>
                    <a:lnTo>
                      <a:pt x="32" y="0"/>
                    </a:lnTo>
                    <a:lnTo>
                      <a:pt x="32" y="276"/>
                    </a:lnTo>
                    <a:lnTo>
                      <a:pt x="0" y="27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8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61" name="Freeform 61">
                <a:extLst>
                  <a:ext uri="{FF2B5EF4-FFF2-40B4-BE49-F238E27FC236}">
                    <a16:creationId xmlns:a16="http://schemas.microsoft.com/office/drawing/2014/main" id="{FC901603-0ABD-4164-8F70-AEB40CF76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8" y="1257"/>
                <a:ext cx="34" cy="279"/>
              </a:xfrm>
              <a:custGeom>
                <a:avLst/>
                <a:gdLst>
                  <a:gd name="T0" fmla="*/ 0 w 34"/>
                  <a:gd name="T1" fmla="*/ 0 h 279"/>
                  <a:gd name="T2" fmla="*/ 34 w 34"/>
                  <a:gd name="T3" fmla="*/ 0 h 279"/>
                  <a:gd name="T4" fmla="*/ 34 w 34"/>
                  <a:gd name="T5" fmla="*/ 279 h 279"/>
                  <a:gd name="T6" fmla="*/ 0 w 34"/>
                  <a:gd name="T7" fmla="*/ 279 h 279"/>
                  <a:gd name="T8" fmla="*/ 0 w 34"/>
                  <a:gd name="T9" fmla="*/ 0 h 279"/>
                  <a:gd name="T10" fmla="*/ 0 w 34"/>
                  <a:gd name="T11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79">
                    <a:moveTo>
                      <a:pt x="0" y="0"/>
                    </a:moveTo>
                    <a:lnTo>
                      <a:pt x="34" y="0"/>
                    </a:lnTo>
                    <a:lnTo>
                      <a:pt x="34" y="279"/>
                    </a:lnTo>
                    <a:lnTo>
                      <a:pt x="0" y="27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62" name="Freeform 62">
                <a:extLst>
                  <a:ext uri="{FF2B5EF4-FFF2-40B4-BE49-F238E27FC236}">
                    <a16:creationId xmlns:a16="http://schemas.microsoft.com/office/drawing/2014/main" id="{A8BB11D3-9EC1-40A6-805A-563A2DEB1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1257"/>
                <a:ext cx="34" cy="334"/>
              </a:xfrm>
              <a:custGeom>
                <a:avLst/>
                <a:gdLst>
                  <a:gd name="T0" fmla="*/ 0 w 34"/>
                  <a:gd name="T1" fmla="*/ 0 h 334"/>
                  <a:gd name="T2" fmla="*/ 34 w 34"/>
                  <a:gd name="T3" fmla="*/ 0 h 334"/>
                  <a:gd name="T4" fmla="*/ 34 w 34"/>
                  <a:gd name="T5" fmla="*/ 334 h 334"/>
                  <a:gd name="T6" fmla="*/ 0 w 34"/>
                  <a:gd name="T7" fmla="*/ 334 h 334"/>
                  <a:gd name="T8" fmla="*/ 0 w 34"/>
                  <a:gd name="T9" fmla="*/ 0 h 334"/>
                  <a:gd name="T10" fmla="*/ 0 w 34"/>
                  <a:gd name="T11" fmla="*/ 0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334">
                    <a:moveTo>
                      <a:pt x="0" y="0"/>
                    </a:moveTo>
                    <a:lnTo>
                      <a:pt x="34" y="0"/>
                    </a:lnTo>
                    <a:lnTo>
                      <a:pt x="34" y="334"/>
                    </a:lnTo>
                    <a:lnTo>
                      <a:pt x="0" y="33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8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63" name="Freeform 63">
                <a:extLst>
                  <a:ext uri="{FF2B5EF4-FFF2-40B4-BE49-F238E27FC236}">
                    <a16:creationId xmlns:a16="http://schemas.microsoft.com/office/drawing/2014/main" id="{48691A8F-F7B7-4C04-B823-27F2EFBEA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8" y="1257"/>
                <a:ext cx="33" cy="363"/>
              </a:xfrm>
              <a:custGeom>
                <a:avLst/>
                <a:gdLst>
                  <a:gd name="T0" fmla="*/ 0 w 33"/>
                  <a:gd name="T1" fmla="*/ 0 h 363"/>
                  <a:gd name="T2" fmla="*/ 33 w 33"/>
                  <a:gd name="T3" fmla="*/ 0 h 363"/>
                  <a:gd name="T4" fmla="*/ 33 w 33"/>
                  <a:gd name="T5" fmla="*/ 363 h 363"/>
                  <a:gd name="T6" fmla="*/ 0 w 33"/>
                  <a:gd name="T7" fmla="*/ 363 h 363"/>
                  <a:gd name="T8" fmla="*/ 0 w 33"/>
                  <a:gd name="T9" fmla="*/ 0 h 363"/>
                  <a:gd name="T10" fmla="*/ 0 w 33"/>
                  <a:gd name="T11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363">
                    <a:moveTo>
                      <a:pt x="0" y="0"/>
                    </a:moveTo>
                    <a:lnTo>
                      <a:pt x="33" y="0"/>
                    </a:lnTo>
                    <a:lnTo>
                      <a:pt x="33" y="363"/>
                    </a:lnTo>
                    <a:lnTo>
                      <a:pt x="0" y="3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8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64" name="Freeform 64">
                <a:extLst>
                  <a:ext uri="{FF2B5EF4-FFF2-40B4-BE49-F238E27FC236}">
                    <a16:creationId xmlns:a16="http://schemas.microsoft.com/office/drawing/2014/main" id="{568FFC6A-6D4B-43C2-AAFA-862FC4BA8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257"/>
                <a:ext cx="32" cy="394"/>
              </a:xfrm>
              <a:custGeom>
                <a:avLst/>
                <a:gdLst>
                  <a:gd name="T0" fmla="*/ 0 w 32"/>
                  <a:gd name="T1" fmla="*/ 0 h 394"/>
                  <a:gd name="T2" fmla="*/ 32 w 32"/>
                  <a:gd name="T3" fmla="*/ 0 h 394"/>
                  <a:gd name="T4" fmla="*/ 32 w 32"/>
                  <a:gd name="T5" fmla="*/ 394 h 394"/>
                  <a:gd name="T6" fmla="*/ 0 w 32"/>
                  <a:gd name="T7" fmla="*/ 394 h 394"/>
                  <a:gd name="T8" fmla="*/ 0 w 32"/>
                  <a:gd name="T9" fmla="*/ 0 h 394"/>
                  <a:gd name="T10" fmla="*/ 0 w 32"/>
                  <a:gd name="T11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94">
                    <a:moveTo>
                      <a:pt x="0" y="0"/>
                    </a:moveTo>
                    <a:lnTo>
                      <a:pt x="32" y="0"/>
                    </a:lnTo>
                    <a:lnTo>
                      <a:pt x="32" y="394"/>
                    </a:lnTo>
                    <a:lnTo>
                      <a:pt x="0" y="39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8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65" name="Freeform 65">
                <a:extLst>
                  <a:ext uri="{FF2B5EF4-FFF2-40B4-BE49-F238E27FC236}">
                    <a16:creationId xmlns:a16="http://schemas.microsoft.com/office/drawing/2014/main" id="{2CF6A406-99C1-46E4-BEEC-FC975F90D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1257"/>
                <a:ext cx="34" cy="402"/>
              </a:xfrm>
              <a:custGeom>
                <a:avLst/>
                <a:gdLst>
                  <a:gd name="T0" fmla="*/ 0 w 34"/>
                  <a:gd name="T1" fmla="*/ 0 h 402"/>
                  <a:gd name="T2" fmla="*/ 34 w 34"/>
                  <a:gd name="T3" fmla="*/ 0 h 402"/>
                  <a:gd name="T4" fmla="*/ 34 w 34"/>
                  <a:gd name="T5" fmla="*/ 402 h 402"/>
                  <a:gd name="T6" fmla="*/ 0 w 34"/>
                  <a:gd name="T7" fmla="*/ 402 h 402"/>
                  <a:gd name="T8" fmla="*/ 0 w 34"/>
                  <a:gd name="T9" fmla="*/ 0 h 402"/>
                  <a:gd name="T10" fmla="*/ 0 w 34"/>
                  <a:gd name="T11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402">
                    <a:moveTo>
                      <a:pt x="0" y="0"/>
                    </a:moveTo>
                    <a:lnTo>
                      <a:pt x="34" y="0"/>
                    </a:lnTo>
                    <a:lnTo>
                      <a:pt x="34" y="402"/>
                    </a:lnTo>
                    <a:lnTo>
                      <a:pt x="0" y="40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66" name="Freeform 66">
                <a:extLst>
                  <a:ext uri="{FF2B5EF4-FFF2-40B4-BE49-F238E27FC236}">
                    <a16:creationId xmlns:a16="http://schemas.microsoft.com/office/drawing/2014/main" id="{C804E132-1948-4BF1-BAE0-7AE24D80B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1257"/>
                <a:ext cx="34" cy="532"/>
              </a:xfrm>
              <a:custGeom>
                <a:avLst/>
                <a:gdLst>
                  <a:gd name="T0" fmla="*/ 0 w 34"/>
                  <a:gd name="T1" fmla="*/ 0 h 532"/>
                  <a:gd name="T2" fmla="*/ 34 w 34"/>
                  <a:gd name="T3" fmla="*/ 0 h 532"/>
                  <a:gd name="T4" fmla="*/ 34 w 34"/>
                  <a:gd name="T5" fmla="*/ 532 h 532"/>
                  <a:gd name="T6" fmla="*/ 0 w 34"/>
                  <a:gd name="T7" fmla="*/ 532 h 532"/>
                  <a:gd name="T8" fmla="*/ 0 w 34"/>
                  <a:gd name="T9" fmla="*/ 0 h 532"/>
                  <a:gd name="T10" fmla="*/ 0 w 34"/>
                  <a:gd name="T11" fmla="*/ 0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32">
                    <a:moveTo>
                      <a:pt x="0" y="0"/>
                    </a:moveTo>
                    <a:lnTo>
                      <a:pt x="34" y="0"/>
                    </a:lnTo>
                    <a:lnTo>
                      <a:pt x="34" y="532"/>
                    </a:lnTo>
                    <a:lnTo>
                      <a:pt x="0" y="53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8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  <p:sp>
            <p:nvSpPr>
              <p:cNvPr id="167" name="Rectangle 67">
                <a:extLst>
                  <a:ext uri="{FF2B5EF4-FFF2-40B4-BE49-F238E27FC236}">
                    <a16:creationId xmlns:a16="http://schemas.microsoft.com/office/drawing/2014/main" id="{6819EAEC-57FD-4D72-B2B0-1516B2354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5" y="1751"/>
                <a:ext cx="3" cy="3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0">
                  <a:defRPr/>
                </a:pPr>
                <a:endParaRPr lang="en-US" sz="1600" kern="0" dirty="0">
                  <a:solidFill>
                    <a:srgbClr val="000000"/>
                  </a:solidFill>
                  <a:sym typeface="Helvetica"/>
                </a:endParaRPr>
              </a:p>
            </p:txBody>
          </p:sp>
        </p:grpSp>
        <p:sp>
          <p:nvSpPr>
            <p:cNvPr id="1031" name="Rectangle 1030">
              <a:extLst>
                <a:ext uri="{FF2B5EF4-FFF2-40B4-BE49-F238E27FC236}">
                  <a16:creationId xmlns:a16="http://schemas.microsoft.com/office/drawing/2014/main" id="{6ADE7E09-4E26-4793-87AE-282E2A666C7D}"/>
                </a:ext>
              </a:extLst>
            </p:cNvPr>
            <p:cNvSpPr/>
            <p:nvPr/>
          </p:nvSpPr>
          <p:spPr>
            <a:xfrm>
              <a:off x="309715" y="1145882"/>
              <a:ext cx="180338" cy="10767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defTabSz="1219170" hangingPunct="0">
                <a:defRPr/>
              </a:pPr>
              <a:r>
                <a:rPr lang="en-US" sz="933" kern="0" dirty="0">
                  <a:solidFill>
                    <a:srgbClr val="000000"/>
                  </a:solidFill>
                  <a:sym typeface="Helvetica"/>
                </a:rPr>
                <a:t>75%</a:t>
              </a: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88E7724E-A5C3-4236-854F-7F90B3857D4A}"/>
                </a:ext>
              </a:extLst>
            </p:cNvPr>
            <p:cNvSpPr/>
            <p:nvPr/>
          </p:nvSpPr>
          <p:spPr>
            <a:xfrm>
              <a:off x="309715" y="1257876"/>
              <a:ext cx="180338" cy="10767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defTabSz="1219170" hangingPunct="0">
                <a:defRPr/>
              </a:pPr>
              <a:r>
                <a:rPr lang="en-US" sz="933" kern="0" dirty="0">
                  <a:solidFill>
                    <a:srgbClr val="000000"/>
                  </a:solidFill>
                  <a:sym typeface="Helvetica"/>
                </a:rPr>
                <a:t>65%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7A9EE907-38DA-4E6B-958E-9189BBE5764A}"/>
                </a:ext>
              </a:extLst>
            </p:cNvPr>
            <p:cNvSpPr/>
            <p:nvPr/>
          </p:nvSpPr>
          <p:spPr>
            <a:xfrm>
              <a:off x="309715" y="1416229"/>
              <a:ext cx="180338" cy="10767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defTabSz="1219170" hangingPunct="0">
                <a:defRPr/>
              </a:pPr>
              <a:r>
                <a:rPr lang="en-US" sz="933" kern="0" dirty="0">
                  <a:solidFill>
                    <a:srgbClr val="000000"/>
                  </a:solidFill>
                  <a:sym typeface="Helvetica"/>
                </a:rPr>
                <a:t>50%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3219B49A-BBB9-4D60-9870-75C24BA2973D}"/>
                </a:ext>
              </a:extLst>
            </p:cNvPr>
            <p:cNvSpPr/>
            <p:nvPr/>
          </p:nvSpPr>
          <p:spPr>
            <a:xfrm>
              <a:off x="309715" y="1568629"/>
              <a:ext cx="180338" cy="10767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defTabSz="1219170" hangingPunct="0">
                <a:defRPr/>
              </a:pPr>
              <a:r>
                <a:rPr lang="en-US" sz="933" kern="0" dirty="0">
                  <a:solidFill>
                    <a:srgbClr val="000000"/>
                  </a:solidFill>
                  <a:sym typeface="Helvetica"/>
                </a:rPr>
                <a:t>35%</a:t>
              </a: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02474955-44BA-47A8-86DD-36CB07C1B720}"/>
                </a:ext>
              </a:extLst>
            </p:cNvPr>
            <p:cNvSpPr/>
            <p:nvPr/>
          </p:nvSpPr>
          <p:spPr>
            <a:xfrm>
              <a:off x="309715" y="1730554"/>
              <a:ext cx="180338" cy="10767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defTabSz="1219170" hangingPunct="0">
                <a:defRPr/>
              </a:pPr>
              <a:r>
                <a:rPr lang="en-US" sz="933" kern="0" dirty="0">
                  <a:solidFill>
                    <a:srgbClr val="000000"/>
                  </a:solidFill>
                  <a:sym typeface="Helvetica"/>
                </a:rPr>
                <a:t>20%</a:t>
              </a: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48757D55-6ECB-467D-A8E9-3B0D09842FE4}"/>
                </a:ext>
              </a:extLst>
            </p:cNvPr>
            <p:cNvSpPr/>
            <p:nvPr/>
          </p:nvSpPr>
          <p:spPr>
            <a:xfrm>
              <a:off x="360210" y="1886526"/>
              <a:ext cx="129843" cy="10767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defTabSz="1219170" hangingPunct="0">
                <a:defRPr/>
              </a:pPr>
              <a:r>
                <a:rPr lang="en-US" sz="933" kern="0" dirty="0">
                  <a:solidFill>
                    <a:srgbClr val="000000"/>
                  </a:solidFill>
                  <a:sym typeface="Helvetica"/>
                </a:rPr>
                <a:t>5%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EF9C9FA0-03F0-4A6B-B122-9F77113A72C0}"/>
                </a:ext>
              </a:extLst>
            </p:cNvPr>
            <p:cNvSpPr/>
            <p:nvPr/>
          </p:nvSpPr>
          <p:spPr>
            <a:xfrm>
              <a:off x="279659" y="2043689"/>
              <a:ext cx="210395" cy="10767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defTabSz="1219170" hangingPunct="0">
                <a:defRPr/>
              </a:pPr>
              <a:r>
                <a:rPr lang="en-US" sz="933" kern="0" dirty="0">
                  <a:solidFill>
                    <a:srgbClr val="000000"/>
                  </a:solidFill>
                  <a:sym typeface="Helvetica"/>
                </a:rPr>
                <a:t>-10%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4D2C4CC1-6AE2-4254-9524-068ADAFDD47F}"/>
                </a:ext>
              </a:extLst>
            </p:cNvPr>
            <p:cNvSpPr/>
            <p:nvPr/>
          </p:nvSpPr>
          <p:spPr>
            <a:xfrm>
              <a:off x="279659" y="2205614"/>
              <a:ext cx="210395" cy="10767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defTabSz="1219170" hangingPunct="0">
                <a:defRPr/>
              </a:pPr>
              <a:r>
                <a:rPr lang="en-US" sz="933" kern="0" dirty="0">
                  <a:solidFill>
                    <a:srgbClr val="000000"/>
                  </a:solidFill>
                  <a:sym typeface="Helvetica"/>
                </a:rPr>
                <a:t>-25%</a:t>
              </a: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7181BC0-D048-4916-B825-4E81CF0703CC}"/>
                </a:ext>
              </a:extLst>
            </p:cNvPr>
            <p:cNvSpPr/>
            <p:nvPr/>
          </p:nvSpPr>
          <p:spPr>
            <a:xfrm>
              <a:off x="279659" y="2361586"/>
              <a:ext cx="210395" cy="10767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defTabSz="1219170" hangingPunct="0">
                <a:defRPr/>
              </a:pPr>
              <a:r>
                <a:rPr lang="en-US" sz="933" kern="0" dirty="0">
                  <a:solidFill>
                    <a:srgbClr val="000000"/>
                  </a:solidFill>
                  <a:sym typeface="Helvetica"/>
                </a:rPr>
                <a:t>-40%</a:t>
              </a: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F0B5C8F1-D867-4418-A999-699614CBCFFC}"/>
                </a:ext>
              </a:extLst>
            </p:cNvPr>
            <p:cNvSpPr/>
            <p:nvPr/>
          </p:nvSpPr>
          <p:spPr>
            <a:xfrm>
              <a:off x="279659" y="2518749"/>
              <a:ext cx="210395" cy="10767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defTabSz="1219170" hangingPunct="0">
                <a:defRPr/>
              </a:pPr>
              <a:r>
                <a:rPr lang="en-US" sz="933" kern="0" dirty="0">
                  <a:solidFill>
                    <a:srgbClr val="000000"/>
                  </a:solidFill>
                  <a:sym typeface="Helvetica"/>
                </a:rPr>
                <a:t>-55%</a:t>
              </a: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97BD8FE6-83E4-4B56-A959-69B59AF9F2FF}"/>
                </a:ext>
              </a:extLst>
            </p:cNvPr>
            <p:cNvSpPr/>
            <p:nvPr/>
          </p:nvSpPr>
          <p:spPr>
            <a:xfrm>
              <a:off x="279659" y="2678293"/>
              <a:ext cx="210395" cy="10767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defTabSz="1219170" hangingPunct="0">
                <a:defRPr/>
              </a:pPr>
              <a:r>
                <a:rPr lang="en-US" sz="933" kern="0" dirty="0">
                  <a:solidFill>
                    <a:srgbClr val="000000"/>
                  </a:solidFill>
                  <a:sym typeface="Helvetica"/>
                </a:rPr>
                <a:t>-70%</a:t>
              </a: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0C629B7-BFA8-464A-806C-C135E0A432CE}"/>
                </a:ext>
              </a:extLst>
            </p:cNvPr>
            <p:cNvSpPr/>
            <p:nvPr/>
          </p:nvSpPr>
          <p:spPr>
            <a:xfrm>
              <a:off x="279659" y="2842599"/>
              <a:ext cx="210395" cy="10767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defTabSz="1219170" hangingPunct="0">
                <a:defRPr/>
              </a:pPr>
              <a:r>
                <a:rPr lang="en-US" sz="933" kern="0" dirty="0">
                  <a:solidFill>
                    <a:srgbClr val="000000"/>
                  </a:solidFill>
                  <a:sym typeface="Helvetica"/>
                </a:rPr>
                <a:t>-85%</a:t>
              </a: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D0A005DD-571F-4463-B466-5E53BA04B475}"/>
                </a:ext>
              </a:extLst>
            </p:cNvPr>
            <p:cNvSpPr/>
            <p:nvPr/>
          </p:nvSpPr>
          <p:spPr>
            <a:xfrm>
              <a:off x="229165" y="2994999"/>
              <a:ext cx="260888" cy="10767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defTabSz="1219170" hangingPunct="0">
                <a:defRPr/>
              </a:pPr>
              <a:r>
                <a:rPr lang="en-US" sz="933" kern="0" dirty="0">
                  <a:solidFill>
                    <a:srgbClr val="000000"/>
                  </a:solidFill>
                  <a:sym typeface="Helvetica"/>
                </a:rPr>
                <a:t>-100%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81DD56-9B6A-4836-A85F-DA5EEEAC16A5}"/>
                </a:ext>
              </a:extLst>
            </p:cNvPr>
            <p:cNvCxnSpPr>
              <a:cxnSpLocks/>
            </p:cNvCxnSpPr>
            <p:nvPr/>
          </p:nvCxnSpPr>
          <p:spPr>
            <a:xfrm>
              <a:off x="570554" y="1101163"/>
              <a:ext cx="0" cy="1991339"/>
            </a:xfrm>
            <a:prstGeom prst="line">
              <a:avLst/>
            </a:prstGeom>
            <a:noFill/>
            <a:ln w="9525" cap="flat">
              <a:solidFill>
                <a:schemeClr val="bg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8AAD40A-2FEA-44D9-8556-EB413208CD4F}"/>
              </a:ext>
            </a:extLst>
          </p:cNvPr>
          <p:cNvSpPr/>
          <p:nvPr/>
        </p:nvSpPr>
        <p:spPr>
          <a:xfrm>
            <a:off x="6939066" y="4119742"/>
            <a:ext cx="67326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0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60425104-F171-4858-8264-A6E8B98DADE8}"/>
              </a:ext>
            </a:extLst>
          </p:cNvPr>
          <p:cNvSpPr/>
          <p:nvPr/>
        </p:nvSpPr>
        <p:spPr>
          <a:xfrm>
            <a:off x="7321179" y="4119742"/>
            <a:ext cx="67326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6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8DDBD1FF-FAD5-47EA-B3DE-DB58A918B4BE}"/>
              </a:ext>
            </a:extLst>
          </p:cNvPr>
          <p:cNvSpPr/>
          <p:nvPr/>
        </p:nvSpPr>
        <p:spPr>
          <a:xfrm>
            <a:off x="7676730" y="4119742"/>
            <a:ext cx="134652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12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95568542-CBDF-4DF3-8817-F4B586C50B6B}"/>
              </a:ext>
            </a:extLst>
          </p:cNvPr>
          <p:cNvSpPr/>
          <p:nvPr/>
        </p:nvSpPr>
        <p:spPr>
          <a:xfrm>
            <a:off x="8066879" y="4119742"/>
            <a:ext cx="134652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219170" hangingPunct="0">
              <a:defRPr/>
            </a:pPr>
            <a:r>
              <a:rPr lang="en-US" sz="933" kern="0">
                <a:solidFill>
                  <a:srgbClr val="000000"/>
                </a:solidFill>
                <a:sym typeface="Helvetica"/>
              </a:rPr>
              <a:t>18</a:t>
            </a:r>
            <a:endParaRPr lang="en-US" sz="933" kern="0" dirty="0">
              <a:solidFill>
                <a:srgbClr val="000000"/>
              </a:solidFill>
              <a:sym typeface="Helvetica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2F646651-0EEF-428C-95D1-24C2BA4B4871}"/>
              </a:ext>
            </a:extLst>
          </p:cNvPr>
          <p:cNvSpPr/>
          <p:nvPr/>
        </p:nvSpPr>
        <p:spPr>
          <a:xfrm>
            <a:off x="8450331" y="4119742"/>
            <a:ext cx="134652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24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F60F4015-887B-46FC-833B-03C02045BB94}"/>
              </a:ext>
            </a:extLst>
          </p:cNvPr>
          <p:cNvSpPr/>
          <p:nvPr/>
        </p:nvSpPr>
        <p:spPr>
          <a:xfrm>
            <a:off x="8837008" y="4119742"/>
            <a:ext cx="134652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30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F72140F2-B04F-4873-BAF9-FD405F2FB660}"/>
              </a:ext>
            </a:extLst>
          </p:cNvPr>
          <p:cNvSpPr/>
          <p:nvPr/>
        </p:nvSpPr>
        <p:spPr>
          <a:xfrm>
            <a:off x="9227158" y="4119742"/>
            <a:ext cx="134652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36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87234E20-3D24-4026-A165-A929A027F1FB}"/>
              </a:ext>
            </a:extLst>
          </p:cNvPr>
          <p:cNvSpPr/>
          <p:nvPr/>
        </p:nvSpPr>
        <p:spPr>
          <a:xfrm>
            <a:off x="9610610" y="4119742"/>
            <a:ext cx="134652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42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BCB4E58A-01A0-412D-ADD0-1412E72C28AD}"/>
              </a:ext>
            </a:extLst>
          </p:cNvPr>
          <p:cNvSpPr/>
          <p:nvPr/>
        </p:nvSpPr>
        <p:spPr>
          <a:xfrm>
            <a:off x="9997287" y="4119742"/>
            <a:ext cx="134652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48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E3838C8F-A38A-4303-BE09-76625298E3CF}"/>
              </a:ext>
            </a:extLst>
          </p:cNvPr>
          <p:cNvSpPr/>
          <p:nvPr/>
        </p:nvSpPr>
        <p:spPr>
          <a:xfrm>
            <a:off x="10384211" y="4119742"/>
            <a:ext cx="134652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54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68FC242D-F472-4D9D-A94E-358FC10B7E3C}"/>
              </a:ext>
            </a:extLst>
          </p:cNvPr>
          <p:cNvSpPr/>
          <p:nvPr/>
        </p:nvSpPr>
        <p:spPr>
          <a:xfrm>
            <a:off x="10767663" y="4119742"/>
            <a:ext cx="134652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60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107FEC3A-8D5F-4F99-9FE8-56E0E00C92AC}"/>
              </a:ext>
            </a:extLst>
          </p:cNvPr>
          <p:cNvSpPr/>
          <p:nvPr/>
        </p:nvSpPr>
        <p:spPr>
          <a:xfrm>
            <a:off x="11163308" y="4119742"/>
            <a:ext cx="134652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66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B9F14FFB-DA89-4B1F-945D-F30B82635C49}"/>
              </a:ext>
            </a:extLst>
          </p:cNvPr>
          <p:cNvSpPr/>
          <p:nvPr/>
        </p:nvSpPr>
        <p:spPr>
          <a:xfrm>
            <a:off x="11553458" y="4119742"/>
            <a:ext cx="134652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72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45371D50-997F-4E75-B05B-2B6AD0DAF6E9}"/>
              </a:ext>
            </a:extLst>
          </p:cNvPr>
          <p:cNvSpPr/>
          <p:nvPr/>
        </p:nvSpPr>
        <p:spPr>
          <a:xfrm>
            <a:off x="11936910" y="4119742"/>
            <a:ext cx="134652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78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96DDC150-76E0-48B7-A112-9475F5A50994}"/>
              </a:ext>
            </a:extLst>
          </p:cNvPr>
          <p:cNvSpPr/>
          <p:nvPr/>
        </p:nvSpPr>
        <p:spPr>
          <a:xfrm>
            <a:off x="6905575" y="1446052"/>
            <a:ext cx="5147733" cy="2581728"/>
          </a:xfrm>
          <a:custGeom>
            <a:avLst/>
            <a:gdLst>
              <a:gd name="connsiteX0" fmla="*/ 0 w 3860800"/>
              <a:gd name="connsiteY0" fmla="*/ 0 h 1940076"/>
              <a:gd name="connsiteX1" fmla="*/ 0 w 3860800"/>
              <a:gd name="connsiteY1" fmla="*/ 1940076 h 1940076"/>
              <a:gd name="connsiteX2" fmla="*/ 3860800 w 3860800"/>
              <a:gd name="connsiteY2" fmla="*/ 1940076 h 194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0800" h="1940076">
                <a:moveTo>
                  <a:pt x="0" y="0"/>
                </a:moveTo>
                <a:lnTo>
                  <a:pt x="0" y="1940076"/>
                </a:lnTo>
                <a:lnTo>
                  <a:pt x="3860800" y="1940076"/>
                </a:lnTo>
              </a:path>
            </a:pathLst>
          </a:cu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 defTabSz="1219170" hangingPunct="0"/>
            <a:endParaRPr lang="en-US" sz="1600" kern="0">
              <a:solidFill>
                <a:srgbClr val="000000"/>
              </a:solidFill>
              <a:sym typeface="Helvetica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7F401A4-5A7B-4BD8-89F7-6E6AACE0D137}"/>
              </a:ext>
            </a:extLst>
          </p:cNvPr>
          <p:cNvCxnSpPr>
            <a:cxnSpLocks/>
          </p:cNvCxnSpPr>
          <p:nvPr/>
        </p:nvCxnSpPr>
        <p:spPr>
          <a:xfrm>
            <a:off x="6972552" y="4024932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4CF8C63-2C1B-4ED5-A1E1-98287F503594}"/>
              </a:ext>
            </a:extLst>
          </p:cNvPr>
          <p:cNvCxnSpPr>
            <a:cxnSpLocks/>
          </p:cNvCxnSpPr>
          <p:nvPr/>
        </p:nvCxnSpPr>
        <p:spPr>
          <a:xfrm>
            <a:off x="7358313" y="4024932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519AE696-E54C-4951-8CF3-18E29A6D929D}"/>
              </a:ext>
            </a:extLst>
          </p:cNvPr>
          <p:cNvCxnSpPr>
            <a:cxnSpLocks/>
          </p:cNvCxnSpPr>
          <p:nvPr/>
        </p:nvCxnSpPr>
        <p:spPr>
          <a:xfrm>
            <a:off x="7745664" y="4024932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963EF380-825C-4327-A0E5-B87BD31E9DD6}"/>
              </a:ext>
            </a:extLst>
          </p:cNvPr>
          <p:cNvCxnSpPr>
            <a:cxnSpLocks/>
          </p:cNvCxnSpPr>
          <p:nvPr/>
        </p:nvCxnSpPr>
        <p:spPr>
          <a:xfrm>
            <a:off x="8131425" y="4024932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2EF064ED-F0DC-4181-86A7-864B97DD2AAA}"/>
              </a:ext>
            </a:extLst>
          </p:cNvPr>
          <p:cNvCxnSpPr>
            <a:cxnSpLocks/>
          </p:cNvCxnSpPr>
          <p:nvPr/>
        </p:nvCxnSpPr>
        <p:spPr>
          <a:xfrm>
            <a:off x="8518777" y="4024932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B75383D3-07CB-45D7-9262-6C7822F0BD12}"/>
              </a:ext>
            </a:extLst>
          </p:cNvPr>
          <p:cNvCxnSpPr>
            <a:cxnSpLocks/>
          </p:cNvCxnSpPr>
          <p:nvPr/>
        </p:nvCxnSpPr>
        <p:spPr>
          <a:xfrm>
            <a:off x="8904539" y="4024932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AAD4B7B4-35DC-4252-A00D-A198C15E4A61}"/>
              </a:ext>
            </a:extLst>
          </p:cNvPr>
          <p:cNvCxnSpPr>
            <a:cxnSpLocks/>
          </p:cNvCxnSpPr>
          <p:nvPr/>
        </p:nvCxnSpPr>
        <p:spPr>
          <a:xfrm>
            <a:off x="9291889" y="4024932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29C0671B-809B-4DB2-96B5-655706A901DB}"/>
              </a:ext>
            </a:extLst>
          </p:cNvPr>
          <p:cNvCxnSpPr>
            <a:cxnSpLocks/>
          </p:cNvCxnSpPr>
          <p:nvPr/>
        </p:nvCxnSpPr>
        <p:spPr>
          <a:xfrm>
            <a:off x="9677651" y="4024932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93185FF3-0CDE-46FA-A615-48768AE71E3D}"/>
              </a:ext>
            </a:extLst>
          </p:cNvPr>
          <p:cNvCxnSpPr>
            <a:cxnSpLocks/>
          </p:cNvCxnSpPr>
          <p:nvPr/>
        </p:nvCxnSpPr>
        <p:spPr>
          <a:xfrm>
            <a:off x="10066591" y="4024932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64073E81-046A-4D4A-B24E-733E97A0883A}"/>
              </a:ext>
            </a:extLst>
          </p:cNvPr>
          <p:cNvCxnSpPr>
            <a:cxnSpLocks/>
          </p:cNvCxnSpPr>
          <p:nvPr/>
        </p:nvCxnSpPr>
        <p:spPr>
          <a:xfrm>
            <a:off x="10452352" y="4024932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375DE059-AFAB-4A80-8DB5-34E7EE006BEB}"/>
              </a:ext>
            </a:extLst>
          </p:cNvPr>
          <p:cNvCxnSpPr>
            <a:cxnSpLocks/>
          </p:cNvCxnSpPr>
          <p:nvPr/>
        </p:nvCxnSpPr>
        <p:spPr>
          <a:xfrm>
            <a:off x="10839703" y="4024932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52175D81-1929-44A0-9DE6-ED21E53AB91F}"/>
              </a:ext>
            </a:extLst>
          </p:cNvPr>
          <p:cNvCxnSpPr>
            <a:cxnSpLocks/>
          </p:cNvCxnSpPr>
          <p:nvPr/>
        </p:nvCxnSpPr>
        <p:spPr>
          <a:xfrm>
            <a:off x="11225464" y="4024932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C64F6CA0-2AB0-43F3-AC0B-69D9C0EE1CF8}"/>
              </a:ext>
            </a:extLst>
          </p:cNvPr>
          <p:cNvCxnSpPr>
            <a:cxnSpLocks/>
          </p:cNvCxnSpPr>
          <p:nvPr/>
        </p:nvCxnSpPr>
        <p:spPr>
          <a:xfrm>
            <a:off x="11612816" y="4024932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74D33631-8548-437E-B9A0-75686C44402E}"/>
              </a:ext>
            </a:extLst>
          </p:cNvPr>
          <p:cNvCxnSpPr>
            <a:cxnSpLocks/>
          </p:cNvCxnSpPr>
          <p:nvPr/>
        </p:nvCxnSpPr>
        <p:spPr>
          <a:xfrm>
            <a:off x="11998577" y="4024932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56A792C2-3F5C-4610-B837-9BAC8A48D3E9}"/>
              </a:ext>
            </a:extLst>
          </p:cNvPr>
          <p:cNvCxnSpPr>
            <a:cxnSpLocks/>
          </p:cNvCxnSpPr>
          <p:nvPr/>
        </p:nvCxnSpPr>
        <p:spPr>
          <a:xfrm rot="5400000">
            <a:off x="6874127" y="3942121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898EEF80-05EF-4E7E-9CA4-B025B7CA8B7C}"/>
              </a:ext>
            </a:extLst>
          </p:cNvPr>
          <p:cNvCxnSpPr>
            <a:cxnSpLocks/>
          </p:cNvCxnSpPr>
          <p:nvPr/>
        </p:nvCxnSpPr>
        <p:spPr>
          <a:xfrm rot="5400000">
            <a:off x="6874127" y="3656989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67B1507C-7739-4AD5-84C0-25C41A5346C6}"/>
              </a:ext>
            </a:extLst>
          </p:cNvPr>
          <p:cNvCxnSpPr>
            <a:cxnSpLocks/>
          </p:cNvCxnSpPr>
          <p:nvPr/>
        </p:nvCxnSpPr>
        <p:spPr>
          <a:xfrm rot="5400000">
            <a:off x="6874127" y="3371859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7C260661-99E6-4F02-8C79-0A6D57A7D66C}"/>
              </a:ext>
            </a:extLst>
          </p:cNvPr>
          <p:cNvCxnSpPr>
            <a:cxnSpLocks/>
          </p:cNvCxnSpPr>
          <p:nvPr/>
        </p:nvCxnSpPr>
        <p:spPr>
          <a:xfrm rot="5400000">
            <a:off x="6874127" y="3086728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BAE43261-56DB-4022-A79F-D96D2BD2509E}"/>
              </a:ext>
            </a:extLst>
          </p:cNvPr>
          <p:cNvCxnSpPr>
            <a:cxnSpLocks/>
          </p:cNvCxnSpPr>
          <p:nvPr/>
        </p:nvCxnSpPr>
        <p:spPr>
          <a:xfrm rot="5400000">
            <a:off x="6874127" y="2728476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FB7E432D-9570-486D-BC0C-2398BDF8E46E}"/>
              </a:ext>
            </a:extLst>
          </p:cNvPr>
          <p:cNvCxnSpPr>
            <a:cxnSpLocks/>
          </p:cNvCxnSpPr>
          <p:nvPr/>
        </p:nvCxnSpPr>
        <p:spPr>
          <a:xfrm rot="5400000">
            <a:off x="6874127" y="2425065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F25DD778-FB5F-4F3A-AEE7-355ABBDF5124}"/>
              </a:ext>
            </a:extLst>
          </p:cNvPr>
          <p:cNvCxnSpPr>
            <a:cxnSpLocks/>
          </p:cNvCxnSpPr>
          <p:nvPr/>
        </p:nvCxnSpPr>
        <p:spPr>
          <a:xfrm rot="5400000">
            <a:off x="6874127" y="2121655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9A71F36F-B53B-4D8D-A7A7-BC1967409FC2}"/>
              </a:ext>
            </a:extLst>
          </p:cNvPr>
          <p:cNvCxnSpPr>
            <a:cxnSpLocks/>
          </p:cNvCxnSpPr>
          <p:nvPr/>
        </p:nvCxnSpPr>
        <p:spPr>
          <a:xfrm rot="5400000">
            <a:off x="6874127" y="1818244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2134C48B-64F7-4F49-AB99-10A3EBF63A2F}"/>
              </a:ext>
            </a:extLst>
          </p:cNvPr>
          <p:cNvCxnSpPr>
            <a:cxnSpLocks/>
          </p:cNvCxnSpPr>
          <p:nvPr/>
        </p:nvCxnSpPr>
        <p:spPr>
          <a:xfrm rot="5400000">
            <a:off x="6874127" y="1514833"/>
            <a:ext cx="0" cy="67936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8" name="Rectangle 217">
            <a:extLst>
              <a:ext uri="{FF2B5EF4-FFF2-40B4-BE49-F238E27FC236}">
                <a16:creationId xmlns:a16="http://schemas.microsoft.com/office/drawing/2014/main" id="{08F63A60-6B74-49B2-81FB-CA3E3B9AEF18}"/>
              </a:ext>
            </a:extLst>
          </p:cNvPr>
          <p:cNvSpPr/>
          <p:nvPr/>
        </p:nvSpPr>
        <p:spPr>
          <a:xfrm>
            <a:off x="6563382" y="3903169"/>
            <a:ext cx="242054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-100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1A7DAE5E-2F0A-4CF0-B8BB-23CC42BE848D}"/>
              </a:ext>
            </a:extLst>
          </p:cNvPr>
          <p:cNvSpPr/>
          <p:nvPr/>
        </p:nvSpPr>
        <p:spPr>
          <a:xfrm>
            <a:off x="6630709" y="3619027"/>
            <a:ext cx="174727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-75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10781C59-5509-497D-8222-9AE45DA8710F}"/>
              </a:ext>
            </a:extLst>
          </p:cNvPr>
          <p:cNvSpPr/>
          <p:nvPr/>
        </p:nvSpPr>
        <p:spPr>
          <a:xfrm>
            <a:off x="6630709" y="3334885"/>
            <a:ext cx="174727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-50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5465A3B4-93C1-4150-9D87-98B7EB959A6E}"/>
              </a:ext>
            </a:extLst>
          </p:cNvPr>
          <p:cNvSpPr/>
          <p:nvPr/>
        </p:nvSpPr>
        <p:spPr>
          <a:xfrm>
            <a:off x="6630709" y="3050742"/>
            <a:ext cx="174727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-25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ADFD4E9A-31F7-4137-B405-4BBAD1745617}"/>
              </a:ext>
            </a:extLst>
          </p:cNvPr>
          <p:cNvSpPr/>
          <p:nvPr/>
        </p:nvSpPr>
        <p:spPr>
          <a:xfrm>
            <a:off x="6738111" y="2696111"/>
            <a:ext cx="67326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0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DA87E928-277F-46A4-B4EE-D4B414B97A5F}"/>
              </a:ext>
            </a:extLst>
          </p:cNvPr>
          <p:cNvSpPr/>
          <p:nvPr/>
        </p:nvSpPr>
        <p:spPr>
          <a:xfrm>
            <a:off x="6670784" y="2435003"/>
            <a:ext cx="134652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25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345D1EE1-07EA-4CE5-B07C-0E35EEE30494}"/>
              </a:ext>
            </a:extLst>
          </p:cNvPr>
          <p:cNvSpPr/>
          <p:nvPr/>
        </p:nvSpPr>
        <p:spPr>
          <a:xfrm>
            <a:off x="6670784" y="2115599"/>
            <a:ext cx="134652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50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0909FBA5-6783-4566-8425-86A09FF76EEA}"/>
              </a:ext>
            </a:extLst>
          </p:cNvPr>
          <p:cNvSpPr/>
          <p:nvPr/>
        </p:nvSpPr>
        <p:spPr>
          <a:xfrm>
            <a:off x="6670784" y="1796194"/>
            <a:ext cx="134652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75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4BCB44BC-5D1C-4755-BE7C-716669162CAC}"/>
              </a:ext>
            </a:extLst>
          </p:cNvPr>
          <p:cNvSpPr/>
          <p:nvPr/>
        </p:nvSpPr>
        <p:spPr>
          <a:xfrm>
            <a:off x="6603459" y="1476789"/>
            <a:ext cx="201978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 defTabSz="1219170" hangingPunct="0">
              <a:defRPr/>
            </a:pPr>
            <a:r>
              <a:rPr lang="en-US" sz="933" kern="0" dirty="0">
                <a:solidFill>
                  <a:srgbClr val="000000"/>
                </a:solidFill>
                <a:sym typeface="Helvetica"/>
              </a:rPr>
              <a:t>100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E7F7BE-195A-4CD9-B31B-7290DC4D7688}"/>
              </a:ext>
            </a:extLst>
          </p:cNvPr>
          <p:cNvSpPr txBox="1"/>
          <p:nvPr/>
        </p:nvSpPr>
        <p:spPr>
          <a:xfrm>
            <a:off x="8904539" y="1574543"/>
            <a:ext cx="2894108" cy="553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defTabSz="1219170" hangingPunct="0"/>
            <a:r>
              <a:rPr lang="en-US" sz="1200" b="1" kern="0" dirty="0" err="1">
                <a:solidFill>
                  <a:srgbClr val="000000"/>
                </a:solidFill>
                <a:cs typeface="Arial" panose="020B0604020202020204" pitchFamily="34" charset="0"/>
                <a:sym typeface="Calibri"/>
              </a:rPr>
              <a:t>mPFS</a:t>
            </a:r>
            <a:r>
              <a:rPr lang="en-US" sz="1200" b="1" kern="0" dirty="0">
                <a:solidFill>
                  <a:srgbClr val="000000"/>
                </a:solidFill>
                <a:cs typeface="Arial" panose="020B0604020202020204" pitchFamily="34" charset="0"/>
                <a:sym typeface="Calibri"/>
              </a:rPr>
              <a:t> = 2.8 months (95% CI: 2.1-4.1)</a:t>
            </a:r>
          </a:p>
          <a:p>
            <a:pPr defTabSz="1219170" hangingPunct="0"/>
            <a:endParaRPr lang="en-US" sz="1600" kern="0" dirty="0">
              <a:solidFill>
                <a:srgbClr val="000000"/>
              </a:solidFill>
              <a:sym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173783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  <a:ea typeface="ＭＳ Ｐゴシック" pitchFamily="34" charset="-128"/>
              </a:rPr>
              <a:t>Paolo A. </a:t>
            </a:r>
            <a:r>
              <a:rPr lang="en-US" sz="1200" dirty="0" err="1">
                <a:solidFill>
                  <a:srgbClr val="57A9DD"/>
                </a:solidFill>
                <a:ea typeface="ＭＳ Ｐゴシック" pitchFamily="34" charset="-128"/>
              </a:rPr>
              <a:t>Ascierto</a:t>
            </a:r>
            <a:endParaRPr lang="en-US" sz="1200" dirty="0">
              <a:solidFill>
                <a:srgbClr val="57A9DD"/>
              </a:solidFill>
              <a:ea typeface="ＭＳ Ｐゴシック" pitchFamily="34" charset="-128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2294D22-86A2-425D-A35F-B89BBE6BDB3B}"/>
              </a:ext>
            </a:extLst>
          </p:cNvPr>
          <p:cNvSpPr txBox="1"/>
          <p:nvPr/>
        </p:nvSpPr>
        <p:spPr>
          <a:xfrm>
            <a:off x="7065284" y="5801449"/>
            <a:ext cx="5126716" cy="3231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 defTabSz="409534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500" b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Ascierto PA &amp; McArthur JA. </a:t>
            </a:r>
            <a:r>
              <a:rPr lang="sv-SE" sz="1500" b="1" i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J Transl Med </a:t>
            </a:r>
            <a:r>
              <a:rPr lang="sv-SE" sz="1500" b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2017;15:173 </a:t>
            </a:r>
            <a:endParaRPr lang="it-IT" sz="1500" b="1" dirty="0">
              <a:solidFill>
                <a:srgbClr val="FFFFFF"/>
              </a:solidFill>
              <a:latin typeface="Arial"/>
              <a:ea typeface="ＭＳ Ｐゴシック" pitchFamily="34" charset="-128"/>
              <a:cs typeface="Arial" charset="0"/>
              <a:sym typeface="Helvetica Light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E094E66-DCAF-4FBC-AFCE-7E8C92CB60D1}"/>
              </a:ext>
            </a:extLst>
          </p:cNvPr>
          <p:cNvSpPr txBox="1"/>
          <p:nvPr/>
        </p:nvSpPr>
        <p:spPr>
          <a:xfrm>
            <a:off x="178814" y="130310"/>
            <a:ext cx="11675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ea typeface="ＭＳ Ｐゴシック" pitchFamily="34" charset="-128"/>
              </a:rPr>
              <a:t>New emerging pathways for future combination with anti-PD-1/PD-L1 compounds: </a:t>
            </a:r>
            <a:r>
              <a:rPr lang="en-US" sz="2800" b="1" i="1" dirty="0">
                <a:solidFill>
                  <a:prstClr val="white"/>
                </a:solidFill>
                <a:ea typeface="ＭＳ Ｐゴシック" pitchFamily="34" charset="-128"/>
              </a:rPr>
              <a:t>anti-GITR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F800D55-133A-4E92-9D6F-9D62064F2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816" b="22417"/>
          <a:stretch/>
        </p:blipFill>
        <p:spPr>
          <a:xfrm>
            <a:off x="3022065" y="1840200"/>
            <a:ext cx="5436135" cy="3240360"/>
          </a:xfrm>
          <a:prstGeom prst="ellipse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0E3605AF-0EB7-4F44-B2E9-EBD0B7A8B08B}"/>
              </a:ext>
            </a:extLst>
          </p:cNvPr>
          <p:cNvSpPr txBox="1">
            <a:spLocks/>
          </p:cNvSpPr>
          <p:nvPr/>
        </p:nvSpPr>
        <p:spPr>
          <a:xfrm>
            <a:off x="7752227" y="1256029"/>
            <a:ext cx="3130844" cy="750683"/>
          </a:xfrm>
          <a:prstGeom prst="rect">
            <a:avLst/>
          </a:prstGeom>
        </p:spPr>
        <p:txBody>
          <a:bodyPr lIns="91436" tIns="45718" rIns="91436" bIns="45718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buClr>
                <a:srgbClr val="005CAB"/>
              </a:buClr>
              <a:buFont typeface="Arial" panose="020B0604020202020204" pitchFamily="34" charset="0"/>
              <a:buNone/>
              <a:defRPr/>
            </a:pPr>
            <a:r>
              <a:rPr lang="en-GB" sz="1600" b="1" dirty="0">
                <a:solidFill>
                  <a:prstClr val="white"/>
                </a:solidFill>
                <a:latin typeface="Arial"/>
                <a:cs typeface="Arial"/>
              </a:rPr>
              <a:t>anti-GITR</a:t>
            </a:r>
          </a:p>
          <a:p>
            <a:pPr marL="0" indent="0" algn="ctr" defTabSz="914354">
              <a:buClr>
                <a:srgbClr val="005CAB"/>
              </a:buClr>
              <a:buFont typeface="Arial" panose="020B0604020202020204" pitchFamily="34" charset="0"/>
              <a:buNone/>
              <a:defRPr/>
            </a:pPr>
            <a:r>
              <a:rPr lang="en-GB" sz="1600" dirty="0">
                <a:solidFill>
                  <a:prstClr val="white"/>
                </a:solidFill>
                <a:latin typeface="Arial"/>
                <a:cs typeface="Arial"/>
              </a:rPr>
              <a:t>(</a:t>
            </a:r>
            <a:r>
              <a:rPr lang="en-GB" sz="1600" dirty="0" err="1">
                <a:solidFill>
                  <a:prstClr val="white"/>
                </a:solidFill>
                <a:latin typeface="Arial"/>
                <a:cs typeface="Arial"/>
              </a:rPr>
              <a:t>eg.</a:t>
            </a:r>
            <a:r>
              <a:rPr lang="en-GB" sz="1600" dirty="0">
                <a:solidFill>
                  <a:prstClr val="white"/>
                </a:solidFill>
                <a:latin typeface="Arial"/>
                <a:cs typeface="Arial"/>
              </a:rPr>
              <a:t>, BMS-986156 [Ph 1/2], etc.)</a:t>
            </a:r>
            <a:endParaRPr lang="de-DE" sz="16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cxnSp>
        <p:nvCxnSpPr>
          <p:cNvPr id="14" name="Straight Arrow Connector 6">
            <a:extLst>
              <a:ext uri="{FF2B5EF4-FFF2-40B4-BE49-F238E27FC236}">
                <a16:creationId xmlns:a16="http://schemas.microsoft.com/office/drawing/2014/main" id="{250CB6E7-375F-42FB-B01B-BECBA84F7F73}"/>
              </a:ext>
            </a:extLst>
          </p:cNvPr>
          <p:cNvCxnSpPr>
            <a:cxnSpLocks/>
          </p:cNvCxnSpPr>
          <p:nvPr/>
        </p:nvCxnSpPr>
        <p:spPr>
          <a:xfrm flipH="1">
            <a:off x="8221637" y="2051306"/>
            <a:ext cx="979467" cy="51817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48371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/>
          <p:cNvSpPr txBox="1">
            <a:spLocks/>
          </p:cNvSpPr>
          <p:nvPr/>
        </p:nvSpPr>
        <p:spPr>
          <a:xfrm>
            <a:off x="9694016" y="6321692"/>
            <a:ext cx="2260888" cy="36512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600" kern="1200">
                <a:solidFill>
                  <a:srgbClr val="292934">
                    <a:tint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</a:rPr>
              <a:t>Siu et al ASCO 2017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79010"/>
            <a:ext cx="5358661" cy="301424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32" y="3332502"/>
            <a:ext cx="5184576" cy="2916324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F6FBE87-0E3B-4277-B566-4CE456A02A68}"/>
              </a:ext>
            </a:extLst>
          </p:cNvPr>
          <p:cNvSpPr txBox="1">
            <a:spLocks/>
          </p:cNvSpPr>
          <p:nvPr/>
        </p:nvSpPr>
        <p:spPr>
          <a:xfrm>
            <a:off x="4201591" y="6561655"/>
            <a:ext cx="324004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Helvetica Neue UltraLight" pitchFamily="1" charset="0"/>
                <a:ea typeface="ヒラギノ角ゴ Pro W3" pitchFamily="1" charset="-128"/>
              </a:rPr>
              <a:t>Presented by Paolo A. Ascierto at ASCO 2018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4" y="179007"/>
            <a:ext cx="5760641" cy="324036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007" y="3275352"/>
            <a:ext cx="5546604" cy="3119965"/>
          </a:xfrm>
          <a:prstGeom prst="rect">
            <a:avLst/>
          </a:prstGeom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181313" y="6258870"/>
            <a:ext cx="9501050" cy="426647"/>
          </a:xfrm>
          <a:prstGeom prst="rect">
            <a:avLst/>
          </a:prstGeom>
        </p:spPr>
        <p:txBody>
          <a:bodyPr lIns="91436" tIns="45718" rIns="91436" bIns="45718"/>
          <a:lstStyle>
            <a:lvl1pPr marL="190500" indent="-190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457C"/>
              </a:buClr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5150" indent="-2524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7413" indent="-19843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457C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808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0350" indent="-18732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457C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0" indent="-182870">
              <a:spcAft>
                <a:spcPts val="300"/>
              </a:spcAft>
              <a:defRPr/>
            </a:pPr>
            <a:r>
              <a:rPr lang="en-US" altLang="en-US" sz="1100" dirty="0">
                <a:solidFill>
                  <a:srgbClr val="000000"/>
                </a:solidFill>
                <a:latin typeface="Proxima Nova Th"/>
              </a:rPr>
              <a:t>No DLTs or treatment-related deaths</a:t>
            </a:r>
          </a:p>
          <a:p>
            <a:pPr marL="182870" indent="-182870">
              <a:spcAft>
                <a:spcPts val="300"/>
              </a:spcAft>
              <a:defRPr/>
            </a:pPr>
            <a:r>
              <a:rPr lang="en-US" altLang="en-US" sz="1100" b="1" dirty="0">
                <a:solidFill>
                  <a:srgbClr val="00457C"/>
                </a:solidFill>
                <a:latin typeface="Proxima Nova Th"/>
              </a:rPr>
              <a:t>Safety of BMS-986156 + nivolumab is consistent with that observed in prior studies of nivolumab monotherapy</a:t>
            </a:r>
          </a:p>
          <a:p>
            <a:pPr marL="0" indent="0">
              <a:spcAft>
                <a:spcPts val="300"/>
              </a:spcAft>
              <a:buFont typeface="Arial" panose="020B0604020202020204" pitchFamily="34" charset="0"/>
              <a:buNone/>
              <a:defRPr/>
            </a:pPr>
            <a:r>
              <a:rPr lang="en-US" altLang="en-US" sz="1100" dirty="0">
                <a:solidFill>
                  <a:srgbClr val="000000"/>
                </a:solidFill>
                <a:latin typeface="Proxima Nova Th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3067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C3E6A02-BB8D-4931-A7D2-16165E51A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56" y="3761059"/>
            <a:ext cx="5448976" cy="30189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913C62-5926-476D-B364-39C4E96FE320}"/>
              </a:ext>
            </a:extLst>
          </p:cNvPr>
          <p:cNvSpPr txBox="1"/>
          <p:nvPr/>
        </p:nvSpPr>
        <p:spPr>
          <a:xfrm>
            <a:off x="87403" y="74612"/>
            <a:ext cx="11113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a typeface="ＭＳ Ｐゴシック" pitchFamily="34" charset="-128"/>
              </a:rPr>
              <a:t>Combination of CD122 agonist with anti-PD-1/PD-L1</a:t>
            </a:r>
            <a:endParaRPr lang="it-IT" sz="32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D46BECA-5B9D-4238-9153-A751F58BA69C}"/>
              </a:ext>
            </a:extLst>
          </p:cNvPr>
          <p:cNvSpPr txBox="1">
            <a:spLocks/>
          </p:cNvSpPr>
          <p:nvPr/>
        </p:nvSpPr>
        <p:spPr>
          <a:xfrm>
            <a:off x="10056441" y="6482188"/>
            <a:ext cx="1983899" cy="36512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600" kern="1200">
                <a:solidFill>
                  <a:srgbClr val="292934">
                    <a:tint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000000"/>
                </a:solidFill>
              </a:rPr>
              <a:t>Diab et al SITC 2017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77A2EC8-91F3-4325-B861-7E5635D88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74" t="11129" r="37629"/>
          <a:stretch/>
        </p:blipFill>
        <p:spPr>
          <a:xfrm>
            <a:off x="1232649" y="653831"/>
            <a:ext cx="3366245" cy="305122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87A8F39-4F46-4D6A-99D9-5FBEB9F6A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3761059"/>
            <a:ext cx="6096000" cy="301895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7674EBC-D061-40D4-B8D6-71F213FA7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758954"/>
            <a:ext cx="5803895" cy="2840982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6CC4014C-6ECA-480E-8C46-363662C3D214}"/>
              </a:ext>
            </a:extLst>
          </p:cNvPr>
          <p:cNvSpPr txBox="1">
            <a:spLocks/>
          </p:cNvSpPr>
          <p:nvPr/>
        </p:nvSpPr>
        <p:spPr>
          <a:xfrm>
            <a:off x="4475980" y="6583437"/>
            <a:ext cx="324004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Helvetica Neue UltraLight" pitchFamily="1" charset="0"/>
                <a:ea typeface="ヒラギノ角ゴ Pro W3" pitchFamily="1" charset="-128"/>
              </a:rPr>
              <a:t>Presented by Paolo A. Ascierto at ASCO 2018</a:t>
            </a:r>
          </a:p>
        </p:txBody>
      </p:sp>
    </p:spTree>
    <p:extLst>
      <p:ext uri="{BB962C8B-B14F-4D97-AF65-F5344CB8AC3E}">
        <p14:creationId xmlns:p14="http://schemas.microsoft.com/office/powerpoint/2010/main" val="1088078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78270"/>
            <a:ext cx="10515600" cy="1325563"/>
          </a:xfrm>
        </p:spPr>
        <p:txBody>
          <a:bodyPr anchor="t"/>
          <a:lstStyle/>
          <a:p>
            <a:pPr algn="ctr"/>
            <a:r>
              <a:rPr lang="en-US" sz="2800" dirty="0"/>
              <a:t>Stage IV IO-Naïve 1L Melanoma Cohort at RP2D: Achieved Pre-Specified Efficacy Criteria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18271" y="1314633"/>
            <a:ext cx="9144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Stage 1: ORR 11/13 (85%)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Stage 2: Best Overall Response ORR=</a:t>
            </a:r>
            <a:r>
              <a:rPr lang="en-US" altLang="zh-CN" b="1" dirty="0">
                <a:solidFill>
                  <a:prstClr val="white"/>
                </a:solidFill>
                <a:cs typeface="Arial" charset="0"/>
              </a:rPr>
              <a:t>14/28 </a:t>
            </a:r>
            <a:r>
              <a:rPr lang="en-US" b="1" dirty="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(50</a:t>
            </a:r>
            <a:r>
              <a:rPr lang="en-US" altLang="zh-CN" b="1" dirty="0">
                <a:solidFill>
                  <a:prstClr val="white"/>
                </a:solidFill>
                <a:cs typeface="Arial" charset="0"/>
              </a:rPr>
              <a:t>%</a:t>
            </a:r>
            <a:r>
              <a:rPr lang="en-US" b="1" dirty="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); DCR=2</a:t>
            </a:r>
            <a:r>
              <a:rPr lang="en-US" altLang="zh-CN" b="1" dirty="0">
                <a:solidFill>
                  <a:prstClr val="white"/>
                </a:solidFill>
                <a:cs typeface="Arial" charset="0"/>
              </a:rPr>
              <a:t>0</a:t>
            </a:r>
            <a:r>
              <a:rPr lang="en-US" b="1" dirty="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/28</a:t>
            </a:r>
            <a:r>
              <a:rPr lang="en-US" altLang="zh-CN" b="1" dirty="0">
                <a:solidFill>
                  <a:prstClr val="white"/>
                </a:solidFill>
                <a:cs typeface="Arial" charset="0"/>
              </a:rPr>
              <a:t> </a:t>
            </a:r>
            <a:r>
              <a:rPr lang="en-US" b="1" dirty="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(71</a:t>
            </a:r>
            <a:r>
              <a:rPr lang="en-US" altLang="zh-CN" b="1" dirty="0">
                <a:solidFill>
                  <a:prstClr val="white"/>
                </a:solidFill>
                <a:cs typeface="Arial" charset="0"/>
              </a:rPr>
              <a:t>%</a:t>
            </a:r>
            <a:r>
              <a:rPr lang="en-US" b="1" dirty="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8575" y="6172618"/>
            <a:ext cx="7494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Horizontal dotted lines indicate the thresholds for PD, PR and CR response according to RECIST (version 1.1) criteria. -100% is PR for complete clearance of target lesions. CR is a complete response. “u”: Unconfirmed. *Best overall response is PD; SD for target lesions but PD due to a new lesion. §Off study treatment with confirmed CR due to patient decision.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One PD-L1(-) patient had PD due to non-target lesions and target lesions were not assessed, therefore 27/28 patients included in waterfall plot..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0" y="4389120"/>
            <a:ext cx="2744334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ORR PD-L1 (-) </a:t>
            </a:r>
            <a:r>
              <a:rPr lang="en-US" altLang="zh-CN" sz="1400" dirty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/</a:t>
            </a:r>
            <a:r>
              <a:rPr lang="en-US" altLang="zh-CN" sz="1400" dirty="0">
                <a:solidFill>
                  <a:srgbClr val="000000"/>
                </a:solidFill>
                <a:cs typeface="Arial" charset="0"/>
              </a:rPr>
              <a:t>12</a:t>
            </a: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 (42%)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ORR PD-L1 (+) 8/13 (62%)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ORR PD-L1 Unknown 1/</a:t>
            </a:r>
            <a:r>
              <a:rPr lang="en-US" altLang="zh-CN" sz="14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 (</a:t>
            </a:r>
            <a:r>
              <a:rPr lang="en-US" altLang="zh-CN" sz="1400" dirty="0">
                <a:solidFill>
                  <a:srgbClr val="000000"/>
                </a:solidFill>
                <a:cs typeface="Arial" charset="0"/>
              </a:rPr>
              <a:t>33</a:t>
            </a: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%)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99146" y="2495960"/>
            <a:ext cx="3596142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Median Time on Study 4.6 Months (N=28)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As of May 29, 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0085" y="5737465"/>
            <a:ext cx="15776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Data cut: May 29, 2018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66963" y="2222183"/>
          <a:ext cx="5949950" cy="371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Prism 7" r:id="rId4" imgW="3401208" imgH="2124133" progId="Prism7.Document">
                  <p:embed/>
                </p:oleObj>
              </mc:Choice>
              <mc:Fallback>
                <p:oleObj name="Prism 7" r:id="rId4" imgW="3401208" imgH="2124133" progId="Prism7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6963" y="2222183"/>
                        <a:ext cx="5949950" cy="3716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427378" y="364752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§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395860"/>
            <a:ext cx="1846473" cy="822960"/>
          </a:xfrm>
          <a:prstGeom prst="rect">
            <a:avLst/>
          </a:prstGeom>
        </p:spPr>
      </p:pic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562D783-BB96-4C47-9980-5F043F93627B}"/>
              </a:ext>
            </a:extLst>
          </p:cNvPr>
          <p:cNvSpPr txBox="1">
            <a:spLocks/>
          </p:cNvSpPr>
          <p:nvPr/>
        </p:nvSpPr>
        <p:spPr>
          <a:xfrm>
            <a:off x="10160773" y="5656163"/>
            <a:ext cx="1983899" cy="36512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600" kern="1200">
                <a:solidFill>
                  <a:srgbClr val="292934">
                    <a:tint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000000"/>
                </a:solidFill>
              </a:rPr>
              <a:t>Diab et al ASCO 2018</a:t>
            </a:r>
          </a:p>
        </p:txBody>
      </p:sp>
    </p:spTree>
    <p:extLst>
      <p:ext uri="{BB962C8B-B14F-4D97-AF65-F5344CB8AC3E}">
        <p14:creationId xmlns:p14="http://schemas.microsoft.com/office/powerpoint/2010/main" val="974615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Stage IV IO-Naïve 1L Melanoma Cohort at RP2D Best Overall Response by Independent Radiology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 flipV="1">
            <a:off x="2025570" y="6516652"/>
            <a:ext cx="115939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5004" y="6344275"/>
            <a:ext cx="11371299" cy="520655"/>
          </a:xfrm>
          <a:prstGeom prst="rect">
            <a:avLst/>
          </a:prstGeom>
          <a:solidFill>
            <a:srgbClr val="FFFEFD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cs typeface="Arial" charset="0"/>
              </a:rPr>
              <a:t>Per protocol, efficacy evaluable is defined as patients with ≥ 1 post baseline scan.  3 patients discontinued prior to 1</a:t>
            </a:r>
            <a:r>
              <a:rPr lang="en-US" sz="900" baseline="30000" dirty="0">
                <a:solidFill>
                  <a:prstClr val="black"/>
                </a:solidFill>
                <a:cs typeface="Arial" charset="0"/>
              </a:rPr>
              <a:t>st</a:t>
            </a:r>
            <a:r>
              <a:rPr lang="en-US" sz="900" dirty="0">
                <a:solidFill>
                  <a:prstClr val="black"/>
                </a:solidFill>
                <a:cs typeface="Arial" charset="0"/>
              </a:rPr>
              <a:t> scan due to an unrelated TEAE [n=1] and Patients Decision [n=2]. </a:t>
            </a:r>
            <a:r>
              <a:rPr lang="en-US" sz="900" dirty="0">
                <a:solidFill>
                  <a:prstClr val="black"/>
                </a:solidFill>
                <a:ea typeface="DengXian"/>
                <a:cs typeface="Times New Roman" panose="02020603050405020304" pitchFamily="18" charset="0"/>
              </a:rPr>
              <a:t> </a:t>
            </a:r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ea typeface="Times New Roman" panose="02020603050405020304" pitchFamily="18" charset="0"/>
                <a:cs typeface="Arial" charset="0"/>
              </a:rPr>
              <a:t>One patient not represented in plot had target lesions per protocol by investigator assessment but did not have target lesions at baseline by independent central radiology; patient achieved SD based on non-target lesions during the study.</a:t>
            </a:r>
            <a:endParaRPr lang="en-US" sz="900" kern="0" dirty="0">
              <a:solidFill>
                <a:srgbClr val="FF0000"/>
              </a:solidFill>
              <a:cs typeface="Arial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  <a:defRPr/>
            </a:pPr>
            <a:r>
              <a:rPr lang="en-US" sz="900" dirty="0">
                <a:solidFill>
                  <a:srgbClr val="000000"/>
                </a:solidFill>
                <a:ea typeface="Times New Roman" panose="02020603050405020304" pitchFamily="18" charset="0"/>
                <a:cs typeface="Arial" charset="0"/>
              </a:rPr>
              <a:t>#: Best overall response is PD. *: Best overall response is </a:t>
            </a:r>
            <a:r>
              <a:rPr lang="en-US" sz="900" dirty="0">
                <a:solidFill>
                  <a:prstClr val="black"/>
                </a:solidFill>
                <a:ea typeface="Times New Roman" panose="02020603050405020304" pitchFamily="18" charset="0"/>
                <a:cs typeface="Arial" charset="0"/>
              </a:rPr>
              <a:t>SD. + Best overall response is PR with -100% reduction of target lesions. §: Best overall response of CR is unconfirmed; PR confirmed. 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772400" y="2743200"/>
          <a:ext cx="4103010" cy="18989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2353">
                  <a:extLst>
                    <a:ext uri="{9D8B030D-6E8A-4147-A177-3AD203B41FA5}">
                      <a16:colId xmlns:a16="http://schemas.microsoft.com/office/drawing/2014/main" val="592534280"/>
                    </a:ext>
                  </a:extLst>
                </a:gridCol>
                <a:gridCol w="1350657">
                  <a:extLst>
                    <a:ext uri="{9D8B030D-6E8A-4147-A177-3AD203B41FA5}">
                      <a16:colId xmlns:a16="http://schemas.microsoft.com/office/drawing/2014/main" val="3706205396"/>
                    </a:ext>
                  </a:extLst>
                </a:gridCol>
              </a:tblGrid>
              <a:tr h="3639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FEFD"/>
                          </a:solidFill>
                          <a:effectLst/>
                          <a:latin typeface="+mj-lt"/>
                        </a:rPr>
                        <a:t>1L Melanoma</a:t>
                      </a:r>
                      <a:r>
                        <a:rPr lang="en-US" sz="1200" b="1" baseline="0" dirty="0">
                          <a:solidFill>
                            <a:srgbClr val="FFFEFD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(n=38 Efficacy Evaluable)</a:t>
                      </a:r>
                      <a:endParaRPr lang="en-US" sz="1200" b="1" dirty="0">
                        <a:solidFill>
                          <a:srgbClr val="FFFEFD"/>
                        </a:solidFill>
                        <a:effectLst/>
                        <a:latin typeface="+mj-lt"/>
                      </a:endParaRPr>
                    </a:p>
                  </a:txBody>
                  <a:tcPr marL="42545" marR="42545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EFD"/>
                          </a:solidFill>
                          <a:effectLst/>
                          <a:latin typeface="+mn-lt"/>
                        </a:rPr>
                        <a:t>Overall Response Rate</a:t>
                      </a:r>
                      <a:endParaRPr lang="en-US" sz="1200" b="1" dirty="0">
                        <a:solidFill>
                          <a:srgbClr val="FFFEFD"/>
                        </a:solidFill>
                        <a:effectLst/>
                        <a:latin typeface="+mn-lt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717247"/>
                  </a:ext>
                </a:extLst>
              </a:tr>
              <a:tr h="954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 Confirmed ORR (CR+PR)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20 (53%)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42545" marR="45720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3273026"/>
                  </a:ext>
                </a:extLst>
              </a:tr>
              <a:tr h="954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    CR 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/>
                          <a:cs typeface="Times New Roman" panose="02020603050405020304" pitchFamily="18" charset="0"/>
                        </a:rPr>
                        <a:t> (24%)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42545" marR="45720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853814"/>
                  </a:ext>
                </a:extLst>
              </a:tr>
              <a:tr h="954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    DCR (CR+PR+SD)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 (76%)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42545" marR="45720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14295"/>
                  </a:ext>
                </a:extLst>
              </a:tr>
              <a:tr h="2067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PD-L1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</a:rPr>
                        <a:t> negative 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</a:rPr>
                        <a:t>(n=14)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/>
                          <a:cs typeface="Times New Roman" panose="02020603050405020304" pitchFamily="18" charset="0"/>
                        </a:rPr>
                        <a:t>6 (43%)</a:t>
                      </a:r>
                    </a:p>
                  </a:txBody>
                  <a:tcPr marL="42545" marR="45720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0504822"/>
                  </a:ext>
                </a:extLst>
              </a:tr>
              <a:tr h="912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PD-L1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positive 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(n=19)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/>
                          <a:cs typeface="Times New Roman" panose="02020603050405020304" pitchFamily="18" charset="0"/>
                        </a:rPr>
                        <a:t> (68%)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2545" marR="45720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4519159"/>
                  </a:ext>
                </a:extLst>
              </a:tr>
              <a:tr h="954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DengXian"/>
                          <a:cs typeface="Times New Roman" panose="02020603050405020304" pitchFamily="18" charset="0"/>
                        </a:rPr>
                        <a:t>     PD-L1 unknown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DengXian"/>
                          <a:cs typeface="Times New Roman" panose="02020603050405020304" pitchFamily="18" charset="0"/>
                        </a:rPr>
                        <a:t>(n=5)</a:t>
                      </a:r>
                    </a:p>
                  </a:txBody>
                  <a:tcPr marL="42545" marR="42545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/>
                          <a:cs typeface="Times New Roman" panose="02020603050405020304" pitchFamily="18" charset="0"/>
                        </a:rPr>
                        <a:t>(20%)</a:t>
                      </a:r>
                    </a:p>
                  </a:txBody>
                  <a:tcPr marL="42545" marR="45720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8082902"/>
                  </a:ext>
                </a:extLst>
              </a:tr>
              <a:tr h="954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DengXian"/>
                          <a:cs typeface="Times New Roman" panose="02020603050405020304" pitchFamily="18" charset="0"/>
                        </a:rPr>
                        <a:t>     LDH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DengXian"/>
                          <a:cs typeface="Times New Roman" panose="02020603050405020304" pitchFamily="18" charset="0"/>
                        </a:rPr>
                        <a:t> &gt; ULN 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DengXian"/>
                          <a:cs typeface="Times New Roman" panose="02020603050405020304" pitchFamily="18" charset="0"/>
                        </a:rPr>
                        <a:t>(n=11)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/>
                          <a:cs typeface="Times New Roman" panose="02020603050405020304" pitchFamily="18" charset="0"/>
                        </a:rPr>
                        <a:t>5 (45%)</a:t>
                      </a:r>
                    </a:p>
                  </a:txBody>
                  <a:tcPr marL="42545" marR="45720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497822"/>
                  </a:ext>
                </a:extLst>
              </a:tr>
              <a:tr h="954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DengXian"/>
                          <a:cs typeface="Times New Roman" panose="02020603050405020304" pitchFamily="18" charset="0"/>
                        </a:rPr>
                        <a:t>     Liver metastases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DengXian"/>
                          <a:cs typeface="Times New Roman" panose="02020603050405020304" pitchFamily="18" charset="0"/>
                        </a:rPr>
                        <a:t>(n=10)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/>
                          <a:cs typeface="Times New Roman" panose="02020603050405020304" pitchFamily="18" charset="0"/>
                        </a:rPr>
                        <a:t>5 (50%)</a:t>
                      </a:r>
                    </a:p>
                  </a:txBody>
                  <a:tcPr marL="42545" marR="45720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640303"/>
                  </a:ext>
                </a:extLst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41434" y="1991937"/>
          <a:ext cx="7035692" cy="4609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Prism 7" r:id="rId4" imgW="3469599" imgH="2267398" progId="Prism7.Document">
                  <p:embed/>
                </p:oleObj>
              </mc:Choice>
              <mc:Fallback>
                <p:oleObj name="Prism 7" r:id="rId4" imgW="3469599" imgH="2267398" progId="Prism7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434" y="1991937"/>
                        <a:ext cx="7035692" cy="4609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971522" y="5580051"/>
            <a:ext cx="2974046" cy="461665"/>
          </a:xfrm>
          <a:prstGeom prst="rect">
            <a:avLst/>
          </a:prstGeom>
          <a:noFill/>
          <a:ln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cs typeface="Arial" charset="0"/>
              </a:rPr>
              <a:t>12/38 (32%) 100% Reduction Target Lesions</a:t>
            </a:r>
          </a:p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cs typeface="Arial" charset="0"/>
              </a:rPr>
              <a:t>9/38 (24%) Complete Responses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58655" y="5132551"/>
            <a:ext cx="3330501" cy="738664"/>
          </a:xfrm>
          <a:prstGeom prst="rect">
            <a:avLst/>
          </a:prstGeom>
          <a:noFill/>
          <a:ln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High level of concordance in ORR between independent central radiology (53%) and investigator-assessed 19/38 (50%).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70" y="2205295"/>
            <a:ext cx="1291467" cy="85130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1903298" y="6563405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E7E6E6">
                    <a:lumMod val="50000"/>
                  </a:srgbClr>
                </a:solidFill>
                <a:cs typeface="Arial" charset="0"/>
              </a:rPr>
              <a:t>6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F0B8047-A242-4778-A5B8-DF46BB034A2F}"/>
              </a:ext>
            </a:extLst>
          </p:cNvPr>
          <p:cNvSpPr txBox="1">
            <a:spLocks/>
          </p:cNvSpPr>
          <p:nvPr/>
        </p:nvSpPr>
        <p:spPr>
          <a:xfrm>
            <a:off x="10025605" y="6057074"/>
            <a:ext cx="1983899" cy="36512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600" kern="1200">
                <a:solidFill>
                  <a:srgbClr val="292934">
                    <a:tint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000000"/>
                </a:solidFill>
              </a:rPr>
              <a:t>Diab et al SITC 2018</a:t>
            </a:r>
          </a:p>
        </p:txBody>
      </p:sp>
    </p:spTree>
    <p:extLst>
      <p:ext uri="{BB962C8B-B14F-4D97-AF65-F5344CB8AC3E}">
        <p14:creationId xmlns:p14="http://schemas.microsoft.com/office/powerpoint/2010/main" val="945114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/>
          <p:cNvSpPr txBox="1">
            <a:spLocks noChangeArrowheads="1"/>
          </p:cNvSpPr>
          <p:nvPr/>
        </p:nvSpPr>
        <p:spPr bwMode="auto">
          <a:xfrm>
            <a:off x="8445809" y="6550225"/>
            <a:ext cx="361996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Ascierto PA &amp; McArthur JA. </a:t>
            </a:r>
            <a:r>
              <a:rPr lang="en-GB" sz="1100" i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J </a:t>
            </a:r>
            <a:r>
              <a:rPr lang="en-GB" sz="1100" i="1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Transl</a:t>
            </a:r>
            <a:r>
              <a:rPr lang="en-GB" sz="1100" i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Med </a:t>
            </a:r>
            <a:r>
              <a:rPr lang="en-GB" sz="11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2017;15:173 </a:t>
            </a:r>
            <a:br>
              <a:rPr lang="en-GB" sz="11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</a:br>
            <a:endParaRPr lang="it-IT" altLang="it-IT" sz="11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19336" y="148571"/>
            <a:ext cx="1159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Arial" charset="0"/>
              </a:rPr>
              <a:t>New emerging pathways for future combination with anti-PD-1/PD-L1 compounds</a:t>
            </a:r>
            <a:endParaRPr lang="it-IT" sz="2000" b="1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9CFA6C3-620A-4DE6-8917-4F7CAFA7A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84" y="657203"/>
            <a:ext cx="4228107" cy="5893021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2D99223-22D9-4C6F-B122-3B7B231067BA}"/>
              </a:ext>
            </a:extLst>
          </p:cNvPr>
          <p:cNvSpPr txBox="1">
            <a:spLocks/>
          </p:cNvSpPr>
          <p:nvPr/>
        </p:nvSpPr>
        <p:spPr>
          <a:xfrm>
            <a:off x="9032009" y="2305259"/>
            <a:ext cx="1581561" cy="426562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Clr>
                <a:srgbClr val="005CAB"/>
              </a:buClr>
              <a:buFont typeface="Arial" panose="020B0604020202020204" pitchFamily="34" charset="0"/>
              <a:buNone/>
              <a:defRPr/>
            </a:pPr>
            <a:r>
              <a:rPr lang="en-GB" sz="1600" dirty="0">
                <a:solidFill>
                  <a:srgbClr val="58595B"/>
                </a:solidFill>
                <a:latin typeface="Arial"/>
              </a:rPr>
              <a:t>IDO1 inhibitors</a:t>
            </a:r>
            <a:endParaRPr lang="de-DE" sz="1600" dirty="0">
              <a:solidFill>
                <a:srgbClr val="58595B"/>
              </a:solidFill>
              <a:latin typeface="Arial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7A7DBF0-D69C-4DA7-976E-3BCD367E2D3D}"/>
              </a:ext>
            </a:extLst>
          </p:cNvPr>
          <p:cNvSpPr txBox="1">
            <a:spLocks/>
          </p:cNvSpPr>
          <p:nvPr/>
        </p:nvSpPr>
        <p:spPr>
          <a:xfrm>
            <a:off x="1444610" y="5445224"/>
            <a:ext cx="1642437" cy="537099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Clr>
                <a:srgbClr val="005CAB"/>
              </a:buClr>
              <a:buFont typeface="Arial" panose="020B0604020202020204" pitchFamily="34" charset="0"/>
              <a:buNone/>
              <a:defRPr/>
            </a:pPr>
            <a:r>
              <a:rPr lang="en-GB" sz="1600" dirty="0">
                <a:solidFill>
                  <a:srgbClr val="58595B"/>
                </a:solidFill>
                <a:latin typeface="Arial"/>
              </a:rPr>
              <a:t>Anti-LAG-3s</a:t>
            </a:r>
            <a:endParaRPr lang="de-DE" sz="1600" dirty="0">
              <a:solidFill>
                <a:srgbClr val="58595B"/>
              </a:solidFill>
              <a:latin typeface="Arial"/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ACE6F527-4BF5-43F7-A5F6-0E0A9DF6F6F3}"/>
              </a:ext>
            </a:extLst>
          </p:cNvPr>
          <p:cNvSpPr txBox="1">
            <a:spLocks/>
          </p:cNvSpPr>
          <p:nvPr/>
        </p:nvSpPr>
        <p:spPr>
          <a:xfrm>
            <a:off x="1475310" y="1388518"/>
            <a:ext cx="1822231" cy="40011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Clr>
                <a:srgbClr val="005CAB"/>
              </a:buClr>
              <a:buFont typeface="Arial" panose="020B0604020202020204" pitchFamily="34" charset="0"/>
              <a:buNone/>
              <a:defRPr/>
            </a:pPr>
            <a:r>
              <a:rPr lang="en-GB" sz="1600" dirty="0">
                <a:solidFill>
                  <a:srgbClr val="58595B"/>
                </a:solidFill>
                <a:latin typeface="Arial"/>
              </a:rPr>
              <a:t>HDAC inhibitors</a:t>
            </a:r>
            <a:endParaRPr lang="de-DE" sz="1600" dirty="0">
              <a:solidFill>
                <a:srgbClr val="58595B"/>
              </a:solidFill>
              <a:latin typeface="Arial"/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DD22EE4D-4B0C-43B5-8197-FB2A6A872826}"/>
              </a:ext>
            </a:extLst>
          </p:cNvPr>
          <p:cNvSpPr txBox="1">
            <a:spLocks/>
          </p:cNvSpPr>
          <p:nvPr/>
        </p:nvSpPr>
        <p:spPr>
          <a:xfrm>
            <a:off x="9096935" y="3929077"/>
            <a:ext cx="1387234" cy="400111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Clr>
                <a:srgbClr val="005CAB"/>
              </a:buClr>
              <a:buFont typeface="Arial" panose="020B0604020202020204" pitchFamily="34" charset="0"/>
              <a:buNone/>
              <a:defRPr/>
            </a:pPr>
            <a:r>
              <a:rPr lang="en-GB" sz="1600" dirty="0">
                <a:solidFill>
                  <a:srgbClr val="58595B"/>
                </a:solidFill>
                <a:latin typeface="Arial"/>
              </a:rPr>
              <a:t>Anti-GITRs</a:t>
            </a:r>
            <a:endParaRPr lang="de-DE" sz="1600" dirty="0">
              <a:solidFill>
                <a:srgbClr val="58595B"/>
              </a:solidFill>
              <a:latin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A1EBCB-5AE5-4457-8067-DCF568A8B75F}"/>
              </a:ext>
            </a:extLst>
          </p:cNvPr>
          <p:cNvCxnSpPr/>
          <p:nvPr/>
        </p:nvCxnSpPr>
        <p:spPr>
          <a:xfrm flipH="1">
            <a:off x="8131818" y="2490046"/>
            <a:ext cx="884463" cy="2512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F0CF30-DEB6-4392-A199-668A13353A5F}"/>
              </a:ext>
            </a:extLst>
          </p:cNvPr>
          <p:cNvCxnSpPr>
            <a:cxnSpLocks/>
          </p:cNvCxnSpPr>
          <p:nvPr/>
        </p:nvCxnSpPr>
        <p:spPr>
          <a:xfrm flipV="1">
            <a:off x="2988416" y="5279956"/>
            <a:ext cx="1030592" cy="2880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E2F59D-7A9A-4E4B-ACC9-31196DF0D3D0}"/>
              </a:ext>
            </a:extLst>
          </p:cNvPr>
          <p:cNvCxnSpPr>
            <a:cxnSpLocks/>
          </p:cNvCxnSpPr>
          <p:nvPr/>
        </p:nvCxnSpPr>
        <p:spPr>
          <a:xfrm>
            <a:off x="3348126" y="1556244"/>
            <a:ext cx="702489" cy="3516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08CDD54-1E6D-4C8D-AD03-73C02E81AF28}"/>
              </a:ext>
            </a:extLst>
          </p:cNvPr>
          <p:cNvCxnSpPr/>
          <p:nvPr/>
        </p:nvCxnSpPr>
        <p:spPr>
          <a:xfrm flipH="1">
            <a:off x="8131818" y="4129133"/>
            <a:ext cx="884463" cy="2512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3A5B6C5-6331-4238-8F2F-4BA905998F11}"/>
              </a:ext>
            </a:extLst>
          </p:cNvPr>
          <p:cNvSpPr txBox="1">
            <a:spLocks/>
          </p:cNvSpPr>
          <p:nvPr/>
        </p:nvSpPr>
        <p:spPr>
          <a:xfrm>
            <a:off x="40019" y="6305269"/>
            <a:ext cx="4111765" cy="5370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914377">
              <a:defRPr/>
            </a:pPr>
            <a:r>
              <a:rPr lang="en-GB" sz="800" dirty="0">
                <a:solidFill>
                  <a:prstClr val="black">
                    <a:tint val="75000"/>
                  </a:prstClr>
                </a:solidFill>
              </a:rPr>
              <a:t>GITR, glucocorticoid-induced TNFR-related protein; HDAC, histone deacetylases; IDO1, indoleamine 2,3-dioxygenase 1; LAG-3, lymphocyte-activation gene 3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998030-7148-49D2-B67B-167BD00A8E6A}"/>
              </a:ext>
            </a:extLst>
          </p:cNvPr>
          <p:cNvSpPr txBox="1"/>
          <p:nvPr/>
        </p:nvSpPr>
        <p:spPr>
          <a:xfrm rot="19893522">
            <a:off x="4404185" y="2657537"/>
            <a:ext cx="40466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sz="9600" dirty="0" err="1">
                <a:solidFill>
                  <a:prstClr val="black"/>
                </a:solidFill>
                <a:ea typeface="ＭＳ Ｐゴシック" pitchFamily="34" charset="-128"/>
              </a:rPr>
              <a:t>Triplet</a:t>
            </a:r>
            <a:r>
              <a:rPr lang="it-IT" sz="9600" dirty="0">
                <a:solidFill>
                  <a:prstClr val="black"/>
                </a:solidFill>
                <a:ea typeface="ＭＳ Ｐゴシック" pitchFamily="34" charset="-128"/>
              </a:rPr>
              <a:t> !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8A5E2B9F-0A1F-4B7A-9939-96092A6456D4}"/>
              </a:ext>
            </a:extLst>
          </p:cNvPr>
          <p:cNvSpPr txBox="1">
            <a:spLocks/>
          </p:cNvSpPr>
          <p:nvPr/>
        </p:nvSpPr>
        <p:spPr>
          <a:xfrm>
            <a:off x="4475980" y="6509961"/>
            <a:ext cx="324004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Helvetica Neue UltraLight" pitchFamily="1" charset="0"/>
                <a:ea typeface="ヒラギノ角ゴ Pro W3" pitchFamily="1" charset="-128"/>
                <a:cs typeface="Arial" charset="0"/>
              </a:rPr>
              <a:t>Presented by Paolo A. Ascierto at ASCO 2018</a:t>
            </a:r>
          </a:p>
        </p:txBody>
      </p:sp>
    </p:spTree>
    <p:extLst>
      <p:ext uri="{BB962C8B-B14F-4D97-AF65-F5344CB8AC3E}">
        <p14:creationId xmlns:p14="http://schemas.microsoft.com/office/powerpoint/2010/main" val="73973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  <a:ea typeface="ＭＳ Ｐゴシック" pitchFamily="34" charset="-128"/>
              </a:rPr>
              <a:t>Paolo A. </a:t>
            </a:r>
            <a:r>
              <a:rPr lang="en-US" sz="1200" dirty="0" err="1">
                <a:solidFill>
                  <a:srgbClr val="57A9DD"/>
                </a:solidFill>
                <a:ea typeface="ＭＳ Ｐゴシック" pitchFamily="34" charset="-128"/>
              </a:rPr>
              <a:t>Ascierto</a:t>
            </a:r>
            <a:endParaRPr lang="en-US" sz="1200" dirty="0">
              <a:solidFill>
                <a:srgbClr val="57A9DD"/>
              </a:solidFill>
              <a:ea typeface="ＭＳ Ｐゴシック" pitchFamily="34" charset="-128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752CCF9-077F-4007-B78F-56892CCBC0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17" b="7777"/>
          <a:stretch/>
        </p:blipFill>
        <p:spPr>
          <a:xfrm>
            <a:off x="5306157" y="1848553"/>
            <a:ext cx="6766154" cy="287094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934EE5D-2A31-4EFD-8954-BCA1266B34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46"/>
          <a:stretch/>
        </p:blipFill>
        <p:spPr>
          <a:xfrm>
            <a:off x="122107" y="1848553"/>
            <a:ext cx="5184050" cy="2870947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EBB5D39-DD86-4FD8-B285-967EDF39FDA5}"/>
              </a:ext>
            </a:extLst>
          </p:cNvPr>
          <p:cNvSpPr txBox="1">
            <a:spLocks/>
          </p:cNvSpPr>
          <p:nvPr/>
        </p:nvSpPr>
        <p:spPr>
          <a:xfrm>
            <a:off x="8888819" y="5623743"/>
            <a:ext cx="3183492" cy="36512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600" kern="1200">
                <a:solidFill>
                  <a:srgbClr val="292934">
                    <a:tint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400" b="1" dirty="0">
                <a:solidFill>
                  <a:prstClr val="white"/>
                </a:solidFill>
              </a:rPr>
              <a:t>Hamm et al AACR 2018 Abstract #4722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75BB147-250E-4481-8C84-A3496AA20960}"/>
              </a:ext>
            </a:extLst>
          </p:cNvPr>
          <p:cNvSpPr txBox="1"/>
          <p:nvPr/>
        </p:nvSpPr>
        <p:spPr>
          <a:xfrm>
            <a:off x="122107" y="345912"/>
            <a:ext cx="11675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a typeface="ＭＳ Ｐゴシック" pitchFamily="34" charset="-128"/>
              </a:rPr>
              <a:t>Evaluation of the </a:t>
            </a:r>
            <a:r>
              <a:rPr lang="en-US" sz="2800" b="1" dirty="0" err="1">
                <a:solidFill>
                  <a:srgbClr val="FFFF00"/>
                </a:solidFill>
                <a:ea typeface="ＭＳ Ｐゴシック" pitchFamily="34" charset="-128"/>
              </a:rPr>
              <a:t>HDACi</a:t>
            </a:r>
            <a:r>
              <a:rPr lang="en-US" sz="2800" b="1" dirty="0">
                <a:solidFill>
                  <a:srgbClr val="FFFF00"/>
                </a:solidFill>
                <a:ea typeface="ＭＳ Ｐゴシック" pitchFamily="34" charset="-128"/>
              </a:rPr>
              <a:t> +anti-PD1+anti-LAG3 triple combination</a:t>
            </a:r>
            <a:endParaRPr lang="it-IT" sz="3200" b="1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AF29EC-A7DB-48A1-ABCE-C60C9A79AD90}"/>
              </a:ext>
            </a:extLst>
          </p:cNvPr>
          <p:cNvSpPr/>
          <p:nvPr/>
        </p:nvSpPr>
        <p:spPr>
          <a:xfrm>
            <a:off x="10295165" y="3445328"/>
            <a:ext cx="1379764" cy="1028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6762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  <a:ea typeface="ＭＳ Ｐゴシック" pitchFamily="34" charset="-128"/>
              </a:rPr>
              <a:t>Paolo A. </a:t>
            </a:r>
            <a:r>
              <a:rPr lang="en-US" sz="1200" dirty="0" err="1">
                <a:solidFill>
                  <a:srgbClr val="57A9DD"/>
                </a:solidFill>
                <a:ea typeface="ＭＳ Ｐゴシック" pitchFamily="34" charset="-128"/>
              </a:rPr>
              <a:t>Ascierto</a:t>
            </a:r>
            <a:endParaRPr lang="en-US" sz="1200" dirty="0">
              <a:solidFill>
                <a:srgbClr val="57A9DD"/>
              </a:solidFill>
              <a:ea typeface="ＭＳ Ｐゴシック" pitchFamily="34" charset="-128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2797828-9E70-451B-9D87-56650CF72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102" y="808712"/>
            <a:ext cx="5139795" cy="524057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5BD8273-B5CB-4CE1-950F-C6F9095C0459}"/>
              </a:ext>
            </a:extLst>
          </p:cNvPr>
          <p:cNvSpPr txBox="1"/>
          <p:nvPr/>
        </p:nvSpPr>
        <p:spPr>
          <a:xfrm>
            <a:off x="8658994" y="5801449"/>
            <a:ext cx="3642336" cy="3231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 defTabSz="409534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500" b="1" dirty="0" err="1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Renner</a:t>
            </a:r>
            <a:r>
              <a:rPr lang="it-IT" sz="1500" b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 K. et al. </a:t>
            </a:r>
            <a:r>
              <a:rPr lang="en-US" sz="1500" b="1" i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Front. Immunol</a:t>
            </a:r>
            <a:r>
              <a:rPr lang="en-US" sz="1500" b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. 2017 </a:t>
            </a:r>
            <a:endParaRPr lang="it-IT" sz="1500" b="1" dirty="0">
              <a:solidFill>
                <a:srgbClr val="FFFFFF"/>
              </a:solidFill>
              <a:latin typeface="Arial"/>
              <a:ea typeface="ＭＳ Ｐゴシック" pitchFamily="34" charset="-128"/>
              <a:cs typeface="Arial" charset="0"/>
              <a:sym typeface="Helvetica Light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BDF86C2-62A8-4141-93D6-37BE0A3075E8}"/>
              </a:ext>
            </a:extLst>
          </p:cNvPr>
          <p:cNvSpPr txBox="1"/>
          <p:nvPr/>
        </p:nvSpPr>
        <p:spPr>
          <a:xfrm>
            <a:off x="122107" y="-29766"/>
            <a:ext cx="11675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ea typeface="ＭＳ Ｐゴシック" pitchFamily="34" charset="-128"/>
              </a:rPr>
              <a:t>Metabolic Hallmarks of Tumor and Immune Cells in the Tumor Microenvironment</a:t>
            </a:r>
          </a:p>
        </p:txBody>
      </p:sp>
    </p:spTree>
    <p:extLst>
      <p:ext uri="{BB962C8B-B14F-4D97-AF65-F5344CB8AC3E}">
        <p14:creationId xmlns:p14="http://schemas.microsoft.com/office/powerpoint/2010/main" val="36186478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  <a:ea typeface="ＭＳ Ｐゴシック" pitchFamily="34" charset="-128"/>
              </a:rPr>
              <a:t>Paolo A. </a:t>
            </a:r>
            <a:r>
              <a:rPr lang="en-US" sz="1200" dirty="0" err="1">
                <a:solidFill>
                  <a:srgbClr val="57A9DD"/>
                </a:solidFill>
                <a:ea typeface="ＭＳ Ｐゴシック" pitchFamily="34" charset="-128"/>
              </a:rPr>
              <a:t>Ascierto</a:t>
            </a:r>
            <a:endParaRPr lang="en-US" sz="1200" dirty="0">
              <a:solidFill>
                <a:srgbClr val="57A9DD"/>
              </a:solidFill>
              <a:ea typeface="ＭＳ Ｐゴシック" pitchFamily="34" charset="-128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75BB147-250E-4481-8C84-A3496AA20960}"/>
              </a:ext>
            </a:extLst>
          </p:cNvPr>
          <p:cNvSpPr txBox="1"/>
          <p:nvPr/>
        </p:nvSpPr>
        <p:spPr>
          <a:xfrm>
            <a:off x="122107" y="-29766"/>
            <a:ext cx="11675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ea typeface="ＭＳ Ｐゴシック" pitchFamily="34" charset="-128"/>
              </a:rPr>
              <a:t>Metabolic Hallmarks of Tumor and Immune Cells in the Tumor Microenvironment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5BD8273-B5CB-4CE1-950F-C6F9095C0459}"/>
              </a:ext>
            </a:extLst>
          </p:cNvPr>
          <p:cNvSpPr txBox="1"/>
          <p:nvPr/>
        </p:nvSpPr>
        <p:spPr>
          <a:xfrm>
            <a:off x="10022825" y="5595042"/>
            <a:ext cx="2169175" cy="553994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r" defTabSz="409534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500" b="1" dirty="0" err="1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Renner</a:t>
            </a:r>
            <a:r>
              <a:rPr lang="it-IT" sz="1500" b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 K. et al. </a:t>
            </a:r>
          </a:p>
          <a:p>
            <a:pPr algn="r" defTabSz="409534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i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Front. Immunol</a:t>
            </a:r>
            <a:r>
              <a:rPr lang="en-US" sz="1500" b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. 2017 </a:t>
            </a:r>
            <a:endParaRPr lang="it-IT" sz="1500" b="1" dirty="0">
              <a:solidFill>
                <a:srgbClr val="FFFFFF"/>
              </a:solidFill>
              <a:latin typeface="Arial"/>
              <a:ea typeface="ＭＳ Ｐゴシック" pitchFamily="34" charset="-128"/>
              <a:cs typeface="Arial" charset="0"/>
              <a:sym typeface="Helvetica Light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82FDBFC-4EF7-4FA3-8BAA-B10CD04B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44" y="852083"/>
            <a:ext cx="7772512" cy="527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5777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</a:rPr>
              <a:t>Paolo A. </a:t>
            </a:r>
            <a:r>
              <a:rPr lang="en-US" sz="1200" dirty="0" err="1">
                <a:solidFill>
                  <a:srgbClr val="57A9DD"/>
                </a:solidFill>
              </a:rPr>
              <a:t>Ascierto</a:t>
            </a:r>
            <a:endParaRPr lang="en-US" sz="1200" dirty="0">
              <a:solidFill>
                <a:srgbClr val="57A9DD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235016A-CDC2-4512-912C-133B0A6B7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72" y="191467"/>
            <a:ext cx="11465858" cy="47545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Long-term benefit 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AC388A3-68F9-48E7-9BF6-D9640B367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01" y="857250"/>
            <a:ext cx="10376997" cy="50242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1920704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  <a:ea typeface="ＭＳ Ｐゴシック" pitchFamily="34" charset="-128"/>
              </a:rPr>
              <a:t>Paolo A. </a:t>
            </a:r>
            <a:r>
              <a:rPr lang="en-US" sz="1200" dirty="0" err="1">
                <a:solidFill>
                  <a:srgbClr val="57A9DD"/>
                </a:solidFill>
                <a:ea typeface="ＭＳ Ｐゴシック" pitchFamily="34" charset="-128"/>
              </a:rPr>
              <a:t>Ascierto</a:t>
            </a:r>
            <a:endParaRPr lang="en-US" sz="1200" dirty="0">
              <a:solidFill>
                <a:srgbClr val="57A9DD"/>
              </a:solidFill>
              <a:ea typeface="ＭＳ Ｐゴシック" pitchFamily="34" charset="-128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75BB147-250E-4481-8C84-A3496AA20960}"/>
              </a:ext>
            </a:extLst>
          </p:cNvPr>
          <p:cNvSpPr txBox="1"/>
          <p:nvPr/>
        </p:nvSpPr>
        <p:spPr>
          <a:xfrm>
            <a:off x="65400" y="34761"/>
            <a:ext cx="11675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ea typeface="ＭＳ Ｐゴシック" pitchFamily="34" charset="-128"/>
              </a:rPr>
              <a:t>Hypothetical model about how BRAFV600 mutation in melanoma cells could affect the tumor microenvironment and response to ipilimumab and combination of ipilimumab and nivolumab.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5BD8273-B5CB-4CE1-950F-C6F9095C0459}"/>
              </a:ext>
            </a:extLst>
          </p:cNvPr>
          <p:cNvSpPr txBox="1"/>
          <p:nvPr/>
        </p:nvSpPr>
        <p:spPr>
          <a:xfrm>
            <a:off x="10027633" y="5616307"/>
            <a:ext cx="2164367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r" defTabSz="409534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Ascierto and McArthur </a:t>
            </a:r>
          </a:p>
          <a:p>
            <a:pPr algn="r" defTabSz="409534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J Trans Med 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2017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7AB2D58-7DD6-4B9A-B7D4-66D9AD8B6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8" y="2370953"/>
            <a:ext cx="4219953" cy="142163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822935F3-8F61-4C74-9E9A-DAEF3E015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18" y="782629"/>
            <a:ext cx="5757656" cy="533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9594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  <a:ea typeface="ＭＳ Ｐゴシック" pitchFamily="34" charset="-128"/>
              </a:rPr>
              <a:t>Paolo A. </a:t>
            </a:r>
            <a:r>
              <a:rPr lang="en-US" sz="1200" dirty="0" err="1">
                <a:solidFill>
                  <a:srgbClr val="57A9DD"/>
                </a:solidFill>
                <a:ea typeface="ＭＳ Ｐゴシック" pitchFamily="34" charset="-128"/>
              </a:rPr>
              <a:t>Ascierto</a:t>
            </a:r>
            <a:endParaRPr lang="en-US" sz="1200" dirty="0">
              <a:solidFill>
                <a:srgbClr val="57A9DD"/>
              </a:solidFill>
              <a:ea typeface="ＭＳ Ｐゴシック" pitchFamily="34" charset="-128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07D629B-2A7A-4F74-9DE8-1FCE5F89574E}"/>
              </a:ext>
            </a:extLst>
          </p:cNvPr>
          <p:cNvSpPr txBox="1"/>
          <p:nvPr/>
        </p:nvSpPr>
        <p:spPr>
          <a:xfrm>
            <a:off x="65400" y="114276"/>
            <a:ext cx="11675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ea typeface="ＭＳ Ｐゴシック" pitchFamily="34" charset="-128"/>
              </a:rPr>
              <a:t>sCD73 baseline enzymatic activity and survival with anti-PD-1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95013D7-5C47-4AFE-BD41-5931101F0912}"/>
              </a:ext>
            </a:extLst>
          </p:cNvPr>
          <p:cNvSpPr txBox="1"/>
          <p:nvPr/>
        </p:nvSpPr>
        <p:spPr>
          <a:xfrm>
            <a:off x="9163871" y="5770193"/>
            <a:ext cx="3028129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r" defTabSz="409534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Morello S et al. J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Transl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 charset="0"/>
                <a:sym typeface="Helvetica Light" charset="0"/>
              </a:rPr>
              <a:t> Med 2017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6553290-A8A9-4F1C-AB73-5A9EF487A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181" y="96871"/>
            <a:ext cx="1127760" cy="126492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5C251EE-3220-4995-B5BB-3BA8FE9B14C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558" y="1134692"/>
            <a:ext cx="3757113" cy="3124302"/>
          </a:xfrm>
          <a:prstGeom prst="rect">
            <a:avLst/>
          </a:prstGeom>
          <a:noFill/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73F764D-C3C1-423C-8BBB-48ACA8361CE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441" y="1153742"/>
            <a:ext cx="3816800" cy="3124301"/>
          </a:xfrm>
          <a:prstGeom prst="rect">
            <a:avLst/>
          </a:prstGeom>
          <a:noFill/>
        </p:spPr>
      </p:pic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272D2D8A-DA2C-43F1-A1A5-BEDAF61C5E86}"/>
              </a:ext>
            </a:extLst>
          </p:cNvPr>
          <p:cNvGraphicFramePr>
            <a:graphicFrameLocks noGrp="1"/>
          </p:cNvGraphicFramePr>
          <p:nvPr/>
        </p:nvGraphicFramePr>
        <p:xfrm>
          <a:off x="1592792" y="4095938"/>
          <a:ext cx="3757114" cy="949960"/>
        </p:xfrm>
        <a:graphic>
          <a:graphicData uri="http://schemas.openxmlformats.org/drawingml/2006/table">
            <a:tbl>
              <a:tblPr firstRow="1" bandRow="1"/>
              <a:tblGrid>
                <a:gridCol w="1878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60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CD73&lt;27.82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60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CD73&gt;27.82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600" kern="1200" noProof="0" dirty="0">
                          <a:solidFill>
                            <a:srgbClr val="315283"/>
                          </a:solidFill>
                          <a:latin typeface="+mn-lt"/>
                          <a:ea typeface="+mn-ea"/>
                          <a:cs typeface="+mn-cs"/>
                        </a:rPr>
                        <a:t>Not reached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600" kern="1200" noProof="0" dirty="0">
                          <a:solidFill>
                            <a:srgbClr val="315283"/>
                          </a:solidFill>
                          <a:latin typeface="+mn-lt"/>
                          <a:ea typeface="+mn-ea"/>
                          <a:cs typeface="+mn-cs"/>
                        </a:rPr>
                        <a:t>6,1 months</a:t>
                      </a:r>
                    </a:p>
                    <a:p>
                      <a:r>
                        <a:rPr lang="en-GB" sz="1600" kern="1200" noProof="0" dirty="0">
                          <a:solidFill>
                            <a:srgbClr val="315283"/>
                          </a:solidFill>
                          <a:latin typeface="+mn-lt"/>
                          <a:ea typeface="+mn-ea"/>
                          <a:cs typeface="+mn-cs"/>
                        </a:rPr>
                        <a:t>(95% CI: 0-14.8)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2AF80226-C03E-4F0B-9F1D-4C144A4F2B07}"/>
              </a:ext>
            </a:extLst>
          </p:cNvPr>
          <p:cNvGraphicFramePr>
            <a:graphicFrameLocks noGrp="1"/>
          </p:cNvGraphicFramePr>
          <p:nvPr/>
        </p:nvGraphicFramePr>
        <p:xfrm>
          <a:off x="6307931" y="4095938"/>
          <a:ext cx="3714750" cy="949960"/>
        </p:xfrm>
        <a:graphic>
          <a:graphicData uri="http://schemas.openxmlformats.org/drawingml/2006/table">
            <a:tbl>
              <a:tblPr firstRow="1" bandRow="1"/>
              <a:tblGrid>
                <a:gridCol w="1967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60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CD73&lt;27.82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60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CD73&gt;27.82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600" kern="1200" noProof="0" dirty="0">
                          <a:solidFill>
                            <a:srgbClr val="315283"/>
                          </a:solidFill>
                          <a:latin typeface="+mn-lt"/>
                          <a:ea typeface="+mn-ea"/>
                          <a:cs typeface="+mn-cs"/>
                        </a:rPr>
                        <a:t>14.2 months</a:t>
                      </a:r>
                    </a:p>
                    <a:p>
                      <a:r>
                        <a:rPr lang="en-GB" sz="1600" kern="1200" noProof="0" dirty="0">
                          <a:solidFill>
                            <a:srgbClr val="315283"/>
                          </a:solidFill>
                          <a:latin typeface="+mn-lt"/>
                          <a:ea typeface="+mn-ea"/>
                          <a:cs typeface="+mn-cs"/>
                        </a:rPr>
                        <a:t>(95% CI: 4,6-23,8)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600" kern="1200" noProof="0" dirty="0">
                          <a:solidFill>
                            <a:srgbClr val="315283"/>
                          </a:solidFill>
                          <a:latin typeface="+mn-lt"/>
                          <a:ea typeface="+mn-ea"/>
                          <a:cs typeface="+mn-cs"/>
                        </a:rPr>
                        <a:t>2.6 months</a:t>
                      </a:r>
                    </a:p>
                    <a:p>
                      <a:r>
                        <a:rPr lang="en-GB" sz="1600" kern="1200" noProof="0" dirty="0">
                          <a:solidFill>
                            <a:srgbClr val="315283"/>
                          </a:solidFill>
                          <a:latin typeface="+mn-lt"/>
                          <a:ea typeface="+mn-ea"/>
                          <a:cs typeface="+mn-cs"/>
                        </a:rPr>
                        <a:t>(95% CI: 1,9-3,3)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Rettangolo 17">
            <a:extLst>
              <a:ext uri="{FF2B5EF4-FFF2-40B4-BE49-F238E27FC236}">
                <a16:creationId xmlns:a16="http://schemas.microsoft.com/office/drawing/2014/main" id="{D1C32D74-347A-4180-B607-E45116EA8C8D}"/>
              </a:ext>
            </a:extLst>
          </p:cNvPr>
          <p:cNvSpPr/>
          <p:nvPr/>
        </p:nvSpPr>
        <p:spPr>
          <a:xfrm>
            <a:off x="2544094" y="765360"/>
            <a:ext cx="2157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/>
                <a:ea typeface="ＭＳ Ｐゴシック" pitchFamily="34" charset="-128"/>
                <a:cs typeface="Arial" charset="0"/>
              </a:rPr>
              <a:t>Overall survival 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B1C931D-7AB9-48FD-A356-06D68C39F0A1}"/>
              </a:ext>
            </a:extLst>
          </p:cNvPr>
          <p:cNvSpPr/>
          <p:nvPr/>
        </p:nvSpPr>
        <p:spPr>
          <a:xfrm>
            <a:off x="6590985" y="762200"/>
            <a:ext cx="3337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/>
                <a:ea typeface="ＭＳ Ｐゴシック" pitchFamily="34" charset="-128"/>
                <a:cs typeface="Arial" charset="0"/>
              </a:rPr>
              <a:t>Progression-free survival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5AE416D8-2587-45F2-B29C-064CF3DF2C92}"/>
              </a:ext>
            </a:extLst>
          </p:cNvPr>
          <p:cNvSpPr/>
          <p:nvPr/>
        </p:nvSpPr>
        <p:spPr>
          <a:xfrm>
            <a:off x="642164" y="5177211"/>
            <a:ext cx="105223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600" dirty="0">
                <a:solidFill>
                  <a:prstClr val="white"/>
                </a:solidFill>
                <a:latin typeface="Calibri"/>
                <a:ea typeface="ＭＳ Ｐゴシック" pitchFamily="34" charset="-128"/>
                <a:cs typeface="Arial" charset="0"/>
              </a:rPr>
              <a:t>The optimal cut-off* of sCD73 activity for both overall survival and progression-free survival was 27,82 </a:t>
            </a:r>
            <a:r>
              <a:rPr lang="en-GB" sz="1600" dirty="0" err="1">
                <a:solidFill>
                  <a:prstClr val="white"/>
                </a:solidFill>
                <a:latin typeface="Calibri"/>
                <a:ea typeface="ＭＳ Ｐゴシック" pitchFamily="34" charset="-128"/>
                <a:cs typeface="Arial" charset="0"/>
              </a:rPr>
              <a:t>pmol</a:t>
            </a:r>
            <a:r>
              <a:rPr lang="en-GB" sz="1600" dirty="0">
                <a:solidFill>
                  <a:prstClr val="white"/>
                </a:solidFill>
                <a:latin typeface="Calibri"/>
                <a:ea typeface="ＭＳ Ｐゴシック" pitchFamily="34" charset="-128"/>
                <a:cs typeface="Arial" charset="0"/>
              </a:rPr>
              <a:t>/min/mg protein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4372B10-3BAD-4969-B743-33F36FB2C6AD}"/>
              </a:ext>
            </a:extLst>
          </p:cNvPr>
          <p:cNvSpPr txBox="1"/>
          <p:nvPr/>
        </p:nvSpPr>
        <p:spPr>
          <a:xfrm>
            <a:off x="0" y="5708635"/>
            <a:ext cx="89289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50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charset="0"/>
              </a:rPr>
              <a:t>* Best </a:t>
            </a:r>
            <a:r>
              <a:rPr lang="it-IT" sz="1050" dirty="0" err="1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charset="0"/>
              </a:rPr>
              <a:t>cut</a:t>
            </a:r>
            <a:r>
              <a:rPr lang="it-IT" sz="1050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charset="0"/>
              </a:rPr>
              <a:t>-off </a:t>
            </a:r>
            <a:r>
              <a:rPr lang="it-IT" sz="1050" dirty="0" err="1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charset="0"/>
              </a:rPr>
              <a:t>values</a:t>
            </a:r>
            <a:r>
              <a:rPr lang="it-IT" sz="1050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1050" dirty="0"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Arial" charset="0"/>
              </a:rPr>
              <a:t>were located with an R routine implemented on the online software (Cut-off Finder) which maximize differences in survival between the two groups.</a:t>
            </a:r>
            <a:endParaRPr lang="it-IT" sz="1050" dirty="0">
              <a:solidFill>
                <a:prstClr val="white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47018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D8F2C4EE-C34F-401A-A799-CC90CB3C9E17}"/>
              </a:ext>
            </a:extLst>
          </p:cNvPr>
          <p:cNvSpPr txBox="1">
            <a:spLocks/>
          </p:cNvSpPr>
          <p:nvPr/>
        </p:nvSpPr>
        <p:spPr>
          <a:xfrm>
            <a:off x="10056441" y="6428396"/>
            <a:ext cx="1983899" cy="36512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600" kern="1200">
                <a:solidFill>
                  <a:srgbClr val="292934">
                    <a:tint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Siu et al AACR 2018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5879B4-C152-4727-91F1-A44E625BF922}"/>
              </a:ext>
            </a:extLst>
          </p:cNvPr>
          <p:cNvSpPr txBox="1"/>
          <p:nvPr/>
        </p:nvSpPr>
        <p:spPr>
          <a:xfrm>
            <a:off x="87403" y="74612"/>
            <a:ext cx="11113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a typeface="ＭＳ Ｐゴシック" pitchFamily="34" charset="-128"/>
              </a:rPr>
              <a:t>Combination of anti-CD73 with anti-PD-1/PD-L1</a:t>
            </a:r>
            <a:endParaRPr lang="it-IT" sz="3200" b="1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ABEB550-2372-4D3E-9C1E-872251814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63" y="714175"/>
            <a:ext cx="5029636" cy="283336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DD0D939-82AF-43E8-9F09-750F276BF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787" y="714176"/>
            <a:ext cx="5029636" cy="283336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D8FEE7F-000F-4BA5-B654-579418ECC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87" y="3532530"/>
            <a:ext cx="5770753" cy="325085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2E2A5DB-AA6E-4DC2-82B5-DD78E3186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534" y="3605296"/>
            <a:ext cx="5029636" cy="2833361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7DD3F5-6E17-4042-A860-A824DF049B93}"/>
              </a:ext>
            </a:extLst>
          </p:cNvPr>
          <p:cNvSpPr txBox="1">
            <a:spLocks/>
          </p:cNvSpPr>
          <p:nvPr/>
        </p:nvSpPr>
        <p:spPr>
          <a:xfrm>
            <a:off x="4475980" y="6575273"/>
            <a:ext cx="324004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Helvetica Neue UltraLight" pitchFamily="1" charset="0"/>
                <a:ea typeface="ヒラギノ角ゴ Pro W3" pitchFamily="1" charset="-128"/>
                <a:cs typeface="Arial" charset="0"/>
              </a:rPr>
              <a:t>Presented by Paolo A. Ascierto at ASCO 2018</a:t>
            </a:r>
          </a:p>
        </p:txBody>
      </p:sp>
    </p:spTree>
    <p:extLst>
      <p:ext uri="{BB962C8B-B14F-4D97-AF65-F5344CB8AC3E}">
        <p14:creationId xmlns:p14="http://schemas.microsoft.com/office/powerpoint/2010/main" val="2016533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92649AD5-1453-4B81-B64E-1BB9E572133A}"/>
              </a:ext>
            </a:extLst>
          </p:cNvPr>
          <p:cNvSpPr txBox="1">
            <a:spLocks/>
          </p:cNvSpPr>
          <p:nvPr/>
        </p:nvSpPr>
        <p:spPr>
          <a:xfrm>
            <a:off x="152400" y="5765800"/>
            <a:ext cx="12039600" cy="93027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90500" indent="-190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D5CAB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D5CAB"/>
              </a:buClr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D5CAB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D5CAB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D5CA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3994" indent="-253994" defTabSz="1219170">
              <a:spcAft>
                <a:spcPts val="800"/>
              </a:spcAft>
              <a:defRPr/>
            </a:pPr>
            <a:endParaRPr lang="en-US" sz="1867" b="1" dirty="0">
              <a:solidFill>
                <a:srgbClr val="000000"/>
              </a:solidFill>
            </a:endParaRP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67469B4B-3851-4847-B075-3D8B2815B24B}"/>
              </a:ext>
            </a:extLst>
          </p:cNvPr>
          <p:cNvSpPr txBox="1">
            <a:spLocks/>
          </p:cNvSpPr>
          <p:nvPr/>
        </p:nvSpPr>
        <p:spPr>
          <a:xfrm>
            <a:off x="176087" y="1222847"/>
            <a:ext cx="5457581" cy="505107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90500" indent="-190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D5CAB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D5CAB"/>
              </a:buClr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D5CAB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D5CAB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D5CA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3994" indent="-253994" defTabSz="1219170">
              <a:spcAft>
                <a:spcPts val="80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66-year-old man</a:t>
            </a:r>
          </a:p>
          <a:p>
            <a:pPr marL="253994" indent="-253994" defTabSz="1219170">
              <a:spcAft>
                <a:spcPts val="80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Gleason 7; microsatellite stable</a:t>
            </a:r>
          </a:p>
          <a:p>
            <a:pPr marL="253994" indent="-253994" defTabSz="1219170">
              <a:spcAft>
                <a:spcPts val="80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Prior treatments: enzalutamide, triptorelin, testosterone, docetaxel, cabazitaxel</a:t>
            </a:r>
            <a:r>
              <a:rPr lang="en-US" sz="2000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</a:p>
          <a:p>
            <a:pPr marL="253994" indent="-253994" defTabSz="1219170">
              <a:spcAft>
                <a:spcPts val="80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Partial response with BMS-986179 300 mg + nivolumab 240 mg</a:t>
            </a:r>
          </a:p>
          <a:p>
            <a:pPr marL="731502" lvl="1" indent="-243834" defTabSz="1219170">
              <a:spcAft>
                <a:spcPts val="800"/>
              </a:spcAft>
              <a:defRPr/>
            </a:pPr>
            <a:r>
              <a:rPr lang="en-US" sz="1733" dirty="0">
                <a:solidFill>
                  <a:srgbClr val="000000"/>
                </a:solidFill>
              </a:rPr>
              <a:t>Prostate-specific antigen: baseline 692; </a:t>
            </a:r>
            <a:br>
              <a:rPr lang="en-US" sz="1733" dirty="0">
                <a:solidFill>
                  <a:srgbClr val="000000"/>
                </a:solidFill>
              </a:rPr>
            </a:br>
            <a:r>
              <a:rPr lang="en-US" sz="1733" dirty="0">
                <a:solidFill>
                  <a:srgbClr val="000000"/>
                </a:solidFill>
              </a:rPr>
              <a:t>nadir &lt; 0.1; current 0.1</a:t>
            </a:r>
          </a:p>
          <a:p>
            <a:pPr marL="731502" lvl="1" indent="-243834" defTabSz="1219170">
              <a:spcAft>
                <a:spcPts val="800"/>
              </a:spcAft>
              <a:defRPr/>
            </a:pPr>
            <a:r>
              <a:rPr lang="en-US" sz="1733" dirty="0">
                <a:solidFill>
                  <a:srgbClr val="000000"/>
                </a:solidFill>
              </a:rPr>
              <a:t>Response achieved by week 10, sustained until week 35</a:t>
            </a:r>
          </a:p>
          <a:p>
            <a:pPr marL="731502" lvl="1" indent="-243834" defTabSz="1219170">
              <a:spcAft>
                <a:spcPts val="800"/>
              </a:spcAft>
              <a:defRPr/>
            </a:pPr>
            <a:r>
              <a:rPr lang="en-US" sz="1733" dirty="0">
                <a:solidFill>
                  <a:srgbClr val="000000"/>
                </a:solidFill>
              </a:rPr>
              <a:t>Best reduction in target lesion tumor burden was 75%</a:t>
            </a:r>
          </a:p>
          <a:p>
            <a:pPr marL="731502" lvl="1" indent="-243834" defTabSz="1219170">
              <a:spcAft>
                <a:spcPts val="800"/>
              </a:spcAft>
              <a:defRPr/>
            </a:pPr>
            <a:r>
              <a:rPr lang="en-US" sz="1733" dirty="0">
                <a:solidFill>
                  <a:srgbClr val="000000"/>
                </a:solidFill>
              </a:rPr>
              <a:t>Solitary spinal metastasis, resected + external radiotherapy</a:t>
            </a:r>
          </a:p>
          <a:p>
            <a:pPr marL="731502" lvl="1" indent="-243834" defTabSz="1219170">
              <a:spcAft>
                <a:spcPts val="800"/>
              </a:spcAft>
              <a:defRPr/>
            </a:pPr>
            <a:r>
              <a:rPr lang="en-US" sz="1733" dirty="0">
                <a:solidFill>
                  <a:srgbClr val="000000"/>
                </a:solidFill>
              </a:rPr>
              <a:t>Combination treatment resumed and patient is ongoing at week 68+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689941" y="1498601"/>
            <a:ext cx="5892460" cy="4556825"/>
            <a:chOff x="4038600" y="1160668"/>
            <a:chExt cx="4419345" cy="341761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4897" y="1160668"/>
              <a:ext cx="2117303" cy="156348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5496" y="1160668"/>
              <a:ext cx="2195627" cy="156348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8400" y="2800350"/>
              <a:ext cx="2209545" cy="148805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915840" y="4293545"/>
              <a:ext cx="935593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867" dirty="0">
                  <a:solidFill>
                    <a:srgbClr val="000000"/>
                  </a:solidFill>
                  <a:ea typeface="ＭＳ Ｐゴシック" pitchFamily="34" charset="-128"/>
                </a:rPr>
                <a:t>3/28/2017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80370" y="4293545"/>
              <a:ext cx="92227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867" dirty="0">
                  <a:solidFill>
                    <a:srgbClr val="000000"/>
                  </a:solidFill>
                  <a:ea typeface="ＭＳ Ｐゴシック" pitchFamily="34" charset="-128"/>
                </a:rPr>
                <a:t>11/3/2016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38600" y="2800350"/>
              <a:ext cx="2143533" cy="1493544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C9057A50-8E84-46C2-AEE1-DB0B3060D00B}"/>
              </a:ext>
            </a:extLst>
          </p:cNvPr>
          <p:cNvSpPr txBox="1">
            <a:spLocks/>
          </p:cNvSpPr>
          <p:nvPr/>
        </p:nvSpPr>
        <p:spPr>
          <a:xfrm>
            <a:off x="406400" y="160867"/>
            <a:ext cx="11379200" cy="9969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1" kern="1200">
                <a:solidFill>
                  <a:srgbClr val="0D5CAB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sz="3067" dirty="0"/>
              <a:t>Antitumor Activity of BMS-986179 + Nivolumab in a Patient With Castration-Resistant Prostate Carcinoma (CRPC)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5ABC3A-E499-4AA0-A612-B412FEABF409}"/>
              </a:ext>
            </a:extLst>
          </p:cNvPr>
          <p:cNvSpPr txBox="1"/>
          <p:nvPr/>
        </p:nvSpPr>
        <p:spPr>
          <a:xfrm>
            <a:off x="5588000" y="6284711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defRPr/>
            </a:pPr>
            <a:r>
              <a:rPr lang="en-US" sz="1400" kern="0" dirty="0">
                <a:solidFill>
                  <a:sysClr val="windowText" lastClr="000000"/>
                </a:solidFill>
                <a:ea typeface="ＭＳ Ｐゴシック" pitchFamily="34" charset="-128"/>
              </a:rPr>
              <a:t>Images provided by Dung Le from The Sidney Kimmel Comprehensive Cancer Center at Johns Hopkins University.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FE989E6-DFED-4D40-8BE7-C17BADF7DAAC}"/>
              </a:ext>
            </a:extLst>
          </p:cNvPr>
          <p:cNvCxnSpPr/>
          <p:nvPr/>
        </p:nvCxnSpPr>
        <p:spPr>
          <a:xfrm>
            <a:off x="6896828" y="2406355"/>
            <a:ext cx="203200" cy="101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89751CF-E2CC-4DCE-AB51-2F5F8019720E}"/>
              </a:ext>
            </a:extLst>
          </p:cNvPr>
          <p:cNvCxnSpPr/>
          <p:nvPr/>
        </p:nvCxnSpPr>
        <p:spPr>
          <a:xfrm>
            <a:off x="9994900" y="2495255"/>
            <a:ext cx="203200" cy="101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4098367-1CA1-4278-94C3-D9D0AE71698B}"/>
              </a:ext>
            </a:extLst>
          </p:cNvPr>
          <p:cNvCxnSpPr/>
          <p:nvPr/>
        </p:nvCxnSpPr>
        <p:spPr>
          <a:xfrm>
            <a:off x="6681656" y="4844480"/>
            <a:ext cx="203200" cy="101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DAA27CE-8428-4B68-9BCE-2694CCA97AD2}"/>
              </a:ext>
            </a:extLst>
          </p:cNvPr>
          <p:cNvCxnSpPr/>
          <p:nvPr/>
        </p:nvCxnSpPr>
        <p:spPr>
          <a:xfrm>
            <a:off x="9766300" y="4920680"/>
            <a:ext cx="203200" cy="101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D7D4FA55-DC73-49A0-B433-61196D9C3605}"/>
              </a:ext>
            </a:extLst>
          </p:cNvPr>
          <p:cNvSpPr txBox="1">
            <a:spLocks/>
          </p:cNvSpPr>
          <p:nvPr/>
        </p:nvSpPr>
        <p:spPr>
          <a:xfrm>
            <a:off x="10177091" y="6479196"/>
            <a:ext cx="1983899" cy="36512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600" kern="1200">
                <a:solidFill>
                  <a:srgbClr val="292934">
                    <a:tint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Siu et al AACR 2018</a:t>
            </a:r>
          </a:p>
        </p:txBody>
      </p:sp>
    </p:spTree>
    <p:extLst>
      <p:ext uri="{BB962C8B-B14F-4D97-AF65-F5344CB8AC3E}">
        <p14:creationId xmlns:p14="http://schemas.microsoft.com/office/powerpoint/2010/main" val="17693717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53A62D12-5B71-4979-A1BC-FF190CFA1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94" y="1222249"/>
            <a:ext cx="5370076" cy="4216895"/>
          </a:xfrm>
        </p:spPr>
        <p:txBody>
          <a:bodyPr>
            <a:noAutofit/>
          </a:bodyPr>
          <a:lstStyle/>
          <a:p>
            <a:r>
              <a:rPr lang="en-US" sz="2000" dirty="0"/>
              <a:t>61-year-old man </a:t>
            </a:r>
          </a:p>
          <a:p>
            <a:r>
              <a:rPr lang="en-US" sz="2000" dirty="0"/>
              <a:t>Adenocarcinoma of GEJ</a:t>
            </a:r>
          </a:p>
          <a:p>
            <a:r>
              <a:rPr lang="en-US" sz="2000" dirty="0"/>
              <a:t>Microsatellite stable; HER2 negative</a:t>
            </a:r>
          </a:p>
          <a:p>
            <a:r>
              <a:rPr lang="en-US" sz="2000" dirty="0"/>
              <a:t>Prior treatments: FOLFOX, paclitaxel + ramucirumab</a:t>
            </a:r>
            <a:endParaRPr lang="en-US" sz="2000" dirty="0">
              <a:highlight>
                <a:srgbClr val="FFFF00"/>
              </a:highlight>
            </a:endParaRPr>
          </a:p>
          <a:p>
            <a:r>
              <a:rPr lang="en-US" sz="2000" dirty="0"/>
              <a:t>Partial response with BMS-986179 600 mg + nivolumab 240 mg</a:t>
            </a:r>
          </a:p>
          <a:p>
            <a:pPr marL="731502" lvl="1" indent="-243834"/>
            <a:r>
              <a:rPr lang="en-US" sz="1733" dirty="0"/>
              <a:t>Response achieved by week 59</a:t>
            </a:r>
          </a:p>
          <a:p>
            <a:pPr marL="731502" lvl="1" indent="-243834"/>
            <a:r>
              <a:rPr lang="en-US" sz="1733" dirty="0"/>
              <a:t>Best reduction in target lesion tumor burden was 36%</a:t>
            </a:r>
          </a:p>
          <a:p>
            <a:pPr marL="731502" lvl="1" indent="-243834"/>
            <a:r>
              <a:rPr lang="en-US" sz="1733" dirty="0"/>
              <a:t>Tumor reduction is ongoing, and patient continues on treatment at week 67+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7CF5062-CB6D-4CC9-8457-4CC2690DB997}"/>
              </a:ext>
            </a:extLst>
          </p:cNvPr>
          <p:cNvSpPr txBox="1">
            <a:spLocks/>
          </p:cNvSpPr>
          <p:nvPr/>
        </p:nvSpPr>
        <p:spPr>
          <a:xfrm>
            <a:off x="406400" y="160867"/>
            <a:ext cx="11379200" cy="9969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1" kern="1200">
                <a:solidFill>
                  <a:srgbClr val="0D5CAB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sz="3067" dirty="0"/>
              <a:t>Antitumor Activity of BMS-986179 + Nivolumab in a Patient With Gastroesophageal Junction (GEJ) Carcinoma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58B52A-47B7-45B5-B1F7-56BD4D03B5F6}"/>
              </a:ext>
            </a:extLst>
          </p:cNvPr>
          <p:cNvSpPr txBox="1"/>
          <p:nvPr/>
        </p:nvSpPr>
        <p:spPr>
          <a:xfrm>
            <a:off x="5588000" y="6284711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defRPr/>
            </a:pPr>
            <a:r>
              <a:rPr lang="en-US" sz="1400" kern="0" dirty="0">
                <a:solidFill>
                  <a:sysClr val="windowText" lastClr="000000"/>
                </a:solidFill>
                <a:ea typeface="ＭＳ Ｐゴシック" pitchFamily="34" charset="-128"/>
              </a:rPr>
              <a:t>Images provided by Dung Le from The Sidney Kimmel Comprehensive Cancer Center at Johns Hopkins University.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653612" y="1141656"/>
            <a:ext cx="6279968" cy="5110332"/>
            <a:chOff x="4262511" y="856241"/>
            <a:chExt cx="4709976" cy="383274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259" y="2547192"/>
              <a:ext cx="2299899" cy="180168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94" y="2566033"/>
              <a:ext cx="2104296" cy="1697668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335794" y="4263700"/>
              <a:ext cx="2317364" cy="232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4262511" y="856241"/>
              <a:ext cx="4709976" cy="3832749"/>
              <a:chOff x="4228290" y="858060"/>
              <a:chExt cx="4709976" cy="383274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10" t="15665" r="1010" b="-1"/>
              <a:stretch/>
            </p:blipFill>
            <p:spPr>
              <a:xfrm>
                <a:off x="4228290" y="1127321"/>
                <a:ext cx="2142462" cy="137429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788"/>
              <a:stretch/>
            </p:blipFill>
            <p:spPr>
              <a:xfrm>
                <a:off x="6450617" y="1135563"/>
                <a:ext cx="2173837" cy="151844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661170" y="4279148"/>
                <a:ext cx="1350573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defRPr/>
                </a:pPr>
                <a:r>
                  <a:rPr lang="en-US" sz="1867" dirty="0">
                    <a:solidFill>
                      <a:srgbClr val="000000"/>
                    </a:solidFill>
                    <a:ea typeface="ＭＳ Ｐゴシック" pitchFamily="34" charset="-128"/>
                  </a:rPr>
                  <a:t>10/16/2016</a:t>
                </a: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6301573" y="4531853"/>
                <a:ext cx="2511244" cy="1589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228290" y="858060"/>
                <a:ext cx="45719" cy="3786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8618937" y="858060"/>
                <a:ext cx="319329" cy="3786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069617" y="2501613"/>
                <a:ext cx="2629185" cy="662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826890" y="4267432"/>
                <a:ext cx="1350573" cy="2847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defTabSz="1219170">
                  <a:defRPr/>
                </a:pPr>
                <a:r>
                  <a:rPr lang="en-US" sz="1867" dirty="0">
                    <a:solidFill>
                      <a:srgbClr val="000000"/>
                    </a:solidFill>
                    <a:ea typeface="ＭＳ Ｐゴシック" pitchFamily="34" charset="-128"/>
                  </a:rPr>
                  <a:t>2/20/2018</a:t>
                </a: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6370751" y="858060"/>
                <a:ext cx="85383" cy="38187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  <p:cxnSp>
        <p:nvCxnSpPr>
          <p:cNvPr id="27" name="Straight Arrow Connector 26"/>
          <p:cNvCxnSpPr/>
          <p:nvPr/>
        </p:nvCxnSpPr>
        <p:spPr>
          <a:xfrm>
            <a:off x="6549592" y="2239237"/>
            <a:ext cx="203200" cy="101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622264" y="2239237"/>
            <a:ext cx="203200" cy="101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710575" y="4341953"/>
            <a:ext cx="203200" cy="101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9723864" y="4392183"/>
            <a:ext cx="203200" cy="101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C047628-3263-4B9D-AD8B-36D375DDCC0F}"/>
              </a:ext>
            </a:extLst>
          </p:cNvPr>
          <p:cNvSpPr txBox="1"/>
          <p:nvPr/>
        </p:nvSpPr>
        <p:spPr>
          <a:xfrm>
            <a:off x="1" y="6569118"/>
            <a:ext cx="51924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1000" dirty="0">
                <a:solidFill>
                  <a:srgbClr val="000000"/>
                </a:solidFill>
                <a:ea typeface="ＭＳ Ｐゴシック" pitchFamily="34" charset="-128"/>
              </a:rPr>
              <a:t>FOLFOX = leucovorin, fluorouracil, and oxaliplatin; HER2 = human epidermal receptor 2 </a:t>
            </a: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83BF76D1-8AFD-400D-BCF0-53A3EE3D9A85}"/>
              </a:ext>
            </a:extLst>
          </p:cNvPr>
          <p:cNvSpPr txBox="1">
            <a:spLocks/>
          </p:cNvSpPr>
          <p:nvPr/>
        </p:nvSpPr>
        <p:spPr>
          <a:xfrm>
            <a:off x="10202491" y="6479196"/>
            <a:ext cx="1983899" cy="36512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600" kern="1200">
                <a:solidFill>
                  <a:srgbClr val="292934">
                    <a:tint val="75000"/>
                  </a:srgb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Siu et al AACR 2018</a:t>
            </a:r>
          </a:p>
        </p:txBody>
      </p:sp>
    </p:spTree>
    <p:extLst>
      <p:ext uri="{BB962C8B-B14F-4D97-AF65-F5344CB8AC3E}">
        <p14:creationId xmlns:p14="http://schemas.microsoft.com/office/powerpoint/2010/main" val="10012774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  <a:ea typeface="ＭＳ Ｐゴシック" pitchFamily="34" charset="-128"/>
              </a:rPr>
              <a:t>Paolo A. </a:t>
            </a:r>
            <a:r>
              <a:rPr lang="en-US" sz="1200" dirty="0" err="1">
                <a:solidFill>
                  <a:srgbClr val="57A9DD"/>
                </a:solidFill>
                <a:ea typeface="ＭＳ Ｐゴシック" pitchFamily="34" charset="-128"/>
              </a:rPr>
              <a:t>Ascierto</a:t>
            </a:r>
            <a:endParaRPr lang="en-US" sz="1200" dirty="0">
              <a:solidFill>
                <a:srgbClr val="57A9DD"/>
              </a:solidFill>
              <a:ea typeface="ＭＳ Ｐゴシック" pitchFamily="34" charset="-128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AB6B78B-AE51-455C-A744-523C8A68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944833"/>
            <a:ext cx="7174752" cy="194421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05A977C-C368-42A4-BD50-989FF3B63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1067469"/>
            <a:ext cx="4338888" cy="433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21155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  <a:ea typeface="ＭＳ Ｐゴシック" pitchFamily="34" charset="-128"/>
              </a:rPr>
              <a:t>Paolo A. </a:t>
            </a:r>
            <a:r>
              <a:rPr lang="en-US" sz="1200" dirty="0" err="1">
                <a:solidFill>
                  <a:srgbClr val="57A9DD"/>
                </a:solidFill>
                <a:ea typeface="ＭＳ Ｐゴシック" pitchFamily="34" charset="-128"/>
              </a:rPr>
              <a:t>Ascierto</a:t>
            </a:r>
            <a:endParaRPr lang="en-US" sz="1200" dirty="0">
              <a:solidFill>
                <a:srgbClr val="57A9DD"/>
              </a:solidFill>
              <a:ea typeface="ＭＳ Ｐゴシック" pitchFamily="34" charset="-128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A295173-7500-4CA8-937E-20268E35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72" y="477218"/>
            <a:ext cx="11465858" cy="47545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Potential combination strategies for the treatment of cancer</a:t>
            </a:r>
          </a:p>
        </p:txBody>
      </p:sp>
      <p:grpSp>
        <p:nvGrpSpPr>
          <p:cNvPr id="26" name="Group 32">
            <a:extLst>
              <a:ext uri="{FF2B5EF4-FFF2-40B4-BE49-F238E27FC236}">
                <a16:creationId xmlns:a16="http://schemas.microsoft.com/office/drawing/2014/main" id="{F7736AE4-BD9D-4AF2-88D1-FFE2DDB8EE77}"/>
              </a:ext>
            </a:extLst>
          </p:cNvPr>
          <p:cNvGrpSpPr/>
          <p:nvPr/>
        </p:nvGrpSpPr>
        <p:grpSpPr>
          <a:xfrm>
            <a:off x="3507117" y="1089700"/>
            <a:ext cx="4809688" cy="4809688"/>
            <a:chOff x="2685926" y="2848594"/>
            <a:chExt cx="4316412" cy="4316413"/>
          </a:xfrm>
        </p:grpSpPr>
        <p:sp>
          <p:nvSpPr>
            <p:cNvPr id="27" name="Freeform 128">
              <a:extLst>
                <a:ext uri="{FF2B5EF4-FFF2-40B4-BE49-F238E27FC236}">
                  <a16:creationId xmlns:a16="http://schemas.microsoft.com/office/drawing/2014/main" id="{42C168DB-6590-46C8-B71D-07883D797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926" y="2848594"/>
              <a:ext cx="2157413" cy="2157413"/>
            </a:xfrm>
            <a:custGeom>
              <a:avLst/>
              <a:gdLst>
                <a:gd name="T0" fmla="*/ 1359 w 1359"/>
                <a:gd name="T1" fmla="*/ 1053 h 1359"/>
                <a:gd name="T2" fmla="*/ 1359 w 1359"/>
                <a:gd name="T3" fmla="*/ 0 h 1359"/>
                <a:gd name="T4" fmla="*/ 1197 w 1359"/>
                <a:gd name="T5" fmla="*/ 0 h 1359"/>
                <a:gd name="T6" fmla="*/ 1121 w 1359"/>
                <a:gd name="T7" fmla="*/ 228 h 1359"/>
                <a:gd name="T8" fmla="*/ 1121 w 1359"/>
                <a:gd name="T9" fmla="*/ 228 h 1359"/>
                <a:gd name="T10" fmla="*/ 1091 w 1359"/>
                <a:gd name="T11" fmla="*/ 236 h 1359"/>
                <a:gd name="T12" fmla="*/ 1060 w 1359"/>
                <a:gd name="T13" fmla="*/ 244 h 1359"/>
                <a:gd name="T14" fmla="*/ 1000 w 1359"/>
                <a:gd name="T15" fmla="*/ 262 h 1359"/>
                <a:gd name="T16" fmla="*/ 820 w 1359"/>
                <a:gd name="T17" fmla="*/ 102 h 1359"/>
                <a:gd name="T18" fmla="*/ 540 w 1359"/>
                <a:gd name="T19" fmla="*/ 263 h 1359"/>
                <a:gd name="T20" fmla="*/ 588 w 1359"/>
                <a:gd name="T21" fmla="*/ 500 h 1359"/>
                <a:gd name="T22" fmla="*/ 588 w 1359"/>
                <a:gd name="T23" fmla="*/ 500 h 1359"/>
                <a:gd name="T24" fmla="*/ 542 w 1359"/>
                <a:gd name="T25" fmla="*/ 543 h 1359"/>
                <a:gd name="T26" fmla="*/ 500 w 1359"/>
                <a:gd name="T27" fmla="*/ 588 h 1359"/>
                <a:gd name="T28" fmla="*/ 263 w 1359"/>
                <a:gd name="T29" fmla="*/ 540 h 1359"/>
                <a:gd name="T30" fmla="*/ 102 w 1359"/>
                <a:gd name="T31" fmla="*/ 821 h 1359"/>
                <a:gd name="T32" fmla="*/ 261 w 1359"/>
                <a:gd name="T33" fmla="*/ 1000 h 1359"/>
                <a:gd name="T34" fmla="*/ 261 w 1359"/>
                <a:gd name="T35" fmla="*/ 1000 h 1359"/>
                <a:gd name="T36" fmla="*/ 243 w 1359"/>
                <a:gd name="T37" fmla="*/ 1061 h 1359"/>
                <a:gd name="T38" fmla="*/ 236 w 1359"/>
                <a:gd name="T39" fmla="*/ 1091 h 1359"/>
                <a:gd name="T40" fmla="*/ 228 w 1359"/>
                <a:gd name="T41" fmla="*/ 1122 h 1359"/>
                <a:gd name="T42" fmla="*/ 0 w 1359"/>
                <a:gd name="T43" fmla="*/ 1199 h 1359"/>
                <a:gd name="T44" fmla="*/ 0 w 1359"/>
                <a:gd name="T45" fmla="*/ 1359 h 1359"/>
                <a:gd name="T46" fmla="*/ 1053 w 1359"/>
                <a:gd name="T47" fmla="*/ 1359 h 1359"/>
                <a:gd name="T48" fmla="*/ 1053 w 1359"/>
                <a:gd name="T49" fmla="*/ 1359 h 1359"/>
                <a:gd name="T50" fmla="*/ 1055 w 1359"/>
                <a:gd name="T51" fmla="*/ 1329 h 1359"/>
                <a:gd name="T52" fmla="*/ 1059 w 1359"/>
                <a:gd name="T53" fmla="*/ 1298 h 1359"/>
                <a:gd name="T54" fmla="*/ 1068 w 1359"/>
                <a:gd name="T55" fmla="*/ 1269 h 1359"/>
                <a:gd name="T56" fmla="*/ 1078 w 1359"/>
                <a:gd name="T57" fmla="*/ 1240 h 1359"/>
                <a:gd name="T58" fmla="*/ 1091 w 1359"/>
                <a:gd name="T59" fmla="*/ 1214 h 1359"/>
                <a:gd name="T60" fmla="*/ 1105 w 1359"/>
                <a:gd name="T61" fmla="*/ 1188 h 1359"/>
                <a:gd name="T62" fmla="*/ 1124 w 1359"/>
                <a:gd name="T63" fmla="*/ 1165 h 1359"/>
                <a:gd name="T64" fmla="*/ 1142 w 1359"/>
                <a:gd name="T65" fmla="*/ 1144 h 1359"/>
                <a:gd name="T66" fmla="*/ 1165 w 1359"/>
                <a:gd name="T67" fmla="*/ 1124 h 1359"/>
                <a:gd name="T68" fmla="*/ 1188 w 1359"/>
                <a:gd name="T69" fmla="*/ 1107 h 1359"/>
                <a:gd name="T70" fmla="*/ 1213 w 1359"/>
                <a:gd name="T71" fmla="*/ 1091 h 1359"/>
                <a:gd name="T72" fmla="*/ 1240 w 1359"/>
                <a:gd name="T73" fmla="*/ 1078 h 1359"/>
                <a:gd name="T74" fmla="*/ 1269 w 1359"/>
                <a:gd name="T75" fmla="*/ 1068 h 1359"/>
                <a:gd name="T76" fmla="*/ 1298 w 1359"/>
                <a:gd name="T77" fmla="*/ 1061 h 1359"/>
                <a:gd name="T78" fmla="*/ 1328 w 1359"/>
                <a:gd name="T79" fmla="*/ 1056 h 1359"/>
                <a:gd name="T80" fmla="*/ 1359 w 1359"/>
                <a:gd name="T81" fmla="*/ 1053 h 1359"/>
                <a:gd name="T82" fmla="*/ 1359 w 1359"/>
                <a:gd name="T83" fmla="*/ 1053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59" h="1359">
                  <a:moveTo>
                    <a:pt x="1359" y="1053"/>
                  </a:moveTo>
                  <a:lnTo>
                    <a:pt x="1359" y="0"/>
                  </a:lnTo>
                  <a:lnTo>
                    <a:pt x="1197" y="0"/>
                  </a:lnTo>
                  <a:lnTo>
                    <a:pt x="1121" y="228"/>
                  </a:lnTo>
                  <a:lnTo>
                    <a:pt x="1121" y="228"/>
                  </a:lnTo>
                  <a:lnTo>
                    <a:pt x="1091" y="236"/>
                  </a:lnTo>
                  <a:lnTo>
                    <a:pt x="1060" y="244"/>
                  </a:lnTo>
                  <a:lnTo>
                    <a:pt x="1000" y="262"/>
                  </a:lnTo>
                  <a:lnTo>
                    <a:pt x="820" y="102"/>
                  </a:lnTo>
                  <a:lnTo>
                    <a:pt x="540" y="263"/>
                  </a:lnTo>
                  <a:lnTo>
                    <a:pt x="588" y="500"/>
                  </a:lnTo>
                  <a:lnTo>
                    <a:pt x="588" y="500"/>
                  </a:lnTo>
                  <a:lnTo>
                    <a:pt x="542" y="543"/>
                  </a:lnTo>
                  <a:lnTo>
                    <a:pt x="500" y="588"/>
                  </a:lnTo>
                  <a:lnTo>
                    <a:pt x="263" y="540"/>
                  </a:lnTo>
                  <a:lnTo>
                    <a:pt x="102" y="821"/>
                  </a:lnTo>
                  <a:lnTo>
                    <a:pt x="261" y="1000"/>
                  </a:lnTo>
                  <a:lnTo>
                    <a:pt x="261" y="1000"/>
                  </a:lnTo>
                  <a:lnTo>
                    <a:pt x="243" y="1061"/>
                  </a:lnTo>
                  <a:lnTo>
                    <a:pt x="236" y="1091"/>
                  </a:lnTo>
                  <a:lnTo>
                    <a:pt x="228" y="1122"/>
                  </a:lnTo>
                  <a:lnTo>
                    <a:pt x="0" y="1199"/>
                  </a:lnTo>
                  <a:lnTo>
                    <a:pt x="0" y="1359"/>
                  </a:lnTo>
                  <a:lnTo>
                    <a:pt x="1053" y="1359"/>
                  </a:lnTo>
                  <a:lnTo>
                    <a:pt x="1053" y="1359"/>
                  </a:lnTo>
                  <a:lnTo>
                    <a:pt x="1055" y="1329"/>
                  </a:lnTo>
                  <a:lnTo>
                    <a:pt x="1059" y="1298"/>
                  </a:lnTo>
                  <a:lnTo>
                    <a:pt x="1068" y="1269"/>
                  </a:lnTo>
                  <a:lnTo>
                    <a:pt x="1078" y="1240"/>
                  </a:lnTo>
                  <a:lnTo>
                    <a:pt x="1091" y="1214"/>
                  </a:lnTo>
                  <a:lnTo>
                    <a:pt x="1105" y="1188"/>
                  </a:lnTo>
                  <a:lnTo>
                    <a:pt x="1124" y="1165"/>
                  </a:lnTo>
                  <a:lnTo>
                    <a:pt x="1142" y="1144"/>
                  </a:lnTo>
                  <a:lnTo>
                    <a:pt x="1165" y="1124"/>
                  </a:lnTo>
                  <a:lnTo>
                    <a:pt x="1188" y="1107"/>
                  </a:lnTo>
                  <a:lnTo>
                    <a:pt x="1213" y="1091"/>
                  </a:lnTo>
                  <a:lnTo>
                    <a:pt x="1240" y="1078"/>
                  </a:lnTo>
                  <a:lnTo>
                    <a:pt x="1269" y="1068"/>
                  </a:lnTo>
                  <a:lnTo>
                    <a:pt x="1298" y="1061"/>
                  </a:lnTo>
                  <a:lnTo>
                    <a:pt x="1328" y="1056"/>
                  </a:lnTo>
                  <a:lnTo>
                    <a:pt x="1359" y="1053"/>
                  </a:lnTo>
                  <a:lnTo>
                    <a:pt x="1359" y="105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55">
                <a:defRPr/>
              </a:pPr>
              <a:endParaRPr lang="en-GB" sz="1900" b="1" kern="0" dirty="0">
                <a:solidFill>
                  <a:prstClr val="white"/>
                </a:solidFill>
                <a:latin typeface="Georgia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28" name="Freeform 129">
              <a:extLst>
                <a:ext uri="{FF2B5EF4-FFF2-40B4-BE49-F238E27FC236}">
                  <a16:creationId xmlns:a16="http://schemas.microsoft.com/office/drawing/2014/main" id="{7129D288-4B13-4C71-B2B2-191756D56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338" y="2848594"/>
              <a:ext cx="2159000" cy="2157413"/>
            </a:xfrm>
            <a:custGeom>
              <a:avLst/>
              <a:gdLst>
                <a:gd name="T0" fmla="*/ 1098 w 1360"/>
                <a:gd name="T1" fmla="*/ 1000 h 1359"/>
                <a:gd name="T2" fmla="*/ 1258 w 1360"/>
                <a:gd name="T3" fmla="*/ 821 h 1359"/>
                <a:gd name="T4" fmla="*/ 1097 w 1360"/>
                <a:gd name="T5" fmla="*/ 540 h 1359"/>
                <a:gd name="T6" fmla="*/ 860 w 1360"/>
                <a:gd name="T7" fmla="*/ 588 h 1359"/>
                <a:gd name="T8" fmla="*/ 860 w 1360"/>
                <a:gd name="T9" fmla="*/ 588 h 1359"/>
                <a:gd name="T10" fmla="*/ 817 w 1360"/>
                <a:gd name="T11" fmla="*/ 543 h 1359"/>
                <a:gd name="T12" fmla="*/ 772 w 1360"/>
                <a:gd name="T13" fmla="*/ 500 h 1359"/>
                <a:gd name="T14" fmla="*/ 820 w 1360"/>
                <a:gd name="T15" fmla="*/ 263 h 1359"/>
                <a:gd name="T16" fmla="*/ 539 w 1360"/>
                <a:gd name="T17" fmla="*/ 102 h 1359"/>
                <a:gd name="T18" fmla="*/ 360 w 1360"/>
                <a:gd name="T19" fmla="*/ 262 h 1359"/>
                <a:gd name="T20" fmla="*/ 360 w 1360"/>
                <a:gd name="T21" fmla="*/ 262 h 1359"/>
                <a:gd name="T22" fmla="*/ 299 w 1360"/>
                <a:gd name="T23" fmla="*/ 244 h 1359"/>
                <a:gd name="T24" fmla="*/ 269 w 1360"/>
                <a:gd name="T25" fmla="*/ 236 h 1359"/>
                <a:gd name="T26" fmla="*/ 239 w 1360"/>
                <a:gd name="T27" fmla="*/ 228 h 1359"/>
                <a:gd name="T28" fmla="*/ 163 w 1360"/>
                <a:gd name="T29" fmla="*/ 0 h 1359"/>
                <a:gd name="T30" fmla="*/ 0 w 1360"/>
                <a:gd name="T31" fmla="*/ 0 h 1359"/>
                <a:gd name="T32" fmla="*/ 0 w 1360"/>
                <a:gd name="T33" fmla="*/ 1053 h 1359"/>
                <a:gd name="T34" fmla="*/ 0 w 1360"/>
                <a:gd name="T35" fmla="*/ 1053 h 1359"/>
                <a:gd name="T36" fmla="*/ 32 w 1360"/>
                <a:gd name="T37" fmla="*/ 1056 h 1359"/>
                <a:gd name="T38" fmla="*/ 62 w 1360"/>
                <a:gd name="T39" fmla="*/ 1061 h 1359"/>
                <a:gd name="T40" fmla="*/ 91 w 1360"/>
                <a:gd name="T41" fmla="*/ 1068 h 1359"/>
                <a:gd name="T42" fmla="*/ 120 w 1360"/>
                <a:gd name="T43" fmla="*/ 1078 h 1359"/>
                <a:gd name="T44" fmla="*/ 146 w 1360"/>
                <a:gd name="T45" fmla="*/ 1091 h 1359"/>
                <a:gd name="T46" fmla="*/ 171 w 1360"/>
                <a:gd name="T47" fmla="*/ 1107 h 1359"/>
                <a:gd name="T48" fmla="*/ 194 w 1360"/>
                <a:gd name="T49" fmla="*/ 1124 h 1359"/>
                <a:gd name="T50" fmla="*/ 216 w 1360"/>
                <a:gd name="T51" fmla="*/ 1144 h 1359"/>
                <a:gd name="T52" fmla="*/ 236 w 1360"/>
                <a:gd name="T53" fmla="*/ 1165 h 1359"/>
                <a:gd name="T54" fmla="*/ 253 w 1360"/>
                <a:gd name="T55" fmla="*/ 1188 h 1359"/>
                <a:gd name="T56" fmla="*/ 269 w 1360"/>
                <a:gd name="T57" fmla="*/ 1214 h 1359"/>
                <a:gd name="T58" fmla="*/ 282 w 1360"/>
                <a:gd name="T59" fmla="*/ 1240 h 1359"/>
                <a:gd name="T60" fmla="*/ 292 w 1360"/>
                <a:gd name="T61" fmla="*/ 1269 h 1359"/>
                <a:gd name="T62" fmla="*/ 299 w 1360"/>
                <a:gd name="T63" fmla="*/ 1298 h 1359"/>
                <a:gd name="T64" fmla="*/ 305 w 1360"/>
                <a:gd name="T65" fmla="*/ 1329 h 1359"/>
                <a:gd name="T66" fmla="*/ 307 w 1360"/>
                <a:gd name="T67" fmla="*/ 1359 h 1359"/>
                <a:gd name="T68" fmla="*/ 1360 w 1360"/>
                <a:gd name="T69" fmla="*/ 1359 h 1359"/>
                <a:gd name="T70" fmla="*/ 1360 w 1360"/>
                <a:gd name="T71" fmla="*/ 1199 h 1359"/>
                <a:gd name="T72" fmla="*/ 1132 w 1360"/>
                <a:gd name="T73" fmla="*/ 1122 h 1359"/>
                <a:gd name="T74" fmla="*/ 1132 w 1360"/>
                <a:gd name="T75" fmla="*/ 1122 h 1359"/>
                <a:gd name="T76" fmla="*/ 1124 w 1360"/>
                <a:gd name="T77" fmla="*/ 1091 h 1359"/>
                <a:gd name="T78" fmla="*/ 1117 w 1360"/>
                <a:gd name="T79" fmla="*/ 1061 h 1359"/>
                <a:gd name="T80" fmla="*/ 1109 w 1360"/>
                <a:gd name="T81" fmla="*/ 1030 h 1359"/>
                <a:gd name="T82" fmla="*/ 1098 w 1360"/>
                <a:gd name="T83" fmla="*/ 1000 h 1359"/>
                <a:gd name="T84" fmla="*/ 1098 w 1360"/>
                <a:gd name="T85" fmla="*/ 100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0" h="1359">
                  <a:moveTo>
                    <a:pt x="1098" y="1000"/>
                  </a:moveTo>
                  <a:lnTo>
                    <a:pt x="1258" y="821"/>
                  </a:lnTo>
                  <a:lnTo>
                    <a:pt x="1097" y="540"/>
                  </a:lnTo>
                  <a:lnTo>
                    <a:pt x="860" y="588"/>
                  </a:lnTo>
                  <a:lnTo>
                    <a:pt x="860" y="588"/>
                  </a:lnTo>
                  <a:lnTo>
                    <a:pt x="817" y="543"/>
                  </a:lnTo>
                  <a:lnTo>
                    <a:pt x="772" y="500"/>
                  </a:lnTo>
                  <a:lnTo>
                    <a:pt x="820" y="263"/>
                  </a:lnTo>
                  <a:lnTo>
                    <a:pt x="539" y="102"/>
                  </a:lnTo>
                  <a:lnTo>
                    <a:pt x="360" y="262"/>
                  </a:lnTo>
                  <a:lnTo>
                    <a:pt x="360" y="262"/>
                  </a:lnTo>
                  <a:lnTo>
                    <a:pt x="299" y="244"/>
                  </a:lnTo>
                  <a:lnTo>
                    <a:pt x="269" y="236"/>
                  </a:lnTo>
                  <a:lnTo>
                    <a:pt x="239" y="228"/>
                  </a:lnTo>
                  <a:lnTo>
                    <a:pt x="163" y="0"/>
                  </a:lnTo>
                  <a:lnTo>
                    <a:pt x="0" y="0"/>
                  </a:lnTo>
                  <a:lnTo>
                    <a:pt x="0" y="1053"/>
                  </a:lnTo>
                  <a:lnTo>
                    <a:pt x="0" y="1053"/>
                  </a:lnTo>
                  <a:lnTo>
                    <a:pt x="32" y="1056"/>
                  </a:lnTo>
                  <a:lnTo>
                    <a:pt x="62" y="1061"/>
                  </a:lnTo>
                  <a:lnTo>
                    <a:pt x="91" y="1068"/>
                  </a:lnTo>
                  <a:lnTo>
                    <a:pt x="120" y="1078"/>
                  </a:lnTo>
                  <a:lnTo>
                    <a:pt x="146" y="1091"/>
                  </a:lnTo>
                  <a:lnTo>
                    <a:pt x="171" y="1107"/>
                  </a:lnTo>
                  <a:lnTo>
                    <a:pt x="194" y="1124"/>
                  </a:lnTo>
                  <a:lnTo>
                    <a:pt x="216" y="1144"/>
                  </a:lnTo>
                  <a:lnTo>
                    <a:pt x="236" y="1165"/>
                  </a:lnTo>
                  <a:lnTo>
                    <a:pt x="253" y="1188"/>
                  </a:lnTo>
                  <a:lnTo>
                    <a:pt x="269" y="1214"/>
                  </a:lnTo>
                  <a:lnTo>
                    <a:pt x="282" y="1240"/>
                  </a:lnTo>
                  <a:lnTo>
                    <a:pt x="292" y="1269"/>
                  </a:lnTo>
                  <a:lnTo>
                    <a:pt x="299" y="1298"/>
                  </a:lnTo>
                  <a:lnTo>
                    <a:pt x="305" y="1329"/>
                  </a:lnTo>
                  <a:lnTo>
                    <a:pt x="307" y="1359"/>
                  </a:lnTo>
                  <a:lnTo>
                    <a:pt x="1360" y="1359"/>
                  </a:lnTo>
                  <a:lnTo>
                    <a:pt x="1360" y="1199"/>
                  </a:lnTo>
                  <a:lnTo>
                    <a:pt x="1132" y="1122"/>
                  </a:lnTo>
                  <a:lnTo>
                    <a:pt x="1132" y="1122"/>
                  </a:lnTo>
                  <a:lnTo>
                    <a:pt x="1124" y="1091"/>
                  </a:lnTo>
                  <a:lnTo>
                    <a:pt x="1117" y="1061"/>
                  </a:lnTo>
                  <a:lnTo>
                    <a:pt x="1109" y="1030"/>
                  </a:lnTo>
                  <a:lnTo>
                    <a:pt x="1098" y="1000"/>
                  </a:lnTo>
                  <a:lnTo>
                    <a:pt x="1098" y="1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55">
                <a:defRPr/>
              </a:pPr>
              <a:endParaRPr lang="en-GB" sz="1900" b="1" kern="0" dirty="0">
                <a:solidFill>
                  <a:prstClr val="white"/>
                </a:solidFill>
                <a:latin typeface="Georgia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29" name="Freeform 130">
              <a:extLst>
                <a:ext uri="{FF2B5EF4-FFF2-40B4-BE49-F238E27FC236}">
                  <a16:creationId xmlns:a16="http://schemas.microsoft.com/office/drawing/2014/main" id="{5B49C82C-171E-4C6D-BEF7-4016775B6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926" y="5006007"/>
              <a:ext cx="2157413" cy="2159000"/>
            </a:xfrm>
            <a:custGeom>
              <a:avLst/>
              <a:gdLst>
                <a:gd name="T0" fmla="*/ 1053 w 1359"/>
                <a:gd name="T1" fmla="*/ 0 h 1360"/>
                <a:gd name="T2" fmla="*/ 0 w 1359"/>
                <a:gd name="T3" fmla="*/ 0 h 1360"/>
                <a:gd name="T4" fmla="*/ 0 w 1359"/>
                <a:gd name="T5" fmla="*/ 163 h 1360"/>
                <a:gd name="T6" fmla="*/ 228 w 1359"/>
                <a:gd name="T7" fmla="*/ 239 h 1360"/>
                <a:gd name="T8" fmla="*/ 228 w 1359"/>
                <a:gd name="T9" fmla="*/ 239 h 1360"/>
                <a:gd name="T10" fmla="*/ 236 w 1359"/>
                <a:gd name="T11" fmla="*/ 269 h 1360"/>
                <a:gd name="T12" fmla="*/ 243 w 1359"/>
                <a:gd name="T13" fmla="*/ 301 h 1360"/>
                <a:gd name="T14" fmla="*/ 261 w 1359"/>
                <a:gd name="T15" fmla="*/ 360 h 1360"/>
                <a:gd name="T16" fmla="*/ 102 w 1359"/>
                <a:gd name="T17" fmla="*/ 541 h 1360"/>
                <a:gd name="T18" fmla="*/ 263 w 1359"/>
                <a:gd name="T19" fmla="*/ 821 h 1360"/>
                <a:gd name="T20" fmla="*/ 500 w 1359"/>
                <a:gd name="T21" fmla="*/ 772 h 1360"/>
                <a:gd name="T22" fmla="*/ 500 w 1359"/>
                <a:gd name="T23" fmla="*/ 772 h 1360"/>
                <a:gd name="T24" fmla="*/ 542 w 1359"/>
                <a:gd name="T25" fmla="*/ 818 h 1360"/>
                <a:gd name="T26" fmla="*/ 588 w 1359"/>
                <a:gd name="T27" fmla="*/ 861 h 1360"/>
                <a:gd name="T28" fmla="*/ 540 w 1359"/>
                <a:gd name="T29" fmla="*/ 1097 h 1360"/>
                <a:gd name="T30" fmla="*/ 820 w 1359"/>
                <a:gd name="T31" fmla="*/ 1259 h 1360"/>
                <a:gd name="T32" fmla="*/ 1000 w 1359"/>
                <a:gd name="T33" fmla="*/ 1098 h 1360"/>
                <a:gd name="T34" fmla="*/ 1000 w 1359"/>
                <a:gd name="T35" fmla="*/ 1098 h 1360"/>
                <a:gd name="T36" fmla="*/ 1030 w 1359"/>
                <a:gd name="T37" fmla="*/ 1109 h 1360"/>
                <a:gd name="T38" fmla="*/ 1060 w 1359"/>
                <a:gd name="T39" fmla="*/ 1117 h 1360"/>
                <a:gd name="T40" fmla="*/ 1091 w 1359"/>
                <a:gd name="T41" fmla="*/ 1124 h 1360"/>
                <a:gd name="T42" fmla="*/ 1121 w 1359"/>
                <a:gd name="T43" fmla="*/ 1131 h 1360"/>
                <a:gd name="T44" fmla="*/ 1197 w 1359"/>
                <a:gd name="T45" fmla="*/ 1360 h 1360"/>
                <a:gd name="T46" fmla="*/ 1359 w 1359"/>
                <a:gd name="T47" fmla="*/ 1360 h 1360"/>
                <a:gd name="T48" fmla="*/ 1359 w 1359"/>
                <a:gd name="T49" fmla="*/ 307 h 1360"/>
                <a:gd name="T50" fmla="*/ 1359 w 1359"/>
                <a:gd name="T51" fmla="*/ 307 h 1360"/>
                <a:gd name="T52" fmla="*/ 1328 w 1359"/>
                <a:gd name="T53" fmla="*/ 305 h 1360"/>
                <a:gd name="T54" fmla="*/ 1298 w 1359"/>
                <a:gd name="T55" fmla="*/ 301 h 1360"/>
                <a:gd name="T56" fmla="*/ 1269 w 1359"/>
                <a:gd name="T57" fmla="*/ 294 h 1360"/>
                <a:gd name="T58" fmla="*/ 1240 w 1359"/>
                <a:gd name="T59" fmla="*/ 282 h 1360"/>
                <a:gd name="T60" fmla="*/ 1213 w 1359"/>
                <a:gd name="T61" fmla="*/ 269 h 1360"/>
                <a:gd name="T62" fmla="*/ 1188 w 1359"/>
                <a:gd name="T63" fmla="*/ 255 h 1360"/>
                <a:gd name="T64" fmla="*/ 1165 w 1359"/>
                <a:gd name="T65" fmla="*/ 236 h 1360"/>
                <a:gd name="T66" fmla="*/ 1142 w 1359"/>
                <a:gd name="T67" fmla="*/ 217 h 1360"/>
                <a:gd name="T68" fmla="*/ 1124 w 1359"/>
                <a:gd name="T69" fmla="*/ 196 h 1360"/>
                <a:gd name="T70" fmla="*/ 1105 w 1359"/>
                <a:gd name="T71" fmla="*/ 172 h 1360"/>
                <a:gd name="T72" fmla="*/ 1091 w 1359"/>
                <a:gd name="T73" fmla="*/ 147 h 1360"/>
                <a:gd name="T74" fmla="*/ 1078 w 1359"/>
                <a:gd name="T75" fmla="*/ 120 h 1360"/>
                <a:gd name="T76" fmla="*/ 1068 w 1359"/>
                <a:gd name="T77" fmla="*/ 92 h 1360"/>
                <a:gd name="T78" fmla="*/ 1059 w 1359"/>
                <a:gd name="T79" fmla="*/ 62 h 1360"/>
                <a:gd name="T80" fmla="*/ 1055 w 1359"/>
                <a:gd name="T81" fmla="*/ 32 h 1360"/>
                <a:gd name="T82" fmla="*/ 1053 w 1359"/>
                <a:gd name="T83" fmla="*/ 0 h 1360"/>
                <a:gd name="T84" fmla="*/ 1053 w 1359"/>
                <a:gd name="T85" fmla="*/ 0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9" h="1360">
                  <a:moveTo>
                    <a:pt x="1053" y="0"/>
                  </a:moveTo>
                  <a:lnTo>
                    <a:pt x="0" y="0"/>
                  </a:lnTo>
                  <a:lnTo>
                    <a:pt x="0" y="163"/>
                  </a:lnTo>
                  <a:lnTo>
                    <a:pt x="228" y="239"/>
                  </a:lnTo>
                  <a:lnTo>
                    <a:pt x="228" y="239"/>
                  </a:lnTo>
                  <a:lnTo>
                    <a:pt x="236" y="269"/>
                  </a:lnTo>
                  <a:lnTo>
                    <a:pt x="243" y="301"/>
                  </a:lnTo>
                  <a:lnTo>
                    <a:pt x="261" y="360"/>
                  </a:lnTo>
                  <a:lnTo>
                    <a:pt x="102" y="541"/>
                  </a:lnTo>
                  <a:lnTo>
                    <a:pt x="263" y="821"/>
                  </a:lnTo>
                  <a:lnTo>
                    <a:pt x="500" y="772"/>
                  </a:lnTo>
                  <a:lnTo>
                    <a:pt x="500" y="772"/>
                  </a:lnTo>
                  <a:lnTo>
                    <a:pt x="542" y="818"/>
                  </a:lnTo>
                  <a:lnTo>
                    <a:pt x="588" y="861"/>
                  </a:lnTo>
                  <a:lnTo>
                    <a:pt x="540" y="1097"/>
                  </a:lnTo>
                  <a:lnTo>
                    <a:pt x="820" y="1259"/>
                  </a:lnTo>
                  <a:lnTo>
                    <a:pt x="1000" y="1098"/>
                  </a:lnTo>
                  <a:lnTo>
                    <a:pt x="1000" y="1098"/>
                  </a:lnTo>
                  <a:lnTo>
                    <a:pt x="1030" y="1109"/>
                  </a:lnTo>
                  <a:lnTo>
                    <a:pt x="1060" y="1117"/>
                  </a:lnTo>
                  <a:lnTo>
                    <a:pt x="1091" y="1124"/>
                  </a:lnTo>
                  <a:lnTo>
                    <a:pt x="1121" y="1131"/>
                  </a:lnTo>
                  <a:lnTo>
                    <a:pt x="1197" y="1360"/>
                  </a:lnTo>
                  <a:lnTo>
                    <a:pt x="1359" y="1360"/>
                  </a:lnTo>
                  <a:lnTo>
                    <a:pt x="1359" y="307"/>
                  </a:lnTo>
                  <a:lnTo>
                    <a:pt x="1359" y="307"/>
                  </a:lnTo>
                  <a:lnTo>
                    <a:pt x="1328" y="305"/>
                  </a:lnTo>
                  <a:lnTo>
                    <a:pt x="1298" y="301"/>
                  </a:lnTo>
                  <a:lnTo>
                    <a:pt x="1269" y="294"/>
                  </a:lnTo>
                  <a:lnTo>
                    <a:pt x="1240" y="282"/>
                  </a:lnTo>
                  <a:lnTo>
                    <a:pt x="1213" y="269"/>
                  </a:lnTo>
                  <a:lnTo>
                    <a:pt x="1188" y="255"/>
                  </a:lnTo>
                  <a:lnTo>
                    <a:pt x="1165" y="236"/>
                  </a:lnTo>
                  <a:lnTo>
                    <a:pt x="1142" y="217"/>
                  </a:lnTo>
                  <a:lnTo>
                    <a:pt x="1124" y="196"/>
                  </a:lnTo>
                  <a:lnTo>
                    <a:pt x="1105" y="172"/>
                  </a:lnTo>
                  <a:lnTo>
                    <a:pt x="1091" y="147"/>
                  </a:lnTo>
                  <a:lnTo>
                    <a:pt x="1078" y="120"/>
                  </a:lnTo>
                  <a:lnTo>
                    <a:pt x="1068" y="92"/>
                  </a:lnTo>
                  <a:lnTo>
                    <a:pt x="1059" y="62"/>
                  </a:lnTo>
                  <a:lnTo>
                    <a:pt x="1055" y="32"/>
                  </a:lnTo>
                  <a:lnTo>
                    <a:pt x="1053" y="0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rgbClr val="F0AB00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55">
                <a:defRPr/>
              </a:pPr>
              <a:endParaRPr lang="en-GB" sz="1900" b="1" kern="0">
                <a:solidFill>
                  <a:prstClr val="white"/>
                </a:solidFill>
                <a:latin typeface="Georgia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30" name="Freeform 131">
              <a:extLst>
                <a:ext uri="{FF2B5EF4-FFF2-40B4-BE49-F238E27FC236}">
                  <a16:creationId xmlns:a16="http://schemas.microsoft.com/office/drawing/2014/main" id="{D26DC723-5BB9-45FE-A2AA-928AAE951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338" y="5006007"/>
              <a:ext cx="2159000" cy="2159000"/>
            </a:xfrm>
            <a:custGeom>
              <a:avLst/>
              <a:gdLst>
                <a:gd name="T0" fmla="*/ 0 w 1360"/>
                <a:gd name="T1" fmla="*/ 307 h 1360"/>
                <a:gd name="T2" fmla="*/ 0 w 1360"/>
                <a:gd name="T3" fmla="*/ 1360 h 1360"/>
                <a:gd name="T4" fmla="*/ 163 w 1360"/>
                <a:gd name="T5" fmla="*/ 1360 h 1360"/>
                <a:gd name="T6" fmla="*/ 239 w 1360"/>
                <a:gd name="T7" fmla="*/ 1131 h 1360"/>
                <a:gd name="T8" fmla="*/ 239 w 1360"/>
                <a:gd name="T9" fmla="*/ 1131 h 1360"/>
                <a:gd name="T10" fmla="*/ 269 w 1360"/>
                <a:gd name="T11" fmla="*/ 1124 h 1360"/>
                <a:gd name="T12" fmla="*/ 299 w 1360"/>
                <a:gd name="T13" fmla="*/ 1117 h 1360"/>
                <a:gd name="T14" fmla="*/ 330 w 1360"/>
                <a:gd name="T15" fmla="*/ 1109 h 1360"/>
                <a:gd name="T16" fmla="*/ 360 w 1360"/>
                <a:gd name="T17" fmla="*/ 1098 h 1360"/>
                <a:gd name="T18" fmla="*/ 539 w 1360"/>
                <a:gd name="T19" fmla="*/ 1259 h 1360"/>
                <a:gd name="T20" fmla="*/ 820 w 1360"/>
                <a:gd name="T21" fmla="*/ 1097 h 1360"/>
                <a:gd name="T22" fmla="*/ 772 w 1360"/>
                <a:gd name="T23" fmla="*/ 861 h 1360"/>
                <a:gd name="T24" fmla="*/ 772 w 1360"/>
                <a:gd name="T25" fmla="*/ 861 h 1360"/>
                <a:gd name="T26" fmla="*/ 817 w 1360"/>
                <a:gd name="T27" fmla="*/ 818 h 1360"/>
                <a:gd name="T28" fmla="*/ 860 w 1360"/>
                <a:gd name="T29" fmla="*/ 772 h 1360"/>
                <a:gd name="T30" fmla="*/ 1097 w 1360"/>
                <a:gd name="T31" fmla="*/ 821 h 1360"/>
                <a:gd name="T32" fmla="*/ 1258 w 1360"/>
                <a:gd name="T33" fmla="*/ 541 h 1360"/>
                <a:gd name="T34" fmla="*/ 1098 w 1360"/>
                <a:gd name="T35" fmla="*/ 360 h 1360"/>
                <a:gd name="T36" fmla="*/ 1098 w 1360"/>
                <a:gd name="T37" fmla="*/ 360 h 1360"/>
                <a:gd name="T38" fmla="*/ 1109 w 1360"/>
                <a:gd name="T39" fmla="*/ 330 h 1360"/>
                <a:gd name="T40" fmla="*/ 1117 w 1360"/>
                <a:gd name="T41" fmla="*/ 301 h 1360"/>
                <a:gd name="T42" fmla="*/ 1124 w 1360"/>
                <a:gd name="T43" fmla="*/ 269 h 1360"/>
                <a:gd name="T44" fmla="*/ 1132 w 1360"/>
                <a:gd name="T45" fmla="*/ 239 h 1360"/>
                <a:gd name="T46" fmla="*/ 1360 w 1360"/>
                <a:gd name="T47" fmla="*/ 163 h 1360"/>
                <a:gd name="T48" fmla="*/ 1360 w 1360"/>
                <a:gd name="T49" fmla="*/ 0 h 1360"/>
                <a:gd name="T50" fmla="*/ 307 w 1360"/>
                <a:gd name="T51" fmla="*/ 0 h 1360"/>
                <a:gd name="T52" fmla="*/ 307 w 1360"/>
                <a:gd name="T53" fmla="*/ 0 h 1360"/>
                <a:gd name="T54" fmla="*/ 305 w 1360"/>
                <a:gd name="T55" fmla="*/ 32 h 1360"/>
                <a:gd name="T56" fmla="*/ 299 w 1360"/>
                <a:gd name="T57" fmla="*/ 62 h 1360"/>
                <a:gd name="T58" fmla="*/ 292 w 1360"/>
                <a:gd name="T59" fmla="*/ 92 h 1360"/>
                <a:gd name="T60" fmla="*/ 282 w 1360"/>
                <a:gd name="T61" fmla="*/ 120 h 1360"/>
                <a:gd name="T62" fmla="*/ 269 w 1360"/>
                <a:gd name="T63" fmla="*/ 147 h 1360"/>
                <a:gd name="T64" fmla="*/ 253 w 1360"/>
                <a:gd name="T65" fmla="*/ 172 h 1360"/>
                <a:gd name="T66" fmla="*/ 236 w 1360"/>
                <a:gd name="T67" fmla="*/ 196 h 1360"/>
                <a:gd name="T68" fmla="*/ 216 w 1360"/>
                <a:gd name="T69" fmla="*/ 217 h 1360"/>
                <a:gd name="T70" fmla="*/ 194 w 1360"/>
                <a:gd name="T71" fmla="*/ 236 h 1360"/>
                <a:gd name="T72" fmla="*/ 171 w 1360"/>
                <a:gd name="T73" fmla="*/ 255 h 1360"/>
                <a:gd name="T74" fmla="*/ 146 w 1360"/>
                <a:gd name="T75" fmla="*/ 269 h 1360"/>
                <a:gd name="T76" fmla="*/ 120 w 1360"/>
                <a:gd name="T77" fmla="*/ 282 h 1360"/>
                <a:gd name="T78" fmla="*/ 91 w 1360"/>
                <a:gd name="T79" fmla="*/ 294 h 1360"/>
                <a:gd name="T80" fmla="*/ 62 w 1360"/>
                <a:gd name="T81" fmla="*/ 301 h 1360"/>
                <a:gd name="T82" fmla="*/ 32 w 1360"/>
                <a:gd name="T83" fmla="*/ 305 h 1360"/>
                <a:gd name="T84" fmla="*/ 0 w 1360"/>
                <a:gd name="T85" fmla="*/ 307 h 1360"/>
                <a:gd name="T86" fmla="*/ 0 w 1360"/>
                <a:gd name="T87" fmla="*/ 307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0" h="1360">
                  <a:moveTo>
                    <a:pt x="0" y="307"/>
                  </a:moveTo>
                  <a:lnTo>
                    <a:pt x="0" y="1360"/>
                  </a:lnTo>
                  <a:lnTo>
                    <a:pt x="163" y="1360"/>
                  </a:lnTo>
                  <a:lnTo>
                    <a:pt x="239" y="1131"/>
                  </a:lnTo>
                  <a:lnTo>
                    <a:pt x="239" y="1131"/>
                  </a:lnTo>
                  <a:lnTo>
                    <a:pt x="269" y="1124"/>
                  </a:lnTo>
                  <a:lnTo>
                    <a:pt x="299" y="1117"/>
                  </a:lnTo>
                  <a:lnTo>
                    <a:pt x="330" y="1109"/>
                  </a:lnTo>
                  <a:lnTo>
                    <a:pt x="360" y="1098"/>
                  </a:lnTo>
                  <a:lnTo>
                    <a:pt x="539" y="1259"/>
                  </a:lnTo>
                  <a:lnTo>
                    <a:pt x="820" y="1097"/>
                  </a:lnTo>
                  <a:lnTo>
                    <a:pt x="772" y="861"/>
                  </a:lnTo>
                  <a:lnTo>
                    <a:pt x="772" y="861"/>
                  </a:lnTo>
                  <a:lnTo>
                    <a:pt x="817" y="818"/>
                  </a:lnTo>
                  <a:lnTo>
                    <a:pt x="860" y="772"/>
                  </a:lnTo>
                  <a:lnTo>
                    <a:pt x="1097" y="821"/>
                  </a:lnTo>
                  <a:lnTo>
                    <a:pt x="1258" y="541"/>
                  </a:lnTo>
                  <a:lnTo>
                    <a:pt x="1098" y="360"/>
                  </a:lnTo>
                  <a:lnTo>
                    <a:pt x="1098" y="360"/>
                  </a:lnTo>
                  <a:lnTo>
                    <a:pt x="1109" y="330"/>
                  </a:lnTo>
                  <a:lnTo>
                    <a:pt x="1117" y="301"/>
                  </a:lnTo>
                  <a:lnTo>
                    <a:pt x="1124" y="269"/>
                  </a:lnTo>
                  <a:lnTo>
                    <a:pt x="1132" y="239"/>
                  </a:lnTo>
                  <a:lnTo>
                    <a:pt x="1360" y="163"/>
                  </a:lnTo>
                  <a:lnTo>
                    <a:pt x="1360" y="0"/>
                  </a:lnTo>
                  <a:lnTo>
                    <a:pt x="307" y="0"/>
                  </a:lnTo>
                  <a:lnTo>
                    <a:pt x="307" y="0"/>
                  </a:lnTo>
                  <a:lnTo>
                    <a:pt x="305" y="32"/>
                  </a:lnTo>
                  <a:lnTo>
                    <a:pt x="299" y="62"/>
                  </a:lnTo>
                  <a:lnTo>
                    <a:pt x="292" y="92"/>
                  </a:lnTo>
                  <a:lnTo>
                    <a:pt x="282" y="120"/>
                  </a:lnTo>
                  <a:lnTo>
                    <a:pt x="269" y="147"/>
                  </a:lnTo>
                  <a:lnTo>
                    <a:pt x="253" y="172"/>
                  </a:lnTo>
                  <a:lnTo>
                    <a:pt x="236" y="196"/>
                  </a:lnTo>
                  <a:lnTo>
                    <a:pt x="216" y="217"/>
                  </a:lnTo>
                  <a:lnTo>
                    <a:pt x="194" y="236"/>
                  </a:lnTo>
                  <a:lnTo>
                    <a:pt x="171" y="255"/>
                  </a:lnTo>
                  <a:lnTo>
                    <a:pt x="146" y="269"/>
                  </a:lnTo>
                  <a:lnTo>
                    <a:pt x="120" y="282"/>
                  </a:lnTo>
                  <a:lnTo>
                    <a:pt x="91" y="294"/>
                  </a:lnTo>
                  <a:lnTo>
                    <a:pt x="62" y="301"/>
                  </a:lnTo>
                  <a:lnTo>
                    <a:pt x="32" y="305"/>
                  </a:lnTo>
                  <a:lnTo>
                    <a:pt x="0" y="307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55">
                <a:defRPr/>
              </a:pPr>
              <a:endParaRPr lang="en-GB" sz="1900" b="1" kern="0" dirty="0">
                <a:solidFill>
                  <a:prstClr val="white"/>
                </a:solidFill>
                <a:latin typeface="Georgia"/>
                <a:ea typeface="ＭＳ Ｐゴシック" pitchFamily="34" charset="-128"/>
                <a:cs typeface="Arial" charset="0"/>
              </a:endParaRPr>
            </a:p>
          </p:txBody>
        </p:sp>
      </p:grpSp>
      <p:sp>
        <p:nvSpPr>
          <p:cNvPr id="34" name="Rectangle 40">
            <a:extLst>
              <a:ext uri="{FF2B5EF4-FFF2-40B4-BE49-F238E27FC236}">
                <a16:creationId xmlns:a16="http://schemas.microsoft.com/office/drawing/2014/main" id="{9EA2E379-9408-4CE2-8763-4B52CDE88FB9}"/>
              </a:ext>
            </a:extLst>
          </p:cNvPr>
          <p:cNvSpPr/>
          <p:nvPr/>
        </p:nvSpPr>
        <p:spPr>
          <a:xfrm>
            <a:off x="41788" y="4548628"/>
            <a:ext cx="3136124" cy="67710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r" defTabSz="609555">
              <a:defRPr/>
            </a:pPr>
            <a:r>
              <a:rPr lang="en-GB" sz="1900" b="1" dirty="0">
                <a:solidFill>
                  <a:prstClr val="white"/>
                </a:solidFill>
                <a:latin typeface="Arial"/>
                <a:ea typeface="ＭＳ Ｐゴシック" pitchFamily="34" charset="-128"/>
                <a:cs typeface="Arial" charset="0"/>
              </a:rPr>
              <a:t>Immunotherapy plus targeted therapy</a:t>
            </a:r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D9C433F-D90B-493B-832C-63C0A4845427}"/>
              </a:ext>
            </a:extLst>
          </p:cNvPr>
          <p:cNvSpPr/>
          <p:nvPr/>
        </p:nvSpPr>
        <p:spPr>
          <a:xfrm>
            <a:off x="5014497" y="2597084"/>
            <a:ext cx="1794933" cy="1794925"/>
          </a:xfrm>
          <a:prstGeom prst="ellipse">
            <a:avLst/>
          </a:prstGeom>
          <a:solidFill>
            <a:srgbClr val="3F4444"/>
          </a:solidFill>
          <a:ln w="9525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 defTabSz="609555">
              <a:defRPr/>
            </a:pPr>
            <a:endParaRPr lang="en-GB" sz="1900" kern="0" dirty="0">
              <a:solidFill>
                <a:prstClr val="white"/>
              </a:solidFill>
              <a:latin typeface="Arial"/>
              <a:ea typeface="ＭＳ Ｐゴシック" pitchFamily="34" charset="-128"/>
              <a:cs typeface="Arial" charset="0"/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4E5D0918-323E-455C-90EE-43C9D3E0A917}"/>
              </a:ext>
            </a:extLst>
          </p:cNvPr>
          <p:cNvSpPr/>
          <p:nvPr/>
        </p:nvSpPr>
        <p:spPr>
          <a:xfrm>
            <a:off x="4620213" y="3063657"/>
            <a:ext cx="2549629" cy="74879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609555">
              <a:defRPr/>
            </a:pPr>
            <a:r>
              <a:rPr lang="en-GB" sz="2100" b="1" dirty="0">
                <a:solidFill>
                  <a:prstClr val="white"/>
                </a:solidFill>
                <a:latin typeface="Arial"/>
                <a:ea typeface="ＭＳ Ｐゴシック" pitchFamily="34" charset="-128"/>
                <a:cs typeface="Arial" charset="0"/>
              </a:rPr>
              <a:t>Potential combinations</a:t>
            </a:r>
          </a:p>
        </p:txBody>
      </p:sp>
      <p:cxnSp>
        <p:nvCxnSpPr>
          <p:cNvPr id="40" name="Connector: Elbow 68">
            <a:extLst>
              <a:ext uri="{FF2B5EF4-FFF2-40B4-BE49-F238E27FC236}">
                <a16:creationId xmlns:a16="http://schemas.microsoft.com/office/drawing/2014/main" id="{6B130CD0-F4AC-4DD1-813E-CE121743C5D5}"/>
              </a:ext>
            </a:extLst>
          </p:cNvPr>
          <p:cNvCxnSpPr>
            <a:cxnSpLocks/>
          </p:cNvCxnSpPr>
          <p:nvPr/>
        </p:nvCxnSpPr>
        <p:spPr>
          <a:xfrm flipH="1">
            <a:off x="3262066" y="4778689"/>
            <a:ext cx="1471691" cy="403591"/>
          </a:xfrm>
          <a:prstGeom prst="bentConnector3">
            <a:avLst>
              <a:gd name="adj1" fmla="val 152"/>
            </a:avLst>
          </a:prstGeom>
          <a:noFill/>
          <a:ln w="38100" cap="flat" cmpd="sng" algn="ctr">
            <a:solidFill>
              <a:schemeClr val="bg1"/>
            </a:solidFill>
            <a:prstDash val="sysDash"/>
            <a:headEnd type="oval" w="med" len="med"/>
            <a:tailEnd type="oval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4134755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7262" y="332656"/>
            <a:ext cx="11209338" cy="591221"/>
          </a:xfrm>
        </p:spPr>
        <p:txBody>
          <a:bodyPr/>
          <a:lstStyle/>
          <a:p>
            <a:r>
              <a:rPr lang="it-IT" dirty="0"/>
              <a:t>BRAF/MEK </a:t>
            </a:r>
            <a:r>
              <a:rPr lang="it-IT" dirty="0" err="1"/>
              <a:t>inhibitors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immunomodulating</a:t>
            </a:r>
            <a:r>
              <a:rPr lang="it-IT" dirty="0"/>
              <a:t> agents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6356176"/>
            <a:ext cx="5767603" cy="457200"/>
          </a:xfrm>
        </p:spPr>
        <p:txBody>
          <a:bodyPr/>
          <a:lstStyle/>
          <a:p>
            <a:pPr marL="0" indent="0">
              <a:buNone/>
            </a:pPr>
            <a:r>
              <a:rPr lang="en-GB" sz="1100" dirty="0">
                <a:latin typeface="+mj-lt"/>
              </a:rPr>
              <a:t>ADE, </a:t>
            </a:r>
            <a:r>
              <a:rPr lang="en-GB" sz="1100" dirty="0" err="1">
                <a:latin typeface="+mj-lt"/>
              </a:rPr>
              <a:t>adensosine</a:t>
            </a:r>
            <a:r>
              <a:rPr lang="en-GB" sz="1100" dirty="0">
                <a:latin typeface="+mj-lt"/>
              </a:rPr>
              <a:t>; IFNAR, interferon-</a:t>
            </a:r>
            <a:r>
              <a:rPr lang="el-GR" sz="1100" dirty="0">
                <a:latin typeface="+mj-lt"/>
              </a:rPr>
              <a:t>α/β </a:t>
            </a:r>
            <a:r>
              <a:rPr lang="en-GB" sz="1100" dirty="0">
                <a:latin typeface="+mj-lt"/>
              </a:rPr>
              <a:t>receptor; MHC, major histocompatibility complex; TAA, tumour-associated antigen; </a:t>
            </a:r>
            <a:r>
              <a:rPr lang="en-GB" sz="1100" dirty="0" err="1">
                <a:latin typeface="+mj-lt"/>
              </a:rPr>
              <a:t>Treg</a:t>
            </a:r>
            <a:r>
              <a:rPr lang="en-GB" sz="1100" dirty="0">
                <a:latin typeface="+mj-lt"/>
              </a:rPr>
              <a:t>, regulatory T cell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905859" y="6453336"/>
            <a:ext cx="5129212" cy="322968"/>
          </a:xfrm>
        </p:spPr>
        <p:txBody>
          <a:bodyPr/>
          <a:lstStyle/>
          <a:p>
            <a:pPr marL="0" indent="0" algn="r">
              <a:buNone/>
            </a:pPr>
            <a:r>
              <a:rPr lang="en-GB" sz="1200" dirty="0">
                <a:latin typeface="+mj-lt"/>
              </a:rPr>
              <a:t>Image modified from Ascierto &amp; Dummer, </a:t>
            </a:r>
            <a:r>
              <a:rPr lang="en-GB" sz="1200" dirty="0" err="1">
                <a:latin typeface="+mj-lt"/>
              </a:rPr>
              <a:t>Oncoimmunology</a:t>
            </a:r>
            <a:r>
              <a:rPr lang="en-GB" sz="1200" dirty="0">
                <a:latin typeface="+mj-lt"/>
              </a:rPr>
              <a:t>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469" y="5369269"/>
            <a:ext cx="2609885" cy="578882"/>
          </a:xfrm>
          <a:prstGeom prst="round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Tumour microenvironment before </a:t>
            </a:r>
            <a:r>
              <a:rPr lang="en-GB" sz="1400" b="1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BRAFi</a:t>
            </a:r>
            <a:r>
              <a:rPr lang="en-GB" sz="14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and </a:t>
            </a:r>
            <a:r>
              <a:rPr lang="en-GB" sz="1400" b="1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MEKi</a:t>
            </a:r>
            <a:endParaRPr lang="en-GB" sz="1400" b="1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186129" y="1487675"/>
            <a:ext cx="3114766" cy="2677393"/>
            <a:chOff x="8340992" y="2332384"/>
            <a:chExt cx="3013772" cy="262576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33875" t="46888" r="23633" b="1311"/>
            <a:stretch/>
          </p:blipFill>
          <p:spPr>
            <a:xfrm>
              <a:off x="8555808" y="2622407"/>
              <a:ext cx="2798956" cy="233573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40992" y="2332384"/>
              <a:ext cx="1346277" cy="10705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8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</p:grpSp>
      <p:sp>
        <p:nvSpPr>
          <p:cNvPr id="109" name="AutoShape 32"/>
          <p:cNvSpPr>
            <a:spLocks noChangeAspect="1" noChangeArrowheads="1" noTextEdit="1"/>
          </p:cNvSpPr>
          <p:nvPr/>
        </p:nvSpPr>
        <p:spPr bwMode="auto">
          <a:xfrm>
            <a:off x="8307004" y="3297275"/>
            <a:ext cx="841623" cy="57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7850144" y="4725144"/>
            <a:ext cx="4067388" cy="1403449"/>
          </a:xfrm>
          <a:prstGeom prst="round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Tumour microenvironment after </a:t>
            </a:r>
            <a:br>
              <a:rPr lang="en-GB" sz="14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</a:br>
            <a:r>
              <a:rPr lang="en-GB" sz="1400" b="1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BRAFi</a:t>
            </a:r>
            <a:r>
              <a:rPr lang="en-GB" sz="14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and </a:t>
            </a:r>
            <a:r>
              <a:rPr lang="en-GB" sz="1400" b="1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MEKi</a:t>
            </a:r>
            <a:r>
              <a:rPr lang="en-GB" sz="14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↓ Adenosine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↓ </a:t>
            </a:r>
            <a:r>
              <a:rPr lang="en-GB" sz="1400" b="1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Treg</a:t>
            </a:r>
            <a:r>
              <a:rPr lang="en-GB" sz="14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and myeloid-derived suppressor cells</a:t>
            </a:r>
            <a:br>
              <a:rPr lang="en-GB" sz="14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</a:br>
            <a:r>
              <a:rPr lang="en-GB" sz="14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↑ Activity of CD4-CD8+ lymphocytes</a:t>
            </a:r>
          </a:p>
        </p:txBody>
      </p:sp>
      <p:grpSp>
        <p:nvGrpSpPr>
          <p:cNvPr id="144" name="Group 143"/>
          <p:cNvGrpSpPr/>
          <p:nvPr/>
        </p:nvGrpSpPr>
        <p:grpSpPr>
          <a:xfrm>
            <a:off x="504694" y="2286964"/>
            <a:ext cx="3102266" cy="2942236"/>
            <a:chOff x="559361" y="3399464"/>
            <a:chExt cx="3220987" cy="3026246"/>
          </a:xfrm>
        </p:grpSpPr>
        <p:grpSp>
          <p:nvGrpSpPr>
            <p:cNvPr id="12" name="Group 11"/>
            <p:cNvGrpSpPr/>
            <p:nvPr/>
          </p:nvGrpSpPr>
          <p:grpSpPr>
            <a:xfrm>
              <a:off x="559361" y="3582250"/>
              <a:ext cx="3180740" cy="2843460"/>
              <a:chOff x="892979" y="2834547"/>
              <a:chExt cx="2764621" cy="247570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10077" t="13958" r="47952" b="31492"/>
              <a:stretch/>
            </p:blipFill>
            <p:spPr>
              <a:xfrm>
                <a:off x="892979" y="2834547"/>
                <a:ext cx="2764620" cy="2459724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879984" y="4359018"/>
                <a:ext cx="777616" cy="9512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8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141" name="Rectangle 140"/>
            <p:cNvSpPr/>
            <p:nvPr/>
          </p:nvSpPr>
          <p:spPr>
            <a:xfrm>
              <a:off x="3184095" y="4380964"/>
              <a:ext cx="583227" cy="390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3292771" y="3399464"/>
              <a:ext cx="487577" cy="390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3016738" y="4446693"/>
              <a:ext cx="567646" cy="152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3633788" y="5072985"/>
            <a:ext cx="3878536" cy="1055608"/>
          </a:xfrm>
          <a:prstGeom prst="round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BRAFi</a:t>
            </a:r>
            <a:r>
              <a:rPr lang="en-GB" sz="14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/</a:t>
            </a:r>
            <a:r>
              <a:rPr lang="en-GB" sz="1400" b="1" dirty="0" err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MEKi</a:t>
            </a:r>
            <a:r>
              <a:rPr lang="en-GB" sz="14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 induce profound changes in: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Antigen display ↑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Expression of MHC ↑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IFNAR ↑ and CD73 ↓</a:t>
            </a:r>
          </a:p>
        </p:txBody>
      </p:sp>
      <p:sp>
        <p:nvSpPr>
          <p:cNvPr id="22" name="Curved Up Arrow 21"/>
          <p:cNvSpPr/>
          <p:nvPr/>
        </p:nvSpPr>
        <p:spPr>
          <a:xfrm>
            <a:off x="3228321" y="4037846"/>
            <a:ext cx="4893292" cy="871023"/>
          </a:xfrm>
          <a:prstGeom prst="curvedUpArrow">
            <a:avLst>
              <a:gd name="adj1" fmla="val 51282"/>
              <a:gd name="adj2" fmla="val 104510"/>
              <a:gd name="adj3" fmla="val 46874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11177" y="1181555"/>
            <a:ext cx="4608827" cy="3031435"/>
            <a:chOff x="2811177" y="1381539"/>
            <a:chExt cx="4608827" cy="3031435"/>
          </a:xfrm>
        </p:grpSpPr>
        <p:grpSp>
          <p:nvGrpSpPr>
            <p:cNvPr id="137" name="Group 136"/>
            <p:cNvGrpSpPr/>
            <p:nvPr/>
          </p:nvGrpSpPr>
          <p:grpSpPr>
            <a:xfrm>
              <a:off x="3991825" y="1507163"/>
              <a:ext cx="2914034" cy="2720435"/>
              <a:chOff x="4357307" y="2806493"/>
              <a:chExt cx="3190558" cy="3243043"/>
            </a:xfrm>
          </p:grpSpPr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357307" y="2806493"/>
                <a:ext cx="3190558" cy="3243043"/>
              </a:xfrm>
              <a:custGeom>
                <a:avLst/>
                <a:gdLst>
                  <a:gd name="T0" fmla="*/ 371 w 975"/>
                  <a:gd name="T1" fmla="*/ 76 h 991"/>
                  <a:gd name="T2" fmla="*/ 214 w 975"/>
                  <a:gd name="T3" fmla="*/ 115 h 991"/>
                  <a:gd name="T4" fmla="*/ 133 w 975"/>
                  <a:gd name="T5" fmla="*/ 265 h 991"/>
                  <a:gd name="T6" fmla="*/ 103 w 975"/>
                  <a:gd name="T7" fmla="*/ 336 h 991"/>
                  <a:gd name="T8" fmla="*/ 45 w 975"/>
                  <a:gd name="T9" fmla="*/ 387 h 991"/>
                  <a:gd name="T10" fmla="*/ 5 w 975"/>
                  <a:gd name="T11" fmla="*/ 499 h 991"/>
                  <a:gd name="T12" fmla="*/ 51 w 975"/>
                  <a:gd name="T13" fmla="*/ 644 h 991"/>
                  <a:gd name="T14" fmla="*/ 70 w 975"/>
                  <a:gd name="T15" fmla="*/ 745 h 991"/>
                  <a:gd name="T16" fmla="*/ 147 w 975"/>
                  <a:gd name="T17" fmla="*/ 804 h 991"/>
                  <a:gd name="T18" fmla="*/ 182 w 975"/>
                  <a:gd name="T19" fmla="*/ 909 h 991"/>
                  <a:gd name="T20" fmla="*/ 299 w 975"/>
                  <a:gd name="T21" fmla="*/ 964 h 991"/>
                  <a:gd name="T22" fmla="*/ 435 w 975"/>
                  <a:gd name="T23" fmla="*/ 961 h 991"/>
                  <a:gd name="T24" fmla="*/ 553 w 975"/>
                  <a:gd name="T25" fmla="*/ 989 h 991"/>
                  <a:gd name="T26" fmla="*/ 672 w 975"/>
                  <a:gd name="T27" fmla="*/ 923 h 991"/>
                  <a:gd name="T28" fmla="*/ 727 w 975"/>
                  <a:gd name="T29" fmla="*/ 849 h 991"/>
                  <a:gd name="T30" fmla="*/ 777 w 975"/>
                  <a:gd name="T31" fmla="*/ 847 h 991"/>
                  <a:gd name="T32" fmla="*/ 881 w 975"/>
                  <a:gd name="T33" fmla="*/ 768 h 991"/>
                  <a:gd name="T34" fmla="*/ 923 w 975"/>
                  <a:gd name="T35" fmla="*/ 696 h 991"/>
                  <a:gd name="T36" fmla="*/ 946 w 975"/>
                  <a:gd name="T37" fmla="*/ 536 h 991"/>
                  <a:gd name="T38" fmla="*/ 975 w 975"/>
                  <a:gd name="T39" fmla="*/ 428 h 991"/>
                  <a:gd name="T40" fmla="*/ 905 w 975"/>
                  <a:gd name="T41" fmla="*/ 262 h 991"/>
                  <a:gd name="T42" fmla="*/ 851 w 975"/>
                  <a:gd name="T43" fmla="*/ 126 h 991"/>
                  <a:gd name="T44" fmla="*/ 746 w 975"/>
                  <a:gd name="T45" fmla="*/ 85 h 991"/>
                  <a:gd name="T46" fmla="*/ 595 w 975"/>
                  <a:gd name="T47" fmla="*/ 9 h 991"/>
                  <a:gd name="T48" fmla="*/ 476 w 975"/>
                  <a:gd name="T49" fmla="*/ 39 h 991"/>
                  <a:gd name="T50" fmla="*/ 426 w 975"/>
                  <a:gd name="T51" fmla="*/ 83 h 991"/>
                  <a:gd name="T52" fmla="*/ 378 w 975"/>
                  <a:gd name="T53" fmla="*/ 78 h 991"/>
                  <a:gd name="T54" fmla="*/ 371 w 975"/>
                  <a:gd name="T55" fmla="*/ 76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75" h="991">
                    <a:moveTo>
                      <a:pt x="371" y="76"/>
                    </a:moveTo>
                    <a:cubicBezTo>
                      <a:pt x="318" y="54"/>
                      <a:pt x="255" y="75"/>
                      <a:pt x="214" y="115"/>
                    </a:cubicBezTo>
                    <a:cubicBezTo>
                      <a:pt x="172" y="154"/>
                      <a:pt x="150" y="210"/>
                      <a:pt x="133" y="265"/>
                    </a:cubicBezTo>
                    <a:cubicBezTo>
                      <a:pt x="126" y="289"/>
                      <a:pt x="119" y="315"/>
                      <a:pt x="103" y="336"/>
                    </a:cubicBezTo>
                    <a:cubicBezTo>
                      <a:pt x="87" y="356"/>
                      <a:pt x="63" y="369"/>
                      <a:pt x="45" y="387"/>
                    </a:cubicBezTo>
                    <a:cubicBezTo>
                      <a:pt x="15" y="416"/>
                      <a:pt x="0" y="458"/>
                      <a:pt x="5" y="499"/>
                    </a:cubicBezTo>
                    <a:cubicBezTo>
                      <a:pt x="10" y="549"/>
                      <a:pt x="44" y="593"/>
                      <a:pt x="51" y="644"/>
                    </a:cubicBezTo>
                    <a:cubicBezTo>
                      <a:pt x="56" y="678"/>
                      <a:pt x="49" y="717"/>
                      <a:pt x="70" y="745"/>
                    </a:cubicBezTo>
                    <a:cubicBezTo>
                      <a:pt x="89" y="771"/>
                      <a:pt x="127" y="779"/>
                      <a:pt x="147" y="804"/>
                    </a:cubicBezTo>
                    <a:cubicBezTo>
                      <a:pt x="170" y="833"/>
                      <a:pt x="164" y="876"/>
                      <a:pt x="182" y="909"/>
                    </a:cubicBezTo>
                    <a:cubicBezTo>
                      <a:pt x="203" y="949"/>
                      <a:pt x="253" y="964"/>
                      <a:pt x="299" y="964"/>
                    </a:cubicBezTo>
                    <a:cubicBezTo>
                      <a:pt x="344" y="965"/>
                      <a:pt x="390" y="954"/>
                      <a:pt x="435" y="961"/>
                    </a:cubicBezTo>
                    <a:cubicBezTo>
                      <a:pt x="475" y="968"/>
                      <a:pt x="513" y="987"/>
                      <a:pt x="553" y="989"/>
                    </a:cubicBezTo>
                    <a:cubicBezTo>
                      <a:pt x="601" y="991"/>
                      <a:pt x="649" y="964"/>
                      <a:pt x="672" y="923"/>
                    </a:cubicBezTo>
                    <a:cubicBezTo>
                      <a:pt x="688" y="896"/>
                      <a:pt x="697" y="859"/>
                      <a:pt x="727" y="849"/>
                    </a:cubicBezTo>
                    <a:cubicBezTo>
                      <a:pt x="743" y="844"/>
                      <a:pt x="761" y="848"/>
                      <a:pt x="777" y="847"/>
                    </a:cubicBezTo>
                    <a:cubicBezTo>
                      <a:pt x="822" y="844"/>
                      <a:pt x="854" y="804"/>
                      <a:pt x="881" y="768"/>
                    </a:cubicBezTo>
                    <a:cubicBezTo>
                      <a:pt x="897" y="745"/>
                      <a:pt x="913" y="722"/>
                      <a:pt x="923" y="696"/>
                    </a:cubicBezTo>
                    <a:cubicBezTo>
                      <a:pt x="942" y="645"/>
                      <a:pt x="933" y="588"/>
                      <a:pt x="946" y="536"/>
                    </a:cubicBezTo>
                    <a:cubicBezTo>
                      <a:pt x="955" y="500"/>
                      <a:pt x="975" y="465"/>
                      <a:pt x="975" y="428"/>
                    </a:cubicBezTo>
                    <a:cubicBezTo>
                      <a:pt x="975" y="367"/>
                      <a:pt x="925" y="319"/>
                      <a:pt x="905" y="262"/>
                    </a:cubicBezTo>
                    <a:cubicBezTo>
                      <a:pt x="888" y="215"/>
                      <a:pt x="888" y="158"/>
                      <a:pt x="851" y="126"/>
                    </a:cubicBezTo>
                    <a:cubicBezTo>
                      <a:pt x="823" y="100"/>
                      <a:pt x="782" y="98"/>
                      <a:pt x="746" y="85"/>
                    </a:cubicBezTo>
                    <a:cubicBezTo>
                      <a:pt x="693" y="65"/>
                      <a:pt x="651" y="22"/>
                      <a:pt x="595" y="9"/>
                    </a:cubicBezTo>
                    <a:cubicBezTo>
                      <a:pt x="554" y="0"/>
                      <a:pt x="508" y="12"/>
                      <a:pt x="476" y="39"/>
                    </a:cubicBezTo>
                    <a:cubicBezTo>
                      <a:pt x="459" y="53"/>
                      <a:pt x="445" y="71"/>
                      <a:pt x="426" y="83"/>
                    </a:cubicBezTo>
                    <a:cubicBezTo>
                      <a:pt x="408" y="94"/>
                      <a:pt x="393" y="94"/>
                      <a:pt x="378" y="78"/>
                    </a:cubicBezTo>
                    <a:lnTo>
                      <a:pt x="371" y="76"/>
                    </a:lnTo>
                    <a:close/>
                  </a:path>
                </a:pathLst>
              </a:custGeom>
              <a:solidFill>
                <a:srgbClr val="F8BCB6"/>
              </a:solidFill>
              <a:ln w="190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217855" y="3560369"/>
                <a:ext cx="1372322" cy="1372322"/>
              </a:xfrm>
              <a:prstGeom prst="ellipse">
                <a:avLst/>
              </a:prstGeom>
              <a:solidFill>
                <a:srgbClr val="E58B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5152174" y="3182086"/>
                <a:ext cx="1584294" cy="366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4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Melanoma cell</a:t>
                </a:r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7220341" y="5748420"/>
                <a:ext cx="97840" cy="0"/>
              </a:xfrm>
              <a:custGeom>
                <a:avLst/>
                <a:gdLst>
                  <a:gd name="connsiteX0" fmla="*/ 0 w 96253"/>
                  <a:gd name="connsiteY0" fmla="*/ 0 h 0"/>
                  <a:gd name="connsiteX1" fmla="*/ 96253 w 96253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6253">
                    <a:moveTo>
                      <a:pt x="0" y="0"/>
                    </a:moveTo>
                    <a:lnTo>
                      <a:pt x="96253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8" name="Group 127"/>
              <p:cNvGrpSpPr/>
              <p:nvPr/>
            </p:nvGrpSpPr>
            <p:grpSpPr>
              <a:xfrm>
                <a:off x="5581595" y="3617712"/>
                <a:ext cx="720000" cy="2068641"/>
                <a:chOff x="5581595" y="3617712"/>
                <a:chExt cx="720000" cy="2068641"/>
              </a:xfrm>
            </p:grpSpPr>
            <p:sp>
              <p:nvSpPr>
                <p:cNvPr id="39" name="Rounded Rectangle 38"/>
                <p:cNvSpPr/>
                <p:nvPr/>
              </p:nvSpPr>
              <p:spPr>
                <a:xfrm>
                  <a:off x="5581595" y="4756806"/>
                  <a:ext cx="720000" cy="360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GB" sz="1600" dirty="0">
                      <a:solidFill>
                        <a:prstClr val="white"/>
                      </a:solidFill>
                    </a:rPr>
                    <a:t>MEK</a:t>
                  </a: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5581595" y="5326353"/>
                  <a:ext cx="720000" cy="360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GB" sz="1600" dirty="0">
                      <a:solidFill>
                        <a:prstClr val="white"/>
                      </a:solidFill>
                    </a:rPr>
                    <a:t>ERK</a:t>
                  </a:r>
                </a:p>
              </p:txBody>
            </p:sp>
            <p:cxnSp>
              <p:nvCxnSpPr>
                <p:cNvPr id="125" name="Straight Arrow Connector 124"/>
                <p:cNvCxnSpPr/>
                <p:nvPr/>
              </p:nvCxnSpPr>
              <p:spPr>
                <a:xfrm>
                  <a:off x="5941595" y="3935595"/>
                  <a:ext cx="0" cy="216000"/>
                </a:xfrm>
                <a:prstGeom prst="straightConnector1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ounded Rectangle 36"/>
                <p:cNvSpPr/>
                <p:nvPr/>
              </p:nvSpPr>
              <p:spPr>
                <a:xfrm>
                  <a:off x="5581595" y="3617712"/>
                  <a:ext cx="720000" cy="360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GB" sz="1600" dirty="0">
                      <a:solidFill>
                        <a:prstClr val="white"/>
                      </a:solidFill>
                    </a:rPr>
                    <a:t>NRAS</a:t>
                  </a:r>
                </a:p>
              </p:txBody>
            </p:sp>
            <p:cxnSp>
              <p:nvCxnSpPr>
                <p:cNvPr id="126" name="Straight Arrow Connector 125"/>
                <p:cNvCxnSpPr/>
                <p:nvPr/>
              </p:nvCxnSpPr>
              <p:spPr>
                <a:xfrm>
                  <a:off x="5941595" y="4505211"/>
                  <a:ext cx="0" cy="216000"/>
                </a:xfrm>
                <a:prstGeom prst="straightConnector1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ounded Rectangle 37"/>
                <p:cNvSpPr/>
                <p:nvPr/>
              </p:nvSpPr>
              <p:spPr>
                <a:xfrm>
                  <a:off x="5581595" y="4187259"/>
                  <a:ext cx="720000" cy="360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GB" sz="1600" dirty="0">
                      <a:solidFill>
                        <a:prstClr val="white"/>
                      </a:solidFill>
                    </a:rPr>
                    <a:t>BRAF</a:t>
                  </a:r>
                </a:p>
              </p:txBody>
            </p:sp>
            <p:cxnSp>
              <p:nvCxnSpPr>
                <p:cNvPr id="127" name="Straight Arrow Connector 126"/>
                <p:cNvCxnSpPr/>
                <p:nvPr/>
              </p:nvCxnSpPr>
              <p:spPr>
                <a:xfrm>
                  <a:off x="5941595" y="5074828"/>
                  <a:ext cx="0" cy="216000"/>
                </a:xfrm>
                <a:prstGeom prst="straightConnector1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4" name="Group 133"/>
            <p:cNvGrpSpPr/>
            <p:nvPr/>
          </p:nvGrpSpPr>
          <p:grpSpPr>
            <a:xfrm rot="6181782">
              <a:off x="4710336" y="2522893"/>
              <a:ext cx="269076" cy="451538"/>
              <a:chOff x="2173567" y="3852143"/>
              <a:chExt cx="371131" cy="638156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 rot="15418218" flipV="1">
                <a:off x="2108507" y="4171221"/>
                <a:ext cx="638156" cy="0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rot="15418218">
                <a:off x="2359133" y="3682559"/>
                <a:ext cx="0" cy="371131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 137"/>
            <p:cNvGrpSpPr/>
            <p:nvPr/>
          </p:nvGrpSpPr>
          <p:grpSpPr>
            <a:xfrm>
              <a:off x="4197203" y="3085221"/>
              <a:ext cx="911574" cy="368627"/>
              <a:chOff x="2040794" y="1765125"/>
              <a:chExt cx="911574" cy="368627"/>
            </a:xfrm>
          </p:grpSpPr>
          <p:grpSp>
            <p:nvGrpSpPr>
              <p:cNvPr id="131" name="Group 130"/>
              <p:cNvGrpSpPr/>
              <p:nvPr/>
            </p:nvGrpSpPr>
            <p:grpSpPr>
              <a:xfrm rot="6888341">
                <a:off x="2598284" y="1661466"/>
                <a:ext cx="250426" cy="457743"/>
                <a:chOff x="2117960" y="3903100"/>
                <a:chExt cx="236325" cy="332279"/>
              </a:xfrm>
            </p:grpSpPr>
            <p:cxnSp>
              <p:nvCxnSpPr>
                <p:cNvPr id="132" name="Straight Connector 131"/>
                <p:cNvCxnSpPr/>
                <p:nvPr/>
              </p:nvCxnSpPr>
              <p:spPr>
                <a:xfrm rot="14711659">
                  <a:off x="2152211" y="4069240"/>
                  <a:ext cx="332279" cy="0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rot="14711659" flipH="1">
                  <a:off x="2236123" y="3812145"/>
                  <a:ext cx="0" cy="236325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0" name="CuadroTexto 8">
                <a:extLst>
                  <a:ext uri="{FF2B5EF4-FFF2-40B4-BE49-F238E27FC236}">
                    <a16:creationId xmlns:a16="http://schemas.microsoft.com/office/drawing/2014/main" id="{F3CC04DF-DD6E-0340-BD5A-D061D934782A}"/>
                  </a:ext>
                </a:extLst>
              </p:cNvPr>
              <p:cNvSpPr txBox="1"/>
              <p:nvPr/>
            </p:nvSpPr>
            <p:spPr>
              <a:xfrm>
                <a:off x="2040794" y="1793233"/>
                <a:ext cx="688142" cy="340519"/>
              </a:xfrm>
              <a:prstGeom prst="roundRect">
                <a:avLst/>
              </a:prstGeom>
              <a:solidFill>
                <a:schemeClr val="accent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ES" sz="1400" b="1" dirty="0" err="1">
                    <a:solidFill>
                      <a:srgbClr val="E7E6E6"/>
                    </a:solidFill>
                    <a:ea typeface="ＭＳ Ｐゴシック" pitchFamily="34" charset="-128"/>
                    <a:cs typeface="Arial" charset="0"/>
                  </a:rPr>
                  <a:t>MEKi</a:t>
                </a:r>
                <a:endParaRPr lang="es-ES" sz="1400" b="1" dirty="0">
                  <a:solidFill>
                    <a:srgbClr val="E7E6E6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129" name="CuadroTexto 5">
              <a:extLst>
                <a:ext uri="{FF2B5EF4-FFF2-40B4-BE49-F238E27FC236}">
                  <a16:creationId xmlns:a16="http://schemas.microsoft.com/office/drawing/2014/main" id="{FCB07D40-A90B-7C43-B243-41C48519C1B9}"/>
                </a:ext>
              </a:extLst>
            </p:cNvPr>
            <p:cNvSpPr txBox="1"/>
            <p:nvPr/>
          </p:nvSpPr>
          <p:spPr>
            <a:xfrm>
              <a:off x="4144805" y="2649104"/>
              <a:ext cx="681521" cy="306467"/>
            </a:xfrm>
            <a:prstGeom prst="roundRect">
              <a:avLst/>
            </a:prstGeom>
            <a:solidFill>
              <a:schemeClr val="accent1"/>
            </a:solidFill>
          </p:spPr>
          <p:txBody>
            <a:bodyPr wrap="square" rtlCol="0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" sz="1200" b="1" dirty="0" err="1">
                  <a:solidFill>
                    <a:srgbClr val="E7E6E6"/>
                  </a:solidFill>
                  <a:ea typeface="ＭＳ Ｐゴシック" pitchFamily="34" charset="-128"/>
                  <a:cs typeface="Arial" charset="0"/>
                </a:rPr>
                <a:t>BRAFi</a:t>
              </a:r>
              <a:endParaRPr lang="es-ES" sz="1200" b="1" dirty="0">
                <a:solidFill>
                  <a:srgbClr val="E7E6E6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3607903" y="1381539"/>
              <a:ext cx="3518453" cy="3031435"/>
            </a:xfrm>
            <a:prstGeom prst="ellipse">
              <a:avLst/>
            </a:prstGeom>
            <a:noFill/>
            <a:ln w="381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150" name="Straight Connector 149"/>
            <p:cNvCxnSpPr/>
            <p:nvPr/>
          </p:nvCxnSpPr>
          <p:spPr>
            <a:xfrm flipV="1">
              <a:off x="2811177" y="2139554"/>
              <a:ext cx="1031939" cy="1577880"/>
            </a:xfrm>
            <a:prstGeom prst="line">
              <a:avLst/>
            </a:prstGeom>
            <a:ln w="381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endCxn id="148" idx="3"/>
            </p:cNvCxnSpPr>
            <p:nvPr/>
          </p:nvCxnSpPr>
          <p:spPr>
            <a:xfrm flipV="1">
              <a:off x="2935575" y="3969031"/>
              <a:ext cx="1187594" cy="63289"/>
            </a:xfrm>
            <a:prstGeom prst="line">
              <a:avLst/>
            </a:prstGeom>
            <a:ln w="381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360141" y="1952907"/>
              <a:ext cx="832249" cy="340519"/>
            </a:xfrm>
            <a:prstGeom prst="round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MHC ↑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489266" y="2447083"/>
              <a:ext cx="930738" cy="340519"/>
            </a:xfrm>
            <a:prstGeom prst="round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IFNAR ↑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448314" y="2949154"/>
              <a:ext cx="728594" cy="340519"/>
            </a:xfrm>
            <a:prstGeom prst="round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TAA ↑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181004" y="3474387"/>
              <a:ext cx="868387" cy="340519"/>
            </a:xfrm>
            <a:prstGeom prst="round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CD73 ↓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4725" y="1052151"/>
            <a:ext cx="5592289" cy="1007481"/>
            <a:chOff x="434725" y="1252135"/>
            <a:chExt cx="5592289" cy="1007481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/>
            <a:srcRect l="42851" t="18236" r="52204" b="74595"/>
            <a:stretch/>
          </p:blipFill>
          <p:spPr>
            <a:xfrm>
              <a:off x="559327" y="1456691"/>
              <a:ext cx="237424" cy="23742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/>
            <a:srcRect l="46926" t="21133" r="47799" b="71460"/>
            <a:stretch/>
          </p:blipFill>
          <p:spPr>
            <a:xfrm>
              <a:off x="536242" y="1952796"/>
              <a:ext cx="316718" cy="30682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3"/>
            <a:srcRect l="21450" t="61526" r="75006" b="31903"/>
            <a:stretch/>
          </p:blipFill>
          <p:spPr>
            <a:xfrm>
              <a:off x="584235" y="1715174"/>
              <a:ext cx="165269" cy="211392"/>
            </a:xfrm>
            <a:prstGeom prst="rect">
              <a:avLst/>
            </a:prstGeom>
          </p:spPr>
        </p:pic>
        <p:sp>
          <p:nvSpPr>
            <p:cNvPr id="54" name="Text Placeholder 2"/>
            <p:cNvSpPr txBox="1">
              <a:spLocks/>
            </p:cNvSpPr>
            <p:nvPr/>
          </p:nvSpPr>
          <p:spPr>
            <a:xfrm>
              <a:off x="897802" y="1252135"/>
              <a:ext cx="5129212" cy="457200"/>
            </a:xfrm>
            <a:prstGeom prst="rect">
              <a:avLst/>
            </a:prstGeom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33400" indent="-2667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71525" indent="-2095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defRPr/>
              </a:pPr>
              <a:r>
                <a:rPr lang="en-GB" sz="1200" dirty="0">
                  <a:solidFill>
                    <a:prstClr val="black"/>
                  </a:solidFill>
                </a:rPr>
                <a:t>T </a:t>
              </a:r>
              <a:r>
                <a:rPr lang="en-GB" sz="1200" dirty="0" err="1">
                  <a:solidFill>
                    <a:prstClr val="black"/>
                  </a:solidFill>
                </a:rPr>
                <a:t>reg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55" name="Text Placeholder 2"/>
            <p:cNvSpPr txBox="1">
              <a:spLocks/>
            </p:cNvSpPr>
            <p:nvPr/>
          </p:nvSpPr>
          <p:spPr>
            <a:xfrm>
              <a:off x="881856" y="1539401"/>
              <a:ext cx="5129212" cy="457200"/>
            </a:xfrm>
            <a:prstGeom prst="rect">
              <a:avLst/>
            </a:prstGeom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33400" indent="-2667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71525" indent="-2095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defRPr/>
              </a:pPr>
              <a:r>
                <a:rPr lang="en-GB" sz="1200" dirty="0">
                  <a:solidFill>
                    <a:prstClr val="black"/>
                  </a:solidFill>
                </a:rPr>
                <a:t>CD4-CD8+ lymphocytes</a:t>
              </a:r>
            </a:p>
          </p:txBody>
        </p:sp>
        <p:sp>
          <p:nvSpPr>
            <p:cNvPr id="56" name="Text Placeholder 2"/>
            <p:cNvSpPr txBox="1">
              <a:spLocks/>
            </p:cNvSpPr>
            <p:nvPr/>
          </p:nvSpPr>
          <p:spPr>
            <a:xfrm>
              <a:off x="881856" y="1768001"/>
              <a:ext cx="5129212" cy="457200"/>
            </a:xfrm>
            <a:prstGeom prst="rect">
              <a:avLst/>
            </a:prstGeom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33400" indent="-2667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71525" indent="-2095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defRPr/>
              </a:pPr>
              <a:r>
                <a:rPr lang="en-GB" sz="1200" dirty="0">
                  <a:solidFill>
                    <a:prstClr val="black"/>
                  </a:solidFill>
                </a:rPr>
                <a:t>Myeloid-derived suppressor cells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32339" y="1588398"/>
              <a:ext cx="162426" cy="1985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92270" y="1356374"/>
              <a:ext cx="162426" cy="132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4725" y="1414325"/>
              <a:ext cx="162426" cy="132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46256" y="1882534"/>
              <a:ext cx="162426" cy="132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143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61" grpId="0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  <a:ea typeface="ＭＳ Ｐゴシック" pitchFamily="34" charset="-128"/>
                <a:cs typeface="Arial" charset="0"/>
              </a:rPr>
              <a:t>Paolo A. </a:t>
            </a:r>
            <a:r>
              <a:rPr lang="en-US" sz="1200" dirty="0" err="1">
                <a:solidFill>
                  <a:srgbClr val="57A9DD"/>
                </a:solidFill>
                <a:ea typeface="ＭＳ Ｐゴシック" pitchFamily="34" charset="-128"/>
                <a:cs typeface="Arial" charset="0"/>
              </a:rPr>
              <a:t>Ascierto</a:t>
            </a:r>
            <a:endParaRPr lang="en-US" sz="1200" dirty="0">
              <a:solidFill>
                <a:srgbClr val="57A9DD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235016A-CDC2-4512-912C-133B0A6B7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72" y="340349"/>
            <a:ext cx="11465858" cy="475454"/>
          </a:xfrm>
        </p:spPr>
        <p:txBody>
          <a:bodyPr>
            <a:noAutofit/>
          </a:bodyPr>
          <a:lstStyle/>
          <a:p>
            <a:r>
              <a:rPr lang="en-US" sz="3200" dirty="0"/>
              <a:t>Targeted therapy with immunotherapy – a rational combination for advanced </a:t>
            </a:r>
            <a:r>
              <a:rPr lang="en-US" sz="3200" i="1" dirty="0"/>
              <a:t>BRAF</a:t>
            </a:r>
            <a:r>
              <a:rPr lang="en-US" sz="3200" baseline="30000" dirty="0"/>
              <a:t>V600</a:t>
            </a:r>
            <a:r>
              <a:rPr lang="en-US" sz="3200" dirty="0"/>
              <a:t> mutant melanoma </a:t>
            </a:r>
          </a:p>
        </p:txBody>
      </p:sp>
      <p:sp>
        <p:nvSpPr>
          <p:cNvPr id="10" name="Rectangle 121">
            <a:extLst>
              <a:ext uri="{FF2B5EF4-FFF2-40B4-BE49-F238E27FC236}">
                <a16:creationId xmlns:a16="http://schemas.microsoft.com/office/drawing/2014/main" id="{D9CF4E4E-8E94-46E0-8C8D-F98D4F8C703A}"/>
              </a:ext>
            </a:extLst>
          </p:cNvPr>
          <p:cNvSpPr/>
          <p:nvPr/>
        </p:nvSpPr>
        <p:spPr>
          <a:xfrm>
            <a:off x="7462157" y="5764975"/>
            <a:ext cx="4615543" cy="27699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r" defTabSz="914354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Figure modified from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Ribas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et al., </a:t>
            </a:r>
            <a:r>
              <a:rPr lang="en-US" sz="1200" i="1" dirty="0" err="1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Clin</a:t>
            </a:r>
            <a:r>
              <a:rPr lang="en-US" sz="1200" i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Cancer Res.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2012.</a:t>
            </a:r>
          </a:p>
        </p:txBody>
      </p:sp>
      <p:grpSp>
        <p:nvGrpSpPr>
          <p:cNvPr id="11" name="Group 71">
            <a:extLst>
              <a:ext uri="{FF2B5EF4-FFF2-40B4-BE49-F238E27FC236}">
                <a16:creationId xmlns:a16="http://schemas.microsoft.com/office/drawing/2014/main" id="{4418B6C5-F959-4C0A-8CC6-7ED7C88319E6}"/>
              </a:ext>
            </a:extLst>
          </p:cNvPr>
          <p:cNvGrpSpPr/>
          <p:nvPr/>
        </p:nvGrpSpPr>
        <p:grpSpPr>
          <a:xfrm>
            <a:off x="496114" y="2068369"/>
            <a:ext cx="11172519" cy="2721262"/>
            <a:chOff x="505893" y="1447933"/>
            <a:chExt cx="11172520" cy="2721263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FBCC57C8-A39E-46F2-BAF2-D98E6F928938}"/>
                </a:ext>
              </a:extLst>
            </p:cNvPr>
            <p:cNvGrpSpPr/>
            <p:nvPr/>
          </p:nvGrpSpPr>
          <p:grpSpPr>
            <a:xfrm>
              <a:off x="4117747" y="1447933"/>
              <a:ext cx="3201576" cy="2721262"/>
              <a:chOff x="94211" y="3320635"/>
              <a:chExt cx="2679539" cy="3049814"/>
            </a:xfrm>
          </p:grpSpPr>
          <p:grpSp>
            <p:nvGrpSpPr>
              <p:cNvPr id="58" name="Group 3">
                <a:extLst>
                  <a:ext uri="{FF2B5EF4-FFF2-40B4-BE49-F238E27FC236}">
                    <a16:creationId xmlns:a16="http://schemas.microsoft.com/office/drawing/2014/main" id="{C0B8EC73-DBB9-4575-9E54-BF595EB7C5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9948" y="3784185"/>
                <a:ext cx="2309813" cy="1951565"/>
                <a:chOff x="2736" y="2352"/>
                <a:chExt cx="2208" cy="1248"/>
              </a:xfrm>
            </p:grpSpPr>
            <p:sp>
              <p:nvSpPr>
                <p:cNvPr id="74" name="Line 4">
                  <a:extLst>
                    <a:ext uri="{FF2B5EF4-FFF2-40B4-BE49-F238E27FC236}">
                      <a16:creationId xmlns:a16="http://schemas.microsoft.com/office/drawing/2014/main" id="{4C1807E1-830A-4882-BBF0-6DBB75F73E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2352"/>
                  <a:ext cx="0" cy="1248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5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 ker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75" name="Line 5">
                  <a:extLst>
                    <a:ext uri="{FF2B5EF4-FFF2-40B4-BE49-F238E27FC236}">
                      <a16:creationId xmlns:a16="http://schemas.microsoft.com/office/drawing/2014/main" id="{481BCD3D-7ED3-4762-8879-CF0F7FFB61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3600"/>
                  <a:ext cx="220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5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 ker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sp>
            <p:nvSpPr>
              <p:cNvPr id="59" name="Freeform 7">
                <a:extLst>
                  <a:ext uri="{FF2B5EF4-FFF2-40B4-BE49-F238E27FC236}">
                    <a16:creationId xmlns:a16="http://schemas.microsoft.com/office/drawing/2014/main" id="{8756A0AC-F39C-4351-A1A5-058CD451B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410" y="3784185"/>
                <a:ext cx="2240137" cy="1548978"/>
              </a:xfrm>
              <a:custGeom>
                <a:avLst/>
                <a:gdLst>
                  <a:gd name="T0" fmla="*/ 0 w 2112"/>
                  <a:gd name="T1" fmla="*/ 0 h 1296"/>
                  <a:gd name="T2" fmla="*/ 1 w 2112"/>
                  <a:gd name="T3" fmla="*/ 1 h 1296"/>
                  <a:gd name="T4" fmla="*/ 1 w 2112"/>
                  <a:gd name="T5" fmla="*/ 1 h 1296"/>
                  <a:gd name="T6" fmla="*/ 1 w 2112"/>
                  <a:gd name="T7" fmla="*/ 1 h 12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2" h="1296">
                    <a:moveTo>
                      <a:pt x="0" y="0"/>
                    </a:moveTo>
                    <a:cubicBezTo>
                      <a:pt x="192" y="400"/>
                      <a:pt x="384" y="800"/>
                      <a:pt x="624" y="1008"/>
                    </a:cubicBezTo>
                    <a:cubicBezTo>
                      <a:pt x="864" y="1216"/>
                      <a:pt x="1192" y="1200"/>
                      <a:pt x="1440" y="1248"/>
                    </a:cubicBezTo>
                    <a:cubicBezTo>
                      <a:pt x="1688" y="1296"/>
                      <a:pt x="1900" y="1296"/>
                      <a:pt x="2112" y="1296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ker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60" name="Freeform 8">
                <a:extLst>
                  <a:ext uri="{FF2B5EF4-FFF2-40B4-BE49-F238E27FC236}">
                    <a16:creationId xmlns:a16="http://schemas.microsoft.com/office/drawing/2014/main" id="{62B63B45-5C64-4A57-9FE7-81B8BCB3F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410" y="3784185"/>
                <a:ext cx="2230443" cy="1180568"/>
              </a:xfrm>
              <a:custGeom>
                <a:avLst/>
                <a:gdLst>
                  <a:gd name="T0" fmla="*/ 0 w 1872"/>
                  <a:gd name="T1" fmla="*/ 0 h 968"/>
                  <a:gd name="T2" fmla="*/ 2 w 1872"/>
                  <a:gd name="T3" fmla="*/ 2 h 968"/>
                  <a:gd name="T4" fmla="*/ 2 w 1872"/>
                  <a:gd name="T5" fmla="*/ 2 h 968"/>
                  <a:gd name="T6" fmla="*/ 2 w 1872"/>
                  <a:gd name="T7" fmla="*/ 2 h 968"/>
                  <a:gd name="T8" fmla="*/ 2 w 1872"/>
                  <a:gd name="T9" fmla="*/ 3 h 968"/>
                  <a:gd name="T10" fmla="*/ 3 w 1872"/>
                  <a:gd name="T11" fmla="*/ 3 h 968"/>
                  <a:gd name="T12" fmla="*/ 4 w 1872"/>
                  <a:gd name="T13" fmla="*/ 3 h 968"/>
                  <a:gd name="T14" fmla="*/ 4 w 1872"/>
                  <a:gd name="T15" fmla="*/ 3 h 968"/>
                  <a:gd name="T16" fmla="*/ 6 w 1872"/>
                  <a:gd name="T17" fmla="*/ 3 h 9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connsiteX0" fmla="*/ 0 w 10000"/>
                  <a:gd name="connsiteY0" fmla="*/ 0 h 9953"/>
                  <a:gd name="connsiteX1" fmla="*/ 769 w 10000"/>
                  <a:gd name="connsiteY1" fmla="*/ 2975 h 9953"/>
                  <a:gd name="connsiteX2" fmla="*/ 1886 w 10000"/>
                  <a:gd name="connsiteY2" fmla="*/ 5455 h 9953"/>
                  <a:gd name="connsiteX3" fmla="*/ 2308 w 10000"/>
                  <a:gd name="connsiteY3" fmla="*/ 7438 h 9953"/>
                  <a:gd name="connsiteX4" fmla="*/ 3077 w 10000"/>
                  <a:gd name="connsiteY4" fmla="*/ 8430 h 9953"/>
                  <a:gd name="connsiteX5" fmla="*/ 4359 w 10000"/>
                  <a:gd name="connsiteY5" fmla="*/ 9421 h 9953"/>
                  <a:gd name="connsiteX6" fmla="*/ 5897 w 10000"/>
                  <a:gd name="connsiteY6" fmla="*/ 9917 h 9953"/>
                  <a:gd name="connsiteX7" fmla="*/ 7179 w 10000"/>
                  <a:gd name="connsiteY7" fmla="*/ 9917 h 9953"/>
                  <a:gd name="connsiteX8" fmla="*/ 10000 w 10000"/>
                  <a:gd name="connsiteY8" fmla="*/ 9917 h 9953"/>
                  <a:gd name="connsiteX0" fmla="*/ 0 w 10000"/>
                  <a:gd name="connsiteY0" fmla="*/ 0 h 10000"/>
                  <a:gd name="connsiteX1" fmla="*/ 769 w 10000"/>
                  <a:gd name="connsiteY1" fmla="*/ 2989 h 10000"/>
                  <a:gd name="connsiteX2" fmla="*/ 1886 w 10000"/>
                  <a:gd name="connsiteY2" fmla="*/ 5481 h 10000"/>
                  <a:gd name="connsiteX3" fmla="*/ 2612 w 10000"/>
                  <a:gd name="connsiteY3" fmla="*/ 7215 h 10000"/>
                  <a:gd name="connsiteX4" fmla="*/ 3077 w 10000"/>
                  <a:gd name="connsiteY4" fmla="*/ 8470 h 10000"/>
                  <a:gd name="connsiteX5" fmla="*/ 4359 w 10000"/>
                  <a:gd name="connsiteY5" fmla="*/ 9465 h 10000"/>
                  <a:gd name="connsiteX6" fmla="*/ 5897 w 10000"/>
                  <a:gd name="connsiteY6" fmla="*/ 9964 h 10000"/>
                  <a:gd name="connsiteX7" fmla="*/ 7179 w 10000"/>
                  <a:gd name="connsiteY7" fmla="*/ 9964 h 10000"/>
                  <a:gd name="connsiteX8" fmla="*/ 10000 w 10000"/>
                  <a:gd name="connsiteY8" fmla="*/ 9964 h 10000"/>
                  <a:gd name="connsiteX0" fmla="*/ 0 w 10000"/>
                  <a:gd name="connsiteY0" fmla="*/ 0 h 10000"/>
                  <a:gd name="connsiteX1" fmla="*/ 769 w 10000"/>
                  <a:gd name="connsiteY1" fmla="*/ 2989 h 10000"/>
                  <a:gd name="connsiteX2" fmla="*/ 1886 w 10000"/>
                  <a:gd name="connsiteY2" fmla="*/ 5481 h 10000"/>
                  <a:gd name="connsiteX3" fmla="*/ 2612 w 10000"/>
                  <a:gd name="connsiteY3" fmla="*/ 7215 h 10000"/>
                  <a:gd name="connsiteX4" fmla="*/ 3555 w 10000"/>
                  <a:gd name="connsiteY4" fmla="*/ 8556 h 10000"/>
                  <a:gd name="connsiteX5" fmla="*/ 4359 w 10000"/>
                  <a:gd name="connsiteY5" fmla="*/ 9465 h 10000"/>
                  <a:gd name="connsiteX6" fmla="*/ 5897 w 10000"/>
                  <a:gd name="connsiteY6" fmla="*/ 9964 h 10000"/>
                  <a:gd name="connsiteX7" fmla="*/ 7179 w 10000"/>
                  <a:gd name="connsiteY7" fmla="*/ 9964 h 10000"/>
                  <a:gd name="connsiteX8" fmla="*/ 10000 w 10000"/>
                  <a:gd name="connsiteY8" fmla="*/ 9964 h 10000"/>
                  <a:gd name="connsiteX0" fmla="*/ 0 w 10000"/>
                  <a:gd name="connsiteY0" fmla="*/ 0 h 10007"/>
                  <a:gd name="connsiteX1" fmla="*/ 769 w 10000"/>
                  <a:gd name="connsiteY1" fmla="*/ 2989 h 10007"/>
                  <a:gd name="connsiteX2" fmla="*/ 1886 w 10000"/>
                  <a:gd name="connsiteY2" fmla="*/ 5481 h 10007"/>
                  <a:gd name="connsiteX3" fmla="*/ 2612 w 10000"/>
                  <a:gd name="connsiteY3" fmla="*/ 7215 h 10007"/>
                  <a:gd name="connsiteX4" fmla="*/ 3555 w 10000"/>
                  <a:gd name="connsiteY4" fmla="*/ 8556 h 10007"/>
                  <a:gd name="connsiteX5" fmla="*/ 4663 w 10000"/>
                  <a:gd name="connsiteY5" fmla="*/ 9379 h 10007"/>
                  <a:gd name="connsiteX6" fmla="*/ 5897 w 10000"/>
                  <a:gd name="connsiteY6" fmla="*/ 9964 h 10007"/>
                  <a:gd name="connsiteX7" fmla="*/ 7179 w 10000"/>
                  <a:gd name="connsiteY7" fmla="*/ 9964 h 10007"/>
                  <a:gd name="connsiteX8" fmla="*/ 10000 w 10000"/>
                  <a:gd name="connsiteY8" fmla="*/ 9964 h 10007"/>
                  <a:gd name="connsiteX0" fmla="*/ 0 w 10000"/>
                  <a:gd name="connsiteY0" fmla="*/ 0 h 10007"/>
                  <a:gd name="connsiteX1" fmla="*/ 769 w 10000"/>
                  <a:gd name="connsiteY1" fmla="*/ 2989 h 10007"/>
                  <a:gd name="connsiteX2" fmla="*/ 1886 w 10000"/>
                  <a:gd name="connsiteY2" fmla="*/ 5481 h 10007"/>
                  <a:gd name="connsiteX3" fmla="*/ 2612 w 10000"/>
                  <a:gd name="connsiteY3" fmla="*/ 7215 h 10007"/>
                  <a:gd name="connsiteX4" fmla="*/ 3555 w 10000"/>
                  <a:gd name="connsiteY4" fmla="*/ 8556 h 10007"/>
                  <a:gd name="connsiteX5" fmla="*/ 4663 w 10000"/>
                  <a:gd name="connsiteY5" fmla="*/ 9379 h 10007"/>
                  <a:gd name="connsiteX6" fmla="*/ 6071 w 10000"/>
                  <a:gd name="connsiteY6" fmla="*/ 9964 h 10007"/>
                  <a:gd name="connsiteX7" fmla="*/ 7179 w 10000"/>
                  <a:gd name="connsiteY7" fmla="*/ 9964 h 10007"/>
                  <a:gd name="connsiteX8" fmla="*/ 10000 w 10000"/>
                  <a:gd name="connsiteY8" fmla="*/ 9964 h 10007"/>
                  <a:gd name="connsiteX0" fmla="*/ 0 w 10000"/>
                  <a:gd name="connsiteY0" fmla="*/ 0 h 10007"/>
                  <a:gd name="connsiteX1" fmla="*/ 769 w 10000"/>
                  <a:gd name="connsiteY1" fmla="*/ 2989 h 10007"/>
                  <a:gd name="connsiteX2" fmla="*/ 1712 w 10000"/>
                  <a:gd name="connsiteY2" fmla="*/ 5567 h 10007"/>
                  <a:gd name="connsiteX3" fmla="*/ 2612 w 10000"/>
                  <a:gd name="connsiteY3" fmla="*/ 7215 h 10007"/>
                  <a:gd name="connsiteX4" fmla="*/ 3555 w 10000"/>
                  <a:gd name="connsiteY4" fmla="*/ 8556 h 10007"/>
                  <a:gd name="connsiteX5" fmla="*/ 4663 w 10000"/>
                  <a:gd name="connsiteY5" fmla="*/ 9379 h 10007"/>
                  <a:gd name="connsiteX6" fmla="*/ 6071 w 10000"/>
                  <a:gd name="connsiteY6" fmla="*/ 9964 h 10007"/>
                  <a:gd name="connsiteX7" fmla="*/ 7179 w 10000"/>
                  <a:gd name="connsiteY7" fmla="*/ 9964 h 10007"/>
                  <a:gd name="connsiteX8" fmla="*/ 10000 w 10000"/>
                  <a:gd name="connsiteY8" fmla="*/ 9964 h 1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7">
                    <a:moveTo>
                      <a:pt x="0" y="0"/>
                    </a:moveTo>
                    <a:cubicBezTo>
                      <a:pt x="256" y="1038"/>
                      <a:pt x="484" y="2061"/>
                      <a:pt x="769" y="2989"/>
                    </a:cubicBezTo>
                    <a:cubicBezTo>
                      <a:pt x="1054" y="3917"/>
                      <a:pt x="1405" y="4863"/>
                      <a:pt x="1712" y="5567"/>
                    </a:cubicBezTo>
                    <a:cubicBezTo>
                      <a:pt x="2019" y="6271"/>
                      <a:pt x="2305" y="6717"/>
                      <a:pt x="2612" y="7215"/>
                    </a:cubicBezTo>
                    <a:cubicBezTo>
                      <a:pt x="2919" y="7713"/>
                      <a:pt x="3213" y="8195"/>
                      <a:pt x="3555" y="8556"/>
                    </a:cubicBezTo>
                    <a:cubicBezTo>
                      <a:pt x="3897" y="8917"/>
                      <a:pt x="4244" y="9144"/>
                      <a:pt x="4663" y="9379"/>
                    </a:cubicBezTo>
                    <a:cubicBezTo>
                      <a:pt x="5082" y="9614"/>
                      <a:pt x="5652" y="9867"/>
                      <a:pt x="6071" y="9964"/>
                    </a:cubicBezTo>
                    <a:cubicBezTo>
                      <a:pt x="6490" y="10062"/>
                      <a:pt x="6496" y="9964"/>
                      <a:pt x="7179" y="9964"/>
                    </a:cubicBezTo>
                    <a:lnTo>
                      <a:pt x="10000" y="9964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kern="0">
                  <a:solidFill>
                    <a:srgbClr val="FFFF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61" name="Text Box 15">
                <a:extLst>
                  <a:ext uri="{FF2B5EF4-FFF2-40B4-BE49-F238E27FC236}">
                    <a16:creationId xmlns:a16="http://schemas.microsoft.com/office/drawing/2014/main" id="{FF1273F1-A6B9-473F-A4DF-55F5BCB2A8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6648" y="3320635"/>
                <a:ext cx="1442514" cy="379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91281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91281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91281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91281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912768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en-US" altLang="en-US" sz="1600" b="1" kern="0" dirty="0">
                    <a:solidFill>
                      <a:prstClr val="white"/>
                    </a:solidFill>
                    <a:ea typeface="ＭＳ Ｐゴシック" pitchFamily="34" charset="-128"/>
                    <a:cs typeface="Arial" charset="0"/>
                  </a:rPr>
                  <a:t>Immunotherapy</a:t>
                </a:r>
              </a:p>
            </p:txBody>
          </p:sp>
          <p:sp>
            <p:nvSpPr>
              <p:cNvPr id="62" name="Line 17">
                <a:extLst>
                  <a:ext uri="{FF2B5EF4-FFF2-40B4-BE49-F238E27FC236}">
                    <a16:creationId xmlns:a16="http://schemas.microsoft.com/office/drawing/2014/main" id="{95FD17BB-9D15-4329-95D1-5E4E787D9A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02409" y="5026689"/>
                <a:ext cx="0" cy="23283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ker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63" name="Text Box 19">
                <a:extLst>
                  <a:ext uri="{FF2B5EF4-FFF2-40B4-BE49-F238E27FC236}">
                    <a16:creationId xmlns:a16="http://schemas.microsoft.com/office/drawing/2014/main" id="{FCE2AB7E-B94D-4FC6-BA69-3230782C02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-498333" y="4576050"/>
                <a:ext cx="1455559" cy="2704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91281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91281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91281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91281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912768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en-US" altLang="en-US" sz="1500" kern="0" dirty="0">
                    <a:solidFill>
                      <a:prstClr val="white"/>
                    </a:solidFill>
                    <a:ea typeface="ＭＳ Ｐゴシック" pitchFamily="34" charset="-128"/>
                    <a:cs typeface="Arial" charset="0"/>
                  </a:rPr>
                  <a:t>Percent alive</a:t>
                </a:r>
              </a:p>
            </p:txBody>
          </p:sp>
          <p:grpSp>
            <p:nvGrpSpPr>
              <p:cNvPr id="64" name="Group 57">
                <a:extLst>
                  <a:ext uri="{FF2B5EF4-FFF2-40B4-BE49-F238E27FC236}">
                    <a16:creationId xmlns:a16="http://schemas.microsoft.com/office/drawing/2014/main" id="{B80D0313-E01B-40FB-B1B1-E568A8F1C1A9}"/>
                  </a:ext>
                </a:extLst>
              </p:cNvPr>
              <p:cNvGrpSpPr/>
              <p:nvPr/>
            </p:nvGrpSpPr>
            <p:grpSpPr>
              <a:xfrm>
                <a:off x="276643" y="5735750"/>
                <a:ext cx="2497107" cy="634699"/>
                <a:chOff x="333152" y="5697650"/>
                <a:chExt cx="2497107" cy="634699"/>
              </a:xfrm>
            </p:grpSpPr>
            <p:sp>
              <p:nvSpPr>
                <p:cNvPr id="65" name="Text Box 6">
                  <a:extLst>
                    <a:ext uri="{FF2B5EF4-FFF2-40B4-BE49-F238E27FC236}">
                      <a16:creationId xmlns:a16="http://schemas.microsoft.com/office/drawing/2014/main" id="{975EF76B-42A7-40DD-B159-2E4812F2651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75494" y="5970166"/>
                  <a:ext cx="575825" cy="362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912768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en-US" sz="1500" kern="0" dirty="0">
                      <a:solidFill>
                        <a:prstClr val="white"/>
                      </a:solidFill>
                      <a:ea typeface="ＭＳ Ｐゴシック" pitchFamily="34" charset="-128"/>
                      <a:cs typeface="Arial" charset="0"/>
                    </a:rPr>
                    <a:t>Years</a:t>
                  </a:r>
                </a:p>
              </p:txBody>
            </p:sp>
            <p:sp>
              <p:nvSpPr>
                <p:cNvPr id="66" name="Text Box 26">
                  <a:extLst>
                    <a:ext uri="{FF2B5EF4-FFF2-40B4-BE49-F238E27FC236}">
                      <a16:creationId xmlns:a16="http://schemas.microsoft.com/office/drawing/2014/main" id="{E91720B8-7CBC-4E01-82E5-77EEBD85AF2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0864" y="5739758"/>
                  <a:ext cx="244445" cy="3621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912768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en-US" sz="1500" kern="0">
                      <a:solidFill>
                        <a:prstClr val="white"/>
                      </a:solidFill>
                      <a:ea typeface="ＭＳ Ｐゴシック" pitchFamily="34" charset="-128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67" name="Text Box 27">
                  <a:extLst>
                    <a:ext uri="{FF2B5EF4-FFF2-40B4-BE49-F238E27FC236}">
                      <a16:creationId xmlns:a16="http://schemas.microsoft.com/office/drawing/2014/main" id="{ADC6FC02-7E2A-40AB-B859-881FED481AD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33339" y="5739758"/>
                  <a:ext cx="244445" cy="3621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912768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en-US" sz="1500" kern="0">
                      <a:solidFill>
                        <a:prstClr val="white"/>
                      </a:solidFill>
                      <a:ea typeface="ＭＳ Ｐゴシック" pitchFamily="34" charset="-128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68" name="Text Box 28">
                  <a:extLst>
                    <a:ext uri="{FF2B5EF4-FFF2-40B4-BE49-F238E27FC236}">
                      <a16:creationId xmlns:a16="http://schemas.microsoft.com/office/drawing/2014/main" id="{3F8F0E3E-66BF-4565-8033-8AFB0487A6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85814" y="5739758"/>
                  <a:ext cx="244445" cy="3621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912768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en-US" sz="1500" kern="0">
                      <a:solidFill>
                        <a:prstClr val="white"/>
                      </a:solidFill>
                      <a:ea typeface="ＭＳ Ｐゴシック" pitchFamily="34" charset="-128"/>
                      <a:cs typeface="Arial" charset="0"/>
                    </a:rPr>
                    <a:t>3</a:t>
                  </a:r>
                </a:p>
              </p:txBody>
            </p:sp>
            <p:sp>
              <p:nvSpPr>
                <p:cNvPr id="69" name="Text Box 29">
                  <a:extLst>
                    <a:ext uri="{FF2B5EF4-FFF2-40B4-BE49-F238E27FC236}">
                      <a16:creationId xmlns:a16="http://schemas.microsoft.com/office/drawing/2014/main" id="{6F602649-5605-4DCF-AFA6-31ED5EE190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3152" y="5739758"/>
                  <a:ext cx="244444" cy="3621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912768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en-US" sz="1500" kern="0">
                      <a:solidFill>
                        <a:prstClr val="white"/>
                      </a:solidFill>
                      <a:ea typeface="ＭＳ Ｐゴシック" pitchFamily="34" charset="-128"/>
                      <a:cs typeface="Arial" charset="0"/>
                    </a:rPr>
                    <a:t>0</a:t>
                  </a:r>
                </a:p>
              </p:txBody>
            </p:sp>
            <p:sp>
              <p:nvSpPr>
                <p:cNvPr id="70" name="Line 31">
                  <a:extLst>
                    <a:ext uri="{FF2B5EF4-FFF2-40B4-BE49-F238E27FC236}">
                      <a16:creationId xmlns:a16="http://schemas.microsoft.com/office/drawing/2014/main" id="{EB46C15D-350D-42A2-A530-1AE05EE608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0847" y="5697650"/>
                  <a:ext cx="0" cy="9144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5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 ker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71" name="Line 33">
                  <a:extLst>
                    <a:ext uri="{FF2B5EF4-FFF2-40B4-BE49-F238E27FC236}">
                      <a16:creationId xmlns:a16="http://schemas.microsoft.com/office/drawing/2014/main" id="{BEA87D1E-829E-472A-9CE7-69F257217C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23322" y="5697650"/>
                  <a:ext cx="0" cy="9144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5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 ker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72" name="Line 34">
                  <a:extLst>
                    <a:ext uri="{FF2B5EF4-FFF2-40B4-BE49-F238E27FC236}">
                      <a16:creationId xmlns:a16="http://schemas.microsoft.com/office/drawing/2014/main" id="{68E27F5D-EAFC-4CE9-B7ED-3831202BCA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28272" y="5697650"/>
                  <a:ext cx="0" cy="9144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5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 ker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73" name="Line 35">
                  <a:extLst>
                    <a:ext uri="{FF2B5EF4-FFF2-40B4-BE49-F238E27FC236}">
                      <a16:creationId xmlns:a16="http://schemas.microsoft.com/office/drawing/2014/main" id="{0F39A8F8-9B49-4AF5-8C8E-72E5E486A0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5797" y="5697650"/>
                  <a:ext cx="0" cy="9144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5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 ker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</p:grpSp>
        <p:grpSp>
          <p:nvGrpSpPr>
            <p:cNvPr id="13" name="Group 8">
              <a:extLst>
                <a:ext uri="{FF2B5EF4-FFF2-40B4-BE49-F238E27FC236}">
                  <a16:creationId xmlns:a16="http://schemas.microsoft.com/office/drawing/2014/main" id="{5F183D3C-8E61-4CA0-8F99-6D2BDCB21B59}"/>
                </a:ext>
              </a:extLst>
            </p:cNvPr>
            <p:cNvGrpSpPr/>
            <p:nvPr/>
          </p:nvGrpSpPr>
          <p:grpSpPr>
            <a:xfrm>
              <a:off x="7734026" y="1447934"/>
              <a:ext cx="3226617" cy="2721262"/>
              <a:chOff x="6314638" y="3540324"/>
              <a:chExt cx="2700496" cy="3049814"/>
            </a:xfrm>
          </p:grpSpPr>
          <p:grpSp>
            <p:nvGrpSpPr>
              <p:cNvPr id="38" name="Group 48">
                <a:extLst>
                  <a:ext uri="{FF2B5EF4-FFF2-40B4-BE49-F238E27FC236}">
                    <a16:creationId xmlns:a16="http://schemas.microsoft.com/office/drawing/2014/main" id="{4BF54A64-E581-4051-AA56-18B192674D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9422" y="4003874"/>
                <a:ext cx="2309813" cy="1951565"/>
                <a:chOff x="2736" y="2352"/>
                <a:chExt cx="2208" cy="1248"/>
              </a:xfrm>
            </p:grpSpPr>
            <p:sp>
              <p:nvSpPr>
                <p:cNvPr id="56" name="Line 49">
                  <a:extLst>
                    <a:ext uri="{FF2B5EF4-FFF2-40B4-BE49-F238E27FC236}">
                      <a16:creationId xmlns:a16="http://schemas.microsoft.com/office/drawing/2014/main" id="{29A0863F-4116-4D8C-A079-80BFE15457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2352"/>
                  <a:ext cx="0" cy="1248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5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 ker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57" name="Line 50">
                  <a:extLst>
                    <a:ext uri="{FF2B5EF4-FFF2-40B4-BE49-F238E27FC236}">
                      <a16:creationId xmlns:a16="http://schemas.microsoft.com/office/drawing/2014/main" id="{3ACFDAB4-CF13-49F9-833B-770ABDCF70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3600"/>
                  <a:ext cx="220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5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 ker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sp>
            <p:nvSpPr>
              <p:cNvPr id="39" name="Freeform 51">
                <a:extLst>
                  <a:ext uri="{FF2B5EF4-FFF2-40B4-BE49-F238E27FC236}">
                    <a16:creationId xmlns:a16="http://schemas.microsoft.com/office/drawing/2014/main" id="{04B689DC-ADE5-4094-AE36-EB5A2CF4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6885" y="4003874"/>
                <a:ext cx="2261114" cy="1590140"/>
              </a:xfrm>
              <a:custGeom>
                <a:avLst/>
                <a:gdLst>
                  <a:gd name="T0" fmla="*/ 0 w 2112"/>
                  <a:gd name="T1" fmla="*/ 0 h 1296"/>
                  <a:gd name="T2" fmla="*/ 1 w 2112"/>
                  <a:gd name="T3" fmla="*/ 1 h 1296"/>
                  <a:gd name="T4" fmla="*/ 1 w 2112"/>
                  <a:gd name="T5" fmla="*/ 1 h 1296"/>
                  <a:gd name="T6" fmla="*/ 1 w 2112"/>
                  <a:gd name="T7" fmla="*/ 1 h 12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2" h="1296">
                    <a:moveTo>
                      <a:pt x="0" y="0"/>
                    </a:moveTo>
                    <a:cubicBezTo>
                      <a:pt x="192" y="400"/>
                      <a:pt x="384" y="800"/>
                      <a:pt x="624" y="1008"/>
                    </a:cubicBezTo>
                    <a:cubicBezTo>
                      <a:pt x="864" y="1216"/>
                      <a:pt x="1192" y="1200"/>
                      <a:pt x="1440" y="1248"/>
                    </a:cubicBezTo>
                    <a:cubicBezTo>
                      <a:pt x="1688" y="1296"/>
                      <a:pt x="1900" y="1296"/>
                      <a:pt x="2112" y="1296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ker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40" name="Freeform 52">
                <a:extLst>
                  <a:ext uri="{FF2B5EF4-FFF2-40B4-BE49-F238E27FC236}">
                    <a16:creationId xmlns:a16="http://schemas.microsoft.com/office/drawing/2014/main" id="{AD9BC2CD-A6E5-4F73-9DE9-C72C83ABB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3072" y="4003875"/>
                <a:ext cx="821112" cy="349180"/>
              </a:xfrm>
              <a:custGeom>
                <a:avLst/>
                <a:gdLst>
                  <a:gd name="T0" fmla="*/ 0 w 672"/>
                  <a:gd name="T1" fmla="*/ 0 h 528"/>
                  <a:gd name="T2" fmla="*/ 2 w 672"/>
                  <a:gd name="T3" fmla="*/ 2 h 528"/>
                  <a:gd name="T4" fmla="*/ 2 w 672"/>
                  <a:gd name="T5" fmla="*/ 2 h 528"/>
                  <a:gd name="T6" fmla="*/ 2 w 672"/>
                  <a:gd name="T7" fmla="*/ 2 h 528"/>
                  <a:gd name="T8" fmla="*/ 2 w 672"/>
                  <a:gd name="T9" fmla="*/ 2 h 528"/>
                  <a:gd name="T10" fmla="*/ 2 w 672"/>
                  <a:gd name="T11" fmla="*/ 2 h 5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2" h="528">
                    <a:moveTo>
                      <a:pt x="0" y="0"/>
                    </a:moveTo>
                    <a:cubicBezTo>
                      <a:pt x="52" y="16"/>
                      <a:pt x="104" y="32"/>
                      <a:pt x="144" y="48"/>
                    </a:cubicBezTo>
                    <a:cubicBezTo>
                      <a:pt x="184" y="64"/>
                      <a:pt x="200" y="72"/>
                      <a:pt x="240" y="96"/>
                    </a:cubicBezTo>
                    <a:cubicBezTo>
                      <a:pt x="280" y="120"/>
                      <a:pt x="328" y="144"/>
                      <a:pt x="384" y="192"/>
                    </a:cubicBezTo>
                    <a:cubicBezTo>
                      <a:pt x="440" y="240"/>
                      <a:pt x="528" y="328"/>
                      <a:pt x="576" y="384"/>
                    </a:cubicBezTo>
                    <a:cubicBezTo>
                      <a:pt x="624" y="440"/>
                      <a:pt x="648" y="484"/>
                      <a:pt x="672" y="528"/>
                    </a:cubicBezTo>
                  </a:path>
                </a:pathLst>
              </a:custGeom>
              <a:noFill/>
              <a:ln w="28575" cmpd="sng">
                <a:solidFill>
                  <a:srgbClr val="45D9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ker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41" name="Text Box 53">
                <a:extLst>
                  <a:ext uri="{FF2B5EF4-FFF2-40B4-BE49-F238E27FC236}">
                    <a16:creationId xmlns:a16="http://schemas.microsoft.com/office/drawing/2014/main" id="{9F3F4552-40F1-4623-9E60-60EC66B671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02336" y="3540324"/>
                <a:ext cx="1203704" cy="379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91281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91281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91281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91281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912768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en-US" altLang="en-US" sz="1600" b="1" kern="0" dirty="0">
                    <a:solidFill>
                      <a:prstClr val="white"/>
                    </a:solidFill>
                    <a:ea typeface="ＭＳ Ｐゴシック" pitchFamily="34" charset="-128"/>
                    <a:cs typeface="Arial" charset="0"/>
                  </a:rPr>
                  <a:t>Combination</a:t>
                </a:r>
              </a:p>
            </p:txBody>
          </p:sp>
          <p:sp>
            <p:nvSpPr>
              <p:cNvPr id="42" name="Text Box 55">
                <a:extLst>
                  <a:ext uri="{FF2B5EF4-FFF2-40B4-BE49-F238E27FC236}">
                    <a16:creationId xmlns:a16="http://schemas.microsoft.com/office/drawing/2014/main" id="{AFDECB72-957C-4932-A622-D949DE8A17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5722094" y="4795738"/>
                <a:ext cx="1455559" cy="2704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91281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91281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91281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91281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912768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en-US" altLang="en-US" sz="1500" kern="0" dirty="0">
                    <a:solidFill>
                      <a:prstClr val="white"/>
                    </a:solidFill>
                    <a:ea typeface="ＭＳ Ｐゴシック" pitchFamily="34" charset="-128"/>
                    <a:cs typeface="Arial" charset="0"/>
                  </a:rPr>
                  <a:t>Percent alive</a:t>
                </a:r>
              </a:p>
            </p:txBody>
          </p:sp>
          <p:sp>
            <p:nvSpPr>
              <p:cNvPr id="43" name="Freeform 67">
                <a:extLst>
                  <a:ext uri="{FF2B5EF4-FFF2-40B4-BE49-F238E27FC236}">
                    <a16:creationId xmlns:a16="http://schemas.microsoft.com/office/drawing/2014/main" id="{D1D9F7E8-FCFB-471C-A703-A97FE24EF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4796" y="4333665"/>
                <a:ext cx="1450939" cy="358715"/>
              </a:xfrm>
              <a:custGeom>
                <a:avLst/>
                <a:gdLst>
                  <a:gd name="T0" fmla="*/ 0 w 1200"/>
                  <a:gd name="T1" fmla="*/ 0 h 200"/>
                  <a:gd name="T2" fmla="*/ 2 w 1200"/>
                  <a:gd name="T3" fmla="*/ 2 h 200"/>
                  <a:gd name="T4" fmla="*/ 2 w 1200"/>
                  <a:gd name="T5" fmla="*/ 2 h 200"/>
                  <a:gd name="T6" fmla="*/ 2 w 1200"/>
                  <a:gd name="T7" fmla="*/ 2 h 200"/>
                  <a:gd name="T8" fmla="*/ 2 w 1200"/>
                  <a:gd name="T9" fmla="*/ 2 h 200"/>
                  <a:gd name="T10" fmla="*/ 3 w 1200"/>
                  <a:gd name="T11" fmla="*/ 2 h 200"/>
                  <a:gd name="T12" fmla="*/ 4 w 1200"/>
                  <a:gd name="T13" fmla="*/ 2 h 2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0" h="200">
                    <a:moveTo>
                      <a:pt x="0" y="0"/>
                    </a:moveTo>
                    <a:cubicBezTo>
                      <a:pt x="12" y="12"/>
                      <a:pt x="24" y="24"/>
                      <a:pt x="48" y="48"/>
                    </a:cubicBezTo>
                    <a:cubicBezTo>
                      <a:pt x="72" y="72"/>
                      <a:pt x="104" y="120"/>
                      <a:pt x="144" y="144"/>
                    </a:cubicBezTo>
                    <a:cubicBezTo>
                      <a:pt x="184" y="168"/>
                      <a:pt x="224" y="184"/>
                      <a:pt x="288" y="192"/>
                    </a:cubicBezTo>
                    <a:cubicBezTo>
                      <a:pt x="352" y="200"/>
                      <a:pt x="424" y="192"/>
                      <a:pt x="528" y="192"/>
                    </a:cubicBezTo>
                    <a:cubicBezTo>
                      <a:pt x="632" y="192"/>
                      <a:pt x="800" y="192"/>
                      <a:pt x="912" y="192"/>
                    </a:cubicBezTo>
                    <a:cubicBezTo>
                      <a:pt x="1024" y="192"/>
                      <a:pt x="1112" y="192"/>
                      <a:pt x="1200" y="192"/>
                    </a:cubicBezTo>
                  </a:path>
                </a:pathLst>
              </a:custGeom>
              <a:noFill/>
              <a:ln w="38100" cap="flat" cmpd="sng">
                <a:solidFill>
                  <a:srgbClr val="45D95E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ker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44" name="Line 68">
                <a:extLst>
                  <a:ext uri="{FF2B5EF4-FFF2-40B4-BE49-F238E27FC236}">
                    <a16:creationId xmlns:a16="http://schemas.microsoft.com/office/drawing/2014/main" id="{8251243D-E690-4111-915F-B4A1CF6078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89847" y="4769940"/>
                <a:ext cx="0" cy="71896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ker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grpSp>
            <p:nvGrpSpPr>
              <p:cNvPr id="45" name="Group 18">
                <a:extLst>
                  <a:ext uri="{FF2B5EF4-FFF2-40B4-BE49-F238E27FC236}">
                    <a16:creationId xmlns:a16="http://schemas.microsoft.com/office/drawing/2014/main" id="{0973CA73-6A36-49C4-916C-0686D2C7022B}"/>
                  </a:ext>
                </a:extLst>
              </p:cNvPr>
              <p:cNvGrpSpPr/>
              <p:nvPr/>
            </p:nvGrpSpPr>
            <p:grpSpPr>
              <a:xfrm>
                <a:off x="6518027" y="5955439"/>
                <a:ext cx="2497107" cy="634699"/>
                <a:chOff x="333152" y="5697650"/>
                <a:chExt cx="2497107" cy="634699"/>
              </a:xfrm>
            </p:grpSpPr>
            <p:sp>
              <p:nvSpPr>
                <p:cNvPr id="47" name="Text Box 6">
                  <a:extLst>
                    <a:ext uri="{FF2B5EF4-FFF2-40B4-BE49-F238E27FC236}">
                      <a16:creationId xmlns:a16="http://schemas.microsoft.com/office/drawing/2014/main" id="{56EF987F-1B99-4248-BFA1-250DAFA3FDF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75494" y="5970166"/>
                  <a:ext cx="575825" cy="362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912768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en-US" sz="1500" kern="0" dirty="0">
                      <a:solidFill>
                        <a:prstClr val="white"/>
                      </a:solidFill>
                      <a:ea typeface="ＭＳ Ｐゴシック" pitchFamily="34" charset="-128"/>
                      <a:cs typeface="Arial" charset="0"/>
                    </a:rPr>
                    <a:t>Years</a:t>
                  </a:r>
                </a:p>
              </p:txBody>
            </p:sp>
            <p:sp>
              <p:nvSpPr>
                <p:cNvPr id="48" name="Text Box 26">
                  <a:extLst>
                    <a:ext uri="{FF2B5EF4-FFF2-40B4-BE49-F238E27FC236}">
                      <a16:creationId xmlns:a16="http://schemas.microsoft.com/office/drawing/2014/main" id="{24990F02-34DE-4354-A4F6-5AFA3357B1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0864" y="5739758"/>
                  <a:ext cx="244444" cy="3621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912768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en-US" sz="1500" kern="0">
                      <a:solidFill>
                        <a:prstClr val="white"/>
                      </a:solidFill>
                      <a:ea typeface="ＭＳ Ｐゴシック" pitchFamily="34" charset="-128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49" name="Text Box 27">
                  <a:extLst>
                    <a:ext uri="{FF2B5EF4-FFF2-40B4-BE49-F238E27FC236}">
                      <a16:creationId xmlns:a16="http://schemas.microsoft.com/office/drawing/2014/main" id="{82754426-129E-4EEA-8D4D-B7427BDA46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33339" y="5739758"/>
                  <a:ext cx="244444" cy="3621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912768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en-US" sz="1500" kern="0">
                      <a:solidFill>
                        <a:prstClr val="white"/>
                      </a:solidFill>
                      <a:ea typeface="ＭＳ Ｐゴシック" pitchFamily="34" charset="-128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50" name="Text Box 28">
                  <a:extLst>
                    <a:ext uri="{FF2B5EF4-FFF2-40B4-BE49-F238E27FC236}">
                      <a16:creationId xmlns:a16="http://schemas.microsoft.com/office/drawing/2014/main" id="{DDCB6FC2-DA62-4A40-9502-B0990A08CA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85815" y="5739758"/>
                  <a:ext cx="244444" cy="3621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912768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en-US" sz="1500" kern="0">
                      <a:solidFill>
                        <a:prstClr val="white"/>
                      </a:solidFill>
                      <a:ea typeface="ＭＳ Ｐゴシック" pitchFamily="34" charset="-128"/>
                      <a:cs typeface="Arial" charset="0"/>
                    </a:rPr>
                    <a:t>3</a:t>
                  </a:r>
                </a:p>
              </p:txBody>
            </p:sp>
            <p:sp>
              <p:nvSpPr>
                <p:cNvPr id="51" name="Text Box 29">
                  <a:extLst>
                    <a:ext uri="{FF2B5EF4-FFF2-40B4-BE49-F238E27FC236}">
                      <a16:creationId xmlns:a16="http://schemas.microsoft.com/office/drawing/2014/main" id="{D793C188-871D-4521-95DB-11D9C524FB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3152" y="5739758"/>
                  <a:ext cx="244444" cy="3621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912768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en-US" sz="1500" kern="0">
                      <a:solidFill>
                        <a:prstClr val="white"/>
                      </a:solidFill>
                      <a:ea typeface="ＭＳ Ｐゴシック" pitchFamily="34" charset="-128"/>
                      <a:cs typeface="Arial" charset="0"/>
                    </a:rPr>
                    <a:t>0</a:t>
                  </a:r>
                </a:p>
              </p:txBody>
            </p:sp>
            <p:sp>
              <p:nvSpPr>
                <p:cNvPr id="52" name="Line 31">
                  <a:extLst>
                    <a:ext uri="{FF2B5EF4-FFF2-40B4-BE49-F238E27FC236}">
                      <a16:creationId xmlns:a16="http://schemas.microsoft.com/office/drawing/2014/main" id="{63FF1F02-D59E-44CB-BEB1-7121081A0F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0847" y="5697650"/>
                  <a:ext cx="0" cy="9144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5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 ker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53" name="Line 33">
                  <a:extLst>
                    <a:ext uri="{FF2B5EF4-FFF2-40B4-BE49-F238E27FC236}">
                      <a16:creationId xmlns:a16="http://schemas.microsoft.com/office/drawing/2014/main" id="{3590EC0F-F339-41D8-8A88-BD7BAFE821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23322" y="5697650"/>
                  <a:ext cx="0" cy="9144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5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 ker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54" name="Line 34">
                  <a:extLst>
                    <a:ext uri="{FF2B5EF4-FFF2-40B4-BE49-F238E27FC236}">
                      <a16:creationId xmlns:a16="http://schemas.microsoft.com/office/drawing/2014/main" id="{B05A3308-59A5-47D7-82A0-CCC83AF00E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28272" y="5697650"/>
                  <a:ext cx="0" cy="9144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5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 ker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55" name="Line 35">
                  <a:extLst>
                    <a:ext uri="{FF2B5EF4-FFF2-40B4-BE49-F238E27FC236}">
                      <a16:creationId xmlns:a16="http://schemas.microsoft.com/office/drawing/2014/main" id="{11560307-0124-47A7-A119-CD96B70EC2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5797" y="5697650"/>
                  <a:ext cx="0" cy="9144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5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 ker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sp>
            <p:nvSpPr>
              <p:cNvPr id="46" name="Line 18">
                <a:extLst>
                  <a:ext uri="{FF2B5EF4-FFF2-40B4-BE49-F238E27FC236}">
                    <a16:creationId xmlns:a16="http://schemas.microsoft.com/office/drawing/2014/main" id="{1433C7AF-765E-4DEF-BD0A-5143ECAECB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87713" y="4474398"/>
                <a:ext cx="35774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ker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</p:grpSp>
        <p:grpSp>
          <p:nvGrpSpPr>
            <p:cNvPr id="14" name="Group 69">
              <a:extLst>
                <a:ext uri="{FF2B5EF4-FFF2-40B4-BE49-F238E27FC236}">
                  <a16:creationId xmlns:a16="http://schemas.microsoft.com/office/drawing/2014/main" id="{D3806839-64AF-4350-A9CB-11B180B98D75}"/>
                </a:ext>
              </a:extLst>
            </p:cNvPr>
            <p:cNvGrpSpPr/>
            <p:nvPr/>
          </p:nvGrpSpPr>
          <p:grpSpPr>
            <a:xfrm>
              <a:off x="505893" y="1453104"/>
              <a:ext cx="3462142" cy="2710921"/>
              <a:chOff x="505893" y="1453104"/>
              <a:chExt cx="3462142" cy="2710921"/>
            </a:xfrm>
          </p:grpSpPr>
          <p:sp>
            <p:nvSpPr>
              <p:cNvPr id="19" name="Text Box 16">
                <a:extLst>
                  <a:ext uri="{FF2B5EF4-FFF2-40B4-BE49-F238E27FC236}">
                    <a16:creationId xmlns:a16="http://schemas.microsoft.com/office/drawing/2014/main" id="{DB01647B-C394-4E21-AD57-A175FF1116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3245" y="1453104"/>
                <a:ext cx="1848583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91281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91281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91281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91281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912768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en-US" altLang="en-US" sz="1600" b="1" kern="0" dirty="0">
                    <a:solidFill>
                      <a:prstClr val="white"/>
                    </a:solidFill>
                    <a:ea typeface="ＭＳ Ｐゴシック" pitchFamily="34" charset="-128"/>
                    <a:cs typeface="Arial" charset="0"/>
                  </a:rPr>
                  <a:t>Targeted therapy</a:t>
                </a:r>
              </a:p>
            </p:txBody>
          </p:sp>
          <p:sp>
            <p:nvSpPr>
              <p:cNvPr id="20" name="Line 10">
                <a:extLst>
                  <a:ext uri="{FF2B5EF4-FFF2-40B4-BE49-F238E27FC236}">
                    <a16:creationId xmlns:a16="http://schemas.microsoft.com/office/drawing/2014/main" id="{D8F9C31A-0177-40EA-A7C2-8D5B46EF46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9398" y="1866717"/>
                <a:ext cx="0" cy="174132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ker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21" name="Line 11">
                <a:extLst>
                  <a:ext uri="{FF2B5EF4-FFF2-40B4-BE49-F238E27FC236}">
                    <a16:creationId xmlns:a16="http://schemas.microsoft.com/office/drawing/2014/main" id="{B12B5D5E-4526-4162-8E7B-D2C77DDA19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9398" y="3608042"/>
                <a:ext cx="275792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ker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A2487A57-FFAA-4D8D-BF8B-4025EA6C5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8366" y="1866716"/>
                <a:ext cx="2703588" cy="1384235"/>
              </a:xfrm>
              <a:custGeom>
                <a:avLst/>
                <a:gdLst>
                  <a:gd name="T0" fmla="*/ 0 w 2112"/>
                  <a:gd name="T1" fmla="*/ 0 h 1296"/>
                  <a:gd name="T2" fmla="*/ 1 w 2112"/>
                  <a:gd name="T3" fmla="*/ 1 h 1296"/>
                  <a:gd name="T4" fmla="*/ 1 w 2112"/>
                  <a:gd name="T5" fmla="*/ 1 h 1296"/>
                  <a:gd name="T6" fmla="*/ 1 w 2112"/>
                  <a:gd name="T7" fmla="*/ 1 h 12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2" h="1296">
                    <a:moveTo>
                      <a:pt x="0" y="0"/>
                    </a:moveTo>
                    <a:cubicBezTo>
                      <a:pt x="192" y="400"/>
                      <a:pt x="384" y="800"/>
                      <a:pt x="624" y="1008"/>
                    </a:cubicBezTo>
                    <a:cubicBezTo>
                      <a:pt x="864" y="1216"/>
                      <a:pt x="1192" y="1200"/>
                      <a:pt x="1440" y="1248"/>
                    </a:cubicBezTo>
                    <a:cubicBezTo>
                      <a:pt x="1688" y="1296"/>
                      <a:pt x="1900" y="1296"/>
                      <a:pt x="2112" y="1296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kern="0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23" name="Line 18">
                <a:extLst>
                  <a:ext uri="{FF2B5EF4-FFF2-40B4-BE49-F238E27FC236}">
                    <a16:creationId xmlns:a16="http://schemas.microsoft.com/office/drawing/2014/main" id="{0A38EE54-E3A3-4AFF-B98E-50576DB33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7026" y="2280328"/>
                <a:ext cx="427437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ker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C8238351-09FB-4C1D-9F3D-2755914E99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18099" y="2509693"/>
                <a:ext cx="1298753" cy="323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912813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912813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912813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912813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912768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en-US" altLang="en-US" sz="1500" kern="0" dirty="0">
                    <a:solidFill>
                      <a:prstClr val="white"/>
                    </a:solidFill>
                    <a:ea typeface="ＭＳ Ｐゴシック" pitchFamily="34" charset="-128"/>
                    <a:cs typeface="Arial" charset="0"/>
                  </a:rPr>
                  <a:t>Percent alive</a:t>
                </a:r>
              </a:p>
            </p:txBody>
          </p:sp>
          <p:grpSp>
            <p:nvGrpSpPr>
              <p:cNvPr id="25" name="Group 38">
                <a:extLst>
                  <a:ext uri="{FF2B5EF4-FFF2-40B4-BE49-F238E27FC236}">
                    <a16:creationId xmlns:a16="http://schemas.microsoft.com/office/drawing/2014/main" id="{993B79E6-02C1-4138-A89E-2041D960DC0D}"/>
                  </a:ext>
                </a:extLst>
              </p:cNvPr>
              <p:cNvGrpSpPr/>
              <p:nvPr/>
            </p:nvGrpSpPr>
            <p:grpSpPr>
              <a:xfrm>
                <a:off x="719445" y="3597703"/>
                <a:ext cx="2983603" cy="566322"/>
                <a:chOff x="333152" y="5697652"/>
                <a:chExt cx="2497107" cy="634697"/>
              </a:xfrm>
            </p:grpSpPr>
            <p:sp>
              <p:nvSpPr>
                <p:cNvPr id="29" name="Text Box 6">
                  <a:extLst>
                    <a:ext uri="{FF2B5EF4-FFF2-40B4-BE49-F238E27FC236}">
                      <a16:creationId xmlns:a16="http://schemas.microsoft.com/office/drawing/2014/main" id="{FA296A68-57DE-4DA2-AA1F-9B5E83A929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75494" y="5970166"/>
                  <a:ext cx="575825" cy="362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912768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en-US" sz="1500" kern="0" dirty="0">
                      <a:solidFill>
                        <a:prstClr val="white"/>
                      </a:solidFill>
                      <a:ea typeface="ＭＳ Ｐゴシック" pitchFamily="34" charset="-128"/>
                      <a:cs typeface="Arial" charset="0"/>
                    </a:rPr>
                    <a:t>Years</a:t>
                  </a:r>
                </a:p>
              </p:txBody>
            </p:sp>
            <p:sp>
              <p:nvSpPr>
                <p:cNvPr id="30" name="Text Box 26">
                  <a:extLst>
                    <a:ext uri="{FF2B5EF4-FFF2-40B4-BE49-F238E27FC236}">
                      <a16:creationId xmlns:a16="http://schemas.microsoft.com/office/drawing/2014/main" id="{26131DF3-D909-411C-80D1-AF5E72E67D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0864" y="5739760"/>
                  <a:ext cx="244444" cy="3621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912768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en-US" sz="1500" kern="0" dirty="0">
                      <a:solidFill>
                        <a:prstClr val="white"/>
                      </a:solidFill>
                      <a:ea typeface="ＭＳ Ｐゴシック" pitchFamily="34" charset="-128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31" name="Text Box 27">
                  <a:extLst>
                    <a:ext uri="{FF2B5EF4-FFF2-40B4-BE49-F238E27FC236}">
                      <a16:creationId xmlns:a16="http://schemas.microsoft.com/office/drawing/2014/main" id="{BCB3CD7A-878B-4677-BB52-5946B516327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33339" y="5739760"/>
                  <a:ext cx="244444" cy="3621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912768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en-US" sz="1500" kern="0">
                      <a:solidFill>
                        <a:prstClr val="white"/>
                      </a:solidFill>
                      <a:ea typeface="ＭＳ Ｐゴシック" pitchFamily="34" charset="-128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32" name="Text Box 28">
                  <a:extLst>
                    <a:ext uri="{FF2B5EF4-FFF2-40B4-BE49-F238E27FC236}">
                      <a16:creationId xmlns:a16="http://schemas.microsoft.com/office/drawing/2014/main" id="{1DE6F831-A686-41C6-ADA7-A918951D48F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85815" y="5739760"/>
                  <a:ext cx="244444" cy="3621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912768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en-US" sz="1500" kern="0" dirty="0">
                      <a:solidFill>
                        <a:prstClr val="white"/>
                      </a:solidFill>
                      <a:ea typeface="ＭＳ Ｐゴシック" pitchFamily="34" charset="-128"/>
                      <a:cs typeface="Arial" charset="0"/>
                    </a:rPr>
                    <a:t>3</a:t>
                  </a:r>
                </a:p>
              </p:txBody>
            </p:sp>
            <p:sp>
              <p:nvSpPr>
                <p:cNvPr id="33" name="Text Box 29">
                  <a:extLst>
                    <a:ext uri="{FF2B5EF4-FFF2-40B4-BE49-F238E27FC236}">
                      <a16:creationId xmlns:a16="http://schemas.microsoft.com/office/drawing/2014/main" id="{66967835-A6F5-4A3E-B44D-94031C6FF0C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3152" y="5739760"/>
                  <a:ext cx="244444" cy="3621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912768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en-US" sz="1500" kern="0" dirty="0">
                      <a:solidFill>
                        <a:prstClr val="white"/>
                      </a:solidFill>
                      <a:ea typeface="ＭＳ Ｐゴシック" pitchFamily="34" charset="-128"/>
                      <a:cs typeface="Arial" charset="0"/>
                    </a:rPr>
                    <a:t>0</a:t>
                  </a:r>
                </a:p>
              </p:txBody>
            </p:sp>
            <p:sp>
              <p:nvSpPr>
                <p:cNvPr id="34" name="Line 31">
                  <a:extLst>
                    <a:ext uri="{FF2B5EF4-FFF2-40B4-BE49-F238E27FC236}">
                      <a16:creationId xmlns:a16="http://schemas.microsoft.com/office/drawing/2014/main" id="{A2C4436C-9245-4D03-851A-DE8A041F2A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0847" y="5697652"/>
                  <a:ext cx="0" cy="9144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5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 ker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35" name="Line 33">
                  <a:extLst>
                    <a:ext uri="{FF2B5EF4-FFF2-40B4-BE49-F238E27FC236}">
                      <a16:creationId xmlns:a16="http://schemas.microsoft.com/office/drawing/2014/main" id="{3D580927-3202-4455-B9B4-7A7A433468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23322" y="5697652"/>
                  <a:ext cx="0" cy="9144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5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 ker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36" name="Line 34">
                  <a:extLst>
                    <a:ext uri="{FF2B5EF4-FFF2-40B4-BE49-F238E27FC236}">
                      <a16:creationId xmlns:a16="http://schemas.microsoft.com/office/drawing/2014/main" id="{A8E36E3F-E8DF-4C0E-B061-BEC50F3484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28272" y="5697652"/>
                  <a:ext cx="0" cy="9144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5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 ker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37" name="Line 35">
                  <a:extLst>
                    <a:ext uri="{FF2B5EF4-FFF2-40B4-BE49-F238E27FC236}">
                      <a16:creationId xmlns:a16="http://schemas.microsoft.com/office/drawing/2014/main" id="{924C0148-4A5A-40D1-A86E-3C2516ED21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5797" y="5697652"/>
                  <a:ext cx="0" cy="9144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54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 ker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DF51F723-7AD6-4170-BF16-DB831A494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1811" y="1866717"/>
                <a:ext cx="1235962" cy="847899"/>
              </a:xfrm>
              <a:custGeom>
                <a:avLst/>
                <a:gdLst>
                  <a:gd name="T0" fmla="*/ 0 w 672"/>
                  <a:gd name="T1" fmla="*/ 0 h 528"/>
                  <a:gd name="T2" fmla="*/ 2 w 672"/>
                  <a:gd name="T3" fmla="*/ 2 h 528"/>
                  <a:gd name="T4" fmla="*/ 2 w 672"/>
                  <a:gd name="T5" fmla="*/ 2 h 528"/>
                  <a:gd name="T6" fmla="*/ 2 w 672"/>
                  <a:gd name="T7" fmla="*/ 2 h 528"/>
                  <a:gd name="T8" fmla="*/ 2 w 672"/>
                  <a:gd name="T9" fmla="*/ 2 h 528"/>
                  <a:gd name="T10" fmla="*/ 2 w 672"/>
                  <a:gd name="T11" fmla="*/ 2 h 5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2" h="528">
                    <a:moveTo>
                      <a:pt x="0" y="0"/>
                    </a:moveTo>
                    <a:cubicBezTo>
                      <a:pt x="52" y="16"/>
                      <a:pt x="104" y="32"/>
                      <a:pt x="144" y="48"/>
                    </a:cubicBezTo>
                    <a:cubicBezTo>
                      <a:pt x="184" y="64"/>
                      <a:pt x="200" y="72"/>
                      <a:pt x="240" y="96"/>
                    </a:cubicBezTo>
                    <a:cubicBezTo>
                      <a:pt x="280" y="120"/>
                      <a:pt x="328" y="144"/>
                      <a:pt x="384" y="192"/>
                    </a:cubicBezTo>
                    <a:cubicBezTo>
                      <a:pt x="440" y="240"/>
                      <a:pt x="528" y="328"/>
                      <a:pt x="576" y="384"/>
                    </a:cubicBezTo>
                    <a:cubicBezTo>
                      <a:pt x="624" y="440"/>
                      <a:pt x="648" y="484"/>
                      <a:pt x="672" y="528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ker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64061459-EC90-4C86-ADF1-51C13B0D6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7773" y="2714617"/>
                <a:ext cx="1446132" cy="463329"/>
              </a:xfrm>
              <a:custGeom>
                <a:avLst/>
                <a:gdLst>
                  <a:gd name="T0" fmla="*/ 0 w 1200"/>
                  <a:gd name="T1" fmla="*/ 0 h 576"/>
                  <a:gd name="T2" fmla="*/ 2 w 1200"/>
                  <a:gd name="T3" fmla="*/ 2 h 576"/>
                  <a:gd name="T4" fmla="*/ 2 w 1200"/>
                  <a:gd name="T5" fmla="*/ 2 h 576"/>
                  <a:gd name="T6" fmla="*/ 2 w 1200"/>
                  <a:gd name="T7" fmla="*/ 2 h 576"/>
                  <a:gd name="T8" fmla="*/ 4 w 1200"/>
                  <a:gd name="T9" fmla="*/ 2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0" h="576">
                    <a:moveTo>
                      <a:pt x="0" y="0"/>
                    </a:moveTo>
                    <a:cubicBezTo>
                      <a:pt x="28" y="68"/>
                      <a:pt x="56" y="136"/>
                      <a:pt x="96" y="192"/>
                    </a:cubicBezTo>
                    <a:cubicBezTo>
                      <a:pt x="136" y="248"/>
                      <a:pt x="160" y="280"/>
                      <a:pt x="240" y="336"/>
                    </a:cubicBezTo>
                    <a:cubicBezTo>
                      <a:pt x="320" y="392"/>
                      <a:pt x="416" y="488"/>
                      <a:pt x="576" y="528"/>
                    </a:cubicBezTo>
                    <a:cubicBezTo>
                      <a:pt x="736" y="568"/>
                      <a:pt x="968" y="572"/>
                      <a:pt x="1200" y="576"/>
                    </a:cubicBezTo>
                  </a:path>
                </a:pathLst>
              </a:custGeom>
              <a:noFill/>
              <a:ln w="28575" cap="flat" cmpd="sng">
                <a:solidFill>
                  <a:srgbClr val="00B0F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ker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28" name="TextBox 9">
                <a:extLst>
                  <a:ext uri="{FF2B5EF4-FFF2-40B4-BE49-F238E27FC236}">
                    <a16:creationId xmlns:a16="http://schemas.microsoft.com/office/drawing/2014/main" id="{8B189C21-3F2A-4317-9F3A-A79F35EDB876}"/>
                  </a:ext>
                </a:extLst>
              </p:cNvPr>
              <p:cNvSpPr txBox="1"/>
              <p:nvPr/>
            </p:nvSpPr>
            <p:spPr>
              <a:xfrm>
                <a:off x="3677571" y="2523018"/>
                <a:ext cx="290464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5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  <a:sym typeface="Symbol" panose="05050102010706020507" pitchFamily="18" charset="2"/>
                  </a:rPr>
                  <a:t></a:t>
                </a:r>
                <a:endParaRPr lang="en-US" sz="1500" b="1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ABC49B1A-8A5E-47C7-953A-F7A734A8706D}"/>
                </a:ext>
              </a:extLst>
            </p:cNvPr>
            <p:cNvSpPr txBox="1"/>
            <p:nvPr/>
          </p:nvSpPr>
          <p:spPr>
            <a:xfrm>
              <a:off x="7293847" y="2523017"/>
              <a:ext cx="29046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500" b="1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  <a:sym typeface="Symbol" panose="05050102010706020507" pitchFamily="18" charset="2"/>
                </a:rPr>
                <a:t></a:t>
              </a:r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621CCB1E-4CDC-40C5-8F99-512EC0678AE2}"/>
                </a:ext>
              </a:extLst>
            </p:cNvPr>
            <p:cNvSpPr txBox="1"/>
            <p:nvPr/>
          </p:nvSpPr>
          <p:spPr>
            <a:xfrm>
              <a:off x="2055985" y="1714028"/>
              <a:ext cx="2183580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500" dirty="0">
                  <a:solidFill>
                    <a:srgbClr val="00B0F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Rapid and clinically significant</a:t>
              </a:r>
            </a:p>
            <a:p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500" dirty="0">
                  <a:solidFill>
                    <a:srgbClr val="00B0F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tumour response</a:t>
              </a:r>
              <a:endParaRPr lang="en-US" sz="15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endParaRPr>
            </a:p>
            <a:p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7" name="TextBox 75">
              <a:extLst>
                <a:ext uri="{FF2B5EF4-FFF2-40B4-BE49-F238E27FC236}">
                  <a16:creationId xmlns:a16="http://schemas.microsoft.com/office/drawing/2014/main" id="{67E9281B-C008-4744-8147-56FD6539A861}"/>
                </a:ext>
              </a:extLst>
            </p:cNvPr>
            <p:cNvSpPr txBox="1"/>
            <p:nvPr/>
          </p:nvSpPr>
          <p:spPr>
            <a:xfrm>
              <a:off x="5219458" y="1741552"/>
              <a:ext cx="2312502" cy="10259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16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500" dirty="0">
                  <a:solidFill>
                    <a:srgbClr val="FFFF00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Less frequent tumour response, but clinically significant durability</a:t>
              </a:r>
            </a:p>
            <a:p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 dirty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8" name="TextBox 76">
              <a:extLst>
                <a:ext uri="{FF2B5EF4-FFF2-40B4-BE49-F238E27FC236}">
                  <a16:creationId xmlns:a16="http://schemas.microsoft.com/office/drawing/2014/main" id="{2E91D57D-6BEA-4798-B9E7-46C72E4138F2}"/>
                </a:ext>
              </a:extLst>
            </p:cNvPr>
            <p:cNvSpPr txBox="1"/>
            <p:nvPr/>
          </p:nvSpPr>
          <p:spPr>
            <a:xfrm>
              <a:off x="9155325" y="1803464"/>
              <a:ext cx="2523088" cy="574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500" dirty="0">
                  <a:solidFill>
                    <a:srgbClr val="45D95E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Durable tumour response and prolonged survival?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231607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1" y="6071372"/>
            <a:ext cx="12192000" cy="65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GB" sz="900" dirty="0">
                <a:solidFill>
                  <a:prstClr val="black"/>
                </a:solidFill>
                <a:ea typeface="ＭＳ Ｐゴシック" pitchFamily="34" charset="-128"/>
              </a:rPr>
              <a:t>BID, twice daily; CR, complete response; PD, progressive disease; PR, partial response; QD, once daily; SD, stable disease. </a:t>
            </a:r>
            <a:r>
              <a:rPr lang="en-GB" sz="900" baseline="30000" dirty="0">
                <a:solidFill>
                  <a:prstClr val="black"/>
                </a:solidFill>
                <a:ea typeface="ＭＳ Ｐゴシック" pitchFamily="34" charset="-128"/>
              </a:rPr>
              <a:t>a </a:t>
            </a:r>
            <a:r>
              <a:rPr lang="en-GB" sz="900" dirty="0">
                <a:solidFill>
                  <a:prstClr val="black"/>
                </a:solidFill>
                <a:ea typeface="ＭＳ Ｐゴシック" pitchFamily="34" charset="-128"/>
              </a:rPr>
              <a:t>Patients with CR and &lt; 100% change in sum of diameters (SOD) have (a) 100% change for non-nodal target lesions and all nodal target lesions are &lt; 10 mm and (b) CR for nontarget lesions. </a:t>
            </a:r>
            <a:r>
              <a:rPr lang="en-GB" sz="900" baseline="30000" dirty="0">
                <a:solidFill>
                  <a:prstClr val="black"/>
                </a:solidFill>
                <a:ea typeface="ＭＳ Ｐゴシック" pitchFamily="34" charset="-128"/>
              </a:rPr>
              <a:t>b </a:t>
            </a:r>
            <a:r>
              <a:rPr lang="en-GB" sz="900" dirty="0">
                <a:solidFill>
                  <a:prstClr val="black"/>
                </a:solidFill>
                <a:ea typeface="ＭＳ Ｐゴシック" pitchFamily="34" charset="-128"/>
              </a:rPr>
              <a:t>Patients with PR and 100% change in SOD have (a) 100% change for all target lesions and (b) non-CR/non-PD response for nontarget lesions.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1. </a:t>
            </a:r>
            <a:r>
              <a:rPr lang="en-US" sz="900" dirty="0" err="1">
                <a:solidFill>
                  <a:prstClr val="black"/>
                </a:solidFill>
                <a:ea typeface="ＭＳ Ｐゴシック" pitchFamily="34" charset="-128"/>
              </a:rPr>
              <a:t>Ribas</a:t>
            </a: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 A, et al. </a:t>
            </a:r>
            <a:r>
              <a:rPr lang="en-US" sz="900" i="1" dirty="0">
                <a:solidFill>
                  <a:prstClr val="black"/>
                </a:solidFill>
                <a:ea typeface="ＭＳ Ｐゴシック" pitchFamily="34" charset="-128"/>
              </a:rPr>
              <a:t>J </a:t>
            </a:r>
            <a:r>
              <a:rPr lang="en-US" sz="900" i="1" dirty="0" err="1">
                <a:solidFill>
                  <a:prstClr val="black"/>
                </a:solidFill>
                <a:ea typeface="ＭＳ Ｐゴシック" pitchFamily="34" charset="-128"/>
              </a:rPr>
              <a:t>Clin</a:t>
            </a:r>
            <a:r>
              <a:rPr lang="en-US" sz="900" i="1" dirty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900" i="1" dirty="0" err="1">
                <a:solidFill>
                  <a:prstClr val="black"/>
                </a:solidFill>
                <a:ea typeface="ＭＳ Ｐゴシック" pitchFamily="34" charset="-128"/>
              </a:rPr>
              <a:t>Oncol</a:t>
            </a: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. 2015; 33(</a:t>
            </a:r>
            <a:r>
              <a:rPr lang="en-US" sz="900" dirty="0" err="1">
                <a:solidFill>
                  <a:prstClr val="black"/>
                </a:solidFill>
                <a:ea typeface="ＭＳ Ｐゴシック" pitchFamily="34" charset="-128"/>
              </a:rPr>
              <a:t>suppl</a:t>
            </a: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) [abstract 3003]; 2. </a:t>
            </a:r>
            <a:r>
              <a:rPr lang="en-US" sz="900" dirty="0" err="1">
                <a:solidFill>
                  <a:prstClr val="black"/>
                </a:solidFill>
                <a:ea typeface="ＭＳ Ｐゴシック" pitchFamily="34" charset="-128"/>
              </a:rPr>
              <a:t>Ribas</a:t>
            </a: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 A, et al. </a:t>
            </a:r>
            <a:r>
              <a:rPr lang="en-US" sz="900" i="1" dirty="0">
                <a:solidFill>
                  <a:prstClr val="black"/>
                </a:solidFill>
                <a:ea typeface="ＭＳ Ｐゴシック" pitchFamily="34" charset="-128"/>
              </a:rPr>
              <a:t>J </a:t>
            </a:r>
            <a:r>
              <a:rPr lang="en-US" sz="900" i="1" dirty="0" err="1">
                <a:solidFill>
                  <a:prstClr val="black"/>
                </a:solidFill>
                <a:ea typeface="ＭＳ Ｐゴシック" pitchFamily="34" charset="-128"/>
              </a:rPr>
              <a:t>Clin</a:t>
            </a:r>
            <a:r>
              <a:rPr lang="en-US" sz="900" i="1" dirty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900" i="1" dirty="0" err="1">
                <a:solidFill>
                  <a:prstClr val="black"/>
                </a:solidFill>
                <a:ea typeface="ＭＳ Ｐゴシック" pitchFamily="34" charset="-128"/>
              </a:rPr>
              <a:t>Oncol</a:t>
            </a: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. 2016; 34(</a:t>
            </a:r>
            <a:r>
              <a:rPr lang="en-US" sz="900" dirty="0" err="1">
                <a:solidFill>
                  <a:prstClr val="black"/>
                </a:solidFill>
                <a:ea typeface="ＭＳ Ｐゴシック" pitchFamily="34" charset="-128"/>
              </a:rPr>
              <a:t>suppl</a:t>
            </a: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) [abstract 3014]; 3. </a:t>
            </a:r>
            <a:r>
              <a:rPr lang="en-US" sz="900" dirty="0" err="1">
                <a:solidFill>
                  <a:prstClr val="black"/>
                </a:solidFill>
                <a:ea typeface="ＭＳ Ｐゴシック" pitchFamily="34" charset="-128"/>
              </a:rPr>
              <a:t>Ribas</a:t>
            </a: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 A, et al. </a:t>
            </a:r>
            <a:r>
              <a:rPr lang="en-US" sz="900" i="1" dirty="0">
                <a:solidFill>
                  <a:prstClr val="black"/>
                </a:solidFill>
                <a:ea typeface="ＭＳ Ｐゴシック" pitchFamily="34" charset="-128"/>
              </a:rPr>
              <a:t>Ann </a:t>
            </a:r>
            <a:r>
              <a:rPr lang="en-US" sz="900" i="1" dirty="0" err="1">
                <a:solidFill>
                  <a:prstClr val="black"/>
                </a:solidFill>
                <a:ea typeface="ＭＳ Ｐゴシック" pitchFamily="34" charset="-128"/>
              </a:rPr>
              <a:t>Oncol</a:t>
            </a: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. 2017; 28(</a:t>
            </a:r>
            <a:r>
              <a:rPr lang="en-US" sz="900" dirty="0" err="1">
                <a:solidFill>
                  <a:prstClr val="black"/>
                </a:solidFill>
                <a:ea typeface="ＭＳ Ｐゴシック" pitchFamily="34" charset="-128"/>
              </a:rPr>
              <a:t>suppl</a:t>
            </a: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 5)</a:t>
            </a:r>
            <a:b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</a:b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 [abstract 1216O]; 4. </a:t>
            </a:r>
            <a:r>
              <a:rPr lang="en-US" sz="900" dirty="0" err="1">
                <a:solidFill>
                  <a:prstClr val="black"/>
                </a:solidFill>
                <a:ea typeface="ＭＳ Ｐゴシック" pitchFamily="34" charset="-128"/>
              </a:rPr>
              <a:t>Hwu</a:t>
            </a: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 P, et al. </a:t>
            </a:r>
            <a:r>
              <a:rPr lang="en-US" sz="900" i="1" dirty="0">
                <a:solidFill>
                  <a:prstClr val="black"/>
                </a:solidFill>
                <a:ea typeface="ＭＳ Ｐゴシック" pitchFamily="34" charset="-128"/>
              </a:rPr>
              <a:t>Ann </a:t>
            </a:r>
            <a:r>
              <a:rPr lang="en-US" sz="900" i="1" dirty="0" err="1">
                <a:solidFill>
                  <a:prstClr val="black"/>
                </a:solidFill>
                <a:ea typeface="ＭＳ Ｐゴシック" pitchFamily="34" charset="-128"/>
              </a:rPr>
              <a:t>Oncol</a:t>
            </a: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. 2016; 27(</a:t>
            </a:r>
            <a:r>
              <a:rPr lang="en-US" sz="900" dirty="0" err="1">
                <a:solidFill>
                  <a:prstClr val="black"/>
                </a:solidFill>
                <a:ea typeface="ＭＳ Ｐゴシック" pitchFamily="34" charset="-128"/>
              </a:rPr>
              <a:t>suppl</a:t>
            </a: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 6) [abstract 1109PD]; 5. </a:t>
            </a:r>
            <a:r>
              <a:rPr lang="en-US" sz="900" dirty="0" err="1">
                <a:solidFill>
                  <a:prstClr val="black"/>
                </a:solidFill>
                <a:ea typeface="ＭＳ Ｐゴシック" pitchFamily="34" charset="-128"/>
              </a:rPr>
              <a:t>Dummer</a:t>
            </a: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, R, et al. </a:t>
            </a:r>
            <a:r>
              <a:rPr lang="en-US" sz="900" i="1" dirty="0">
                <a:solidFill>
                  <a:prstClr val="black"/>
                </a:solidFill>
                <a:ea typeface="ＭＳ Ｐゴシック" pitchFamily="34" charset="-128"/>
              </a:rPr>
              <a:t>J </a:t>
            </a:r>
            <a:r>
              <a:rPr lang="en-US" sz="900" i="1" dirty="0" err="1">
                <a:solidFill>
                  <a:prstClr val="black"/>
                </a:solidFill>
                <a:ea typeface="ＭＳ Ｐゴシック" pitchFamily="34" charset="-128"/>
              </a:rPr>
              <a:t>Clin</a:t>
            </a:r>
            <a:r>
              <a:rPr lang="en-US" sz="900" i="1" dirty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900" i="1" dirty="0" err="1">
                <a:solidFill>
                  <a:prstClr val="black"/>
                </a:solidFill>
                <a:ea typeface="ＭＳ Ｐゴシック" pitchFamily="34" charset="-128"/>
              </a:rPr>
              <a:t>Oncol</a:t>
            </a: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. 2018;36(</a:t>
            </a:r>
            <a:r>
              <a:rPr lang="en-US" sz="900" dirty="0" err="1">
                <a:solidFill>
                  <a:prstClr val="black"/>
                </a:solidFill>
                <a:ea typeface="ＭＳ Ｐゴシック" pitchFamily="34" charset="-128"/>
              </a:rPr>
              <a:t>suppl</a:t>
            </a:r>
            <a:r>
              <a:rPr lang="en-US" sz="900" dirty="0">
                <a:solidFill>
                  <a:prstClr val="black"/>
                </a:solidFill>
                <a:ea typeface="ＭＳ Ｐゴシック" pitchFamily="34" charset="-128"/>
              </a:rPr>
              <a:t> 5S) [abstract 189].</a:t>
            </a:r>
            <a:endParaRPr lang="en-US" altLang="en-US" sz="1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solidFill>
                  <a:schemeClr val="tx1"/>
                </a:solidFill>
                <a:latin typeface="Arial Black" panose="020B0A04020102020204" pitchFamily="34" charset="0"/>
              </a:rPr>
              <a:t>Clinical Trials Combining </a:t>
            </a:r>
            <a:r>
              <a:rPr lang="en-US" sz="3400" dirty="0" err="1">
                <a:solidFill>
                  <a:schemeClr val="tx1"/>
                </a:solidFill>
                <a:latin typeface="Arial Black" panose="020B0A04020102020204" pitchFamily="34" charset="0"/>
              </a:rPr>
              <a:t>BRAFi</a:t>
            </a:r>
            <a:r>
              <a:rPr lang="en-US" sz="3400" dirty="0">
                <a:solidFill>
                  <a:schemeClr val="tx1"/>
                </a:solidFill>
                <a:latin typeface="Arial Black" panose="020B0A04020102020204" pitchFamily="34" charset="0"/>
              </a:rPr>
              <a:t> + </a:t>
            </a:r>
            <a:r>
              <a:rPr lang="en-US" sz="3400" dirty="0" err="1">
                <a:solidFill>
                  <a:schemeClr val="tx1"/>
                </a:solidFill>
                <a:latin typeface="Arial Black" panose="020B0A04020102020204" pitchFamily="34" charset="0"/>
              </a:rPr>
              <a:t>MEKi</a:t>
            </a:r>
            <a:r>
              <a:rPr lang="en-US" sz="3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br>
              <a:rPr lang="en-US" sz="3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3400" dirty="0">
                <a:solidFill>
                  <a:schemeClr val="tx1"/>
                </a:solidFill>
                <a:latin typeface="Arial Black" panose="020B0A04020102020204" pitchFamily="34" charset="0"/>
              </a:rPr>
              <a:t>+ anti</a:t>
            </a:r>
            <a:r>
              <a:rPr lang="en-US" sz="34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–PD-1/L1</a:t>
            </a:r>
            <a:endParaRPr lang="en-US" sz="3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1E05253E-F98E-4B61-A4A0-2A90D5CE50D9}"/>
              </a:ext>
            </a:extLst>
          </p:cNvPr>
          <p:cNvSpPr txBox="1"/>
          <p:nvPr/>
        </p:nvSpPr>
        <p:spPr>
          <a:xfrm>
            <a:off x="7338932" y="6486017"/>
            <a:ext cx="4596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900" b="1" dirty="0">
                <a:solidFill>
                  <a:prstClr val="black"/>
                </a:solidFill>
              </a:rPr>
              <a:t>PRESENTED BY R DUMMER AT AACR 2018</a:t>
            </a:r>
          </a:p>
          <a:p>
            <a:pPr algn="r">
              <a:defRPr/>
            </a:pPr>
            <a:r>
              <a:rPr lang="en-US" sz="900" b="1" i="1" dirty="0">
                <a:solidFill>
                  <a:prstClr val="black"/>
                </a:solidFill>
              </a:rPr>
              <a:t>Courtesy of Dr </a:t>
            </a:r>
            <a:r>
              <a:rPr lang="en-US" sz="900" b="1" i="1" dirty="0" err="1">
                <a:solidFill>
                  <a:prstClr val="black"/>
                </a:solidFill>
              </a:rPr>
              <a:t>Dummer</a:t>
            </a:r>
            <a:endParaRPr lang="en-US" sz="900" b="1" i="1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9B52C0-999B-439D-AE62-C0F957118D14}"/>
              </a:ext>
            </a:extLst>
          </p:cNvPr>
          <p:cNvSpPr/>
          <p:nvPr/>
        </p:nvSpPr>
        <p:spPr>
          <a:xfrm>
            <a:off x="3094689" y="1640747"/>
            <a:ext cx="625515" cy="1990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14CC66-C567-42CE-8BD5-1D5E0C67B184}"/>
              </a:ext>
            </a:extLst>
          </p:cNvPr>
          <p:cNvSpPr/>
          <p:nvPr/>
        </p:nvSpPr>
        <p:spPr>
          <a:xfrm>
            <a:off x="1219199" y="1509653"/>
            <a:ext cx="2153132" cy="315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EFEFF3-E510-4801-8B55-AB301A238ED5}"/>
              </a:ext>
            </a:extLst>
          </p:cNvPr>
          <p:cNvSpPr txBox="1"/>
          <p:nvPr/>
        </p:nvSpPr>
        <p:spPr>
          <a:xfrm>
            <a:off x="3255883" y="1361730"/>
            <a:ext cx="2768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609585">
              <a:defRPr/>
            </a:pPr>
            <a:r>
              <a:rPr lang="en-US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Dabrafenib + trametinib</a:t>
            </a:r>
          </a:p>
          <a:p>
            <a:pPr algn="ctr" defTabSz="609585">
              <a:defRPr/>
            </a:pPr>
            <a:r>
              <a:rPr lang="en-US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+ pembrolizumab</a:t>
            </a:r>
            <a:r>
              <a:rPr lang="en-US" b="1" baseline="300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2,3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37AD7-5627-426F-AA36-2C05FAE37CEF}"/>
              </a:ext>
            </a:extLst>
          </p:cNvPr>
          <p:cNvSpPr txBox="1"/>
          <p:nvPr/>
        </p:nvSpPr>
        <p:spPr>
          <a:xfrm>
            <a:off x="6178723" y="1361730"/>
            <a:ext cx="31278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609585">
              <a:defRPr/>
            </a:pPr>
            <a:r>
              <a:rPr lang="en-US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Vemurafenib + </a:t>
            </a:r>
            <a:r>
              <a:rPr lang="en-US" b="1" dirty="0" err="1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cobimetinib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pPr algn="ctr" defTabSz="609585">
              <a:defRPr/>
            </a:pPr>
            <a:r>
              <a:rPr lang="en-US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+ atezolizumab</a:t>
            </a:r>
            <a:r>
              <a:rPr lang="en-US" b="1" baseline="300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4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EECFCA2-3DD8-4C58-923C-3061FD9A948E}"/>
              </a:ext>
            </a:extLst>
          </p:cNvPr>
          <p:cNvSpPr txBox="1"/>
          <p:nvPr/>
        </p:nvSpPr>
        <p:spPr>
          <a:xfrm>
            <a:off x="330928" y="1363017"/>
            <a:ext cx="2768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609585">
              <a:defRPr/>
            </a:pPr>
            <a:r>
              <a:rPr lang="en-US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Dabrafenib + trametinib</a:t>
            </a:r>
          </a:p>
          <a:p>
            <a:pPr algn="ctr" defTabSz="609585">
              <a:defRPr/>
            </a:pPr>
            <a:r>
              <a:rPr lang="en-US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+ durvalumab</a:t>
            </a:r>
            <a:r>
              <a:rPr lang="en-US" b="1" baseline="300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1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5ACA501-BB67-4881-B601-062430DE2DC8}"/>
              </a:ext>
            </a:extLst>
          </p:cNvPr>
          <p:cNvSpPr txBox="1"/>
          <p:nvPr/>
        </p:nvSpPr>
        <p:spPr>
          <a:xfrm>
            <a:off x="9412323" y="1363017"/>
            <a:ext cx="2768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609585">
              <a:defRPr/>
            </a:pPr>
            <a:r>
              <a:rPr lang="en-US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Dabrafenib + trametinib</a:t>
            </a:r>
          </a:p>
          <a:p>
            <a:pPr algn="ctr" defTabSz="609585">
              <a:defRPr/>
            </a:pPr>
            <a:r>
              <a:rPr lang="en-US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+ spartalizumab</a:t>
            </a:r>
            <a:r>
              <a:rPr lang="en-US" b="1" baseline="300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5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C6CCB82F-7431-4277-AAC2-12F4F0310EDB}"/>
              </a:ext>
            </a:extLst>
          </p:cNvPr>
          <p:cNvGrpSpPr/>
          <p:nvPr/>
        </p:nvGrpSpPr>
        <p:grpSpPr>
          <a:xfrm>
            <a:off x="9248654" y="1924040"/>
            <a:ext cx="2878748" cy="1746461"/>
            <a:chOff x="8132715" y="3605982"/>
            <a:chExt cx="3562357" cy="1579055"/>
          </a:xfrm>
        </p:grpSpPr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2B0736A9-3C9D-4FF7-A9E9-E6E780BC8087}"/>
                </a:ext>
              </a:extLst>
            </p:cNvPr>
            <p:cNvSpPr/>
            <p:nvPr/>
          </p:nvSpPr>
          <p:spPr>
            <a:xfrm>
              <a:off x="8690782" y="4261107"/>
              <a:ext cx="2738437" cy="0"/>
            </a:xfrm>
            <a:custGeom>
              <a:avLst/>
              <a:gdLst>
                <a:gd name="connsiteX0" fmla="*/ 0 w 2738437"/>
                <a:gd name="connsiteY0" fmla="*/ 0 h 0"/>
                <a:gd name="connsiteX1" fmla="*/ 2738437 w 273843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8437">
                  <a:moveTo>
                    <a:pt x="0" y="0"/>
                  </a:moveTo>
                  <a:lnTo>
                    <a:pt x="2738437" y="0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700">
                <a:solidFill>
                  <a:prstClr val="white"/>
                </a:solidFill>
              </a:endParaRPr>
            </a:p>
          </p:txBody>
        </p: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567354D3-5E10-4DFD-B311-CADC48E4BFAA}"/>
                </a:ext>
              </a:extLst>
            </p:cNvPr>
            <p:cNvGrpSpPr/>
            <p:nvPr/>
          </p:nvGrpSpPr>
          <p:grpSpPr>
            <a:xfrm>
              <a:off x="8132715" y="3605982"/>
              <a:ext cx="3562357" cy="1579055"/>
              <a:chOff x="8132715" y="2976426"/>
              <a:chExt cx="3562357" cy="1579055"/>
            </a:xfrm>
          </p:grpSpPr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2FAEECBE-797F-4C4B-9CBB-B2F9BC59F764}"/>
                  </a:ext>
                </a:extLst>
              </p:cNvPr>
              <p:cNvSpPr/>
              <p:nvPr/>
            </p:nvSpPr>
            <p:spPr>
              <a:xfrm>
                <a:off x="8670131" y="3026569"/>
                <a:ext cx="0" cy="1483519"/>
              </a:xfrm>
              <a:custGeom>
                <a:avLst/>
                <a:gdLst>
                  <a:gd name="connsiteX0" fmla="*/ 0 w 0"/>
                  <a:gd name="connsiteY0" fmla="*/ 0 h 1483519"/>
                  <a:gd name="connsiteX1" fmla="*/ 0 w 0"/>
                  <a:gd name="connsiteY1" fmla="*/ 1483519 h 148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483519">
                    <a:moveTo>
                      <a:pt x="0" y="0"/>
                    </a:moveTo>
                    <a:lnTo>
                      <a:pt x="0" y="1483519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en-US" sz="700">
                  <a:solidFill>
                    <a:prstClr val="white"/>
                  </a:solidFill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7EF1CF35-E7DB-419D-9840-771EC3132AA0}"/>
                  </a:ext>
                </a:extLst>
              </p:cNvPr>
              <p:cNvSpPr/>
              <p:nvPr/>
            </p:nvSpPr>
            <p:spPr>
              <a:xfrm>
                <a:off x="8639175" y="3769519"/>
                <a:ext cx="2783681" cy="0"/>
              </a:xfrm>
              <a:custGeom>
                <a:avLst/>
                <a:gdLst>
                  <a:gd name="connsiteX0" fmla="*/ 0 w 2783681"/>
                  <a:gd name="connsiteY0" fmla="*/ 0 h 0"/>
                  <a:gd name="connsiteX1" fmla="*/ 2783681 w 2783681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83681">
                    <a:moveTo>
                      <a:pt x="0" y="0"/>
                    </a:moveTo>
                    <a:lnTo>
                      <a:pt x="2783681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en-US" sz="7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54CE66A7-E050-4008-9289-E995388ED9CA}"/>
                  </a:ext>
                </a:extLst>
              </p:cNvPr>
              <p:cNvGrpSpPr/>
              <p:nvPr/>
            </p:nvGrpSpPr>
            <p:grpSpPr>
              <a:xfrm>
                <a:off x="8634413" y="3068031"/>
                <a:ext cx="36576" cy="1400594"/>
                <a:chOff x="8634413" y="3064669"/>
                <a:chExt cx="50006" cy="1400594"/>
              </a:xfrm>
            </p:grpSpPr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BBE08D75-0062-4118-9E65-52C8A19CD830}"/>
                    </a:ext>
                  </a:extLst>
                </p:cNvPr>
                <p:cNvSpPr/>
                <p:nvPr/>
              </p:nvSpPr>
              <p:spPr>
                <a:xfrm>
                  <a:off x="8634413" y="3064669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68F4FDA0-C4C2-4928-8811-5ED7E1C4186D}"/>
                    </a:ext>
                  </a:extLst>
                </p:cNvPr>
                <p:cNvSpPr/>
                <p:nvPr/>
              </p:nvSpPr>
              <p:spPr>
                <a:xfrm>
                  <a:off x="8634413" y="3205955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729CD20F-F703-4673-864F-B4BA03338235}"/>
                    </a:ext>
                  </a:extLst>
                </p:cNvPr>
                <p:cNvSpPr/>
                <p:nvPr/>
              </p:nvSpPr>
              <p:spPr>
                <a:xfrm>
                  <a:off x="8634413" y="3345497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E36EEE5B-0A2A-48EC-BF70-3690E7C449AE}"/>
                    </a:ext>
                  </a:extLst>
                </p:cNvPr>
                <p:cNvSpPr/>
                <p:nvPr/>
              </p:nvSpPr>
              <p:spPr>
                <a:xfrm>
                  <a:off x="8634413" y="3490913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F112D992-42F5-4A7D-B0CA-AA5BA2C9D20D}"/>
                    </a:ext>
                  </a:extLst>
                </p:cNvPr>
                <p:cNvSpPr/>
                <p:nvPr/>
              </p:nvSpPr>
              <p:spPr>
                <a:xfrm>
                  <a:off x="8634413" y="3625628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8CE8E1A0-A845-49A5-AB93-697316753C5A}"/>
                    </a:ext>
                  </a:extLst>
                </p:cNvPr>
                <p:cNvSpPr/>
                <p:nvPr/>
              </p:nvSpPr>
              <p:spPr>
                <a:xfrm>
                  <a:off x="8634413" y="3906045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95384B9C-5AD1-49B7-9224-6A4398D2FC76}"/>
                    </a:ext>
                  </a:extLst>
                </p:cNvPr>
                <p:cNvSpPr/>
                <p:nvPr/>
              </p:nvSpPr>
              <p:spPr>
                <a:xfrm>
                  <a:off x="8634413" y="4045792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8352EBB1-B1AD-4E61-96BC-FFBB2FEF118A}"/>
                    </a:ext>
                  </a:extLst>
                </p:cNvPr>
                <p:cNvSpPr/>
                <p:nvPr/>
              </p:nvSpPr>
              <p:spPr>
                <a:xfrm>
                  <a:off x="8634413" y="4192102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1A1616D3-BDD3-43F8-B93D-69F219B7BC81}"/>
                    </a:ext>
                  </a:extLst>
                </p:cNvPr>
                <p:cNvSpPr/>
                <p:nvPr/>
              </p:nvSpPr>
              <p:spPr>
                <a:xfrm>
                  <a:off x="8634413" y="4326713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6AF33334-693F-4BFA-BD46-59EA450DD4CC}"/>
                    </a:ext>
                  </a:extLst>
                </p:cNvPr>
                <p:cNvSpPr/>
                <p:nvPr/>
              </p:nvSpPr>
              <p:spPr>
                <a:xfrm>
                  <a:off x="8634413" y="4465263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62" name="TextBox 361">
                <a:extLst>
                  <a:ext uri="{FF2B5EF4-FFF2-40B4-BE49-F238E27FC236}">
                    <a16:creationId xmlns:a16="http://schemas.microsoft.com/office/drawing/2014/main" id="{5834842F-F3CF-4755-937C-D8B3E1B4D706}"/>
                  </a:ext>
                </a:extLst>
              </p:cNvPr>
              <p:cNvSpPr txBox="1"/>
              <p:nvPr/>
            </p:nvSpPr>
            <p:spPr>
              <a:xfrm>
                <a:off x="8341014" y="2976426"/>
                <a:ext cx="376700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100</a:t>
                </a:r>
              </a:p>
            </p:txBody>
          </p:sp>
          <p:sp>
            <p:nvSpPr>
              <p:cNvPr id="363" name="TextBox 362">
                <a:extLst>
                  <a:ext uri="{FF2B5EF4-FFF2-40B4-BE49-F238E27FC236}">
                    <a16:creationId xmlns:a16="http://schemas.microsoft.com/office/drawing/2014/main" id="{0AA36347-E940-4FA4-BEF5-76903FD0D2E6}"/>
                  </a:ext>
                </a:extLst>
              </p:cNvPr>
              <p:cNvSpPr txBox="1"/>
              <p:nvPr/>
            </p:nvSpPr>
            <p:spPr>
              <a:xfrm>
                <a:off x="8397101" y="3116631"/>
                <a:ext cx="320611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80</a:t>
                </a:r>
              </a:p>
            </p:txBody>
          </p:sp>
          <p:sp>
            <p:nvSpPr>
              <p:cNvPr id="364" name="TextBox 363">
                <a:extLst>
                  <a:ext uri="{FF2B5EF4-FFF2-40B4-BE49-F238E27FC236}">
                    <a16:creationId xmlns:a16="http://schemas.microsoft.com/office/drawing/2014/main" id="{9F35100A-0500-40D8-AF55-EAB0E303BCE3}"/>
                  </a:ext>
                </a:extLst>
              </p:cNvPr>
              <p:cNvSpPr txBox="1"/>
              <p:nvPr/>
            </p:nvSpPr>
            <p:spPr>
              <a:xfrm>
                <a:off x="8397101" y="3254377"/>
                <a:ext cx="320611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60</a:t>
                </a:r>
              </a:p>
            </p:txBody>
          </p:sp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6AF0A45A-9262-476C-9082-CF52F64B9055}"/>
                  </a:ext>
                </a:extLst>
              </p:cNvPr>
              <p:cNvSpPr txBox="1"/>
              <p:nvPr/>
            </p:nvSpPr>
            <p:spPr>
              <a:xfrm>
                <a:off x="8397101" y="3398707"/>
                <a:ext cx="320611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40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31CDC9B6-3611-4801-8303-C35B8E8B781A}"/>
                  </a:ext>
                </a:extLst>
              </p:cNvPr>
              <p:cNvSpPr txBox="1"/>
              <p:nvPr/>
            </p:nvSpPr>
            <p:spPr>
              <a:xfrm>
                <a:off x="8397101" y="3535032"/>
                <a:ext cx="320611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20</a:t>
                </a:r>
              </a:p>
            </p:txBody>
          </p:sp>
          <p:sp>
            <p:nvSpPr>
              <p:cNvPr id="367" name="TextBox 366">
                <a:extLst>
                  <a:ext uri="{FF2B5EF4-FFF2-40B4-BE49-F238E27FC236}">
                    <a16:creationId xmlns:a16="http://schemas.microsoft.com/office/drawing/2014/main" id="{C0264083-8C16-4FCD-97F1-87A546BAF76E}"/>
                  </a:ext>
                </a:extLst>
              </p:cNvPr>
              <p:cNvSpPr txBox="1"/>
              <p:nvPr/>
            </p:nvSpPr>
            <p:spPr>
              <a:xfrm>
                <a:off x="8453191" y="3676743"/>
                <a:ext cx="264523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0</a:t>
                </a:r>
              </a:p>
            </p:txBody>
          </p:sp>
          <p:sp>
            <p:nvSpPr>
              <p:cNvPr id="368" name="TextBox 367">
                <a:extLst>
                  <a:ext uri="{FF2B5EF4-FFF2-40B4-BE49-F238E27FC236}">
                    <a16:creationId xmlns:a16="http://schemas.microsoft.com/office/drawing/2014/main" id="{8A9F729B-B3BE-43F9-86D0-D7535C4BC8A9}"/>
                  </a:ext>
                </a:extLst>
              </p:cNvPr>
              <p:cNvSpPr txBox="1"/>
              <p:nvPr/>
            </p:nvSpPr>
            <p:spPr>
              <a:xfrm>
                <a:off x="8300746" y="3812474"/>
                <a:ext cx="416967" cy="180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−20</a:t>
                </a:r>
              </a:p>
            </p:txBody>
          </p:sp>
          <p:sp>
            <p:nvSpPr>
              <p:cNvPr id="369" name="TextBox 368">
                <a:extLst>
                  <a:ext uri="{FF2B5EF4-FFF2-40B4-BE49-F238E27FC236}">
                    <a16:creationId xmlns:a16="http://schemas.microsoft.com/office/drawing/2014/main" id="{EF9E8926-EE89-47A8-A0A2-B2AA364E9BEB}"/>
                  </a:ext>
                </a:extLst>
              </p:cNvPr>
              <p:cNvSpPr txBox="1"/>
              <p:nvPr/>
            </p:nvSpPr>
            <p:spPr>
              <a:xfrm>
                <a:off x="8300746" y="3957718"/>
                <a:ext cx="416967" cy="180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−40</a:t>
                </a:r>
              </a:p>
            </p:txBody>
          </p:sp>
          <p:sp>
            <p:nvSpPr>
              <p:cNvPr id="370" name="TextBox 369">
                <a:extLst>
                  <a:ext uri="{FF2B5EF4-FFF2-40B4-BE49-F238E27FC236}">
                    <a16:creationId xmlns:a16="http://schemas.microsoft.com/office/drawing/2014/main" id="{B6EF2FF2-E245-475C-9086-694EC2C4DD00}"/>
                  </a:ext>
                </a:extLst>
              </p:cNvPr>
              <p:cNvSpPr txBox="1"/>
              <p:nvPr/>
            </p:nvSpPr>
            <p:spPr>
              <a:xfrm>
                <a:off x="8300746" y="4095500"/>
                <a:ext cx="416967" cy="180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−60</a:t>
                </a:r>
              </a:p>
            </p:txBody>
          </p:sp>
          <p:sp>
            <p:nvSpPr>
              <p:cNvPr id="371" name="TextBox 370">
                <a:extLst>
                  <a:ext uri="{FF2B5EF4-FFF2-40B4-BE49-F238E27FC236}">
                    <a16:creationId xmlns:a16="http://schemas.microsoft.com/office/drawing/2014/main" id="{270D61C2-A942-48AC-9397-B6BF32B43512}"/>
                  </a:ext>
                </a:extLst>
              </p:cNvPr>
              <p:cNvSpPr txBox="1"/>
              <p:nvPr/>
            </p:nvSpPr>
            <p:spPr>
              <a:xfrm>
                <a:off x="8300746" y="4231052"/>
                <a:ext cx="416967" cy="180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−80</a:t>
                </a:r>
              </a:p>
            </p:txBody>
          </p:sp>
          <p:sp>
            <p:nvSpPr>
              <p:cNvPr id="372" name="TextBox 371">
                <a:extLst>
                  <a:ext uri="{FF2B5EF4-FFF2-40B4-BE49-F238E27FC236}">
                    <a16:creationId xmlns:a16="http://schemas.microsoft.com/office/drawing/2014/main" id="{E645A2E5-B994-418C-A3D3-A25D12C0FC99}"/>
                  </a:ext>
                </a:extLst>
              </p:cNvPr>
              <p:cNvSpPr txBox="1"/>
              <p:nvPr/>
            </p:nvSpPr>
            <p:spPr>
              <a:xfrm>
                <a:off x="8239255" y="4374602"/>
                <a:ext cx="478459" cy="180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−100</a:t>
                </a:r>
              </a:p>
            </p:txBody>
          </p:sp>
          <p:sp>
            <p:nvSpPr>
              <p:cNvPr id="373" name="TextBox 372">
                <a:extLst>
                  <a:ext uri="{FF2B5EF4-FFF2-40B4-BE49-F238E27FC236}">
                    <a16:creationId xmlns:a16="http://schemas.microsoft.com/office/drawing/2014/main" id="{523398FA-4621-462F-BAFC-15F3FE20798C}"/>
                  </a:ext>
                </a:extLst>
              </p:cNvPr>
              <p:cNvSpPr txBox="1"/>
              <p:nvPr/>
            </p:nvSpPr>
            <p:spPr>
              <a:xfrm rot="16200000">
                <a:off x="7610767" y="3651278"/>
                <a:ext cx="1310501" cy="266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457200">
                  <a:defRPr/>
                </a:pPr>
                <a:r>
                  <a:rPr lang="en-US" sz="800" b="1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Change from baseline, %</a:t>
                </a:r>
              </a:p>
            </p:txBody>
          </p:sp>
          <p:sp>
            <p:nvSpPr>
              <p:cNvPr id="374" name="TextBox 373">
                <a:extLst>
                  <a:ext uri="{FF2B5EF4-FFF2-40B4-BE49-F238E27FC236}">
                    <a16:creationId xmlns:a16="http://schemas.microsoft.com/office/drawing/2014/main" id="{FAC8296E-B0BF-4DBC-A2EB-9ED08690C8C5}"/>
                  </a:ext>
                </a:extLst>
              </p:cNvPr>
              <p:cNvSpPr txBox="1"/>
              <p:nvPr/>
            </p:nvSpPr>
            <p:spPr>
              <a:xfrm>
                <a:off x="9404088" y="3164945"/>
                <a:ext cx="1623035" cy="491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en-US" sz="8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Complete </a:t>
                </a:r>
                <a:r>
                  <a:rPr lang="en-US" sz="800" dirty="0" err="1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response</a:t>
                </a:r>
                <a:r>
                  <a:rPr lang="en-US" sz="800" baseline="30000" dirty="0" err="1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a</a:t>
                </a:r>
                <a:endParaRPr lang="en-US" sz="800" baseline="300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  <a:p>
                <a:pPr defTabSz="457200">
                  <a:defRPr/>
                </a:pPr>
                <a:r>
                  <a:rPr lang="en-US" sz="8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Partial response</a:t>
                </a:r>
                <a:endParaRPr lang="en-US" sz="800" baseline="300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  <a:p>
                <a:pPr defTabSz="457200">
                  <a:defRPr/>
                </a:pPr>
                <a:r>
                  <a:rPr lang="en-US" sz="8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Study treatment ongoing</a:t>
                </a:r>
              </a:p>
              <a:p>
                <a:pPr defTabSz="457200">
                  <a:defRPr/>
                </a:pPr>
                <a:endParaRPr lang="en-US" sz="800" baseline="300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375" name="TextBox 374">
                <a:extLst>
                  <a:ext uri="{FF2B5EF4-FFF2-40B4-BE49-F238E27FC236}">
                    <a16:creationId xmlns:a16="http://schemas.microsoft.com/office/drawing/2014/main" id="{DA3E4DA5-B4B8-4408-8FBE-7643CDBA39FC}"/>
                  </a:ext>
                </a:extLst>
              </p:cNvPr>
              <p:cNvSpPr txBox="1"/>
              <p:nvPr/>
            </p:nvSpPr>
            <p:spPr>
              <a:xfrm>
                <a:off x="10925537" y="3006890"/>
                <a:ext cx="631202" cy="3269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en-US" sz="1050" b="1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N = 9</a:t>
                </a:r>
                <a:endParaRPr lang="en-US" sz="1050" b="1" baseline="300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  <a:p>
                <a:pPr defTabSz="457200">
                  <a:defRPr/>
                </a:pPr>
                <a:endParaRPr lang="en-US" sz="1050" b="1" baseline="300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D75C16DA-0BE5-4D4D-93D0-9884B796D549}"/>
                  </a:ext>
                </a:extLst>
              </p:cNvPr>
              <p:cNvSpPr/>
              <p:nvPr/>
            </p:nvSpPr>
            <p:spPr>
              <a:xfrm flipV="1">
                <a:off x="8675722" y="4465068"/>
                <a:ext cx="3019350" cy="41337"/>
              </a:xfrm>
              <a:custGeom>
                <a:avLst/>
                <a:gdLst>
                  <a:gd name="connsiteX0" fmla="*/ 0 w 2783681"/>
                  <a:gd name="connsiteY0" fmla="*/ 0 h 0"/>
                  <a:gd name="connsiteX1" fmla="*/ 2783681 w 2783681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83681">
                    <a:moveTo>
                      <a:pt x="0" y="0"/>
                    </a:moveTo>
                    <a:lnTo>
                      <a:pt x="2783681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en-US" sz="7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4C1FF619-BA60-411D-AB31-C756E674EE8A}"/>
                </a:ext>
              </a:extLst>
            </p:cNvPr>
            <p:cNvSpPr/>
            <p:nvPr/>
          </p:nvSpPr>
          <p:spPr>
            <a:xfrm>
              <a:off x="8680175" y="4605888"/>
              <a:ext cx="2738437" cy="0"/>
            </a:xfrm>
            <a:custGeom>
              <a:avLst/>
              <a:gdLst>
                <a:gd name="connsiteX0" fmla="*/ 0 w 2738437"/>
                <a:gd name="connsiteY0" fmla="*/ 0 h 0"/>
                <a:gd name="connsiteX1" fmla="*/ 2738437 w 273843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8437">
                  <a:moveTo>
                    <a:pt x="0" y="0"/>
                  </a:moveTo>
                  <a:lnTo>
                    <a:pt x="2738437" y="0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700">
                <a:solidFill>
                  <a:prstClr val="white"/>
                </a:solidFill>
              </a:endParaRPr>
            </a:p>
          </p:txBody>
        </p:sp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A0A8BEAE-0B82-4934-82DD-ADD82919697B}"/>
              </a:ext>
            </a:extLst>
          </p:cNvPr>
          <p:cNvGrpSpPr/>
          <p:nvPr/>
        </p:nvGrpSpPr>
        <p:grpSpPr>
          <a:xfrm>
            <a:off x="6588171" y="2055298"/>
            <a:ext cx="2292987" cy="1580561"/>
            <a:chOff x="600173" y="2402858"/>
            <a:chExt cx="2601279" cy="613321"/>
          </a:xfrm>
        </p:grpSpPr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79734160-0CC7-42EE-9758-B78AF183ADBA}"/>
                </a:ext>
              </a:extLst>
            </p:cNvPr>
            <p:cNvCxnSpPr>
              <a:cxnSpLocks/>
            </p:cNvCxnSpPr>
            <p:nvPr/>
          </p:nvCxnSpPr>
          <p:spPr>
            <a:xfrm>
              <a:off x="945903" y="2402858"/>
              <a:ext cx="0" cy="61110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62DFE700-FFC2-454C-B913-F28931752599}"/>
                </a:ext>
              </a:extLst>
            </p:cNvPr>
            <p:cNvCxnSpPr>
              <a:cxnSpLocks/>
            </p:cNvCxnSpPr>
            <p:nvPr/>
          </p:nvCxnSpPr>
          <p:spPr>
            <a:xfrm>
              <a:off x="600173" y="2587257"/>
              <a:ext cx="260127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A2721401-68BF-4C61-BA6C-21F55546C3BF}"/>
                </a:ext>
              </a:extLst>
            </p:cNvPr>
            <p:cNvCxnSpPr>
              <a:cxnSpLocks/>
            </p:cNvCxnSpPr>
            <p:nvPr/>
          </p:nvCxnSpPr>
          <p:spPr>
            <a:xfrm>
              <a:off x="783819" y="2405076"/>
              <a:ext cx="0" cy="61110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FF9E0727-5351-4C70-83C7-4302CAADB1BF}"/>
                </a:ext>
              </a:extLst>
            </p:cNvPr>
            <p:cNvCxnSpPr>
              <a:cxnSpLocks/>
            </p:cNvCxnSpPr>
            <p:nvPr/>
          </p:nvCxnSpPr>
          <p:spPr>
            <a:xfrm>
              <a:off x="600173" y="2924354"/>
              <a:ext cx="260127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50677E9C-0E2D-49EB-AB04-D0DC0991254B}"/>
              </a:ext>
            </a:extLst>
          </p:cNvPr>
          <p:cNvGrpSpPr/>
          <p:nvPr/>
        </p:nvGrpSpPr>
        <p:grpSpPr>
          <a:xfrm>
            <a:off x="3454015" y="2733665"/>
            <a:ext cx="2704411" cy="337097"/>
            <a:chOff x="600173" y="2587257"/>
            <a:chExt cx="2601279" cy="337097"/>
          </a:xfrm>
        </p:grpSpPr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50126C2E-085D-4083-AB16-EB5F214FFBBF}"/>
                </a:ext>
              </a:extLst>
            </p:cNvPr>
            <p:cNvCxnSpPr>
              <a:cxnSpLocks/>
            </p:cNvCxnSpPr>
            <p:nvPr/>
          </p:nvCxnSpPr>
          <p:spPr>
            <a:xfrm>
              <a:off x="600173" y="2721785"/>
              <a:ext cx="260127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BDF5874D-1CED-4DB1-88DE-E1E85AABADDF}"/>
                </a:ext>
              </a:extLst>
            </p:cNvPr>
            <p:cNvCxnSpPr>
              <a:cxnSpLocks/>
            </p:cNvCxnSpPr>
            <p:nvPr/>
          </p:nvCxnSpPr>
          <p:spPr>
            <a:xfrm>
              <a:off x="600173" y="2587257"/>
              <a:ext cx="260127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54B7E8C3-7B41-4CE6-BFF7-97FDFC7D776A}"/>
                </a:ext>
              </a:extLst>
            </p:cNvPr>
            <p:cNvCxnSpPr>
              <a:cxnSpLocks/>
            </p:cNvCxnSpPr>
            <p:nvPr/>
          </p:nvCxnSpPr>
          <p:spPr>
            <a:xfrm>
              <a:off x="600173" y="2924354"/>
              <a:ext cx="260127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3AE609AE-3E11-43A1-BF53-2A1B1DB43641}"/>
              </a:ext>
            </a:extLst>
          </p:cNvPr>
          <p:cNvGrpSpPr/>
          <p:nvPr/>
        </p:nvGrpSpPr>
        <p:grpSpPr>
          <a:xfrm>
            <a:off x="3355526" y="3966688"/>
            <a:ext cx="2827055" cy="2111618"/>
            <a:chOff x="254350" y="1921581"/>
            <a:chExt cx="3859316" cy="2783898"/>
          </a:xfrm>
        </p:grpSpPr>
        <p:cxnSp>
          <p:nvCxnSpPr>
            <p:cNvPr id="399" name="Straight Arrow Connector 398">
              <a:extLst>
                <a:ext uri="{FF2B5EF4-FFF2-40B4-BE49-F238E27FC236}">
                  <a16:creationId xmlns:a16="http://schemas.microsoft.com/office/drawing/2014/main" id="{9588FE3F-35CA-4FAA-9BFE-0B7E6CEDF052}"/>
                </a:ext>
              </a:extLst>
            </p:cNvPr>
            <p:cNvCxnSpPr/>
            <p:nvPr/>
          </p:nvCxnSpPr>
          <p:spPr>
            <a:xfrm>
              <a:off x="470951" y="4187974"/>
              <a:ext cx="15360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0" name="TextBox 399">
              <a:extLst>
                <a:ext uri="{FF2B5EF4-FFF2-40B4-BE49-F238E27FC236}">
                  <a16:creationId xmlns:a16="http://schemas.microsoft.com/office/drawing/2014/main" id="{0FE10AD2-5838-417A-9D78-A119DDF4F20F}"/>
                </a:ext>
              </a:extLst>
            </p:cNvPr>
            <p:cNvSpPr txBox="1"/>
            <p:nvPr/>
          </p:nvSpPr>
          <p:spPr>
            <a:xfrm>
              <a:off x="522840" y="4042865"/>
              <a:ext cx="333063" cy="36518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457200">
                <a:defRPr/>
              </a:pPr>
              <a:r>
                <a:rPr lang="en-US" sz="1200" dirty="0">
                  <a:solidFill>
                    <a:prstClr val="black"/>
                  </a:solidFill>
                  <a:ea typeface="ＭＳ Ｐゴシック" pitchFamily="34" charset="-128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401" name="Rectangle 87">
              <a:extLst>
                <a:ext uri="{FF2B5EF4-FFF2-40B4-BE49-F238E27FC236}">
                  <a16:creationId xmlns:a16="http://schemas.microsoft.com/office/drawing/2014/main" id="{BA3FFEE4-8635-4599-ABE3-2CAD70A2A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00" y="3023941"/>
              <a:ext cx="2423161" cy="17272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02" name="Rectangle 88">
              <a:extLst>
                <a:ext uri="{FF2B5EF4-FFF2-40B4-BE49-F238E27FC236}">
                  <a16:creationId xmlns:a16="http://schemas.microsoft.com/office/drawing/2014/main" id="{426AAADC-41B2-4BD3-B992-B6BF6ADD5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00" y="2809311"/>
              <a:ext cx="2453641" cy="17272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03" name="Rectangle 89">
              <a:extLst>
                <a:ext uri="{FF2B5EF4-FFF2-40B4-BE49-F238E27FC236}">
                  <a16:creationId xmlns:a16="http://schemas.microsoft.com/office/drawing/2014/main" id="{13C0C13A-1AE9-41B8-9D89-B28B077F2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00" y="2594681"/>
              <a:ext cx="2588261" cy="172720"/>
            </a:xfrm>
            <a:prstGeom prst="rect">
              <a:avLst/>
            </a:prstGeom>
            <a:solidFill>
              <a:srgbClr val="6E1E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04" name="Rectangle 90">
              <a:extLst>
                <a:ext uri="{FF2B5EF4-FFF2-40B4-BE49-F238E27FC236}">
                  <a16:creationId xmlns:a16="http://schemas.microsoft.com/office/drawing/2014/main" id="{58B19CDA-559F-4BAD-839C-8BF3FFEB4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00" y="2380051"/>
              <a:ext cx="2813050" cy="17272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05" name="Rectangle 91">
              <a:extLst>
                <a:ext uri="{FF2B5EF4-FFF2-40B4-BE49-F238E27FC236}">
                  <a16:creationId xmlns:a16="http://schemas.microsoft.com/office/drawing/2014/main" id="{CD44FF14-A28D-4F9F-895E-B54D35B5B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00" y="2165421"/>
              <a:ext cx="3030221" cy="17272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06" name="Rectangle 92">
              <a:extLst>
                <a:ext uri="{FF2B5EF4-FFF2-40B4-BE49-F238E27FC236}">
                  <a16:creationId xmlns:a16="http://schemas.microsoft.com/office/drawing/2014/main" id="{7BA01F59-F670-4F86-AB55-80DD942C5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00" y="1950791"/>
              <a:ext cx="3663950" cy="17272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07" name="Rectangle 93">
              <a:extLst>
                <a:ext uri="{FF2B5EF4-FFF2-40B4-BE49-F238E27FC236}">
                  <a16:creationId xmlns:a16="http://schemas.microsoft.com/office/drawing/2014/main" id="{7615D454-DB88-4509-9C50-E48E4B5C6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00" y="4101614"/>
              <a:ext cx="184150" cy="17272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08" name="Rectangle 94">
              <a:extLst>
                <a:ext uri="{FF2B5EF4-FFF2-40B4-BE49-F238E27FC236}">
                  <a16:creationId xmlns:a16="http://schemas.microsoft.com/office/drawing/2014/main" id="{6F6CD9CC-2082-4AC6-9C17-C2B7D276A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00" y="3886985"/>
              <a:ext cx="848360" cy="17272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09" name="Rectangle 95">
              <a:extLst>
                <a:ext uri="{FF2B5EF4-FFF2-40B4-BE49-F238E27FC236}">
                  <a16:creationId xmlns:a16="http://schemas.microsoft.com/office/drawing/2014/main" id="{6CDBEBA9-B952-409B-B7B0-DFF83CA3C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00" y="3672354"/>
              <a:ext cx="1033780" cy="17272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10" name="Rectangle 96">
              <a:extLst>
                <a:ext uri="{FF2B5EF4-FFF2-40B4-BE49-F238E27FC236}">
                  <a16:creationId xmlns:a16="http://schemas.microsoft.com/office/drawing/2014/main" id="{46B517AF-A57C-472A-8413-1E47AE846B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00" y="3238571"/>
              <a:ext cx="1625600" cy="172720"/>
            </a:xfrm>
            <a:prstGeom prst="rect">
              <a:avLst/>
            </a:prstGeom>
            <a:solidFill>
              <a:srgbClr val="6E1E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11" name="Rectangle 97">
              <a:extLst>
                <a:ext uri="{FF2B5EF4-FFF2-40B4-BE49-F238E27FC236}">
                  <a16:creationId xmlns:a16="http://schemas.microsoft.com/office/drawing/2014/main" id="{DEA436DB-8D25-49E3-A2B3-B830E154B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350" y="4345454"/>
              <a:ext cx="67839" cy="142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12" name="Rectangle 98">
              <a:extLst>
                <a:ext uri="{FF2B5EF4-FFF2-40B4-BE49-F238E27FC236}">
                  <a16:creationId xmlns:a16="http://schemas.microsoft.com/office/drawing/2014/main" id="{67A095E9-0A9A-4270-BDCD-38DEEBD91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460" y="4345454"/>
              <a:ext cx="67839" cy="142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4</a:t>
              </a:r>
              <a:endParaRPr lang="en-US" alt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13" name="Rectangle 99">
              <a:extLst>
                <a:ext uri="{FF2B5EF4-FFF2-40B4-BE49-F238E27FC236}">
                  <a16:creationId xmlns:a16="http://schemas.microsoft.com/office/drawing/2014/main" id="{63DFA6F3-3894-4100-AC97-DE284BFDD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6571" y="4345454"/>
              <a:ext cx="67839" cy="142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8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14" name="Rectangle 100">
              <a:extLst>
                <a:ext uri="{FF2B5EF4-FFF2-40B4-BE49-F238E27FC236}">
                  <a16:creationId xmlns:a16="http://schemas.microsoft.com/office/drawing/2014/main" id="{272A79EB-2AE8-4C2E-936D-66F86AD7F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660" y="4345454"/>
              <a:ext cx="135675" cy="142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12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15" name="Rectangle 101">
              <a:extLst>
                <a:ext uri="{FF2B5EF4-FFF2-40B4-BE49-F238E27FC236}">
                  <a16:creationId xmlns:a16="http://schemas.microsoft.com/office/drawing/2014/main" id="{5E6DB90F-CADD-4915-8596-79016D548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771" y="4345454"/>
              <a:ext cx="135675" cy="142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16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16" name="Rectangle 102">
              <a:extLst>
                <a:ext uri="{FF2B5EF4-FFF2-40B4-BE49-F238E27FC236}">
                  <a16:creationId xmlns:a16="http://schemas.microsoft.com/office/drawing/2014/main" id="{653E428D-8B98-4DBC-88A4-3AFF86872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880" y="4345454"/>
              <a:ext cx="135675" cy="142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20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17" name="Rectangle 103">
              <a:extLst>
                <a:ext uri="{FF2B5EF4-FFF2-40B4-BE49-F238E27FC236}">
                  <a16:creationId xmlns:a16="http://schemas.microsoft.com/office/drawing/2014/main" id="{1EC90152-81A6-4683-BBFA-2A150C35F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991" y="4345454"/>
              <a:ext cx="135675" cy="142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24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18" name="Freeform 104">
              <a:extLst>
                <a:ext uri="{FF2B5EF4-FFF2-40B4-BE49-F238E27FC236}">
                  <a16:creationId xmlns:a16="http://schemas.microsoft.com/office/drawing/2014/main" id="{EADD23CE-FB25-448C-8435-C7BC115B84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50" y="4294654"/>
              <a:ext cx="3768090" cy="33020"/>
            </a:xfrm>
            <a:custGeom>
              <a:avLst/>
              <a:gdLst>
                <a:gd name="T0" fmla="*/ 0 w 2967"/>
                <a:gd name="T1" fmla="*/ 0 h 26"/>
                <a:gd name="T2" fmla="*/ 2967 w 2967"/>
                <a:gd name="T3" fmla="*/ 0 h 26"/>
                <a:gd name="T4" fmla="*/ 5 w 2967"/>
                <a:gd name="T5" fmla="*/ 0 h 26"/>
                <a:gd name="T6" fmla="*/ 5 w 2967"/>
                <a:gd name="T7" fmla="*/ 26 h 26"/>
                <a:gd name="T8" fmla="*/ 498 w 2967"/>
                <a:gd name="T9" fmla="*/ 0 h 26"/>
                <a:gd name="T10" fmla="*/ 498 w 2967"/>
                <a:gd name="T11" fmla="*/ 26 h 26"/>
                <a:gd name="T12" fmla="*/ 990 w 2967"/>
                <a:gd name="T13" fmla="*/ 0 h 26"/>
                <a:gd name="T14" fmla="*/ 990 w 2967"/>
                <a:gd name="T15" fmla="*/ 26 h 26"/>
                <a:gd name="T16" fmla="*/ 1483 w 2967"/>
                <a:gd name="T17" fmla="*/ 0 h 26"/>
                <a:gd name="T18" fmla="*/ 1483 w 2967"/>
                <a:gd name="T19" fmla="*/ 26 h 26"/>
                <a:gd name="T20" fmla="*/ 1976 w 2967"/>
                <a:gd name="T21" fmla="*/ 0 h 26"/>
                <a:gd name="T22" fmla="*/ 1976 w 2967"/>
                <a:gd name="T23" fmla="*/ 26 h 26"/>
                <a:gd name="T24" fmla="*/ 2469 w 2967"/>
                <a:gd name="T25" fmla="*/ 0 h 26"/>
                <a:gd name="T26" fmla="*/ 2469 w 2967"/>
                <a:gd name="T27" fmla="*/ 26 h 26"/>
                <a:gd name="T28" fmla="*/ 2962 w 2967"/>
                <a:gd name="T29" fmla="*/ 0 h 26"/>
                <a:gd name="T30" fmla="*/ 2962 w 2967"/>
                <a:gd name="T3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67" h="26">
                  <a:moveTo>
                    <a:pt x="0" y="0"/>
                  </a:moveTo>
                  <a:lnTo>
                    <a:pt x="2967" y="0"/>
                  </a:lnTo>
                  <a:moveTo>
                    <a:pt x="5" y="0"/>
                  </a:moveTo>
                  <a:lnTo>
                    <a:pt x="5" y="26"/>
                  </a:lnTo>
                  <a:moveTo>
                    <a:pt x="498" y="0"/>
                  </a:moveTo>
                  <a:lnTo>
                    <a:pt x="498" y="26"/>
                  </a:lnTo>
                  <a:moveTo>
                    <a:pt x="990" y="0"/>
                  </a:moveTo>
                  <a:lnTo>
                    <a:pt x="990" y="26"/>
                  </a:lnTo>
                  <a:moveTo>
                    <a:pt x="1483" y="0"/>
                  </a:moveTo>
                  <a:lnTo>
                    <a:pt x="1483" y="26"/>
                  </a:lnTo>
                  <a:moveTo>
                    <a:pt x="1976" y="0"/>
                  </a:moveTo>
                  <a:lnTo>
                    <a:pt x="1976" y="26"/>
                  </a:lnTo>
                  <a:moveTo>
                    <a:pt x="2469" y="0"/>
                  </a:moveTo>
                  <a:lnTo>
                    <a:pt x="2469" y="26"/>
                  </a:lnTo>
                  <a:moveTo>
                    <a:pt x="2962" y="0"/>
                  </a:moveTo>
                  <a:lnTo>
                    <a:pt x="2962" y="26"/>
                  </a:lnTo>
                </a:path>
              </a:pathLst>
            </a:cu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19" name="Line 105">
              <a:extLst>
                <a:ext uri="{FF2B5EF4-FFF2-40B4-BE49-F238E27FC236}">
                  <a16:creationId xmlns:a16="http://schemas.microsoft.com/office/drawing/2014/main" id="{8118115F-BB3A-4D79-B8F8-77DDAADF05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6100" y="1921581"/>
              <a:ext cx="0" cy="2160271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20" name="Rectangle 106">
              <a:extLst>
                <a:ext uri="{FF2B5EF4-FFF2-40B4-BE49-F238E27FC236}">
                  <a16:creationId xmlns:a16="http://schemas.microsoft.com/office/drawing/2014/main" id="{1B504D1D-6B08-4053-8299-D6F66D1EE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802" y="4543173"/>
              <a:ext cx="912530" cy="162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800" b="1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Time, months</a:t>
              </a:r>
              <a:endParaRPr lang="en-US" altLang="en-US" sz="8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21" name="Rectangle 109">
              <a:extLst>
                <a:ext uri="{FF2B5EF4-FFF2-40B4-BE49-F238E27FC236}">
                  <a16:creationId xmlns:a16="http://schemas.microsoft.com/office/drawing/2014/main" id="{B9D42C9A-2132-4F84-85FF-1F9BBB04E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460" y="4345455"/>
              <a:ext cx="67839" cy="142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4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22" name="Freeform 115">
              <a:extLst>
                <a:ext uri="{FF2B5EF4-FFF2-40B4-BE49-F238E27FC236}">
                  <a16:creationId xmlns:a16="http://schemas.microsoft.com/office/drawing/2014/main" id="{FA79192C-7EA0-4DEE-BA6F-8DE5F58437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50" y="4295925"/>
              <a:ext cx="3768090" cy="33020"/>
            </a:xfrm>
            <a:custGeom>
              <a:avLst/>
              <a:gdLst>
                <a:gd name="T0" fmla="*/ 0 w 2967"/>
                <a:gd name="T1" fmla="*/ 0 h 26"/>
                <a:gd name="T2" fmla="*/ 2967 w 2967"/>
                <a:gd name="T3" fmla="*/ 0 h 26"/>
                <a:gd name="T4" fmla="*/ 5 w 2967"/>
                <a:gd name="T5" fmla="*/ 0 h 26"/>
                <a:gd name="T6" fmla="*/ 5 w 2967"/>
                <a:gd name="T7" fmla="*/ 26 h 26"/>
                <a:gd name="T8" fmla="*/ 498 w 2967"/>
                <a:gd name="T9" fmla="*/ 0 h 26"/>
                <a:gd name="T10" fmla="*/ 498 w 2967"/>
                <a:gd name="T11" fmla="*/ 26 h 26"/>
                <a:gd name="T12" fmla="*/ 990 w 2967"/>
                <a:gd name="T13" fmla="*/ 0 h 26"/>
                <a:gd name="T14" fmla="*/ 990 w 2967"/>
                <a:gd name="T15" fmla="*/ 26 h 26"/>
                <a:gd name="T16" fmla="*/ 1483 w 2967"/>
                <a:gd name="T17" fmla="*/ 0 h 26"/>
                <a:gd name="T18" fmla="*/ 1483 w 2967"/>
                <a:gd name="T19" fmla="*/ 26 h 26"/>
                <a:gd name="T20" fmla="*/ 1976 w 2967"/>
                <a:gd name="T21" fmla="*/ 0 h 26"/>
                <a:gd name="T22" fmla="*/ 1976 w 2967"/>
                <a:gd name="T23" fmla="*/ 26 h 26"/>
                <a:gd name="T24" fmla="*/ 2469 w 2967"/>
                <a:gd name="T25" fmla="*/ 0 h 26"/>
                <a:gd name="T26" fmla="*/ 2469 w 2967"/>
                <a:gd name="T27" fmla="*/ 26 h 26"/>
                <a:gd name="T28" fmla="*/ 2962 w 2967"/>
                <a:gd name="T29" fmla="*/ 0 h 26"/>
                <a:gd name="T30" fmla="*/ 2962 w 2967"/>
                <a:gd name="T3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67" h="26">
                  <a:moveTo>
                    <a:pt x="0" y="0"/>
                  </a:moveTo>
                  <a:lnTo>
                    <a:pt x="2967" y="0"/>
                  </a:lnTo>
                  <a:moveTo>
                    <a:pt x="5" y="0"/>
                  </a:moveTo>
                  <a:lnTo>
                    <a:pt x="5" y="26"/>
                  </a:lnTo>
                  <a:moveTo>
                    <a:pt x="498" y="0"/>
                  </a:moveTo>
                  <a:lnTo>
                    <a:pt x="498" y="26"/>
                  </a:lnTo>
                  <a:moveTo>
                    <a:pt x="990" y="0"/>
                  </a:moveTo>
                  <a:lnTo>
                    <a:pt x="990" y="26"/>
                  </a:lnTo>
                  <a:moveTo>
                    <a:pt x="1483" y="0"/>
                  </a:moveTo>
                  <a:lnTo>
                    <a:pt x="1483" y="26"/>
                  </a:lnTo>
                  <a:moveTo>
                    <a:pt x="1976" y="0"/>
                  </a:moveTo>
                  <a:lnTo>
                    <a:pt x="1976" y="26"/>
                  </a:lnTo>
                  <a:moveTo>
                    <a:pt x="2469" y="0"/>
                  </a:moveTo>
                  <a:lnTo>
                    <a:pt x="2469" y="26"/>
                  </a:lnTo>
                  <a:moveTo>
                    <a:pt x="2962" y="0"/>
                  </a:moveTo>
                  <a:lnTo>
                    <a:pt x="2962" y="26"/>
                  </a:lnTo>
                </a:path>
              </a:pathLst>
            </a:cu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23" name="Line 116">
              <a:extLst>
                <a:ext uri="{FF2B5EF4-FFF2-40B4-BE49-F238E27FC236}">
                  <a16:creationId xmlns:a16="http://schemas.microsoft.com/office/drawing/2014/main" id="{8B61ECAB-0EB2-4AC3-83BF-EEB06E46C1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6100" y="1922851"/>
              <a:ext cx="0" cy="2160271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24" name="Freeform 117">
              <a:extLst>
                <a:ext uri="{FF2B5EF4-FFF2-40B4-BE49-F238E27FC236}">
                  <a16:creationId xmlns:a16="http://schemas.microsoft.com/office/drawing/2014/main" id="{89F28526-F1A5-48C5-877B-4EE6D7348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90" y="4153685"/>
              <a:ext cx="69850" cy="69850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80E0E8"/>
            </a:solidFill>
            <a:ln>
              <a:solidFill>
                <a:srgbClr val="80E0E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25" name="Freeform 118">
              <a:extLst>
                <a:ext uri="{FF2B5EF4-FFF2-40B4-BE49-F238E27FC236}">
                  <a16:creationId xmlns:a16="http://schemas.microsoft.com/office/drawing/2014/main" id="{1B9F4FFC-EF1D-4226-90EE-1BC60445F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90" y="4153685"/>
              <a:ext cx="69850" cy="69850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6350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26" name="Freeform 119">
              <a:extLst>
                <a:ext uri="{FF2B5EF4-FFF2-40B4-BE49-F238E27FC236}">
                  <a16:creationId xmlns:a16="http://schemas.microsoft.com/office/drawing/2014/main" id="{61ECDEAA-C489-4AF8-B12B-16D069D86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80" y="3939055"/>
              <a:ext cx="69850" cy="69850"/>
            </a:xfrm>
            <a:custGeom>
              <a:avLst/>
              <a:gdLst>
                <a:gd name="T0" fmla="*/ 27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7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80E0E8"/>
            </a:solidFill>
            <a:ln w="9525">
              <a:solidFill>
                <a:srgbClr val="80E0E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27" name="Freeform 120">
              <a:extLst>
                <a:ext uri="{FF2B5EF4-FFF2-40B4-BE49-F238E27FC236}">
                  <a16:creationId xmlns:a16="http://schemas.microsoft.com/office/drawing/2014/main" id="{7E18C7BE-5ECD-474D-89E6-55A300B29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80" y="3939055"/>
              <a:ext cx="69850" cy="69850"/>
            </a:xfrm>
            <a:custGeom>
              <a:avLst/>
              <a:gdLst>
                <a:gd name="T0" fmla="*/ 27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7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noFill/>
            <a:ln w="6350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28" name="Freeform 121">
              <a:extLst>
                <a:ext uri="{FF2B5EF4-FFF2-40B4-BE49-F238E27FC236}">
                  <a16:creationId xmlns:a16="http://schemas.microsoft.com/office/drawing/2014/main" id="{40029DF7-7DFC-4492-8763-8C877D78D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510" y="3724425"/>
              <a:ext cx="69850" cy="69850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80E0E8"/>
            </a:solidFill>
            <a:ln w="9525">
              <a:solidFill>
                <a:srgbClr val="80E0E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29" name="Freeform 122">
              <a:extLst>
                <a:ext uri="{FF2B5EF4-FFF2-40B4-BE49-F238E27FC236}">
                  <a16:creationId xmlns:a16="http://schemas.microsoft.com/office/drawing/2014/main" id="{BFE19DCC-3315-42D2-9D27-06F478F6F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510" y="3724425"/>
              <a:ext cx="69850" cy="69850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6350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30" name="Freeform 123">
              <a:extLst>
                <a:ext uri="{FF2B5EF4-FFF2-40B4-BE49-F238E27FC236}">
                  <a16:creationId xmlns:a16="http://schemas.microsoft.com/office/drawing/2014/main" id="{F68C5582-C828-40E9-808F-479B8B356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340" y="3290642"/>
              <a:ext cx="69850" cy="69850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80E0E8"/>
            </a:solidFill>
            <a:ln w="9525">
              <a:solidFill>
                <a:srgbClr val="80E0E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31" name="Freeform 124">
              <a:extLst>
                <a:ext uri="{FF2B5EF4-FFF2-40B4-BE49-F238E27FC236}">
                  <a16:creationId xmlns:a16="http://schemas.microsoft.com/office/drawing/2014/main" id="{DC51853C-8B1C-4903-955F-7F1F8AF98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340" y="3290642"/>
              <a:ext cx="69850" cy="69850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6350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32" name="Freeform 125">
              <a:extLst>
                <a:ext uri="{FF2B5EF4-FFF2-40B4-BE49-F238E27FC236}">
                  <a16:creationId xmlns:a16="http://schemas.microsoft.com/office/drawing/2014/main" id="{5E0D377E-A680-45A8-80E2-B178451D8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630" y="2861382"/>
              <a:ext cx="69850" cy="69850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80E0E8"/>
            </a:solidFill>
            <a:ln w="9525">
              <a:solidFill>
                <a:srgbClr val="80E0E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33" name="Freeform 126">
              <a:extLst>
                <a:ext uri="{FF2B5EF4-FFF2-40B4-BE49-F238E27FC236}">
                  <a16:creationId xmlns:a16="http://schemas.microsoft.com/office/drawing/2014/main" id="{AE001AC0-855F-433B-B895-D1B8DEF4F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630" y="2861382"/>
              <a:ext cx="69850" cy="69850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6350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34" name="Freeform 127">
              <a:extLst>
                <a:ext uri="{FF2B5EF4-FFF2-40B4-BE49-F238E27FC236}">
                  <a16:creationId xmlns:a16="http://schemas.microsoft.com/office/drawing/2014/main" id="{20552905-563E-41A0-97C7-139F5EC3D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340" y="2646751"/>
              <a:ext cx="69850" cy="69850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80E0E8"/>
            </a:solidFill>
            <a:ln w="9525">
              <a:solidFill>
                <a:srgbClr val="80E0E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35" name="Freeform 128">
              <a:extLst>
                <a:ext uri="{FF2B5EF4-FFF2-40B4-BE49-F238E27FC236}">
                  <a16:creationId xmlns:a16="http://schemas.microsoft.com/office/drawing/2014/main" id="{D8D0E12F-A6B9-49EF-A63A-66C187BA5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340" y="2646751"/>
              <a:ext cx="69850" cy="69850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6350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36" name="Freeform 129">
              <a:extLst>
                <a:ext uri="{FF2B5EF4-FFF2-40B4-BE49-F238E27FC236}">
                  <a16:creationId xmlns:a16="http://schemas.microsoft.com/office/drawing/2014/main" id="{C12F1BA2-8DD4-463F-BD8C-129A6AFA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90" y="2432122"/>
              <a:ext cx="71120" cy="69850"/>
            </a:xfrm>
            <a:custGeom>
              <a:avLst/>
              <a:gdLst>
                <a:gd name="T0" fmla="*/ 28 w 56"/>
                <a:gd name="T1" fmla="*/ 0 h 55"/>
                <a:gd name="T2" fmla="*/ 56 w 56"/>
                <a:gd name="T3" fmla="*/ 55 h 55"/>
                <a:gd name="T4" fmla="*/ 0 w 56"/>
                <a:gd name="T5" fmla="*/ 55 h 55"/>
                <a:gd name="T6" fmla="*/ 28 w 56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5">
                  <a:moveTo>
                    <a:pt x="28" y="0"/>
                  </a:moveTo>
                  <a:lnTo>
                    <a:pt x="56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80E0E8"/>
            </a:solidFill>
            <a:ln w="9525">
              <a:solidFill>
                <a:srgbClr val="80E0E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37" name="Freeform 130">
              <a:extLst>
                <a:ext uri="{FF2B5EF4-FFF2-40B4-BE49-F238E27FC236}">
                  <a16:creationId xmlns:a16="http://schemas.microsoft.com/office/drawing/2014/main" id="{20080F5C-B612-4A45-B0E2-4AF492FC4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90" y="2432122"/>
              <a:ext cx="71120" cy="69850"/>
            </a:xfrm>
            <a:custGeom>
              <a:avLst/>
              <a:gdLst>
                <a:gd name="T0" fmla="*/ 28 w 56"/>
                <a:gd name="T1" fmla="*/ 0 h 55"/>
                <a:gd name="T2" fmla="*/ 56 w 56"/>
                <a:gd name="T3" fmla="*/ 55 h 55"/>
                <a:gd name="T4" fmla="*/ 0 w 56"/>
                <a:gd name="T5" fmla="*/ 55 h 55"/>
                <a:gd name="T6" fmla="*/ 28 w 56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5">
                  <a:moveTo>
                    <a:pt x="28" y="0"/>
                  </a:moveTo>
                  <a:lnTo>
                    <a:pt x="56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6350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38" name="Freeform 131">
              <a:extLst>
                <a:ext uri="{FF2B5EF4-FFF2-40B4-BE49-F238E27FC236}">
                  <a16:creationId xmlns:a16="http://schemas.microsoft.com/office/drawing/2014/main" id="{E9999C36-A220-432E-8370-38B9714A0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980" y="2217491"/>
              <a:ext cx="71120" cy="69850"/>
            </a:xfrm>
            <a:custGeom>
              <a:avLst/>
              <a:gdLst>
                <a:gd name="T0" fmla="*/ 28 w 56"/>
                <a:gd name="T1" fmla="*/ 0 h 55"/>
                <a:gd name="T2" fmla="*/ 56 w 56"/>
                <a:gd name="T3" fmla="*/ 55 h 55"/>
                <a:gd name="T4" fmla="*/ 0 w 56"/>
                <a:gd name="T5" fmla="*/ 55 h 55"/>
                <a:gd name="T6" fmla="*/ 28 w 56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5">
                  <a:moveTo>
                    <a:pt x="28" y="0"/>
                  </a:moveTo>
                  <a:lnTo>
                    <a:pt x="56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80E0E8"/>
            </a:solidFill>
            <a:ln w="9525">
              <a:solidFill>
                <a:srgbClr val="80E0E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39" name="Freeform 132">
              <a:extLst>
                <a:ext uri="{FF2B5EF4-FFF2-40B4-BE49-F238E27FC236}">
                  <a16:creationId xmlns:a16="http://schemas.microsoft.com/office/drawing/2014/main" id="{487FE0F2-2303-49BB-9249-5B6E02F46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980" y="2217491"/>
              <a:ext cx="71120" cy="69850"/>
            </a:xfrm>
            <a:custGeom>
              <a:avLst/>
              <a:gdLst>
                <a:gd name="T0" fmla="*/ 28 w 56"/>
                <a:gd name="T1" fmla="*/ 0 h 55"/>
                <a:gd name="T2" fmla="*/ 56 w 56"/>
                <a:gd name="T3" fmla="*/ 55 h 55"/>
                <a:gd name="T4" fmla="*/ 0 w 56"/>
                <a:gd name="T5" fmla="*/ 55 h 55"/>
                <a:gd name="T6" fmla="*/ 28 w 56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5">
                  <a:moveTo>
                    <a:pt x="28" y="0"/>
                  </a:moveTo>
                  <a:lnTo>
                    <a:pt x="56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6350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40" name="Freeform 133">
              <a:extLst>
                <a:ext uri="{FF2B5EF4-FFF2-40B4-BE49-F238E27FC236}">
                  <a16:creationId xmlns:a16="http://schemas.microsoft.com/office/drawing/2014/main" id="{2FB33B54-E284-4BF6-86F4-6EA4A973D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20" y="2002862"/>
              <a:ext cx="69850" cy="69850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80E0E8"/>
            </a:solidFill>
            <a:ln w="9525">
              <a:solidFill>
                <a:srgbClr val="80E0E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41" name="Freeform 134">
              <a:extLst>
                <a:ext uri="{FF2B5EF4-FFF2-40B4-BE49-F238E27FC236}">
                  <a16:creationId xmlns:a16="http://schemas.microsoft.com/office/drawing/2014/main" id="{2BB46CE9-AE28-412A-B725-713EF963F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20" y="2002862"/>
              <a:ext cx="69850" cy="69850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6350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42" name="Freeform 135">
              <a:extLst>
                <a:ext uri="{FF2B5EF4-FFF2-40B4-BE49-F238E27FC236}">
                  <a16:creationId xmlns:a16="http://schemas.microsoft.com/office/drawing/2014/main" id="{544D23A8-3475-4CF3-AC28-579A66314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00" y="3076011"/>
              <a:ext cx="69850" cy="69850"/>
            </a:xfrm>
            <a:custGeom>
              <a:avLst/>
              <a:gdLst>
                <a:gd name="T0" fmla="*/ 27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7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80E0E8"/>
            </a:solidFill>
            <a:ln w="9525">
              <a:solidFill>
                <a:srgbClr val="80E0E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43" name="Freeform 136">
              <a:extLst>
                <a:ext uri="{FF2B5EF4-FFF2-40B4-BE49-F238E27FC236}">
                  <a16:creationId xmlns:a16="http://schemas.microsoft.com/office/drawing/2014/main" id="{A6A481EA-1F01-4658-8688-AC3068E87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00" y="3076011"/>
              <a:ext cx="69850" cy="69850"/>
            </a:xfrm>
            <a:custGeom>
              <a:avLst/>
              <a:gdLst>
                <a:gd name="T0" fmla="*/ 27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7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noFill/>
            <a:ln w="6350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44" name="Line 147">
              <a:extLst>
                <a:ext uri="{FF2B5EF4-FFF2-40B4-BE49-F238E27FC236}">
                  <a16:creationId xmlns:a16="http://schemas.microsoft.com/office/drawing/2014/main" id="{C9854AB9-52DA-480E-AFB9-193B2C8D9D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6100" y="1927930"/>
              <a:ext cx="0" cy="237744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45" name="Oval 148">
              <a:extLst>
                <a:ext uri="{FF2B5EF4-FFF2-40B4-BE49-F238E27FC236}">
                  <a16:creationId xmlns:a16="http://schemas.microsoft.com/office/drawing/2014/main" id="{249FAC27-13C4-4F6D-BB31-6494A1330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171" y="3950485"/>
              <a:ext cx="58420" cy="58420"/>
            </a:xfrm>
            <a:prstGeom prst="ellipse">
              <a:avLst/>
            </a:prstGeom>
            <a:solidFill>
              <a:srgbClr val="FF8000"/>
            </a:solidFill>
            <a:ln w="0">
              <a:solidFill>
                <a:srgbClr val="EE723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46" name="Oval 149">
              <a:extLst>
                <a:ext uri="{FF2B5EF4-FFF2-40B4-BE49-F238E27FC236}">
                  <a16:creationId xmlns:a16="http://schemas.microsoft.com/office/drawing/2014/main" id="{6502AF4E-C30B-4EB5-B19A-90420E295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171" y="3950485"/>
              <a:ext cx="58420" cy="58420"/>
            </a:xfrm>
            <a:prstGeom prst="ellipse">
              <a:avLst/>
            </a:prstGeom>
            <a:noFill/>
            <a:ln w="6350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47" name="Oval 150">
              <a:extLst>
                <a:ext uri="{FF2B5EF4-FFF2-40B4-BE49-F238E27FC236}">
                  <a16:creationId xmlns:a16="http://schemas.microsoft.com/office/drawing/2014/main" id="{5A6042CF-1B15-4EF7-A2D9-94336C952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0351" y="3735855"/>
              <a:ext cx="58420" cy="58420"/>
            </a:xfrm>
            <a:prstGeom prst="ellipse">
              <a:avLst/>
            </a:prstGeom>
            <a:solidFill>
              <a:srgbClr val="FF8000"/>
            </a:solidFill>
            <a:ln w="0">
              <a:solidFill>
                <a:srgbClr val="EE723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48" name="Oval 151">
              <a:extLst>
                <a:ext uri="{FF2B5EF4-FFF2-40B4-BE49-F238E27FC236}">
                  <a16:creationId xmlns:a16="http://schemas.microsoft.com/office/drawing/2014/main" id="{74CAB040-2C80-45E8-96E5-93CAEC931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0351" y="3735855"/>
              <a:ext cx="58420" cy="58420"/>
            </a:xfrm>
            <a:prstGeom prst="ellipse">
              <a:avLst/>
            </a:prstGeom>
            <a:noFill/>
            <a:ln w="6350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49" name="Oval 152">
              <a:extLst>
                <a:ext uri="{FF2B5EF4-FFF2-40B4-BE49-F238E27FC236}">
                  <a16:creationId xmlns:a16="http://schemas.microsoft.com/office/drawing/2014/main" id="{68EA67B9-EAC9-4874-B263-55BB3EE77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141" y="3087442"/>
              <a:ext cx="58420" cy="58420"/>
            </a:xfrm>
            <a:prstGeom prst="ellipse">
              <a:avLst/>
            </a:prstGeom>
            <a:solidFill>
              <a:srgbClr val="FF8000"/>
            </a:solidFill>
            <a:ln w="0">
              <a:solidFill>
                <a:srgbClr val="EE723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50" name="Oval 153">
              <a:extLst>
                <a:ext uri="{FF2B5EF4-FFF2-40B4-BE49-F238E27FC236}">
                  <a16:creationId xmlns:a16="http://schemas.microsoft.com/office/drawing/2014/main" id="{9199C768-BA25-480E-93C1-0BB4DB477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871" y="3087442"/>
              <a:ext cx="59690" cy="58420"/>
            </a:xfrm>
            <a:prstGeom prst="ellipse">
              <a:avLst/>
            </a:prstGeom>
            <a:noFill/>
            <a:ln w="6350" cap="flat">
              <a:solidFill>
                <a:srgbClr val="EE72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cxnSp>
          <p:nvCxnSpPr>
            <p:cNvPr id="451" name="Straight Arrow Connector 450">
              <a:extLst>
                <a:ext uri="{FF2B5EF4-FFF2-40B4-BE49-F238E27FC236}">
                  <a16:creationId xmlns:a16="http://schemas.microsoft.com/office/drawing/2014/main" id="{712A6573-2BD3-419D-97E2-167F15B9EC90}"/>
                </a:ext>
              </a:extLst>
            </p:cNvPr>
            <p:cNvCxnSpPr/>
            <p:nvPr/>
          </p:nvCxnSpPr>
          <p:spPr>
            <a:xfrm>
              <a:off x="3950748" y="2038967"/>
              <a:ext cx="15360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Arrow Connector 451">
              <a:extLst>
                <a:ext uri="{FF2B5EF4-FFF2-40B4-BE49-F238E27FC236}">
                  <a16:creationId xmlns:a16="http://schemas.microsoft.com/office/drawing/2014/main" id="{5A5949D4-6B53-4C1D-99CA-ACBFA23E4466}"/>
                </a:ext>
              </a:extLst>
            </p:cNvPr>
            <p:cNvCxnSpPr/>
            <p:nvPr/>
          </p:nvCxnSpPr>
          <p:spPr>
            <a:xfrm>
              <a:off x="3313181" y="2248642"/>
              <a:ext cx="15360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Arrow Connector 452">
              <a:extLst>
                <a:ext uri="{FF2B5EF4-FFF2-40B4-BE49-F238E27FC236}">
                  <a16:creationId xmlns:a16="http://schemas.microsoft.com/office/drawing/2014/main" id="{218F9B19-6F02-4E76-88DB-F0B58BF70CDE}"/>
                </a:ext>
              </a:extLst>
            </p:cNvPr>
            <p:cNvCxnSpPr/>
            <p:nvPr/>
          </p:nvCxnSpPr>
          <p:spPr>
            <a:xfrm>
              <a:off x="3099151" y="2464628"/>
              <a:ext cx="15360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Arrow Connector 453">
              <a:extLst>
                <a:ext uri="{FF2B5EF4-FFF2-40B4-BE49-F238E27FC236}">
                  <a16:creationId xmlns:a16="http://schemas.microsoft.com/office/drawing/2014/main" id="{FF2F6A09-1BFD-49E1-8C4A-2561D7BD5D8D}"/>
                </a:ext>
              </a:extLst>
            </p:cNvPr>
            <p:cNvCxnSpPr/>
            <p:nvPr/>
          </p:nvCxnSpPr>
          <p:spPr>
            <a:xfrm>
              <a:off x="2874360" y="2688603"/>
              <a:ext cx="15360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Arrow Connector 454">
              <a:extLst>
                <a:ext uri="{FF2B5EF4-FFF2-40B4-BE49-F238E27FC236}">
                  <a16:creationId xmlns:a16="http://schemas.microsoft.com/office/drawing/2014/main" id="{34D331ED-8BD8-4A3A-94CC-EAF490EF115E}"/>
                </a:ext>
              </a:extLst>
            </p:cNvPr>
            <p:cNvCxnSpPr/>
            <p:nvPr/>
          </p:nvCxnSpPr>
          <p:spPr>
            <a:xfrm>
              <a:off x="2745488" y="2895671"/>
              <a:ext cx="15360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Arrow Connector 455">
              <a:extLst>
                <a:ext uri="{FF2B5EF4-FFF2-40B4-BE49-F238E27FC236}">
                  <a16:creationId xmlns:a16="http://schemas.microsoft.com/office/drawing/2014/main" id="{32AE287C-379B-4E54-963B-47253A9B285A}"/>
                </a:ext>
              </a:extLst>
            </p:cNvPr>
            <p:cNvCxnSpPr/>
            <p:nvPr/>
          </p:nvCxnSpPr>
          <p:spPr>
            <a:xfrm>
              <a:off x="1911700" y="3318798"/>
              <a:ext cx="15360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7" name="Freeform 129">
              <a:extLst>
                <a:ext uri="{FF2B5EF4-FFF2-40B4-BE49-F238E27FC236}">
                  <a16:creationId xmlns:a16="http://schemas.microsoft.com/office/drawing/2014/main" id="{5E71DFF0-1472-423A-883E-B42BF631E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730" y="2643793"/>
              <a:ext cx="71120" cy="69850"/>
            </a:xfrm>
            <a:custGeom>
              <a:avLst/>
              <a:gdLst>
                <a:gd name="T0" fmla="*/ 28 w 56"/>
                <a:gd name="T1" fmla="*/ 0 h 55"/>
                <a:gd name="T2" fmla="*/ 56 w 56"/>
                <a:gd name="T3" fmla="*/ 55 h 55"/>
                <a:gd name="T4" fmla="*/ 0 w 56"/>
                <a:gd name="T5" fmla="*/ 55 h 55"/>
                <a:gd name="T6" fmla="*/ 28 w 56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5">
                  <a:moveTo>
                    <a:pt x="28" y="0"/>
                  </a:moveTo>
                  <a:lnTo>
                    <a:pt x="56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58" name="Freeform 129">
              <a:extLst>
                <a:ext uri="{FF2B5EF4-FFF2-40B4-BE49-F238E27FC236}">
                  <a16:creationId xmlns:a16="http://schemas.microsoft.com/office/drawing/2014/main" id="{C90F9188-D2E1-47EA-9824-BEFF5AD75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332" y="2425275"/>
              <a:ext cx="71120" cy="69850"/>
            </a:xfrm>
            <a:custGeom>
              <a:avLst/>
              <a:gdLst>
                <a:gd name="T0" fmla="*/ 28 w 56"/>
                <a:gd name="T1" fmla="*/ 0 h 55"/>
                <a:gd name="T2" fmla="*/ 56 w 56"/>
                <a:gd name="T3" fmla="*/ 55 h 55"/>
                <a:gd name="T4" fmla="*/ 0 w 56"/>
                <a:gd name="T5" fmla="*/ 55 h 55"/>
                <a:gd name="T6" fmla="*/ 28 w 56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5">
                  <a:moveTo>
                    <a:pt x="28" y="0"/>
                  </a:moveTo>
                  <a:lnTo>
                    <a:pt x="56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59" name="Rectangle 95">
              <a:extLst>
                <a:ext uri="{FF2B5EF4-FFF2-40B4-BE49-F238E27FC236}">
                  <a16:creationId xmlns:a16="http://schemas.microsoft.com/office/drawing/2014/main" id="{7F538399-4D59-4444-8F28-7C9018C71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17" y="3454461"/>
              <a:ext cx="1281388" cy="171568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60" name="Oval 152">
              <a:extLst>
                <a:ext uri="{FF2B5EF4-FFF2-40B4-BE49-F238E27FC236}">
                  <a16:creationId xmlns:a16="http://schemas.microsoft.com/office/drawing/2014/main" id="{B9809F23-A924-4752-A4D2-A67918A3A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6307" y="3511894"/>
              <a:ext cx="58420" cy="58420"/>
            </a:xfrm>
            <a:prstGeom prst="ellipse">
              <a:avLst/>
            </a:prstGeom>
            <a:solidFill>
              <a:srgbClr val="FF8000"/>
            </a:solidFill>
            <a:ln w="0">
              <a:solidFill>
                <a:srgbClr val="EE723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61" name="Oval 153">
              <a:extLst>
                <a:ext uri="{FF2B5EF4-FFF2-40B4-BE49-F238E27FC236}">
                  <a16:creationId xmlns:a16="http://schemas.microsoft.com/office/drawing/2014/main" id="{1BCB6AF2-91DC-4A28-9C3F-70C07E513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037" y="3511894"/>
              <a:ext cx="59690" cy="58420"/>
            </a:xfrm>
            <a:prstGeom prst="ellipse">
              <a:avLst/>
            </a:prstGeom>
            <a:noFill/>
            <a:ln w="6350" cap="flat">
              <a:solidFill>
                <a:srgbClr val="EE72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62" name="Freeform 133">
              <a:extLst>
                <a:ext uri="{FF2B5EF4-FFF2-40B4-BE49-F238E27FC236}">
                  <a16:creationId xmlns:a16="http://schemas.microsoft.com/office/drawing/2014/main" id="{ACF197C9-7EFD-49ED-B1F6-1C447E5BB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790" y="3500408"/>
              <a:ext cx="69850" cy="69850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80E0E8"/>
            </a:solidFill>
            <a:ln w="9525">
              <a:solidFill>
                <a:srgbClr val="80E0E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63" name="Freeform 134">
              <a:extLst>
                <a:ext uri="{FF2B5EF4-FFF2-40B4-BE49-F238E27FC236}">
                  <a16:creationId xmlns:a16="http://schemas.microsoft.com/office/drawing/2014/main" id="{9AE3EFE3-C26B-4810-B310-F370EAD1D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790" y="3500408"/>
              <a:ext cx="69850" cy="69850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6350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</p:grpSp>
      <p:cxnSp>
        <p:nvCxnSpPr>
          <p:cNvPr id="468" name="Straight Connector 467">
            <a:extLst>
              <a:ext uri="{FF2B5EF4-FFF2-40B4-BE49-F238E27FC236}">
                <a16:creationId xmlns:a16="http://schemas.microsoft.com/office/drawing/2014/main" id="{E9E75C0B-6D61-407D-A082-1F81B679380D}"/>
              </a:ext>
            </a:extLst>
          </p:cNvPr>
          <p:cNvCxnSpPr/>
          <p:nvPr/>
        </p:nvCxnSpPr>
        <p:spPr>
          <a:xfrm>
            <a:off x="4871614" y="2210778"/>
            <a:ext cx="350231" cy="0"/>
          </a:xfrm>
          <a:prstGeom prst="line">
            <a:avLst/>
          </a:prstGeom>
          <a:ln w="38100">
            <a:solidFill>
              <a:srgbClr val="156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9" name="TextBox 468">
            <a:extLst>
              <a:ext uri="{FF2B5EF4-FFF2-40B4-BE49-F238E27FC236}">
                <a16:creationId xmlns:a16="http://schemas.microsoft.com/office/drawing/2014/main" id="{74401052-309C-4044-BAB5-FDF69520A790}"/>
              </a:ext>
            </a:extLst>
          </p:cNvPr>
          <p:cNvSpPr txBox="1"/>
          <p:nvPr/>
        </p:nvSpPr>
        <p:spPr>
          <a:xfrm>
            <a:off x="5199939" y="2067769"/>
            <a:ext cx="891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V600E</a:t>
            </a:r>
          </a:p>
        </p:txBody>
      </p:sp>
      <p:cxnSp>
        <p:nvCxnSpPr>
          <p:cNvPr id="470" name="Straight Connector 469">
            <a:extLst>
              <a:ext uri="{FF2B5EF4-FFF2-40B4-BE49-F238E27FC236}">
                <a16:creationId xmlns:a16="http://schemas.microsoft.com/office/drawing/2014/main" id="{62D79FEF-6048-4BDB-946D-31FD2D037261}"/>
              </a:ext>
            </a:extLst>
          </p:cNvPr>
          <p:cNvCxnSpPr/>
          <p:nvPr/>
        </p:nvCxnSpPr>
        <p:spPr>
          <a:xfrm>
            <a:off x="4877146" y="2459254"/>
            <a:ext cx="350231" cy="0"/>
          </a:xfrm>
          <a:prstGeom prst="line">
            <a:avLst/>
          </a:prstGeom>
          <a:ln w="38100">
            <a:solidFill>
              <a:srgbClr val="6E1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" name="TextBox 470">
            <a:extLst>
              <a:ext uri="{FF2B5EF4-FFF2-40B4-BE49-F238E27FC236}">
                <a16:creationId xmlns:a16="http://schemas.microsoft.com/office/drawing/2014/main" id="{6193AE0A-01E3-4184-B897-CBD93E687A42}"/>
              </a:ext>
            </a:extLst>
          </p:cNvPr>
          <p:cNvSpPr txBox="1"/>
          <p:nvPr/>
        </p:nvSpPr>
        <p:spPr>
          <a:xfrm>
            <a:off x="5205471" y="2316245"/>
            <a:ext cx="891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V600K</a:t>
            </a:r>
          </a:p>
        </p:txBody>
      </p: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83FBC685-8909-4F05-8F18-6E96963BD3AD}"/>
              </a:ext>
            </a:extLst>
          </p:cNvPr>
          <p:cNvGrpSpPr/>
          <p:nvPr/>
        </p:nvGrpSpPr>
        <p:grpSpPr>
          <a:xfrm>
            <a:off x="3133882" y="1964404"/>
            <a:ext cx="3086041" cy="1887935"/>
            <a:chOff x="4586267" y="1330484"/>
            <a:chExt cx="4458799" cy="2745889"/>
          </a:xfrm>
        </p:grpSpPr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CFB33565-4A80-4FEC-BE38-1E2AFC164DAC}"/>
                </a:ext>
              </a:extLst>
            </p:cNvPr>
            <p:cNvCxnSpPr/>
            <p:nvPr/>
          </p:nvCxnSpPr>
          <p:spPr>
            <a:xfrm>
              <a:off x="5065052" y="2636772"/>
              <a:ext cx="498986" cy="963832"/>
            </a:xfrm>
            <a:prstGeom prst="line">
              <a:avLst/>
            </a:prstGeom>
            <a:ln w="19050">
              <a:solidFill>
                <a:srgbClr val="6E1E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4" name="Rectangle 190">
              <a:extLst>
                <a:ext uri="{FF2B5EF4-FFF2-40B4-BE49-F238E27FC236}">
                  <a16:creationId xmlns:a16="http://schemas.microsoft.com/office/drawing/2014/main" id="{9206E88C-F292-45C9-BD18-1993CF957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444" y="2616893"/>
              <a:ext cx="44589" cy="44590"/>
            </a:xfrm>
            <a:prstGeom prst="rect">
              <a:avLst/>
            </a:prstGeom>
            <a:solidFill>
              <a:srgbClr val="6E1E50"/>
            </a:solidFill>
            <a:ln w="9525">
              <a:solidFill>
                <a:srgbClr val="6E1E5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75" name="Rectangle 191">
              <a:extLst>
                <a:ext uri="{FF2B5EF4-FFF2-40B4-BE49-F238E27FC236}">
                  <a16:creationId xmlns:a16="http://schemas.microsoft.com/office/drawing/2014/main" id="{51D513CA-2975-4223-A4BB-3D9D93518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444" y="2616893"/>
              <a:ext cx="44589" cy="44590"/>
            </a:xfrm>
            <a:prstGeom prst="rect">
              <a:avLst/>
            </a:prstGeom>
            <a:solidFill>
              <a:srgbClr val="6E1E50"/>
            </a:solidFill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76" name="AutoShape 3">
              <a:extLst>
                <a:ext uri="{FF2B5EF4-FFF2-40B4-BE49-F238E27FC236}">
                  <a16:creationId xmlns:a16="http://schemas.microsoft.com/office/drawing/2014/main" id="{6011D921-804D-4DD2-B0DF-F19DEA96F64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751435" y="1330484"/>
              <a:ext cx="4059748" cy="2745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77" name="TextBox 476">
              <a:extLst>
                <a:ext uri="{FF2B5EF4-FFF2-40B4-BE49-F238E27FC236}">
                  <a16:creationId xmlns:a16="http://schemas.microsoft.com/office/drawing/2014/main" id="{927E3BAD-4E45-46D2-8FB2-980546A5F667}"/>
                </a:ext>
              </a:extLst>
            </p:cNvPr>
            <p:cNvSpPr txBox="1"/>
            <p:nvPr/>
          </p:nvSpPr>
          <p:spPr>
            <a:xfrm>
              <a:off x="8673082" y="3497529"/>
              <a:ext cx="317764" cy="2732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478" name="TextBox 477">
              <a:extLst>
                <a:ext uri="{FF2B5EF4-FFF2-40B4-BE49-F238E27FC236}">
                  <a16:creationId xmlns:a16="http://schemas.microsoft.com/office/drawing/2014/main" id="{571A327F-09C3-44EE-818F-D45F15CC7911}"/>
                </a:ext>
              </a:extLst>
            </p:cNvPr>
            <p:cNvSpPr txBox="1"/>
            <p:nvPr/>
          </p:nvSpPr>
          <p:spPr>
            <a:xfrm>
              <a:off x="6671175" y="3202654"/>
              <a:ext cx="317764" cy="2732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4C086FB9-9360-49AD-89B6-7F64FC19F054}"/>
                </a:ext>
              </a:extLst>
            </p:cNvPr>
            <p:cNvSpPr txBox="1"/>
            <p:nvPr/>
          </p:nvSpPr>
          <p:spPr>
            <a:xfrm>
              <a:off x="7907930" y="3167601"/>
              <a:ext cx="317764" cy="2732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480" name="TextBox 479">
              <a:extLst>
                <a:ext uri="{FF2B5EF4-FFF2-40B4-BE49-F238E27FC236}">
                  <a16:creationId xmlns:a16="http://schemas.microsoft.com/office/drawing/2014/main" id="{2BD8CCD9-7C56-4CC7-9294-BE75CF57ADF9}"/>
                </a:ext>
              </a:extLst>
            </p:cNvPr>
            <p:cNvSpPr txBox="1"/>
            <p:nvPr/>
          </p:nvSpPr>
          <p:spPr>
            <a:xfrm>
              <a:off x="7669259" y="3392233"/>
              <a:ext cx="317764" cy="2732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481" name="TextBox 480">
              <a:extLst>
                <a:ext uri="{FF2B5EF4-FFF2-40B4-BE49-F238E27FC236}">
                  <a16:creationId xmlns:a16="http://schemas.microsoft.com/office/drawing/2014/main" id="{429D5AD5-579E-4AD8-9353-E696F56FF2F0}"/>
                </a:ext>
              </a:extLst>
            </p:cNvPr>
            <p:cNvSpPr txBox="1"/>
            <p:nvPr/>
          </p:nvSpPr>
          <p:spPr>
            <a:xfrm>
              <a:off x="5170234" y="3202699"/>
              <a:ext cx="317764" cy="2732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482" name="TextBox 481">
              <a:extLst>
                <a:ext uri="{FF2B5EF4-FFF2-40B4-BE49-F238E27FC236}">
                  <a16:creationId xmlns:a16="http://schemas.microsoft.com/office/drawing/2014/main" id="{159B5DED-B7A9-47A8-AE63-45B81064A72C}"/>
                </a:ext>
              </a:extLst>
            </p:cNvPr>
            <p:cNvSpPr txBox="1"/>
            <p:nvPr/>
          </p:nvSpPr>
          <p:spPr>
            <a:xfrm>
              <a:off x="7521847" y="3062304"/>
              <a:ext cx="317764" cy="2732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483" name="Rectangle 7">
              <a:extLst>
                <a:ext uri="{FF2B5EF4-FFF2-40B4-BE49-F238E27FC236}">
                  <a16:creationId xmlns:a16="http://schemas.microsoft.com/office/drawing/2014/main" id="{B4CBC3EB-B119-4D84-903E-85E52D6DA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4136" y="3757162"/>
              <a:ext cx="71799" cy="14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84" name="Rectangle 8">
              <a:extLst>
                <a:ext uri="{FF2B5EF4-FFF2-40B4-BE49-F238E27FC236}">
                  <a16:creationId xmlns:a16="http://schemas.microsoft.com/office/drawing/2014/main" id="{C0846406-96A8-4BF1-947A-9BEDCD10F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5527" y="3757162"/>
              <a:ext cx="71799" cy="14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4</a:t>
              </a:r>
              <a:endParaRPr lang="en-US" alt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85" name="Rectangle 9">
              <a:extLst>
                <a:ext uri="{FF2B5EF4-FFF2-40B4-BE49-F238E27FC236}">
                  <a16:creationId xmlns:a16="http://schemas.microsoft.com/office/drawing/2014/main" id="{82469AF5-00A2-4367-8F58-DABD758CC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6919" y="3757162"/>
              <a:ext cx="71799" cy="14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8</a:t>
              </a:r>
              <a:endParaRPr lang="en-US" alt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86" name="Rectangle 10">
              <a:extLst>
                <a:ext uri="{FF2B5EF4-FFF2-40B4-BE49-F238E27FC236}">
                  <a16:creationId xmlns:a16="http://schemas.microsoft.com/office/drawing/2014/main" id="{DDBE5CB1-8A46-4AC7-A913-975BDF3E9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2" y="3757162"/>
              <a:ext cx="143596" cy="14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12</a:t>
              </a:r>
              <a:endParaRPr lang="en-US" alt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87" name="Rectangle 11">
              <a:extLst>
                <a:ext uri="{FF2B5EF4-FFF2-40B4-BE49-F238E27FC236}">
                  <a16:creationId xmlns:a16="http://schemas.microsoft.com/office/drawing/2014/main" id="{107C405A-BDCD-40D6-AAC4-AF5EAD322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8685" y="3757162"/>
              <a:ext cx="143596" cy="14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16</a:t>
              </a:r>
              <a:endParaRPr lang="en-US" alt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88" name="Rectangle 12">
              <a:extLst>
                <a:ext uri="{FF2B5EF4-FFF2-40B4-BE49-F238E27FC236}">
                  <a16:creationId xmlns:a16="http://schemas.microsoft.com/office/drawing/2014/main" id="{416F779D-D28A-41A4-899A-507B2A0A5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0080" y="3757162"/>
              <a:ext cx="143596" cy="14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20</a:t>
              </a:r>
              <a:endParaRPr lang="en-US" alt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89" name="Rectangle 13">
              <a:extLst>
                <a:ext uri="{FF2B5EF4-FFF2-40B4-BE49-F238E27FC236}">
                  <a16:creationId xmlns:a16="http://schemas.microsoft.com/office/drawing/2014/main" id="{F2C7857B-8159-4227-B9AD-FCFB8C606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1470" y="3757162"/>
              <a:ext cx="143596" cy="14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24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90" name="Rectangle 15">
              <a:extLst>
                <a:ext uri="{FF2B5EF4-FFF2-40B4-BE49-F238E27FC236}">
                  <a16:creationId xmlns:a16="http://schemas.microsoft.com/office/drawing/2014/main" id="{3918BBDA-984F-4006-8AB6-7ABFADBBA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91" y="3550692"/>
              <a:ext cx="291825" cy="15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−100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91" name="Rectangle 16">
              <a:extLst>
                <a:ext uri="{FF2B5EF4-FFF2-40B4-BE49-F238E27FC236}">
                  <a16:creationId xmlns:a16="http://schemas.microsoft.com/office/drawing/2014/main" id="{484EA034-9697-4F8D-8150-36E4D6A3B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189" y="3355855"/>
              <a:ext cx="220027" cy="15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−80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92" name="Rectangle 17">
              <a:extLst>
                <a:ext uri="{FF2B5EF4-FFF2-40B4-BE49-F238E27FC236}">
                  <a16:creationId xmlns:a16="http://schemas.microsoft.com/office/drawing/2014/main" id="{1FC1750A-BDAE-42FC-AA3B-F927CC260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189" y="3160049"/>
              <a:ext cx="220027" cy="15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−60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93" name="Rectangle 18">
              <a:extLst>
                <a:ext uri="{FF2B5EF4-FFF2-40B4-BE49-F238E27FC236}">
                  <a16:creationId xmlns:a16="http://schemas.microsoft.com/office/drawing/2014/main" id="{D41781E1-6420-413C-B208-8B8BB0858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189" y="2964244"/>
              <a:ext cx="220027" cy="15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−40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94" name="Rectangle 19">
              <a:extLst>
                <a:ext uri="{FF2B5EF4-FFF2-40B4-BE49-F238E27FC236}">
                  <a16:creationId xmlns:a16="http://schemas.microsoft.com/office/drawing/2014/main" id="{9B9827FA-27B3-4951-A0C8-58B805997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189" y="2770376"/>
              <a:ext cx="220027" cy="15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−20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95" name="Rectangle 20">
              <a:extLst>
                <a:ext uri="{FF2B5EF4-FFF2-40B4-BE49-F238E27FC236}">
                  <a16:creationId xmlns:a16="http://schemas.microsoft.com/office/drawing/2014/main" id="{91C56C99-0B13-4F57-858D-B8AF59A1A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8417" y="2574571"/>
              <a:ext cx="71799" cy="14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n-US" altLang="en-US" sz="70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0</a:t>
              </a:r>
              <a:endParaRPr lang="en-US" alt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96" name="Rectangle 21">
              <a:extLst>
                <a:ext uri="{FF2B5EF4-FFF2-40B4-BE49-F238E27FC236}">
                  <a16:creationId xmlns:a16="http://schemas.microsoft.com/office/drawing/2014/main" id="{0C53DE10-0C4A-4128-BF38-C407BCF92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620" y="2378764"/>
              <a:ext cx="143596" cy="14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20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97" name="Rectangle 22">
              <a:extLst>
                <a:ext uri="{FF2B5EF4-FFF2-40B4-BE49-F238E27FC236}">
                  <a16:creationId xmlns:a16="http://schemas.microsoft.com/office/drawing/2014/main" id="{C8541DCD-DBE9-47DD-A8BB-9E1FD8BFF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620" y="2184898"/>
              <a:ext cx="143596" cy="14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n-US" altLang="en-US" sz="70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40</a:t>
              </a:r>
              <a:endParaRPr lang="en-US" alt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98" name="Rectangle 23">
              <a:extLst>
                <a:ext uri="{FF2B5EF4-FFF2-40B4-BE49-F238E27FC236}">
                  <a16:creationId xmlns:a16="http://schemas.microsoft.com/office/drawing/2014/main" id="{602DB8C5-8D03-4EBA-8044-391E4A4BD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620" y="1989091"/>
              <a:ext cx="143596" cy="14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n-US" altLang="en-US" sz="70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60</a:t>
              </a:r>
              <a:endParaRPr lang="en-US" alt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99" name="Rectangle 24">
              <a:extLst>
                <a:ext uri="{FF2B5EF4-FFF2-40B4-BE49-F238E27FC236}">
                  <a16:creationId xmlns:a16="http://schemas.microsoft.com/office/drawing/2014/main" id="{6C876B66-C5CD-480F-98C9-2CA8B3556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620" y="1793287"/>
              <a:ext cx="143596" cy="14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n-US" altLang="en-US" sz="70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80</a:t>
              </a:r>
              <a:endParaRPr lang="en-US" alt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00" name="Rectangle 25">
              <a:extLst>
                <a:ext uri="{FF2B5EF4-FFF2-40B4-BE49-F238E27FC236}">
                  <a16:creationId xmlns:a16="http://schemas.microsoft.com/office/drawing/2014/main" id="{36481050-D530-4F66-B26E-31C6C461D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4821" y="1598450"/>
              <a:ext cx="215395" cy="14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100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01" name="Freeform 27">
              <a:extLst>
                <a:ext uri="{FF2B5EF4-FFF2-40B4-BE49-F238E27FC236}">
                  <a16:creationId xmlns:a16="http://schemas.microsoft.com/office/drawing/2014/main" id="{8BE9B376-D9F1-4A8B-9159-987EFA06D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184" y="2635639"/>
              <a:ext cx="2922542" cy="636853"/>
            </a:xfrm>
            <a:custGeom>
              <a:avLst/>
              <a:gdLst>
                <a:gd name="T0" fmla="*/ 0 w 3015"/>
                <a:gd name="T1" fmla="*/ 0 h 657"/>
                <a:gd name="T2" fmla="*/ 0 w 3015"/>
                <a:gd name="T3" fmla="*/ 0 h 657"/>
                <a:gd name="T4" fmla="*/ 0 w 3015"/>
                <a:gd name="T5" fmla="*/ 0 h 657"/>
                <a:gd name="T6" fmla="*/ 502 w 3015"/>
                <a:gd name="T7" fmla="*/ 596 h 657"/>
                <a:gd name="T8" fmla="*/ 502 w 3015"/>
                <a:gd name="T9" fmla="*/ 596 h 657"/>
                <a:gd name="T10" fmla="*/ 690 w 3015"/>
                <a:gd name="T11" fmla="*/ 596 h 657"/>
                <a:gd name="T12" fmla="*/ 690 w 3015"/>
                <a:gd name="T13" fmla="*/ 596 h 657"/>
                <a:gd name="T14" fmla="*/ 888 w 3015"/>
                <a:gd name="T15" fmla="*/ 555 h 657"/>
                <a:gd name="T16" fmla="*/ 888 w 3015"/>
                <a:gd name="T17" fmla="*/ 555 h 657"/>
                <a:gd name="T18" fmla="*/ 1269 w 3015"/>
                <a:gd name="T19" fmla="*/ 596 h 657"/>
                <a:gd name="T20" fmla="*/ 1269 w 3015"/>
                <a:gd name="T21" fmla="*/ 596 h 657"/>
                <a:gd name="T22" fmla="*/ 1618 w 3015"/>
                <a:gd name="T23" fmla="*/ 636 h 657"/>
                <a:gd name="T24" fmla="*/ 1618 w 3015"/>
                <a:gd name="T25" fmla="*/ 636 h 657"/>
                <a:gd name="T26" fmla="*/ 1849 w 3015"/>
                <a:gd name="T27" fmla="*/ 596 h 657"/>
                <a:gd name="T28" fmla="*/ 1849 w 3015"/>
                <a:gd name="T29" fmla="*/ 596 h 657"/>
                <a:gd name="T30" fmla="*/ 2276 w 3015"/>
                <a:gd name="T31" fmla="*/ 657 h 657"/>
                <a:gd name="T32" fmla="*/ 2276 w 3015"/>
                <a:gd name="T33" fmla="*/ 657 h 657"/>
                <a:gd name="T34" fmla="*/ 2628 w 3015"/>
                <a:gd name="T35" fmla="*/ 636 h 657"/>
                <a:gd name="T36" fmla="*/ 2628 w 3015"/>
                <a:gd name="T37" fmla="*/ 636 h 657"/>
                <a:gd name="T38" fmla="*/ 3015 w 3015"/>
                <a:gd name="T39" fmla="*/ 657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15" h="65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02" y="596"/>
                  </a:lnTo>
                  <a:lnTo>
                    <a:pt x="502" y="596"/>
                  </a:lnTo>
                  <a:lnTo>
                    <a:pt x="690" y="596"/>
                  </a:lnTo>
                  <a:lnTo>
                    <a:pt x="690" y="596"/>
                  </a:lnTo>
                  <a:lnTo>
                    <a:pt x="888" y="555"/>
                  </a:lnTo>
                  <a:lnTo>
                    <a:pt x="888" y="555"/>
                  </a:lnTo>
                  <a:lnTo>
                    <a:pt x="1269" y="596"/>
                  </a:lnTo>
                  <a:lnTo>
                    <a:pt x="1269" y="596"/>
                  </a:lnTo>
                  <a:lnTo>
                    <a:pt x="1618" y="636"/>
                  </a:lnTo>
                  <a:lnTo>
                    <a:pt x="1618" y="636"/>
                  </a:lnTo>
                  <a:lnTo>
                    <a:pt x="1849" y="596"/>
                  </a:lnTo>
                  <a:lnTo>
                    <a:pt x="1849" y="596"/>
                  </a:lnTo>
                  <a:lnTo>
                    <a:pt x="2276" y="657"/>
                  </a:lnTo>
                  <a:lnTo>
                    <a:pt x="2276" y="657"/>
                  </a:lnTo>
                  <a:lnTo>
                    <a:pt x="2628" y="636"/>
                  </a:lnTo>
                  <a:lnTo>
                    <a:pt x="2628" y="636"/>
                  </a:lnTo>
                  <a:lnTo>
                    <a:pt x="3015" y="657"/>
                  </a:lnTo>
                </a:path>
              </a:pathLst>
            </a:custGeom>
            <a:noFill/>
            <a:ln w="19050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02" name="Rectangle 28">
              <a:extLst>
                <a:ext uri="{FF2B5EF4-FFF2-40B4-BE49-F238E27FC236}">
                  <a16:creationId xmlns:a16="http://schemas.microsoft.com/office/drawing/2014/main" id="{4C2F7518-6B2B-4541-875C-CC35150D5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03" name="Rectangle 29">
              <a:extLst>
                <a:ext uri="{FF2B5EF4-FFF2-40B4-BE49-F238E27FC236}">
                  <a16:creationId xmlns:a16="http://schemas.microsoft.com/office/drawing/2014/main" id="{6C5E3A3E-C0D1-4414-9BEC-61F9FB2A1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04" name="Rectangle 30">
              <a:extLst>
                <a:ext uri="{FF2B5EF4-FFF2-40B4-BE49-F238E27FC236}">
                  <a16:creationId xmlns:a16="http://schemas.microsoft.com/office/drawing/2014/main" id="{AE510541-1A51-466D-B036-DEE1457BE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495" y="3191067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05" name="Rectangle 31">
              <a:extLst>
                <a:ext uri="{FF2B5EF4-FFF2-40B4-BE49-F238E27FC236}">
                  <a16:creationId xmlns:a16="http://schemas.microsoft.com/office/drawing/2014/main" id="{3A3508E7-AAFD-44B3-841E-4D91ECB14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495" y="3191067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06" name="Rectangle 32">
              <a:extLst>
                <a:ext uri="{FF2B5EF4-FFF2-40B4-BE49-F238E27FC236}">
                  <a16:creationId xmlns:a16="http://schemas.microsoft.com/office/drawing/2014/main" id="{B406D8C3-A3B7-4795-9F28-E44DA5A88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0729" y="3191067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07" name="Rectangle 33">
              <a:extLst>
                <a:ext uri="{FF2B5EF4-FFF2-40B4-BE49-F238E27FC236}">
                  <a16:creationId xmlns:a16="http://schemas.microsoft.com/office/drawing/2014/main" id="{8D7275A3-00B0-4965-AC6F-9D100118F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0729" y="3191067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08" name="Rectangle 34">
              <a:extLst>
                <a:ext uri="{FF2B5EF4-FFF2-40B4-BE49-F238E27FC236}">
                  <a16:creationId xmlns:a16="http://schemas.microsoft.com/office/drawing/2014/main" id="{129FAA4F-3AB4-41FC-8E93-CBEE5EEA1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657" y="3151325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09" name="Rectangle 35">
              <a:extLst>
                <a:ext uri="{FF2B5EF4-FFF2-40B4-BE49-F238E27FC236}">
                  <a16:creationId xmlns:a16="http://schemas.microsoft.com/office/drawing/2014/main" id="{1780A3C9-42F4-4085-8EA7-F00697220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657" y="3151325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10" name="Rectangle 36">
              <a:extLst>
                <a:ext uri="{FF2B5EF4-FFF2-40B4-BE49-F238E27FC236}">
                  <a16:creationId xmlns:a16="http://schemas.microsoft.com/office/drawing/2014/main" id="{137FE33B-AF9D-4238-8898-9E0C9AC51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974" y="3191067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11" name="Rectangle 37">
              <a:extLst>
                <a:ext uri="{FF2B5EF4-FFF2-40B4-BE49-F238E27FC236}">
                  <a16:creationId xmlns:a16="http://schemas.microsoft.com/office/drawing/2014/main" id="{AB287355-0D4A-430D-BC7D-4F337C7EA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974" y="3191067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12" name="Rectangle 38">
              <a:extLst>
                <a:ext uri="{FF2B5EF4-FFF2-40B4-BE49-F238E27FC236}">
                  <a16:creationId xmlns:a16="http://schemas.microsoft.com/office/drawing/2014/main" id="{7B27620F-8434-4C4C-A6C7-184AAC296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9302" y="3229843"/>
              <a:ext cx="45558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13" name="Rectangle 39">
              <a:extLst>
                <a:ext uri="{FF2B5EF4-FFF2-40B4-BE49-F238E27FC236}">
                  <a16:creationId xmlns:a16="http://schemas.microsoft.com/office/drawing/2014/main" id="{74FE140B-6F5D-40E8-BFF4-D3D83D851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9302" y="3229843"/>
              <a:ext cx="45558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14" name="Rectangle 40">
              <a:extLst>
                <a:ext uri="{FF2B5EF4-FFF2-40B4-BE49-F238E27FC236}">
                  <a16:creationId xmlns:a16="http://schemas.microsoft.com/office/drawing/2014/main" id="{1CF1F1A6-AB1B-48AC-9CA8-9A9BC9575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4188" y="3191067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15" name="Rectangle 41">
              <a:extLst>
                <a:ext uri="{FF2B5EF4-FFF2-40B4-BE49-F238E27FC236}">
                  <a16:creationId xmlns:a16="http://schemas.microsoft.com/office/drawing/2014/main" id="{BC39E0DA-B492-475D-976E-933919850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4188" y="3191067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16" name="Rectangle 42">
              <a:extLst>
                <a:ext uri="{FF2B5EF4-FFF2-40B4-BE49-F238E27FC236}">
                  <a16:creationId xmlns:a16="http://schemas.microsoft.com/office/drawing/2014/main" id="{98CB1E14-2194-40D1-867B-4A7A61E64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8094" y="3250198"/>
              <a:ext cx="44589" cy="45559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17" name="Rectangle 43">
              <a:extLst>
                <a:ext uri="{FF2B5EF4-FFF2-40B4-BE49-F238E27FC236}">
                  <a16:creationId xmlns:a16="http://schemas.microsoft.com/office/drawing/2014/main" id="{77DE23F2-2F3B-4ADB-9631-2EF692328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8094" y="3250198"/>
              <a:ext cx="44589" cy="45559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18" name="Rectangle 44">
              <a:extLst>
                <a:ext uri="{FF2B5EF4-FFF2-40B4-BE49-F238E27FC236}">
                  <a16:creationId xmlns:a16="http://schemas.microsoft.com/office/drawing/2014/main" id="{41FC22B6-A919-4728-BC52-4E7D68006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9298" y="3229843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19" name="Rectangle 45">
              <a:extLst>
                <a:ext uri="{FF2B5EF4-FFF2-40B4-BE49-F238E27FC236}">
                  <a16:creationId xmlns:a16="http://schemas.microsoft.com/office/drawing/2014/main" id="{9A743523-BD65-446E-BAF7-B36F880A9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9298" y="3229843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20" name="Rectangle 46">
              <a:extLst>
                <a:ext uri="{FF2B5EF4-FFF2-40B4-BE49-F238E27FC236}">
                  <a16:creationId xmlns:a16="http://schemas.microsoft.com/office/drawing/2014/main" id="{E14E065D-9A13-420E-A4CB-FF01FE209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4430" y="3250198"/>
              <a:ext cx="44589" cy="45559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21" name="Rectangle 47">
              <a:extLst>
                <a:ext uri="{FF2B5EF4-FFF2-40B4-BE49-F238E27FC236}">
                  <a16:creationId xmlns:a16="http://schemas.microsoft.com/office/drawing/2014/main" id="{1A4D6E03-811B-4646-9FEC-E1D46BCF4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4430" y="3250198"/>
              <a:ext cx="44589" cy="45559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22" name="Freeform 48">
              <a:extLst>
                <a:ext uri="{FF2B5EF4-FFF2-40B4-BE49-F238E27FC236}">
                  <a16:creationId xmlns:a16="http://schemas.microsoft.com/office/drawing/2014/main" id="{901573B2-7DC1-4DE8-8587-671593D2D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184" y="2635639"/>
              <a:ext cx="3687347" cy="966428"/>
            </a:xfrm>
            <a:custGeom>
              <a:avLst/>
              <a:gdLst>
                <a:gd name="T0" fmla="*/ 0 w 3804"/>
                <a:gd name="T1" fmla="*/ 0 h 997"/>
                <a:gd name="T2" fmla="*/ 0 w 3804"/>
                <a:gd name="T3" fmla="*/ 0 h 997"/>
                <a:gd name="T4" fmla="*/ 0 w 3804"/>
                <a:gd name="T5" fmla="*/ 0 h 997"/>
                <a:gd name="T6" fmla="*/ 491 w 3804"/>
                <a:gd name="T7" fmla="*/ 843 h 997"/>
                <a:gd name="T8" fmla="*/ 491 w 3804"/>
                <a:gd name="T9" fmla="*/ 843 h 997"/>
                <a:gd name="T10" fmla="*/ 1020 w 3804"/>
                <a:gd name="T11" fmla="*/ 843 h 997"/>
                <a:gd name="T12" fmla="*/ 1020 w 3804"/>
                <a:gd name="T13" fmla="*/ 843 h 997"/>
                <a:gd name="T14" fmla="*/ 1308 w 3804"/>
                <a:gd name="T15" fmla="*/ 875 h 997"/>
                <a:gd name="T16" fmla="*/ 1308 w 3804"/>
                <a:gd name="T17" fmla="*/ 875 h 997"/>
                <a:gd name="T18" fmla="*/ 1607 w 3804"/>
                <a:gd name="T19" fmla="*/ 892 h 997"/>
                <a:gd name="T20" fmla="*/ 1607 w 3804"/>
                <a:gd name="T21" fmla="*/ 892 h 997"/>
                <a:gd name="T22" fmla="*/ 1916 w 3804"/>
                <a:gd name="T23" fmla="*/ 908 h 997"/>
                <a:gd name="T24" fmla="*/ 1916 w 3804"/>
                <a:gd name="T25" fmla="*/ 908 h 997"/>
                <a:gd name="T26" fmla="*/ 2352 w 3804"/>
                <a:gd name="T27" fmla="*/ 908 h 997"/>
                <a:gd name="T28" fmla="*/ 2352 w 3804"/>
                <a:gd name="T29" fmla="*/ 908 h 997"/>
                <a:gd name="T30" fmla="*/ 2628 w 3804"/>
                <a:gd name="T31" fmla="*/ 917 h 997"/>
                <a:gd name="T32" fmla="*/ 2628 w 3804"/>
                <a:gd name="T33" fmla="*/ 917 h 997"/>
                <a:gd name="T34" fmla="*/ 3126 w 3804"/>
                <a:gd name="T35" fmla="*/ 997 h 997"/>
                <a:gd name="T36" fmla="*/ 3126 w 3804"/>
                <a:gd name="T37" fmla="*/ 997 h 997"/>
                <a:gd name="T38" fmla="*/ 3804 w 3804"/>
                <a:gd name="T39" fmla="*/ 997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04" h="99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91" y="843"/>
                  </a:lnTo>
                  <a:lnTo>
                    <a:pt x="491" y="843"/>
                  </a:lnTo>
                  <a:lnTo>
                    <a:pt x="1020" y="843"/>
                  </a:lnTo>
                  <a:lnTo>
                    <a:pt x="1020" y="843"/>
                  </a:lnTo>
                  <a:lnTo>
                    <a:pt x="1308" y="875"/>
                  </a:lnTo>
                  <a:lnTo>
                    <a:pt x="1308" y="875"/>
                  </a:lnTo>
                  <a:lnTo>
                    <a:pt x="1607" y="892"/>
                  </a:lnTo>
                  <a:lnTo>
                    <a:pt x="1607" y="892"/>
                  </a:lnTo>
                  <a:lnTo>
                    <a:pt x="1916" y="908"/>
                  </a:lnTo>
                  <a:lnTo>
                    <a:pt x="1916" y="908"/>
                  </a:lnTo>
                  <a:lnTo>
                    <a:pt x="2352" y="908"/>
                  </a:lnTo>
                  <a:lnTo>
                    <a:pt x="2352" y="908"/>
                  </a:lnTo>
                  <a:lnTo>
                    <a:pt x="2628" y="917"/>
                  </a:lnTo>
                  <a:lnTo>
                    <a:pt x="2628" y="917"/>
                  </a:lnTo>
                  <a:lnTo>
                    <a:pt x="3126" y="997"/>
                  </a:lnTo>
                  <a:lnTo>
                    <a:pt x="3126" y="997"/>
                  </a:lnTo>
                  <a:lnTo>
                    <a:pt x="3804" y="997"/>
                  </a:lnTo>
                </a:path>
              </a:pathLst>
            </a:custGeom>
            <a:noFill/>
            <a:ln w="19050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23" name="Rectangle 49">
              <a:extLst>
                <a:ext uri="{FF2B5EF4-FFF2-40B4-BE49-F238E27FC236}">
                  <a16:creationId xmlns:a16="http://schemas.microsoft.com/office/drawing/2014/main" id="{1F4F3359-C917-4CA0-801D-42EA81638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24" name="Rectangle 50">
              <a:extLst>
                <a:ext uri="{FF2B5EF4-FFF2-40B4-BE49-F238E27FC236}">
                  <a16:creationId xmlns:a16="http://schemas.microsoft.com/office/drawing/2014/main" id="{5266056A-3396-4F67-9F8D-6398DF2CD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25" name="Rectangle 51">
              <a:extLst>
                <a:ext uri="{FF2B5EF4-FFF2-40B4-BE49-F238E27FC236}">
                  <a16:creationId xmlns:a16="http://schemas.microsoft.com/office/drawing/2014/main" id="{156F0C90-8836-4C44-9FD2-80DF54DBF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832" y="343049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26" name="Rectangle 52">
              <a:extLst>
                <a:ext uri="{FF2B5EF4-FFF2-40B4-BE49-F238E27FC236}">
                  <a16:creationId xmlns:a16="http://schemas.microsoft.com/office/drawing/2014/main" id="{58758CFD-65D7-44F6-B51A-321A1FB4D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832" y="343049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27" name="Rectangle 53">
              <a:extLst>
                <a:ext uri="{FF2B5EF4-FFF2-40B4-BE49-F238E27FC236}">
                  <a16:creationId xmlns:a16="http://schemas.microsoft.com/office/drawing/2014/main" id="{5FCBF88A-D032-4CB7-B058-654B343CF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0610" y="343049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28" name="Rectangle 54">
              <a:extLst>
                <a:ext uri="{FF2B5EF4-FFF2-40B4-BE49-F238E27FC236}">
                  <a16:creationId xmlns:a16="http://schemas.microsoft.com/office/drawing/2014/main" id="{5BE11DD0-310D-429A-B5ED-39F4EA4E9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0610" y="343049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29" name="Rectangle 55">
              <a:extLst>
                <a:ext uri="{FF2B5EF4-FFF2-40B4-BE49-F238E27FC236}">
                  <a16:creationId xmlns:a16="http://schemas.microsoft.com/office/drawing/2014/main" id="{02F9D53E-8799-4AA4-9F4B-C493B7E51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778" y="3461513"/>
              <a:ext cx="44589" cy="45559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30" name="Rectangle 56">
              <a:extLst>
                <a:ext uri="{FF2B5EF4-FFF2-40B4-BE49-F238E27FC236}">
                  <a16:creationId xmlns:a16="http://schemas.microsoft.com/office/drawing/2014/main" id="{ABEFCBAB-C866-4DBF-8F87-21D4FE68B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778" y="3461513"/>
              <a:ext cx="44589" cy="45559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31" name="Rectangle 57">
              <a:extLst>
                <a:ext uri="{FF2B5EF4-FFF2-40B4-BE49-F238E27FC236}">
                  <a16:creationId xmlns:a16="http://schemas.microsoft.com/office/drawing/2014/main" id="{D73113C6-1056-4DB2-9906-70D0975C5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9609" y="3477992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32" name="Rectangle 58">
              <a:extLst>
                <a:ext uri="{FF2B5EF4-FFF2-40B4-BE49-F238E27FC236}">
                  <a16:creationId xmlns:a16="http://schemas.microsoft.com/office/drawing/2014/main" id="{D74F35BF-2E47-4454-BC31-E45AA4299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9609" y="3477992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33" name="Rectangle 59">
              <a:extLst>
                <a:ext uri="{FF2B5EF4-FFF2-40B4-BE49-F238E27FC236}">
                  <a16:creationId xmlns:a16="http://schemas.microsoft.com/office/drawing/2014/main" id="{F26E7DDE-C343-4DBE-98D9-EEC92C957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133" y="3493501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34" name="Rectangle 60">
              <a:extLst>
                <a:ext uri="{FF2B5EF4-FFF2-40B4-BE49-F238E27FC236}">
                  <a16:creationId xmlns:a16="http://schemas.microsoft.com/office/drawing/2014/main" id="{39717416-EC03-4BA9-9985-47BA0EE61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133" y="3493501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35" name="Rectangle 61">
              <a:extLst>
                <a:ext uri="{FF2B5EF4-FFF2-40B4-BE49-F238E27FC236}">
                  <a16:creationId xmlns:a16="http://schemas.microsoft.com/office/drawing/2014/main" id="{7D59EE7B-4104-4144-8342-CAA5FE10F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1762" y="3493501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36" name="Rectangle 62">
              <a:extLst>
                <a:ext uri="{FF2B5EF4-FFF2-40B4-BE49-F238E27FC236}">
                  <a16:creationId xmlns:a16="http://schemas.microsoft.com/office/drawing/2014/main" id="{074E9386-FF7A-4B65-B33D-B475747DD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1762" y="3493501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37" name="Rectangle 63">
              <a:extLst>
                <a:ext uri="{FF2B5EF4-FFF2-40B4-BE49-F238E27FC236}">
                  <a16:creationId xmlns:a16="http://schemas.microsoft.com/office/drawing/2014/main" id="{B96C18C8-743E-4A89-BB9C-0A308785C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9298" y="350222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38" name="Rectangle 64">
              <a:extLst>
                <a:ext uri="{FF2B5EF4-FFF2-40B4-BE49-F238E27FC236}">
                  <a16:creationId xmlns:a16="http://schemas.microsoft.com/office/drawing/2014/main" id="{260AA92F-CFC8-44DD-925A-701CDAB78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9298" y="350222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39" name="Rectangle 65">
              <a:extLst>
                <a:ext uri="{FF2B5EF4-FFF2-40B4-BE49-F238E27FC236}">
                  <a16:creationId xmlns:a16="http://schemas.microsoft.com/office/drawing/2014/main" id="{4DA0E231-AA6D-4323-93BF-1239AAA24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2027" y="3579772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40" name="Rectangle 66">
              <a:extLst>
                <a:ext uri="{FF2B5EF4-FFF2-40B4-BE49-F238E27FC236}">
                  <a16:creationId xmlns:a16="http://schemas.microsoft.com/office/drawing/2014/main" id="{C960A957-A49A-48A9-B4C0-E63352B14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2027" y="3579772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41" name="Rectangle 67">
              <a:extLst>
                <a:ext uri="{FF2B5EF4-FFF2-40B4-BE49-F238E27FC236}">
                  <a16:creationId xmlns:a16="http://schemas.microsoft.com/office/drawing/2014/main" id="{2F9FFC3D-5DF0-4FD7-BECE-67868D1F7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9235" y="3579772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42" name="Rectangle 68">
              <a:extLst>
                <a:ext uri="{FF2B5EF4-FFF2-40B4-BE49-F238E27FC236}">
                  <a16:creationId xmlns:a16="http://schemas.microsoft.com/office/drawing/2014/main" id="{07CF22E0-4FF0-4B33-8D1D-3299059E2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9235" y="3579772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43" name="Freeform 69">
              <a:extLst>
                <a:ext uri="{FF2B5EF4-FFF2-40B4-BE49-F238E27FC236}">
                  <a16:creationId xmlns:a16="http://schemas.microsoft.com/office/drawing/2014/main" id="{EC7619E5-43C0-42C6-B184-2E13ABFEB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184" y="2635639"/>
              <a:ext cx="2477617" cy="730879"/>
            </a:xfrm>
            <a:custGeom>
              <a:avLst/>
              <a:gdLst>
                <a:gd name="T0" fmla="*/ 0 w 2556"/>
                <a:gd name="T1" fmla="*/ 0 h 754"/>
                <a:gd name="T2" fmla="*/ 0 w 2556"/>
                <a:gd name="T3" fmla="*/ 0 h 754"/>
                <a:gd name="T4" fmla="*/ 0 w 2556"/>
                <a:gd name="T5" fmla="*/ 0 h 754"/>
                <a:gd name="T6" fmla="*/ 468 w 2556"/>
                <a:gd name="T7" fmla="*/ 327 h 754"/>
                <a:gd name="T8" fmla="*/ 468 w 2556"/>
                <a:gd name="T9" fmla="*/ 327 h 754"/>
                <a:gd name="T10" fmla="*/ 850 w 2556"/>
                <a:gd name="T11" fmla="*/ 402 h 754"/>
                <a:gd name="T12" fmla="*/ 850 w 2556"/>
                <a:gd name="T13" fmla="*/ 402 h 754"/>
                <a:gd name="T14" fmla="*/ 1089 w 2556"/>
                <a:gd name="T15" fmla="*/ 402 h 754"/>
                <a:gd name="T16" fmla="*/ 1089 w 2556"/>
                <a:gd name="T17" fmla="*/ 402 h 754"/>
                <a:gd name="T18" fmla="*/ 1313 w 2556"/>
                <a:gd name="T19" fmla="*/ 453 h 754"/>
                <a:gd name="T20" fmla="*/ 1313 w 2556"/>
                <a:gd name="T21" fmla="*/ 453 h 754"/>
                <a:gd name="T22" fmla="*/ 1546 w 2556"/>
                <a:gd name="T23" fmla="*/ 428 h 754"/>
                <a:gd name="T24" fmla="*/ 1546 w 2556"/>
                <a:gd name="T25" fmla="*/ 428 h 754"/>
                <a:gd name="T26" fmla="*/ 1779 w 2556"/>
                <a:gd name="T27" fmla="*/ 478 h 754"/>
                <a:gd name="T28" fmla="*/ 1779 w 2556"/>
                <a:gd name="T29" fmla="*/ 478 h 754"/>
                <a:gd name="T30" fmla="*/ 2049 w 2556"/>
                <a:gd name="T31" fmla="*/ 478 h 754"/>
                <a:gd name="T32" fmla="*/ 2049 w 2556"/>
                <a:gd name="T33" fmla="*/ 478 h 754"/>
                <a:gd name="T34" fmla="*/ 2330 w 2556"/>
                <a:gd name="T35" fmla="*/ 754 h 754"/>
                <a:gd name="T36" fmla="*/ 2330 w 2556"/>
                <a:gd name="T37" fmla="*/ 754 h 754"/>
                <a:gd name="T38" fmla="*/ 2556 w 2556"/>
                <a:gd name="T39" fmla="*/ 402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56" h="75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68" y="327"/>
                  </a:lnTo>
                  <a:lnTo>
                    <a:pt x="468" y="327"/>
                  </a:lnTo>
                  <a:lnTo>
                    <a:pt x="850" y="402"/>
                  </a:lnTo>
                  <a:lnTo>
                    <a:pt x="850" y="402"/>
                  </a:lnTo>
                  <a:lnTo>
                    <a:pt x="1089" y="402"/>
                  </a:lnTo>
                  <a:lnTo>
                    <a:pt x="1089" y="402"/>
                  </a:lnTo>
                  <a:lnTo>
                    <a:pt x="1313" y="453"/>
                  </a:lnTo>
                  <a:lnTo>
                    <a:pt x="1313" y="453"/>
                  </a:lnTo>
                  <a:lnTo>
                    <a:pt x="1546" y="428"/>
                  </a:lnTo>
                  <a:lnTo>
                    <a:pt x="1546" y="428"/>
                  </a:lnTo>
                  <a:lnTo>
                    <a:pt x="1779" y="478"/>
                  </a:lnTo>
                  <a:lnTo>
                    <a:pt x="1779" y="478"/>
                  </a:lnTo>
                  <a:lnTo>
                    <a:pt x="2049" y="478"/>
                  </a:lnTo>
                  <a:lnTo>
                    <a:pt x="2049" y="478"/>
                  </a:lnTo>
                  <a:lnTo>
                    <a:pt x="2330" y="754"/>
                  </a:lnTo>
                  <a:lnTo>
                    <a:pt x="2330" y="754"/>
                  </a:lnTo>
                  <a:lnTo>
                    <a:pt x="2556" y="402"/>
                  </a:lnTo>
                </a:path>
              </a:pathLst>
            </a:custGeom>
            <a:noFill/>
            <a:ln w="19050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44" name="Rectangle 70">
              <a:extLst>
                <a:ext uri="{FF2B5EF4-FFF2-40B4-BE49-F238E27FC236}">
                  <a16:creationId xmlns:a16="http://schemas.microsoft.com/office/drawing/2014/main" id="{136FC8E5-AF23-4E6C-BEB0-82F26EDF8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45" name="Rectangle 71">
              <a:extLst>
                <a:ext uri="{FF2B5EF4-FFF2-40B4-BE49-F238E27FC236}">
                  <a16:creationId xmlns:a16="http://schemas.microsoft.com/office/drawing/2014/main" id="{1F6F7C5E-B1CD-4CA9-A63F-548C78FA9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46" name="Rectangle 72">
              <a:extLst>
                <a:ext uri="{FF2B5EF4-FFF2-40B4-BE49-F238E27FC236}">
                  <a16:creationId xmlns:a16="http://schemas.microsoft.com/office/drawing/2014/main" id="{E5F4842D-3429-4A97-8175-CE5FEC000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5537" y="2930317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47" name="Rectangle 73">
              <a:extLst>
                <a:ext uri="{FF2B5EF4-FFF2-40B4-BE49-F238E27FC236}">
                  <a16:creationId xmlns:a16="http://schemas.microsoft.com/office/drawing/2014/main" id="{79E061CE-984E-439A-87EB-787AE6807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5537" y="2930317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48" name="Rectangle 74">
              <a:extLst>
                <a:ext uri="{FF2B5EF4-FFF2-40B4-BE49-F238E27FC236}">
                  <a16:creationId xmlns:a16="http://schemas.microsoft.com/office/drawing/2014/main" id="{4AF81548-FC62-405A-B2E3-E921ADD25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4853" y="3003017"/>
              <a:ext cx="45558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49" name="Rectangle 75">
              <a:extLst>
                <a:ext uri="{FF2B5EF4-FFF2-40B4-BE49-F238E27FC236}">
                  <a16:creationId xmlns:a16="http://schemas.microsoft.com/office/drawing/2014/main" id="{DA1CED10-C133-49BB-8AEA-6B4491B1F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4853" y="3003017"/>
              <a:ext cx="45558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0" name="Rectangle 76">
              <a:extLst>
                <a:ext uri="{FF2B5EF4-FFF2-40B4-BE49-F238E27FC236}">
                  <a16:creationId xmlns:a16="http://schemas.microsoft.com/office/drawing/2014/main" id="{D64CE7D5-F0E3-45DA-BC6C-A15482046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7494" y="3003017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1" name="Rectangle 77">
              <a:extLst>
                <a:ext uri="{FF2B5EF4-FFF2-40B4-BE49-F238E27FC236}">
                  <a16:creationId xmlns:a16="http://schemas.microsoft.com/office/drawing/2014/main" id="{D02FA0C7-5D8B-4F4F-9771-83BCF08DE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7494" y="3003017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2" name="Rectangle 78">
              <a:extLst>
                <a:ext uri="{FF2B5EF4-FFF2-40B4-BE49-F238E27FC236}">
                  <a16:creationId xmlns:a16="http://schemas.microsoft.com/office/drawing/2014/main" id="{7D46D63B-F0C0-4722-8F1C-0A3246CC1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4624" y="3052453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3" name="Rectangle 79">
              <a:extLst>
                <a:ext uri="{FF2B5EF4-FFF2-40B4-BE49-F238E27FC236}">
                  <a16:creationId xmlns:a16="http://schemas.microsoft.com/office/drawing/2014/main" id="{7AF46C94-9F3C-4F67-8B58-763FFDFD8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4624" y="3052453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4" name="Rectangle 80">
              <a:extLst>
                <a:ext uri="{FF2B5EF4-FFF2-40B4-BE49-F238E27FC236}">
                  <a16:creationId xmlns:a16="http://schemas.microsoft.com/office/drawing/2014/main" id="{B0A653A5-0D97-4B34-BAF6-47D5D2D2D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0479" y="3028220"/>
              <a:ext cx="45558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5" name="Rectangle 81">
              <a:extLst>
                <a:ext uri="{FF2B5EF4-FFF2-40B4-BE49-F238E27FC236}">
                  <a16:creationId xmlns:a16="http://schemas.microsoft.com/office/drawing/2014/main" id="{C5854927-E134-47F7-AACB-D75BC3709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0479" y="3028220"/>
              <a:ext cx="45558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6" name="Rectangle 82">
              <a:extLst>
                <a:ext uri="{FF2B5EF4-FFF2-40B4-BE49-F238E27FC236}">
                  <a16:creationId xmlns:a16="http://schemas.microsoft.com/office/drawing/2014/main" id="{D469E836-7218-400C-8059-9B077DE2F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6335" y="3076686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7" name="Rectangle 83">
              <a:extLst>
                <a:ext uri="{FF2B5EF4-FFF2-40B4-BE49-F238E27FC236}">
                  <a16:creationId xmlns:a16="http://schemas.microsoft.com/office/drawing/2014/main" id="{0CB7A4F5-7043-4000-82C7-B6A70F604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6335" y="3076686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8" name="Rectangle 84">
              <a:extLst>
                <a:ext uri="{FF2B5EF4-FFF2-40B4-BE49-F238E27FC236}">
                  <a16:creationId xmlns:a16="http://schemas.microsoft.com/office/drawing/2014/main" id="{88188428-1571-4DEE-98FC-60954E50C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7084" y="3076686"/>
              <a:ext cx="45558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59" name="Rectangle 85">
              <a:extLst>
                <a:ext uri="{FF2B5EF4-FFF2-40B4-BE49-F238E27FC236}">
                  <a16:creationId xmlns:a16="http://schemas.microsoft.com/office/drawing/2014/main" id="{49645D18-6243-4244-9EDA-D0B72C233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7084" y="3076686"/>
              <a:ext cx="45558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60" name="Rectangle 86">
              <a:extLst>
                <a:ext uri="{FF2B5EF4-FFF2-40B4-BE49-F238E27FC236}">
                  <a16:creationId xmlns:a16="http://schemas.microsoft.com/office/drawing/2014/main" id="{D20480C9-7062-41E2-AC40-82474EA60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0437" y="3344223"/>
              <a:ext cx="44589" cy="45559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61" name="Rectangle 87">
              <a:extLst>
                <a:ext uri="{FF2B5EF4-FFF2-40B4-BE49-F238E27FC236}">
                  <a16:creationId xmlns:a16="http://schemas.microsoft.com/office/drawing/2014/main" id="{002A44B3-06F1-4B65-8975-20D455E60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0437" y="3344223"/>
              <a:ext cx="44589" cy="45559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62" name="Rectangle 88">
              <a:extLst>
                <a:ext uri="{FF2B5EF4-FFF2-40B4-BE49-F238E27FC236}">
                  <a16:creationId xmlns:a16="http://schemas.microsoft.com/office/drawing/2014/main" id="{48B1D8D7-1FBE-4379-B660-9635EEB03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9506" y="3003017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63" name="Rectangle 89">
              <a:extLst>
                <a:ext uri="{FF2B5EF4-FFF2-40B4-BE49-F238E27FC236}">
                  <a16:creationId xmlns:a16="http://schemas.microsoft.com/office/drawing/2014/main" id="{9BB8F7B4-DAF7-405D-8986-9A84F14D5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9506" y="3003017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64" name="Rectangle 90">
              <a:extLst>
                <a:ext uri="{FF2B5EF4-FFF2-40B4-BE49-F238E27FC236}">
                  <a16:creationId xmlns:a16="http://schemas.microsoft.com/office/drawing/2014/main" id="{DD99504B-2EFC-41B0-946B-3DA32809E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65" name="Freeform 91">
              <a:extLst>
                <a:ext uri="{FF2B5EF4-FFF2-40B4-BE49-F238E27FC236}">
                  <a16:creationId xmlns:a16="http://schemas.microsoft.com/office/drawing/2014/main" id="{9ADC6AF9-0CBE-4191-B974-1B741DF52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184" y="2635639"/>
              <a:ext cx="2543532" cy="545736"/>
            </a:xfrm>
            <a:custGeom>
              <a:avLst/>
              <a:gdLst>
                <a:gd name="T0" fmla="*/ 0 w 2624"/>
                <a:gd name="T1" fmla="*/ 0 h 563"/>
                <a:gd name="T2" fmla="*/ 0 w 2624"/>
                <a:gd name="T3" fmla="*/ 0 h 563"/>
                <a:gd name="T4" fmla="*/ 0 w 2624"/>
                <a:gd name="T5" fmla="*/ 0 h 563"/>
                <a:gd name="T6" fmla="*/ 359 w 2624"/>
                <a:gd name="T7" fmla="*/ 402 h 563"/>
                <a:gd name="T8" fmla="*/ 359 w 2624"/>
                <a:gd name="T9" fmla="*/ 402 h 563"/>
                <a:gd name="T10" fmla="*/ 695 w 2624"/>
                <a:gd name="T11" fmla="*/ 422 h 563"/>
                <a:gd name="T12" fmla="*/ 695 w 2624"/>
                <a:gd name="T13" fmla="*/ 422 h 563"/>
                <a:gd name="T14" fmla="*/ 972 w 2624"/>
                <a:gd name="T15" fmla="*/ 422 h 563"/>
                <a:gd name="T16" fmla="*/ 972 w 2624"/>
                <a:gd name="T17" fmla="*/ 422 h 563"/>
                <a:gd name="T18" fmla="*/ 1204 w 2624"/>
                <a:gd name="T19" fmla="*/ 422 h 563"/>
                <a:gd name="T20" fmla="*/ 1204 w 2624"/>
                <a:gd name="T21" fmla="*/ 422 h 563"/>
                <a:gd name="T22" fmla="*/ 1407 w 2624"/>
                <a:gd name="T23" fmla="*/ 463 h 563"/>
                <a:gd name="T24" fmla="*/ 1407 w 2624"/>
                <a:gd name="T25" fmla="*/ 463 h 563"/>
                <a:gd name="T26" fmla="*/ 1673 w 2624"/>
                <a:gd name="T27" fmla="*/ 463 h 563"/>
                <a:gd name="T28" fmla="*/ 1673 w 2624"/>
                <a:gd name="T29" fmla="*/ 463 h 563"/>
                <a:gd name="T30" fmla="*/ 1927 w 2624"/>
                <a:gd name="T31" fmla="*/ 503 h 563"/>
                <a:gd name="T32" fmla="*/ 1927 w 2624"/>
                <a:gd name="T33" fmla="*/ 503 h 563"/>
                <a:gd name="T34" fmla="*/ 2137 w 2624"/>
                <a:gd name="T35" fmla="*/ 543 h 563"/>
                <a:gd name="T36" fmla="*/ 2137 w 2624"/>
                <a:gd name="T37" fmla="*/ 543 h 563"/>
                <a:gd name="T38" fmla="*/ 2391 w 2624"/>
                <a:gd name="T39" fmla="*/ 563 h 563"/>
                <a:gd name="T40" fmla="*/ 2391 w 2624"/>
                <a:gd name="T41" fmla="*/ 563 h 563"/>
                <a:gd name="T42" fmla="*/ 2624 w 2624"/>
                <a:gd name="T43" fmla="*/ 543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24" h="56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59" y="402"/>
                  </a:lnTo>
                  <a:lnTo>
                    <a:pt x="359" y="402"/>
                  </a:lnTo>
                  <a:lnTo>
                    <a:pt x="695" y="422"/>
                  </a:lnTo>
                  <a:lnTo>
                    <a:pt x="695" y="422"/>
                  </a:lnTo>
                  <a:lnTo>
                    <a:pt x="972" y="422"/>
                  </a:lnTo>
                  <a:lnTo>
                    <a:pt x="972" y="422"/>
                  </a:lnTo>
                  <a:lnTo>
                    <a:pt x="1204" y="422"/>
                  </a:lnTo>
                  <a:lnTo>
                    <a:pt x="1204" y="422"/>
                  </a:lnTo>
                  <a:lnTo>
                    <a:pt x="1407" y="463"/>
                  </a:lnTo>
                  <a:lnTo>
                    <a:pt x="1407" y="463"/>
                  </a:lnTo>
                  <a:lnTo>
                    <a:pt x="1673" y="463"/>
                  </a:lnTo>
                  <a:lnTo>
                    <a:pt x="1673" y="463"/>
                  </a:lnTo>
                  <a:lnTo>
                    <a:pt x="1927" y="503"/>
                  </a:lnTo>
                  <a:lnTo>
                    <a:pt x="1927" y="503"/>
                  </a:lnTo>
                  <a:lnTo>
                    <a:pt x="2137" y="543"/>
                  </a:lnTo>
                  <a:lnTo>
                    <a:pt x="2137" y="543"/>
                  </a:lnTo>
                  <a:lnTo>
                    <a:pt x="2391" y="563"/>
                  </a:lnTo>
                  <a:lnTo>
                    <a:pt x="2391" y="563"/>
                  </a:lnTo>
                  <a:lnTo>
                    <a:pt x="2624" y="543"/>
                  </a:lnTo>
                </a:path>
              </a:pathLst>
            </a:custGeom>
            <a:noFill/>
            <a:ln w="19050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66" name="Rectangle 92">
              <a:extLst>
                <a:ext uri="{FF2B5EF4-FFF2-40B4-BE49-F238E27FC236}">
                  <a16:creationId xmlns:a16="http://schemas.microsoft.com/office/drawing/2014/main" id="{48E74385-63F6-48D4-BABE-9CF79DDDB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67" name="Rectangle 93">
              <a:extLst>
                <a:ext uri="{FF2B5EF4-FFF2-40B4-BE49-F238E27FC236}">
                  <a16:creationId xmlns:a16="http://schemas.microsoft.com/office/drawing/2014/main" id="{35AD6AE8-161F-45A2-9D36-C7B88B332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68" name="Rectangle 94">
              <a:extLst>
                <a:ext uri="{FF2B5EF4-FFF2-40B4-BE49-F238E27FC236}">
                  <a16:creationId xmlns:a16="http://schemas.microsoft.com/office/drawing/2014/main" id="{BA4FB800-CA26-491E-A5C5-7C0A83906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9881" y="3003017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69" name="Rectangle 95">
              <a:extLst>
                <a:ext uri="{FF2B5EF4-FFF2-40B4-BE49-F238E27FC236}">
                  <a16:creationId xmlns:a16="http://schemas.microsoft.com/office/drawing/2014/main" id="{4F21359C-DE0D-4EFE-A94C-354978AE2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9881" y="3003017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70" name="Rectangle 96">
              <a:extLst>
                <a:ext uri="{FF2B5EF4-FFF2-40B4-BE49-F238E27FC236}">
                  <a16:creationId xmlns:a16="http://schemas.microsoft.com/office/drawing/2014/main" id="{9B736A6E-5835-4BF0-8D8C-DE6500AE2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5577" y="302240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71" name="Rectangle 97">
              <a:extLst>
                <a:ext uri="{FF2B5EF4-FFF2-40B4-BE49-F238E27FC236}">
                  <a16:creationId xmlns:a16="http://schemas.microsoft.com/office/drawing/2014/main" id="{47C87E86-A202-4271-B79F-03B99D75D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5577" y="302240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72" name="Rectangle 98">
              <a:extLst>
                <a:ext uri="{FF2B5EF4-FFF2-40B4-BE49-F238E27FC236}">
                  <a16:creationId xmlns:a16="http://schemas.microsoft.com/office/drawing/2014/main" id="{F24EA633-0BDE-42AD-B236-72467E63C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4082" y="302240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73" name="Rectangle 99">
              <a:extLst>
                <a:ext uri="{FF2B5EF4-FFF2-40B4-BE49-F238E27FC236}">
                  <a16:creationId xmlns:a16="http://schemas.microsoft.com/office/drawing/2014/main" id="{02484DFF-A2CD-42BE-84A4-09A533FC9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4082" y="302240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74" name="Rectangle 100">
              <a:extLst>
                <a:ext uri="{FF2B5EF4-FFF2-40B4-BE49-F238E27FC236}">
                  <a16:creationId xmlns:a16="http://schemas.microsoft.com/office/drawing/2014/main" id="{CD8E1DF8-A1CD-44C3-8F92-F663569FE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8968" y="302240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75" name="Rectangle 101">
              <a:extLst>
                <a:ext uri="{FF2B5EF4-FFF2-40B4-BE49-F238E27FC236}">
                  <a16:creationId xmlns:a16="http://schemas.microsoft.com/office/drawing/2014/main" id="{A337D1B3-DB6D-4C6B-8CBA-69BD19B5B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8968" y="302240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76" name="Rectangle 102">
              <a:extLst>
                <a:ext uri="{FF2B5EF4-FFF2-40B4-BE49-F238E27FC236}">
                  <a16:creationId xmlns:a16="http://schemas.microsoft.com/office/drawing/2014/main" id="{96A75057-AE61-4369-BAD7-50B54B259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5742" y="3061177"/>
              <a:ext cx="44589" cy="45559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77" name="Rectangle 103">
              <a:extLst>
                <a:ext uri="{FF2B5EF4-FFF2-40B4-BE49-F238E27FC236}">
                  <a16:creationId xmlns:a16="http://schemas.microsoft.com/office/drawing/2014/main" id="{965CEB54-FC53-4315-BB9D-DA0B230A5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5742" y="3061177"/>
              <a:ext cx="44589" cy="45559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78" name="Rectangle 104">
              <a:extLst>
                <a:ext uri="{FF2B5EF4-FFF2-40B4-BE49-F238E27FC236}">
                  <a16:creationId xmlns:a16="http://schemas.microsoft.com/office/drawing/2014/main" id="{865B4100-DFD3-4B64-AA68-75518CD05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586" y="3061177"/>
              <a:ext cx="44589" cy="45559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79" name="Rectangle 105">
              <a:extLst>
                <a:ext uri="{FF2B5EF4-FFF2-40B4-BE49-F238E27FC236}">
                  <a16:creationId xmlns:a16="http://schemas.microsoft.com/office/drawing/2014/main" id="{60085D98-6719-49B2-8891-2FDA578DF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586" y="3061177"/>
              <a:ext cx="44589" cy="45559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80" name="Rectangle 106">
              <a:extLst>
                <a:ext uri="{FF2B5EF4-FFF2-40B4-BE49-F238E27FC236}">
                  <a16:creationId xmlns:a16="http://schemas.microsoft.com/office/drawing/2014/main" id="{BCC133DC-9E3D-4F72-B641-9C2EB0B83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9796" y="3100920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81" name="Rectangle 107">
              <a:extLst>
                <a:ext uri="{FF2B5EF4-FFF2-40B4-BE49-F238E27FC236}">
                  <a16:creationId xmlns:a16="http://schemas.microsoft.com/office/drawing/2014/main" id="{86FCB145-B4E8-4C18-836D-40BFAA518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9796" y="3100920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82" name="Rectangle 108">
              <a:extLst>
                <a:ext uri="{FF2B5EF4-FFF2-40B4-BE49-F238E27FC236}">
                  <a16:creationId xmlns:a16="http://schemas.microsoft.com/office/drawing/2014/main" id="{CA334D55-AEE2-45C6-9CC3-EF7A61803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3356" y="313969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83" name="Rectangle 109">
              <a:extLst>
                <a:ext uri="{FF2B5EF4-FFF2-40B4-BE49-F238E27FC236}">
                  <a16:creationId xmlns:a16="http://schemas.microsoft.com/office/drawing/2014/main" id="{A1DF6CDB-8913-4EA0-90F9-31EEAD3E3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3356" y="313969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84" name="Rectangle 110">
              <a:extLst>
                <a:ext uri="{FF2B5EF4-FFF2-40B4-BE49-F238E27FC236}">
                  <a16:creationId xmlns:a16="http://schemas.microsoft.com/office/drawing/2014/main" id="{D24E4E99-3380-4578-AEFE-DABB58AF5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9566" y="3159081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85" name="Rectangle 111">
              <a:extLst>
                <a:ext uri="{FF2B5EF4-FFF2-40B4-BE49-F238E27FC236}">
                  <a16:creationId xmlns:a16="http://schemas.microsoft.com/office/drawing/2014/main" id="{C16C0440-4291-483E-903E-C80C8158F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9566" y="3159081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86" name="Rectangle 112">
              <a:extLst>
                <a:ext uri="{FF2B5EF4-FFF2-40B4-BE49-F238E27FC236}">
                  <a16:creationId xmlns:a16="http://schemas.microsoft.com/office/drawing/2014/main" id="{C5693F7E-CE6E-491D-9ABE-24C6421AB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5422" y="313969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87" name="Rectangle 113">
              <a:extLst>
                <a:ext uri="{FF2B5EF4-FFF2-40B4-BE49-F238E27FC236}">
                  <a16:creationId xmlns:a16="http://schemas.microsoft.com/office/drawing/2014/main" id="{52253EC1-7CB3-4C59-B4C7-D4C6178BF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5422" y="313969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88" name="Freeform 114">
              <a:extLst>
                <a:ext uri="{FF2B5EF4-FFF2-40B4-BE49-F238E27FC236}">
                  <a16:creationId xmlns:a16="http://schemas.microsoft.com/office/drawing/2014/main" id="{FE9BEB34-8EC2-4E6A-BDF1-B7E570C1C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184" y="2635639"/>
              <a:ext cx="1155446" cy="178358"/>
            </a:xfrm>
            <a:custGeom>
              <a:avLst/>
              <a:gdLst>
                <a:gd name="T0" fmla="*/ 0 w 1192"/>
                <a:gd name="T1" fmla="*/ 0 h 184"/>
                <a:gd name="T2" fmla="*/ 0 w 1192"/>
                <a:gd name="T3" fmla="*/ 0 h 184"/>
                <a:gd name="T4" fmla="*/ 0 w 1192"/>
                <a:gd name="T5" fmla="*/ 0 h 184"/>
                <a:gd name="T6" fmla="*/ 491 w 1192"/>
                <a:gd name="T7" fmla="*/ 77 h 184"/>
                <a:gd name="T8" fmla="*/ 491 w 1192"/>
                <a:gd name="T9" fmla="*/ 77 h 184"/>
                <a:gd name="T10" fmla="*/ 729 w 1192"/>
                <a:gd name="T11" fmla="*/ 184 h 184"/>
                <a:gd name="T12" fmla="*/ 729 w 1192"/>
                <a:gd name="T13" fmla="*/ 184 h 184"/>
                <a:gd name="T14" fmla="*/ 960 w 1192"/>
                <a:gd name="T15" fmla="*/ 176 h 184"/>
                <a:gd name="T16" fmla="*/ 960 w 1192"/>
                <a:gd name="T17" fmla="*/ 176 h 184"/>
                <a:gd name="T18" fmla="*/ 1192 w 1192"/>
                <a:gd name="T19" fmla="*/ 3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2" h="18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91" y="77"/>
                  </a:lnTo>
                  <a:lnTo>
                    <a:pt x="491" y="77"/>
                  </a:lnTo>
                  <a:lnTo>
                    <a:pt x="729" y="184"/>
                  </a:lnTo>
                  <a:lnTo>
                    <a:pt x="729" y="184"/>
                  </a:lnTo>
                  <a:lnTo>
                    <a:pt x="960" y="176"/>
                  </a:lnTo>
                  <a:lnTo>
                    <a:pt x="960" y="176"/>
                  </a:lnTo>
                  <a:lnTo>
                    <a:pt x="1192" y="30"/>
                  </a:lnTo>
                </a:path>
              </a:pathLst>
            </a:custGeom>
            <a:noFill/>
            <a:ln w="19050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89" name="Rectangle 115">
              <a:extLst>
                <a:ext uri="{FF2B5EF4-FFF2-40B4-BE49-F238E27FC236}">
                  <a16:creationId xmlns:a16="http://schemas.microsoft.com/office/drawing/2014/main" id="{65D9F0BE-F380-4976-9BB4-F2DC59B62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90" name="Rectangle 116">
              <a:extLst>
                <a:ext uri="{FF2B5EF4-FFF2-40B4-BE49-F238E27FC236}">
                  <a16:creationId xmlns:a16="http://schemas.microsoft.com/office/drawing/2014/main" id="{FDA4014B-74D1-4EA6-A175-C1B124F73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91" name="Rectangle 117">
              <a:extLst>
                <a:ext uri="{FF2B5EF4-FFF2-40B4-BE49-F238E27FC236}">
                  <a16:creationId xmlns:a16="http://schemas.microsoft.com/office/drawing/2014/main" id="{454E53A4-0747-483C-8B11-B3964BAFC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832" y="2687013"/>
              <a:ext cx="44589" cy="45559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92" name="Rectangle 118">
              <a:extLst>
                <a:ext uri="{FF2B5EF4-FFF2-40B4-BE49-F238E27FC236}">
                  <a16:creationId xmlns:a16="http://schemas.microsoft.com/office/drawing/2014/main" id="{645E55F7-3C04-4E93-9A47-3B63DFD3F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832" y="2687013"/>
              <a:ext cx="44589" cy="45559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93" name="Rectangle 119">
              <a:extLst>
                <a:ext uri="{FF2B5EF4-FFF2-40B4-BE49-F238E27FC236}">
                  <a16:creationId xmlns:a16="http://schemas.microsoft.com/office/drawing/2014/main" id="{0B5974C2-25D5-42E0-9065-3C6084BB4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8533" y="2791703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94" name="Rectangle 120">
              <a:extLst>
                <a:ext uri="{FF2B5EF4-FFF2-40B4-BE49-F238E27FC236}">
                  <a16:creationId xmlns:a16="http://schemas.microsoft.com/office/drawing/2014/main" id="{25795BEA-9213-4294-9748-52E1C7642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8533" y="2791703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95" name="Rectangle 121">
              <a:extLst>
                <a:ext uri="{FF2B5EF4-FFF2-40B4-BE49-F238E27FC236}">
                  <a16:creationId xmlns:a16="http://schemas.microsoft.com/office/drawing/2014/main" id="{A2488B01-1074-479A-B67F-53844FFE1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2450" y="2783947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96" name="Rectangle 122">
              <a:extLst>
                <a:ext uri="{FF2B5EF4-FFF2-40B4-BE49-F238E27FC236}">
                  <a16:creationId xmlns:a16="http://schemas.microsoft.com/office/drawing/2014/main" id="{2F907EC3-D016-4AFD-A886-9002F4BAF9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2450" y="2783947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97" name="Rectangle 123">
              <a:extLst>
                <a:ext uri="{FF2B5EF4-FFF2-40B4-BE49-F238E27FC236}">
                  <a16:creationId xmlns:a16="http://schemas.microsoft.com/office/drawing/2014/main" id="{31C00D6B-96A4-41FC-A860-8915BE65F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7336" y="2642425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98" name="Rectangle 124">
              <a:extLst>
                <a:ext uri="{FF2B5EF4-FFF2-40B4-BE49-F238E27FC236}">
                  <a16:creationId xmlns:a16="http://schemas.microsoft.com/office/drawing/2014/main" id="{79B66550-2764-4C0B-B066-45B7CE0C6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7336" y="2642425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99" name="Freeform 125">
              <a:extLst>
                <a:ext uri="{FF2B5EF4-FFF2-40B4-BE49-F238E27FC236}">
                  <a16:creationId xmlns:a16="http://schemas.microsoft.com/office/drawing/2014/main" id="{F590C701-0300-45A9-A9B8-FD4A75E53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184" y="2635639"/>
              <a:ext cx="2686023" cy="976121"/>
            </a:xfrm>
            <a:custGeom>
              <a:avLst/>
              <a:gdLst>
                <a:gd name="T0" fmla="*/ 0 w 2771"/>
                <a:gd name="T1" fmla="*/ 0 h 1007"/>
                <a:gd name="T2" fmla="*/ 0 w 2771"/>
                <a:gd name="T3" fmla="*/ 0 h 1007"/>
                <a:gd name="T4" fmla="*/ 0 w 2771"/>
                <a:gd name="T5" fmla="*/ 0 h 1007"/>
                <a:gd name="T6" fmla="*/ 193 w 2771"/>
                <a:gd name="T7" fmla="*/ 688 h 1007"/>
                <a:gd name="T8" fmla="*/ 193 w 2771"/>
                <a:gd name="T9" fmla="*/ 688 h 1007"/>
                <a:gd name="T10" fmla="*/ 0 w 2771"/>
                <a:gd name="T11" fmla="*/ 0 h 1007"/>
                <a:gd name="T12" fmla="*/ 0 w 2771"/>
                <a:gd name="T13" fmla="*/ 0 h 1007"/>
                <a:gd name="T14" fmla="*/ 453 w 2771"/>
                <a:gd name="T15" fmla="*/ 793 h 1007"/>
                <a:gd name="T16" fmla="*/ 453 w 2771"/>
                <a:gd name="T17" fmla="*/ 793 h 1007"/>
                <a:gd name="T18" fmla="*/ 684 w 2771"/>
                <a:gd name="T19" fmla="*/ 830 h 1007"/>
                <a:gd name="T20" fmla="*/ 684 w 2771"/>
                <a:gd name="T21" fmla="*/ 830 h 1007"/>
                <a:gd name="T22" fmla="*/ 922 w 2771"/>
                <a:gd name="T23" fmla="*/ 843 h 1007"/>
                <a:gd name="T24" fmla="*/ 922 w 2771"/>
                <a:gd name="T25" fmla="*/ 843 h 1007"/>
                <a:gd name="T26" fmla="*/ 1149 w 2771"/>
                <a:gd name="T27" fmla="*/ 830 h 1007"/>
                <a:gd name="T28" fmla="*/ 1149 w 2771"/>
                <a:gd name="T29" fmla="*/ 830 h 1007"/>
                <a:gd name="T30" fmla="*/ 1382 w 2771"/>
                <a:gd name="T31" fmla="*/ 855 h 1007"/>
                <a:gd name="T32" fmla="*/ 1382 w 2771"/>
                <a:gd name="T33" fmla="*/ 855 h 1007"/>
                <a:gd name="T34" fmla="*/ 1613 w 2771"/>
                <a:gd name="T35" fmla="*/ 894 h 1007"/>
                <a:gd name="T36" fmla="*/ 1613 w 2771"/>
                <a:gd name="T37" fmla="*/ 894 h 1007"/>
                <a:gd name="T38" fmla="*/ 1844 w 2771"/>
                <a:gd name="T39" fmla="*/ 894 h 1007"/>
                <a:gd name="T40" fmla="*/ 1844 w 2771"/>
                <a:gd name="T41" fmla="*/ 894 h 1007"/>
                <a:gd name="T42" fmla="*/ 2075 w 2771"/>
                <a:gd name="T43" fmla="*/ 894 h 1007"/>
                <a:gd name="T44" fmla="*/ 2075 w 2771"/>
                <a:gd name="T45" fmla="*/ 894 h 1007"/>
                <a:gd name="T46" fmla="*/ 2308 w 2771"/>
                <a:gd name="T47" fmla="*/ 1007 h 1007"/>
                <a:gd name="T48" fmla="*/ 2308 w 2771"/>
                <a:gd name="T49" fmla="*/ 1007 h 1007"/>
                <a:gd name="T50" fmla="*/ 2534 w 2771"/>
                <a:gd name="T51" fmla="*/ 1007 h 1007"/>
                <a:gd name="T52" fmla="*/ 2534 w 2771"/>
                <a:gd name="T53" fmla="*/ 1007 h 1007"/>
                <a:gd name="T54" fmla="*/ 2771 w 2771"/>
                <a:gd name="T55" fmla="*/ 894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71" h="100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688"/>
                  </a:lnTo>
                  <a:lnTo>
                    <a:pt x="193" y="688"/>
                  </a:lnTo>
                  <a:lnTo>
                    <a:pt x="0" y="0"/>
                  </a:lnTo>
                  <a:lnTo>
                    <a:pt x="0" y="0"/>
                  </a:lnTo>
                  <a:lnTo>
                    <a:pt x="453" y="793"/>
                  </a:lnTo>
                  <a:lnTo>
                    <a:pt x="453" y="793"/>
                  </a:lnTo>
                  <a:lnTo>
                    <a:pt x="684" y="830"/>
                  </a:lnTo>
                  <a:lnTo>
                    <a:pt x="684" y="830"/>
                  </a:lnTo>
                  <a:lnTo>
                    <a:pt x="922" y="843"/>
                  </a:lnTo>
                  <a:lnTo>
                    <a:pt x="922" y="843"/>
                  </a:lnTo>
                  <a:lnTo>
                    <a:pt x="1149" y="830"/>
                  </a:lnTo>
                  <a:lnTo>
                    <a:pt x="1149" y="830"/>
                  </a:lnTo>
                  <a:lnTo>
                    <a:pt x="1382" y="855"/>
                  </a:lnTo>
                  <a:lnTo>
                    <a:pt x="1382" y="855"/>
                  </a:lnTo>
                  <a:lnTo>
                    <a:pt x="1613" y="894"/>
                  </a:lnTo>
                  <a:lnTo>
                    <a:pt x="1613" y="894"/>
                  </a:lnTo>
                  <a:lnTo>
                    <a:pt x="1844" y="894"/>
                  </a:lnTo>
                  <a:lnTo>
                    <a:pt x="1844" y="894"/>
                  </a:lnTo>
                  <a:lnTo>
                    <a:pt x="2075" y="894"/>
                  </a:lnTo>
                  <a:lnTo>
                    <a:pt x="2075" y="894"/>
                  </a:lnTo>
                  <a:lnTo>
                    <a:pt x="2308" y="1007"/>
                  </a:lnTo>
                  <a:lnTo>
                    <a:pt x="2308" y="1007"/>
                  </a:lnTo>
                  <a:lnTo>
                    <a:pt x="2534" y="1007"/>
                  </a:lnTo>
                  <a:lnTo>
                    <a:pt x="2534" y="1007"/>
                  </a:lnTo>
                  <a:lnTo>
                    <a:pt x="2771" y="894"/>
                  </a:lnTo>
                </a:path>
              </a:pathLst>
            </a:custGeom>
            <a:noFill/>
            <a:ln w="19050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00" name="Rectangle 126">
              <a:extLst>
                <a:ext uri="{FF2B5EF4-FFF2-40B4-BE49-F238E27FC236}">
                  <a16:creationId xmlns:a16="http://schemas.microsoft.com/office/drawing/2014/main" id="{EDFC47F4-5B9B-4922-B6DD-185EFADCB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01" name="Rectangle 127">
              <a:extLst>
                <a:ext uri="{FF2B5EF4-FFF2-40B4-BE49-F238E27FC236}">
                  <a16:creationId xmlns:a16="http://schemas.microsoft.com/office/drawing/2014/main" id="{4D24E05F-36F9-45CD-BB68-7CBABC122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02" name="Rectangle 128">
              <a:extLst>
                <a:ext uri="{FF2B5EF4-FFF2-40B4-BE49-F238E27FC236}">
                  <a16:creationId xmlns:a16="http://schemas.microsoft.com/office/drawing/2014/main" id="{C60390FB-63A4-4EC3-B617-B9288B1C8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8971" y="3280247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03" name="Rectangle 129">
              <a:extLst>
                <a:ext uri="{FF2B5EF4-FFF2-40B4-BE49-F238E27FC236}">
                  <a16:creationId xmlns:a16="http://schemas.microsoft.com/office/drawing/2014/main" id="{73B970AD-9D85-496A-9D5A-B70AC4478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8971" y="3280247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04" name="Rectangle 130">
              <a:extLst>
                <a:ext uri="{FF2B5EF4-FFF2-40B4-BE49-F238E27FC236}">
                  <a16:creationId xmlns:a16="http://schemas.microsoft.com/office/drawing/2014/main" id="{3F6A0361-C1BE-4209-8824-E33BB12DE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05" name="Rectangle 131">
              <a:extLst>
                <a:ext uri="{FF2B5EF4-FFF2-40B4-BE49-F238E27FC236}">
                  <a16:creationId xmlns:a16="http://schemas.microsoft.com/office/drawing/2014/main" id="{F34AB39C-436F-4D6B-B965-E246A5C57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06" name="Rectangle 132">
              <a:extLst>
                <a:ext uri="{FF2B5EF4-FFF2-40B4-BE49-F238E27FC236}">
                  <a16:creationId xmlns:a16="http://schemas.microsoft.com/office/drawing/2014/main" id="{F1305248-8274-443E-A6CB-73CDCA383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0998" y="3382027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07" name="Rectangle 133">
              <a:extLst>
                <a:ext uri="{FF2B5EF4-FFF2-40B4-BE49-F238E27FC236}">
                  <a16:creationId xmlns:a16="http://schemas.microsoft.com/office/drawing/2014/main" id="{B8ECAA8F-1291-44A9-97C3-DFA080332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0998" y="3382027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08" name="Rectangle 134">
              <a:extLst>
                <a:ext uri="{FF2B5EF4-FFF2-40B4-BE49-F238E27FC236}">
                  <a16:creationId xmlns:a16="http://schemas.microsoft.com/office/drawing/2014/main" id="{8B75B396-FBB1-4325-9DC8-D06A73C44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4913" y="3417893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09" name="Rectangle 135">
              <a:extLst>
                <a:ext uri="{FF2B5EF4-FFF2-40B4-BE49-F238E27FC236}">
                  <a16:creationId xmlns:a16="http://schemas.microsoft.com/office/drawing/2014/main" id="{916402EB-0B23-4B81-A2B7-AAEC4BC39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4913" y="3417893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10" name="Rectangle 136">
              <a:extLst>
                <a:ext uri="{FF2B5EF4-FFF2-40B4-BE49-F238E27FC236}">
                  <a16:creationId xmlns:a16="http://schemas.microsoft.com/office/drawing/2014/main" id="{21ABA90D-B10D-4302-B8C9-A1DFAC7BE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4646" y="3430494"/>
              <a:ext cx="45558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11" name="Rectangle 137">
              <a:extLst>
                <a:ext uri="{FF2B5EF4-FFF2-40B4-BE49-F238E27FC236}">
                  <a16:creationId xmlns:a16="http://schemas.microsoft.com/office/drawing/2014/main" id="{F4C3715E-B538-478C-A5AB-BF74038D2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4646" y="3430494"/>
              <a:ext cx="45558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12" name="Rectangle 138">
              <a:extLst>
                <a:ext uri="{FF2B5EF4-FFF2-40B4-BE49-F238E27FC236}">
                  <a16:creationId xmlns:a16="http://schemas.microsoft.com/office/drawing/2014/main" id="{5F331569-235F-414B-8291-6D3572AB3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654" y="3417893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13" name="Rectangle 139">
              <a:extLst>
                <a:ext uri="{FF2B5EF4-FFF2-40B4-BE49-F238E27FC236}">
                  <a16:creationId xmlns:a16="http://schemas.microsoft.com/office/drawing/2014/main" id="{1B018FBC-B298-4D37-906E-42E35DF62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654" y="3417893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14" name="Rectangle 140">
              <a:extLst>
                <a:ext uri="{FF2B5EF4-FFF2-40B4-BE49-F238E27FC236}">
                  <a16:creationId xmlns:a16="http://schemas.microsoft.com/office/drawing/2014/main" id="{436DAD40-102D-4C9F-876F-D9D7D5962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508" y="3442126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15" name="Rectangle 141">
              <a:extLst>
                <a:ext uri="{FF2B5EF4-FFF2-40B4-BE49-F238E27FC236}">
                  <a16:creationId xmlns:a16="http://schemas.microsoft.com/office/drawing/2014/main" id="{E1AED925-CD34-45D4-87D8-56D04EB09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508" y="3442126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16" name="Rectangle 142">
              <a:extLst>
                <a:ext uri="{FF2B5EF4-FFF2-40B4-BE49-F238E27FC236}">
                  <a16:creationId xmlns:a16="http://schemas.microsoft.com/office/drawing/2014/main" id="{3E28EABB-3327-415C-B19F-9D5E51168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5426" y="3479930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17" name="Rectangle 143">
              <a:extLst>
                <a:ext uri="{FF2B5EF4-FFF2-40B4-BE49-F238E27FC236}">
                  <a16:creationId xmlns:a16="http://schemas.microsoft.com/office/drawing/2014/main" id="{BB35A921-E862-4B6C-B07A-11C705F0C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5426" y="3479930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18" name="Rectangle 144">
              <a:extLst>
                <a:ext uri="{FF2B5EF4-FFF2-40B4-BE49-F238E27FC236}">
                  <a16:creationId xmlns:a16="http://schemas.microsoft.com/office/drawing/2014/main" id="{CCA2DAD8-5A50-4498-9F6E-415D1F6E8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9341" y="3479930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19" name="Rectangle 145">
              <a:extLst>
                <a:ext uri="{FF2B5EF4-FFF2-40B4-BE49-F238E27FC236}">
                  <a16:creationId xmlns:a16="http://schemas.microsoft.com/office/drawing/2014/main" id="{16B8A1D9-1539-4277-89B4-D39878FF8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9341" y="3479930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20" name="Rectangle 146">
              <a:extLst>
                <a:ext uri="{FF2B5EF4-FFF2-40B4-BE49-F238E27FC236}">
                  <a16:creationId xmlns:a16="http://schemas.microsoft.com/office/drawing/2014/main" id="{AEB3035E-2E0E-4C86-9DC9-2D35E9D2C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3257" y="3479930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21" name="Rectangle 147">
              <a:extLst>
                <a:ext uri="{FF2B5EF4-FFF2-40B4-BE49-F238E27FC236}">
                  <a16:creationId xmlns:a16="http://schemas.microsoft.com/office/drawing/2014/main" id="{7DBAC087-B584-4E6A-B89D-92E1F5ACB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3257" y="3479930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22" name="Rectangle 148">
              <a:extLst>
                <a:ext uri="{FF2B5EF4-FFF2-40B4-BE49-F238E27FC236}">
                  <a16:creationId xmlns:a16="http://schemas.microsoft.com/office/drawing/2014/main" id="{F5E90046-065E-450B-9C80-D57087DAD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9111" y="3589465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23" name="Rectangle 149">
              <a:extLst>
                <a:ext uri="{FF2B5EF4-FFF2-40B4-BE49-F238E27FC236}">
                  <a16:creationId xmlns:a16="http://schemas.microsoft.com/office/drawing/2014/main" id="{C4F95F14-63E2-4CD1-80BA-4B0BD7A18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9111" y="3589465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24" name="Rectangle 150">
              <a:extLst>
                <a:ext uri="{FF2B5EF4-FFF2-40B4-BE49-F238E27FC236}">
                  <a16:creationId xmlns:a16="http://schemas.microsoft.com/office/drawing/2014/main" id="{FC9D590B-90E7-4D3C-90DE-AC65311DA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8181" y="3589465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25" name="Rectangle 151">
              <a:extLst>
                <a:ext uri="{FF2B5EF4-FFF2-40B4-BE49-F238E27FC236}">
                  <a16:creationId xmlns:a16="http://schemas.microsoft.com/office/drawing/2014/main" id="{6AD8A113-B620-43AA-BCAF-F233C3006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8181" y="3589465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26" name="Rectangle 152">
              <a:extLst>
                <a:ext uri="{FF2B5EF4-FFF2-40B4-BE49-F238E27FC236}">
                  <a16:creationId xmlns:a16="http://schemas.microsoft.com/office/drawing/2014/main" id="{8CF5E929-BCEA-49B2-838A-9E886A079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7913" y="3479930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27" name="Rectangle 153">
              <a:extLst>
                <a:ext uri="{FF2B5EF4-FFF2-40B4-BE49-F238E27FC236}">
                  <a16:creationId xmlns:a16="http://schemas.microsoft.com/office/drawing/2014/main" id="{5AEAE6D8-1AAD-4BB9-9F1B-4AA79E019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7913" y="3479930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28" name="Freeform 154">
              <a:extLst>
                <a:ext uri="{FF2B5EF4-FFF2-40B4-BE49-F238E27FC236}">
                  <a16:creationId xmlns:a16="http://schemas.microsoft.com/office/drawing/2014/main" id="{1BD3D5C3-3B21-41E1-A641-32D2E24FF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184" y="2635639"/>
              <a:ext cx="877247" cy="424569"/>
            </a:xfrm>
            <a:custGeom>
              <a:avLst/>
              <a:gdLst>
                <a:gd name="T0" fmla="*/ 0 w 905"/>
                <a:gd name="T1" fmla="*/ 0 h 438"/>
                <a:gd name="T2" fmla="*/ 0 w 905"/>
                <a:gd name="T3" fmla="*/ 0 h 438"/>
                <a:gd name="T4" fmla="*/ 0 w 905"/>
                <a:gd name="T5" fmla="*/ 0 h 438"/>
                <a:gd name="T6" fmla="*/ 446 w 905"/>
                <a:gd name="T7" fmla="*/ 407 h 438"/>
                <a:gd name="T8" fmla="*/ 446 w 905"/>
                <a:gd name="T9" fmla="*/ 407 h 438"/>
                <a:gd name="T10" fmla="*/ 673 w 905"/>
                <a:gd name="T11" fmla="*/ 438 h 438"/>
                <a:gd name="T12" fmla="*/ 673 w 905"/>
                <a:gd name="T13" fmla="*/ 438 h 438"/>
                <a:gd name="T14" fmla="*/ 905 w 905"/>
                <a:gd name="T15" fmla="*/ 25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5" h="43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46" y="407"/>
                  </a:lnTo>
                  <a:lnTo>
                    <a:pt x="446" y="407"/>
                  </a:lnTo>
                  <a:lnTo>
                    <a:pt x="673" y="438"/>
                  </a:lnTo>
                  <a:lnTo>
                    <a:pt x="673" y="438"/>
                  </a:lnTo>
                  <a:lnTo>
                    <a:pt x="905" y="253"/>
                  </a:lnTo>
                </a:path>
              </a:pathLst>
            </a:custGeom>
            <a:noFill/>
            <a:ln w="19050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29" name="Rectangle 155">
              <a:extLst>
                <a:ext uri="{FF2B5EF4-FFF2-40B4-BE49-F238E27FC236}">
                  <a16:creationId xmlns:a16="http://schemas.microsoft.com/office/drawing/2014/main" id="{8A0D36D8-8DDB-45F8-8545-367AAF909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30" name="Rectangle 156">
              <a:extLst>
                <a:ext uri="{FF2B5EF4-FFF2-40B4-BE49-F238E27FC236}">
                  <a16:creationId xmlns:a16="http://schemas.microsoft.com/office/drawing/2014/main" id="{D8FCC285-89C8-4676-B1B6-F3227F0E4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31" name="Rectangle 157">
              <a:extLst>
                <a:ext uri="{FF2B5EF4-FFF2-40B4-BE49-F238E27FC236}">
                  <a16:creationId xmlns:a16="http://schemas.microsoft.com/office/drawing/2014/main" id="{B1B7F74F-4C45-4E56-BA17-1CB7680FF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213" y="3007865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32" name="Rectangle 158">
              <a:extLst>
                <a:ext uri="{FF2B5EF4-FFF2-40B4-BE49-F238E27FC236}">
                  <a16:creationId xmlns:a16="http://schemas.microsoft.com/office/drawing/2014/main" id="{022A8705-1002-4E06-9E36-32170A9E6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213" y="3007865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33" name="Rectangle 159">
              <a:extLst>
                <a:ext uri="{FF2B5EF4-FFF2-40B4-BE49-F238E27FC236}">
                  <a16:creationId xmlns:a16="http://schemas.microsoft.com/office/drawing/2014/main" id="{D991643B-B278-4F4E-93D4-538D08F0D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251" y="3037913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34" name="Rectangle 160">
              <a:extLst>
                <a:ext uri="{FF2B5EF4-FFF2-40B4-BE49-F238E27FC236}">
                  <a16:creationId xmlns:a16="http://schemas.microsoft.com/office/drawing/2014/main" id="{17B51582-4EE7-4374-839C-9A491CBE3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251" y="3037913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35" name="Rectangle 161">
              <a:extLst>
                <a:ext uri="{FF2B5EF4-FFF2-40B4-BE49-F238E27FC236}">
                  <a16:creationId xmlns:a16="http://schemas.microsoft.com/office/drawing/2014/main" id="{EDDB70BE-3751-4FA7-8AB1-6D53FBBA6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136" y="2858587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36" name="Rectangle 162">
              <a:extLst>
                <a:ext uri="{FF2B5EF4-FFF2-40B4-BE49-F238E27FC236}">
                  <a16:creationId xmlns:a16="http://schemas.microsoft.com/office/drawing/2014/main" id="{696B72C8-75EA-4575-8182-8CD57F474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136" y="2858587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37" name="Freeform 163">
              <a:extLst>
                <a:ext uri="{FF2B5EF4-FFF2-40B4-BE49-F238E27FC236}">
                  <a16:creationId xmlns:a16="http://schemas.microsoft.com/office/drawing/2014/main" id="{AD3A2CB6-2462-4B4A-AB3B-0903D0B85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184" y="2635639"/>
              <a:ext cx="1339619" cy="398397"/>
            </a:xfrm>
            <a:custGeom>
              <a:avLst/>
              <a:gdLst>
                <a:gd name="T0" fmla="*/ 0 w 1382"/>
                <a:gd name="T1" fmla="*/ 0 h 411"/>
                <a:gd name="T2" fmla="*/ 0 w 1382"/>
                <a:gd name="T3" fmla="*/ 0 h 411"/>
                <a:gd name="T4" fmla="*/ 0 w 1382"/>
                <a:gd name="T5" fmla="*/ 0 h 411"/>
                <a:gd name="T6" fmla="*/ 453 w 1382"/>
                <a:gd name="T7" fmla="*/ 288 h 411"/>
                <a:gd name="T8" fmla="*/ 453 w 1382"/>
                <a:gd name="T9" fmla="*/ 288 h 411"/>
                <a:gd name="T10" fmla="*/ 740 w 1382"/>
                <a:gd name="T11" fmla="*/ 369 h 411"/>
                <a:gd name="T12" fmla="*/ 740 w 1382"/>
                <a:gd name="T13" fmla="*/ 369 h 411"/>
                <a:gd name="T14" fmla="*/ 960 w 1382"/>
                <a:gd name="T15" fmla="*/ 391 h 411"/>
                <a:gd name="T16" fmla="*/ 960 w 1382"/>
                <a:gd name="T17" fmla="*/ 391 h 411"/>
                <a:gd name="T18" fmla="*/ 1149 w 1382"/>
                <a:gd name="T19" fmla="*/ 411 h 411"/>
                <a:gd name="T20" fmla="*/ 1149 w 1382"/>
                <a:gd name="T21" fmla="*/ 411 h 411"/>
                <a:gd name="T22" fmla="*/ 1382 w 1382"/>
                <a:gd name="T23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2" h="41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53" y="288"/>
                  </a:lnTo>
                  <a:lnTo>
                    <a:pt x="453" y="288"/>
                  </a:lnTo>
                  <a:lnTo>
                    <a:pt x="740" y="369"/>
                  </a:lnTo>
                  <a:lnTo>
                    <a:pt x="740" y="369"/>
                  </a:lnTo>
                  <a:lnTo>
                    <a:pt x="960" y="391"/>
                  </a:lnTo>
                  <a:lnTo>
                    <a:pt x="960" y="391"/>
                  </a:lnTo>
                  <a:lnTo>
                    <a:pt x="1149" y="411"/>
                  </a:lnTo>
                  <a:lnTo>
                    <a:pt x="1149" y="411"/>
                  </a:lnTo>
                  <a:lnTo>
                    <a:pt x="1382" y="411"/>
                  </a:lnTo>
                </a:path>
              </a:pathLst>
            </a:custGeom>
            <a:noFill/>
            <a:ln w="19050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38" name="Rectangle 164">
              <a:extLst>
                <a:ext uri="{FF2B5EF4-FFF2-40B4-BE49-F238E27FC236}">
                  <a16:creationId xmlns:a16="http://schemas.microsoft.com/office/drawing/2014/main" id="{E548E93C-5897-4DB0-9B77-7230BEB34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39" name="Rectangle 165">
              <a:extLst>
                <a:ext uri="{FF2B5EF4-FFF2-40B4-BE49-F238E27FC236}">
                  <a16:creationId xmlns:a16="http://schemas.microsoft.com/office/drawing/2014/main" id="{EE3709DE-DE46-40B1-AA51-A7FD65EF3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40" name="Rectangle 166">
              <a:extLst>
                <a:ext uri="{FF2B5EF4-FFF2-40B4-BE49-F238E27FC236}">
                  <a16:creationId xmlns:a16="http://schemas.microsoft.com/office/drawing/2014/main" id="{1A447276-A2B1-45B4-AB31-6C86148E6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0998" y="2892513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41" name="Rectangle 167">
              <a:extLst>
                <a:ext uri="{FF2B5EF4-FFF2-40B4-BE49-F238E27FC236}">
                  <a16:creationId xmlns:a16="http://schemas.microsoft.com/office/drawing/2014/main" id="{495B8B5D-F79D-4F2F-8F24-BD5BB9F5E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0998" y="2892513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42" name="Rectangle 168">
              <a:extLst>
                <a:ext uri="{FF2B5EF4-FFF2-40B4-BE49-F238E27FC236}">
                  <a16:creationId xmlns:a16="http://schemas.microsoft.com/office/drawing/2014/main" id="{1D129908-DA80-4BCF-9DC1-25F8F502E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9196" y="2971029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43" name="Rectangle 169">
              <a:extLst>
                <a:ext uri="{FF2B5EF4-FFF2-40B4-BE49-F238E27FC236}">
                  <a16:creationId xmlns:a16="http://schemas.microsoft.com/office/drawing/2014/main" id="{138CCAE9-FFCC-4451-AE07-23EE0C42A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9196" y="2971029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44" name="Rectangle 170">
              <a:extLst>
                <a:ext uri="{FF2B5EF4-FFF2-40B4-BE49-F238E27FC236}">
                  <a16:creationId xmlns:a16="http://schemas.microsoft.com/office/drawing/2014/main" id="{DE6DCEF2-A7D4-4DA2-A1C0-EE740FAB2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2450" y="2991386"/>
              <a:ext cx="44589" cy="45559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45" name="Rectangle 171">
              <a:extLst>
                <a:ext uri="{FF2B5EF4-FFF2-40B4-BE49-F238E27FC236}">
                  <a16:creationId xmlns:a16="http://schemas.microsoft.com/office/drawing/2014/main" id="{24CC4413-FB1E-4D6C-B93F-AC93BDE6F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2450" y="2991386"/>
              <a:ext cx="44589" cy="45559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46" name="Rectangle 172">
              <a:extLst>
                <a:ext uri="{FF2B5EF4-FFF2-40B4-BE49-F238E27FC236}">
                  <a16:creationId xmlns:a16="http://schemas.microsoft.com/office/drawing/2014/main" id="{E4FDC634-E54C-487B-9145-5341C0EE3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654" y="3011741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47" name="Rectangle 173">
              <a:extLst>
                <a:ext uri="{FF2B5EF4-FFF2-40B4-BE49-F238E27FC236}">
                  <a16:creationId xmlns:a16="http://schemas.microsoft.com/office/drawing/2014/main" id="{2A25DC82-1AD4-49B2-A0E6-3DE42AD00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654" y="3011741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48" name="Rectangle 174">
              <a:extLst>
                <a:ext uri="{FF2B5EF4-FFF2-40B4-BE49-F238E27FC236}">
                  <a16:creationId xmlns:a16="http://schemas.microsoft.com/office/drawing/2014/main" id="{FFCCAD5E-6797-43D6-AB5C-09818F851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508" y="3011741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49" name="Rectangle 175">
              <a:extLst>
                <a:ext uri="{FF2B5EF4-FFF2-40B4-BE49-F238E27FC236}">
                  <a16:creationId xmlns:a16="http://schemas.microsoft.com/office/drawing/2014/main" id="{3B2649B7-3ADC-453A-9CF1-02A23B388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508" y="3011741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50" name="Freeform 176">
              <a:extLst>
                <a:ext uri="{FF2B5EF4-FFF2-40B4-BE49-F238E27FC236}">
                  <a16:creationId xmlns:a16="http://schemas.microsoft.com/office/drawing/2014/main" id="{7349BA32-F6BE-4265-B30D-B90BC0EEE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184" y="2635639"/>
              <a:ext cx="1055605" cy="642669"/>
            </a:xfrm>
            <a:custGeom>
              <a:avLst/>
              <a:gdLst>
                <a:gd name="T0" fmla="*/ 0 w 1089"/>
                <a:gd name="T1" fmla="*/ 0 h 663"/>
                <a:gd name="T2" fmla="*/ 0 w 1089"/>
                <a:gd name="T3" fmla="*/ 0 h 663"/>
                <a:gd name="T4" fmla="*/ 0 w 1089"/>
                <a:gd name="T5" fmla="*/ 0 h 663"/>
                <a:gd name="T6" fmla="*/ 552 w 1089"/>
                <a:gd name="T7" fmla="*/ 549 h 663"/>
                <a:gd name="T8" fmla="*/ 552 w 1089"/>
                <a:gd name="T9" fmla="*/ 549 h 663"/>
                <a:gd name="T10" fmla="*/ 827 w 1089"/>
                <a:gd name="T11" fmla="*/ 663 h 663"/>
                <a:gd name="T12" fmla="*/ 827 w 1089"/>
                <a:gd name="T13" fmla="*/ 663 h 663"/>
                <a:gd name="T14" fmla="*/ 1089 w 1089"/>
                <a:gd name="T15" fmla="*/ 57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9" h="66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52" y="549"/>
                  </a:lnTo>
                  <a:lnTo>
                    <a:pt x="552" y="549"/>
                  </a:lnTo>
                  <a:lnTo>
                    <a:pt x="827" y="663"/>
                  </a:lnTo>
                  <a:lnTo>
                    <a:pt x="827" y="663"/>
                  </a:lnTo>
                  <a:lnTo>
                    <a:pt x="1089" y="572"/>
                  </a:lnTo>
                </a:path>
              </a:pathLst>
            </a:custGeom>
            <a:noFill/>
            <a:ln w="19050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51" name="Rectangle 177">
              <a:extLst>
                <a:ext uri="{FF2B5EF4-FFF2-40B4-BE49-F238E27FC236}">
                  <a16:creationId xmlns:a16="http://schemas.microsoft.com/office/drawing/2014/main" id="{88D71628-43D4-4D08-9B01-EDB13623C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52" name="Rectangle 178">
              <a:extLst>
                <a:ext uri="{FF2B5EF4-FFF2-40B4-BE49-F238E27FC236}">
                  <a16:creationId xmlns:a16="http://schemas.microsoft.com/office/drawing/2014/main" id="{E1287EA8-8108-4289-AB04-67B6B741C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53" name="Rectangle 179">
              <a:extLst>
                <a:ext uri="{FF2B5EF4-FFF2-40B4-BE49-F238E27FC236}">
                  <a16:creationId xmlns:a16="http://schemas.microsoft.com/office/drawing/2014/main" id="{AA3AD77A-ED54-41C6-8C1F-BB1B8BE02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6962" y="3145510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54" name="Rectangle 180">
              <a:extLst>
                <a:ext uri="{FF2B5EF4-FFF2-40B4-BE49-F238E27FC236}">
                  <a16:creationId xmlns:a16="http://schemas.microsoft.com/office/drawing/2014/main" id="{A81556BB-C289-4847-A41D-2840CC5BC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6962" y="3145510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55" name="Rectangle 181">
              <a:extLst>
                <a:ext uri="{FF2B5EF4-FFF2-40B4-BE49-F238E27FC236}">
                  <a16:creationId xmlns:a16="http://schemas.microsoft.com/office/drawing/2014/main" id="{FAEF09D1-1C2E-4411-903F-B77705407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3528" y="325601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56" name="Rectangle 182">
              <a:extLst>
                <a:ext uri="{FF2B5EF4-FFF2-40B4-BE49-F238E27FC236}">
                  <a16:creationId xmlns:a16="http://schemas.microsoft.com/office/drawing/2014/main" id="{C9814073-68FC-4A2D-A020-7694687E1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3528" y="325601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57" name="Rectangle 183">
              <a:extLst>
                <a:ext uri="{FF2B5EF4-FFF2-40B4-BE49-F238E27FC236}">
                  <a16:creationId xmlns:a16="http://schemas.microsoft.com/office/drawing/2014/main" id="{02C46F93-9803-49A3-A2A7-D805D56A9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7494" y="316780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58" name="Rectangle 184">
              <a:extLst>
                <a:ext uri="{FF2B5EF4-FFF2-40B4-BE49-F238E27FC236}">
                  <a16:creationId xmlns:a16="http://schemas.microsoft.com/office/drawing/2014/main" id="{EE38AFBB-12C0-459E-AA88-FC4174180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7494" y="316780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59" name="Freeform 185">
              <a:extLst>
                <a:ext uri="{FF2B5EF4-FFF2-40B4-BE49-F238E27FC236}">
                  <a16:creationId xmlns:a16="http://schemas.microsoft.com/office/drawing/2014/main" id="{89D7DBB8-F866-413B-B1D1-51A1D3995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184" y="2250812"/>
              <a:ext cx="673687" cy="384825"/>
            </a:xfrm>
            <a:custGeom>
              <a:avLst/>
              <a:gdLst>
                <a:gd name="T0" fmla="*/ 0 w 695"/>
                <a:gd name="T1" fmla="*/ 397 h 397"/>
                <a:gd name="T2" fmla="*/ 0 w 695"/>
                <a:gd name="T3" fmla="*/ 397 h 397"/>
                <a:gd name="T4" fmla="*/ 0 w 695"/>
                <a:gd name="T5" fmla="*/ 397 h 397"/>
                <a:gd name="T6" fmla="*/ 453 w 695"/>
                <a:gd name="T7" fmla="*/ 366 h 397"/>
                <a:gd name="T8" fmla="*/ 453 w 695"/>
                <a:gd name="T9" fmla="*/ 366 h 397"/>
                <a:gd name="T10" fmla="*/ 695 w 695"/>
                <a:gd name="T11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397">
                  <a:moveTo>
                    <a:pt x="0" y="397"/>
                  </a:moveTo>
                  <a:lnTo>
                    <a:pt x="0" y="397"/>
                  </a:lnTo>
                  <a:lnTo>
                    <a:pt x="0" y="397"/>
                  </a:lnTo>
                  <a:lnTo>
                    <a:pt x="453" y="366"/>
                  </a:lnTo>
                  <a:lnTo>
                    <a:pt x="453" y="366"/>
                  </a:lnTo>
                  <a:lnTo>
                    <a:pt x="695" y="0"/>
                  </a:lnTo>
                </a:path>
              </a:pathLst>
            </a:custGeom>
            <a:noFill/>
            <a:ln w="19050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60" name="Rectangle 186">
              <a:extLst>
                <a:ext uri="{FF2B5EF4-FFF2-40B4-BE49-F238E27FC236}">
                  <a16:creationId xmlns:a16="http://schemas.microsoft.com/office/drawing/2014/main" id="{2DE97527-1B47-4EB6-8F52-195C6188E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61" name="Rectangle 187">
              <a:extLst>
                <a:ext uri="{FF2B5EF4-FFF2-40B4-BE49-F238E27FC236}">
                  <a16:creationId xmlns:a16="http://schemas.microsoft.com/office/drawing/2014/main" id="{BF08840B-C72B-4DC7-8BF8-7BEA186DA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62" name="Rectangle 188">
              <a:extLst>
                <a:ext uri="{FF2B5EF4-FFF2-40B4-BE49-F238E27FC236}">
                  <a16:creationId xmlns:a16="http://schemas.microsoft.com/office/drawing/2014/main" id="{668041C6-7BB3-4693-851D-C7EF30270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0998" y="2583294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63" name="Rectangle 189">
              <a:extLst>
                <a:ext uri="{FF2B5EF4-FFF2-40B4-BE49-F238E27FC236}">
                  <a16:creationId xmlns:a16="http://schemas.microsoft.com/office/drawing/2014/main" id="{74026227-C35F-48D9-9379-F5F040226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0998" y="258329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64" name="Rectangle 190">
              <a:extLst>
                <a:ext uri="{FF2B5EF4-FFF2-40B4-BE49-F238E27FC236}">
                  <a16:creationId xmlns:a16="http://schemas.microsoft.com/office/drawing/2014/main" id="{A0AF6275-29C9-4427-B854-673634C15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5577" y="2228518"/>
              <a:ext cx="44589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65" name="Rectangle 191">
              <a:extLst>
                <a:ext uri="{FF2B5EF4-FFF2-40B4-BE49-F238E27FC236}">
                  <a16:creationId xmlns:a16="http://schemas.microsoft.com/office/drawing/2014/main" id="{0464BAEF-2B3A-443E-8C5B-91BBE3FF3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5577" y="2228518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66" name="Freeform 192">
              <a:extLst>
                <a:ext uri="{FF2B5EF4-FFF2-40B4-BE49-F238E27FC236}">
                  <a16:creationId xmlns:a16="http://schemas.microsoft.com/office/drawing/2014/main" id="{4413D322-A0CB-4D52-B16D-761959287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184" y="2635639"/>
              <a:ext cx="1685671" cy="668842"/>
            </a:xfrm>
            <a:custGeom>
              <a:avLst/>
              <a:gdLst>
                <a:gd name="T0" fmla="*/ 0 w 1739"/>
                <a:gd name="T1" fmla="*/ 0 h 690"/>
                <a:gd name="T2" fmla="*/ 0 w 1739"/>
                <a:gd name="T3" fmla="*/ 0 h 690"/>
                <a:gd name="T4" fmla="*/ 0 w 1739"/>
                <a:gd name="T5" fmla="*/ 0 h 690"/>
                <a:gd name="T6" fmla="*/ 458 w 1739"/>
                <a:gd name="T7" fmla="*/ 664 h 690"/>
                <a:gd name="T8" fmla="*/ 458 w 1739"/>
                <a:gd name="T9" fmla="*/ 664 h 690"/>
                <a:gd name="T10" fmla="*/ 690 w 1739"/>
                <a:gd name="T11" fmla="*/ 659 h 690"/>
                <a:gd name="T12" fmla="*/ 690 w 1739"/>
                <a:gd name="T13" fmla="*/ 659 h 690"/>
                <a:gd name="T14" fmla="*/ 905 w 1739"/>
                <a:gd name="T15" fmla="*/ 664 h 690"/>
                <a:gd name="T16" fmla="*/ 905 w 1739"/>
                <a:gd name="T17" fmla="*/ 664 h 690"/>
                <a:gd name="T18" fmla="*/ 1137 w 1739"/>
                <a:gd name="T19" fmla="*/ 669 h 690"/>
                <a:gd name="T20" fmla="*/ 1137 w 1739"/>
                <a:gd name="T21" fmla="*/ 669 h 690"/>
                <a:gd name="T22" fmla="*/ 1739 w 1739"/>
                <a:gd name="T23" fmla="*/ 69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9" h="69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58" y="664"/>
                  </a:lnTo>
                  <a:lnTo>
                    <a:pt x="458" y="664"/>
                  </a:lnTo>
                  <a:lnTo>
                    <a:pt x="690" y="659"/>
                  </a:lnTo>
                  <a:lnTo>
                    <a:pt x="690" y="659"/>
                  </a:lnTo>
                  <a:lnTo>
                    <a:pt x="905" y="664"/>
                  </a:lnTo>
                  <a:lnTo>
                    <a:pt x="905" y="664"/>
                  </a:lnTo>
                  <a:lnTo>
                    <a:pt x="1137" y="669"/>
                  </a:lnTo>
                  <a:lnTo>
                    <a:pt x="1137" y="669"/>
                  </a:lnTo>
                  <a:lnTo>
                    <a:pt x="1739" y="690"/>
                  </a:lnTo>
                </a:path>
              </a:pathLst>
            </a:custGeom>
            <a:noFill/>
            <a:ln w="19050" cap="flat">
              <a:solidFill>
                <a:srgbClr val="6E1E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67" name="Rectangle 193">
              <a:extLst>
                <a:ext uri="{FF2B5EF4-FFF2-40B4-BE49-F238E27FC236}">
                  <a16:creationId xmlns:a16="http://schemas.microsoft.com/office/drawing/2014/main" id="{DCEDEAD9-A97D-4DFC-9CC3-66D33A723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solidFill>
              <a:srgbClr val="6E1E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68" name="Rectangle 194">
              <a:extLst>
                <a:ext uri="{FF2B5EF4-FFF2-40B4-BE49-F238E27FC236}">
                  <a16:creationId xmlns:a16="http://schemas.microsoft.com/office/drawing/2014/main" id="{88BC260F-80DC-49AD-84BF-3A2AE1497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89" y="2613344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69" name="Rectangle 195">
              <a:extLst>
                <a:ext uri="{FF2B5EF4-FFF2-40B4-BE49-F238E27FC236}">
                  <a16:creationId xmlns:a16="http://schemas.microsoft.com/office/drawing/2014/main" id="{5DC1A543-A55F-4A72-B162-139E8941E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5845" y="3256983"/>
              <a:ext cx="44589" cy="44590"/>
            </a:xfrm>
            <a:prstGeom prst="rect">
              <a:avLst/>
            </a:prstGeom>
            <a:solidFill>
              <a:srgbClr val="6E1E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70" name="Rectangle 196">
              <a:extLst>
                <a:ext uri="{FF2B5EF4-FFF2-40B4-BE49-F238E27FC236}">
                  <a16:creationId xmlns:a16="http://schemas.microsoft.com/office/drawing/2014/main" id="{D942E49F-EABB-4B2D-8041-126257D8F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5845" y="3256983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71" name="Rectangle 197">
              <a:extLst>
                <a:ext uri="{FF2B5EF4-FFF2-40B4-BE49-F238E27FC236}">
                  <a16:creationId xmlns:a16="http://schemas.microsoft.com/office/drawing/2014/main" id="{0455EA4B-4943-4867-A96B-DF7FB2ED2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0729" y="3252136"/>
              <a:ext cx="44589" cy="44590"/>
            </a:xfrm>
            <a:prstGeom prst="rect">
              <a:avLst/>
            </a:prstGeom>
            <a:solidFill>
              <a:srgbClr val="6E1E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72" name="Rectangle 198">
              <a:extLst>
                <a:ext uri="{FF2B5EF4-FFF2-40B4-BE49-F238E27FC236}">
                  <a16:creationId xmlns:a16="http://schemas.microsoft.com/office/drawing/2014/main" id="{1BD44BBB-E71B-4D30-8850-2649B28F7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0729" y="3252136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73" name="Rectangle 199">
              <a:extLst>
                <a:ext uri="{FF2B5EF4-FFF2-40B4-BE49-F238E27FC236}">
                  <a16:creationId xmlns:a16="http://schemas.microsoft.com/office/drawing/2014/main" id="{B33A06DB-1962-44F8-A79B-A997723F9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136" y="3256983"/>
              <a:ext cx="44589" cy="44590"/>
            </a:xfrm>
            <a:prstGeom prst="rect">
              <a:avLst/>
            </a:prstGeom>
            <a:solidFill>
              <a:srgbClr val="6E1E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74" name="Rectangle 200">
              <a:extLst>
                <a:ext uri="{FF2B5EF4-FFF2-40B4-BE49-F238E27FC236}">
                  <a16:creationId xmlns:a16="http://schemas.microsoft.com/office/drawing/2014/main" id="{250428C2-4119-43D7-A21B-67E5460C1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136" y="3256983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75" name="Rectangle 201">
              <a:extLst>
                <a:ext uri="{FF2B5EF4-FFF2-40B4-BE49-F238E27FC236}">
                  <a16:creationId xmlns:a16="http://schemas.microsoft.com/office/drawing/2014/main" id="{F5B55AFF-4645-4626-8262-2D55467D6D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4022" y="3261831"/>
              <a:ext cx="44589" cy="44590"/>
            </a:xfrm>
            <a:prstGeom prst="rect">
              <a:avLst/>
            </a:prstGeom>
            <a:solidFill>
              <a:srgbClr val="6E1E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76" name="Rectangle 202">
              <a:extLst>
                <a:ext uri="{FF2B5EF4-FFF2-40B4-BE49-F238E27FC236}">
                  <a16:creationId xmlns:a16="http://schemas.microsoft.com/office/drawing/2014/main" id="{68DBE0EE-1348-49AC-9044-F59389EC0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4022" y="3261831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77" name="Rectangle 203">
              <a:extLst>
                <a:ext uri="{FF2B5EF4-FFF2-40B4-BE49-F238E27FC236}">
                  <a16:creationId xmlns:a16="http://schemas.microsoft.com/office/drawing/2014/main" id="{E4EEF208-6EA3-4342-803D-7167DA871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7561" y="3282186"/>
              <a:ext cx="44589" cy="44590"/>
            </a:xfrm>
            <a:prstGeom prst="rect">
              <a:avLst/>
            </a:prstGeom>
            <a:solidFill>
              <a:srgbClr val="6E1E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78" name="Rectangle 204">
              <a:extLst>
                <a:ext uri="{FF2B5EF4-FFF2-40B4-BE49-F238E27FC236}">
                  <a16:creationId xmlns:a16="http://schemas.microsoft.com/office/drawing/2014/main" id="{03572755-1D9D-4133-803C-13125F351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7561" y="3282186"/>
              <a:ext cx="44589" cy="44590"/>
            </a:xfrm>
            <a:prstGeom prst="rect">
              <a:avLst/>
            </a:prstGeom>
            <a:noFill/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79" name="Freeform 206">
              <a:extLst>
                <a:ext uri="{FF2B5EF4-FFF2-40B4-BE49-F238E27FC236}">
                  <a16:creationId xmlns:a16="http://schemas.microsoft.com/office/drawing/2014/main" id="{A573B147-1390-48AB-B1C0-63A9ACD4E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187" y="2635638"/>
              <a:ext cx="406151" cy="216162"/>
            </a:xfrm>
            <a:custGeom>
              <a:avLst/>
              <a:gdLst>
                <a:gd name="T0" fmla="*/ 0 w 419"/>
                <a:gd name="T1" fmla="*/ 0 h 223"/>
                <a:gd name="T2" fmla="*/ 0 w 419"/>
                <a:gd name="T3" fmla="*/ 0 h 223"/>
                <a:gd name="T4" fmla="*/ 0 w 419"/>
                <a:gd name="T5" fmla="*/ 0 h 223"/>
                <a:gd name="T6" fmla="*/ 419 w 419"/>
                <a:gd name="T7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22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19" y="223"/>
                  </a:lnTo>
                </a:path>
              </a:pathLst>
            </a:custGeom>
            <a:noFill/>
            <a:ln w="19050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80" name="Rectangle 207">
              <a:extLst>
                <a:ext uri="{FF2B5EF4-FFF2-40B4-BE49-F238E27FC236}">
                  <a16:creationId xmlns:a16="http://schemas.microsoft.com/office/drawing/2014/main" id="{410A636D-3750-48FD-917D-3B60CD7F3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91" y="2613343"/>
              <a:ext cx="44590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81" name="Rectangle 208">
              <a:extLst>
                <a:ext uri="{FF2B5EF4-FFF2-40B4-BE49-F238E27FC236}">
                  <a16:creationId xmlns:a16="http://schemas.microsoft.com/office/drawing/2014/main" id="{BA23AA5C-D976-413D-B453-E607D1C5C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91" y="2613343"/>
              <a:ext cx="44590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82" name="Rectangle 209">
              <a:extLst>
                <a:ext uri="{FF2B5EF4-FFF2-40B4-BE49-F238E27FC236}">
                  <a16:creationId xmlns:a16="http://schemas.microsoft.com/office/drawing/2014/main" id="{E50A6C75-2FA7-43C7-8C52-ADC4EABC1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8042" y="2829505"/>
              <a:ext cx="44590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83" name="Rectangle 210">
              <a:extLst>
                <a:ext uri="{FF2B5EF4-FFF2-40B4-BE49-F238E27FC236}">
                  <a16:creationId xmlns:a16="http://schemas.microsoft.com/office/drawing/2014/main" id="{1B3C333E-F9E2-4356-9AC2-A91403116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8042" y="2829505"/>
              <a:ext cx="44590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84" name="Freeform 211">
              <a:extLst>
                <a:ext uri="{FF2B5EF4-FFF2-40B4-BE49-F238E27FC236}">
                  <a16:creationId xmlns:a16="http://schemas.microsoft.com/office/drawing/2014/main" id="{C05DB635-FE6E-467A-B927-6E4EC1236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187" y="2635638"/>
              <a:ext cx="117290" cy="209377"/>
            </a:xfrm>
            <a:custGeom>
              <a:avLst/>
              <a:gdLst>
                <a:gd name="T0" fmla="*/ 0 w 121"/>
                <a:gd name="T1" fmla="*/ 0 h 216"/>
                <a:gd name="T2" fmla="*/ 0 w 121"/>
                <a:gd name="T3" fmla="*/ 0 h 216"/>
                <a:gd name="T4" fmla="*/ 0 w 121"/>
                <a:gd name="T5" fmla="*/ 0 h 216"/>
                <a:gd name="T6" fmla="*/ 121 w 121"/>
                <a:gd name="T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2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1" y="216"/>
                  </a:lnTo>
                </a:path>
              </a:pathLst>
            </a:custGeom>
            <a:noFill/>
            <a:ln w="19050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85" name="Rectangle 212">
              <a:extLst>
                <a:ext uri="{FF2B5EF4-FFF2-40B4-BE49-F238E27FC236}">
                  <a16:creationId xmlns:a16="http://schemas.microsoft.com/office/drawing/2014/main" id="{FC3AEA3E-5E0D-4DC6-878E-FCF194BB1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91" y="2613343"/>
              <a:ext cx="44590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86" name="Rectangle 213">
              <a:extLst>
                <a:ext uri="{FF2B5EF4-FFF2-40B4-BE49-F238E27FC236}">
                  <a16:creationId xmlns:a16="http://schemas.microsoft.com/office/drawing/2014/main" id="{69E93434-774C-4714-8526-CA1AB3B31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891" y="2613343"/>
              <a:ext cx="44590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87" name="Rectangle 214">
              <a:extLst>
                <a:ext uri="{FF2B5EF4-FFF2-40B4-BE49-F238E27FC236}">
                  <a16:creationId xmlns:a16="http://schemas.microsoft.com/office/drawing/2014/main" id="{AB28962A-AF2A-4D41-BB0F-0C4EEF479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181" y="2822720"/>
              <a:ext cx="44590" cy="44590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88" name="Rectangle 215">
              <a:extLst>
                <a:ext uri="{FF2B5EF4-FFF2-40B4-BE49-F238E27FC236}">
                  <a16:creationId xmlns:a16="http://schemas.microsoft.com/office/drawing/2014/main" id="{C45BC5FE-C4AD-441B-B1CC-D5C4E5CC4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181" y="2822720"/>
              <a:ext cx="44590" cy="44590"/>
            </a:xfrm>
            <a:prstGeom prst="rect">
              <a:avLst/>
            </a:prstGeom>
            <a:noFill/>
            <a:ln w="1588" cap="flat">
              <a:solidFill>
                <a:srgbClr val="156B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89" name="Rectangle 216">
              <a:extLst>
                <a:ext uri="{FF2B5EF4-FFF2-40B4-BE49-F238E27FC236}">
                  <a16:creationId xmlns:a16="http://schemas.microsoft.com/office/drawing/2014/main" id="{5B9625CF-D0C5-4611-B8ED-DFDFCA0D5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3142" y="3914192"/>
              <a:ext cx="845364" cy="14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b="1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Time, months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90" name="Rectangle 217">
              <a:extLst>
                <a:ext uri="{FF2B5EF4-FFF2-40B4-BE49-F238E27FC236}">
                  <a16:creationId xmlns:a16="http://schemas.microsoft.com/office/drawing/2014/main" id="{63F8C03B-237A-4459-BFAE-46FB028469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94520" y="3245562"/>
              <a:ext cx="8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91" name="Rectangle 218">
              <a:extLst>
                <a:ext uri="{FF2B5EF4-FFF2-40B4-BE49-F238E27FC236}">
                  <a16:creationId xmlns:a16="http://schemas.microsoft.com/office/drawing/2014/main" id="{7A85A560-8DC8-469A-BF80-C16A97DCA5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95492" y="3154444"/>
              <a:ext cx="8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92" name="Rectangle 219">
              <a:extLst>
                <a:ext uri="{FF2B5EF4-FFF2-40B4-BE49-F238E27FC236}">
                  <a16:creationId xmlns:a16="http://schemas.microsoft.com/office/drawing/2014/main" id="{AC1A7ED4-055F-4C34-AB95-AF84E2109E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95492" y="3074957"/>
              <a:ext cx="8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93" name="Rectangle 220">
              <a:extLst>
                <a:ext uri="{FF2B5EF4-FFF2-40B4-BE49-F238E27FC236}">
                  <a16:creationId xmlns:a16="http://schemas.microsoft.com/office/drawing/2014/main" id="{CF38074A-0E49-4BE5-8DFD-C56160AC77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95492" y="2995472"/>
              <a:ext cx="8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94" name="Rectangle 221">
              <a:extLst>
                <a:ext uri="{FF2B5EF4-FFF2-40B4-BE49-F238E27FC236}">
                  <a16:creationId xmlns:a16="http://schemas.microsoft.com/office/drawing/2014/main" id="{B977F845-37F8-4602-BB5D-FB93858ACE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95492" y="2913080"/>
              <a:ext cx="8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95" name="Rectangle 222">
              <a:extLst>
                <a:ext uri="{FF2B5EF4-FFF2-40B4-BE49-F238E27FC236}">
                  <a16:creationId xmlns:a16="http://schemas.microsoft.com/office/drawing/2014/main" id="{6ACDC4D7-4760-4F42-A7D1-70EFC9CACD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95492" y="2833594"/>
              <a:ext cx="8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96" name="Rectangle 223">
              <a:extLst>
                <a:ext uri="{FF2B5EF4-FFF2-40B4-BE49-F238E27FC236}">
                  <a16:creationId xmlns:a16="http://schemas.microsoft.com/office/drawing/2014/main" id="{4460CB05-75BF-4681-81DC-3A18CA022A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77532" y="2777856"/>
              <a:ext cx="35031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b="1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 </a:t>
              </a:r>
              <a:endParaRPr lang="en-US" alt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97" name="Rectangle 224">
              <a:extLst>
                <a:ext uri="{FF2B5EF4-FFF2-40B4-BE49-F238E27FC236}">
                  <a16:creationId xmlns:a16="http://schemas.microsoft.com/office/drawing/2014/main" id="{82A29FF6-73D0-4700-9D1D-C7968FE44F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95492" y="2716304"/>
              <a:ext cx="8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98" name="Rectangle 226">
              <a:extLst>
                <a:ext uri="{FF2B5EF4-FFF2-40B4-BE49-F238E27FC236}">
                  <a16:creationId xmlns:a16="http://schemas.microsoft.com/office/drawing/2014/main" id="{93ACE0D0-E79B-4CF3-A7B8-467D0FE8FD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95492" y="2578657"/>
              <a:ext cx="8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99" name="Rectangle 227">
              <a:extLst>
                <a:ext uri="{FF2B5EF4-FFF2-40B4-BE49-F238E27FC236}">
                  <a16:creationId xmlns:a16="http://schemas.microsoft.com/office/drawing/2014/main" id="{BECB1BBB-DFEA-425F-8B93-8C48E97121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95492" y="2474940"/>
              <a:ext cx="8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00" name="Rectangle 228">
              <a:extLst>
                <a:ext uri="{FF2B5EF4-FFF2-40B4-BE49-F238E27FC236}">
                  <a16:creationId xmlns:a16="http://schemas.microsoft.com/office/drawing/2014/main" id="{1F472FD4-D50F-4FB6-9192-6D807F471F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77532" y="2397876"/>
              <a:ext cx="35031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b="1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 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01" name="Rectangle 229">
              <a:extLst>
                <a:ext uri="{FF2B5EF4-FFF2-40B4-BE49-F238E27FC236}">
                  <a16:creationId xmlns:a16="http://schemas.microsoft.com/office/drawing/2014/main" id="{41CC2184-AA61-4BBF-BC30-C1E6DEF9E5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94520" y="2326632"/>
              <a:ext cx="8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02" name="Rectangle 230">
              <a:extLst>
                <a:ext uri="{FF2B5EF4-FFF2-40B4-BE49-F238E27FC236}">
                  <a16:creationId xmlns:a16="http://schemas.microsoft.com/office/drawing/2014/main" id="{EC636FB7-1510-45F6-A332-2313B32E22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95492" y="2240361"/>
              <a:ext cx="8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03" name="Rectangle 231">
              <a:extLst>
                <a:ext uri="{FF2B5EF4-FFF2-40B4-BE49-F238E27FC236}">
                  <a16:creationId xmlns:a16="http://schemas.microsoft.com/office/drawing/2014/main" id="{2CBB27F0-DE72-49F0-81C9-CEEEA50553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95492" y="2164753"/>
              <a:ext cx="8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04" name="Rectangle 232">
              <a:extLst>
                <a:ext uri="{FF2B5EF4-FFF2-40B4-BE49-F238E27FC236}">
                  <a16:creationId xmlns:a16="http://schemas.microsoft.com/office/drawing/2014/main" id="{C844D338-86F0-4E36-B98A-6AD7A2D923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95492" y="2088175"/>
              <a:ext cx="8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05" name="Rectangle 233">
              <a:extLst>
                <a:ext uri="{FF2B5EF4-FFF2-40B4-BE49-F238E27FC236}">
                  <a16:creationId xmlns:a16="http://schemas.microsoft.com/office/drawing/2014/main" id="{6185816F-2E08-4857-9E16-068C8C6ABF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94520" y="2032923"/>
              <a:ext cx="8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06" name="Rectangle 234">
              <a:extLst>
                <a:ext uri="{FF2B5EF4-FFF2-40B4-BE49-F238E27FC236}">
                  <a16:creationId xmlns:a16="http://schemas.microsoft.com/office/drawing/2014/main" id="{F55F2F41-3282-4B01-9D30-CFDEFDACB7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94520" y="1994150"/>
              <a:ext cx="8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07" name="Rectangle 235">
              <a:extLst>
                <a:ext uri="{FF2B5EF4-FFF2-40B4-BE49-F238E27FC236}">
                  <a16:creationId xmlns:a16="http://schemas.microsoft.com/office/drawing/2014/main" id="{CE855DC9-B0F3-4096-9A25-21B2CE07DA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15076" y="1934051"/>
              <a:ext cx="16090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08" name="Rectangle 236">
              <a:extLst>
                <a:ext uri="{FF2B5EF4-FFF2-40B4-BE49-F238E27FC236}">
                  <a16:creationId xmlns:a16="http://schemas.microsoft.com/office/drawing/2014/main" id="{2A7489FF-0242-4B42-B621-15A3CD3767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18958" y="1854564"/>
              <a:ext cx="153155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09" name="Rectangle 237">
              <a:extLst>
                <a:ext uri="{FF2B5EF4-FFF2-40B4-BE49-F238E27FC236}">
                  <a16:creationId xmlns:a16="http://schemas.microsoft.com/office/drawing/2014/main" id="{1B0916DC-4702-494B-A141-9EA0623369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94520" y="1797375"/>
              <a:ext cx="89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10" name="Rectangle 238">
              <a:extLst>
                <a:ext uri="{FF2B5EF4-FFF2-40B4-BE49-F238E27FC236}">
                  <a16:creationId xmlns:a16="http://schemas.microsoft.com/office/drawing/2014/main" id="{0E28B70D-6B6B-48B7-ABF0-84F998C0E8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677531" y="1758116"/>
              <a:ext cx="35031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b="1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 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11" name="Rectangle 239">
              <a:extLst>
                <a:ext uri="{FF2B5EF4-FFF2-40B4-BE49-F238E27FC236}">
                  <a16:creationId xmlns:a16="http://schemas.microsoft.com/office/drawing/2014/main" id="{31A261A9-F58B-4C7D-83C4-66859062FE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80477" y="2500144"/>
              <a:ext cx="1831074" cy="1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7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12" name="Rectangle 216">
              <a:extLst>
                <a:ext uri="{FF2B5EF4-FFF2-40B4-BE49-F238E27FC236}">
                  <a16:creationId xmlns:a16="http://schemas.microsoft.com/office/drawing/2014/main" id="{09BD208E-067C-496B-947D-01BEDA9F76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76421" y="2538945"/>
              <a:ext cx="1797566" cy="177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800" b="1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Change from baseline, %</a:t>
              </a:r>
              <a:endParaRPr lang="en-US" altLang="en-US" sz="8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13" name="Rectangle 190">
              <a:extLst>
                <a:ext uri="{FF2B5EF4-FFF2-40B4-BE49-F238E27FC236}">
                  <a16:creationId xmlns:a16="http://schemas.microsoft.com/office/drawing/2014/main" id="{C48B56AF-44FE-4EB2-89FE-6DAC2403F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8428" y="3580728"/>
              <a:ext cx="44589" cy="44590"/>
            </a:xfrm>
            <a:prstGeom prst="rect">
              <a:avLst/>
            </a:prstGeom>
            <a:solidFill>
              <a:srgbClr val="6E1E50"/>
            </a:solidFill>
            <a:ln w="9525">
              <a:solidFill>
                <a:srgbClr val="6E1E5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14" name="Rectangle 191">
              <a:extLst>
                <a:ext uri="{FF2B5EF4-FFF2-40B4-BE49-F238E27FC236}">
                  <a16:creationId xmlns:a16="http://schemas.microsoft.com/office/drawing/2014/main" id="{59FA93DF-E66B-4E44-AE95-05E0B5A4A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9926" y="3580728"/>
              <a:ext cx="44589" cy="44590"/>
            </a:xfrm>
            <a:prstGeom prst="rect">
              <a:avLst/>
            </a:prstGeom>
            <a:solidFill>
              <a:srgbClr val="6E1E50"/>
            </a:solidFill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15" name="Rectangle 191">
              <a:extLst>
                <a:ext uri="{FF2B5EF4-FFF2-40B4-BE49-F238E27FC236}">
                  <a16:creationId xmlns:a16="http://schemas.microsoft.com/office/drawing/2014/main" id="{CEA187E1-1925-465B-93C0-F7132F804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4992" y="3580728"/>
              <a:ext cx="44589" cy="44590"/>
            </a:xfrm>
            <a:prstGeom prst="rect">
              <a:avLst/>
            </a:prstGeom>
            <a:solidFill>
              <a:srgbClr val="6E1E50"/>
            </a:solidFill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16" name="Rectangle 191">
              <a:extLst>
                <a:ext uri="{FF2B5EF4-FFF2-40B4-BE49-F238E27FC236}">
                  <a16:creationId xmlns:a16="http://schemas.microsoft.com/office/drawing/2014/main" id="{56ABE59A-3E3C-43C6-B1AD-190C8BF50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4660" y="3580728"/>
              <a:ext cx="44589" cy="44590"/>
            </a:xfrm>
            <a:prstGeom prst="rect">
              <a:avLst/>
            </a:prstGeom>
            <a:solidFill>
              <a:srgbClr val="6E1E50"/>
            </a:solidFill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17" name="Rectangle 191">
              <a:extLst>
                <a:ext uri="{FF2B5EF4-FFF2-40B4-BE49-F238E27FC236}">
                  <a16:creationId xmlns:a16="http://schemas.microsoft.com/office/drawing/2014/main" id="{52DEC365-8F3C-4638-9200-5FD20B492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39" y="3580728"/>
              <a:ext cx="44589" cy="44590"/>
            </a:xfrm>
            <a:prstGeom prst="rect">
              <a:avLst/>
            </a:prstGeom>
            <a:solidFill>
              <a:srgbClr val="6E1E50"/>
            </a:solidFill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18" name="Rectangle 191">
              <a:extLst>
                <a:ext uri="{FF2B5EF4-FFF2-40B4-BE49-F238E27FC236}">
                  <a16:creationId xmlns:a16="http://schemas.microsoft.com/office/drawing/2014/main" id="{C58A6DF7-FE80-44A3-B24A-4B680CA79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6618" y="3580728"/>
              <a:ext cx="44589" cy="44590"/>
            </a:xfrm>
            <a:prstGeom prst="rect">
              <a:avLst/>
            </a:prstGeom>
            <a:solidFill>
              <a:srgbClr val="6E1E50"/>
            </a:solidFill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19" name="Rectangle 191">
              <a:extLst>
                <a:ext uri="{FF2B5EF4-FFF2-40B4-BE49-F238E27FC236}">
                  <a16:creationId xmlns:a16="http://schemas.microsoft.com/office/drawing/2014/main" id="{2CAF2DFB-CDF0-4A31-9F40-513444218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0458" y="3580728"/>
              <a:ext cx="44589" cy="44590"/>
            </a:xfrm>
            <a:prstGeom prst="rect">
              <a:avLst/>
            </a:prstGeom>
            <a:solidFill>
              <a:srgbClr val="6E1E50"/>
            </a:solidFill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20" name="Rectangle 191">
              <a:extLst>
                <a:ext uri="{FF2B5EF4-FFF2-40B4-BE49-F238E27FC236}">
                  <a16:creationId xmlns:a16="http://schemas.microsoft.com/office/drawing/2014/main" id="{2717CCE0-6412-47DA-9C70-DA7547C59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9058" y="3580728"/>
              <a:ext cx="44589" cy="44590"/>
            </a:xfrm>
            <a:prstGeom prst="rect">
              <a:avLst/>
            </a:prstGeom>
            <a:solidFill>
              <a:srgbClr val="6E1E50"/>
            </a:solidFill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21" name="Rectangle 191">
              <a:extLst>
                <a:ext uri="{FF2B5EF4-FFF2-40B4-BE49-F238E27FC236}">
                  <a16:creationId xmlns:a16="http://schemas.microsoft.com/office/drawing/2014/main" id="{DA8E7C62-4AA2-47DC-AAEA-984E4B5FE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2898" y="3580728"/>
              <a:ext cx="44589" cy="44590"/>
            </a:xfrm>
            <a:prstGeom prst="rect">
              <a:avLst/>
            </a:prstGeom>
            <a:solidFill>
              <a:srgbClr val="6E1E50"/>
            </a:solidFill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22" name="Rectangle 191">
              <a:extLst>
                <a:ext uri="{FF2B5EF4-FFF2-40B4-BE49-F238E27FC236}">
                  <a16:creationId xmlns:a16="http://schemas.microsoft.com/office/drawing/2014/main" id="{5AEC29B7-89CF-466E-B242-548837011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1337" y="3580728"/>
              <a:ext cx="44589" cy="44590"/>
            </a:xfrm>
            <a:prstGeom prst="rect">
              <a:avLst/>
            </a:prstGeom>
            <a:solidFill>
              <a:srgbClr val="6E1E50"/>
            </a:solidFill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23" name="Rectangle 191">
              <a:extLst>
                <a:ext uri="{FF2B5EF4-FFF2-40B4-BE49-F238E27FC236}">
                  <a16:creationId xmlns:a16="http://schemas.microsoft.com/office/drawing/2014/main" id="{9F94AD89-5CA7-43AD-9666-3EF8DEEFE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3777" y="3580728"/>
              <a:ext cx="44589" cy="44590"/>
            </a:xfrm>
            <a:prstGeom prst="rect">
              <a:avLst/>
            </a:prstGeom>
            <a:solidFill>
              <a:srgbClr val="6E1E50"/>
            </a:solidFill>
            <a:ln w="1588" cap="flat">
              <a:solidFill>
                <a:srgbClr val="6E1E5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cxnSp>
          <p:nvCxnSpPr>
            <p:cNvPr id="724" name="Straight Connector 723">
              <a:extLst>
                <a:ext uri="{FF2B5EF4-FFF2-40B4-BE49-F238E27FC236}">
                  <a16:creationId xmlns:a16="http://schemas.microsoft.com/office/drawing/2014/main" id="{497B85DF-D3FA-4950-A3A9-DAFF330C7561}"/>
                </a:ext>
              </a:extLst>
            </p:cNvPr>
            <p:cNvCxnSpPr>
              <a:stCxn id="713" idx="3"/>
              <a:endCxn id="723" idx="1"/>
            </p:cNvCxnSpPr>
            <p:nvPr/>
          </p:nvCxnSpPr>
          <p:spPr>
            <a:xfrm>
              <a:off x="5583017" y="3603022"/>
              <a:ext cx="2750760" cy="0"/>
            </a:xfrm>
            <a:prstGeom prst="line">
              <a:avLst/>
            </a:prstGeom>
            <a:ln w="19050">
              <a:solidFill>
                <a:srgbClr val="6E1E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BF84F650-A7BC-4D53-AB85-21A49F4529AA}"/>
                </a:ext>
              </a:extLst>
            </p:cNvPr>
            <p:cNvSpPr txBox="1"/>
            <p:nvPr/>
          </p:nvSpPr>
          <p:spPr>
            <a:xfrm>
              <a:off x="8282716" y="3497531"/>
              <a:ext cx="317764" cy="2732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panose="020B0604020202020204" pitchFamily="34" charset="0"/>
                </a:rPr>
                <a:t>*</a:t>
              </a:r>
            </a:p>
          </p:txBody>
        </p:sp>
      </p:grpSp>
      <p:sp>
        <p:nvSpPr>
          <p:cNvPr id="726" name="Rectangle 7">
            <a:extLst>
              <a:ext uri="{FF2B5EF4-FFF2-40B4-BE49-F238E27FC236}">
                <a16:creationId xmlns:a16="http://schemas.microsoft.com/office/drawing/2014/main" id="{AAFCFFA6-F305-4084-BDEA-487F008AD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995" y="3675162"/>
            <a:ext cx="4969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7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0</a:t>
            </a:r>
            <a:endParaRPr lang="en-US" altLang="en-US" sz="7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27" name="Rectangle 8">
            <a:extLst>
              <a:ext uri="{FF2B5EF4-FFF2-40B4-BE49-F238E27FC236}">
                <a16:creationId xmlns:a16="http://schemas.microsoft.com/office/drawing/2014/main" id="{03790245-9736-4CA2-A50E-31825FFD2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568" y="3675162"/>
            <a:ext cx="4969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7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8</a:t>
            </a:r>
            <a:endParaRPr lang="en-US" altLang="en-US" sz="7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28" name="Rectangle 9">
            <a:extLst>
              <a:ext uri="{FF2B5EF4-FFF2-40B4-BE49-F238E27FC236}">
                <a16:creationId xmlns:a16="http://schemas.microsoft.com/office/drawing/2014/main" id="{E3C9220A-936D-4BCC-8746-6C81E764A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684" y="3675162"/>
            <a:ext cx="99386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7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16</a:t>
            </a:r>
            <a:endParaRPr lang="en-US" altLang="en-US" sz="7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29" name="Rectangle 10">
            <a:extLst>
              <a:ext uri="{FF2B5EF4-FFF2-40B4-BE49-F238E27FC236}">
                <a16:creationId xmlns:a16="http://schemas.microsoft.com/office/drawing/2014/main" id="{BA011786-A3E2-43C0-8F31-33550BB92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262" y="3673469"/>
            <a:ext cx="99386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7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24</a:t>
            </a:r>
            <a:endParaRPr lang="en-US" altLang="en-US" sz="7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30" name="Rectangle 11">
            <a:extLst>
              <a:ext uri="{FF2B5EF4-FFF2-40B4-BE49-F238E27FC236}">
                <a16:creationId xmlns:a16="http://schemas.microsoft.com/office/drawing/2014/main" id="{E590E300-3017-4461-B55F-78EA4D68B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962" y="3673469"/>
            <a:ext cx="99386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7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32</a:t>
            </a:r>
            <a:endParaRPr lang="en-US" altLang="en-US" sz="7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31" name="Rectangle 12">
            <a:extLst>
              <a:ext uri="{FF2B5EF4-FFF2-40B4-BE49-F238E27FC236}">
                <a16:creationId xmlns:a16="http://schemas.microsoft.com/office/drawing/2014/main" id="{4189C213-4FBA-44B5-8872-0CA68DAB2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832" y="3673469"/>
            <a:ext cx="99386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7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40</a:t>
            </a:r>
            <a:endParaRPr lang="en-US" altLang="en-US" sz="7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32" name="Rectangle 13">
            <a:extLst>
              <a:ext uri="{FF2B5EF4-FFF2-40B4-BE49-F238E27FC236}">
                <a16:creationId xmlns:a16="http://schemas.microsoft.com/office/drawing/2014/main" id="{1549F9ED-B551-4D01-A694-8E213C30F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017" y="3673469"/>
            <a:ext cx="99386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7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48</a:t>
            </a:r>
            <a:endParaRPr lang="en-US" altLang="en-US" sz="7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33" name="Rectangle 15">
            <a:extLst>
              <a:ext uri="{FF2B5EF4-FFF2-40B4-BE49-F238E27FC236}">
                <a16:creationId xmlns:a16="http://schemas.microsoft.com/office/drawing/2014/main" id="{0D73158A-D7CC-4899-B760-E4A835FBE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43" y="3487698"/>
            <a:ext cx="201979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7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−100</a:t>
            </a:r>
            <a:endParaRPr lang="en-US" altLang="en-US" sz="7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34" name="Rectangle 17">
            <a:extLst>
              <a:ext uri="{FF2B5EF4-FFF2-40B4-BE49-F238E27FC236}">
                <a16:creationId xmlns:a16="http://schemas.microsoft.com/office/drawing/2014/main" id="{99F85CEF-44B1-4757-BA8E-3AE89E029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22" y="3035152"/>
            <a:ext cx="152286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7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−50</a:t>
            </a:r>
            <a:endParaRPr lang="en-US" altLang="en-US" sz="7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35" name="Rectangle 20">
            <a:extLst>
              <a:ext uri="{FF2B5EF4-FFF2-40B4-BE49-F238E27FC236}">
                <a16:creationId xmlns:a16="http://schemas.microsoft.com/office/drawing/2014/main" id="{77A3FBC1-DFCF-4730-8B45-D18D53EC0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146" y="2566171"/>
            <a:ext cx="4969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7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0</a:t>
            </a:r>
            <a:endParaRPr lang="en-US" altLang="en-US" sz="7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36" name="Rectangle 24">
            <a:extLst>
              <a:ext uri="{FF2B5EF4-FFF2-40B4-BE49-F238E27FC236}">
                <a16:creationId xmlns:a16="http://schemas.microsoft.com/office/drawing/2014/main" id="{0791018C-3CC4-48D7-8EE4-255C8D491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453" y="2112733"/>
            <a:ext cx="99386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7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50</a:t>
            </a:r>
            <a:endParaRPr lang="en-US" altLang="en-US" sz="7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37" name="Rectangle 216">
            <a:extLst>
              <a:ext uri="{FF2B5EF4-FFF2-40B4-BE49-F238E27FC236}">
                <a16:creationId xmlns:a16="http://schemas.microsoft.com/office/drawing/2014/main" id="{6DD57152-7CF2-46B5-91C4-CB8DFD2A7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283" y="3810085"/>
            <a:ext cx="60914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800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Time, weeks</a:t>
            </a:r>
            <a:endParaRPr lang="en-US" altLang="en-US" sz="8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38" name="Rectangle 13">
            <a:extLst>
              <a:ext uri="{FF2B5EF4-FFF2-40B4-BE49-F238E27FC236}">
                <a16:creationId xmlns:a16="http://schemas.microsoft.com/office/drawing/2014/main" id="{FA07C1FA-B26C-4595-9396-BE640D3F5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263" y="3673469"/>
            <a:ext cx="99386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7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56</a:t>
            </a:r>
            <a:endParaRPr lang="en-US" altLang="en-US" sz="7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39" name="Rectangle 13">
            <a:extLst>
              <a:ext uri="{FF2B5EF4-FFF2-40B4-BE49-F238E27FC236}">
                <a16:creationId xmlns:a16="http://schemas.microsoft.com/office/drawing/2014/main" id="{AA6F5D0D-6641-4149-8298-081D61CC0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381" y="3671953"/>
            <a:ext cx="99386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700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64</a:t>
            </a:r>
            <a:endParaRPr lang="en-US" altLang="en-US" sz="7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40" name="Rectangle 216">
            <a:extLst>
              <a:ext uri="{FF2B5EF4-FFF2-40B4-BE49-F238E27FC236}">
                <a16:creationId xmlns:a16="http://schemas.microsoft.com/office/drawing/2014/main" id="{A6CECB32-C1AC-439E-9484-EF61AC1C894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453909" y="2781339"/>
            <a:ext cx="123591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800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Change from Baseline, %</a:t>
            </a:r>
            <a:endParaRPr lang="en-US" altLang="en-US" sz="8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741" name="Group 740">
            <a:extLst>
              <a:ext uri="{FF2B5EF4-FFF2-40B4-BE49-F238E27FC236}">
                <a16:creationId xmlns:a16="http://schemas.microsoft.com/office/drawing/2014/main" id="{CAEC15E9-BE67-4BCF-9F01-6B54C4C0DA50}"/>
              </a:ext>
            </a:extLst>
          </p:cNvPr>
          <p:cNvGrpSpPr/>
          <p:nvPr/>
        </p:nvGrpSpPr>
        <p:grpSpPr>
          <a:xfrm>
            <a:off x="439451" y="2414096"/>
            <a:ext cx="2305050" cy="1118235"/>
            <a:chOff x="444818" y="2416493"/>
            <a:chExt cx="2305050" cy="1118235"/>
          </a:xfrm>
        </p:grpSpPr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C9C4E9D0-480E-4DBE-A625-F301263432A8}"/>
                </a:ext>
              </a:extLst>
            </p:cNvPr>
            <p:cNvSpPr/>
            <p:nvPr/>
          </p:nvSpPr>
          <p:spPr>
            <a:xfrm>
              <a:off x="453390" y="2416493"/>
              <a:ext cx="1085850" cy="196215"/>
            </a:xfrm>
            <a:custGeom>
              <a:avLst/>
              <a:gdLst>
                <a:gd name="connsiteX0" fmla="*/ 1085850 w 1085850"/>
                <a:gd name="connsiteY0" fmla="*/ 69532 h 196215"/>
                <a:gd name="connsiteX1" fmla="*/ 841058 w 1085850"/>
                <a:gd name="connsiteY1" fmla="*/ 45720 h 196215"/>
                <a:gd name="connsiteX2" fmla="*/ 524828 w 1085850"/>
                <a:gd name="connsiteY2" fmla="*/ 0 h 196215"/>
                <a:gd name="connsiteX3" fmla="*/ 228600 w 1085850"/>
                <a:gd name="connsiteY3" fmla="*/ 108585 h 196215"/>
                <a:gd name="connsiteX4" fmla="*/ 0 w 1085850"/>
                <a:gd name="connsiteY4" fmla="*/ 196215 h 19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850" h="196215">
                  <a:moveTo>
                    <a:pt x="1085850" y="69532"/>
                  </a:moveTo>
                  <a:lnTo>
                    <a:pt x="841058" y="45720"/>
                  </a:lnTo>
                  <a:lnTo>
                    <a:pt x="524828" y="0"/>
                  </a:lnTo>
                  <a:lnTo>
                    <a:pt x="228600" y="108585"/>
                  </a:lnTo>
                  <a:lnTo>
                    <a:pt x="0" y="196215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2BE27AD6-139C-4A95-A654-AB2841B926AE}"/>
                </a:ext>
              </a:extLst>
            </p:cNvPr>
            <p:cNvSpPr/>
            <p:nvPr/>
          </p:nvSpPr>
          <p:spPr>
            <a:xfrm>
              <a:off x="447675" y="2611755"/>
              <a:ext cx="2227898" cy="922973"/>
            </a:xfrm>
            <a:custGeom>
              <a:avLst/>
              <a:gdLst>
                <a:gd name="connsiteX0" fmla="*/ 2227898 w 2227898"/>
                <a:gd name="connsiteY0" fmla="*/ 919163 h 922973"/>
                <a:gd name="connsiteX1" fmla="*/ 1827848 w 2227898"/>
                <a:gd name="connsiteY1" fmla="*/ 918210 h 922973"/>
                <a:gd name="connsiteX2" fmla="*/ 1505903 w 2227898"/>
                <a:gd name="connsiteY2" fmla="*/ 922973 h 922973"/>
                <a:gd name="connsiteX3" fmla="*/ 1189673 w 2227898"/>
                <a:gd name="connsiteY3" fmla="*/ 922973 h 922973"/>
                <a:gd name="connsiteX4" fmla="*/ 862965 w 2227898"/>
                <a:gd name="connsiteY4" fmla="*/ 920115 h 922973"/>
                <a:gd name="connsiteX5" fmla="*/ 555308 w 2227898"/>
                <a:gd name="connsiteY5" fmla="*/ 917258 h 922973"/>
                <a:gd name="connsiteX6" fmla="*/ 230505 w 2227898"/>
                <a:gd name="connsiteY6" fmla="*/ 692468 h 922973"/>
                <a:gd name="connsiteX7" fmla="*/ 0 w 2227898"/>
                <a:gd name="connsiteY7" fmla="*/ 0 h 922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27898" h="922973">
                  <a:moveTo>
                    <a:pt x="2227898" y="919163"/>
                  </a:moveTo>
                  <a:lnTo>
                    <a:pt x="1827848" y="918210"/>
                  </a:lnTo>
                  <a:lnTo>
                    <a:pt x="1505903" y="922973"/>
                  </a:lnTo>
                  <a:lnTo>
                    <a:pt x="1189673" y="922973"/>
                  </a:lnTo>
                  <a:lnTo>
                    <a:pt x="862965" y="920115"/>
                  </a:lnTo>
                  <a:lnTo>
                    <a:pt x="555308" y="917258"/>
                  </a:lnTo>
                  <a:lnTo>
                    <a:pt x="230505" y="692468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D4F37F01-979E-4C63-91F5-059D40BF459A}"/>
                </a:ext>
              </a:extLst>
            </p:cNvPr>
            <p:cNvSpPr/>
            <p:nvPr/>
          </p:nvSpPr>
          <p:spPr>
            <a:xfrm>
              <a:off x="458153" y="2602230"/>
              <a:ext cx="1797367" cy="285750"/>
            </a:xfrm>
            <a:custGeom>
              <a:avLst/>
              <a:gdLst>
                <a:gd name="connsiteX0" fmla="*/ 1797367 w 1797367"/>
                <a:gd name="connsiteY0" fmla="*/ 243840 h 285750"/>
                <a:gd name="connsiteX1" fmla="*/ 1528762 w 1797367"/>
                <a:gd name="connsiteY1" fmla="*/ 285750 h 285750"/>
                <a:gd name="connsiteX2" fmla="*/ 1213485 w 1797367"/>
                <a:gd name="connsiteY2" fmla="*/ 241935 h 285750"/>
                <a:gd name="connsiteX3" fmla="*/ 901065 w 1797367"/>
                <a:gd name="connsiteY3" fmla="*/ 50483 h 285750"/>
                <a:gd name="connsiteX4" fmla="*/ 532447 w 1797367"/>
                <a:gd name="connsiteY4" fmla="*/ 98108 h 285750"/>
                <a:gd name="connsiteX5" fmla="*/ 222885 w 1797367"/>
                <a:gd name="connsiteY5" fmla="*/ 0 h 285750"/>
                <a:gd name="connsiteX6" fmla="*/ 0 w 1797367"/>
                <a:gd name="connsiteY6" fmla="*/ 1047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7367" h="285750">
                  <a:moveTo>
                    <a:pt x="1797367" y="243840"/>
                  </a:moveTo>
                  <a:lnTo>
                    <a:pt x="1528762" y="285750"/>
                  </a:lnTo>
                  <a:lnTo>
                    <a:pt x="1213485" y="241935"/>
                  </a:lnTo>
                  <a:lnTo>
                    <a:pt x="901065" y="50483"/>
                  </a:lnTo>
                  <a:lnTo>
                    <a:pt x="532447" y="98108"/>
                  </a:lnTo>
                  <a:lnTo>
                    <a:pt x="222885" y="0"/>
                  </a:lnTo>
                  <a:lnTo>
                    <a:pt x="0" y="10478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E5260339-5CB0-435B-B5A0-04646B875EC3}"/>
                </a:ext>
              </a:extLst>
            </p:cNvPr>
            <p:cNvSpPr/>
            <p:nvPr/>
          </p:nvSpPr>
          <p:spPr>
            <a:xfrm>
              <a:off x="454343" y="2613660"/>
              <a:ext cx="520065" cy="186690"/>
            </a:xfrm>
            <a:custGeom>
              <a:avLst/>
              <a:gdLst>
                <a:gd name="connsiteX0" fmla="*/ 520065 w 520065"/>
                <a:gd name="connsiteY0" fmla="*/ 186690 h 186690"/>
                <a:gd name="connsiteX1" fmla="*/ 214312 w 520065"/>
                <a:gd name="connsiteY1" fmla="*/ 123825 h 186690"/>
                <a:gd name="connsiteX2" fmla="*/ 0 w 520065"/>
                <a:gd name="connsiteY2" fmla="*/ 0 h 18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065" h="186690">
                  <a:moveTo>
                    <a:pt x="520065" y="186690"/>
                  </a:moveTo>
                  <a:lnTo>
                    <a:pt x="214312" y="123825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8696561F-708D-4D1D-B581-0457620D0DBB}"/>
                </a:ext>
              </a:extLst>
            </p:cNvPr>
            <p:cNvSpPr/>
            <p:nvPr/>
          </p:nvSpPr>
          <p:spPr>
            <a:xfrm>
              <a:off x="455295" y="2615565"/>
              <a:ext cx="464820" cy="167640"/>
            </a:xfrm>
            <a:custGeom>
              <a:avLst/>
              <a:gdLst>
                <a:gd name="connsiteX0" fmla="*/ 464820 w 464820"/>
                <a:gd name="connsiteY0" fmla="*/ 167640 h 167640"/>
                <a:gd name="connsiteX1" fmla="*/ 0 w 464820"/>
                <a:gd name="connsiteY1" fmla="*/ 0 h 1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820" h="167640">
                  <a:moveTo>
                    <a:pt x="464820" y="16764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0D02A7CC-0DEF-4872-AB8F-A3F77B986CD8}"/>
                </a:ext>
              </a:extLst>
            </p:cNvPr>
            <p:cNvSpPr/>
            <p:nvPr/>
          </p:nvSpPr>
          <p:spPr>
            <a:xfrm>
              <a:off x="444818" y="2616518"/>
              <a:ext cx="1802130" cy="856297"/>
            </a:xfrm>
            <a:custGeom>
              <a:avLst/>
              <a:gdLst>
                <a:gd name="connsiteX0" fmla="*/ 1802130 w 1802130"/>
                <a:gd name="connsiteY0" fmla="*/ 830580 h 856297"/>
                <a:gd name="connsiteX1" fmla="*/ 1478280 w 1802130"/>
                <a:gd name="connsiteY1" fmla="*/ 856297 h 856297"/>
                <a:gd name="connsiteX2" fmla="*/ 1161097 w 1802130"/>
                <a:gd name="connsiteY2" fmla="*/ 818197 h 856297"/>
                <a:gd name="connsiteX3" fmla="*/ 864870 w 1802130"/>
                <a:gd name="connsiteY3" fmla="*/ 738187 h 856297"/>
                <a:gd name="connsiteX4" fmla="*/ 611505 w 1802130"/>
                <a:gd name="connsiteY4" fmla="*/ 624840 h 856297"/>
                <a:gd name="connsiteX5" fmla="*/ 352425 w 1802130"/>
                <a:gd name="connsiteY5" fmla="*/ 450532 h 856297"/>
                <a:gd name="connsiteX6" fmla="*/ 219075 w 1802130"/>
                <a:gd name="connsiteY6" fmla="*/ 303847 h 856297"/>
                <a:gd name="connsiteX7" fmla="*/ 0 w 1802130"/>
                <a:gd name="connsiteY7" fmla="*/ 0 h 85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2130" h="856297">
                  <a:moveTo>
                    <a:pt x="1802130" y="830580"/>
                  </a:moveTo>
                  <a:lnTo>
                    <a:pt x="1478280" y="856297"/>
                  </a:lnTo>
                  <a:lnTo>
                    <a:pt x="1161097" y="818197"/>
                  </a:lnTo>
                  <a:lnTo>
                    <a:pt x="864870" y="738187"/>
                  </a:lnTo>
                  <a:lnTo>
                    <a:pt x="611505" y="624840"/>
                  </a:lnTo>
                  <a:lnTo>
                    <a:pt x="352425" y="450532"/>
                  </a:lnTo>
                  <a:lnTo>
                    <a:pt x="219075" y="303847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9DBD997C-980A-4BDE-8606-BDA39FCF42FD}"/>
                </a:ext>
              </a:extLst>
            </p:cNvPr>
            <p:cNvSpPr/>
            <p:nvPr/>
          </p:nvSpPr>
          <p:spPr>
            <a:xfrm>
              <a:off x="451485" y="2623185"/>
              <a:ext cx="860108" cy="686753"/>
            </a:xfrm>
            <a:custGeom>
              <a:avLst/>
              <a:gdLst>
                <a:gd name="connsiteX0" fmla="*/ 860108 w 860108"/>
                <a:gd name="connsiteY0" fmla="*/ 686753 h 686753"/>
                <a:gd name="connsiteX1" fmla="*/ 522923 w 860108"/>
                <a:gd name="connsiteY1" fmla="*/ 480060 h 686753"/>
                <a:gd name="connsiteX2" fmla="*/ 265748 w 860108"/>
                <a:gd name="connsiteY2" fmla="*/ 427673 h 686753"/>
                <a:gd name="connsiteX3" fmla="*/ 0 w 860108"/>
                <a:gd name="connsiteY3" fmla="*/ 0 h 68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08" h="686753">
                  <a:moveTo>
                    <a:pt x="860108" y="686753"/>
                  </a:moveTo>
                  <a:lnTo>
                    <a:pt x="522923" y="480060"/>
                  </a:lnTo>
                  <a:lnTo>
                    <a:pt x="265748" y="427673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FF27AC94-241F-491E-8B19-EE00C5F9BA07}"/>
                </a:ext>
              </a:extLst>
            </p:cNvPr>
            <p:cNvSpPr/>
            <p:nvPr/>
          </p:nvSpPr>
          <p:spPr>
            <a:xfrm>
              <a:off x="463868" y="2621280"/>
              <a:ext cx="1172527" cy="877253"/>
            </a:xfrm>
            <a:custGeom>
              <a:avLst/>
              <a:gdLst>
                <a:gd name="connsiteX0" fmla="*/ 1172527 w 1172527"/>
                <a:gd name="connsiteY0" fmla="*/ 877253 h 877253"/>
                <a:gd name="connsiteX1" fmla="*/ 854392 w 1172527"/>
                <a:gd name="connsiteY1" fmla="*/ 540068 h 877253"/>
                <a:gd name="connsiteX2" fmla="*/ 508635 w 1172527"/>
                <a:gd name="connsiteY2" fmla="*/ 582930 h 877253"/>
                <a:gd name="connsiteX3" fmla="*/ 264795 w 1172527"/>
                <a:gd name="connsiteY3" fmla="*/ 587693 h 877253"/>
                <a:gd name="connsiteX4" fmla="*/ 0 w 1172527"/>
                <a:gd name="connsiteY4" fmla="*/ 0 h 87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527" h="877253">
                  <a:moveTo>
                    <a:pt x="1172527" y="877253"/>
                  </a:moveTo>
                  <a:lnTo>
                    <a:pt x="854392" y="540068"/>
                  </a:lnTo>
                  <a:lnTo>
                    <a:pt x="508635" y="582930"/>
                  </a:lnTo>
                  <a:lnTo>
                    <a:pt x="264795" y="587693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2915E123-A397-46E5-B44E-6047B7606274}"/>
                </a:ext>
              </a:extLst>
            </p:cNvPr>
            <p:cNvSpPr/>
            <p:nvPr/>
          </p:nvSpPr>
          <p:spPr>
            <a:xfrm>
              <a:off x="451485" y="2634615"/>
              <a:ext cx="2298383" cy="681990"/>
            </a:xfrm>
            <a:custGeom>
              <a:avLst/>
              <a:gdLst>
                <a:gd name="connsiteX0" fmla="*/ 2298383 w 2298383"/>
                <a:gd name="connsiteY0" fmla="*/ 672465 h 681990"/>
                <a:gd name="connsiteX1" fmla="*/ 1665923 w 2298383"/>
                <a:gd name="connsiteY1" fmla="*/ 681990 h 681990"/>
                <a:gd name="connsiteX2" fmla="*/ 1340168 w 2298383"/>
                <a:gd name="connsiteY2" fmla="*/ 585788 h 681990"/>
                <a:gd name="connsiteX3" fmla="*/ 1079183 w 2298383"/>
                <a:gd name="connsiteY3" fmla="*/ 590550 h 681990"/>
                <a:gd name="connsiteX4" fmla="*/ 602933 w 2298383"/>
                <a:gd name="connsiteY4" fmla="*/ 541020 h 681990"/>
                <a:gd name="connsiteX5" fmla="*/ 278130 w 2298383"/>
                <a:gd name="connsiteY5" fmla="*/ 456248 h 681990"/>
                <a:gd name="connsiteX6" fmla="*/ 0 w 2298383"/>
                <a:gd name="connsiteY6" fmla="*/ 0 h 68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8383" h="681990">
                  <a:moveTo>
                    <a:pt x="2298383" y="672465"/>
                  </a:moveTo>
                  <a:lnTo>
                    <a:pt x="1665923" y="681990"/>
                  </a:lnTo>
                  <a:lnTo>
                    <a:pt x="1340168" y="585788"/>
                  </a:lnTo>
                  <a:lnTo>
                    <a:pt x="1079183" y="590550"/>
                  </a:lnTo>
                  <a:lnTo>
                    <a:pt x="602933" y="541020"/>
                  </a:lnTo>
                  <a:lnTo>
                    <a:pt x="278130" y="456248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3CB41221-8604-4FEA-A852-12193FBF60B0}"/>
                </a:ext>
              </a:extLst>
            </p:cNvPr>
            <p:cNvSpPr/>
            <p:nvPr/>
          </p:nvSpPr>
          <p:spPr>
            <a:xfrm>
              <a:off x="468630" y="2632710"/>
              <a:ext cx="830580" cy="741045"/>
            </a:xfrm>
            <a:custGeom>
              <a:avLst/>
              <a:gdLst>
                <a:gd name="connsiteX0" fmla="*/ 830580 w 830580"/>
                <a:gd name="connsiteY0" fmla="*/ 741045 h 741045"/>
                <a:gd name="connsiteX1" fmla="*/ 516255 w 830580"/>
                <a:gd name="connsiteY1" fmla="*/ 603885 h 741045"/>
                <a:gd name="connsiteX2" fmla="*/ 224790 w 830580"/>
                <a:gd name="connsiteY2" fmla="*/ 191453 h 741045"/>
                <a:gd name="connsiteX3" fmla="*/ 0 w 830580"/>
                <a:gd name="connsiteY3" fmla="*/ 0 h 74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0580" h="741045">
                  <a:moveTo>
                    <a:pt x="830580" y="741045"/>
                  </a:moveTo>
                  <a:lnTo>
                    <a:pt x="516255" y="603885"/>
                  </a:lnTo>
                  <a:lnTo>
                    <a:pt x="224790" y="191453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D3BB4E34-172B-4494-8196-697890C64942}"/>
                </a:ext>
              </a:extLst>
            </p:cNvPr>
            <p:cNvSpPr/>
            <p:nvPr/>
          </p:nvSpPr>
          <p:spPr>
            <a:xfrm>
              <a:off x="471488" y="2633663"/>
              <a:ext cx="1475422" cy="454342"/>
            </a:xfrm>
            <a:custGeom>
              <a:avLst/>
              <a:gdLst>
                <a:gd name="connsiteX0" fmla="*/ 1475422 w 1475422"/>
                <a:gd name="connsiteY0" fmla="*/ 454342 h 454342"/>
                <a:gd name="connsiteX1" fmla="*/ 1165860 w 1475422"/>
                <a:gd name="connsiteY1" fmla="*/ 436245 h 454342"/>
                <a:gd name="connsiteX2" fmla="*/ 852487 w 1475422"/>
                <a:gd name="connsiteY2" fmla="*/ 426720 h 454342"/>
                <a:gd name="connsiteX3" fmla="*/ 533400 w 1475422"/>
                <a:gd name="connsiteY3" fmla="*/ 437197 h 454342"/>
                <a:gd name="connsiteX4" fmla="*/ 208597 w 1475422"/>
                <a:gd name="connsiteY4" fmla="*/ 418147 h 454342"/>
                <a:gd name="connsiteX5" fmla="*/ 0 w 1475422"/>
                <a:gd name="connsiteY5" fmla="*/ 0 h 45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5422" h="454342">
                  <a:moveTo>
                    <a:pt x="1475422" y="454342"/>
                  </a:moveTo>
                  <a:lnTo>
                    <a:pt x="1165860" y="436245"/>
                  </a:lnTo>
                  <a:lnTo>
                    <a:pt x="852487" y="426720"/>
                  </a:lnTo>
                  <a:lnTo>
                    <a:pt x="533400" y="437197"/>
                  </a:lnTo>
                  <a:lnTo>
                    <a:pt x="208597" y="418147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7A741BF6-683C-4FFA-9C04-42AC95F85360}"/>
                </a:ext>
              </a:extLst>
            </p:cNvPr>
            <p:cNvSpPr/>
            <p:nvPr/>
          </p:nvSpPr>
          <p:spPr>
            <a:xfrm>
              <a:off x="466725" y="2641283"/>
              <a:ext cx="1163003" cy="645795"/>
            </a:xfrm>
            <a:custGeom>
              <a:avLst/>
              <a:gdLst>
                <a:gd name="connsiteX0" fmla="*/ 1163003 w 1163003"/>
                <a:gd name="connsiteY0" fmla="*/ 645795 h 645795"/>
                <a:gd name="connsiteX1" fmla="*/ 836295 w 1163003"/>
                <a:gd name="connsiteY1" fmla="*/ 602932 h 645795"/>
                <a:gd name="connsiteX2" fmla="*/ 500063 w 1163003"/>
                <a:gd name="connsiteY2" fmla="*/ 579120 h 645795"/>
                <a:gd name="connsiteX3" fmla="*/ 277178 w 1163003"/>
                <a:gd name="connsiteY3" fmla="*/ 458152 h 645795"/>
                <a:gd name="connsiteX4" fmla="*/ 0 w 1163003"/>
                <a:gd name="connsiteY4" fmla="*/ 0 h 64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003" h="645795">
                  <a:moveTo>
                    <a:pt x="1163003" y="645795"/>
                  </a:moveTo>
                  <a:lnTo>
                    <a:pt x="836295" y="602932"/>
                  </a:lnTo>
                  <a:lnTo>
                    <a:pt x="500063" y="579120"/>
                  </a:lnTo>
                  <a:lnTo>
                    <a:pt x="277178" y="458152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F67D65C3-F8FF-4A09-B77E-A1149D13A7BC}"/>
                </a:ext>
              </a:extLst>
            </p:cNvPr>
            <p:cNvSpPr/>
            <p:nvPr/>
          </p:nvSpPr>
          <p:spPr>
            <a:xfrm>
              <a:off x="458153" y="2637473"/>
              <a:ext cx="1272540" cy="601980"/>
            </a:xfrm>
            <a:custGeom>
              <a:avLst/>
              <a:gdLst>
                <a:gd name="connsiteX0" fmla="*/ 1272540 w 1272540"/>
                <a:gd name="connsiteY0" fmla="*/ 467677 h 601980"/>
                <a:gd name="connsiteX1" fmla="*/ 889635 w 1272540"/>
                <a:gd name="connsiteY1" fmla="*/ 472440 h 601980"/>
                <a:gd name="connsiteX2" fmla="*/ 575310 w 1272540"/>
                <a:gd name="connsiteY2" fmla="*/ 466725 h 601980"/>
                <a:gd name="connsiteX3" fmla="*/ 231457 w 1272540"/>
                <a:gd name="connsiteY3" fmla="*/ 601980 h 601980"/>
                <a:gd name="connsiteX4" fmla="*/ 0 w 1272540"/>
                <a:gd name="connsiteY4" fmla="*/ 0 h 6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540" h="601980">
                  <a:moveTo>
                    <a:pt x="1272540" y="467677"/>
                  </a:moveTo>
                  <a:lnTo>
                    <a:pt x="889635" y="472440"/>
                  </a:lnTo>
                  <a:lnTo>
                    <a:pt x="575310" y="466725"/>
                  </a:lnTo>
                  <a:lnTo>
                    <a:pt x="231457" y="60198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06B49E8A-7461-43C8-877F-B6E3F55F33D8}"/>
                </a:ext>
              </a:extLst>
            </p:cNvPr>
            <p:cNvSpPr/>
            <p:nvPr/>
          </p:nvSpPr>
          <p:spPr>
            <a:xfrm>
              <a:off x="454343" y="2616518"/>
              <a:ext cx="889635" cy="435292"/>
            </a:xfrm>
            <a:custGeom>
              <a:avLst/>
              <a:gdLst>
                <a:gd name="connsiteX0" fmla="*/ 889635 w 889635"/>
                <a:gd name="connsiteY0" fmla="*/ 394335 h 435292"/>
                <a:gd name="connsiteX1" fmla="*/ 531495 w 889635"/>
                <a:gd name="connsiteY1" fmla="*/ 435292 h 435292"/>
                <a:gd name="connsiteX2" fmla="*/ 221932 w 889635"/>
                <a:gd name="connsiteY2" fmla="*/ 344805 h 435292"/>
                <a:gd name="connsiteX3" fmla="*/ 0 w 889635"/>
                <a:gd name="connsiteY3" fmla="*/ 0 h 43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635" h="435292">
                  <a:moveTo>
                    <a:pt x="889635" y="394335"/>
                  </a:moveTo>
                  <a:lnTo>
                    <a:pt x="531495" y="435292"/>
                  </a:lnTo>
                  <a:lnTo>
                    <a:pt x="221932" y="344805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E4335595-3463-46CA-A1A1-267A7E329F4D}"/>
                </a:ext>
              </a:extLst>
            </p:cNvPr>
            <p:cNvSpPr/>
            <p:nvPr/>
          </p:nvSpPr>
          <p:spPr>
            <a:xfrm>
              <a:off x="457200" y="2618423"/>
              <a:ext cx="1483043" cy="473392"/>
            </a:xfrm>
            <a:custGeom>
              <a:avLst/>
              <a:gdLst>
                <a:gd name="connsiteX0" fmla="*/ 1483043 w 1483043"/>
                <a:gd name="connsiteY0" fmla="*/ 468630 h 473392"/>
                <a:gd name="connsiteX1" fmla="*/ 843915 w 1483043"/>
                <a:gd name="connsiteY1" fmla="*/ 473392 h 473392"/>
                <a:gd name="connsiteX2" fmla="*/ 503873 w 1483043"/>
                <a:gd name="connsiteY2" fmla="*/ 393382 h 473392"/>
                <a:gd name="connsiteX3" fmla="*/ 483870 w 1483043"/>
                <a:gd name="connsiteY3" fmla="*/ 381000 h 473392"/>
                <a:gd name="connsiteX4" fmla="*/ 226695 w 1483043"/>
                <a:gd name="connsiteY4" fmla="*/ 245745 h 473392"/>
                <a:gd name="connsiteX5" fmla="*/ 0 w 1483043"/>
                <a:gd name="connsiteY5" fmla="*/ 0 h 47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3043" h="473392">
                  <a:moveTo>
                    <a:pt x="1483043" y="468630"/>
                  </a:moveTo>
                  <a:lnTo>
                    <a:pt x="843915" y="473392"/>
                  </a:lnTo>
                  <a:lnTo>
                    <a:pt x="503873" y="393382"/>
                  </a:lnTo>
                  <a:lnTo>
                    <a:pt x="483870" y="381000"/>
                  </a:lnTo>
                  <a:lnTo>
                    <a:pt x="226695" y="245745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3FBB3B49-5698-4F8A-9085-29FCF8F8B377}"/>
                </a:ext>
              </a:extLst>
            </p:cNvPr>
            <p:cNvSpPr/>
            <p:nvPr/>
          </p:nvSpPr>
          <p:spPr>
            <a:xfrm>
              <a:off x="456248" y="2627948"/>
              <a:ext cx="1167765" cy="463867"/>
            </a:xfrm>
            <a:custGeom>
              <a:avLst/>
              <a:gdLst>
                <a:gd name="connsiteX0" fmla="*/ 1167765 w 1167765"/>
                <a:gd name="connsiteY0" fmla="*/ 457200 h 463867"/>
                <a:gd name="connsiteX1" fmla="*/ 853440 w 1167765"/>
                <a:gd name="connsiteY1" fmla="*/ 463867 h 463867"/>
                <a:gd name="connsiteX2" fmla="*/ 763905 w 1167765"/>
                <a:gd name="connsiteY2" fmla="*/ 450532 h 463867"/>
                <a:gd name="connsiteX3" fmla="*/ 546735 w 1167765"/>
                <a:gd name="connsiteY3" fmla="*/ 429577 h 463867"/>
                <a:gd name="connsiteX4" fmla="*/ 182880 w 1167765"/>
                <a:gd name="connsiteY4" fmla="*/ 211455 h 463867"/>
                <a:gd name="connsiteX5" fmla="*/ 0 w 1167765"/>
                <a:gd name="connsiteY5" fmla="*/ 0 h 46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7765" h="463867">
                  <a:moveTo>
                    <a:pt x="1167765" y="457200"/>
                  </a:moveTo>
                  <a:lnTo>
                    <a:pt x="853440" y="463867"/>
                  </a:lnTo>
                  <a:lnTo>
                    <a:pt x="763905" y="450532"/>
                  </a:lnTo>
                  <a:lnTo>
                    <a:pt x="546735" y="429577"/>
                  </a:lnTo>
                  <a:lnTo>
                    <a:pt x="182880" y="211455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1BBF7E9B-E7DB-4DD9-879C-0DA6D412ABA4}"/>
                </a:ext>
              </a:extLst>
            </p:cNvPr>
            <p:cNvSpPr/>
            <p:nvPr/>
          </p:nvSpPr>
          <p:spPr>
            <a:xfrm>
              <a:off x="453390" y="2612708"/>
              <a:ext cx="556260" cy="534352"/>
            </a:xfrm>
            <a:custGeom>
              <a:avLst/>
              <a:gdLst>
                <a:gd name="connsiteX0" fmla="*/ 556260 w 556260"/>
                <a:gd name="connsiteY0" fmla="*/ 470535 h 534352"/>
                <a:gd name="connsiteX1" fmla="*/ 231458 w 556260"/>
                <a:gd name="connsiteY1" fmla="*/ 534352 h 534352"/>
                <a:gd name="connsiteX2" fmla="*/ 0 w 556260"/>
                <a:gd name="connsiteY2" fmla="*/ 0 h 53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6260" h="534352">
                  <a:moveTo>
                    <a:pt x="556260" y="470535"/>
                  </a:moveTo>
                  <a:lnTo>
                    <a:pt x="231458" y="534352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42EAAF42-7025-4A9C-B4B5-A2133F7EB7EA}"/>
                </a:ext>
              </a:extLst>
            </p:cNvPr>
            <p:cNvSpPr/>
            <p:nvPr/>
          </p:nvSpPr>
          <p:spPr>
            <a:xfrm>
              <a:off x="466725" y="2628900"/>
              <a:ext cx="900113" cy="634365"/>
            </a:xfrm>
            <a:custGeom>
              <a:avLst/>
              <a:gdLst>
                <a:gd name="connsiteX0" fmla="*/ 900113 w 900113"/>
                <a:gd name="connsiteY0" fmla="*/ 634365 h 634365"/>
                <a:gd name="connsiteX1" fmla="*/ 574358 w 900113"/>
                <a:gd name="connsiteY1" fmla="*/ 599123 h 634365"/>
                <a:gd name="connsiteX2" fmla="*/ 292418 w 900113"/>
                <a:gd name="connsiteY2" fmla="*/ 203835 h 634365"/>
                <a:gd name="connsiteX3" fmla="*/ 0 w 900113"/>
                <a:gd name="connsiteY3" fmla="*/ 0 h 6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0113" h="634365">
                  <a:moveTo>
                    <a:pt x="900113" y="634365"/>
                  </a:moveTo>
                  <a:lnTo>
                    <a:pt x="574358" y="599123"/>
                  </a:lnTo>
                  <a:lnTo>
                    <a:pt x="292418" y="203835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AA4A8E99-F8AF-4330-AFAB-97565502C559}"/>
                </a:ext>
              </a:extLst>
            </p:cNvPr>
            <p:cNvSpPr/>
            <p:nvPr/>
          </p:nvSpPr>
          <p:spPr>
            <a:xfrm>
              <a:off x="449580" y="2626043"/>
              <a:ext cx="554355" cy="586740"/>
            </a:xfrm>
            <a:custGeom>
              <a:avLst/>
              <a:gdLst>
                <a:gd name="connsiteX0" fmla="*/ 554355 w 554355"/>
                <a:gd name="connsiteY0" fmla="*/ 586740 h 586740"/>
                <a:gd name="connsiteX1" fmla="*/ 222885 w 554355"/>
                <a:gd name="connsiteY1" fmla="*/ 148590 h 586740"/>
                <a:gd name="connsiteX2" fmla="*/ 222885 w 554355"/>
                <a:gd name="connsiteY2" fmla="*/ 129540 h 586740"/>
                <a:gd name="connsiteX3" fmla="*/ 0 w 554355"/>
                <a:gd name="connsiteY3" fmla="*/ 0 h 58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4355" h="586740">
                  <a:moveTo>
                    <a:pt x="554355" y="586740"/>
                  </a:moveTo>
                  <a:lnTo>
                    <a:pt x="222885" y="148590"/>
                  </a:lnTo>
                  <a:lnTo>
                    <a:pt x="222885" y="12954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A128BBD7-2EE1-4FC1-B2B1-61E6DE102FC0}"/>
                </a:ext>
              </a:extLst>
            </p:cNvPr>
            <p:cNvSpPr/>
            <p:nvPr/>
          </p:nvSpPr>
          <p:spPr>
            <a:xfrm>
              <a:off x="451485" y="2620328"/>
              <a:ext cx="578168" cy="423862"/>
            </a:xfrm>
            <a:custGeom>
              <a:avLst/>
              <a:gdLst>
                <a:gd name="connsiteX0" fmla="*/ 578168 w 578168"/>
                <a:gd name="connsiteY0" fmla="*/ 423862 h 423862"/>
                <a:gd name="connsiteX1" fmla="*/ 256223 w 578168"/>
                <a:gd name="connsiteY1" fmla="*/ 391477 h 423862"/>
                <a:gd name="connsiteX2" fmla="*/ 0 w 578168"/>
                <a:gd name="connsiteY2" fmla="*/ 0 h 42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168" h="423862">
                  <a:moveTo>
                    <a:pt x="578168" y="423862"/>
                  </a:moveTo>
                  <a:lnTo>
                    <a:pt x="256223" y="391477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62" name="Freeform: Shape 761">
            <a:extLst>
              <a:ext uri="{FF2B5EF4-FFF2-40B4-BE49-F238E27FC236}">
                <a16:creationId xmlns:a16="http://schemas.microsoft.com/office/drawing/2014/main" id="{13689ACA-8877-4914-ABB4-8A4C2011B7FA}"/>
              </a:ext>
            </a:extLst>
          </p:cNvPr>
          <p:cNvSpPr/>
          <p:nvPr/>
        </p:nvSpPr>
        <p:spPr>
          <a:xfrm>
            <a:off x="3449319" y="2192020"/>
            <a:ext cx="2761883" cy="1397000"/>
          </a:xfrm>
          <a:custGeom>
            <a:avLst/>
            <a:gdLst>
              <a:gd name="connsiteX0" fmla="*/ 0 w 2735580"/>
              <a:gd name="connsiteY0" fmla="*/ 0 h 1397000"/>
              <a:gd name="connsiteX1" fmla="*/ 0 w 2735580"/>
              <a:gd name="connsiteY1" fmla="*/ 1397000 h 1397000"/>
              <a:gd name="connsiteX2" fmla="*/ 2735580 w 2735580"/>
              <a:gd name="connsiteY2" fmla="*/ 13970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5580" h="1397000">
                <a:moveTo>
                  <a:pt x="0" y="0"/>
                </a:moveTo>
                <a:lnTo>
                  <a:pt x="0" y="1397000"/>
                </a:lnTo>
                <a:lnTo>
                  <a:pt x="2735580" y="13970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63" name="Group 762">
            <a:extLst>
              <a:ext uri="{FF2B5EF4-FFF2-40B4-BE49-F238E27FC236}">
                <a16:creationId xmlns:a16="http://schemas.microsoft.com/office/drawing/2014/main" id="{5F433AB7-A6B4-44BD-90A6-C505A2AAAB69}"/>
              </a:ext>
            </a:extLst>
          </p:cNvPr>
          <p:cNvGrpSpPr/>
          <p:nvPr/>
        </p:nvGrpSpPr>
        <p:grpSpPr>
          <a:xfrm>
            <a:off x="443727" y="3580612"/>
            <a:ext cx="2551535" cy="54841"/>
            <a:chOff x="1267460" y="2032000"/>
            <a:chExt cx="1212895" cy="160022"/>
          </a:xfrm>
        </p:grpSpPr>
        <p:cxnSp>
          <p:nvCxnSpPr>
            <p:cNvPr id="764" name="Straight Connector 763">
              <a:extLst>
                <a:ext uri="{FF2B5EF4-FFF2-40B4-BE49-F238E27FC236}">
                  <a16:creationId xmlns:a16="http://schemas.microsoft.com/office/drawing/2014/main" id="{EA1352AF-EA07-4649-8BD7-2DB26A24F42D}"/>
                </a:ext>
              </a:extLst>
            </p:cNvPr>
            <p:cNvCxnSpPr/>
            <p:nvPr/>
          </p:nvCxnSpPr>
          <p:spPr>
            <a:xfrm flipV="1">
              <a:off x="12674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5" name="Straight Connector 764">
              <a:extLst>
                <a:ext uri="{FF2B5EF4-FFF2-40B4-BE49-F238E27FC236}">
                  <a16:creationId xmlns:a16="http://schemas.microsoft.com/office/drawing/2014/main" id="{3696744A-8E45-4E99-839F-DCE10AD9F272}"/>
                </a:ext>
              </a:extLst>
            </p:cNvPr>
            <p:cNvCxnSpPr/>
            <p:nvPr/>
          </p:nvCxnSpPr>
          <p:spPr>
            <a:xfrm flipV="1">
              <a:off x="14198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6" name="Straight Connector 765">
              <a:extLst>
                <a:ext uri="{FF2B5EF4-FFF2-40B4-BE49-F238E27FC236}">
                  <a16:creationId xmlns:a16="http://schemas.microsoft.com/office/drawing/2014/main" id="{44F17240-1D76-41B9-B4B1-A8EF8840EA33}"/>
                </a:ext>
              </a:extLst>
            </p:cNvPr>
            <p:cNvCxnSpPr/>
            <p:nvPr/>
          </p:nvCxnSpPr>
          <p:spPr>
            <a:xfrm flipV="1">
              <a:off x="15722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7" name="Straight Connector 766">
              <a:extLst>
                <a:ext uri="{FF2B5EF4-FFF2-40B4-BE49-F238E27FC236}">
                  <a16:creationId xmlns:a16="http://schemas.microsoft.com/office/drawing/2014/main" id="{BB1AF6F8-3145-4AF4-9D75-6321B9CC173D}"/>
                </a:ext>
              </a:extLst>
            </p:cNvPr>
            <p:cNvCxnSpPr/>
            <p:nvPr/>
          </p:nvCxnSpPr>
          <p:spPr>
            <a:xfrm flipV="1">
              <a:off x="1722848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8" name="Straight Connector 767">
              <a:extLst>
                <a:ext uri="{FF2B5EF4-FFF2-40B4-BE49-F238E27FC236}">
                  <a16:creationId xmlns:a16="http://schemas.microsoft.com/office/drawing/2014/main" id="{DDF6936F-BE0C-4404-BAA8-F4E71F69F52A}"/>
                </a:ext>
              </a:extLst>
            </p:cNvPr>
            <p:cNvCxnSpPr/>
            <p:nvPr/>
          </p:nvCxnSpPr>
          <p:spPr>
            <a:xfrm flipV="1">
              <a:off x="1873437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9" name="Straight Connector 768">
              <a:extLst>
                <a:ext uri="{FF2B5EF4-FFF2-40B4-BE49-F238E27FC236}">
                  <a16:creationId xmlns:a16="http://schemas.microsoft.com/office/drawing/2014/main" id="{3474FEA0-B650-46C2-8B60-44025638F806}"/>
                </a:ext>
              </a:extLst>
            </p:cNvPr>
            <p:cNvCxnSpPr/>
            <p:nvPr/>
          </p:nvCxnSpPr>
          <p:spPr>
            <a:xfrm flipV="1">
              <a:off x="2024631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0" name="Straight Connector 769">
              <a:extLst>
                <a:ext uri="{FF2B5EF4-FFF2-40B4-BE49-F238E27FC236}">
                  <a16:creationId xmlns:a16="http://schemas.microsoft.com/office/drawing/2014/main" id="{D6D3A528-B232-4C3E-9F8D-1E098E0DD517}"/>
                </a:ext>
              </a:extLst>
            </p:cNvPr>
            <p:cNvCxnSpPr/>
            <p:nvPr/>
          </p:nvCxnSpPr>
          <p:spPr>
            <a:xfrm flipV="1">
              <a:off x="2176882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1" name="Straight Connector 770">
              <a:extLst>
                <a:ext uri="{FF2B5EF4-FFF2-40B4-BE49-F238E27FC236}">
                  <a16:creationId xmlns:a16="http://schemas.microsoft.com/office/drawing/2014/main" id="{70A8A624-4B20-424C-887A-E311C99D7C81}"/>
                </a:ext>
              </a:extLst>
            </p:cNvPr>
            <p:cNvCxnSpPr/>
            <p:nvPr/>
          </p:nvCxnSpPr>
          <p:spPr>
            <a:xfrm flipV="1">
              <a:off x="2328225" y="2032002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2" name="Straight Connector 771">
              <a:extLst>
                <a:ext uri="{FF2B5EF4-FFF2-40B4-BE49-F238E27FC236}">
                  <a16:creationId xmlns:a16="http://schemas.microsoft.com/office/drawing/2014/main" id="{B690D33F-1F9E-4D43-A239-9A573D05DEC2}"/>
                </a:ext>
              </a:extLst>
            </p:cNvPr>
            <p:cNvCxnSpPr/>
            <p:nvPr/>
          </p:nvCxnSpPr>
          <p:spPr>
            <a:xfrm flipV="1">
              <a:off x="2480355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3" name="Group 772">
            <a:extLst>
              <a:ext uri="{FF2B5EF4-FFF2-40B4-BE49-F238E27FC236}">
                <a16:creationId xmlns:a16="http://schemas.microsoft.com/office/drawing/2014/main" id="{D220E58F-0371-4547-AB32-F52942483332}"/>
              </a:ext>
            </a:extLst>
          </p:cNvPr>
          <p:cNvGrpSpPr/>
          <p:nvPr/>
        </p:nvGrpSpPr>
        <p:grpSpPr>
          <a:xfrm>
            <a:off x="3451088" y="3589193"/>
            <a:ext cx="2740887" cy="59142"/>
            <a:chOff x="1267460" y="2032000"/>
            <a:chExt cx="914400" cy="160020"/>
          </a:xfrm>
        </p:grpSpPr>
        <p:cxnSp>
          <p:nvCxnSpPr>
            <p:cNvPr id="774" name="Straight Connector 773">
              <a:extLst>
                <a:ext uri="{FF2B5EF4-FFF2-40B4-BE49-F238E27FC236}">
                  <a16:creationId xmlns:a16="http://schemas.microsoft.com/office/drawing/2014/main" id="{2211F31B-5E6D-4BD0-95C7-3FDBF9F8C6DD}"/>
                </a:ext>
              </a:extLst>
            </p:cNvPr>
            <p:cNvCxnSpPr/>
            <p:nvPr/>
          </p:nvCxnSpPr>
          <p:spPr>
            <a:xfrm flipV="1">
              <a:off x="12674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5" name="Straight Connector 774">
              <a:extLst>
                <a:ext uri="{FF2B5EF4-FFF2-40B4-BE49-F238E27FC236}">
                  <a16:creationId xmlns:a16="http://schemas.microsoft.com/office/drawing/2014/main" id="{1BBCE50B-9C59-49B2-9343-7DA1A702B803}"/>
                </a:ext>
              </a:extLst>
            </p:cNvPr>
            <p:cNvCxnSpPr/>
            <p:nvPr/>
          </p:nvCxnSpPr>
          <p:spPr>
            <a:xfrm flipV="1">
              <a:off x="14198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6" name="Straight Connector 775">
              <a:extLst>
                <a:ext uri="{FF2B5EF4-FFF2-40B4-BE49-F238E27FC236}">
                  <a16:creationId xmlns:a16="http://schemas.microsoft.com/office/drawing/2014/main" id="{E0957DF5-98CD-4398-8478-AC67A2ECDDB2}"/>
                </a:ext>
              </a:extLst>
            </p:cNvPr>
            <p:cNvCxnSpPr/>
            <p:nvPr/>
          </p:nvCxnSpPr>
          <p:spPr>
            <a:xfrm flipV="1">
              <a:off x="15722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7" name="Straight Connector 776">
              <a:extLst>
                <a:ext uri="{FF2B5EF4-FFF2-40B4-BE49-F238E27FC236}">
                  <a16:creationId xmlns:a16="http://schemas.microsoft.com/office/drawing/2014/main" id="{657FCAED-B4BA-45D3-AC0B-8EEF36707FF4}"/>
                </a:ext>
              </a:extLst>
            </p:cNvPr>
            <p:cNvCxnSpPr/>
            <p:nvPr/>
          </p:nvCxnSpPr>
          <p:spPr>
            <a:xfrm flipV="1">
              <a:off x="17246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8" name="Straight Connector 777">
              <a:extLst>
                <a:ext uri="{FF2B5EF4-FFF2-40B4-BE49-F238E27FC236}">
                  <a16:creationId xmlns:a16="http://schemas.microsoft.com/office/drawing/2014/main" id="{0D89E08F-BEEF-476D-908C-795AEFD3652E}"/>
                </a:ext>
              </a:extLst>
            </p:cNvPr>
            <p:cNvCxnSpPr/>
            <p:nvPr/>
          </p:nvCxnSpPr>
          <p:spPr>
            <a:xfrm flipV="1">
              <a:off x="18770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9" name="Straight Connector 778">
              <a:extLst>
                <a:ext uri="{FF2B5EF4-FFF2-40B4-BE49-F238E27FC236}">
                  <a16:creationId xmlns:a16="http://schemas.microsoft.com/office/drawing/2014/main" id="{354CDEC9-434F-48D8-BEC5-0D1BCB911B6F}"/>
                </a:ext>
              </a:extLst>
            </p:cNvPr>
            <p:cNvCxnSpPr/>
            <p:nvPr/>
          </p:nvCxnSpPr>
          <p:spPr>
            <a:xfrm flipV="1">
              <a:off x="20294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0" name="Straight Connector 779">
              <a:extLst>
                <a:ext uri="{FF2B5EF4-FFF2-40B4-BE49-F238E27FC236}">
                  <a16:creationId xmlns:a16="http://schemas.microsoft.com/office/drawing/2014/main" id="{398C4E9F-9CDA-42C3-9B72-62170434E3CC}"/>
                </a:ext>
              </a:extLst>
            </p:cNvPr>
            <p:cNvCxnSpPr/>
            <p:nvPr/>
          </p:nvCxnSpPr>
          <p:spPr>
            <a:xfrm flipV="1">
              <a:off x="21818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1" name="Group 780">
            <a:extLst>
              <a:ext uri="{FF2B5EF4-FFF2-40B4-BE49-F238E27FC236}">
                <a16:creationId xmlns:a16="http://schemas.microsoft.com/office/drawing/2014/main" id="{87E95A31-57B3-497D-A1AD-D6D691A5D895}"/>
              </a:ext>
            </a:extLst>
          </p:cNvPr>
          <p:cNvGrpSpPr/>
          <p:nvPr/>
        </p:nvGrpSpPr>
        <p:grpSpPr>
          <a:xfrm rot="5400000">
            <a:off x="2753537" y="2848755"/>
            <a:ext cx="1349907" cy="45719"/>
            <a:chOff x="815421" y="2032000"/>
            <a:chExt cx="1518839" cy="162036"/>
          </a:xfrm>
        </p:grpSpPr>
        <p:cxnSp>
          <p:nvCxnSpPr>
            <p:cNvPr id="782" name="Straight Connector 781">
              <a:extLst>
                <a:ext uri="{FF2B5EF4-FFF2-40B4-BE49-F238E27FC236}">
                  <a16:creationId xmlns:a16="http://schemas.microsoft.com/office/drawing/2014/main" id="{2742E129-3F88-4F5C-A23D-1CAD9F882CDB}"/>
                </a:ext>
              </a:extLst>
            </p:cNvPr>
            <p:cNvCxnSpPr/>
            <p:nvPr/>
          </p:nvCxnSpPr>
          <p:spPr>
            <a:xfrm flipV="1">
              <a:off x="12674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3" name="Straight Connector 782">
              <a:extLst>
                <a:ext uri="{FF2B5EF4-FFF2-40B4-BE49-F238E27FC236}">
                  <a16:creationId xmlns:a16="http://schemas.microsoft.com/office/drawing/2014/main" id="{AAD59926-EADD-4214-9BA2-2373539FC26A}"/>
                </a:ext>
              </a:extLst>
            </p:cNvPr>
            <p:cNvCxnSpPr/>
            <p:nvPr/>
          </p:nvCxnSpPr>
          <p:spPr>
            <a:xfrm flipV="1">
              <a:off x="14198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4" name="Straight Connector 783">
              <a:extLst>
                <a:ext uri="{FF2B5EF4-FFF2-40B4-BE49-F238E27FC236}">
                  <a16:creationId xmlns:a16="http://schemas.microsoft.com/office/drawing/2014/main" id="{B53A3267-19ED-4B99-AAA9-D72874D35B3E}"/>
                </a:ext>
              </a:extLst>
            </p:cNvPr>
            <p:cNvCxnSpPr/>
            <p:nvPr/>
          </p:nvCxnSpPr>
          <p:spPr>
            <a:xfrm flipV="1">
              <a:off x="15722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5" name="Straight Connector 784">
              <a:extLst>
                <a:ext uri="{FF2B5EF4-FFF2-40B4-BE49-F238E27FC236}">
                  <a16:creationId xmlns:a16="http://schemas.microsoft.com/office/drawing/2014/main" id="{79395873-0FFF-474A-BE23-616B1E9E949C}"/>
                </a:ext>
              </a:extLst>
            </p:cNvPr>
            <p:cNvCxnSpPr/>
            <p:nvPr/>
          </p:nvCxnSpPr>
          <p:spPr>
            <a:xfrm flipV="1">
              <a:off x="17246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6" name="Straight Connector 785">
              <a:extLst>
                <a:ext uri="{FF2B5EF4-FFF2-40B4-BE49-F238E27FC236}">
                  <a16:creationId xmlns:a16="http://schemas.microsoft.com/office/drawing/2014/main" id="{3A602761-0DDD-4D03-98AD-3D5859EDA61F}"/>
                </a:ext>
              </a:extLst>
            </p:cNvPr>
            <p:cNvCxnSpPr/>
            <p:nvPr/>
          </p:nvCxnSpPr>
          <p:spPr>
            <a:xfrm flipV="1">
              <a:off x="18770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7" name="Straight Connector 786">
              <a:extLst>
                <a:ext uri="{FF2B5EF4-FFF2-40B4-BE49-F238E27FC236}">
                  <a16:creationId xmlns:a16="http://schemas.microsoft.com/office/drawing/2014/main" id="{5F22774E-3382-4174-8682-F221875EA521}"/>
                </a:ext>
              </a:extLst>
            </p:cNvPr>
            <p:cNvCxnSpPr/>
            <p:nvPr/>
          </p:nvCxnSpPr>
          <p:spPr>
            <a:xfrm flipV="1">
              <a:off x="20294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8" name="Straight Connector 787">
              <a:extLst>
                <a:ext uri="{FF2B5EF4-FFF2-40B4-BE49-F238E27FC236}">
                  <a16:creationId xmlns:a16="http://schemas.microsoft.com/office/drawing/2014/main" id="{FBE78A43-4BD5-4BD7-9E41-D3A686204242}"/>
                </a:ext>
              </a:extLst>
            </p:cNvPr>
            <p:cNvCxnSpPr/>
            <p:nvPr/>
          </p:nvCxnSpPr>
          <p:spPr>
            <a:xfrm flipV="1">
              <a:off x="21818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9" name="Straight Connector 788">
              <a:extLst>
                <a:ext uri="{FF2B5EF4-FFF2-40B4-BE49-F238E27FC236}">
                  <a16:creationId xmlns:a16="http://schemas.microsoft.com/office/drawing/2014/main" id="{E73828B7-7A52-43C5-9200-F8BB4CEC51C7}"/>
                </a:ext>
              </a:extLst>
            </p:cNvPr>
            <p:cNvCxnSpPr/>
            <p:nvPr/>
          </p:nvCxnSpPr>
          <p:spPr>
            <a:xfrm flipV="1">
              <a:off x="23342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0" name="Straight Connector 789">
              <a:extLst>
                <a:ext uri="{FF2B5EF4-FFF2-40B4-BE49-F238E27FC236}">
                  <a16:creationId xmlns:a16="http://schemas.microsoft.com/office/drawing/2014/main" id="{4B68F34D-7F1F-4B68-AD18-AEB5A4486D10}"/>
                </a:ext>
              </a:extLst>
            </p:cNvPr>
            <p:cNvCxnSpPr/>
            <p:nvPr/>
          </p:nvCxnSpPr>
          <p:spPr>
            <a:xfrm flipV="1">
              <a:off x="815421" y="2034016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1" name="Straight Connector 790">
              <a:extLst>
                <a:ext uri="{FF2B5EF4-FFF2-40B4-BE49-F238E27FC236}">
                  <a16:creationId xmlns:a16="http://schemas.microsoft.com/office/drawing/2014/main" id="{DD19B177-A9A8-411C-AF5A-38F4EAD35814}"/>
                </a:ext>
              </a:extLst>
            </p:cNvPr>
            <p:cNvCxnSpPr/>
            <p:nvPr/>
          </p:nvCxnSpPr>
          <p:spPr>
            <a:xfrm flipV="1">
              <a:off x="967822" y="2034015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2" name="Straight Connector 791">
              <a:extLst>
                <a:ext uri="{FF2B5EF4-FFF2-40B4-BE49-F238E27FC236}">
                  <a16:creationId xmlns:a16="http://schemas.microsoft.com/office/drawing/2014/main" id="{9285D2AE-326C-4086-B2A0-830C853B65F3}"/>
                </a:ext>
              </a:extLst>
            </p:cNvPr>
            <p:cNvCxnSpPr/>
            <p:nvPr/>
          </p:nvCxnSpPr>
          <p:spPr>
            <a:xfrm flipV="1">
              <a:off x="1120222" y="2034015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3" name="Group 792">
            <a:extLst>
              <a:ext uri="{FF2B5EF4-FFF2-40B4-BE49-F238E27FC236}">
                <a16:creationId xmlns:a16="http://schemas.microsoft.com/office/drawing/2014/main" id="{DF89DEFB-3D0D-46B8-8008-6F760DA4BEAE}"/>
              </a:ext>
            </a:extLst>
          </p:cNvPr>
          <p:cNvGrpSpPr/>
          <p:nvPr/>
        </p:nvGrpSpPr>
        <p:grpSpPr>
          <a:xfrm rot="5400000">
            <a:off x="1031261" y="1515108"/>
            <a:ext cx="1379293" cy="2656290"/>
            <a:chOff x="815421" y="-5276861"/>
            <a:chExt cx="1518839" cy="7470897"/>
          </a:xfrm>
        </p:grpSpPr>
        <p:cxnSp>
          <p:nvCxnSpPr>
            <p:cNvPr id="794" name="Straight Connector 793">
              <a:extLst>
                <a:ext uri="{FF2B5EF4-FFF2-40B4-BE49-F238E27FC236}">
                  <a16:creationId xmlns:a16="http://schemas.microsoft.com/office/drawing/2014/main" id="{AF632202-FEF8-448D-89AC-EAC39288E053}"/>
                </a:ext>
              </a:extLst>
            </p:cNvPr>
            <p:cNvCxnSpPr/>
            <p:nvPr/>
          </p:nvCxnSpPr>
          <p:spPr>
            <a:xfrm flipV="1">
              <a:off x="1322011" y="2032000"/>
              <a:ext cx="0" cy="1600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5" name="Straight Connector 794">
              <a:extLst>
                <a:ext uri="{FF2B5EF4-FFF2-40B4-BE49-F238E27FC236}">
                  <a16:creationId xmlns:a16="http://schemas.microsoft.com/office/drawing/2014/main" id="{B9FF54A2-E7AF-4D65-939E-23901B26E83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335775" y="-1618771"/>
              <a:ext cx="731617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6" name="Straight Connector 795">
              <a:extLst>
                <a:ext uri="{FF2B5EF4-FFF2-40B4-BE49-F238E27FC236}">
                  <a16:creationId xmlns:a16="http://schemas.microsoft.com/office/drawing/2014/main" id="{A216C462-C875-4A1B-8863-E03B4DCD8E69}"/>
                </a:ext>
              </a:extLst>
            </p:cNvPr>
            <p:cNvCxnSpPr/>
            <p:nvPr/>
          </p:nvCxnSpPr>
          <p:spPr>
            <a:xfrm flipV="1">
              <a:off x="1624093" y="2031998"/>
              <a:ext cx="0" cy="1600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7" name="Straight Connector 796">
              <a:extLst>
                <a:ext uri="{FF2B5EF4-FFF2-40B4-BE49-F238E27FC236}">
                  <a16:creationId xmlns:a16="http://schemas.microsoft.com/office/drawing/2014/main" id="{6094456F-F07A-4740-BE3B-33608AF3D2B7}"/>
                </a:ext>
              </a:extLst>
            </p:cNvPr>
            <p:cNvCxnSpPr/>
            <p:nvPr/>
          </p:nvCxnSpPr>
          <p:spPr>
            <a:xfrm flipV="1">
              <a:off x="1830911" y="2031998"/>
              <a:ext cx="0" cy="1600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8" name="Straight Connector 797">
              <a:extLst>
                <a:ext uri="{FF2B5EF4-FFF2-40B4-BE49-F238E27FC236}">
                  <a16:creationId xmlns:a16="http://schemas.microsoft.com/office/drawing/2014/main" id="{56DB0E36-0207-403A-9623-7D06FB6EAF91}"/>
                </a:ext>
              </a:extLst>
            </p:cNvPr>
            <p:cNvCxnSpPr/>
            <p:nvPr/>
          </p:nvCxnSpPr>
          <p:spPr>
            <a:xfrm flipV="1">
              <a:off x="2334260" y="2032000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9" name="Straight Connector 798">
              <a:extLst>
                <a:ext uri="{FF2B5EF4-FFF2-40B4-BE49-F238E27FC236}">
                  <a16:creationId xmlns:a16="http://schemas.microsoft.com/office/drawing/2014/main" id="{5204A3F6-015B-4A10-BF9B-ECAD0EA476FD}"/>
                </a:ext>
              </a:extLst>
            </p:cNvPr>
            <p:cNvCxnSpPr/>
            <p:nvPr/>
          </p:nvCxnSpPr>
          <p:spPr>
            <a:xfrm flipV="1">
              <a:off x="815421" y="2034016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0" name="Straight Connector 799">
              <a:extLst>
                <a:ext uri="{FF2B5EF4-FFF2-40B4-BE49-F238E27FC236}">
                  <a16:creationId xmlns:a16="http://schemas.microsoft.com/office/drawing/2014/main" id="{32609565-DB0E-4E5E-B42A-9883CAB5DBB3}"/>
                </a:ext>
              </a:extLst>
            </p:cNvPr>
            <p:cNvCxnSpPr/>
            <p:nvPr/>
          </p:nvCxnSpPr>
          <p:spPr>
            <a:xfrm flipV="1">
              <a:off x="1120222" y="2034015"/>
              <a:ext cx="0" cy="160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1" name="Straight Connector 800">
              <a:extLst>
                <a:ext uri="{FF2B5EF4-FFF2-40B4-BE49-F238E27FC236}">
                  <a16:creationId xmlns:a16="http://schemas.microsoft.com/office/drawing/2014/main" id="{885E5C5E-18DA-428C-A25D-56342611ADA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32962" y="-1618771"/>
              <a:ext cx="731617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2" name="Straight Connector 801">
              <a:extLst>
                <a:ext uri="{FF2B5EF4-FFF2-40B4-BE49-F238E27FC236}">
                  <a16:creationId xmlns:a16="http://schemas.microsoft.com/office/drawing/2014/main" id="{163D0F46-7A70-4D59-8DD4-EEE00947FF0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033702" y="-1618772"/>
              <a:ext cx="731617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3" name="Freeform: Shape 802">
            <a:extLst>
              <a:ext uri="{FF2B5EF4-FFF2-40B4-BE49-F238E27FC236}">
                <a16:creationId xmlns:a16="http://schemas.microsoft.com/office/drawing/2014/main" id="{830926F0-0A43-4914-9002-C3A6B26CAE27}"/>
              </a:ext>
            </a:extLst>
          </p:cNvPr>
          <p:cNvSpPr/>
          <p:nvPr/>
        </p:nvSpPr>
        <p:spPr>
          <a:xfrm>
            <a:off x="443230" y="2076450"/>
            <a:ext cx="2601048" cy="1497330"/>
          </a:xfrm>
          <a:custGeom>
            <a:avLst/>
            <a:gdLst>
              <a:gd name="connsiteX0" fmla="*/ 0 w 2735580"/>
              <a:gd name="connsiteY0" fmla="*/ 0 h 1397000"/>
              <a:gd name="connsiteX1" fmla="*/ 0 w 2735580"/>
              <a:gd name="connsiteY1" fmla="*/ 1397000 h 1397000"/>
              <a:gd name="connsiteX2" fmla="*/ 2735580 w 2735580"/>
              <a:gd name="connsiteY2" fmla="*/ 13970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5580" h="1397000">
                <a:moveTo>
                  <a:pt x="0" y="0"/>
                </a:moveTo>
                <a:lnTo>
                  <a:pt x="0" y="1397000"/>
                </a:lnTo>
                <a:lnTo>
                  <a:pt x="2735580" y="13970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04" name="Freeform: Shape 803">
            <a:extLst>
              <a:ext uri="{FF2B5EF4-FFF2-40B4-BE49-F238E27FC236}">
                <a16:creationId xmlns:a16="http://schemas.microsoft.com/office/drawing/2014/main" id="{361DFEBD-4579-469E-921C-532260AD3EC0}"/>
              </a:ext>
            </a:extLst>
          </p:cNvPr>
          <p:cNvSpPr/>
          <p:nvPr/>
        </p:nvSpPr>
        <p:spPr>
          <a:xfrm>
            <a:off x="6584232" y="2038350"/>
            <a:ext cx="2482515" cy="1571986"/>
          </a:xfrm>
          <a:custGeom>
            <a:avLst/>
            <a:gdLst>
              <a:gd name="connsiteX0" fmla="*/ 0 w 2735580"/>
              <a:gd name="connsiteY0" fmla="*/ 0 h 1397000"/>
              <a:gd name="connsiteX1" fmla="*/ 0 w 2735580"/>
              <a:gd name="connsiteY1" fmla="*/ 1397000 h 1397000"/>
              <a:gd name="connsiteX2" fmla="*/ 2735580 w 2735580"/>
              <a:gd name="connsiteY2" fmla="*/ 13970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5580" h="1397000">
                <a:moveTo>
                  <a:pt x="0" y="0"/>
                </a:moveTo>
                <a:lnTo>
                  <a:pt x="0" y="1397000"/>
                </a:lnTo>
                <a:lnTo>
                  <a:pt x="2735580" y="13970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05" name="Group 804">
            <a:extLst>
              <a:ext uri="{FF2B5EF4-FFF2-40B4-BE49-F238E27FC236}">
                <a16:creationId xmlns:a16="http://schemas.microsoft.com/office/drawing/2014/main" id="{480A9B7D-03C0-4127-BF48-881B0C50614E}"/>
              </a:ext>
            </a:extLst>
          </p:cNvPr>
          <p:cNvGrpSpPr/>
          <p:nvPr/>
        </p:nvGrpSpPr>
        <p:grpSpPr>
          <a:xfrm>
            <a:off x="6750052" y="2408239"/>
            <a:ext cx="2005013" cy="985838"/>
            <a:chOff x="6750052" y="2408239"/>
            <a:chExt cx="2005013" cy="985838"/>
          </a:xfrm>
        </p:grpSpPr>
        <p:sp>
          <p:nvSpPr>
            <p:cNvPr id="806" name="Freeform 5">
              <a:extLst>
                <a:ext uri="{FF2B5EF4-FFF2-40B4-BE49-F238E27FC236}">
                  <a16:creationId xmlns:a16="http://schemas.microsoft.com/office/drawing/2014/main" id="{D6B9FC7B-3F13-48A4-AB1F-2A58CE2E7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577" y="2544764"/>
              <a:ext cx="758825" cy="844550"/>
            </a:xfrm>
            <a:custGeom>
              <a:avLst/>
              <a:gdLst>
                <a:gd name="T0" fmla="*/ 342 w 478"/>
                <a:gd name="T1" fmla="*/ 532 h 532"/>
                <a:gd name="T2" fmla="*/ 214 w 478"/>
                <a:gd name="T3" fmla="*/ 532 h 532"/>
                <a:gd name="T4" fmla="*/ 85 w 478"/>
                <a:gd name="T5" fmla="*/ 263 h 532"/>
                <a:gd name="T6" fmla="*/ 0 w 478"/>
                <a:gd name="T7" fmla="*/ 0 h 532"/>
                <a:gd name="T8" fmla="*/ 73 w 478"/>
                <a:gd name="T9" fmla="*/ 302 h 532"/>
                <a:gd name="T10" fmla="*/ 236 w 478"/>
                <a:gd name="T11" fmla="*/ 365 h 532"/>
                <a:gd name="T12" fmla="*/ 478 w 478"/>
                <a:gd name="T13" fmla="*/ 363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8" h="532">
                  <a:moveTo>
                    <a:pt x="342" y="532"/>
                  </a:moveTo>
                  <a:lnTo>
                    <a:pt x="214" y="532"/>
                  </a:lnTo>
                  <a:lnTo>
                    <a:pt x="85" y="263"/>
                  </a:lnTo>
                  <a:lnTo>
                    <a:pt x="0" y="0"/>
                  </a:lnTo>
                  <a:lnTo>
                    <a:pt x="73" y="302"/>
                  </a:lnTo>
                  <a:lnTo>
                    <a:pt x="236" y="365"/>
                  </a:lnTo>
                  <a:lnTo>
                    <a:pt x="478" y="363"/>
                  </a:lnTo>
                </a:path>
              </a:pathLst>
            </a:custGeom>
            <a:noFill/>
            <a:ln w="12700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07" name="Freeform 6">
              <a:extLst>
                <a:ext uri="{FF2B5EF4-FFF2-40B4-BE49-F238E27FC236}">
                  <a16:creationId xmlns:a16="http://schemas.microsoft.com/office/drawing/2014/main" id="{AE1D4C53-BFF4-40FB-B4EE-9F5533EBB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577" y="2544764"/>
              <a:ext cx="1169988" cy="844550"/>
            </a:xfrm>
            <a:custGeom>
              <a:avLst/>
              <a:gdLst>
                <a:gd name="T0" fmla="*/ 469 w 737"/>
                <a:gd name="T1" fmla="*/ 348 h 532"/>
                <a:gd name="T2" fmla="*/ 337 w 737"/>
                <a:gd name="T3" fmla="*/ 337 h 532"/>
                <a:gd name="T4" fmla="*/ 210 w 737"/>
                <a:gd name="T5" fmla="*/ 301 h 532"/>
                <a:gd name="T6" fmla="*/ 80 w 737"/>
                <a:gd name="T7" fmla="*/ 181 h 532"/>
                <a:gd name="T8" fmla="*/ 0 w 737"/>
                <a:gd name="T9" fmla="*/ 0 h 532"/>
                <a:gd name="T10" fmla="*/ 77 w 737"/>
                <a:gd name="T11" fmla="*/ 137 h 532"/>
                <a:gd name="T12" fmla="*/ 217 w 737"/>
                <a:gd name="T13" fmla="*/ 157 h 532"/>
                <a:gd name="T14" fmla="*/ 341 w 737"/>
                <a:gd name="T15" fmla="*/ 221 h 532"/>
                <a:gd name="T16" fmla="*/ 511 w 737"/>
                <a:gd name="T17" fmla="*/ 259 h 532"/>
                <a:gd name="T18" fmla="*/ 605 w 737"/>
                <a:gd name="T19" fmla="*/ 532 h 532"/>
                <a:gd name="T20" fmla="*/ 737 w 737"/>
                <a:gd name="T21" fmla="*/ 53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7" h="532">
                  <a:moveTo>
                    <a:pt x="469" y="348"/>
                  </a:moveTo>
                  <a:lnTo>
                    <a:pt x="337" y="337"/>
                  </a:lnTo>
                  <a:lnTo>
                    <a:pt x="210" y="301"/>
                  </a:lnTo>
                  <a:lnTo>
                    <a:pt x="80" y="181"/>
                  </a:lnTo>
                  <a:lnTo>
                    <a:pt x="0" y="0"/>
                  </a:lnTo>
                  <a:lnTo>
                    <a:pt x="77" y="137"/>
                  </a:lnTo>
                  <a:lnTo>
                    <a:pt x="217" y="157"/>
                  </a:lnTo>
                  <a:lnTo>
                    <a:pt x="341" y="221"/>
                  </a:lnTo>
                  <a:lnTo>
                    <a:pt x="511" y="259"/>
                  </a:lnTo>
                  <a:lnTo>
                    <a:pt x="605" y="532"/>
                  </a:lnTo>
                  <a:lnTo>
                    <a:pt x="737" y="532"/>
                  </a:lnTo>
                </a:path>
              </a:pathLst>
            </a:custGeom>
            <a:noFill/>
            <a:ln w="12700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08" name="Freeform 7">
              <a:extLst>
                <a:ext uri="{FF2B5EF4-FFF2-40B4-BE49-F238E27FC236}">
                  <a16:creationId xmlns:a16="http://schemas.microsoft.com/office/drawing/2014/main" id="{92B5DEF2-FC13-47FE-927F-B5611B17F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577" y="2544764"/>
              <a:ext cx="1566863" cy="849313"/>
            </a:xfrm>
            <a:custGeom>
              <a:avLst/>
              <a:gdLst>
                <a:gd name="T0" fmla="*/ 809 w 987"/>
                <a:gd name="T1" fmla="*/ 344 h 535"/>
                <a:gd name="T2" fmla="*/ 689 w 987"/>
                <a:gd name="T3" fmla="*/ 354 h 535"/>
                <a:gd name="T4" fmla="*/ 544 w 987"/>
                <a:gd name="T5" fmla="*/ 328 h 535"/>
                <a:gd name="T6" fmla="*/ 478 w 987"/>
                <a:gd name="T7" fmla="*/ 304 h 535"/>
                <a:gd name="T8" fmla="*/ 223 w 987"/>
                <a:gd name="T9" fmla="*/ 248 h 535"/>
                <a:gd name="T10" fmla="*/ 108 w 987"/>
                <a:gd name="T11" fmla="*/ 194 h 535"/>
                <a:gd name="T12" fmla="*/ 0 w 987"/>
                <a:gd name="T13" fmla="*/ 0 h 535"/>
                <a:gd name="T14" fmla="*/ 76 w 987"/>
                <a:gd name="T15" fmla="*/ 107 h 535"/>
                <a:gd name="T16" fmla="*/ 114 w 987"/>
                <a:gd name="T17" fmla="*/ 136 h 535"/>
                <a:gd name="T18" fmla="*/ 145 w 987"/>
                <a:gd name="T19" fmla="*/ 147 h 535"/>
                <a:gd name="T20" fmla="*/ 204 w 987"/>
                <a:gd name="T21" fmla="*/ 191 h 535"/>
                <a:gd name="T22" fmla="*/ 252 w 987"/>
                <a:gd name="T23" fmla="*/ 198 h 535"/>
                <a:gd name="T24" fmla="*/ 342 w 987"/>
                <a:gd name="T25" fmla="*/ 244 h 535"/>
                <a:gd name="T26" fmla="*/ 461 w 987"/>
                <a:gd name="T27" fmla="*/ 255 h 535"/>
                <a:gd name="T28" fmla="*/ 595 w 987"/>
                <a:gd name="T29" fmla="*/ 255 h 535"/>
                <a:gd name="T30" fmla="*/ 757 w 987"/>
                <a:gd name="T31" fmla="*/ 321 h 535"/>
                <a:gd name="T32" fmla="*/ 987 w 987"/>
                <a:gd name="T33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7" h="535">
                  <a:moveTo>
                    <a:pt x="809" y="344"/>
                  </a:moveTo>
                  <a:lnTo>
                    <a:pt x="689" y="354"/>
                  </a:lnTo>
                  <a:lnTo>
                    <a:pt x="544" y="328"/>
                  </a:lnTo>
                  <a:lnTo>
                    <a:pt x="478" y="304"/>
                  </a:lnTo>
                  <a:lnTo>
                    <a:pt x="223" y="248"/>
                  </a:lnTo>
                  <a:lnTo>
                    <a:pt x="108" y="194"/>
                  </a:lnTo>
                  <a:lnTo>
                    <a:pt x="0" y="0"/>
                  </a:lnTo>
                  <a:lnTo>
                    <a:pt x="76" y="107"/>
                  </a:lnTo>
                  <a:lnTo>
                    <a:pt x="114" y="136"/>
                  </a:lnTo>
                  <a:lnTo>
                    <a:pt x="145" y="147"/>
                  </a:lnTo>
                  <a:lnTo>
                    <a:pt x="204" y="191"/>
                  </a:lnTo>
                  <a:lnTo>
                    <a:pt x="252" y="198"/>
                  </a:lnTo>
                  <a:lnTo>
                    <a:pt x="342" y="244"/>
                  </a:lnTo>
                  <a:lnTo>
                    <a:pt x="461" y="255"/>
                  </a:lnTo>
                  <a:lnTo>
                    <a:pt x="595" y="255"/>
                  </a:lnTo>
                  <a:lnTo>
                    <a:pt x="757" y="321"/>
                  </a:lnTo>
                  <a:lnTo>
                    <a:pt x="987" y="535"/>
                  </a:lnTo>
                </a:path>
              </a:pathLst>
            </a:custGeom>
            <a:noFill/>
            <a:ln w="12700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09" name="Freeform 8">
              <a:extLst>
                <a:ext uri="{FF2B5EF4-FFF2-40B4-BE49-F238E27FC236}">
                  <a16:creationId xmlns:a16="http://schemas.microsoft.com/office/drawing/2014/main" id="{62CE5B9F-9517-4C07-8159-ACE4CAB3B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40" y="2560639"/>
              <a:ext cx="1990725" cy="833438"/>
            </a:xfrm>
            <a:custGeom>
              <a:avLst/>
              <a:gdLst>
                <a:gd name="T0" fmla="*/ 1254 w 1254"/>
                <a:gd name="T1" fmla="*/ 525 h 525"/>
                <a:gd name="T2" fmla="*/ 952 w 1254"/>
                <a:gd name="T3" fmla="*/ 525 h 525"/>
                <a:gd name="T4" fmla="*/ 775 w 1254"/>
                <a:gd name="T5" fmla="*/ 457 h 525"/>
                <a:gd name="T6" fmla="*/ 542 w 1254"/>
                <a:gd name="T7" fmla="*/ 369 h 525"/>
                <a:gd name="T8" fmla="*/ 228 w 1254"/>
                <a:gd name="T9" fmla="*/ 369 h 525"/>
                <a:gd name="T10" fmla="*/ 83 w 1254"/>
                <a:gd name="T11" fmla="*/ 199 h 525"/>
                <a:gd name="T12" fmla="*/ 0 w 1254"/>
                <a:gd name="T13" fmla="*/ 0 h 525"/>
                <a:gd name="T14" fmla="*/ 97 w 1254"/>
                <a:gd name="T15" fmla="*/ 181 h 525"/>
                <a:gd name="T16" fmla="*/ 212 w 1254"/>
                <a:gd name="T17" fmla="*/ 243 h 525"/>
                <a:gd name="T18" fmla="*/ 292 w 1254"/>
                <a:gd name="T19" fmla="*/ 290 h 525"/>
                <a:gd name="T20" fmla="*/ 417 w 1254"/>
                <a:gd name="T21" fmla="*/ 326 h 525"/>
                <a:gd name="T22" fmla="*/ 541 w 1254"/>
                <a:gd name="T23" fmla="*/ 318 h 525"/>
                <a:gd name="T24" fmla="*/ 676 w 1254"/>
                <a:gd name="T25" fmla="*/ 336 h 525"/>
                <a:gd name="T26" fmla="*/ 804 w 1254"/>
                <a:gd name="T27" fmla="*/ 34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54" h="525">
                  <a:moveTo>
                    <a:pt x="1254" y="525"/>
                  </a:moveTo>
                  <a:lnTo>
                    <a:pt x="952" y="525"/>
                  </a:lnTo>
                  <a:lnTo>
                    <a:pt x="775" y="457"/>
                  </a:lnTo>
                  <a:lnTo>
                    <a:pt x="542" y="369"/>
                  </a:lnTo>
                  <a:lnTo>
                    <a:pt x="228" y="369"/>
                  </a:lnTo>
                  <a:lnTo>
                    <a:pt x="83" y="199"/>
                  </a:lnTo>
                  <a:lnTo>
                    <a:pt x="0" y="0"/>
                  </a:lnTo>
                  <a:lnTo>
                    <a:pt x="97" y="181"/>
                  </a:lnTo>
                  <a:lnTo>
                    <a:pt x="212" y="243"/>
                  </a:lnTo>
                  <a:lnTo>
                    <a:pt x="292" y="290"/>
                  </a:lnTo>
                  <a:lnTo>
                    <a:pt x="417" y="326"/>
                  </a:lnTo>
                  <a:lnTo>
                    <a:pt x="541" y="318"/>
                  </a:lnTo>
                  <a:lnTo>
                    <a:pt x="676" y="336"/>
                  </a:lnTo>
                  <a:lnTo>
                    <a:pt x="804" y="340"/>
                  </a:lnTo>
                </a:path>
              </a:pathLst>
            </a:custGeom>
            <a:noFill/>
            <a:ln w="12700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10" name="Freeform 9">
              <a:extLst>
                <a:ext uri="{FF2B5EF4-FFF2-40B4-BE49-F238E27FC236}">
                  <a16:creationId xmlns:a16="http://schemas.microsoft.com/office/drawing/2014/main" id="{B1D5C445-AAD5-4E63-A2FD-6A11A630F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577" y="2544764"/>
              <a:ext cx="1600200" cy="747713"/>
            </a:xfrm>
            <a:custGeom>
              <a:avLst/>
              <a:gdLst>
                <a:gd name="T0" fmla="*/ 768 w 1008"/>
                <a:gd name="T1" fmla="*/ 471 h 471"/>
                <a:gd name="T2" fmla="*/ 599 w 1008"/>
                <a:gd name="T3" fmla="*/ 448 h 471"/>
                <a:gd name="T4" fmla="*/ 466 w 1008"/>
                <a:gd name="T5" fmla="*/ 444 h 471"/>
                <a:gd name="T6" fmla="*/ 339 w 1008"/>
                <a:gd name="T7" fmla="*/ 402 h 471"/>
                <a:gd name="T8" fmla="*/ 215 w 1008"/>
                <a:gd name="T9" fmla="*/ 253 h 471"/>
                <a:gd name="T10" fmla="*/ 106 w 1008"/>
                <a:gd name="T11" fmla="*/ 184 h 471"/>
                <a:gd name="T12" fmla="*/ 0 w 1008"/>
                <a:gd name="T13" fmla="*/ 0 h 471"/>
                <a:gd name="T14" fmla="*/ 107 w 1008"/>
                <a:gd name="T15" fmla="*/ 165 h 471"/>
                <a:gd name="T16" fmla="*/ 207 w 1008"/>
                <a:gd name="T17" fmla="*/ 175 h 471"/>
                <a:gd name="T18" fmla="*/ 252 w 1008"/>
                <a:gd name="T19" fmla="*/ 198 h 471"/>
                <a:gd name="T20" fmla="*/ 466 w 1008"/>
                <a:gd name="T21" fmla="*/ 193 h 471"/>
                <a:gd name="T22" fmla="*/ 599 w 1008"/>
                <a:gd name="T23" fmla="*/ 205 h 471"/>
                <a:gd name="T24" fmla="*/ 813 w 1008"/>
                <a:gd name="T25" fmla="*/ 227 h 471"/>
                <a:gd name="T26" fmla="*/ 1008 w 1008"/>
                <a:gd name="T27" fmla="*/ 205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08" h="471">
                  <a:moveTo>
                    <a:pt x="768" y="471"/>
                  </a:moveTo>
                  <a:lnTo>
                    <a:pt x="599" y="448"/>
                  </a:lnTo>
                  <a:lnTo>
                    <a:pt x="466" y="444"/>
                  </a:lnTo>
                  <a:lnTo>
                    <a:pt x="339" y="402"/>
                  </a:lnTo>
                  <a:lnTo>
                    <a:pt x="215" y="253"/>
                  </a:lnTo>
                  <a:lnTo>
                    <a:pt x="106" y="184"/>
                  </a:lnTo>
                  <a:lnTo>
                    <a:pt x="0" y="0"/>
                  </a:lnTo>
                  <a:lnTo>
                    <a:pt x="107" y="165"/>
                  </a:lnTo>
                  <a:lnTo>
                    <a:pt x="207" y="175"/>
                  </a:lnTo>
                  <a:lnTo>
                    <a:pt x="252" y="198"/>
                  </a:lnTo>
                  <a:lnTo>
                    <a:pt x="466" y="193"/>
                  </a:lnTo>
                  <a:lnTo>
                    <a:pt x="599" y="205"/>
                  </a:lnTo>
                  <a:lnTo>
                    <a:pt x="813" y="227"/>
                  </a:lnTo>
                  <a:lnTo>
                    <a:pt x="1008" y="205"/>
                  </a:lnTo>
                </a:path>
              </a:pathLst>
            </a:custGeom>
            <a:noFill/>
            <a:ln w="12700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11" name="Freeform 10">
              <a:extLst>
                <a:ext uri="{FF2B5EF4-FFF2-40B4-BE49-F238E27FC236}">
                  <a16:creationId xmlns:a16="http://schemas.microsoft.com/office/drawing/2014/main" id="{01362444-2156-453B-8EFB-89DC1EF37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40" y="2560639"/>
              <a:ext cx="735013" cy="688975"/>
            </a:xfrm>
            <a:custGeom>
              <a:avLst/>
              <a:gdLst>
                <a:gd name="T0" fmla="*/ 206 w 463"/>
                <a:gd name="T1" fmla="*/ 409 h 434"/>
                <a:gd name="T2" fmla="*/ 92 w 463"/>
                <a:gd name="T3" fmla="*/ 245 h 434"/>
                <a:gd name="T4" fmla="*/ 0 w 463"/>
                <a:gd name="T5" fmla="*/ 0 h 434"/>
                <a:gd name="T6" fmla="*/ 98 w 463"/>
                <a:gd name="T7" fmla="*/ 247 h 434"/>
                <a:gd name="T8" fmla="*/ 111 w 463"/>
                <a:gd name="T9" fmla="*/ 273 h 434"/>
                <a:gd name="T10" fmla="*/ 142 w 463"/>
                <a:gd name="T11" fmla="*/ 307 h 434"/>
                <a:gd name="T12" fmla="*/ 261 w 463"/>
                <a:gd name="T13" fmla="*/ 365 h 434"/>
                <a:gd name="T14" fmla="*/ 463 w 463"/>
                <a:gd name="T15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3" h="434">
                  <a:moveTo>
                    <a:pt x="206" y="409"/>
                  </a:moveTo>
                  <a:lnTo>
                    <a:pt x="92" y="245"/>
                  </a:lnTo>
                  <a:lnTo>
                    <a:pt x="0" y="0"/>
                  </a:lnTo>
                  <a:lnTo>
                    <a:pt x="98" y="247"/>
                  </a:lnTo>
                  <a:lnTo>
                    <a:pt x="111" y="273"/>
                  </a:lnTo>
                  <a:lnTo>
                    <a:pt x="142" y="307"/>
                  </a:lnTo>
                  <a:lnTo>
                    <a:pt x="261" y="365"/>
                  </a:lnTo>
                  <a:lnTo>
                    <a:pt x="463" y="434"/>
                  </a:lnTo>
                </a:path>
              </a:pathLst>
            </a:custGeom>
            <a:noFill/>
            <a:ln w="12700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12" name="Freeform 11">
              <a:extLst>
                <a:ext uri="{FF2B5EF4-FFF2-40B4-BE49-F238E27FC236}">
                  <a16:creationId xmlns:a16="http://schemas.microsoft.com/office/drawing/2014/main" id="{21E7E8B7-D7CA-4FA4-ACC4-5D6FC5A8C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577" y="2544764"/>
              <a:ext cx="1527175" cy="844550"/>
            </a:xfrm>
            <a:custGeom>
              <a:avLst/>
              <a:gdLst>
                <a:gd name="T0" fmla="*/ 216 w 962"/>
                <a:gd name="T1" fmla="*/ 262 h 532"/>
                <a:gd name="T2" fmla="*/ 85 w 962"/>
                <a:gd name="T3" fmla="*/ 263 h 532"/>
                <a:gd name="T4" fmla="*/ 0 w 962"/>
                <a:gd name="T5" fmla="*/ 0 h 532"/>
                <a:gd name="T6" fmla="*/ 32 w 962"/>
                <a:gd name="T7" fmla="*/ 113 h 532"/>
                <a:gd name="T8" fmla="*/ 121 w 962"/>
                <a:gd name="T9" fmla="*/ 365 h 532"/>
                <a:gd name="T10" fmla="*/ 247 w 962"/>
                <a:gd name="T11" fmla="*/ 425 h 532"/>
                <a:gd name="T12" fmla="*/ 380 w 962"/>
                <a:gd name="T13" fmla="*/ 432 h 532"/>
                <a:gd name="T14" fmla="*/ 513 w 962"/>
                <a:gd name="T15" fmla="*/ 476 h 532"/>
                <a:gd name="T16" fmla="*/ 630 w 962"/>
                <a:gd name="T17" fmla="*/ 488 h 532"/>
                <a:gd name="T18" fmla="*/ 804 w 962"/>
                <a:gd name="T19" fmla="*/ 532 h 532"/>
                <a:gd name="T20" fmla="*/ 962 w 962"/>
                <a:gd name="T21" fmla="*/ 53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2" h="532">
                  <a:moveTo>
                    <a:pt x="216" y="262"/>
                  </a:moveTo>
                  <a:lnTo>
                    <a:pt x="85" y="263"/>
                  </a:lnTo>
                  <a:lnTo>
                    <a:pt x="0" y="0"/>
                  </a:lnTo>
                  <a:lnTo>
                    <a:pt x="32" y="113"/>
                  </a:lnTo>
                  <a:lnTo>
                    <a:pt x="121" y="365"/>
                  </a:lnTo>
                  <a:lnTo>
                    <a:pt x="247" y="425"/>
                  </a:lnTo>
                  <a:lnTo>
                    <a:pt x="380" y="432"/>
                  </a:lnTo>
                  <a:lnTo>
                    <a:pt x="513" y="476"/>
                  </a:lnTo>
                  <a:lnTo>
                    <a:pt x="630" y="488"/>
                  </a:lnTo>
                  <a:lnTo>
                    <a:pt x="804" y="532"/>
                  </a:lnTo>
                  <a:lnTo>
                    <a:pt x="962" y="532"/>
                  </a:lnTo>
                </a:path>
              </a:pathLst>
            </a:custGeom>
            <a:noFill/>
            <a:ln w="12700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13" name="Freeform 12">
              <a:extLst>
                <a:ext uri="{FF2B5EF4-FFF2-40B4-BE49-F238E27FC236}">
                  <a16:creationId xmlns:a16="http://schemas.microsoft.com/office/drawing/2014/main" id="{1DC2B5CB-28F1-46F2-9ADF-85A0BF5D6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577" y="2408239"/>
              <a:ext cx="541338" cy="441325"/>
            </a:xfrm>
            <a:custGeom>
              <a:avLst/>
              <a:gdLst>
                <a:gd name="T0" fmla="*/ 341 w 341"/>
                <a:gd name="T1" fmla="*/ 70 h 278"/>
                <a:gd name="T2" fmla="*/ 227 w 341"/>
                <a:gd name="T3" fmla="*/ 0 h 278"/>
                <a:gd name="T4" fmla="*/ 75 w 341"/>
                <a:gd name="T5" fmla="*/ 24 h 278"/>
                <a:gd name="T6" fmla="*/ 0 w 341"/>
                <a:gd name="T7" fmla="*/ 77 h 278"/>
                <a:gd name="T8" fmla="*/ 96 w 341"/>
                <a:gd name="T9" fmla="*/ 278 h 278"/>
                <a:gd name="T10" fmla="*/ 221 w 341"/>
                <a:gd name="T11" fmla="*/ 12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278">
                  <a:moveTo>
                    <a:pt x="341" y="70"/>
                  </a:moveTo>
                  <a:lnTo>
                    <a:pt x="227" y="0"/>
                  </a:lnTo>
                  <a:lnTo>
                    <a:pt x="75" y="24"/>
                  </a:lnTo>
                  <a:lnTo>
                    <a:pt x="0" y="77"/>
                  </a:lnTo>
                  <a:lnTo>
                    <a:pt x="96" y="278"/>
                  </a:lnTo>
                  <a:lnTo>
                    <a:pt x="221" y="129"/>
                  </a:lnTo>
                </a:path>
              </a:pathLst>
            </a:custGeom>
            <a:noFill/>
            <a:ln w="12700" cap="flat">
              <a:solidFill>
                <a:srgbClr val="EE366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14" name="Freeform 13">
              <a:extLst>
                <a:ext uri="{FF2B5EF4-FFF2-40B4-BE49-F238E27FC236}">
                  <a16:creationId xmlns:a16="http://schemas.microsoft.com/office/drawing/2014/main" id="{6F80E8E7-2401-472D-89AE-E3057D205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577" y="2530477"/>
              <a:ext cx="541338" cy="401638"/>
            </a:xfrm>
            <a:custGeom>
              <a:avLst/>
              <a:gdLst>
                <a:gd name="T0" fmla="*/ 341 w 341"/>
                <a:gd name="T1" fmla="*/ 253 h 253"/>
                <a:gd name="T2" fmla="*/ 207 w 341"/>
                <a:gd name="T3" fmla="*/ 253 h 253"/>
                <a:gd name="T4" fmla="*/ 77 w 341"/>
                <a:gd name="T5" fmla="*/ 214 h 253"/>
                <a:gd name="T6" fmla="*/ 0 w 341"/>
                <a:gd name="T7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1" h="253">
                  <a:moveTo>
                    <a:pt x="341" y="253"/>
                  </a:moveTo>
                  <a:lnTo>
                    <a:pt x="207" y="253"/>
                  </a:lnTo>
                  <a:lnTo>
                    <a:pt x="77" y="214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EE366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15" name="Freeform 14">
              <a:extLst>
                <a:ext uri="{FF2B5EF4-FFF2-40B4-BE49-F238E27FC236}">
                  <a16:creationId xmlns:a16="http://schemas.microsoft.com/office/drawing/2014/main" id="{5223C9F2-6F17-46D5-8A66-FD810A42C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3356" y="2549542"/>
              <a:ext cx="953484" cy="507986"/>
            </a:xfrm>
            <a:custGeom>
              <a:avLst/>
              <a:gdLst>
                <a:gd name="T0" fmla="*/ 609 w 609"/>
                <a:gd name="T1" fmla="*/ 332 h 332"/>
                <a:gd name="T2" fmla="*/ 227 w 609"/>
                <a:gd name="T3" fmla="*/ 296 h 332"/>
                <a:gd name="T4" fmla="*/ 112 w 609"/>
                <a:gd name="T5" fmla="*/ 189 h 332"/>
                <a:gd name="T6" fmla="*/ 0 w 609"/>
                <a:gd name="T7" fmla="*/ 0 h 332"/>
                <a:gd name="T8" fmla="*/ 105 w 609"/>
                <a:gd name="T9" fmla="*/ 189 h 332"/>
                <a:gd name="T10" fmla="*/ 217 w 609"/>
                <a:gd name="T11" fmla="*/ 332 h 332"/>
                <a:gd name="connsiteX0" fmla="*/ 9961 w 9961"/>
                <a:gd name="connsiteY0" fmla="*/ 9837 h 9837"/>
                <a:gd name="connsiteX1" fmla="*/ 3688 w 9961"/>
                <a:gd name="connsiteY1" fmla="*/ 8753 h 9837"/>
                <a:gd name="connsiteX2" fmla="*/ 1800 w 9961"/>
                <a:gd name="connsiteY2" fmla="*/ 5530 h 9837"/>
                <a:gd name="connsiteX3" fmla="*/ 0 w 9961"/>
                <a:gd name="connsiteY3" fmla="*/ 0 h 9837"/>
                <a:gd name="connsiteX4" fmla="*/ 1685 w 9961"/>
                <a:gd name="connsiteY4" fmla="*/ 5530 h 9837"/>
                <a:gd name="connsiteX5" fmla="*/ 3524 w 9961"/>
                <a:gd name="connsiteY5" fmla="*/ 9837 h 9837"/>
                <a:gd name="connsiteX0" fmla="*/ 9901 w 9901"/>
                <a:gd name="connsiteY0" fmla="*/ 9798 h 9798"/>
                <a:gd name="connsiteX1" fmla="*/ 3603 w 9901"/>
                <a:gd name="connsiteY1" fmla="*/ 8696 h 9798"/>
                <a:gd name="connsiteX2" fmla="*/ 1708 w 9901"/>
                <a:gd name="connsiteY2" fmla="*/ 5420 h 9798"/>
                <a:gd name="connsiteX3" fmla="*/ 0 w 9901"/>
                <a:gd name="connsiteY3" fmla="*/ 0 h 9798"/>
                <a:gd name="connsiteX4" fmla="*/ 1593 w 9901"/>
                <a:gd name="connsiteY4" fmla="*/ 5420 h 9798"/>
                <a:gd name="connsiteX5" fmla="*/ 3439 w 9901"/>
                <a:gd name="connsiteY5" fmla="*/ 9798 h 9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1" h="9798">
                  <a:moveTo>
                    <a:pt x="9901" y="9798"/>
                  </a:moveTo>
                  <a:lnTo>
                    <a:pt x="3603" y="8696"/>
                  </a:lnTo>
                  <a:lnTo>
                    <a:pt x="1708" y="5420"/>
                  </a:lnTo>
                  <a:lnTo>
                    <a:pt x="0" y="0"/>
                  </a:lnTo>
                  <a:lnTo>
                    <a:pt x="1593" y="5420"/>
                  </a:lnTo>
                  <a:lnTo>
                    <a:pt x="3439" y="9798"/>
                  </a:lnTo>
                </a:path>
              </a:pathLst>
            </a:custGeom>
            <a:noFill/>
            <a:ln w="12700" cap="flat">
              <a:solidFill>
                <a:srgbClr val="00B5C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16" name="Freeform 15">
              <a:extLst>
                <a:ext uri="{FF2B5EF4-FFF2-40B4-BE49-F238E27FC236}">
                  <a16:creationId xmlns:a16="http://schemas.microsoft.com/office/drawing/2014/main" id="{442133EE-9F3F-4A15-8D34-578C7581D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52" y="2482852"/>
              <a:ext cx="555625" cy="638175"/>
            </a:xfrm>
            <a:custGeom>
              <a:avLst/>
              <a:gdLst>
                <a:gd name="T0" fmla="*/ 217 w 350"/>
                <a:gd name="T1" fmla="*/ 402 h 402"/>
                <a:gd name="T2" fmla="*/ 86 w 350"/>
                <a:gd name="T3" fmla="*/ 0 h 402"/>
                <a:gd name="T4" fmla="*/ 0 w 350"/>
                <a:gd name="T5" fmla="*/ 30 h 402"/>
                <a:gd name="T6" fmla="*/ 97 w 350"/>
                <a:gd name="T7" fmla="*/ 133 h 402"/>
                <a:gd name="T8" fmla="*/ 350 w 350"/>
                <a:gd name="T9" fmla="*/ 21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0" h="402">
                  <a:moveTo>
                    <a:pt x="217" y="402"/>
                  </a:moveTo>
                  <a:lnTo>
                    <a:pt x="86" y="0"/>
                  </a:lnTo>
                  <a:lnTo>
                    <a:pt x="0" y="30"/>
                  </a:lnTo>
                  <a:lnTo>
                    <a:pt x="97" y="133"/>
                  </a:lnTo>
                  <a:lnTo>
                    <a:pt x="350" y="211"/>
                  </a:lnTo>
                </a:path>
              </a:pathLst>
            </a:custGeom>
            <a:noFill/>
            <a:ln w="12700" cap="flat">
              <a:solidFill>
                <a:srgbClr val="00B5C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17" name="Freeform 16">
              <a:extLst>
                <a:ext uri="{FF2B5EF4-FFF2-40B4-BE49-F238E27FC236}">
                  <a16:creationId xmlns:a16="http://schemas.microsoft.com/office/drawing/2014/main" id="{E68CA53A-5C10-4A92-88BF-691FF048E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830" y="2535229"/>
              <a:ext cx="538147" cy="227024"/>
            </a:xfrm>
            <a:custGeom>
              <a:avLst/>
              <a:gdLst>
                <a:gd name="T0" fmla="*/ 342 w 342"/>
                <a:gd name="T1" fmla="*/ 146 h 146"/>
                <a:gd name="T2" fmla="*/ 188 w 342"/>
                <a:gd name="T3" fmla="*/ 46 h 146"/>
                <a:gd name="T4" fmla="*/ 0 w 342"/>
                <a:gd name="T5" fmla="*/ 0 h 146"/>
                <a:gd name="T6" fmla="*/ 79 w 342"/>
                <a:gd name="T7" fmla="*/ 52 h 146"/>
                <a:gd name="T8" fmla="*/ 244 w 342"/>
                <a:gd name="T9" fmla="*/ 59 h 146"/>
                <a:gd name="connsiteX0" fmla="*/ 9912 w 9912"/>
                <a:gd name="connsiteY0" fmla="*/ 9795 h 9795"/>
                <a:gd name="connsiteX1" fmla="*/ 5409 w 9912"/>
                <a:gd name="connsiteY1" fmla="*/ 2946 h 9795"/>
                <a:gd name="connsiteX2" fmla="*/ 0 w 9912"/>
                <a:gd name="connsiteY2" fmla="*/ 0 h 9795"/>
                <a:gd name="connsiteX3" fmla="*/ 2222 w 9912"/>
                <a:gd name="connsiteY3" fmla="*/ 3357 h 9795"/>
                <a:gd name="connsiteX4" fmla="*/ 7047 w 9912"/>
                <a:gd name="connsiteY4" fmla="*/ 3836 h 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2" h="9795">
                  <a:moveTo>
                    <a:pt x="9912" y="9795"/>
                  </a:moveTo>
                  <a:lnTo>
                    <a:pt x="5409" y="2946"/>
                  </a:lnTo>
                  <a:lnTo>
                    <a:pt x="0" y="0"/>
                  </a:lnTo>
                  <a:lnTo>
                    <a:pt x="2222" y="3357"/>
                  </a:lnTo>
                  <a:lnTo>
                    <a:pt x="7047" y="3836"/>
                  </a:lnTo>
                </a:path>
              </a:pathLst>
            </a:custGeom>
            <a:noFill/>
            <a:ln w="12700" cap="flat">
              <a:solidFill>
                <a:srgbClr val="00B5C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</p:grpSp>
      <p:grpSp>
        <p:nvGrpSpPr>
          <p:cNvPr id="818" name="Group 817">
            <a:extLst>
              <a:ext uri="{FF2B5EF4-FFF2-40B4-BE49-F238E27FC236}">
                <a16:creationId xmlns:a16="http://schemas.microsoft.com/office/drawing/2014/main" id="{2C10C149-E5BD-4F9C-9680-B918E160DA21}"/>
              </a:ext>
            </a:extLst>
          </p:cNvPr>
          <p:cNvGrpSpPr/>
          <p:nvPr/>
        </p:nvGrpSpPr>
        <p:grpSpPr>
          <a:xfrm>
            <a:off x="6273502" y="1960469"/>
            <a:ext cx="370545" cy="1500175"/>
            <a:chOff x="6083790" y="1962344"/>
            <a:chExt cx="306235" cy="1500175"/>
          </a:xfrm>
        </p:grpSpPr>
        <p:sp>
          <p:nvSpPr>
            <p:cNvPr id="819" name="TextBox 818">
              <a:extLst>
                <a:ext uri="{FF2B5EF4-FFF2-40B4-BE49-F238E27FC236}">
                  <a16:creationId xmlns:a16="http://schemas.microsoft.com/office/drawing/2014/main" id="{8FDAAF0E-FB77-4087-B68E-61DAA3AC33C9}"/>
                </a:ext>
              </a:extLst>
            </p:cNvPr>
            <p:cNvSpPr txBox="1"/>
            <p:nvPr/>
          </p:nvSpPr>
          <p:spPr>
            <a:xfrm>
              <a:off x="6111630" y="1962344"/>
              <a:ext cx="2783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55</a:t>
              </a:r>
            </a:p>
          </p:txBody>
        </p:sp>
        <p:sp>
          <p:nvSpPr>
            <p:cNvPr id="820" name="TextBox 819">
              <a:extLst>
                <a:ext uri="{FF2B5EF4-FFF2-40B4-BE49-F238E27FC236}">
                  <a16:creationId xmlns:a16="http://schemas.microsoft.com/office/drawing/2014/main" id="{4643300D-A5C8-49EE-B508-C609B5646D26}"/>
                </a:ext>
              </a:extLst>
            </p:cNvPr>
            <p:cNvSpPr txBox="1"/>
            <p:nvPr/>
          </p:nvSpPr>
          <p:spPr>
            <a:xfrm>
              <a:off x="6111630" y="2055817"/>
              <a:ext cx="2783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45</a:t>
              </a:r>
            </a:p>
          </p:txBody>
        </p:sp>
        <p:sp>
          <p:nvSpPr>
            <p:cNvPr id="821" name="TextBox 820">
              <a:extLst>
                <a:ext uri="{FF2B5EF4-FFF2-40B4-BE49-F238E27FC236}">
                  <a16:creationId xmlns:a16="http://schemas.microsoft.com/office/drawing/2014/main" id="{A9536A68-80F1-429A-9473-05B38D60F295}"/>
                </a:ext>
              </a:extLst>
            </p:cNvPr>
            <p:cNvSpPr txBox="1"/>
            <p:nvPr/>
          </p:nvSpPr>
          <p:spPr>
            <a:xfrm>
              <a:off x="6111630" y="2136071"/>
              <a:ext cx="2783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35</a:t>
              </a:r>
            </a:p>
          </p:txBody>
        </p:sp>
        <p:sp>
          <p:nvSpPr>
            <p:cNvPr id="822" name="TextBox 821">
              <a:extLst>
                <a:ext uri="{FF2B5EF4-FFF2-40B4-BE49-F238E27FC236}">
                  <a16:creationId xmlns:a16="http://schemas.microsoft.com/office/drawing/2014/main" id="{728AC616-4AF7-423F-991F-349F2B9300AB}"/>
                </a:ext>
              </a:extLst>
            </p:cNvPr>
            <p:cNvSpPr txBox="1"/>
            <p:nvPr/>
          </p:nvSpPr>
          <p:spPr>
            <a:xfrm>
              <a:off x="6111630" y="2229544"/>
              <a:ext cx="2783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25</a:t>
              </a:r>
            </a:p>
          </p:txBody>
        </p:sp>
        <p:sp>
          <p:nvSpPr>
            <p:cNvPr id="823" name="TextBox 822">
              <a:extLst>
                <a:ext uri="{FF2B5EF4-FFF2-40B4-BE49-F238E27FC236}">
                  <a16:creationId xmlns:a16="http://schemas.microsoft.com/office/drawing/2014/main" id="{877A2C11-872C-4191-9FD8-4783647CAF35}"/>
                </a:ext>
              </a:extLst>
            </p:cNvPr>
            <p:cNvSpPr txBox="1"/>
            <p:nvPr/>
          </p:nvSpPr>
          <p:spPr>
            <a:xfrm>
              <a:off x="6111630" y="2301301"/>
              <a:ext cx="2783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15</a:t>
              </a:r>
            </a:p>
          </p:txBody>
        </p:sp>
        <p:sp>
          <p:nvSpPr>
            <p:cNvPr id="824" name="TextBox 823">
              <a:extLst>
                <a:ext uri="{FF2B5EF4-FFF2-40B4-BE49-F238E27FC236}">
                  <a16:creationId xmlns:a16="http://schemas.microsoft.com/office/drawing/2014/main" id="{FD8D90EE-6EE4-48D2-A9DF-6138A03BB428}"/>
                </a:ext>
              </a:extLst>
            </p:cNvPr>
            <p:cNvSpPr txBox="1"/>
            <p:nvPr/>
          </p:nvSpPr>
          <p:spPr>
            <a:xfrm>
              <a:off x="6111630" y="2394774"/>
              <a:ext cx="2783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5</a:t>
              </a:r>
            </a:p>
          </p:txBody>
        </p:sp>
        <p:sp>
          <p:nvSpPr>
            <p:cNvPr id="825" name="TextBox 824">
              <a:extLst>
                <a:ext uri="{FF2B5EF4-FFF2-40B4-BE49-F238E27FC236}">
                  <a16:creationId xmlns:a16="http://schemas.microsoft.com/office/drawing/2014/main" id="{69F963CC-7D3D-42D9-825F-05D085276253}"/>
                </a:ext>
              </a:extLst>
            </p:cNvPr>
            <p:cNvSpPr txBox="1"/>
            <p:nvPr/>
          </p:nvSpPr>
          <p:spPr>
            <a:xfrm>
              <a:off x="6111630" y="2475027"/>
              <a:ext cx="2783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−5</a:t>
              </a:r>
            </a:p>
          </p:txBody>
        </p:sp>
        <p:sp>
          <p:nvSpPr>
            <p:cNvPr id="826" name="TextBox 825">
              <a:extLst>
                <a:ext uri="{FF2B5EF4-FFF2-40B4-BE49-F238E27FC236}">
                  <a16:creationId xmlns:a16="http://schemas.microsoft.com/office/drawing/2014/main" id="{3CC3A159-321F-4502-A26A-87F477FA04D1}"/>
                </a:ext>
              </a:extLst>
            </p:cNvPr>
            <p:cNvSpPr txBox="1"/>
            <p:nvPr/>
          </p:nvSpPr>
          <p:spPr>
            <a:xfrm>
              <a:off x="6111630" y="2568500"/>
              <a:ext cx="2783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−15</a:t>
              </a:r>
            </a:p>
          </p:txBody>
        </p:sp>
        <p:sp>
          <p:nvSpPr>
            <p:cNvPr id="827" name="TextBox 826">
              <a:extLst>
                <a:ext uri="{FF2B5EF4-FFF2-40B4-BE49-F238E27FC236}">
                  <a16:creationId xmlns:a16="http://schemas.microsoft.com/office/drawing/2014/main" id="{9DAE79F1-1911-4327-BB8C-9088D2AD43BD}"/>
                </a:ext>
              </a:extLst>
            </p:cNvPr>
            <p:cNvSpPr txBox="1"/>
            <p:nvPr/>
          </p:nvSpPr>
          <p:spPr>
            <a:xfrm>
              <a:off x="6111630" y="2656307"/>
              <a:ext cx="2783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−25</a:t>
              </a:r>
            </a:p>
          </p:txBody>
        </p:sp>
        <p:sp>
          <p:nvSpPr>
            <p:cNvPr id="828" name="TextBox 827">
              <a:extLst>
                <a:ext uri="{FF2B5EF4-FFF2-40B4-BE49-F238E27FC236}">
                  <a16:creationId xmlns:a16="http://schemas.microsoft.com/office/drawing/2014/main" id="{465569E1-4D8B-46DF-A3AE-06EF4B43B0C7}"/>
                </a:ext>
              </a:extLst>
            </p:cNvPr>
            <p:cNvSpPr txBox="1"/>
            <p:nvPr/>
          </p:nvSpPr>
          <p:spPr>
            <a:xfrm>
              <a:off x="6111630" y="2749781"/>
              <a:ext cx="2783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−35</a:t>
              </a:r>
            </a:p>
          </p:txBody>
        </p:sp>
        <p:sp>
          <p:nvSpPr>
            <p:cNvPr id="829" name="TextBox 828">
              <a:extLst>
                <a:ext uri="{FF2B5EF4-FFF2-40B4-BE49-F238E27FC236}">
                  <a16:creationId xmlns:a16="http://schemas.microsoft.com/office/drawing/2014/main" id="{F51553A2-813B-42F4-A3B5-572D27C53886}"/>
                </a:ext>
              </a:extLst>
            </p:cNvPr>
            <p:cNvSpPr txBox="1"/>
            <p:nvPr/>
          </p:nvSpPr>
          <p:spPr>
            <a:xfrm>
              <a:off x="6111630" y="2830034"/>
              <a:ext cx="2783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−45</a:t>
              </a:r>
            </a:p>
          </p:txBody>
        </p:sp>
        <p:sp>
          <p:nvSpPr>
            <p:cNvPr id="830" name="TextBox 829">
              <a:extLst>
                <a:ext uri="{FF2B5EF4-FFF2-40B4-BE49-F238E27FC236}">
                  <a16:creationId xmlns:a16="http://schemas.microsoft.com/office/drawing/2014/main" id="{7F3C839E-CBBB-419A-BACA-452FC42A9089}"/>
                </a:ext>
              </a:extLst>
            </p:cNvPr>
            <p:cNvSpPr txBox="1"/>
            <p:nvPr/>
          </p:nvSpPr>
          <p:spPr>
            <a:xfrm>
              <a:off x="6111630" y="2923507"/>
              <a:ext cx="2783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−55</a:t>
              </a:r>
            </a:p>
          </p:txBody>
        </p:sp>
        <p:sp>
          <p:nvSpPr>
            <p:cNvPr id="831" name="TextBox 830">
              <a:extLst>
                <a:ext uri="{FF2B5EF4-FFF2-40B4-BE49-F238E27FC236}">
                  <a16:creationId xmlns:a16="http://schemas.microsoft.com/office/drawing/2014/main" id="{44FED7FD-208C-44C0-B7ED-B918A46CADB4}"/>
                </a:ext>
              </a:extLst>
            </p:cNvPr>
            <p:cNvSpPr txBox="1"/>
            <p:nvPr/>
          </p:nvSpPr>
          <p:spPr>
            <a:xfrm>
              <a:off x="6111630" y="2995264"/>
              <a:ext cx="2783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−65</a:t>
              </a:r>
            </a:p>
          </p:txBody>
        </p:sp>
        <p:sp>
          <p:nvSpPr>
            <p:cNvPr id="832" name="TextBox 831">
              <a:extLst>
                <a:ext uri="{FF2B5EF4-FFF2-40B4-BE49-F238E27FC236}">
                  <a16:creationId xmlns:a16="http://schemas.microsoft.com/office/drawing/2014/main" id="{B0BC1472-B1DE-4772-B75C-F7ABA906E82C}"/>
                </a:ext>
              </a:extLst>
            </p:cNvPr>
            <p:cNvSpPr txBox="1"/>
            <p:nvPr/>
          </p:nvSpPr>
          <p:spPr>
            <a:xfrm>
              <a:off x="6111630" y="3088737"/>
              <a:ext cx="2783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−75</a:t>
              </a:r>
            </a:p>
          </p:txBody>
        </p:sp>
        <p:sp>
          <p:nvSpPr>
            <p:cNvPr id="833" name="TextBox 832">
              <a:extLst>
                <a:ext uri="{FF2B5EF4-FFF2-40B4-BE49-F238E27FC236}">
                  <a16:creationId xmlns:a16="http://schemas.microsoft.com/office/drawing/2014/main" id="{7B511BE0-B564-415B-B77A-BB9E95946DC7}"/>
                </a:ext>
              </a:extLst>
            </p:cNvPr>
            <p:cNvSpPr txBox="1"/>
            <p:nvPr/>
          </p:nvSpPr>
          <p:spPr>
            <a:xfrm>
              <a:off x="6083790" y="3172888"/>
              <a:ext cx="30623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−85</a:t>
              </a:r>
            </a:p>
          </p:txBody>
        </p:sp>
        <p:sp>
          <p:nvSpPr>
            <p:cNvPr id="834" name="TextBox 833">
              <a:extLst>
                <a:ext uri="{FF2B5EF4-FFF2-40B4-BE49-F238E27FC236}">
                  <a16:creationId xmlns:a16="http://schemas.microsoft.com/office/drawing/2014/main" id="{6401365D-9BB2-43BE-BC39-DC73558CBCF5}"/>
                </a:ext>
              </a:extLst>
            </p:cNvPr>
            <p:cNvSpPr txBox="1"/>
            <p:nvPr/>
          </p:nvSpPr>
          <p:spPr>
            <a:xfrm>
              <a:off x="6083790" y="3262464"/>
              <a:ext cx="30623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−95</a:t>
              </a:r>
            </a:p>
          </p:txBody>
        </p:sp>
      </p:grpSp>
      <p:grpSp>
        <p:nvGrpSpPr>
          <p:cNvPr id="835" name="Group 834">
            <a:extLst>
              <a:ext uri="{FF2B5EF4-FFF2-40B4-BE49-F238E27FC236}">
                <a16:creationId xmlns:a16="http://schemas.microsoft.com/office/drawing/2014/main" id="{0A27E86C-4F6C-445F-BF69-511B2852F027}"/>
              </a:ext>
            </a:extLst>
          </p:cNvPr>
          <p:cNvGrpSpPr/>
          <p:nvPr/>
        </p:nvGrpSpPr>
        <p:grpSpPr>
          <a:xfrm>
            <a:off x="9698444" y="3618133"/>
            <a:ext cx="2428960" cy="45719"/>
            <a:chOff x="9486900" y="3738673"/>
            <a:chExt cx="2428960" cy="55589"/>
          </a:xfrm>
        </p:grpSpPr>
        <p:cxnSp>
          <p:nvCxnSpPr>
            <p:cNvPr id="836" name="Straight Connector 835">
              <a:extLst>
                <a:ext uri="{FF2B5EF4-FFF2-40B4-BE49-F238E27FC236}">
                  <a16:creationId xmlns:a16="http://schemas.microsoft.com/office/drawing/2014/main" id="{B2EE4D55-C6EA-4184-9127-0BD755664B56}"/>
                </a:ext>
              </a:extLst>
            </p:cNvPr>
            <p:cNvCxnSpPr/>
            <p:nvPr/>
          </p:nvCxnSpPr>
          <p:spPr>
            <a:xfrm flipV="1">
              <a:off x="9486900" y="3738673"/>
              <a:ext cx="0" cy="555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7" name="Straight Connector 836">
              <a:extLst>
                <a:ext uri="{FF2B5EF4-FFF2-40B4-BE49-F238E27FC236}">
                  <a16:creationId xmlns:a16="http://schemas.microsoft.com/office/drawing/2014/main" id="{85531D79-FB39-4904-878F-14977684AAC3}"/>
                </a:ext>
              </a:extLst>
            </p:cNvPr>
            <p:cNvCxnSpPr/>
            <p:nvPr/>
          </p:nvCxnSpPr>
          <p:spPr>
            <a:xfrm flipV="1">
              <a:off x="9742417" y="3738673"/>
              <a:ext cx="0" cy="555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8" name="Straight Connector 837">
              <a:extLst>
                <a:ext uri="{FF2B5EF4-FFF2-40B4-BE49-F238E27FC236}">
                  <a16:creationId xmlns:a16="http://schemas.microsoft.com/office/drawing/2014/main" id="{1DDD6E48-015D-49D8-9F50-10DE9EBD65B1}"/>
                </a:ext>
              </a:extLst>
            </p:cNvPr>
            <p:cNvCxnSpPr/>
            <p:nvPr/>
          </p:nvCxnSpPr>
          <p:spPr>
            <a:xfrm flipV="1">
              <a:off x="9979836" y="3738673"/>
              <a:ext cx="0" cy="555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9" name="Straight Connector 838">
              <a:extLst>
                <a:ext uri="{FF2B5EF4-FFF2-40B4-BE49-F238E27FC236}">
                  <a16:creationId xmlns:a16="http://schemas.microsoft.com/office/drawing/2014/main" id="{C00249A2-4DFA-44FF-B768-846E8B9BC2D1}"/>
                </a:ext>
              </a:extLst>
            </p:cNvPr>
            <p:cNvCxnSpPr/>
            <p:nvPr/>
          </p:nvCxnSpPr>
          <p:spPr>
            <a:xfrm flipV="1">
              <a:off x="10222665" y="3738673"/>
              <a:ext cx="0" cy="555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0" name="Straight Connector 839">
              <a:extLst>
                <a:ext uri="{FF2B5EF4-FFF2-40B4-BE49-F238E27FC236}">
                  <a16:creationId xmlns:a16="http://schemas.microsoft.com/office/drawing/2014/main" id="{5762EDE7-05F3-4439-B464-9A7C5F0E4DF0}"/>
                </a:ext>
              </a:extLst>
            </p:cNvPr>
            <p:cNvCxnSpPr/>
            <p:nvPr/>
          </p:nvCxnSpPr>
          <p:spPr>
            <a:xfrm flipV="1">
              <a:off x="10459781" y="3738673"/>
              <a:ext cx="0" cy="555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1" name="Straight Connector 840">
              <a:extLst>
                <a:ext uri="{FF2B5EF4-FFF2-40B4-BE49-F238E27FC236}">
                  <a16:creationId xmlns:a16="http://schemas.microsoft.com/office/drawing/2014/main" id="{4EC334F6-149D-4EA7-9915-EEB73AC113ED}"/>
                </a:ext>
              </a:extLst>
            </p:cNvPr>
            <p:cNvCxnSpPr/>
            <p:nvPr/>
          </p:nvCxnSpPr>
          <p:spPr>
            <a:xfrm flipV="1">
              <a:off x="10703243" y="3738673"/>
              <a:ext cx="0" cy="555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2" name="Straight Connector 841">
              <a:extLst>
                <a:ext uri="{FF2B5EF4-FFF2-40B4-BE49-F238E27FC236}">
                  <a16:creationId xmlns:a16="http://schemas.microsoft.com/office/drawing/2014/main" id="{2695B774-3210-4E7B-BF6F-1B0B885FFE08}"/>
                </a:ext>
              </a:extLst>
            </p:cNvPr>
            <p:cNvCxnSpPr/>
            <p:nvPr/>
          </p:nvCxnSpPr>
          <p:spPr>
            <a:xfrm flipV="1">
              <a:off x="10940403" y="3738673"/>
              <a:ext cx="0" cy="555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3" name="Straight Connector 842">
              <a:extLst>
                <a:ext uri="{FF2B5EF4-FFF2-40B4-BE49-F238E27FC236}">
                  <a16:creationId xmlns:a16="http://schemas.microsoft.com/office/drawing/2014/main" id="{47710BEB-1F04-42B6-89B5-B6B4B3CAE22C}"/>
                </a:ext>
              </a:extLst>
            </p:cNvPr>
            <p:cNvCxnSpPr/>
            <p:nvPr/>
          </p:nvCxnSpPr>
          <p:spPr>
            <a:xfrm flipV="1">
              <a:off x="11181693" y="3738673"/>
              <a:ext cx="0" cy="555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4" name="Straight Connector 843">
              <a:extLst>
                <a:ext uri="{FF2B5EF4-FFF2-40B4-BE49-F238E27FC236}">
                  <a16:creationId xmlns:a16="http://schemas.microsoft.com/office/drawing/2014/main" id="{916208F6-120A-4688-B4FD-36DF73566349}"/>
                </a:ext>
              </a:extLst>
            </p:cNvPr>
            <p:cNvCxnSpPr/>
            <p:nvPr/>
          </p:nvCxnSpPr>
          <p:spPr>
            <a:xfrm flipV="1">
              <a:off x="11447216" y="3738673"/>
              <a:ext cx="0" cy="555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5" name="Straight Connector 844">
              <a:extLst>
                <a:ext uri="{FF2B5EF4-FFF2-40B4-BE49-F238E27FC236}">
                  <a16:creationId xmlns:a16="http://schemas.microsoft.com/office/drawing/2014/main" id="{3FA12DB0-F7DE-4D94-A881-857216A857D0}"/>
                </a:ext>
              </a:extLst>
            </p:cNvPr>
            <p:cNvCxnSpPr/>
            <p:nvPr/>
          </p:nvCxnSpPr>
          <p:spPr>
            <a:xfrm flipV="1">
              <a:off x="11668125" y="3738673"/>
              <a:ext cx="0" cy="555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6" name="Straight Connector 845">
              <a:extLst>
                <a:ext uri="{FF2B5EF4-FFF2-40B4-BE49-F238E27FC236}">
                  <a16:creationId xmlns:a16="http://schemas.microsoft.com/office/drawing/2014/main" id="{4CF6B1DD-761C-49F5-93B6-90E52C2A7669}"/>
                </a:ext>
              </a:extLst>
            </p:cNvPr>
            <p:cNvCxnSpPr/>
            <p:nvPr/>
          </p:nvCxnSpPr>
          <p:spPr>
            <a:xfrm flipV="1">
              <a:off x="11915860" y="3738673"/>
              <a:ext cx="0" cy="555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7" name="Group 846">
            <a:extLst>
              <a:ext uri="{FF2B5EF4-FFF2-40B4-BE49-F238E27FC236}">
                <a16:creationId xmlns:a16="http://schemas.microsoft.com/office/drawing/2014/main" id="{5B9A2A5A-FEC7-4375-AF10-333D26637F5E}"/>
              </a:ext>
            </a:extLst>
          </p:cNvPr>
          <p:cNvGrpSpPr/>
          <p:nvPr/>
        </p:nvGrpSpPr>
        <p:grpSpPr>
          <a:xfrm>
            <a:off x="5258229" y="4839753"/>
            <a:ext cx="1044435" cy="954107"/>
            <a:chOff x="5205382" y="4731482"/>
            <a:chExt cx="1015406" cy="954107"/>
          </a:xfrm>
        </p:grpSpPr>
        <p:sp>
          <p:nvSpPr>
            <p:cNvPr id="848" name="TextBox 847">
              <a:extLst>
                <a:ext uri="{FF2B5EF4-FFF2-40B4-BE49-F238E27FC236}">
                  <a16:creationId xmlns:a16="http://schemas.microsoft.com/office/drawing/2014/main" id="{4E7AC856-CC79-40DA-AA0D-D3C5B480CD9E}"/>
                </a:ext>
              </a:extLst>
            </p:cNvPr>
            <p:cNvSpPr txBox="1"/>
            <p:nvPr/>
          </p:nvSpPr>
          <p:spPr>
            <a:xfrm>
              <a:off x="5282711" y="4731482"/>
              <a:ext cx="93807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V600E</a:t>
              </a:r>
            </a:p>
            <a:p>
              <a:pPr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V600K</a:t>
              </a:r>
            </a:p>
            <a:p>
              <a:pPr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Treatment ongoing</a:t>
              </a:r>
            </a:p>
            <a:p>
              <a:pPr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PR</a:t>
              </a:r>
            </a:p>
            <a:p>
              <a:pPr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CR</a:t>
              </a:r>
            </a:p>
            <a:p>
              <a:pPr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PD</a:t>
              </a:r>
            </a:p>
            <a:p>
              <a:pPr defTabSz="457200">
                <a:defRPr/>
              </a:pP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Unconfirmed</a:t>
              </a:r>
              <a:b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</a:br>
              <a:r>
                <a:rPr 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response</a:t>
              </a:r>
            </a:p>
          </p:txBody>
        </p:sp>
        <p:cxnSp>
          <p:nvCxnSpPr>
            <p:cNvPr id="849" name="Straight Arrow Connector 848">
              <a:extLst>
                <a:ext uri="{FF2B5EF4-FFF2-40B4-BE49-F238E27FC236}">
                  <a16:creationId xmlns:a16="http://schemas.microsoft.com/office/drawing/2014/main" id="{A29E74C4-15FB-42A7-8B7B-EBD215FFCEB4}"/>
                </a:ext>
              </a:extLst>
            </p:cNvPr>
            <p:cNvCxnSpPr/>
            <p:nvPr/>
          </p:nvCxnSpPr>
          <p:spPr>
            <a:xfrm>
              <a:off x="5211626" y="5044123"/>
              <a:ext cx="10939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0" name="Freeform 119">
              <a:extLst>
                <a:ext uri="{FF2B5EF4-FFF2-40B4-BE49-F238E27FC236}">
                  <a16:creationId xmlns:a16="http://schemas.microsoft.com/office/drawing/2014/main" id="{75BAB9BA-A46D-46B7-9239-C9D945BE4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302" y="5119750"/>
              <a:ext cx="49745" cy="52982"/>
            </a:xfrm>
            <a:custGeom>
              <a:avLst/>
              <a:gdLst>
                <a:gd name="T0" fmla="*/ 27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7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80E0E8"/>
            </a:solidFill>
            <a:ln w="9525">
              <a:solidFill>
                <a:srgbClr val="80E0E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51" name="Oval 148">
              <a:extLst>
                <a:ext uri="{FF2B5EF4-FFF2-40B4-BE49-F238E27FC236}">
                  <a16:creationId xmlns:a16="http://schemas.microsoft.com/office/drawing/2014/main" id="{7E2A12D5-81EE-40FC-BBDC-CA650A57D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3883" y="5340596"/>
              <a:ext cx="55377" cy="58979"/>
            </a:xfrm>
            <a:prstGeom prst="ellipse">
              <a:avLst/>
            </a:prstGeom>
            <a:solidFill>
              <a:srgbClr val="FF8000"/>
            </a:solidFill>
            <a:ln w="0">
              <a:solidFill>
                <a:srgbClr val="EE723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52" name="Freeform 129">
              <a:extLst>
                <a:ext uri="{FF2B5EF4-FFF2-40B4-BE49-F238E27FC236}">
                  <a16:creationId xmlns:a16="http://schemas.microsoft.com/office/drawing/2014/main" id="{92213184-FB4F-427D-B4E7-CAC2E2221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3874" y="5231242"/>
              <a:ext cx="50649" cy="52982"/>
            </a:xfrm>
            <a:custGeom>
              <a:avLst/>
              <a:gdLst>
                <a:gd name="T0" fmla="*/ 28 w 56"/>
                <a:gd name="T1" fmla="*/ 0 h 55"/>
                <a:gd name="T2" fmla="*/ 56 w 56"/>
                <a:gd name="T3" fmla="*/ 55 h 55"/>
                <a:gd name="T4" fmla="*/ 0 w 56"/>
                <a:gd name="T5" fmla="*/ 55 h 55"/>
                <a:gd name="T6" fmla="*/ 28 w 56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5">
                  <a:moveTo>
                    <a:pt x="28" y="0"/>
                  </a:moveTo>
                  <a:lnTo>
                    <a:pt x="56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53" name="Rectangle 852">
              <a:extLst>
                <a:ext uri="{FF2B5EF4-FFF2-40B4-BE49-F238E27FC236}">
                  <a16:creationId xmlns:a16="http://schemas.microsoft.com/office/drawing/2014/main" id="{E1A46EA6-511B-4804-84E4-53FC1FA63DF7}"/>
                </a:ext>
              </a:extLst>
            </p:cNvPr>
            <p:cNvSpPr/>
            <p:nvPr/>
          </p:nvSpPr>
          <p:spPr>
            <a:xfrm>
              <a:off x="5246417" y="4801027"/>
              <a:ext cx="70383" cy="70383"/>
            </a:xfrm>
            <a:prstGeom prst="rect">
              <a:avLst/>
            </a:prstGeom>
            <a:solidFill>
              <a:srgbClr val="15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700">
                <a:solidFill>
                  <a:prstClr val="white"/>
                </a:solidFill>
              </a:endParaRPr>
            </a:p>
          </p:txBody>
        </p:sp>
        <p:sp>
          <p:nvSpPr>
            <p:cNvPr id="854" name="Rectangle 853">
              <a:extLst>
                <a:ext uri="{FF2B5EF4-FFF2-40B4-BE49-F238E27FC236}">
                  <a16:creationId xmlns:a16="http://schemas.microsoft.com/office/drawing/2014/main" id="{0A112834-BFCC-4B44-BC3D-C174AB2488D1}"/>
                </a:ext>
              </a:extLst>
            </p:cNvPr>
            <p:cNvSpPr/>
            <p:nvPr/>
          </p:nvSpPr>
          <p:spPr>
            <a:xfrm>
              <a:off x="5238390" y="4909838"/>
              <a:ext cx="70383" cy="70383"/>
            </a:xfrm>
            <a:prstGeom prst="rect">
              <a:avLst/>
            </a:prstGeom>
            <a:solidFill>
              <a:srgbClr val="6E1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700">
                <a:solidFill>
                  <a:prstClr val="white"/>
                </a:solidFill>
              </a:endParaRPr>
            </a:p>
          </p:txBody>
        </p:sp>
        <p:pic>
          <p:nvPicPr>
            <p:cNvPr id="855" name="Picture 854">
              <a:extLst>
                <a:ext uri="{FF2B5EF4-FFF2-40B4-BE49-F238E27FC236}">
                  <a16:creationId xmlns:a16="http://schemas.microsoft.com/office/drawing/2014/main" id="{25ECE1BF-EAD5-4F42-8845-D724CE839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rcRect l="33732" t="18156" r="36935" b="57133"/>
            <a:stretch/>
          </p:blipFill>
          <p:spPr>
            <a:xfrm>
              <a:off x="5205382" y="5395705"/>
              <a:ext cx="119816" cy="134081"/>
            </a:xfrm>
            <a:prstGeom prst="rect">
              <a:avLst/>
            </a:prstGeom>
          </p:spPr>
        </p:pic>
      </p:grpSp>
      <p:grpSp>
        <p:nvGrpSpPr>
          <p:cNvPr id="856" name="Group 855">
            <a:extLst>
              <a:ext uri="{FF2B5EF4-FFF2-40B4-BE49-F238E27FC236}">
                <a16:creationId xmlns:a16="http://schemas.microsoft.com/office/drawing/2014/main" id="{38D025CF-86B9-42BE-9E8C-487CC3BB74DD}"/>
              </a:ext>
            </a:extLst>
          </p:cNvPr>
          <p:cNvGrpSpPr/>
          <p:nvPr/>
        </p:nvGrpSpPr>
        <p:grpSpPr>
          <a:xfrm>
            <a:off x="416970" y="2388773"/>
            <a:ext cx="2359204" cy="1172693"/>
            <a:chOff x="416970" y="2388773"/>
            <a:chExt cx="2359204" cy="1172693"/>
          </a:xfrm>
          <a:solidFill>
            <a:srgbClr val="C00000"/>
          </a:solidFill>
        </p:grpSpPr>
        <p:sp>
          <p:nvSpPr>
            <p:cNvPr id="857" name="Oval 148">
              <a:extLst>
                <a:ext uri="{FF2B5EF4-FFF2-40B4-BE49-F238E27FC236}">
                  <a16:creationId xmlns:a16="http://schemas.microsoft.com/office/drawing/2014/main" id="{458FA122-1D04-4C7B-900A-1406FA4BC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70" y="2588797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58" name="Oval 148">
              <a:extLst>
                <a:ext uri="{FF2B5EF4-FFF2-40B4-BE49-F238E27FC236}">
                  <a16:creationId xmlns:a16="http://schemas.microsoft.com/office/drawing/2014/main" id="{9667C4D3-0E75-47D0-AD92-C7156C8B3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762" y="2498310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59" name="Oval 148">
              <a:extLst>
                <a:ext uri="{FF2B5EF4-FFF2-40B4-BE49-F238E27FC236}">
                  <a16:creationId xmlns:a16="http://schemas.microsoft.com/office/drawing/2014/main" id="{F53163BD-E67C-4A66-814A-B4544E922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322" y="2388773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60" name="Oval 148">
              <a:extLst>
                <a:ext uri="{FF2B5EF4-FFF2-40B4-BE49-F238E27FC236}">
                  <a16:creationId xmlns:a16="http://schemas.microsoft.com/office/drawing/2014/main" id="{68517DA8-5EF0-4B99-95BE-E2700A43F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077" y="2447828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61" name="Oval 148">
              <a:extLst>
                <a:ext uri="{FF2B5EF4-FFF2-40B4-BE49-F238E27FC236}">
                  <a16:creationId xmlns:a16="http://schemas.microsoft.com/office/drawing/2014/main" id="{3125FBBB-29F8-4ADA-8C6F-F7F1FFD9B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4250" y="2455448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62" name="Oval 148">
              <a:extLst>
                <a:ext uri="{FF2B5EF4-FFF2-40B4-BE49-F238E27FC236}">
                  <a16:creationId xmlns:a16="http://schemas.microsoft.com/office/drawing/2014/main" id="{D0474944-651F-4558-B744-3B1AD9019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085" y="2634518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63" name="Oval 148">
              <a:extLst>
                <a:ext uri="{FF2B5EF4-FFF2-40B4-BE49-F238E27FC236}">
                  <a16:creationId xmlns:a16="http://schemas.microsoft.com/office/drawing/2014/main" id="{5AF2CDDD-CDB7-4B3A-82D7-17FB098F3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705" y="2672618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64" name="Oval 148">
              <a:extLst>
                <a:ext uri="{FF2B5EF4-FFF2-40B4-BE49-F238E27FC236}">
                  <a16:creationId xmlns:a16="http://schemas.microsoft.com/office/drawing/2014/main" id="{1B3DE2E4-9DCF-40A4-AC89-2E0A439D3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047" y="2578320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65" name="Oval 148">
              <a:extLst>
                <a:ext uri="{FF2B5EF4-FFF2-40B4-BE49-F238E27FC236}">
                  <a16:creationId xmlns:a16="http://schemas.microsoft.com/office/drawing/2014/main" id="{6FC7286E-1EE3-4E78-A8E3-3399F8073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4267" y="2820255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66" name="Oval 148">
              <a:extLst>
                <a:ext uri="{FF2B5EF4-FFF2-40B4-BE49-F238E27FC236}">
                  <a16:creationId xmlns:a16="http://schemas.microsoft.com/office/drawing/2014/main" id="{16C0A534-A03A-4E75-80B2-00A4C64CF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9067" y="2864070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67" name="Oval 148">
              <a:extLst>
                <a:ext uri="{FF2B5EF4-FFF2-40B4-BE49-F238E27FC236}">
                  <a16:creationId xmlns:a16="http://schemas.microsoft.com/office/drawing/2014/main" id="{828D6518-FB48-4458-BBDF-B2C571F02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3862" y="281930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68" name="Oval 148">
              <a:extLst>
                <a:ext uri="{FF2B5EF4-FFF2-40B4-BE49-F238E27FC236}">
                  <a16:creationId xmlns:a16="http://schemas.microsoft.com/office/drawing/2014/main" id="{01CD567C-58AA-41C3-B571-3FA6B24B3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275" y="2772630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69" name="Oval 148">
              <a:extLst>
                <a:ext uri="{FF2B5EF4-FFF2-40B4-BE49-F238E27FC236}">
                  <a16:creationId xmlns:a16="http://schemas.microsoft.com/office/drawing/2014/main" id="{72E60479-E320-4159-9632-5CCBA7770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982" y="2760247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70" name="Oval 148">
              <a:extLst>
                <a:ext uri="{FF2B5EF4-FFF2-40B4-BE49-F238E27FC236}">
                  <a16:creationId xmlns:a16="http://schemas.microsoft.com/office/drawing/2014/main" id="{E175C43D-EE81-4B76-B7DF-919E3EE77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807" y="2710717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71" name="Oval 148">
              <a:extLst>
                <a:ext uri="{FF2B5EF4-FFF2-40B4-BE49-F238E27FC236}">
                  <a16:creationId xmlns:a16="http://schemas.microsoft.com/office/drawing/2014/main" id="{BD331F5A-330F-4B83-940D-0CF8DAB0D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000" y="275453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72" name="Oval 148">
              <a:extLst>
                <a:ext uri="{FF2B5EF4-FFF2-40B4-BE49-F238E27FC236}">
                  <a16:creationId xmlns:a16="http://schemas.microsoft.com/office/drawing/2014/main" id="{7E964C24-F9A4-43AF-BA7A-EDDBDCF9B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010" y="2816445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73" name="Oval 148">
              <a:extLst>
                <a:ext uri="{FF2B5EF4-FFF2-40B4-BE49-F238E27FC236}">
                  <a16:creationId xmlns:a16="http://schemas.microsoft.com/office/drawing/2014/main" id="{E87AC995-0DB1-442F-8AE2-2CD3A479F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145" y="2802158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74" name="Oval 148">
              <a:extLst>
                <a:ext uri="{FF2B5EF4-FFF2-40B4-BE49-F238E27FC236}">
                  <a16:creationId xmlns:a16="http://schemas.microsoft.com/office/drawing/2014/main" id="{79FB4F4D-4416-4E69-AC41-247727347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288" y="2845973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75" name="Oval 148">
              <a:extLst>
                <a:ext uri="{FF2B5EF4-FFF2-40B4-BE49-F238E27FC236}">
                  <a16:creationId xmlns:a16="http://schemas.microsoft.com/office/drawing/2014/main" id="{37E7937E-536E-47BF-9599-4F72C2559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853" y="2821208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76" name="Oval 148">
              <a:extLst>
                <a:ext uri="{FF2B5EF4-FFF2-40B4-BE49-F238E27FC236}">
                  <a16:creationId xmlns:a16="http://schemas.microsoft.com/office/drawing/2014/main" id="{91CCEF88-DD58-4EA4-A8E5-F100E2522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998" y="2905980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77" name="Oval 148">
              <a:extLst>
                <a:ext uri="{FF2B5EF4-FFF2-40B4-BE49-F238E27FC236}">
                  <a16:creationId xmlns:a16="http://schemas.microsoft.com/office/drawing/2014/main" id="{F986BF24-685E-4A50-9432-C9368C1D2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238" y="302885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78" name="Oval 148">
              <a:extLst>
                <a:ext uri="{FF2B5EF4-FFF2-40B4-BE49-F238E27FC236}">
                  <a16:creationId xmlns:a16="http://schemas.microsoft.com/office/drawing/2014/main" id="{651647E7-5134-466C-BCDE-A8981274B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813" y="298313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79" name="Oval 148">
              <a:extLst>
                <a:ext uri="{FF2B5EF4-FFF2-40B4-BE49-F238E27FC236}">
                  <a16:creationId xmlns:a16="http://schemas.microsoft.com/office/drawing/2014/main" id="{61FF6E63-52A2-4C85-8B61-44CD3FBED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433" y="303647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80" name="Oval 148">
              <a:extLst>
                <a:ext uri="{FF2B5EF4-FFF2-40B4-BE49-F238E27FC236}">
                  <a16:creationId xmlns:a16="http://schemas.microsoft.com/office/drawing/2014/main" id="{2FF8E73E-D620-420D-8822-8B738D6F5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673" y="3065047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81" name="Oval 148">
              <a:extLst>
                <a:ext uri="{FF2B5EF4-FFF2-40B4-BE49-F238E27FC236}">
                  <a16:creationId xmlns:a16="http://schemas.microsoft.com/office/drawing/2014/main" id="{35A13EFE-C4A3-474B-8072-E2861ACDD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675" y="307076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82" name="Oval 148">
              <a:extLst>
                <a:ext uri="{FF2B5EF4-FFF2-40B4-BE49-F238E27FC236}">
                  <a16:creationId xmlns:a16="http://schemas.microsoft.com/office/drawing/2014/main" id="{CEF1D9AE-92A3-4764-B60E-BFE39477B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668" y="3121245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83" name="Oval 148">
              <a:extLst>
                <a:ext uri="{FF2B5EF4-FFF2-40B4-BE49-F238E27FC236}">
                  <a16:creationId xmlns:a16="http://schemas.microsoft.com/office/drawing/2014/main" id="{77AC7005-41B7-43FF-B490-85FDEC33D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483" y="3178395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84" name="Oval 148">
              <a:extLst>
                <a:ext uri="{FF2B5EF4-FFF2-40B4-BE49-F238E27FC236}">
                  <a16:creationId xmlns:a16="http://schemas.microsoft.com/office/drawing/2014/main" id="{6AEBBC4F-136F-4E99-9D96-F62578CAA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383" y="3220305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85" name="Oval 148">
              <a:extLst>
                <a:ext uri="{FF2B5EF4-FFF2-40B4-BE49-F238E27FC236}">
                  <a16:creationId xmlns:a16="http://schemas.microsoft.com/office/drawing/2014/main" id="{C72E41B6-9A0D-4DAD-9EAB-2179FC574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428" y="3279360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86" name="Oval 148">
              <a:extLst>
                <a:ext uri="{FF2B5EF4-FFF2-40B4-BE49-F238E27FC236}">
                  <a16:creationId xmlns:a16="http://schemas.microsoft.com/office/drawing/2014/main" id="{C6803F1F-57D0-460E-9DE1-38016B846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468" y="3506055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87" name="Oval 148">
              <a:extLst>
                <a:ext uri="{FF2B5EF4-FFF2-40B4-BE49-F238E27FC236}">
                  <a16:creationId xmlns:a16="http://schemas.microsoft.com/office/drawing/2014/main" id="{151DABA5-1EC3-4261-93B0-8889B2071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3270" y="3507960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88" name="Oval 148">
              <a:extLst>
                <a:ext uri="{FF2B5EF4-FFF2-40B4-BE49-F238E27FC236}">
                  <a16:creationId xmlns:a16="http://schemas.microsoft.com/office/drawing/2014/main" id="{84D6F34F-747C-4528-BB50-F87582B1D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547" y="3512723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89" name="Oval 148">
              <a:extLst>
                <a:ext uri="{FF2B5EF4-FFF2-40B4-BE49-F238E27FC236}">
                  <a16:creationId xmlns:a16="http://schemas.microsoft.com/office/drawing/2014/main" id="{31E678B3-865A-435F-838C-53941FB29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635" y="3505103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90" name="Oval 148">
              <a:extLst>
                <a:ext uri="{FF2B5EF4-FFF2-40B4-BE49-F238E27FC236}">
                  <a16:creationId xmlns:a16="http://schemas.microsoft.com/office/drawing/2014/main" id="{ECDCE2FE-3089-428C-8990-F957C4470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390" y="3509865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91" name="Oval 148">
              <a:extLst>
                <a:ext uri="{FF2B5EF4-FFF2-40B4-BE49-F238E27FC236}">
                  <a16:creationId xmlns:a16="http://schemas.microsoft.com/office/drawing/2014/main" id="{0A6844C4-9F5B-40FC-95DC-5AF78F854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4393" y="3504150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92" name="Oval 148">
              <a:extLst>
                <a:ext uri="{FF2B5EF4-FFF2-40B4-BE49-F238E27FC236}">
                  <a16:creationId xmlns:a16="http://schemas.microsoft.com/office/drawing/2014/main" id="{0F0CC255-6E16-451D-8AFB-5FFDDD454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831" y="3277455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93" name="Oval 148">
              <a:extLst>
                <a:ext uri="{FF2B5EF4-FFF2-40B4-BE49-F238E27FC236}">
                  <a16:creationId xmlns:a16="http://schemas.microsoft.com/office/drawing/2014/main" id="{1C860DC9-DC21-4973-A26E-07A12FFCC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578" y="3424140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94" name="Oval 148">
              <a:extLst>
                <a:ext uri="{FF2B5EF4-FFF2-40B4-BE49-F238E27FC236}">
                  <a16:creationId xmlns:a16="http://schemas.microsoft.com/office/drawing/2014/main" id="{0DC8BCF7-B5A4-41D4-8502-817176071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2871" y="344414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95" name="Oval 148">
              <a:extLst>
                <a:ext uri="{FF2B5EF4-FFF2-40B4-BE49-F238E27FC236}">
                  <a16:creationId xmlns:a16="http://schemas.microsoft.com/office/drawing/2014/main" id="{700E63D2-7500-4766-81F3-0A7CDE039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026" y="3471765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96" name="Oval 148">
              <a:extLst>
                <a:ext uri="{FF2B5EF4-FFF2-40B4-BE49-F238E27FC236}">
                  <a16:creationId xmlns:a16="http://schemas.microsoft.com/office/drawing/2014/main" id="{AF516B49-7CAC-4E95-88B2-D96ECA61A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3783" y="339842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97" name="Oval 148">
              <a:extLst>
                <a:ext uri="{FF2B5EF4-FFF2-40B4-BE49-F238E27FC236}">
                  <a16:creationId xmlns:a16="http://schemas.microsoft.com/office/drawing/2014/main" id="{ED15BFE0-9249-43BC-9597-81BA4C041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841" y="334508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98" name="Oval 148">
              <a:extLst>
                <a:ext uri="{FF2B5EF4-FFF2-40B4-BE49-F238E27FC236}">
                  <a16:creationId xmlns:a16="http://schemas.microsoft.com/office/drawing/2014/main" id="{1CD573E2-B6DF-48B8-A99E-D34ACD084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744" y="3327937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99" name="Oval 148">
              <a:extLst>
                <a:ext uri="{FF2B5EF4-FFF2-40B4-BE49-F238E27FC236}">
                  <a16:creationId xmlns:a16="http://schemas.microsoft.com/office/drawing/2014/main" id="{345BC7C9-2BC2-48EC-B464-29411898C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746" y="333365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00" name="Oval 148">
              <a:extLst>
                <a:ext uri="{FF2B5EF4-FFF2-40B4-BE49-F238E27FC236}">
                  <a16:creationId xmlns:a16="http://schemas.microsoft.com/office/drawing/2014/main" id="{0DC16AF6-B219-4DF2-9A51-ECE5719EB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26" y="323840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01" name="Oval 148">
              <a:extLst>
                <a:ext uri="{FF2B5EF4-FFF2-40B4-BE49-F238E27FC236}">
                  <a16:creationId xmlns:a16="http://schemas.microsoft.com/office/drawing/2014/main" id="{0C458B0F-69E0-48E1-B469-94B8F3DBD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134" y="322316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02" name="Oval 148">
              <a:extLst>
                <a:ext uri="{FF2B5EF4-FFF2-40B4-BE49-F238E27FC236}">
                  <a16:creationId xmlns:a16="http://schemas.microsoft.com/office/drawing/2014/main" id="{090B9F55-C14E-4E28-B1B1-2B62392F1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086" y="3197444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03" name="Oval 148">
              <a:extLst>
                <a:ext uri="{FF2B5EF4-FFF2-40B4-BE49-F238E27FC236}">
                  <a16:creationId xmlns:a16="http://schemas.microsoft.com/office/drawing/2014/main" id="{0034D053-665C-4121-8ADB-E5E24F81C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278" y="3168869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04" name="Oval 148">
              <a:extLst>
                <a:ext uri="{FF2B5EF4-FFF2-40B4-BE49-F238E27FC236}">
                  <a16:creationId xmlns:a16="http://schemas.microsoft.com/office/drawing/2014/main" id="{FAC8C582-CCDB-438D-B9E9-E5F68E89A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26" y="3201254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05" name="Oval 148">
              <a:extLst>
                <a:ext uri="{FF2B5EF4-FFF2-40B4-BE49-F238E27FC236}">
                  <a16:creationId xmlns:a16="http://schemas.microsoft.com/office/drawing/2014/main" id="{1BCBB49C-7DA6-4C3C-A23C-6F070DF2E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796" y="2977417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06" name="Oval 148">
              <a:extLst>
                <a:ext uri="{FF2B5EF4-FFF2-40B4-BE49-F238E27FC236}">
                  <a16:creationId xmlns:a16="http://schemas.microsoft.com/office/drawing/2014/main" id="{9FBB872F-0B6C-48E4-BB23-34761C943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98" y="3053617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07" name="Oval 148">
              <a:extLst>
                <a:ext uri="{FF2B5EF4-FFF2-40B4-BE49-F238E27FC236}">
                  <a16:creationId xmlns:a16="http://schemas.microsoft.com/office/drawing/2014/main" id="{DD0798FE-9887-4A36-97DE-C5234F9E0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1845" y="2987895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08" name="Oval 148">
              <a:extLst>
                <a:ext uri="{FF2B5EF4-FFF2-40B4-BE49-F238E27FC236}">
                  <a16:creationId xmlns:a16="http://schemas.microsoft.com/office/drawing/2014/main" id="{F65797A7-79DF-4E1E-A535-251F55100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347" y="3064095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09" name="Oval 148">
              <a:extLst>
                <a:ext uri="{FF2B5EF4-FFF2-40B4-BE49-F238E27FC236}">
                  <a16:creationId xmlns:a16="http://schemas.microsoft.com/office/drawing/2014/main" id="{28513C99-0623-4339-A573-BEA32C02E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882" y="3037425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10" name="Oval 148">
              <a:extLst>
                <a:ext uri="{FF2B5EF4-FFF2-40B4-BE49-F238E27FC236}">
                  <a16:creationId xmlns:a16="http://schemas.microsoft.com/office/drawing/2014/main" id="{7B97B0C8-8801-4666-87A7-2EFB2264E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3307" y="3067905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11" name="Oval 148">
              <a:extLst>
                <a:ext uri="{FF2B5EF4-FFF2-40B4-BE49-F238E27FC236}">
                  <a16:creationId xmlns:a16="http://schemas.microsoft.com/office/drawing/2014/main" id="{C337EA5D-AF74-4C43-8EA5-943CB171A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6177" y="308600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12" name="Oval 148">
              <a:extLst>
                <a:ext uri="{FF2B5EF4-FFF2-40B4-BE49-F238E27FC236}">
                  <a16:creationId xmlns:a16="http://schemas.microsoft.com/office/drawing/2014/main" id="{138ACC2F-E939-4CC1-B46F-1ECA8B7A9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024" y="309743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13" name="Oval 148">
              <a:extLst>
                <a:ext uri="{FF2B5EF4-FFF2-40B4-BE49-F238E27FC236}">
                  <a16:creationId xmlns:a16="http://schemas.microsoft.com/office/drawing/2014/main" id="{88746B1E-09C9-406A-988B-BEF10695A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841" y="3027899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14" name="Oval 148">
              <a:extLst>
                <a:ext uri="{FF2B5EF4-FFF2-40B4-BE49-F238E27FC236}">
                  <a16:creationId xmlns:a16="http://schemas.microsoft.com/office/drawing/2014/main" id="{8BD7161E-F1B4-434E-95BF-86AA550ED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1831" y="3048854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15" name="Oval 148">
              <a:extLst>
                <a:ext uri="{FF2B5EF4-FFF2-40B4-BE49-F238E27FC236}">
                  <a16:creationId xmlns:a16="http://schemas.microsoft.com/office/drawing/2014/main" id="{4D56A130-EE74-42CB-BE90-6067FE647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1799" y="3001229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16" name="Oval 148">
              <a:extLst>
                <a:ext uri="{FF2B5EF4-FFF2-40B4-BE49-F238E27FC236}">
                  <a16:creationId xmlns:a16="http://schemas.microsoft.com/office/drawing/2014/main" id="{FE4CDB76-CF42-410B-B0FF-C7CCA7047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659" y="304028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17" name="Oval 148">
              <a:extLst>
                <a:ext uri="{FF2B5EF4-FFF2-40B4-BE49-F238E27FC236}">
                  <a16:creationId xmlns:a16="http://schemas.microsoft.com/office/drawing/2014/main" id="{034CC3C8-BE22-4BD0-BA3E-ADBBA5273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751" y="3068857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18" name="Oval 148">
              <a:extLst>
                <a:ext uri="{FF2B5EF4-FFF2-40B4-BE49-F238E27FC236}">
                  <a16:creationId xmlns:a16="http://schemas.microsoft.com/office/drawing/2014/main" id="{2B1E392B-24B9-459D-AD4B-0900AE62A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464" y="3088860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19" name="Oval 148">
              <a:extLst>
                <a:ext uri="{FF2B5EF4-FFF2-40B4-BE49-F238E27FC236}">
                  <a16:creationId xmlns:a16="http://schemas.microsoft.com/office/drawing/2014/main" id="{4292EFA4-AD0B-4070-89C7-BD8765C95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996" y="3077430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20" name="Oval 148">
              <a:extLst>
                <a:ext uri="{FF2B5EF4-FFF2-40B4-BE49-F238E27FC236}">
                  <a16:creationId xmlns:a16="http://schemas.microsoft.com/office/drawing/2014/main" id="{EF2C7F10-1981-4611-ABD5-86455466A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664" y="315458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21" name="Oval 148">
              <a:extLst>
                <a:ext uri="{FF2B5EF4-FFF2-40B4-BE49-F238E27FC236}">
                  <a16:creationId xmlns:a16="http://schemas.microsoft.com/office/drawing/2014/main" id="{0B10C3D0-8354-47F5-8A02-BF4F1FEDA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984" y="3144105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22" name="Oval 148">
              <a:extLst>
                <a:ext uri="{FF2B5EF4-FFF2-40B4-BE49-F238E27FC236}">
                  <a16:creationId xmlns:a16="http://schemas.microsoft.com/office/drawing/2014/main" id="{63836A24-D252-428C-BF9E-8167414B3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314" y="3063142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23" name="Oval 148">
              <a:extLst>
                <a:ext uri="{FF2B5EF4-FFF2-40B4-BE49-F238E27FC236}">
                  <a16:creationId xmlns:a16="http://schemas.microsoft.com/office/drawing/2014/main" id="{61F6ED50-4899-441B-ACB8-3A0AAF2A1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841" y="3077430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24" name="Oval 148">
              <a:extLst>
                <a:ext uri="{FF2B5EF4-FFF2-40B4-BE49-F238E27FC236}">
                  <a16:creationId xmlns:a16="http://schemas.microsoft.com/office/drawing/2014/main" id="{855BBD59-B640-4E56-94F1-99E41F0B0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2321" y="3085050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25" name="Oval 148">
              <a:extLst>
                <a:ext uri="{FF2B5EF4-FFF2-40B4-BE49-F238E27FC236}">
                  <a16:creationId xmlns:a16="http://schemas.microsoft.com/office/drawing/2014/main" id="{39506825-A17E-4EEC-BC03-A02619DEB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934" y="3222210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26" name="Oval 148">
              <a:extLst>
                <a:ext uri="{FF2B5EF4-FFF2-40B4-BE49-F238E27FC236}">
                  <a16:creationId xmlns:a16="http://schemas.microsoft.com/office/drawing/2014/main" id="{4A67ABB9-90F1-42E7-A059-404285030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9904" y="3216495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27" name="Oval 148">
              <a:extLst>
                <a:ext uri="{FF2B5EF4-FFF2-40B4-BE49-F238E27FC236}">
                  <a16:creationId xmlns:a16="http://schemas.microsoft.com/office/drawing/2014/main" id="{5DDEAB27-160A-43B7-856F-0485F41A7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696" y="3281265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28" name="Oval 148">
              <a:extLst>
                <a:ext uri="{FF2B5EF4-FFF2-40B4-BE49-F238E27FC236}">
                  <a16:creationId xmlns:a16="http://schemas.microsoft.com/office/drawing/2014/main" id="{14C59C6B-6CE5-4EDD-92E7-31492A5C0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0416" y="3234593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29" name="Oval 148">
              <a:extLst>
                <a:ext uri="{FF2B5EF4-FFF2-40B4-BE49-F238E27FC236}">
                  <a16:creationId xmlns:a16="http://schemas.microsoft.com/office/drawing/2014/main" id="{CC74C4FA-31CA-41D2-B381-7CEA4C743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609" y="3240308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30" name="Oval 148">
              <a:extLst>
                <a:ext uri="{FF2B5EF4-FFF2-40B4-BE49-F238E27FC236}">
                  <a16:creationId xmlns:a16="http://schemas.microsoft.com/office/drawing/2014/main" id="{4DDCF952-36AE-4DFE-AF18-D86DAF668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1866" y="3199350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31" name="Oval 148">
              <a:extLst>
                <a:ext uri="{FF2B5EF4-FFF2-40B4-BE49-F238E27FC236}">
                  <a16:creationId xmlns:a16="http://schemas.microsoft.com/office/drawing/2014/main" id="{3678F3C1-C26C-4E3D-9FD6-60C9303D7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804" y="3188873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32" name="Oval 148">
              <a:extLst>
                <a:ext uri="{FF2B5EF4-FFF2-40B4-BE49-F238E27FC236}">
                  <a16:creationId xmlns:a16="http://schemas.microsoft.com/office/drawing/2014/main" id="{C52C3C05-8284-41B9-8FDF-0C2BFE22E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832" y="3259358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33" name="Oval 148">
              <a:extLst>
                <a:ext uri="{FF2B5EF4-FFF2-40B4-BE49-F238E27FC236}">
                  <a16:creationId xmlns:a16="http://schemas.microsoft.com/office/drawing/2014/main" id="{37C61256-0724-492A-99FB-F4D207452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2892" y="3290790"/>
              <a:ext cx="50343" cy="4874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</p:grpSp>
      <p:grpSp>
        <p:nvGrpSpPr>
          <p:cNvPr id="934" name="Group 933">
            <a:extLst>
              <a:ext uri="{FF2B5EF4-FFF2-40B4-BE49-F238E27FC236}">
                <a16:creationId xmlns:a16="http://schemas.microsoft.com/office/drawing/2014/main" id="{2B0662BC-C953-43DC-9BA3-24E996B5B523}"/>
              </a:ext>
            </a:extLst>
          </p:cNvPr>
          <p:cNvGrpSpPr/>
          <p:nvPr/>
        </p:nvGrpSpPr>
        <p:grpSpPr>
          <a:xfrm>
            <a:off x="9195366" y="3982858"/>
            <a:ext cx="2938122" cy="2053402"/>
            <a:chOff x="8050545" y="3619984"/>
            <a:chExt cx="3635840" cy="1549497"/>
          </a:xfrm>
        </p:grpSpPr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33965864-3DEB-4401-8141-27651B3E7BB3}"/>
                </a:ext>
              </a:extLst>
            </p:cNvPr>
            <p:cNvSpPr/>
            <p:nvPr/>
          </p:nvSpPr>
          <p:spPr>
            <a:xfrm>
              <a:off x="8672513" y="4606244"/>
              <a:ext cx="2738437" cy="0"/>
            </a:xfrm>
            <a:custGeom>
              <a:avLst/>
              <a:gdLst>
                <a:gd name="connsiteX0" fmla="*/ 0 w 2738437"/>
                <a:gd name="connsiteY0" fmla="*/ 0 h 0"/>
                <a:gd name="connsiteX1" fmla="*/ 2738437 w 273843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8437">
                  <a:moveTo>
                    <a:pt x="0" y="0"/>
                  </a:moveTo>
                  <a:lnTo>
                    <a:pt x="2738437" y="0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700">
                <a:solidFill>
                  <a:prstClr val="white"/>
                </a:solidFill>
              </a:endParaRPr>
            </a:p>
          </p:txBody>
        </p:sp>
        <p:sp>
          <p:nvSpPr>
            <p:cNvPr id="936" name="Rectangle 935">
              <a:extLst>
                <a:ext uri="{FF2B5EF4-FFF2-40B4-BE49-F238E27FC236}">
                  <a16:creationId xmlns:a16="http://schemas.microsoft.com/office/drawing/2014/main" id="{733E76C2-A62D-4965-9F10-B4F506B079D6}"/>
                </a:ext>
              </a:extLst>
            </p:cNvPr>
            <p:cNvSpPr/>
            <p:nvPr/>
          </p:nvSpPr>
          <p:spPr>
            <a:xfrm>
              <a:off x="8751989" y="4397884"/>
              <a:ext cx="176441" cy="687411"/>
            </a:xfrm>
            <a:prstGeom prst="rect">
              <a:avLst/>
            </a:prstGeom>
            <a:solidFill>
              <a:srgbClr val="EC68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700">
                <a:solidFill>
                  <a:prstClr val="white"/>
                </a:solidFill>
              </a:endParaRPr>
            </a:p>
          </p:txBody>
        </p:sp>
        <p:sp>
          <p:nvSpPr>
            <p:cNvPr id="937" name="Rectangle 936">
              <a:extLst>
                <a:ext uri="{FF2B5EF4-FFF2-40B4-BE49-F238E27FC236}">
                  <a16:creationId xmlns:a16="http://schemas.microsoft.com/office/drawing/2014/main" id="{848FC7AE-858D-4A9B-B35F-9BFA40DD7B58}"/>
                </a:ext>
              </a:extLst>
            </p:cNvPr>
            <p:cNvSpPr/>
            <p:nvPr/>
          </p:nvSpPr>
          <p:spPr>
            <a:xfrm>
              <a:off x="9063038" y="4397884"/>
              <a:ext cx="176441" cy="647389"/>
            </a:xfrm>
            <a:prstGeom prst="rect">
              <a:avLst/>
            </a:prstGeom>
            <a:solidFill>
              <a:srgbClr val="006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700">
                <a:solidFill>
                  <a:prstClr val="white"/>
                </a:solidFill>
              </a:endParaRPr>
            </a:p>
          </p:txBody>
        </p:sp>
        <p:sp>
          <p:nvSpPr>
            <p:cNvPr id="938" name="Rectangle 937">
              <a:extLst>
                <a:ext uri="{FF2B5EF4-FFF2-40B4-BE49-F238E27FC236}">
                  <a16:creationId xmlns:a16="http://schemas.microsoft.com/office/drawing/2014/main" id="{6B8F2B64-8CFF-4F33-B110-B3985E48F270}"/>
                </a:ext>
              </a:extLst>
            </p:cNvPr>
            <p:cNvSpPr/>
            <p:nvPr/>
          </p:nvSpPr>
          <p:spPr>
            <a:xfrm>
              <a:off x="9361565" y="4397885"/>
              <a:ext cx="176441" cy="590054"/>
            </a:xfrm>
            <a:prstGeom prst="rect">
              <a:avLst/>
            </a:prstGeom>
            <a:solidFill>
              <a:srgbClr val="EC68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700">
                <a:solidFill>
                  <a:prstClr val="white"/>
                </a:solidFill>
              </a:endParaRPr>
            </a:p>
          </p:txBody>
        </p:sp>
        <p:sp>
          <p:nvSpPr>
            <p:cNvPr id="939" name="Rectangle 938">
              <a:extLst>
                <a:ext uri="{FF2B5EF4-FFF2-40B4-BE49-F238E27FC236}">
                  <a16:creationId xmlns:a16="http://schemas.microsoft.com/office/drawing/2014/main" id="{BF86DDAC-004A-4274-9E2A-D4F951781378}"/>
                </a:ext>
              </a:extLst>
            </p:cNvPr>
            <p:cNvSpPr/>
            <p:nvPr/>
          </p:nvSpPr>
          <p:spPr>
            <a:xfrm>
              <a:off x="9662473" y="4397885"/>
              <a:ext cx="176441" cy="573317"/>
            </a:xfrm>
            <a:prstGeom prst="rect">
              <a:avLst/>
            </a:prstGeom>
            <a:solidFill>
              <a:srgbClr val="EC68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700">
                <a:solidFill>
                  <a:prstClr val="white"/>
                </a:solidFill>
              </a:endParaRPr>
            </a:p>
          </p:txBody>
        </p:sp>
        <p:sp>
          <p:nvSpPr>
            <p:cNvPr id="940" name="Rectangle 939">
              <a:extLst>
                <a:ext uri="{FF2B5EF4-FFF2-40B4-BE49-F238E27FC236}">
                  <a16:creationId xmlns:a16="http://schemas.microsoft.com/office/drawing/2014/main" id="{15F43635-FA93-4FF2-A4D6-C21B5E6CE318}"/>
                </a:ext>
              </a:extLst>
            </p:cNvPr>
            <p:cNvSpPr/>
            <p:nvPr/>
          </p:nvSpPr>
          <p:spPr>
            <a:xfrm>
              <a:off x="9962391" y="4397886"/>
              <a:ext cx="176441" cy="541734"/>
            </a:xfrm>
            <a:prstGeom prst="rect">
              <a:avLst/>
            </a:prstGeom>
            <a:solidFill>
              <a:srgbClr val="006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700">
                <a:solidFill>
                  <a:prstClr val="white"/>
                </a:solidFill>
              </a:endParaRPr>
            </a:p>
          </p:txBody>
        </p:sp>
        <p:sp>
          <p:nvSpPr>
            <p:cNvPr id="941" name="Rectangle 940">
              <a:extLst>
                <a:ext uri="{FF2B5EF4-FFF2-40B4-BE49-F238E27FC236}">
                  <a16:creationId xmlns:a16="http://schemas.microsoft.com/office/drawing/2014/main" id="{1833CA4B-7456-4439-BE4B-A168B293DC1A}"/>
                </a:ext>
              </a:extLst>
            </p:cNvPr>
            <p:cNvSpPr/>
            <p:nvPr/>
          </p:nvSpPr>
          <p:spPr>
            <a:xfrm>
              <a:off x="10264618" y="4397886"/>
              <a:ext cx="176441" cy="493042"/>
            </a:xfrm>
            <a:prstGeom prst="rect">
              <a:avLst/>
            </a:prstGeom>
            <a:solidFill>
              <a:srgbClr val="006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700">
                <a:solidFill>
                  <a:prstClr val="white"/>
                </a:solidFill>
              </a:endParaRPr>
            </a:p>
          </p:txBody>
        </p:sp>
        <p:sp>
          <p:nvSpPr>
            <p:cNvPr id="942" name="Rectangle 941">
              <a:extLst>
                <a:ext uri="{FF2B5EF4-FFF2-40B4-BE49-F238E27FC236}">
                  <a16:creationId xmlns:a16="http://schemas.microsoft.com/office/drawing/2014/main" id="{030194EF-7F92-4248-928B-9BA32D373791}"/>
                </a:ext>
              </a:extLst>
            </p:cNvPr>
            <p:cNvSpPr/>
            <p:nvPr/>
          </p:nvSpPr>
          <p:spPr>
            <a:xfrm>
              <a:off x="10564464" y="4397886"/>
              <a:ext cx="176441" cy="493042"/>
            </a:xfrm>
            <a:prstGeom prst="rect">
              <a:avLst/>
            </a:prstGeom>
            <a:solidFill>
              <a:srgbClr val="EC68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700">
                <a:solidFill>
                  <a:prstClr val="white"/>
                </a:solidFill>
              </a:endParaRPr>
            </a:p>
          </p:txBody>
        </p:sp>
        <p:sp>
          <p:nvSpPr>
            <p:cNvPr id="943" name="Rectangle 942">
              <a:extLst>
                <a:ext uri="{FF2B5EF4-FFF2-40B4-BE49-F238E27FC236}">
                  <a16:creationId xmlns:a16="http://schemas.microsoft.com/office/drawing/2014/main" id="{9894948A-92E2-42E6-9C7D-437C63675380}"/>
                </a:ext>
              </a:extLst>
            </p:cNvPr>
            <p:cNvSpPr/>
            <p:nvPr/>
          </p:nvSpPr>
          <p:spPr>
            <a:xfrm>
              <a:off x="10867826" y="4397886"/>
              <a:ext cx="176441" cy="427134"/>
            </a:xfrm>
            <a:prstGeom prst="rect">
              <a:avLst/>
            </a:prstGeom>
            <a:solidFill>
              <a:srgbClr val="EC68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700">
                <a:solidFill>
                  <a:prstClr val="white"/>
                </a:solidFill>
              </a:endParaRPr>
            </a:p>
          </p:txBody>
        </p:sp>
        <p:sp>
          <p:nvSpPr>
            <p:cNvPr id="944" name="Rectangle 943">
              <a:extLst>
                <a:ext uri="{FF2B5EF4-FFF2-40B4-BE49-F238E27FC236}">
                  <a16:creationId xmlns:a16="http://schemas.microsoft.com/office/drawing/2014/main" id="{279FF323-5F0E-4998-BDB8-B8AA71883970}"/>
                </a:ext>
              </a:extLst>
            </p:cNvPr>
            <p:cNvSpPr/>
            <p:nvPr/>
          </p:nvSpPr>
          <p:spPr>
            <a:xfrm>
              <a:off x="11171188" y="4397886"/>
              <a:ext cx="176441" cy="350217"/>
            </a:xfrm>
            <a:prstGeom prst="rect">
              <a:avLst/>
            </a:prstGeom>
            <a:solidFill>
              <a:srgbClr val="EC68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700">
                <a:solidFill>
                  <a:prstClr val="white"/>
                </a:solidFill>
              </a:endParaRPr>
            </a:p>
          </p:txBody>
        </p:sp>
        <p:grpSp>
          <p:nvGrpSpPr>
            <p:cNvPr id="945" name="Group 944">
              <a:extLst>
                <a:ext uri="{FF2B5EF4-FFF2-40B4-BE49-F238E27FC236}">
                  <a16:creationId xmlns:a16="http://schemas.microsoft.com/office/drawing/2014/main" id="{D2118685-7068-4DCC-B7A1-7E5B869C16A5}"/>
                </a:ext>
              </a:extLst>
            </p:cNvPr>
            <p:cNvGrpSpPr/>
            <p:nvPr/>
          </p:nvGrpSpPr>
          <p:grpSpPr>
            <a:xfrm>
              <a:off x="8050545" y="3619984"/>
              <a:ext cx="3635840" cy="1549497"/>
              <a:chOff x="8050545" y="2990428"/>
              <a:chExt cx="3635840" cy="1549497"/>
            </a:xfrm>
          </p:grpSpPr>
          <p:sp>
            <p:nvSpPr>
              <p:cNvPr id="946" name="Freeform: Shape 945">
                <a:extLst>
                  <a:ext uri="{FF2B5EF4-FFF2-40B4-BE49-F238E27FC236}">
                    <a16:creationId xmlns:a16="http://schemas.microsoft.com/office/drawing/2014/main" id="{16EF3529-08E6-4A03-917A-DFBB0536E02D}"/>
                  </a:ext>
                </a:extLst>
              </p:cNvPr>
              <p:cNvSpPr/>
              <p:nvPr/>
            </p:nvSpPr>
            <p:spPr>
              <a:xfrm flipH="1">
                <a:off x="8624386" y="3061923"/>
                <a:ext cx="56576" cy="1407613"/>
              </a:xfrm>
              <a:custGeom>
                <a:avLst/>
                <a:gdLst>
                  <a:gd name="connsiteX0" fmla="*/ 0 w 0"/>
                  <a:gd name="connsiteY0" fmla="*/ 0 h 1483519"/>
                  <a:gd name="connsiteX1" fmla="*/ 0 w 0"/>
                  <a:gd name="connsiteY1" fmla="*/ 1483519 h 148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483519">
                    <a:moveTo>
                      <a:pt x="0" y="0"/>
                    </a:moveTo>
                    <a:lnTo>
                      <a:pt x="0" y="1483519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en-US" sz="700">
                  <a:solidFill>
                    <a:prstClr val="white"/>
                  </a:solidFill>
                </a:endParaRPr>
              </a:p>
            </p:txBody>
          </p:sp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94A5C9CD-CB7C-4D41-95D5-1F23E8144AB1}"/>
                  </a:ext>
                </a:extLst>
              </p:cNvPr>
              <p:cNvSpPr/>
              <p:nvPr/>
            </p:nvSpPr>
            <p:spPr>
              <a:xfrm>
                <a:off x="8639175" y="3769519"/>
                <a:ext cx="2783681" cy="0"/>
              </a:xfrm>
              <a:custGeom>
                <a:avLst/>
                <a:gdLst>
                  <a:gd name="connsiteX0" fmla="*/ 0 w 2783681"/>
                  <a:gd name="connsiteY0" fmla="*/ 0 h 0"/>
                  <a:gd name="connsiteX1" fmla="*/ 2783681 w 2783681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83681">
                    <a:moveTo>
                      <a:pt x="0" y="0"/>
                    </a:moveTo>
                    <a:lnTo>
                      <a:pt x="2783681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en-US" sz="7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948" name="Group 947">
                <a:extLst>
                  <a:ext uri="{FF2B5EF4-FFF2-40B4-BE49-F238E27FC236}">
                    <a16:creationId xmlns:a16="http://schemas.microsoft.com/office/drawing/2014/main" id="{5F051425-462F-49D8-9372-179007CC9196}"/>
                  </a:ext>
                </a:extLst>
              </p:cNvPr>
              <p:cNvGrpSpPr/>
              <p:nvPr/>
            </p:nvGrpSpPr>
            <p:grpSpPr>
              <a:xfrm>
                <a:off x="8634446" y="3068031"/>
                <a:ext cx="45262" cy="1400594"/>
                <a:chOff x="8634413" y="3064669"/>
                <a:chExt cx="61881" cy="1400594"/>
              </a:xfrm>
            </p:grpSpPr>
            <p:sp>
              <p:nvSpPr>
                <p:cNvPr id="965" name="Freeform: Shape 964">
                  <a:extLst>
                    <a:ext uri="{FF2B5EF4-FFF2-40B4-BE49-F238E27FC236}">
                      <a16:creationId xmlns:a16="http://schemas.microsoft.com/office/drawing/2014/main" id="{1EC5D83F-8163-4FDD-907B-06D1716435B9}"/>
                    </a:ext>
                  </a:extLst>
                </p:cNvPr>
                <p:cNvSpPr/>
                <p:nvPr/>
              </p:nvSpPr>
              <p:spPr>
                <a:xfrm>
                  <a:off x="8634413" y="3064669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:a16="http://schemas.microsoft.com/office/drawing/2014/main" id="{8AAE4692-99EA-40F0-8F69-7867D0817285}"/>
                    </a:ext>
                  </a:extLst>
                </p:cNvPr>
                <p:cNvSpPr/>
                <p:nvPr/>
              </p:nvSpPr>
              <p:spPr>
                <a:xfrm>
                  <a:off x="8634413" y="3205955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:a16="http://schemas.microsoft.com/office/drawing/2014/main" id="{0B13F91A-DEE1-41FB-AF30-70B4013477AF}"/>
                    </a:ext>
                  </a:extLst>
                </p:cNvPr>
                <p:cNvSpPr/>
                <p:nvPr/>
              </p:nvSpPr>
              <p:spPr>
                <a:xfrm>
                  <a:off x="8634413" y="3345497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:a16="http://schemas.microsoft.com/office/drawing/2014/main" id="{1B7C6AA1-FC7E-43AA-83B1-EB07F642A56F}"/>
                    </a:ext>
                  </a:extLst>
                </p:cNvPr>
                <p:cNvSpPr/>
                <p:nvPr/>
              </p:nvSpPr>
              <p:spPr>
                <a:xfrm>
                  <a:off x="8634413" y="3490913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:a16="http://schemas.microsoft.com/office/drawing/2014/main" id="{5968F927-6634-4BDE-B1AC-137E5C62D7A2}"/>
                    </a:ext>
                  </a:extLst>
                </p:cNvPr>
                <p:cNvSpPr/>
                <p:nvPr/>
              </p:nvSpPr>
              <p:spPr>
                <a:xfrm>
                  <a:off x="8634413" y="3625628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:a16="http://schemas.microsoft.com/office/drawing/2014/main" id="{0043DA62-9DBF-4330-B6F4-98D40B5BF954}"/>
                    </a:ext>
                  </a:extLst>
                </p:cNvPr>
                <p:cNvSpPr/>
                <p:nvPr/>
              </p:nvSpPr>
              <p:spPr>
                <a:xfrm>
                  <a:off x="8634413" y="3906045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:a16="http://schemas.microsoft.com/office/drawing/2014/main" id="{E5C16C5E-BC43-4B76-8099-14D0D9D769DD}"/>
                    </a:ext>
                  </a:extLst>
                </p:cNvPr>
                <p:cNvSpPr/>
                <p:nvPr/>
              </p:nvSpPr>
              <p:spPr>
                <a:xfrm>
                  <a:off x="8634413" y="4045792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2" name="Freeform: Shape 971">
                  <a:extLst>
                    <a:ext uri="{FF2B5EF4-FFF2-40B4-BE49-F238E27FC236}">
                      <a16:creationId xmlns:a16="http://schemas.microsoft.com/office/drawing/2014/main" id="{6F472B99-B401-4F9F-B04B-D1F44D383928}"/>
                    </a:ext>
                  </a:extLst>
                </p:cNvPr>
                <p:cNvSpPr/>
                <p:nvPr/>
              </p:nvSpPr>
              <p:spPr>
                <a:xfrm>
                  <a:off x="8634413" y="4192102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3" name="Freeform: Shape 972">
                  <a:extLst>
                    <a:ext uri="{FF2B5EF4-FFF2-40B4-BE49-F238E27FC236}">
                      <a16:creationId xmlns:a16="http://schemas.microsoft.com/office/drawing/2014/main" id="{14683366-6080-4B0E-B657-3F955C1D909D}"/>
                    </a:ext>
                  </a:extLst>
                </p:cNvPr>
                <p:cNvSpPr/>
                <p:nvPr/>
              </p:nvSpPr>
              <p:spPr>
                <a:xfrm>
                  <a:off x="8634413" y="4326713"/>
                  <a:ext cx="50006" cy="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4" name="Freeform: Shape 973">
                  <a:extLst>
                    <a:ext uri="{FF2B5EF4-FFF2-40B4-BE49-F238E27FC236}">
                      <a16:creationId xmlns:a16="http://schemas.microsoft.com/office/drawing/2014/main" id="{8457CFD3-5067-4A63-989E-147E5C8E2696}"/>
                    </a:ext>
                  </a:extLst>
                </p:cNvPr>
                <p:cNvSpPr/>
                <p:nvPr/>
              </p:nvSpPr>
              <p:spPr>
                <a:xfrm flipV="1">
                  <a:off x="8634413" y="4430763"/>
                  <a:ext cx="61881" cy="34500"/>
                </a:xfrm>
                <a:custGeom>
                  <a:avLst/>
                  <a:gdLst>
                    <a:gd name="connsiteX0" fmla="*/ 0 w 50006"/>
                    <a:gd name="connsiteY0" fmla="*/ 0 h 0"/>
                    <a:gd name="connsiteX1" fmla="*/ 50006 w 500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006">
                      <a:moveTo>
                        <a:pt x="0" y="0"/>
                      </a:moveTo>
                      <a:lnTo>
                        <a:pt x="50006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sz="7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49" name="TextBox 948">
                <a:extLst>
                  <a:ext uri="{FF2B5EF4-FFF2-40B4-BE49-F238E27FC236}">
                    <a16:creationId xmlns:a16="http://schemas.microsoft.com/office/drawing/2014/main" id="{F3B1E605-05C0-495C-9A7A-7B8433F8FD78}"/>
                  </a:ext>
                </a:extLst>
              </p:cNvPr>
              <p:cNvSpPr txBox="1"/>
              <p:nvPr/>
            </p:nvSpPr>
            <p:spPr>
              <a:xfrm>
                <a:off x="8343937" y="2994418"/>
                <a:ext cx="376700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100</a:t>
                </a:r>
              </a:p>
            </p:txBody>
          </p:sp>
          <p:sp>
            <p:nvSpPr>
              <p:cNvPr id="950" name="TextBox 949">
                <a:extLst>
                  <a:ext uri="{FF2B5EF4-FFF2-40B4-BE49-F238E27FC236}">
                    <a16:creationId xmlns:a16="http://schemas.microsoft.com/office/drawing/2014/main" id="{CC217D3C-D0BC-413D-94C8-C8560025AF33}"/>
                  </a:ext>
                </a:extLst>
              </p:cNvPr>
              <p:cNvSpPr txBox="1"/>
              <p:nvPr/>
            </p:nvSpPr>
            <p:spPr>
              <a:xfrm>
                <a:off x="8397101" y="3116631"/>
                <a:ext cx="320611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80</a:t>
                </a:r>
              </a:p>
            </p:txBody>
          </p:sp>
          <p:sp>
            <p:nvSpPr>
              <p:cNvPr id="951" name="TextBox 950">
                <a:extLst>
                  <a:ext uri="{FF2B5EF4-FFF2-40B4-BE49-F238E27FC236}">
                    <a16:creationId xmlns:a16="http://schemas.microsoft.com/office/drawing/2014/main" id="{6DEB29D8-3C1D-4291-A122-2B242A33D200}"/>
                  </a:ext>
                </a:extLst>
              </p:cNvPr>
              <p:cNvSpPr txBox="1"/>
              <p:nvPr/>
            </p:nvSpPr>
            <p:spPr>
              <a:xfrm>
                <a:off x="8397101" y="3254377"/>
                <a:ext cx="320611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60</a:t>
                </a:r>
              </a:p>
            </p:txBody>
          </p:sp>
          <p:sp>
            <p:nvSpPr>
              <p:cNvPr id="952" name="TextBox 951">
                <a:extLst>
                  <a:ext uri="{FF2B5EF4-FFF2-40B4-BE49-F238E27FC236}">
                    <a16:creationId xmlns:a16="http://schemas.microsoft.com/office/drawing/2014/main" id="{0C7CABDA-A1E2-448D-8320-9539401CB4F2}"/>
                  </a:ext>
                </a:extLst>
              </p:cNvPr>
              <p:cNvSpPr txBox="1"/>
              <p:nvPr/>
            </p:nvSpPr>
            <p:spPr>
              <a:xfrm>
                <a:off x="8397101" y="3398707"/>
                <a:ext cx="320611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40</a:t>
                </a:r>
              </a:p>
            </p:txBody>
          </p:sp>
          <p:sp>
            <p:nvSpPr>
              <p:cNvPr id="953" name="TextBox 952">
                <a:extLst>
                  <a:ext uri="{FF2B5EF4-FFF2-40B4-BE49-F238E27FC236}">
                    <a16:creationId xmlns:a16="http://schemas.microsoft.com/office/drawing/2014/main" id="{760F8180-43A3-4CCB-9B65-0260B656C599}"/>
                  </a:ext>
                </a:extLst>
              </p:cNvPr>
              <p:cNvSpPr txBox="1"/>
              <p:nvPr/>
            </p:nvSpPr>
            <p:spPr>
              <a:xfrm>
                <a:off x="8399067" y="3558032"/>
                <a:ext cx="320611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20</a:t>
                </a:r>
              </a:p>
            </p:txBody>
          </p:sp>
          <p:sp>
            <p:nvSpPr>
              <p:cNvPr id="954" name="TextBox 953">
                <a:extLst>
                  <a:ext uri="{FF2B5EF4-FFF2-40B4-BE49-F238E27FC236}">
                    <a16:creationId xmlns:a16="http://schemas.microsoft.com/office/drawing/2014/main" id="{3A0D483C-6CEC-43E7-84E9-E923AF26FB96}"/>
                  </a:ext>
                </a:extLst>
              </p:cNvPr>
              <p:cNvSpPr txBox="1"/>
              <p:nvPr/>
            </p:nvSpPr>
            <p:spPr>
              <a:xfrm>
                <a:off x="8453191" y="3676743"/>
                <a:ext cx="264523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0</a:t>
                </a:r>
              </a:p>
            </p:txBody>
          </p:sp>
          <p:sp>
            <p:nvSpPr>
              <p:cNvPr id="955" name="TextBox 954">
                <a:extLst>
                  <a:ext uri="{FF2B5EF4-FFF2-40B4-BE49-F238E27FC236}">
                    <a16:creationId xmlns:a16="http://schemas.microsoft.com/office/drawing/2014/main" id="{98A8D66E-4375-47FA-8889-8DEF9D0F2916}"/>
                  </a:ext>
                </a:extLst>
              </p:cNvPr>
              <p:cNvSpPr txBox="1"/>
              <p:nvPr/>
            </p:nvSpPr>
            <p:spPr>
              <a:xfrm>
                <a:off x="8300744" y="3826738"/>
                <a:ext cx="416968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−20</a:t>
                </a:r>
              </a:p>
            </p:txBody>
          </p:sp>
          <p:sp>
            <p:nvSpPr>
              <p:cNvPr id="956" name="TextBox 955">
                <a:extLst>
                  <a:ext uri="{FF2B5EF4-FFF2-40B4-BE49-F238E27FC236}">
                    <a16:creationId xmlns:a16="http://schemas.microsoft.com/office/drawing/2014/main" id="{17540E19-8024-4EE6-A05F-F776CE4A2908}"/>
                  </a:ext>
                </a:extLst>
              </p:cNvPr>
              <p:cNvSpPr txBox="1"/>
              <p:nvPr/>
            </p:nvSpPr>
            <p:spPr>
              <a:xfrm>
                <a:off x="8300744" y="3971982"/>
                <a:ext cx="416968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−40</a:t>
                </a:r>
              </a:p>
            </p:txBody>
          </p:sp>
          <p:sp>
            <p:nvSpPr>
              <p:cNvPr id="957" name="TextBox 956">
                <a:extLst>
                  <a:ext uri="{FF2B5EF4-FFF2-40B4-BE49-F238E27FC236}">
                    <a16:creationId xmlns:a16="http://schemas.microsoft.com/office/drawing/2014/main" id="{1E2F358E-6066-4830-8606-EF233CA8FA2E}"/>
                  </a:ext>
                </a:extLst>
              </p:cNvPr>
              <p:cNvSpPr txBox="1"/>
              <p:nvPr/>
            </p:nvSpPr>
            <p:spPr>
              <a:xfrm>
                <a:off x="8300744" y="4109764"/>
                <a:ext cx="416968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−60</a:t>
                </a:r>
              </a:p>
            </p:txBody>
          </p:sp>
          <p:sp>
            <p:nvSpPr>
              <p:cNvPr id="958" name="TextBox 957">
                <a:extLst>
                  <a:ext uri="{FF2B5EF4-FFF2-40B4-BE49-F238E27FC236}">
                    <a16:creationId xmlns:a16="http://schemas.microsoft.com/office/drawing/2014/main" id="{8EBB5F7B-EEF2-4076-8414-80F3C334C673}"/>
                  </a:ext>
                </a:extLst>
              </p:cNvPr>
              <p:cNvSpPr txBox="1"/>
              <p:nvPr/>
            </p:nvSpPr>
            <p:spPr>
              <a:xfrm>
                <a:off x="8300744" y="4245316"/>
                <a:ext cx="416968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−80</a:t>
                </a:r>
              </a:p>
            </p:txBody>
          </p:sp>
          <p:sp>
            <p:nvSpPr>
              <p:cNvPr id="959" name="TextBox 958">
                <a:extLst>
                  <a:ext uri="{FF2B5EF4-FFF2-40B4-BE49-F238E27FC236}">
                    <a16:creationId xmlns:a16="http://schemas.microsoft.com/office/drawing/2014/main" id="{5EE8B1E6-5C5D-45EF-B500-6A7AA13D99C8}"/>
                  </a:ext>
                </a:extLst>
              </p:cNvPr>
              <p:cNvSpPr txBox="1"/>
              <p:nvPr/>
            </p:nvSpPr>
            <p:spPr>
              <a:xfrm>
                <a:off x="8241672" y="4388964"/>
                <a:ext cx="478461" cy="15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457200">
                  <a:defRPr/>
                </a:pPr>
                <a:r>
                  <a:rPr lang="en-US" sz="7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−100</a:t>
                </a:r>
              </a:p>
            </p:txBody>
          </p:sp>
          <p:sp>
            <p:nvSpPr>
              <p:cNvPr id="960" name="TextBox 959">
                <a:extLst>
                  <a:ext uri="{FF2B5EF4-FFF2-40B4-BE49-F238E27FC236}">
                    <a16:creationId xmlns:a16="http://schemas.microsoft.com/office/drawing/2014/main" id="{A6946348-448F-420F-B29C-002E54792A81}"/>
                  </a:ext>
                </a:extLst>
              </p:cNvPr>
              <p:cNvSpPr txBox="1"/>
              <p:nvPr/>
            </p:nvSpPr>
            <p:spPr>
              <a:xfrm rot="16200000">
                <a:off x="7680489" y="3565601"/>
                <a:ext cx="1159064" cy="418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457200">
                  <a:defRPr/>
                </a:pPr>
                <a:r>
                  <a:rPr lang="en-US" sz="800" b="1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Best change from baseline</a:t>
                </a:r>
                <a:br>
                  <a:rPr lang="en-US" sz="800" b="1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</a:br>
                <a:r>
                  <a:rPr lang="en-US" sz="800" b="1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(measurable lesions), %</a:t>
                </a:r>
              </a:p>
            </p:txBody>
          </p:sp>
          <p:sp>
            <p:nvSpPr>
              <p:cNvPr id="961" name="TextBox 960">
                <a:extLst>
                  <a:ext uri="{FF2B5EF4-FFF2-40B4-BE49-F238E27FC236}">
                    <a16:creationId xmlns:a16="http://schemas.microsoft.com/office/drawing/2014/main" id="{6C11E9F8-FC0B-45FD-AFA4-563A03DF5D48}"/>
                  </a:ext>
                </a:extLst>
              </p:cNvPr>
              <p:cNvSpPr txBox="1"/>
              <p:nvPr/>
            </p:nvSpPr>
            <p:spPr>
              <a:xfrm>
                <a:off x="10166500" y="3278169"/>
                <a:ext cx="1519885" cy="3677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spcAft>
                    <a:spcPts val="100"/>
                  </a:spcAft>
                  <a:defRPr/>
                </a:pPr>
                <a:r>
                  <a:rPr lang="en-US" sz="9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Complete </a:t>
                </a:r>
                <a:r>
                  <a:rPr lang="en-US" sz="900" dirty="0" err="1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response</a:t>
                </a:r>
                <a:r>
                  <a:rPr lang="en-US" sz="900" baseline="30000" dirty="0" err="1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a</a:t>
                </a:r>
                <a:endParaRPr lang="en-US" sz="900" baseline="300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  <a:p>
                <a:pPr defTabSz="457200">
                  <a:spcAft>
                    <a:spcPts val="100"/>
                  </a:spcAft>
                  <a:defRPr/>
                </a:pPr>
                <a:r>
                  <a:rPr lang="en-US" sz="900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Partial </a:t>
                </a:r>
                <a:r>
                  <a:rPr lang="en-US" sz="900" dirty="0" err="1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response</a:t>
                </a:r>
                <a:r>
                  <a:rPr lang="en-US" sz="900" baseline="30000" dirty="0" err="1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b</a:t>
                </a:r>
                <a:endParaRPr lang="en-US" sz="900" baseline="300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  <a:p>
                <a:pPr defTabSz="457200">
                  <a:spcAft>
                    <a:spcPts val="100"/>
                  </a:spcAft>
                  <a:defRPr/>
                </a:pPr>
                <a:endParaRPr lang="en-US" sz="900" baseline="300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962" name="Rectangle 961">
                <a:extLst>
                  <a:ext uri="{FF2B5EF4-FFF2-40B4-BE49-F238E27FC236}">
                    <a16:creationId xmlns:a16="http://schemas.microsoft.com/office/drawing/2014/main" id="{5CE4AB63-FC0E-4D81-8127-A042A8083E1B}"/>
                  </a:ext>
                </a:extLst>
              </p:cNvPr>
              <p:cNvSpPr/>
              <p:nvPr/>
            </p:nvSpPr>
            <p:spPr>
              <a:xfrm>
                <a:off x="10112171" y="3341156"/>
                <a:ext cx="113154" cy="69001"/>
              </a:xfrm>
              <a:prstGeom prst="rect">
                <a:avLst/>
              </a:prstGeom>
              <a:solidFill>
                <a:srgbClr val="006B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en-US" sz="700">
                  <a:solidFill>
                    <a:prstClr val="white"/>
                  </a:solidFill>
                </a:endParaRPr>
              </a:p>
            </p:txBody>
          </p:sp>
          <p:sp>
            <p:nvSpPr>
              <p:cNvPr id="963" name="Rectangle 962">
                <a:extLst>
                  <a:ext uri="{FF2B5EF4-FFF2-40B4-BE49-F238E27FC236}">
                    <a16:creationId xmlns:a16="http://schemas.microsoft.com/office/drawing/2014/main" id="{BC2E4D38-FFDE-439C-B25E-5FB22E6978AF}"/>
                  </a:ext>
                </a:extLst>
              </p:cNvPr>
              <p:cNvSpPr/>
              <p:nvPr/>
            </p:nvSpPr>
            <p:spPr>
              <a:xfrm>
                <a:off x="10112171" y="3440617"/>
                <a:ext cx="113154" cy="69001"/>
              </a:xfrm>
              <a:prstGeom prst="rect">
                <a:avLst/>
              </a:prstGeom>
              <a:solidFill>
                <a:srgbClr val="EC68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en-US" sz="700">
                  <a:solidFill>
                    <a:prstClr val="white"/>
                  </a:solidFill>
                </a:endParaRPr>
              </a:p>
            </p:txBody>
          </p:sp>
          <p:sp>
            <p:nvSpPr>
              <p:cNvPr id="964" name="TextBox 963">
                <a:extLst>
                  <a:ext uri="{FF2B5EF4-FFF2-40B4-BE49-F238E27FC236}">
                    <a16:creationId xmlns:a16="http://schemas.microsoft.com/office/drawing/2014/main" id="{812D2649-66AF-483D-9E30-DFE28E108BB4}"/>
                  </a:ext>
                </a:extLst>
              </p:cNvPr>
              <p:cNvSpPr txBox="1"/>
              <p:nvPr/>
            </p:nvSpPr>
            <p:spPr>
              <a:xfrm>
                <a:off x="10605336" y="2990428"/>
                <a:ext cx="631203" cy="191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en-US" sz="1050" b="1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N = 9</a:t>
                </a:r>
                <a:endParaRPr lang="en-US" sz="1050" b="1" baseline="300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</p:grpSp>
      </p:grpSp>
      <p:grpSp>
        <p:nvGrpSpPr>
          <p:cNvPr id="975" name="Group 974">
            <a:extLst>
              <a:ext uri="{FF2B5EF4-FFF2-40B4-BE49-F238E27FC236}">
                <a16:creationId xmlns:a16="http://schemas.microsoft.com/office/drawing/2014/main" id="{C2EBC809-2111-488E-9F5C-59B34B68D6C2}"/>
              </a:ext>
            </a:extLst>
          </p:cNvPr>
          <p:cNvGrpSpPr/>
          <p:nvPr/>
        </p:nvGrpSpPr>
        <p:grpSpPr>
          <a:xfrm>
            <a:off x="6720313" y="3637172"/>
            <a:ext cx="2160845" cy="226530"/>
            <a:chOff x="6713244" y="3661374"/>
            <a:chExt cx="2160845" cy="226530"/>
          </a:xfrm>
        </p:grpSpPr>
        <p:sp>
          <p:nvSpPr>
            <p:cNvPr id="976" name="Rectangle 13">
              <a:extLst>
                <a:ext uri="{FF2B5EF4-FFF2-40B4-BE49-F238E27FC236}">
                  <a16:creationId xmlns:a16="http://schemas.microsoft.com/office/drawing/2014/main" id="{C655F36E-042F-4766-A1B7-5C5176AF0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244" y="3661374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77" name="Rectangle 13">
              <a:extLst>
                <a:ext uri="{FF2B5EF4-FFF2-40B4-BE49-F238E27FC236}">
                  <a16:creationId xmlns:a16="http://schemas.microsoft.com/office/drawing/2014/main" id="{454374C4-657D-4B05-A3FB-23A9BB0F9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7151" y="3661374"/>
              <a:ext cx="99386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20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78" name="Rectangle 13">
              <a:extLst>
                <a:ext uri="{FF2B5EF4-FFF2-40B4-BE49-F238E27FC236}">
                  <a16:creationId xmlns:a16="http://schemas.microsoft.com/office/drawing/2014/main" id="{3F63EA65-BF87-409B-89A2-DE4A17C25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6643" y="3661374"/>
              <a:ext cx="99386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24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79" name="Rectangle 13">
              <a:extLst>
                <a:ext uri="{FF2B5EF4-FFF2-40B4-BE49-F238E27FC236}">
                  <a16:creationId xmlns:a16="http://schemas.microsoft.com/office/drawing/2014/main" id="{27864E6C-CA7B-44E6-8D7E-ED7794BCF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2468" y="3661374"/>
              <a:ext cx="14908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100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80" name="Rectangle 13">
              <a:extLst>
                <a:ext uri="{FF2B5EF4-FFF2-40B4-BE49-F238E27FC236}">
                  <a16:creationId xmlns:a16="http://schemas.microsoft.com/office/drawing/2014/main" id="{E0337E04-551B-492F-AABF-C9026DB43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6969" y="3661374"/>
              <a:ext cx="14908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252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81" name="Rectangle 13">
              <a:extLst>
                <a:ext uri="{FF2B5EF4-FFF2-40B4-BE49-F238E27FC236}">
                  <a16:creationId xmlns:a16="http://schemas.microsoft.com/office/drawing/2014/main" id="{6F5B1A26-67A0-44EE-88AB-7EC91C2A8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8449" y="3661374"/>
              <a:ext cx="14908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260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82" name="Rectangle 13">
              <a:extLst>
                <a:ext uri="{FF2B5EF4-FFF2-40B4-BE49-F238E27FC236}">
                  <a16:creationId xmlns:a16="http://schemas.microsoft.com/office/drawing/2014/main" id="{0B353870-68FF-4B4D-97A8-53DD21A6B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5009" y="3661374"/>
              <a:ext cx="14908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410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983" name="Rectangle 13">
              <a:extLst>
                <a:ext uri="{FF2B5EF4-FFF2-40B4-BE49-F238E27FC236}">
                  <a16:creationId xmlns:a16="http://schemas.microsoft.com/office/drawing/2014/main" id="{440D7A22-A457-46A1-90C9-1248728A4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1630" y="3764793"/>
              <a:ext cx="53380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800" b="1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Time, days</a:t>
              </a:r>
              <a:endParaRPr lang="en-US" altLang="en-US" sz="8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</p:grpSp>
      <p:sp>
        <p:nvSpPr>
          <p:cNvPr id="984" name="Oval 983">
            <a:extLst>
              <a:ext uri="{FF2B5EF4-FFF2-40B4-BE49-F238E27FC236}">
                <a16:creationId xmlns:a16="http://schemas.microsoft.com/office/drawing/2014/main" id="{E799A688-9FA0-4F35-8B5E-B4450E9B32CA}"/>
              </a:ext>
            </a:extLst>
          </p:cNvPr>
          <p:cNvSpPr/>
          <p:nvPr/>
        </p:nvSpPr>
        <p:spPr>
          <a:xfrm>
            <a:off x="8337901" y="284755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85" name="Oval 984">
            <a:extLst>
              <a:ext uri="{FF2B5EF4-FFF2-40B4-BE49-F238E27FC236}">
                <a16:creationId xmlns:a16="http://schemas.microsoft.com/office/drawing/2014/main" id="{2069F24E-BCC1-4462-9DE2-2A67BB9C8021}"/>
              </a:ext>
            </a:extLst>
          </p:cNvPr>
          <p:cNvSpPr/>
          <p:nvPr/>
        </p:nvSpPr>
        <p:spPr>
          <a:xfrm>
            <a:off x="8030243" y="288184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86" name="Oval 985">
            <a:extLst>
              <a:ext uri="{FF2B5EF4-FFF2-40B4-BE49-F238E27FC236}">
                <a16:creationId xmlns:a16="http://schemas.microsoft.com/office/drawing/2014/main" id="{6B1955D3-2E7E-4249-808F-D406DAE7FC83}"/>
              </a:ext>
            </a:extLst>
          </p:cNvPr>
          <p:cNvSpPr/>
          <p:nvPr/>
        </p:nvSpPr>
        <p:spPr>
          <a:xfrm>
            <a:off x="7685438" y="2844693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87" name="Oval 986">
            <a:extLst>
              <a:ext uri="{FF2B5EF4-FFF2-40B4-BE49-F238E27FC236}">
                <a16:creationId xmlns:a16="http://schemas.microsoft.com/office/drawing/2014/main" id="{8E02F8D9-D7E4-4F0B-9F66-C97FF7102229}"/>
              </a:ext>
            </a:extLst>
          </p:cNvPr>
          <p:cNvSpPr/>
          <p:nvPr/>
        </p:nvSpPr>
        <p:spPr>
          <a:xfrm>
            <a:off x="7479698" y="282850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88" name="Oval 987">
            <a:extLst>
              <a:ext uri="{FF2B5EF4-FFF2-40B4-BE49-F238E27FC236}">
                <a16:creationId xmlns:a16="http://schemas.microsoft.com/office/drawing/2014/main" id="{4E98A586-9301-4C96-BA02-1BE7D05C5801}"/>
              </a:ext>
            </a:extLst>
          </p:cNvPr>
          <p:cNvSpPr/>
          <p:nvPr/>
        </p:nvSpPr>
        <p:spPr>
          <a:xfrm>
            <a:off x="7279673" y="283612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89" name="Oval 988">
            <a:extLst>
              <a:ext uri="{FF2B5EF4-FFF2-40B4-BE49-F238E27FC236}">
                <a16:creationId xmlns:a16="http://schemas.microsoft.com/office/drawing/2014/main" id="{B691B70D-5B0E-43F7-B55B-32BC9DA79CC7}"/>
              </a:ext>
            </a:extLst>
          </p:cNvPr>
          <p:cNvSpPr/>
          <p:nvPr/>
        </p:nvSpPr>
        <p:spPr>
          <a:xfrm>
            <a:off x="7283483" y="287041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90" name="Oval 989">
            <a:extLst>
              <a:ext uri="{FF2B5EF4-FFF2-40B4-BE49-F238E27FC236}">
                <a16:creationId xmlns:a16="http://schemas.microsoft.com/office/drawing/2014/main" id="{2268BD87-C1AF-41B9-95F0-41A448C171D3}"/>
              </a:ext>
            </a:extLst>
          </p:cNvPr>
          <p:cNvSpPr/>
          <p:nvPr/>
        </p:nvSpPr>
        <p:spPr>
          <a:xfrm>
            <a:off x="7073933" y="277135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91" name="Oval 990">
            <a:extLst>
              <a:ext uri="{FF2B5EF4-FFF2-40B4-BE49-F238E27FC236}">
                <a16:creationId xmlns:a16="http://schemas.microsoft.com/office/drawing/2014/main" id="{F2BCDFC1-8725-43A0-9C9A-36DA12A253EA}"/>
              </a:ext>
            </a:extLst>
          </p:cNvPr>
          <p:cNvSpPr/>
          <p:nvPr/>
        </p:nvSpPr>
        <p:spPr>
          <a:xfrm>
            <a:off x="7068218" y="2800878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92" name="Oval 991">
            <a:extLst>
              <a:ext uri="{FF2B5EF4-FFF2-40B4-BE49-F238E27FC236}">
                <a16:creationId xmlns:a16="http://schemas.microsoft.com/office/drawing/2014/main" id="{06BBD2D2-B723-4A3B-88D3-18EB038DD916}"/>
              </a:ext>
            </a:extLst>
          </p:cNvPr>
          <p:cNvSpPr/>
          <p:nvPr/>
        </p:nvSpPr>
        <p:spPr>
          <a:xfrm>
            <a:off x="7068218" y="2833263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93" name="Oval 992">
            <a:extLst>
              <a:ext uri="{FF2B5EF4-FFF2-40B4-BE49-F238E27FC236}">
                <a16:creationId xmlns:a16="http://schemas.microsoft.com/office/drawing/2014/main" id="{1CE7BA1B-830F-4E43-8EF5-9AB4FEC56E79}"/>
              </a:ext>
            </a:extLst>
          </p:cNvPr>
          <p:cNvSpPr/>
          <p:nvPr/>
        </p:nvSpPr>
        <p:spPr>
          <a:xfrm>
            <a:off x="8726520" y="3368568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94" name="Oval 993">
            <a:extLst>
              <a:ext uri="{FF2B5EF4-FFF2-40B4-BE49-F238E27FC236}">
                <a16:creationId xmlns:a16="http://schemas.microsoft.com/office/drawing/2014/main" id="{1694EE58-DE3D-4CE6-B73C-9DA8DCDC42A2}"/>
              </a:ext>
            </a:extLst>
          </p:cNvPr>
          <p:cNvSpPr/>
          <p:nvPr/>
        </p:nvSpPr>
        <p:spPr>
          <a:xfrm>
            <a:off x="7941660" y="3029478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95" name="Oval 994">
            <a:extLst>
              <a:ext uri="{FF2B5EF4-FFF2-40B4-BE49-F238E27FC236}">
                <a16:creationId xmlns:a16="http://schemas.microsoft.com/office/drawing/2014/main" id="{FA65E766-09F0-4C29-B5DF-DE167BAEEE77}"/>
              </a:ext>
            </a:extLst>
          </p:cNvPr>
          <p:cNvSpPr/>
          <p:nvPr/>
        </p:nvSpPr>
        <p:spPr>
          <a:xfrm>
            <a:off x="7678770" y="2924703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96" name="Oval 995">
            <a:extLst>
              <a:ext uri="{FF2B5EF4-FFF2-40B4-BE49-F238E27FC236}">
                <a16:creationId xmlns:a16="http://schemas.microsoft.com/office/drawing/2014/main" id="{6045D15E-3970-498F-A428-571536A5EB59}"/>
              </a:ext>
            </a:extLst>
          </p:cNvPr>
          <p:cNvSpPr/>
          <p:nvPr/>
        </p:nvSpPr>
        <p:spPr>
          <a:xfrm>
            <a:off x="7555898" y="2939943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97" name="Oval 996">
            <a:extLst>
              <a:ext uri="{FF2B5EF4-FFF2-40B4-BE49-F238E27FC236}">
                <a16:creationId xmlns:a16="http://schemas.microsoft.com/office/drawing/2014/main" id="{FE1BCA12-8511-47BB-8155-B429832BCFF3}"/>
              </a:ext>
            </a:extLst>
          </p:cNvPr>
          <p:cNvSpPr/>
          <p:nvPr/>
        </p:nvSpPr>
        <p:spPr>
          <a:xfrm>
            <a:off x="7474935" y="2930418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98" name="Oval 997">
            <a:extLst>
              <a:ext uri="{FF2B5EF4-FFF2-40B4-BE49-F238E27FC236}">
                <a16:creationId xmlns:a16="http://schemas.microsoft.com/office/drawing/2014/main" id="{8C230E96-51F7-4A65-A66A-391023B5168F}"/>
              </a:ext>
            </a:extLst>
          </p:cNvPr>
          <p:cNvSpPr/>
          <p:nvPr/>
        </p:nvSpPr>
        <p:spPr>
          <a:xfrm>
            <a:off x="6849143" y="300376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99" name="Oval 998">
            <a:extLst>
              <a:ext uri="{FF2B5EF4-FFF2-40B4-BE49-F238E27FC236}">
                <a16:creationId xmlns:a16="http://schemas.microsoft.com/office/drawing/2014/main" id="{AA96B028-EF38-4DB5-AC87-A48DF54DB6A5}"/>
              </a:ext>
            </a:extLst>
          </p:cNvPr>
          <p:cNvSpPr/>
          <p:nvPr/>
        </p:nvSpPr>
        <p:spPr>
          <a:xfrm>
            <a:off x="6925343" y="3101868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00" name="Oval 999">
            <a:extLst>
              <a:ext uri="{FF2B5EF4-FFF2-40B4-BE49-F238E27FC236}">
                <a16:creationId xmlns:a16="http://schemas.microsoft.com/office/drawing/2014/main" id="{256DB8C9-50F2-44F1-9B2C-B97A68409EDC}"/>
              </a:ext>
            </a:extLst>
          </p:cNvPr>
          <p:cNvSpPr/>
          <p:nvPr/>
        </p:nvSpPr>
        <p:spPr>
          <a:xfrm>
            <a:off x="7063455" y="3173306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01" name="Oval 1000">
            <a:extLst>
              <a:ext uri="{FF2B5EF4-FFF2-40B4-BE49-F238E27FC236}">
                <a16:creationId xmlns:a16="http://schemas.microsoft.com/office/drawing/2014/main" id="{718D6C0B-CA25-4FE9-9FC8-034224455946}"/>
              </a:ext>
            </a:extLst>
          </p:cNvPr>
          <p:cNvSpPr/>
          <p:nvPr/>
        </p:nvSpPr>
        <p:spPr>
          <a:xfrm>
            <a:off x="7132988" y="3206643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02" name="Oval 1001">
            <a:extLst>
              <a:ext uri="{FF2B5EF4-FFF2-40B4-BE49-F238E27FC236}">
                <a16:creationId xmlns:a16="http://schemas.microsoft.com/office/drawing/2014/main" id="{7147480B-835C-43E6-B517-8A2DC014E8F3}"/>
              </a:ext>
            </a:extLst>
          </p:cNvPr>
          <p:cNvSpPr/>
          <p:nvPr/>
        </p:nvSpPr>
        <p:spPr>
          <a:xfrm>
            <a:off x="7341586" y="320950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03" name="Oval 1002">
            <a:extLst>
              <a:ext uri="{FF2B5EF4-FFF2-40B4-BE49-F238E27FC236}">
                <a16:creationId xmlns:a16="http://schemas.microsoft.com/office/drawing/2014/main" id="{9CF3E1B6-7F9C-4071-85E4-A495D5D309D3}"/>
              </a:ext>
            </a:extLst>
          </p:cNvPr>
          <p:cNvSpPr/>
          <p:nvPr/>
        </p:nvSpPr>
        <p:spPr>
          <a:xfrm>
            <a:off x="7556851" y="3273318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04" name="Oval 1003">
            <a:extLst>
              <a:ext uri="{FF2B5EF4-FFF2-40B4-BE49-F238E27FC236}">
                <a16:creationId xmlns:a16="http://schemas.microsoft.com/office/drawing/2014/main" id="{7500B50C-823C-4D74-9F91-5EC5596E9F48}"/>
              </a:ext>
            </a:extLst>
          </p:cNvPr>
          <p:cNvSpPr/>
          <p:nvPr/>
        </p:nvSpPr>
        <p:spPr>
          <a:xfrm>
            <a:off x="7076791" y="3360948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05" name="Oval 1004">
            <a:extLst>
              <a:ext uri="{FF2B5EF4-FFF2-40B4-BE49-F238E27FC236}">
                <a16:creationId xmlns:a16="http://schemas.microsoft.com/office/drawing/2014/main" id="{DCC37879-5B9A-4FA4-924A-5F8BB48988E7}"/>
              </a:ext>
            </a:extLst>
          </p:cNvPr>
          <p:cNvSpPr/>
          <p:nvPr/>
        </p:nvSpPr>
        <p:spPr>
          <a:xfrm>
            <a:off x="7277769" y="3364758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06" name="Oval 1005">
            <a:extLst>
              <a:ext uri="{FF2B5EF4-FFF2-40B4-BE49-F238E27FC236}">
                <a16:creationId xmlns:a16="http://schemas.microsoft.com/office/drawing/2014/main" id="{39C3D9CE-B216-46AB-9C46-D26F21AD9CF9}"/>
              </a:ext>
            </a:extLst>
          </p:cNvPr>
          <p:cNvSpPr/>
          <p:nvPr/>
        </p:nvSpPr>
        <p:spPr>
          <a:xfrm>
            <a:off x="7688296" y="336190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07" name="Oval 1006">
            <a:extLst>
              <a:ext uri="{FF2B5EF4-FFF2-40B4-BE49-F238E27FC236}">
                <a16:creationId xmlns:a16="http://schemas.microsoft.com/office/drawing/2014/main" id="{91F9A452-726B-4141-8605-93E1CD6A12AF}"/>
              </a:ext>
            </a:extLst>
          </p:cNvPr>
          <p:cNvSpPr/>
          <p:nvPr/>
        </p:nvSpPr>
        <p:spPr>
          <a:xfrm>
            <a:off x="7905466" y="336952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08" name="Oval 1007">
            <a:extLst>
              <a:ext uri="{FF2B5EF4-FFF2-40B4-BE49-F238E27FC236}">
                <a16:creationId xmlns:a16="http://schemas.microsoft.com/office/drawing/2014/main" id="{F03A1CD4-12C5-4803-BC8C-B385E5EC43A0}"/>
              </a:ext>
            </a:extLst>
          </p:cNvPr>
          <p:cNvSpPr/>
          <p:nvPr/>
        </p:nvSpPr>
        <p:spPr>
          <a:xfrm>
            <a:off x="8022624" y="336952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09" name="Oval 1008">
            <a:extLst>
              <a:ext uri="{FF2B5EF4-FFF2-40B4-BE49-F238E27FC236}">
                <a16:creationId xmlns:a16="http://schemas.microsoft.com/office/drawing/2014/main" id="{3E7ACCB9-BEDF-459F-A928-20F9B52FC84E}"/>
              </a:ext>
            </a:extLst>
          </p:cNvPr>
          <p:cNvSpPr/>
          <p:nvPr/>
        </p:nvSpPr>
        <p:spPr>
          <a:xfrm>
            <a:off x="8261701" y="3367616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10" name="Oval 1009">
            <a:extLst>
              <a:ext uri="{FF2B5EF4-FFF2-40B4-BE49-F238E27FC236}">
                <a16:creationId xmlns:a16="http://schemas.microsoft.com/office/drawing/2014/main" id="{63AD91EB-6D70-44E7-BDF3-A5F0BDB59042}"/>
              </a:ext>
            </a:extLst>
          </p:cNvPr>
          <p:cNvSpPr/>
          <p:nvPr/>
        </p:nvSpPr>
        <p:spPr>
          <a:xfrm>
            <a:off x="8029455" y="3070436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11" name="Oval 1010">
            <a:extLst>
              <a:ext uri="{FF2B5EF4-FFF2-40B4-BE49-F238E27FC236}">
                <a16:creationId xmlns:a16="http://schemas.microsoft.com/office/drawing/2014/main" id="{99A6E80B-E4BE-4742-9DB3-98C5FAC77324}"/>
              </a:ext>
            </a:extLst>
          </p:cNvPr>
          <p:cNvSpPr/>
          <p:nvPr/>
        </p:nvSpPr>
        <p:spPr>
          <a:xfrm>
            <a:off x="7836887" y="3080913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12" name="Oval 1011">
            <a:extLst>
              <a:ext uri="{FF2B5EF4-FFF2-40B4-BE49-F238E27FC236}">
                <a16:creationId xmlns:a16="http://schemas.microsoft.com/office/drawing/2014/main" id="{27B365CC-3717-416D-BB2B-F74E9CD8EB00}"/>
              </a:ext>
            </a:extLst>
          </p:cNvPr>
          <p:cNvSpPr/>
          <p:nvPr/>
        </p:nvSpPr>
        <p:spPr>
          <a:xfrm>
            <a:off x="7691154" y="3221883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13" name="Oval 1012">
            <a:extLst>
              <a:ext uri="{FF2B5EF4-FFF2-40B4-BE49-F238E27FC236}">
                <a16:creationId xmlns:a16="http://schemas.microsoft.com/office/drawing/2014/main" id="{92E5BB00-20AF-40D9-A1F0-4CA0E577B435}"/>
              </a:ext>
            </a:extLst>
          </p:cNvPr>
          <p:cNvSpPr/>
          <p:nvPr/>
        </p:nvSpPr>
        <p:spPr>
          <a:xfrm>
            <a:off x="7482557" y="322093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14" name="Oval 1013">
            <a:extLst>
              <a:ext uri="{FF2B5EF4-FFF2-40B4-BE49-F238E27FC236}">
                <a16:creationId xmlns:a16="http://schemas.microsoft.com/office/drawing/2014/main" id="{02E105E8-EFEC-4806-949A-E8498A736EC9}"/>
              </a:ext>
            </a:extLst>
          </p:cNvPr>
          <p:cNvSpPr/>
          <p:nvPr/>
        </p:nvSpPr>
        <p:spPr>
          <a:xfrm>
            <a:off x="7585427" y="3123776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15" name="Group 1014">
            <a:extLst>
              <a:ext uri="{FF2B5EF4-FFF2-40B4-BE49-F238E27FC236}">
                <a16:creationId xmlns:a16="http://schemas.microsoft.com/office/drawing/2014/main" id="{4E05BE4F-5E81-497F-8B6A-B2EE2D20F2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4221" y="3913173"/>
            <a:ext cx="2655887" cy="1892300"/>
            <a:chOff x="577" y="1681"/>
            <a:chExt cx="1673" cy="1192"/>
          </a:xfrm>
        </p:grpSpPr>
        <p:sp>
          <p:nvSpPr>
            <p:cNvPr id="1016" name="Rectangle 5">
              <a:extLst>
                <a:ext uri="{FF2B5EF4-FFF2-40B4-BE49-F238E27FC236}">
                  <a16:creationId xmlns:a16="http://schemas.microsoft.com/office/drawing/2014/main" id="{B20E9DE6-F319-47F2-A213-28BBE04DD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1729"/>
              <a:ext cx="1214" cy="36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17" name="Rectangle 6">
              <a:extLst>
                <a:ext uri="{FF2B5EF4-FFF2-40B4-BE49-F238E27FC236}">
                  <a16:creationId xmlns:a16="http://schemas.microsoft.com/office/drawing/2014/main" id="{46C6994E-93E0-421E-A0AC-78744A53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1790"/>
              <a:ext cx="1178" cy="34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18" name="Rectangle 7">
              <a:extLst>
                <a:ext uri="{FF2B5EF4-FFF2-40B4-BE49-F238E27FC236}">
                  <a16:creationId xmlns:a16="http://schemas.microsoft.com/office/drawing/2014/main" id="{AA4801B8-DE49-431B-93B8-89B376587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1849"/>
              <a:ext cx="953" cy="37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19" name="Rectangle 8">
              <a:extLst>
                <a:ext uri="{FF2B5EF4-FFF2-40B4-BE49-F238E27FC236}">
                  <a16:creationId xmlns:a16="http://schemas.microsoft.com/office/drawing/2014/main" id="{7694FEC3-F309-45E4-807B-069CB1874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1911"/>
              <a:ext cx="789" cy="34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20" name="Rectangle 9">
              <a:extLst>
                <a:ext uri="{FF2B5EF4-FFF2-40B4-BE49-F238E27FC236}">
                  <a16:creationId xmlns:a16="http://schemas.microsoft.com/office/drawing/2014/main" id="{60170F52-1190-401A-BBC6-8ED4DF6F7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1973"/>
              <a:ext cx="784" cy="36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21" name="Rectangle 10">
              <a:extLst>
                <a:ext uri="{FF2B5EF4-FFF2-40B4-BE49-F238E27FC236}">
                  <a16:creationId xmlns:a16="http://schemas.microsoft.com/office/drawing/2014/main" id="{74BFCD9F-069B-460D-AD67-DA8696659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2036"/>
              <a:ext cx="673" cy="35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22" name="Rectangle 11">
              <a:extLst>
                <a:ext uri="{FF2B5EF4-FFF2-40B4-BE49-F238E27FC236}">
                  <a16:creationId xmlns:a16="http://schemas.microsoft.com/office/drawing/2014/main" id="{3FE0464E-C476-4F53-BEBD-0CD5E541D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2098"/>
              <a:ext cx="632" cy="34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23" name="Rectangle 12">
              <a:extLst>
                <a:ext uri="{FF2B5EF4-FFF2-40B4-BE49-F238E27FC236}">
                  <a16:creationId xmlns:a16="http://schemas.microsoft.com/office/drawing/2014/main" id="{234BB5E4-6D76-468F-8801-951E730A3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2159"/>
              <a:ext cx="632" cy="37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24" name="Rectangle 13">
              <a:extLst>
                <a:ext uri="{FF2B5EF4-FFF2-40B4-BE49-F238E27FC236}">
                  <a16:creationId xmlns:a16="http://schemas.microsoft.com/office/drawing/2014/main" id="{897FA0C2-DB9B-43B5-BD40-7C4BADAA9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2219"/>
              <a:ext cx="625" cy="36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25" name="Rectangle 14">
              <a:extLst>
                <a:ext uri="{FF2B5EF4-FFF2-40B4-BE49-F238E27FC236}">
                  <a16:creationId xmlns:a16="http://schemas.microsoft.com/office/drawing/2014/main" id="{4D1C9020-71C7-466C-A709-0FAE5A16E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2283"/>
              <a:ext cx="489" cy="36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26" name="Rectangle 15">
              <a:extLst>
                <a:ext uri="{FF2B5EF4-FFF2-40B4-BE49-F238E27FC236}">
                  <a16:creationId xmlns:a16="http://schemas.microsoft.com/office/drawing/2014/main" id="{2AABA577-57D2-4D28-8767-B2C44FC74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2344"/>
              <a:ext cx="477" cy="34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27" name="Rectangle 16">
              <a:extLst>
                <a:ext uri="{FF2B5EF4-FFF2-40B4-BE49-F238E27FC236}">
                  <a16:creationId xmlns:a16="http://schemas.microsoft.com/office/drawing/2014/main" id="{90F07DF6-F753-4C9F-BC70-EE212E303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2403"/>
              <a:ext cx="475" cy="37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28" name="Rectangle 17">
              <a:extLst>
                <a:ext uri="{FF2B5EF4-FFF2-40B4-BE49-F238E27FC236}">
                  <a16:creationId xmlns:a16="http://schemas.microsoft.com/office/drawing/2014/main" id="{39D396CB-7A38-4A21-89FA-388AE96CD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2465"/>
              <a:ext cx="457" cy="34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29" name="Rectangle 18">
              <a:extLst>
                <a:ext uri="{FF2B5EF4-FFF2-40B4-BE49-F238E27FC236}">
                  <a16:creationId xmlns:a16="http://schemas.microsoft.com/office/drawing/2014/main" id="{73CF1605-B104-40C1-9553-A8F5FFC7B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2526"/>
              <a:ext cx="457" cy="37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30" name="Rectangle 19">
              <a:extLst>
                <a:ext uri="{FF2B5EF4-FFF2-40B4-BE49-F238E27FC236}">
                  <a16:creationId xmlns:a16="http://schemas.microsoft.com/office/drawing/2014/main" id="{4748AB0C-E338-4882-8B6A-4226E0442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2588"/>
              <a:ext cx="425" cy="36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31" name="Rectangle 20">
              <a:extLst>
                <a:ext uri="{FF2B5EF4-FFF2-40B4-BE49-F238E27FC236}">
                  <a16:creationId xmlns:a16="http://schemas.microsoft.com/office/drawing/2014/main" id="{87D071F9-35A3-452E-BE50-871C197F0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2652"/>
              <a:ext cx="321" cy="34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32" name="Rectangle 21">
              <a:extLst>
                <a:ext uri="{FF2B5EF4-FFF2-40B4-BE49-F238E27FC236}">
                  <a16:creationId xmlns:a16="http://schemas.microsoft.com/office/drawing/2014/main" id="{E80B2992-5D4E-4212-B97E-888F75640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2711"/>
              <a:ext cx="300" cy="37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33" name="Rectangle 22">
              <a:extLst>
                <a:ext uri="{FF2B5EF4-FFF2-40B4-BE49-F238E27FC236}">
                  <a16:creationId xmlns:a16="http://schemas.microsoft.com/office/drawing/2014/main" id="{0619CDA2-0935-4134-9465-FEE8354A2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2773"/>
              <a:ext cx="298" cy="34"/>
            </a:xfrm>
            <a:prstGeom prst="rect">
              <a:avLst/>
            </a:prstGeom>
            <a:solidFill>
              <a:srgbClr val="649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34" name="Freeform 23">
              <a:extLst>
                <a:ext uri="{FF2B5EF4-FFF2-40B4-BE49-F238E27FC236}">
                  <a16:creationId xmlns:a16="http://schemas.microsoft.com/office/drawing/2014/main" id="{4211DB37-D324-4691-9C0C-79C48570D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" y="1681"/>
              <a:ext cx="0" cy="1192"/>
            </a:xfrm>
            <a:custGeom>
              <a:avLst/>
              <a:gdLst>
                <a:gd name="T0" fmla="*/ 0 h 1192"/>
                <a:gd name="T1" fmla="*/ 1169 h 1192"/>
                <a:gd name="T2" fmla="*/ 1192 h 1192"/>
                <a:gd name="T3" fmla="*/ 0 h 11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192">
                  <a:moveTo>
                    <a:pt x="0" y="0"/>
                  </a:moveTo>
                  <a:lnTo>
                    <a:pt x="0" y="1169"/>
                  </a:lnTo>
                  <a:lnTo>
                    <a:pt x="0" y="1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35" name="Freeform 24">
              <a:extLst>
                <a:ext uri="{FF2B5EF4-FFF2-40B4-BE49-F238E27FC236}">
                  <a16:creationId xmlns:a16="http://schemas.microsoft.com/office/drawing/2014/main" id="{D33125A6-6A54-4C68-AF71-91F4C4E2A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" y="1681"/>
              <a:ext cx="0" cy="1192"/>
            </a:xfrm>
            <a:custGeom>
              <a:avLst/>
              <a:gdLst>
                <a:gd name="T0" fmla="*/ 0 h 1192"/>
                <a:gd name="T1" fmla="*/ 1169 h 1192"/>
                <a:gd name="T2" fmla="*/ 1192 h 119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92">
                  <a:moveTo>
                    <a:pt x="0" y="0"/>
                  </a:moveTo>
                  <a:lnTo>
                    <a:pt x="0" y="1169"/>
                  </a:lnTo>
                  <a:lnTo>
                    <a:pt x="0" y="1192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36" name="Freeform 25">
              <a:extLst>
                <a:ext uri="{FF2B5EF4-FFF2-40B4-BE49-F238E27FC236}">
                  <a16:creationId xmlns:a16="http://schemas.microsoft.com/office/drawing/2014/main" id="{36174F16-B3D9-47D5-AA5F-C64F3B9EA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" y="2850"/>
              <a:ext cx="1673" cy="0"/>
            </a:xfrm>
            <a:custGeom>
              <a:avLst/>
              <a:gdLst>
                <a:gd name="T0" fmla="*/ 1673 w 1673"/>
                <a:gd name="T1" fmla="*/ 0 w 1673"/>
                <a:gd name="T2" fmla="*/ 1673 w 167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673">
                  <a:moveTo>
                    <a:pt x="1673" y="0"/>
                  </a:moveTo>
                  <a:lnTo>
                    <a:pt x="0" y="0"/>
                  </a:lnTo>
                  <a:lnTo>
                    <a:pt x="16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37" name="Line 26">
              <a:extLst>
                <a:ext uri="{FF2B5EF4-FFF2-40B4-BE49-F238E27FC236}">
                  <a16:creationId xmlns:a16="http://schemas.microsoft.com/office/drawing/2014/main" id="{68B3BF7C-3C0F-4675-A352-DB3852A19A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7" y="2850"/>
              <a:ext cx="1673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38" name="Freeform 27">
              <a:extLst>
                <a:ext uri="{FF2B5EF4-FFF2-40B4-BE49-F238E27FC236}">
                  <a16:creationId xmlns:a16="http://schemas.microsoft.com/office/drawing/2014/main" id="{2ED8D085-BB9D-4445-8ABF-18801C93E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" y="2850"/>
              <a:ext cx="0" cy="23"/>
            </a:xfrm>
            <a:custGeom>
              <a:avLst/>
              <a:gdLst>
                <a:gd name="T0" fmla="*/ 23 h 23"/>
                <a:gd name="T1" fmla="*/ 0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39" name="Line 28">
              <a:extLst>
                <a:ext uri="{FF2B5EF4-FFF2-40B4-BE49-F238E27FC236}">
                  <a16:creationId xmlns:a16="http://schemas.microsoft.com/office/drawing/2014/main" id="{F485F45B-721A-4F81-9D1B-461283BEB0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" y="2850"/>
              <a:ext cx="0" cy="2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40" name="Freeform 29">
              <a:extLst>
                <a:ext uri="{FF2B5EF4-FFF2-40B4-BE49-F238E27FC236}">
                  <a16:creationId xmlns:a16="http://schemas.microsoft.com/office/drawing/2014/main" id="{EF768F73-FE6D-40FE-90DA-0490909F2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" y="2850"/>
              <a:ext cx="0" cy="23"/>
            </a:xfrm>
            <a:custGeom>
              <a:avLst/>
              <a:gdLst>
                <a:gd name="T0" fmla="*/ 23 h 23"/>
                <a:gd name="T1" fmla="*/ 0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41" name="Line 30">
              <a:extLst>
                <a:ext uri="{FF2B5EF4-FFF2-40B4-BE49-F238E27FC236}">
                  <a16:creationId xmlns:a16="http://schemas.microsoft.com/office/drawing/2014/main" id="{0E177340-2D21-47B1-9EA4-9CE762031E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7" y="2850"/>
              <a:ext cx="0" cy="2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42" name="Freeform 31">
              <a:extLst>
                <a:ext uri="{FF2B5EF4-FFF2-40B4-BE49-F238E27FC236}">
                  <a16:creationId xmlns:a16="http://schemas.microsoft.com/office/drawing/2014/main" id="{AF8C078D-53CB-4C69-99D8-84AA3BD18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" y="2850"/>
              <a:ext cx="0" cy="23"/>
            </a:xfrm>
            <a:custGeom>
              <a:avLst/>
              <a:gdLst>
                <a:gd name="T0" fmla="*/ 23 h 23"/>
                <a:gd name="T1" fmla="*/ 0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43" name="Line 32">
              <a:extLst>
                <a:ext uri="{FF2B5EF4-FFF2-40B4-BE49-F238E27FC236}">
                  <a16:creationId xmlns:a16="http://schemas.microsoft.com/office/drawing/2014/main" id="{B32C68BB-CB77-40BC-84C9-BE71B8B798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4" y="2850"/>
              <a:ext cx="0" cy="2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44" name="Freeform 33">
              <a:extLst>
                <a:ext uri="{FF2B5EF4-FFF2-40B4-BE49-F238E27FC236}">
                  <a16:creationId xmlns:a16="http://schemas.microsoft.com/office/drawing/2014/main" id="{D6732462-CA1C-4817-9C91-B523AEC47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" y="2850"/>
              <a:ext cx="0" cy="23"/>
            </a:xfrm>
            <a:custGeom>
              <a:avLst/>
              <a:gdLst>
                <a:gd name="T0" fmla="*/ 23 h 23"/>
                <a:gd name="T1" fmla="*/ 0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45" name="Line 34">
              <a:extLst>
                <a:ext uri="{FF2B5EF4-FFF2-40B4-BE49-F238E27FC236}">
                  <a16:creationId xmlns:a16="http://schemas.microsoft.com/office/drawing/2014/main" id="{72E3E8A7-C086-4836-A8E8-4D6B6C8240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79" y="2850"/>
              <a:ext cx="0" cy="2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46" name="Freeform 35">
              <a:extLst>
                <a:ext uri="{FF2B5EF4-FFF2-40B4-BE49-F238E27FC236}">
                  <a16:creationId xmlns:a16="http://schemas.microsoft.com/office/drawing/2014/main" id="{F274F245-158F-494E-A895-F2C0586DB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" y="2850"/>
              <a:ext cx="0" cy="23"/>
            </a:xfrm>
            <a:custGeom>
              <a:avLst/>
              <a:gdLst>
                <a:gd name="T0" fmla="*/ 23 h 23"/>
                <a:gd name="T1" fmla="*/ 0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47" name="Line 36">
              <a:extLst>
                <a:ext uri="{FF2B5EF4-FFF2-40B4-BE49-F238E27FC236}">
                  <a16:creationId xmlns:a16="http://schemas.microsoft.com/office/drawing/2014/main" id="{AF02DE03-2021-4383-A49E-DA5395F5AC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4" y="2850"/>
              <a:ext cx="0" cy="2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48" name="Freeform 37">
              <a:extLst>
                <a:ext uri="{FF2B5EF4-FFF2-40B4-BE49-F238E27FC236}">
                  <a16:creationId xmlns:a16="http://schemas.microsoft.com/office/drawing/2014/main" id="{150A7E2D-77DE-4328-99DB-D6363BA31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" y="2850"/>
              <a:ext cx="0" cy="23"/>
            </a:xfrm>
            <a:custGeom>
              <a:avLst/>
              <a:gdLst>
                <a:gd name="T0" fmla="*/ 23 h 23"/>
                <a:gd name="T1" fmla="*/ 0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49" name="Line 38">
              <a:extLst>
                <a:ext uri="{FF2B5EF4-FFF2-40B4-BE49-F238E27FC236}">
                  <a16:creationId xmlns:a16="http://schemas.microsoft.com/office/drawing/2014/main" id="{4A3EAEC2-3623-4746-BB33-159329E45E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0" y="2850"/>
              <a:ext cx="0" cy="2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50" name="Freeform 39">
              <a:extLst>
                <a:ext uri="{FF2B5EF4-FFF2-40B4-BE49-F238E27FC236}">
                  <a16:creationId xmlns:a16="http://schemas.microsoft.com/office/drawing/2014/main" id="{AA5C7D61-54B3-408F-89C5-12C5985CC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" y="2850"/>
              <a:ext cx="0" cy="23"/>
            </a:xfrm>
            <a:custGeom>
              <a:avLst/>
              <a:gdLst>
                <a:gd name="T0" fmla="*/ 23 h 23"/>
                <a:gd name="T1" fmla="*/ 0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51" name="Line 40">
              <a:extLst>
                <a:ext uri="{FF2B5EF4-FFF2-40B4-BE49-F238E27FC236}">
                  <a16:creationId xmlns:a16="http://schemas.microsoft.com/office/drawing/2014/main" id="{2DD035EF-EB40-47DB-B145-FF7FDD1268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57" y="2850"/>
              <a:ext cx="0" cy="2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52" name="Freeform 41">
              <a:extLst>
                <a:ext uri="{FF2B5EF4-FFF2-40B4-BE49-F238E27FC236}">
                  <a16:creationId xmlns:a16="http://schemas.microsoft.com/office/drawing/2014/main" id="{83E3800F-63C1-4782-9DB8-5A100958A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" y="2850"/>
              <a:ext cx="0" cy="23"/>
            </a:xfrm>
            <a:custGeom>
              <a:avLst/>
              <a:gdLst>
                <a:gd name="T0" fmla="*/ 23 h 23"/>
                <a:gd name="T1" fmla="*/ 0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53" name="Line 42">
              <a:extLst>
                <a:ext uri="{FF2B5EF4-FFF2-40B4-BE49-F238E27FC236}">
                  <a16:creationId xmlns:a16="http://schemas.microsoft.com/office/drawing/2014/main" id="{967439C9-9FE0-4099-9CF9-0E83A6D6DC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2" y="2850"/>
              <a:ext cx="0" cy="2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54" name="Freeform 43">
              <a:extLst>
                <a:ext uri="{FF2B5EF4-FFF2-40B4-BE49-F238E27FC236}">
                  <a16:creationId xmlns:a16="http://schemas.microsoft.com/office/drawing/2014/main" id="{3EDE6722-7CEB-461B-A81A-12F04449A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" y="2850"/>
              <a:ext cx="0" cy="23"/>
            </a:xfrm>
            <a:custGeom>
              <a:avLst/>
              <a:gdLst>
                <a:gd name="T0" fmla="*/ 23 h 23"/>
                <a:gd name="T1" fmla="*/ 0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55" name="Line 44">
              <a:extLst>
                <a:ext uri="{FF2B5EF4-FFF2-40B4-BE49-F238E27FC236}">
                  <a16:creationId xmlns:a16="http://schemas.microsoft.com/office/drawing/2014/main" id="{85C4DE4A-D904-4777-AD6C-7437A2C18D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7" y="2850"/>
              <a:ext cx="0" cy="2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56" name="Freeform 45">
              <a:extLst>
                <a:ext uri="{FF2B5EF4-FFF2-40B4-BE49-F238E27FC236}">
                  <a16:creationId xmlns:a16="http://schemas.microsoft.com/office/drawing/2014/main" id="{5FC6CB06-FCB0-4662-AE72-52BBE84F2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2850"/>
              <a:ext cx="0" cy="23"/>
            </a:xfrm>
            <a:custGeom>
              <a:avLst/>
              <a:gdLst>
                <a:gd name="T0" fmla="*/ 23 h 23"/>
                <a:gd name="T1" fmla="*/ 0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57" name="Line 46">
              <a:extLst>
                <a:ext uri="{FF2B5EF4-FFF2-40B4-BE49-F238E27FC236}">
                  <a16:creationId xmlns:a16="http://schemas.microsoft.com/office/drawing/2014/main" id="{D88BBBF6-000D-4E65-8107-4A12339C46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34" y="2850"/>
              <a:ext cx="0" cy="2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58" name="Freeform 47">
              <a:extLst>
                <a:ext uri="{FF2B5EF4-FFF2-40B4-BE49-F238E27FC236}">
                  <a16:creationId xmlns:a16="http://schemas.microsoft.com/office/drawing/2014/main" id="{A92D068B-3758-488A-9760-870330C2E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" y="2850"/>
              <a:ext cx="0" cy="23"/>
            </a:xfrm>
            <a:custGeom>
              <a:avLst/>
              <a:gdLst>
                <a:gd name="T0" fmla="*/ 23 h 23"/>
                <a:gd name="T1" fmla="*/ 0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59" name="Line 48">
              <a:extLst>
                <a:ext uri="{FF2B5EF4-FFF2-40B4-BE49-F238E27FC236}">
                  <a16:creationId xmlns:a16="http://schemas.microsoft.com/office/drawing/2014/main" id="{435B873D-CB40-4AEF-A207-94FC90DDEB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59" y="2850"/>
              <a:ext cx="0" cy="2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60" name="Freeform 49">
              <a:extLst>
                <a:ext uri="{FF2B5EF4-FFF2-40B4-BE49-F238E27FC236}">
                  <a16:creationId xmlns:a16="http://schemas.microsoft.com/office/drawing/2014/main" id="{5FF09AEA-EE72-4530-9694-B83075B9E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4" y="2850"/>
              <a:ext cx="0" cy="23"/>
            </a:xfrm>
            <a:custGeom>
              <a:avLst/>
              <a:gdLst>
                <a:gd name="T0" fmla="*/ 23 h 23"/>
                <a:gd name="T1" fmla="*/ 0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61" name="Line 50">
              <a:extLst>
                <a:ext uri="{FF2B5EF4-FFF2-40B4-BE49-F238E27FC236}">
                  <a16:creationId xmlns:a16="http://schemas.microsoft.com/office/drawing/2014/main" id="{4E19B3CE-045B-473F-AB3B-605AD9177E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4" y="2850"/>
              <a:ext cx="0" cy="2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62" name="Freeform 51">
              <a:extLst>
                <a:ext uri="{FF2B5EF4-FFF2-40B4-BE49-F238E27FC236}">
                  <a16:creationId xmlns:a16="http://schemas.microsoft.com/office/drawing/2014/main" id="{685577F5-87B3-479B-A6F2-F298DBF12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2850"/>
              <a:ext cx="0" cy="23"/>
            </a:xfrm>
            <a:custGeom>
              <a:avLst/>
              <a:gdLst>
                <a:gd name="T0" fmla="*/ 23 h 23"/>
                <a:gd name="T1" fmla="*/ 0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063" name="Line 52">
              <a:extLst>
                <a:ext uri="{FF2B5EF4-FFF2-40B4-BE49-F238E27FC236}">
                  <a16:creationId xmlns:a16="http://schemas.microsoft.com/office/drawing/2014/main" id="{D2015E1E-BCD1-4A2C-80A5-7E7D8AE23E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2" y="2850"/>
              <a:ext cx="0" cy="23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8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</p:grpSp>
      <p:sp>
        <p:nvSpPr>
          <p:cNvPr id="1064" name="TextBox 1063">
            <a:extLst>
              <a:ext uri="{FF2B5EF4-FFF2-40B4-BE49-F238E27FC236}">
                <a16:creationId xmlns:a16="http://schemas.microsoft.com/office/drawing/2014/main" id="{EBD0225F-E712-4122-A82F-AD21B6A0CD19}"/>
              </a:ext>
            </a:extLst>
          </p:cNvPr>
          <p:cNvSpPr txBox="1"/>
          <p:nvPr/>
        </p:nvSpPr>
        <p:spPr>
          <a:xfrm>
            <a:off x="1126778" y="578709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24</a:t>
            </a:r>
          </a:p>
        </p:txBody>
      </p:sp>
      <p:sp>
        <p:nvSpPr>
          <p:cNvPr id="1065" name="TextBox 1064">
            <a:extLst>
              <a:ext uri="{FF2B5EF4-FFF2-40B4-BE49-F238E27FC236}">
                <a16:creationId xmlns:a16="http://schemas.microsoft.com/office/drawing/2014/main" id="{33CD26AE-F9F5-406D-A7FE-001CBA25D6C2}"/>
              </a:ext>
            </a:extLst>
          </p:cNvPr>
          <p:cNvSpPr txBox="1"/>
          <p:nvPr/>
        </p:nvSpPr>
        <p:spPr>
          <a:xfrm>
            <a:off x="344985" y="5787092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0</a:t>
            </a:r>
          </a:p>
        </p:txBody>
      </p:sp>
      <p:sp>
        <p:nvSpPr>
          <p:cNvPr id="1066" name="TextBox 1065">
            <a:extLst>
              <a:ext uri="{FF2B5EF4-FFF2-40B4-BE49-F238E27FC236}">
                <a16:creationId xmlns:a16="http://schemas.microsoft.com/office/drawing/2014/main" id="{F512E790-E330-4FEB-BE40-B57FC67915B7}"/>
              </a:ext>
            </a:extLst>
          </p:cNvPr>
          <p:cNvSpPr txBox="1"/>
          <p:nvPr/>
        </p:nvSpPr>
        <p:spPr>
          <a:xfrm>
            <a:off x="548576" y="5787092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6</a:t>
            </a:r>
          </a:p>
        </p:txBody>
      </p:sp>
      <p:sp>
        <p:nvSpPr>
          <p:cNvPr id="1067" name="TextBox 1066">
            <a:extLst>
              <a:ext uri="{FF2B5EF4-FFF2-40B4-BE49-F238E27FC236}">
                <a16:creationId xmlns:a16="http://schemas.microsoft.com/office/drawing/2014/main" id="{28E131A4-16E7-4AC4-97F8-BEEA86C248F7}"/>
              </a:ext>
            </a:extLst>
          </p:cNvPr>
          <p:cNvSpPr txBox="1"/>
          <p:nvPr/>
        </p:nvSpPr>
        <p:spPr>
          <a:xfrm>
            <a:off x="730183" y="578709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12</a:t>
            </a:r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54E24F6D-8AD6-4709-8F97-CEA754212829}"/>
              </a:ext>
            </a:extLst>
          </p:cNvPr>
          <p:cNvSpPr txBox="1"/>
          <p:nvPr/>
        </p:nvSpPr>
        <p:spPr>
          <a:xfrm>
            <a:off x="917507" y="578709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18</a:t>
            </a:r>
          </a:p>
        </p:txBody>
      </p:sp>
      <p:sp>
        <p:nvSpPr>
          <p:cNvPr id="1069" name="TextBox 1068">
            <a:extLst>
              <a:ext uri="{FF2B5EF4-FFF2-40B4-BE49-F238E27FC236}">
                <a16:creationId xmlns:a16="http://schemas.microsoft.com/office/drawing/2014/main" id="{239F6A43-9257-45FD-9E37-149191635ACF}"/>
              </a:ext>
            </a:extLst>
          </p:cNvPr>
          <p:cNvSpPr txBox="1"/>
          <p:nvPr/>
        </p:nvSpPr>
        <p:spPr>
          <a:xfrm>
            <a:off x="1321838" y="578709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30</a:t>
            </a:r>
          </a:p>
        </p:txBody>
      </p:sp>
      <p:sp>
        <p:nvSpPr>
          <p:cNvPr id="1070" name="TextBox 1069">
            <a:extLst>
              <a:ext uri="{FF2B5EF4-FFF2-40B4-BE49-F238E27FC236}">
                <a16:creationId xmlns:a16="http://schemas.microsoft.com/office/drawing/2014/main" id="{CCA0F26E-536D-4813-9077-C42C7C44E5D2}"/>
              </a:ext>
            </a:extLst>
          </p:cNvPr>
          <p:cNvSpPr txBox="1"/>
          <p:nvPr/>
        </p:nvSpPr>
        <p:spPr>
          <a:xfrm>
            <a:off x="1523373" y="578709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36</a:t>
            </a:r>
          </a:p>
        </p:txBody>
      </p:sp>
      <p:sp>
        <p:nvSpPr>
          <p:cNvPr id="1071" name="TextBox 1070">
            <a:extLst>
              <a:ext uri="{FF2B5EF4-FFF2-40B4-BE49-F238E27FC236}">
                <a16:creationId xmlns:a16="http://schemas.microsoft.com/office/drawing/2014/main" id="{D7B62AA0-F022-4F61-8841-785A0340E94C}"/>
              </a:ext>
            </a:extLst>
          </p:cNvPr>
          <p:cNvSpPr txBox="1"/>
          <p:nvPr/>
        </p:nvSpPr>
        <p:spPr>
          <a:xfrm>
            <a:off x="1721809" y="578709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42</a:t>
            </a:r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904B0C7E-1A37-4752-8AC0-5B186B30D477}"/>
              </a:ext>
            </a:extLst>
          </p:cNvPr>
          <p:cNvSpPr txBox="1"/>
          <p:nvPr/>
        </p:nvSpPr>
        <p:spPr>
          <a:xfrm>
            <a:off x="1917918" y="578709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48</a:t>
            </a:r>
          </a:p>
        </p:txBody>
      </p:sp>
      <p:sp>
        <p:nvSpPr>
          <p:cNvPr id="1073" name="TextBox 1072">
            <a:extLst>
              <a:ext uri="{FF2B5EF4-FFF2-40B4-BE49-F238E27FC236}">
                <a16:creationId xmlns:a16="http://schemas.microsoft.com/office/drawing/2014/main" id="{233E66CB-200F-4692-8CEA-6305EB9C07E5}"/>
              </a:ext>
            </a:extLst>
          </p:cNvPr>
          <p:cNvSpPr txBox="1"/>
          <p:nvPr/>
        </p:nvSpPr>
        <p:spPr>
          <a:xfrm>
            <a:off x="2113456" y="578709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54</a:t>
            </a:r>
          </a:p>
        </p:txBody>
      </p:sp>
      <p:sp>
        <p:nvSpPr>
          <p:cNvPr id="1074" name="TextBox 1073">
            <a:extLst>
              <a:ext uri="{FF2B5EF4-FFF2-40B4-BE49-F238E27FC236}">
                <a16:creationId xmlns:a16="http://schemas.microsoft.com/office/drawing/2014/main" id="{2B08526A-7F70-4B97-97C6-B6C9AFA8EAF3}"/>
              </a:ext>
            </a:extLst>
          </p:cNvPr>
          <p:cNvSpPr txBox="1"/>
          <p:nvPr/>
        </p:nvSpPr>
        <p:spPr>
          <a:xfrm>
            <a:off x="2317138" y="578709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60</a:t>
            </a:r>
          </a:p>
        </p:txBody>
      </p:sp>
      <p:sp>
        <p:nvSpPr>
          <p:cNvPr id="1075" name="TextBox 1074">
            <a:extLst>
              <a:ext uri="{FF2B5EF4-FFF2-40B4-BE49-F238E27FC236}">
                <a16:creationId xmlns:a16="http://schemas.microsoft.com/office/drawing/2014/main" id="{891F7AE5-7AD6-49C8-A1C9-AFEC0C053A2F}"/>
              </a:ext>
            </a:extLst>
          </p:cNvPr>
          <p:cNvSpPr txBox="1"/>
          <p:nvPr/>
        </p:nvSpPr>
        <p:spPr>
          <a:xfrm>
            <a:off x="2521909" y="578709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66</a:t>
            </a:r>
          </a:p>
        </p:txBody>
      </p:sp>
      <p:sp>
        <p:nvSpPr>
          <p:cNvPr id="1076" name="TextBox 1075">
            <a:extLst>
              <a:ext uri="{FF2B5EF4-FFF2-40B4-BE49-F238E27FC236}">
                <a16:creationId xmlns:a16="http://schemas.microsoft.com/office/drawing/2014/main" id="{F52777F5-891D-4539-82BE-718BB1917422}"/>
              </a:ext>
            </a:extLst>
          </p:cNvPr>
          <p:cNvSpPr txBox="1"/>
          <p:nvPr/>
        </p:nvSpPr>
        <p:spPr>
          <a:xfrm>
            <a:off x="2714557" y="578709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72</a:t>
            </a:r>
          </a:p>
        </p:txBody>
      </p:sp>
      <p:sp>
        <p:nvSpPr>
          <p:cNvPr id="1077" name="TextBox 1076">
            <a:extLst>
              <a:ext uri="{FF2B5EF4-FFF2-40B4-BE49-F238E27FC236}">
                <a16:creationId xmlns:a16="http://schemas.microsoft.com/office/drawing/2014/main" id="{3B91EF81-CC7E-46A0-B7E1-01BEF80B47B5}"/>
              </a:ext>
            </a:extLst>
          </p:cNvPr>
          <p:cNvSpPr txBox="1"/>
          <p:nvPr/>
        </p:nvSpPr>
        <p:spPr>
          <a:xfrm>
            <a:off x="2917167" y="578709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78</a:t>
            </a:r>
          </a:p>
        </p:txBody>
      </p:sp>
      <p:sp>
        <p:nvSpPr>
          <p:cNvPr id="1078" name="TextBox 1077">
            <a:extLst>
              <a:ext uri="{FF2B5EF4-FFF2-40B4-BE49-F238E27FC236}">
                <a16:creationId xmlns:a16="http://schemas.microsoft.com/office/drawing/2014/main" id="{598B60CC-4352-46BC-9EFA-440DC3AC62CB}"/>
              </a:ext>
            </a:extLst>
          </p:cNvPr>
          <p:cNvSpPr txBox="1"/>
          <p:nvPr/>
        </p:nvSpPr>
        <p:spPr>
          <a:xfrm>
            <a:off x="1306411" y="5909029"/>
            <a:ext cx="7938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8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Time, weeks</a:t>
            </a:r>
          </a:p>
        </p:txBody>
      </p:sp>
      <p:sp>
        <p:nvSpPr>
          <p:cNvPr id="1079" name="Arrow: Right 1078">
            <a:extLst>
              <a:ext uri="{FF2B5EF4-FFF2-40B4-BE49-F238E27FC236}">
                <a16:creationId xmlns:a16="http://schemas.microsoft.com/office/drawing/2014/main" id="{98E7B269-F6BC-490E-B4E1-491A572716AB}"/>
              </a:ext>
            </a:extLst>
          </p:cNvPr>
          <p:cNvSpPr/>
          <p:nvPr/>
        </p:nvSpPr>
        <p:spPr>
          <a:xfrm>
            <a:off x="2427778" y="3982190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080" name="Arrow: Right 1079">
            <a:extLst>
              <a:ext uri="{FF2B5EF4-FFF2-40B4-BE49-F238E27FC236}">
                <a16:creationId xmlns:a16="http://schemas.microsoft.com/office/drawing/2014/main" id="{906D8204-08A4-4A52-A5A7-B9D5F295531E}"/>
              </a:ext>
            </a:extLst>
          </p:cNvPr>
          <p:cNvSpPr/>
          <p:nvPr/>
        </p:nvSpPr>
        <p:spPr>
          <a:xfrm>
            <a:off x="2366788" y="4088172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081" name="Arrow: Right 1080">
            <a:extLst>
              <a:ext uri="{FF2B5EF4-FFF2-40B4-BE49-F238E27FC236}">
                <a16:creationId xmlns:a16="http://schemas.microsoft.com/office/drawing/2014/main" id="{53A5ABB0-D3FA-4262-8E93-3C36EA36F709}"/>
              </a:ext>
            </a:extLst>
          </p:cNvPr>
          <p:cNvSpPr/>
          <p:nvPr/>
        </p:nvSpPr>
        <p:spPr>
          <a:xfrm>
            <a:off x="2014225" y="4187304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082" name="Arrow: Right 1081">
            <a:extLst>
              <a:ext uri="{FF2B5EF4-FFF2-40B4-BE49-F238E27FC236}">
                <a16:creationId xmlns:a16="http://schemas.microsoft.com/office/drawing/2014/main" id="{CFA44B2F-62C4-4396-B162-274D8C68025E}"/>
              </a:ext>
            </a:extLst>
          </p:cNvPr>
          <p:cNvSpPr/>
          <p:nvPr/>
        </p:nvSpPr>
        <p:spPr>
          <a:xfrm>
            <a:off x="1755053" y="4279045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083" name="Arrow: Right 1082">
            <a:extLst>
              <a:ext uri="{FF2B5EF4-FFF2-40B4-BE49-F238E27FC236}">
                <a16:creationId xmlns:a16="http://schemas.microsoft.com/office/drawing/2014/main" id="{091F5EA7-A712-46D3-B9C4-7312AF11F383}"/>
              </a:ext>
            </a:extLst>
          </p:cNvPr>
          <p:cNvSpPr/>
          <p:nvPr/>
        </p:nvSpPr>
        <p:spPr>
          <a:xfrm>
            <a:off x="1747193" y="4381070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084" name="Arrow: Right 1083">
            <a:extLst>
              <a:ext uri="{FF2B5EF4-FFF2-40B4-BE49-F238E27FC236}">
                <a16:creationId xmlns:a16="http://schemas.microsoft.com/office/drawing/2014/main" id="{4EF9C686-5D7C-4EE3-A2C0-0930A5C719F7}"/>
              </a:ext>
            </a:extLst>
          </p:cNvPr>
          <p:cNvSpPr/>
          <p:nvPr/>
        </p:nvSpPr>
        <p:spPr>
          <a:xfrm>
            <a:off x="1569940" y="4478141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085" name="Arrow: Right 1084">
            <a:extLst>
              <a:ext uri="{FF2B5EF4-FFF2-40B4-BE49-F238E27FC236}">
                <a16:creationId xmlns:a16="http://schemas.microsoft.com/office/drawing/2014/main" id="{1CCD16D9-9BE4-4FD2-AB0B-6E80318C67CA}"/>
              </a:ext>
            </a:extLst>
          </p:cNvPr>
          <p:cNvSpPr/>
          <p:nvPr/>
        </p:nvSpPr>
        <p:spPr>
          <a:xfrm>
            <a:off x="1502223" y="4575908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086" name="Arrow: Right 1085">
            <a:extLst>
              <a:ext uri="{FF2B5EF4-FFF2-40B4-BE49-F238E27FC236}">
                <a16:creationId xmlns:a16="http://schemas.microsoft.com/office/drawing/2014/main" id="{1BE630B0-1A14-4DFA-9B29-BEC9F3127D43}"/>
              </a:ext>
            </a:extLst>
          </p:cNvPr>
          <p:cNvSpPr/>
          <p:nvPr/>
        </p:nvSpPr>
        <p:spPr>
          <a:xfrm>
            <a:off x="1493347" y="4767248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087" name="Arrow: Right 1086">
            <a:extLst>
              <a:ext uri="{FF2B5EF4-FFF2-40B4-BE49-F238E27FC236}">
                <a16:creationId xmlns:a16="http://schemas.microsoft.com/office/drawing/2014/main" id="{3208DCBA-D6A2-46E9-AFD5-F56F1AF4DD0B}"/>
              </a:ext>
            </a:extLst>
          </p:cNvPr>
          <p:cNvSpPr/>
          <p:nvPr/>
        </p:nvSpPr>
        <p:spPr>
          <a:xfrm>
            <a:off x="1275210" y="4867164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088" name="Arrow: Right 1087">
            <a:extLst>
              <a:ext uri="{FF2B5EF4-FFF2-40B4-BE49-F238E27FC236}">
                <a16:creationId xmlns:a16="http://schemas.microsoft.com/office/drawing/2014/main" id="{5EC01486-38C3-4890-8516-D3C6E989B259}"/>
              </a:ext>
            </a:extLst>
          </p:cNvPr>
          <p:cNvSpPr/>
          <p:nvPr/>
        </p:nvSpPr>
        <p:spPr>
          <a:xfrm>
            <a:off x="1261214" y="4966433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089" name="Arrow: Right 1088">
            <a:extLst>
              <a:ext uri="{FF2B5EF4-FFF2-40B4-BE49-F238E27FC236}">
                <a16:creationId xmlns:a16="http://schemas.microsoft.com/office/drawing/2014/main" id="{A6BE694A-97A0-48B3-BD89-698CFFA0D5D7}"/>
              </a:ext>
            </a:extLst>
          </p:cNvPr>
          <p:cNvSpPr/>
          <p:nvPr/>
        </p:nvSpPr>
        <p:spPr>
          <a:xfrm>
            <a:off x="1258526" y="5060566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090" name="Arrow: Right 1089">
            <a:extLst>
              <a:ext uri="{FF2B5EF4-FFF2-40B4-BE49-F238E27FC236}">
                <a16:creationId xmlns:a16="http://schemas.microsoft.com/office/drawing/2014/main" id="{5C166D98-0B34-41BC-8B2E-32C51C342CE5}"/>
              </a:ext>
            </a:extLst>
          </p:cNvPr>
          <p:cNvSpPr/>
          <p:nvPr/>
        </p:nvSpPr>
        <p:spPr>
          <a:xfrm>
            <a:off x="1224410" y="5257030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091" name="Arrow: Right 1090">
            <a:extLst>
              <a:ext uri="{FF2B5EF4-FFF2-40B4-BE49-F238E27FC236}">
                <a16:creationId xmlns:a16="http://schemas.microsoft.com/office/drawing/2014/main" id="{49B18786-B63B-471B-A511-4648CB01B996}"/>
              </a:ext>
            </a:extLst>
          </p:cNvPr>
          <p:cNvSpPr/>
          <p:nvPr/>
        </p:nvSpPr>
        <p:spPr>
          <a:xfrm>
            <a:off x="1178691" y="5353036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092" name="Arrow: Right 1091">
            <a:extLst>
              <a:ext uri="{FF2B5EF4-FFF2-40B4-BE49-F238E27FC236}">
                <a16:creationId xmlns:a16="http://schemas.microsoft.com/office/drawing/2014/main" id="{1E3840FC-6E92-44F1-96C1-26B82BE1A0E4}"/>
              </a:ext>
            </a:extLst>
          </p:cNvPr>
          <p:cNvSpPr/>
          <p:nvPr/>
        </p:nvSpPr>
        <p:spPr>
          <a:xfrm>
            <a:off x="1013814" y="5452729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093" name="Arrow: Right 1092">
            <a:extLst>
              <a:ext uri="{FF2B5EF4-FFF2-40B4-BE49-F238E27FC236}">
                <a16:creationId xmlns:a16="http://schemas.microsoft.com/office/drawing/2014/main" id="{DBC8F385-26BA-43D1-9596-1917FA1C1D21}"/>
              </a:ext>
            </a:extLst>
          </p:cNvPr>
          <p:cNvSpPr/>
          <p:nvPr/>
        </p:nvSpPr>
        <p:spPr>
          <a:xfrm>
            <a:off x="980227" y="5549739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094" name="Arrow: Right 1093">
            <a:extLst>
              <a:ext uri="{FF2B5EF4-FFF2-40B4-BE49-F238E27FC236}">
                <a16:creationId xmlns:a16="http://schemas.microsoft.com/office/drawing/2014/main" id="{91FC0F65-92E9-4083-9C79-95100668DE82}"/>
              </a:ext>
            </a:extLst>
          </p:cNvPr>
          <p:cNvSpPr/>
          <p:nvPr/>
        </p:nvSpPr>
        <p:spPr>
          <a:xfrm>
            <a:off x="973808" y="5647096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700">
              <a:solidFill>
                <a:prstClr val="white"/>
              </a:solidFill>
            </a:endParaRPr>
          </a:p>
        </p:txBody>
      </p:sp>
      <p:sp>
        <p:nvSpPr>
          <p:cNvPr id="1095" name="Arrow: Right 1094">
            <a:extLst>
              <a:ext uri="{FF2B5EF4-FFF2-40B4-BE49-F238E27FC236}">
                <a16:creationId xmlns:a16="http://schemas.microsoft.com/office/drawing/2014/main" id="{7844A681-70F3-4625-8CAF-9CA5B1A9CE2D}"/>
              </a:ext>
            </a:extLst>
          </p:cNvPr>
          <p:cNvSpPr/>
          <p:nvPr/>
        </p:nvSpPr>
        <p:spPr>
          <a:xfrm>
            <a:off x="1829850" y="5538605"/>
            <a:ext cx="45719" cy="53228"/>
          </a:xfrm>
          <a:prstGeom prst="rightArrow">
            <a:avLst>
              <a:gd name="adj1" fmla="val 50000"/>
              <a:gd name="adj2" fmla="val 7462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096" name="Rectangle 1095">
            <a:extLst>
              <a:ext uri="{FF2B5EF4-FFF2-40B4-BE49-F238E27FC236}">
                <a16:creationId xmlns:a16="http://schemas.microsoft.com/office/drawing/2014/main" id="{1008225A-EDAE-4C90-AD8C-9604E4FD1ABF}"/>
              </a:ext>
            </a:extLst>
          </p:cNvPr>
          <p:cNvSpPr/>
          <p:nvPr/>
        </p:nvSpPr>
        <p:spPr>
          <a:xfrm>
            <a:off x="1825096" y="5242212"/>
            <a:ext cx="43599" cy="45719"/>
          </a:xfrm>
          <a:prstGeom prst="rect">
            <a:avLst/>
          </a:prstGeom>
          <a:solidFill>
            <a:srgbClr val="649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grpSp>
        <p:nvGrpSpPr>
          <p:cNvPr id="1097" name="Group 1096">
            <a:extLst>
              <a:ext uri="{FF2B5EF4-FFF2-40B4-BE49-F238E27FC236}">
                <a16:creationId xmlns:a16="http://schemas.microsoft.com/office/drawing/2014/main" id="{9B9394EE-A9DE-44DC-93CD-EA461CED5C04}"/>
              </a:ext>
            </a:extLst>
          </p:cNvPr>
          <p:cNvGrpSpPr/>
          <p:nvPr/>
        </p:nvGrpSpPr>
        <p:grpSpPr>
          <a:xfrm flipH="1">
            <a:off x="1509968" y="4673585"/>
            <a:ext cx="27432" cy="45720"/>
            <a:chOff x="3278568" y="2133736"/>
            <a:chExt cx="332747" cy="512857"/>
          </a:xfrm>
        </p:grpSpPr>
        <p:cxnSp>
          <p:nvCxnSpPr>
            <p:cNvPr id="1098" name="Straight Connector 1097">
              <a:extLst>
                <a:ext uri="{FF2B5EF4-FFF2-40B4-BE49-F238E27FC236}">
                  <a16:creationId xmlns:a16="http://schemas.microsoft.com/office/drawing/2014/main" id="{A5B56BCF-EB0C-46E1-8C73-897D3E13036F}"/>
                </a:ext>
              </a:extLst>
            </p:cNvPr>
            <p:cNvCxnSpPr/>
            <p:nvPr/>
          </p:nvCxnSpPr>
          <p:spPr>
            <a:xfrm>
              <a:off x="3444941" y="2133736"/>
              <a:ext cx="0" cy="51285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9" name="Straight Connector 1098">
              <a:extLst>
                <a:ext uri="{FF2B5EF4-FFF2-40B4-BE49-F238E27FC236}">
                  <a16:creationId xmlns:a16="http://schemas.microsoft.com/office/drawing/2014/main" id="{F7D707A1-135A-47DD-8EA3-7F866E4379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8568" y="2205057"/>
              <a:ext cx="332747" cy="370214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0" name="Straight Connector 1099">
              <a:extLst>
                <a:ext uri="{FF2B5EF4-FFF2-40B4-BE49-F238E27FC236}">
                  <a16:creationId xmlns:a16="http://schemas.microsoft.com/office/drawing/2014/main" id="{1EDB5E1D-A301-4463-B416-1284D9A4ABF7}"/>
                </a:ext>
              </a:extLst>
            </p:cNvPr>
            <p:cNvCxnSpPr>
              <a:cxnSpLocks/>
            </p:cNvCxnSpPr>
            <p:nvPr/>
          </p:nvCxnSpPr>
          <p:spPr>
            <a:xfrm>
              <a:off x="3278568" y="2205057"/>
              <a:ext cx="332747" cy="370214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1" name="Group 1100">
            <a:extLst>
              <a:ext uri="{FF2B5EF4-FFF2-40B4-BE49-F238E27FC236}">
                <a16:creationId xmlns:a16="http://schemas.microsoft.com/office/drawing/2014/main" id="{7AB582E6-299E-4812-897B-56B7B4970971}"/>
              </a:ext>
            </a:extLst>
          </p:cNvPr>
          <p:cNvGrpSpPr/>
          <p:nvPr/>
        </p:nvGrpSpPr>
        <p:grpSpPr>
          <a:xfrm flipH="1">
            <a:off x="1931487" y="4286980"/>
            <a:ext cx="27432" cy="45720"/>
            <a:chOff x="3278568" y="2133736"/>
            <a:chExt cx="332747" cy="512857"/>
          </a:xfrm>
        </p:grpSpPr>
        <p:cxnSp>
          <p:nvCxnSpPr>
            <p:cNvPr id="1102" name="Straight Connector 1101">
              <a:extLst>
                <a:ext uri="{FF2B5EF4-FFF2-40B4-BE49-F238E27FC236}">
                  <a16:creationId xmlns:a16="http://schemas.microsoft.com/office/drawing/2014/main" id="{B89B21F7-CFE5-4B5D-BDB2-BDD254B061E3}"/>
                </a:ext>
              </a:extLst>
            </p:cNvPr>
            <p:cNvCxnSpPr/>
            <p:nvPr/>
          </p:nvCxnSpPr>
          <p:spPr>
            <a:xfrm>
              <a:off x="3444941" y="2133736"/>
              <a:ext cx="0" cy="51285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3" name="Straight Connector 1102">
              <a:extLst>
                <a:ext uri="{FF2B5EF4-FFF2-40B4-BE49-F238E27FC236}">
                  <a16:creationId xmlns:a16="http://schemas.microsoft.com/office/drawing/2014/main" id="{58CA629B-EB55-4676-B115-A22A82FF47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8568" y="2205057"/>
              <a:ext cx="332747" cy="370214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4" name="Straight Connector 1103">
              <a:extLst>
                <a:ext uri="{FF2B5EF4-FFF2-40B4-BE49-F238E27FC236}">
                  <a16:creationId xmlns:a16="http://schemas.microsoft.com/office/drawing/2014/main" id="{EA4B9572-8741-407B-B08B-DACEADAAB90D}"/>
                </a:ext>
              </a:extLst>
            </p:cNvPr>
            <p:cNvCxnSpPr>
              <a:cxnSpLocks/>
            </p:cNvCxnSpPr>
            <p:nvPr/>
          </p:nvCxnSpPr>
          <p:spPr>
            <a:xfrm>
              <a:off x="3278568" y="2205057"/>
              <a:ext cx="332747" cy="370214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5" name="Group 1104">
            <a:extLst>
              <a:ext uri="{FF2B5EF4-FFF2-40B4-BE49-F238E27FC236}">
                <a16:creationId xmlns:a16="http://schemas.microsoft.com/office/drawing/2014/main" id="{E731180A-53AF-4802-89FB-A7F59623DEE0}"/>
              </a:ext>
            </a:extLst>
          </p:cNvPr>
          <p:cNvGrpSpPr/>
          <p:nvPr/>
        </p:nvGrpSpPr>
        <p:grpSpPr>
          <a:xfrm flipH="1">
            <a:off x="1104903" y="5646723"/>
            <a:ext cx="27432" cy="45720"/>
            <a:chOff x="3278568" y="2133736"/>
            <a:chExt cx="332747" cy="512857"/>
          </a:xfrm>
        </p:grpSpPr>
        <p:cxnSp>
          <p:nvCxnSpPr>
            <p:cNvPr id="1106" name="Straight Connector 1105">
              <a:extLst>
                <a:ext uri="{FF2B5EF4-FFF2-40B4-BE49-F238E27FC236}">
                  <a16:creationId xmlns:a16="http://schemas.microsoft.com/office/drawing/2014/main" id="{DA8D721A-0473-48CE-BAD5-9CD2977D7E0B}"/>
                </a:ext>
              </a:extLst>
            </p:cNvPr>
            <p:cNvCxnSpPr/>
            <p:nvPr/>
          </p:nvCxnSpPr>
          <p:spPr>
            <a:xfrm>
              <a:off x="3444941" y="2133736"/>
              <a:ext cx="0" cy="51285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7" name="Straight Connector 1106">
              <a:extLst>
                <a:ext uri="{FF2B5EF4-FFF2-40B4-BE49-F238E27FC236}">
                  <a16:creationId xmlns:a16="http://schemas.microsoft.com/office/drawing/2014/main" id="{1F9829DF-92A7-47AE-ABD6-70FBAF1F32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8568" y="2205057"/>
              <a:ext cx="332747" cy="370214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8" name="Straight Connector 1107">
              <a:extLst>
                <a:ext uri="{FF2B5EF4-FFF2-40B4-BE49-F238E27FC236}">
                  <a16:creationId xmlns:a16="http://schemas.microsoft.com/office/drawing/2014/main" id="{B3D12A98-9C66-436F-BBE9-C04FA9ABA272}"/>
                </a:ext>
              </a:extLst>
            </p:cNvPr>
            <p:cNvCxnSpPr>
              <a:cxnSpLocks/>
            </p:cNvCxnSpPr>
            <p:nvPr/>
          </p:nvCxnSpPr>
          <p:spPr>
            <a:xfrm>
              <a:off x="3278568" y="2205057"/>
              <a:ext cx="332747" cy="370214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9" name="Group 1108">
            <a:extLst>
              <a:ext uri="{FF2B5EF4-FFF2-40B4-BE49-F238E27FC236}">
                <a16:creationId xmlns:a16="http://schemas.microsoft.com/office/drawing/2014/main" id="{6C7328AD-F9EC-4579-B440-E3EE42E3A895}"/>
              </a:ext>
            </a:extLst>
          </p:cNvPr>
          <p:cNvGrpSpPr/>
          <p:nvPr/>
        </p:nvGrpSpPr>
        <p:grpSpPr>
          <a:xfrm flipH="1">
            <a:off x="1829469" y="5429590"/>
            <a:ext cx="27432" cy="45720"/>
            <a:chOff x="3278568" y="2133736"/>
            <a:chExt cx="332747" cy="512857"/>
          </a:xfrm>
        </p:grpSpPr>
        <p:cxnSp>
          <p:nvCxnSpPr>
            <p:cNvPr id="1110" name="Straight Connector 1109">
              <a:extLst>
                <a:ext uri="{FF2B5EF4-FFF2-40B4-BE49-F238E27FC236}">
                  <a16:creationId xmlns:a16="http://schemas.microsoft.com/office/drawing/2014/main" id="{6DCD1720-8C4F-4792-82EC-E0D7862CC3AA}"/>
                </a:ext>
              </a:extLst>
            </p:cNvPr>
            <p:cNvCxnSpPr/>
            <p:nvPr/>
          </p:nvCxnSpPr>
          <p:spPr>
            <a:xfrm>
              <a:off x="3444941" y="2133736"/>
              <a:ext cx="0" cy="51285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1" name="Straight Connector 1110">
              <a:extLst>
                <a:ext uri="{FF2B5EF4-FFF2-40B4-BE49-F238E27FC236}">
                  <a16:creationId xmlns:a16="http://schemas.microsoft.com/office/drawing/2014/main" id="{3849BBA8-BFC2-484D-A361-727810D2A4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8568" y="2205057"/>
              <a:ext cx="332747" cy="370214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2" name="Straight Connector 1111">
              <a:extLst>
                <a:ext uri="{FF2B5EF4-FFF2-40B4-BE49-F238E27FC236}">
                  <a16:creationId xmlns:a16="http://schemas.microsoft.com/office/drawing/2014/main" id="{EA6B1043-2E01-4591-9884-8589BF47EEF5}"/>
                </a:ext>
              </a:extLst>
            </p:cNvPr>
            <p:cNvCxnSpPr>
              <a:cxnSpLocks/>
            </p:cNvCxnSpPr>
            <p:nvPr/>
          </p:nvCxnSpPr>
          <p:spPr>
            <a:xfrm>
              <a:off x="3278568" y="2205057"/>
              <a:ext cx="332747" cy="370214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3" name="Oval 1112">
            <a:extLst>
              <a:ext uri="{FF2B5EF4-FFF2-40B4-BE49-F238E27FC236}">
                <a16:creationId xmlns:a16="http://schemas.microsoft.com/office/drawing/2014/main" id="{C25059FF-9290-4602-8D7B-114ECBE8DF4E}"/>
              </a:ext>
            </a:extLst>
          </p:cNvPr>
          <p:cNvSpPr/>
          <p:nvPr/>
        </p:nvSpPr>
        <p:spPr>
          <a:xfrm>
            <a:off x="700758" y="3993504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14" name="Oval 1113">
            <a:extLst>
              <a:ext uri="{FF2B5EF4-FFF2-40B4-BE49-F238E27FC236}">
                <a16:creationId xmlns:a16="http://schemas.microsoft.com/office/drawing/2014/main" id="{B87933B9-61D7-4827-B7AD-381259C3B4A6}"/>
              </a:ext>
            </a:extLst>
          </p:cNvPr>
          <p:cNvSpPr/>
          <p:nvPr/>
        </p:nvSpPr>
        <p:spPr>
          <a:xfrm>
            <a:off x="649227" y="4102279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15" name="Oval 1114">
            <a:extLst>
              <a:ext uri="{FF2B5EF4-FFF2-40B4-BE49-F238E27FC236}">
                <a16:creationId xmlns:a16="http://schemas.microsoft.com/office/drawing/2014/main" id="{EF2712C9-7A74-467D-8CDC-29C72C506A81}"/>
              </a:ext>
            </a:extLst>
          </p:cNvPr>
          <p:cNvSpPr/>
          <p:nvPr/>
        </p:nvSpPr>
        <p:spPr>
          <a:xfrm>
            <a:off x="919008" y="4197087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16" name="Oval 1115">
            <a:extLst>
              <a:ext uri="{FF2B5EF4-FFF2-40B4-BE49-F238E27FC236}">
                <a16:creationId xmlns:a16="http://schemas.microsoft.com/office/drawing/2014/main" id="{5C0CB23D-0F28-4ABB-8172-6FEAA5569819}"/>
              </a:ext>
            </a:extLst>
          </p:cNvPr>
          <p:cNvSpPr/>
          <p:nvPr/>
        </p:nvSpPr>
        <p:spPr>
          <a:xfrm>
            <a:off x="658371" y="4293344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17" name="Oval 1116">
            <a:extLst>
              <a:ext uri="{FF2B5EF4-FFF2-40B4-BE49-F238E27FC236}">
                <a16:creationId xmlns:a16="http://schemas.microsoft.com/office/drawing/2014/main" id="{49806890-6799-4712-98B4-EE00C7359960}"/>
              </a:ext>
            </a:extLst>
          </p:cNvPr>
          <p:cNvSpPr/>
          <p:nvPr/>
        </p:nvSpPr>
        <p:spPr>
          <a:xfrm>
            <a:off x="899219" y="4389514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18" name="Oval 1117">
            <a:extLst>
              <a:ext uri="{FF2B5EF4-FFF2-40B4-BE49-F238E27FC236}">
                <a16:creationId xmlns:a16="http://schemas.microsoft.com/office/drawing/2014/main" id="{7ED11F35-4E87-4317-80EB-0B958EDD97A0}"/>
              </a:ext>
            </a:extLst>
          </p:cNvPr>
          <p:cNvSpPr/>
          <p:nvPr/>
        </p:nvSpPr>
        <p:spPr>
          <a:xfrm>
            <a:off x="647468" y="4493366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19" name="Oval 1118">
            <a:extLst>
              <a:ext uri="{FF2B5EF4-FFF2-40B4-BE49-F238E27FC236}">
                <a16:creationId xmlns:a16="http://schemas.microsoft.com/office/drawing/2014/main" id="{8EEA15C9-3060-46FB-B04C-0EBD97EB3E54}"/>
              </a:ext>
            </a:extLst>
          </p:cNvPr>
          <p:cNvSpPr/>
          <p:nvPr/>
        </p:nvSpPr>
        <p:spPr>
          <a:xfrm>
            <a:off x="917507" y="4590508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20" name="Oval 1119">
            <a:extLst>
              <a:ext uri="{FF2B5EF4-FFF2-40B4-BE49-F238E27FC236}">
                <a16:creationId xmlns:a16="http://schemas.microsoft.com/office/drawing/2014/main" id="{6A3024A4-28EB-4ACB-8064-F0F66D5E4DAA}"/>
              </a:ext>
            </a:extLst>
          </p:cNvPr>
          <p:cNvSpPr/>
          <p:nvPr/>
        </p:nvSpPr>
        <p:spPr>
          <a:xfrm>
            <a:off x="656612" y="4687646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21" name="Oval 1120">
            <a:extLst>
              <a:ext uri="{FF2B5EF4-FFF2-40B4-BE49-F238E27FC236}">
                <a16:creationId xmlns:a16="http://schemas.microsoft.com/office/drawing/2014/main" id="{6CAE165F-86C5-4F5D-9CD8-D0A2EAE9FF3D}"/>
              </a:ext>
            </a:extLst>
          </p:cNvPr>
          <p:cNvSpPr/>
          <p:nvPr/>
        </p:nvSpPr>
        <p:spPr>
          <a:xfrm>
            <a:off x="648225" y="4781921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22" name="Oval 1121">
            <a:extLst>
              <a:ext uri="{FF2B5EF4-FFF2-40B4-BE49-F238E27FC236}">
                <a16:creationId xmlns:a16="http://schemas.microsoft.com/office/drawing/2014/main" id="{7360869E-6D72-41AD-B83B-B269330504D4}"/>
              </a:ext>
            </a:extLst>
          </p:cNvPr>
          <p:cNvSpPr/>
          <p:nvPr/>
        </p:nvSpPr>
        <p:spPr>
          <a:xfrm>
            <a:off x="973139" y="4879842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23" name="Oval 1122">
            <a:extLst>
              <a:ext uri="{FF2B5EF4-FFF2-40B4-BE49-F238E27FC236}">
                <a16:creationId xmlns:a16="http://schemas.microsoft.com/office/drawing/2014/main" id="{C91D3351-E22C-45DC-A908-BD24D09AFB8E}"/>
              </a:ext>
            </a:extLst>
          </p:cNvPr>
          <p:cNvSpPr/>
          <p:nvPr/>
        </p:nvSpPr>
        <p:spPr>
          <a:xfrm>
            <a:off x="689840" y="4977369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24" name="Oval 1123">
            <a:extLst>
              <a:ext uri="{FF2B5EF4-FFF2-40B4-BE49-F238E27FC236}">
                <a16:creationId xmlns:a16="http://schemas.microsoft.com/office/drawing/2014/main" id="{A36DCAE0-7306-4866-A96D-2CE073727DC0}"/>
              </a:ext>
            </a:extLst>
          </p:cNvPr>
          <p:cNvSpPr/>
          <p:nvPr/>
        </p:nvSpPr>
        <p:spPr>
          <a:xfrm>
            <a:off x="677337" y="5071672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25" name="Oval 1124">
            <a:extLst>
              <a:ext uri="{FF2B5EF4-FFF2-40B4-BE49-F238E27FC236}">
                <a16:creationId xmlns:a16="http://schemas.microsoft.com/office/drawing/2014/main" id="{E3F9B64C-0FE4-479D-9F78-2ED7AF4A7FE6}"/>
              </a:ext>
            </a:extLst>
          </p:cNvPr>
          <p:cNvSpPr/>
          <p:nvPr/>
        </p:nvSpPr>
        <p:spPr>
          <a:xfrm>
            <a:off x="670554" y="5168681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26" name="Oval 1125">
            <a:extLst>
              <a:ext uri="{FF2B5EF4-FFF2-40B4-BE49-F238E27FC236}">
                <a16:creationId xmlns:a16="http://schemas.microsoft.com/office/drawing/2014/main" id="{4BD5E8D5-D8ED-4F3E-A795-485CFEAACD98}"/>
              </a:ext>
            </a:extLst>
          </p:cNvPr>
          <p:cNvSpPr/>
          <p:nvPr/>
        </p:nvSpPr>
        <p:spPr>
          <a:xfrm>
            <a:off x="911712" y="5268850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27" name="Oval 1126">
            <a:extLst>
              <a:ext uri="{FF2B5EF4-FFF2-40B4-BE49-F238E27FC236}">
                <a16:creationId xmlns:a16="http://schemas.microsoft.com/office/drawing/2014/main" id="{28B73098-14D9-4F7E-943B-5685F7B18996}"/>
              </a:ext>
            </a:extLst>
          </p:cNvPr>
          <p:cNvSpPr/>
          <p:nvPr/>
        </p:nvSpPr>
        <p:spPr>
          <a:xfrm>
            <a:off x="875097" y="5363132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28" name="Oval 1127">
            <a:extLst>
              <a:ext uri="{FF2B5EF4-FFF2-40B4-BE49-F238E27FC236}">
                <a16:creationId xmlns:a16="http://schemas.microsoft.com/office/drawing/2014/main" id="{F5DC80F5-7BFF-4206-B7E9-2F35085A016A}"/>
              </a:ext>
            </a:extLst>
          </p:cNvPr>
          <p:cNvSpPr/>
          <p:nvPr/>
        </p:nvSpPr>
        <p:spPr>
          <a:xfrm>
            <a:off x="686481" y="5466981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29" name="Oval 1128">
            <a:extLst>
              <a:ext uri="{FF2B5EF4-FFF2-40B4-BE49-F238E27FC236}">
                <a16:creationId xmlns:a16="http://schemas.microsoft.com/office/drawing/2014/main" id="{7BA615D2-FE9F-4FD9-96F4-3E74BE2AEFF2}"/>
              </a:ext>
            </a:extLst>
          </p:cNvPr>
          <p:cNvSpPr/>
          <p:nvPr/>
        </p:nvSpPr>
        <p:spPr>
          <a:xfrm>
            <a:off x="647468" y="5558799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130" name="Oval 1129">
            <a:extLst>
              <a:ext uri="{FF2B5EF4-FFF2-40B4-BE49-F238E27FC236}">
                <a16:creationId xmlns:a16="http://schemas.microsoft.com/office/drawing/2014/main" id="{AD52F77E-CF82-48C2-8C37-40D4FA90EFCD}"/>
              </a:ext>
            </a:extLst>
          </p:cNvPr>
          <p:cNvSpPr/>
          <p:nvPr/>
        </p:nvSpPr>
        <p:spPr>
          <a:xfrm>
            <a:off x="663231" y="5655492"/>
            <a:ext cx="18288" cy="27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700">
              <a:solidFill>
                <a:prstClr val="white"/>
              </a:solidFill>
            </a:endParaRPr>
          </a:p>
        </p:txBody>
      </p:sp>
      <p:sp>
        <p:nvSpPr>
          <p:cNvPr id="1131" name="TextBox 1130">
            <a:extLst>
              <a:ext uri="{FF2B5EF4-FFF2-40B4-BE49-F238E27FC236}">
                <a16:creationId xmlns:a16="http://schemas.microsoft.com/office/drawing/2014/main" id="{9DF50FED-196E-430D-90B9-32E387350BDF}"/>
              </a:ext>
            </a:extLst>
          </p:cNvPr>
          <p:cNvSpPr txBox="1"/>
          <p:nvPr/>
        </p:nvSpPr>
        <p:spPr>
          <a:xfrm>
            <a:off x="1815131" y="5164284"/>
            <a:ext cx="15905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Time to and on-treatment response</a:t>
            </a:r>
          </a:p>
        </p:txBody>
      </p:sp>
      <p:sp>
        <p:nvSpPr>
          <p:cNvPr id="1132" name="TextBox 1131">
            <a:extLst>
              <a:ext uri="{FF2B5EF4-FFF2-40B4-BE49-F238E27FC236}">
                <a16:creationId xmlns:a16="http://schemas.microsoft.com/office/drawing/2014/main" id="{06D0EB7E-C0E6-49D6-92F4-97B00C666153}"/>
              </a:ext>
            </a:extLst>
          </p:cNvPr>
          <p:cNvSpPr txBox="1"/>
          <p:nvPr/>
        </p:nvSpPr>
        <p:spPr>
          <a:xfrm>
            <a:off x="1815131" y="5262173"/>
            <a:ext cx="87876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Time to response</a:t>
            </a:r>
          </a:p>
        </p:txBody>
      </p:sp>
      <p:sp>
        <p:nvSpPr>
          <p:cNvPr id="1133" name="TextBox 1132">
            <a:extLst>
              <a:ext uri="{FF2B5EF4-FFF2-40B4-BE49-F238E27FC236}">
                <a16:creationId xmlns:a16="http://schemas.microsoft.com/office/drawing/2014/main" id="{5EEE8380-09D2-4567-9D98-51A5024673D1}"/>
              </a:ext>
            </a:extLst>
          </p:cNvPr>
          <p:cNvSpPr txBox="1"/>
          <p:nvPr/>
        </p:nvSpPr>
        <p:spPr>
          <a:xfrm>
            <a:off x="1815131" y="5357296"/>
            <a:ext cx="74571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D/C treatment</a:t>
            </a:r>
          </a:p>
        </p:txBody>
      </p:sp>
      <p:sp>
        <p:nvSpPr>
          <p:cNvPr id="1134" name="TextBox 1133">
            <a:extLst>
              <a:ext uri="{FF2B5EF4-FFF2-40B4-BE49-F238E27FC236}">
                <a16:creationId xmlns:a16="http://schemas.microsoft.com/office/drawing/2014/main" id="{DEC728A1-F8E2-4ABB-B60F-9519D0FA1991}"/>
              </a:ext>
            </a:extLst>
          </p:cNvPr>
          <p:cNvSpPr txBox="1"/>
          <p:nvPr/>
        </p:nvSpPr>
        <p:spPr>
          <a:xfrm>
            <a:off x="1815131" y="5465203"/>
            <a:ext cx="93006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Response ongoing</a:t>
            </a:r>
          </a:p>
        </p:txBody>
      </p:sp>
      <p:sp>
        <p:nvSpPr>
          <p:cNvPr id="1135" name="Oval 1134">
            <a:extLst>
              <a:ext uri="{FF2B5EF4-FFF2-40B4-BE49-F238E27FC236}">
                <a16:creationId xmlns:a16="http://schemas.microsoft.com/office/drawing/2014/main" id="{BF322EB5-F098-461E-AADD-65919DEE0636}"/>
              </a:ext>
            </a:extLst>
          </p:cNvPr>
          <p:cNvSpPr/>
          <p:nvPr/>
        </p:nvSpPr>
        <p:spPr>
          <a:xfrm>
            <a:off x="1830597" y="5336051"/>
            <a:ext cx="27432" cy="36576"/>
          </a:xfrm>
          <a:prstGeom prst="ellipse">
            <a:avLst/>
          </a:prstGeom>
          <a:solidFill>
            <a:schemeClr val="bg1"/>
          </a:solidFill>
          <a:ln w="6350">
            <a:solidFill>
              <a:srgbClr val="6495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grpSp>
        <p:nvGrpSpPr>
          <p:cNvPr id="1136" name="Group 1135">
            <a:extLst>
              <a:ext uri="{FF2B5EF4-FFF2-40B4-BE49-F238E27FC236}">
                <a16:creationId xmlns:a16="http://schemas.microsoft.com/office/drawing/2014/main" id="{53D38D53-707F-4126-BEC9-3B8E6565013A}"/>
              </a:ext>
            </a:extLst>
          </p:cNvPr>
          <p:cNvGrpSpPr/>
          <p:nvPr/>
        </p:nvGrpSpPr>
        <p:grpSpPr>
          <a:xfrm>
            <a:off x="6185701" y="3869139"/>
            <a:ext cx="2975595" cy="2139105"/>
            <a:chOff x="4467177" y="2714625"/>
            <a:chExt cx="2975595" cy="2139105"/>
          </a:xfrm>
        </p:grpSpPr>
        <p:grpSp>
          <p:nvGrpSpPr>
            <p:cNvPr id="1137" name="Group 1136">
              <a:extLst>
                <a:ext uri="{FF2B5EF4-FFF2-40B4-BE49-F238E27FC236}">
                  <a16:creationId xmlns:a16="http://schemas.microsoft.com/office/drawing/2014/main" id="{D8AAFA47-8902-4187-9840-259CCD7BAC39}"/>
                </a:ext>
              </a:extLst>
            </p:cNvPr>
            <p:cNvGrpSpPr/>
            <p:nvPr/>
          </p:nvGrpSpPr>
          <p:grpSpPr>
            <a:xfrm>
              <a:off x="4884200" y="3332402"/>
              <a:ext cx="2500176" cy="1462126"/>
              <a:chOff x="4884200" y="3332402"/>
              <a:chExt cx="2500176" cy="1462126"/>
            </a:xfrm>
          </p:grpSpPr>
          <p:sp>
            <p:nvSpPr>
              <p:cNvPr id="1240" name="Rectangle 59">
                <a:extLst>
                  <a:ext uri="{FF2B5EF4-FFF2-40B4-BE49-F238E27FC236}">
                    <a16:creationId xmlns:a16="http://schemas.microsoft.com/office/drawing/2014/main" id="{4C7B22A8-AE0A-4F01-AD64-214784E85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9250" y="3345389"/>
                <a:ext cx="72412" cy="279800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41" name="Rectangle 60">
                <a:extLst>
                  <a:ext uri="{FF2B5EF4-FFF2-40B4-BE49-F238E27FC236}">
                    <a16:creationId xmlns:a16="http://schemas.microsoft.com/office/drawing/2014/main" id="{EAF1E3B9-11D2-41D7-BF1C-27C5BB90B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6145" y="3345389"/>
                <a:ext cx="74021" cy="299208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42" name="Rectangle 61">
                <a:extLst>
                  <a:ext uri="{FF2B5EF4-FFF2-40B4-BE49-F238E27FC236}">
                    <a16:creationId xmlns:a16="http://schemas.microsoft.com/office/drawing/2014/main" id="{E2AEA359-16F3-4648-A312-64D312F5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9822" y="3345389"/>
                <a:ext cx="74021" cy="401101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43" name="Rectangle 62">
                <a:extLst>
                  <a:ext uri="{FF2B5EF4-FFF2-40B4-BE49-F238E27FC236}">
                    <a16:creationId xmlns:a16="http://schemas.microsoft.com/office/drawing/2014/main" id="{0BB142AA-8889-4587-89D1-4D6EED102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3498" y="3345389"/>
                <a:ext cx="74021" cy="470647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44" name="Rectangle 63">
                <a:extLst>
                  <a:ext uri="{FF2B5EF4-FFF2-40B4-BE49-F238E27FC236}">
                    <a16:creationId xmlns:a16="http://schemas.microsoft.com/office/drawing/2014/main" id="{BC115DA5-EC60-43CF-8020-CCEDB61E2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2002" y="3345389"/>
                <a:ext cx="74021" cy="481968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45" name="Rectangle 64">
                <a:extLst>
                  <a:ext uri="{FF2B5EF4-FFF2-40B4-BE49-F238E27FC236}">
                    <a16:creationId xmlns:a16="http://schemas.microsoft.com/office/drawing/2014/main" id="{758E7B28-A6EB-4D3E-B9F5-AC0487A37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506" y="3345389"/>
                <a:ext cx="72412" cy="551514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46" name="Rectangle 65">
                <a:extLst>
                  <a:ext uri="{FF2B5EF4-FFF2-40B4-BE49-F238E27FC236}">
                    <a16:creationId xmlns:a16="http://schemas.microsoft.com/office/drawing/2014/main" id="{AE88BA3E-8FD3-4199-A035-81003CD38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7401" y="3345389"/>
                <a:ext cx="74021" cy="604886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47" name="Rectangle 66">
                <a:extLst>
                  <a:ext uri="{FF2B5EF4-FFF2-40B4-BE49-F238E27FC236}">
                    <a16:creationId xmlns:a16="http://schemas.microsoft.com/office/drawing/2014/main" id="{EF3E8217-7ECE-436F-9CB1-E3104BA39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4295" y="3345389"/>
                <a:ext cx="74021" cy="648554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48" name="Rectangle 67">
                <a:extLst>
                  <a:ext uri="{FF2B5EF4-FFF2-40B4-BE49-F238E27FC236}">
                    <a16:creationId xmlns:a16="http://schemas.microsoft.com/office/drawing/2014/main" id="{2A6E0284-EC5E-4AAF-AF14-6771E0C3C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1190" y="3345389"/>
                <a:ext cx="74021" cy="685753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49" name="Rectangle 68">
                <a:extLst>
                  <a:ext uri="{FF2B5EF4-FFF2-40B4-BE49-F238E27FC236}">
                    <a16:creationId xmlns:a16="http://schemas.microsoft.com/office/drawing/2014/main" id="{8B965596-164E-47D9-ACF9-A93D80510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2912" y="3345389"/>
                <a:ext cx="74021" cy="732656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50" name="Rectangle 69">
                <a:extLst>
                  <a:ext uri="{FF2B5EF4-FFF2-40B4-BE49-F238E27FC236}">
                    <a16:creationId xmlns:a16="http://schemas.microsoft.com/office/drawing/2014/main" id="{2B42C3E1-8F8F-4B76-91CC-58C91956B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4980" y="3345389"/>
                <a:ext cx="74021" cy="852340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51" name="Rectangle 70">
                <a:extLst>
                  <a:ext uri="{FF2B5EF4-FFF2-40B4-BE49-F238E27FC236}">
                    <a16:creationId xmlns:a16="http://schemas.microsoft.com/office/drawing/2014/main" id="{ADC7BC14-17B7-470D-86F5-18BFA6B5D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0265" y="3345389"/>
                <a:ext cx="74021" cy="891156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52" name="Rectangle 71">
                <a:extLst>
                  <a:ext uri="{FF2B5EF4-FFF2-40B4-BE49-F238E27FC236}">
                    <a16:creationId xmlns:a16="http://schemas.microsoft.com/office/drawing/2014/main" id="{7BD209E4-55CF-4021-A461-3B3479098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1988" y="3345389"/>
                <a:ext cx="72412" cy="904095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53" name="Rectangle 72">
                <a:extLst>
                  <a:ext uri="{FF2B5EF4-FFF2-40B4-BE49-F238E27FC236}">
                    <a16:creationId xmlns:a16="http://schemas.microsoft.com/office/drawing/2014/main" id="{2F93F256-6259-4E41-9128-0A86DE5E9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5664" y="3345389"/>
                <a:ext cx="72412" cy="939676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54" name="Rectangle 73">
                <a:extLst>
                  <a:ext uri="{FF2B5EF4-FFF2-40B4-BE49-F238E27FC236}">
                    <a16:creationId xmlns:a16="http://schemas.microsoft.com/office/drawing/2014/main" id="{CF509301-27FA-4D95-8B02-C7C477D33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9340" y="3345389"/>
                <a:ext cx="74021" cy="960702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55" name="Rectangle 74">
                <a:extLst>
                  <a:ext uri="{FF2B5EF4-FFF2-40B4-BE49-F238E27FC236}">
                    <a16:creationId xmlns:a16="http://schemas.microsoft.com/office/drawing/2014/main" id="{C7EF758E-EE11-46BD-B64E-E08CF1431C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6235" y="3345389"/>
                <a:ext cx="74021" cy="960702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56" name="Rectangle 75">
                <a:extLst>
                  <a:ext uri="{FF2B5EF4-FFF2-40B4-BE49-F238E27FC236}">
                    <a16:creationId xmlns:a16="http://schemas.microsoft.com/office/drawing/2014/main" id="{BBBDDB4C-82D9-4A59-99BC-01CE7BE96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6348" y="3345389"/>
                <a:ext cx="74021" cy="994666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57" name="Rectangle 76">
                <a:extLst>
                  <a:ext uri="{FF2B5EF4-FFF2-40B4-BE49-F238E27FC236}">
                    <a16:creationId xmlns:a16="http://schemas.microsoft.com/office/drawing/2014/main" id="{8AE43DCE-9B67-4B06-861B-B5EBD02E0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3243" y="3345389"/>
                <a:ext cx="72412" cy="1018926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58" name="Rectangle 77">
                <a:extLst>
                  <a:ext uri="{FF2B5EF4-FFF2-40B4-BE49-F238E27FC236}">
                    <a16:creationId xmlns:a16="http://schemas.microsoft.com/office/drawing/2014/main" id="{23EA0BB9-41D0-49A3-B684-887232031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6920" y="3345389"/>
                <a:ext cx="74021" cy="1067446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59" name="Rectangle 78">
                <a:extLst>
                  <a:ext uri="{FF2B5EF4-FFF2-40B4-BE49-F238E27FC236}">
                    <a16:creationId xmlns:a16="http://schemas.microsoft.com/office/drawing/2014/main" id="{05309D9A-9D0B-46D7-A48A-F323E02BF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92205" y="3345389"/>
                <a:ext cx="74021" cy="1143461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60" name="Rectangle 79">
                <a:extLst>
                  <a:ext uri="{FF2B5EF4-FFF2-40B4-BE49-F238E27FC236}">
                    <a16:creationId xmlns:a16="http://schemas.microsoft.com/office/drawing/2014/main" id="{EB6B0E37-7045-4559-8A3E-8C0AA66C5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9100" y="3345389"/>
                <a:ext cx="74021" cy="1284170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61" name="Rectangle 80">
                <a:extLst>
                  <a:ext uri="{FF2B5EF4-FFF2-40B4-BE49-F238E27FC236}">
                    <a16:creationId xmlns:a16="http://schemas.microsoft.com/office/drawing/2014/main" id="{29F97926-18E7-4B3C-8D56-532D603DF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9213" y="3345389"/>
                <a:ext cx="72412" cy="1449139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62" name="Rectangle 81">
                <a:extLst>
                  <a:ext uri="{FF2B5EF4-FFF2-40B4-BE49-F238E27FC236}">
                    <a16:creationId xmlns:a16="http://schemas.microsoft.com/office/drawing/2014/main" id="{4803D7F9-8F87-40C0-B601-A15A8CF64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1280" y="3345389"/>
                <a:ext cx="72412" cy="1449139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63" name="Rectangle 82">
                <a:extLst>
                  <a:ext uri="{FF2B5EF4-FFF2-40B4-BE49-F238E27FC236}">
                    <a16:creationId xmlns:a16="http://schemas.microsoft.com/office/drawing/2014/main" id="{916B26D1-867D-45CB-95F9-704C4B6FE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9784" y="3345389"/>
                <a:ext cx="74021" cy="1449139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64" name="Rectangle 83">
                <a:extLst>
                  <a:ext uri="{FF2B5EF4-FFF2-40B4-BE49-F238E27FC236}">
                    <a16:creationId xmlns:a16="http://schemas.microsoft.com/office/drawing/2014/main" id="{ADC3AAAB-3589-425B-8126-53AD41B09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6679" y="3345389"/>
                <a:ext cx="74021" cy="1449139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65" name="Rectangle 84">
                <a:extLst>
                  <a:ext uri="{FF2B5EF4-FFF2-40B4-BE49-F238E27FC236}">
                    <a16:creationId xmlns:a16="http://schemas.microsoft.com/office/drawing/2014/main" id="{419EEDEB-D609-4810-9ECD-6E276325A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0355" y="3345389"/>
                <a:ext cx="74021" cy="1449139"/>
              </a:xfrm>
              <a:prstGeom prst="rect">
                <a:avLst/>
              </a:prstGeom>
              <a:solidFill>
                <a:srgbClr val="3B5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66" name="Rectangle 57">
                <a:extLst>
                  <a:ext uri="{FF2B5EF4-FFF2-40B4-BE49-F238E27FC236}">
                    <a16:creationId xmlns:a16="http://schemas.microsoft.com/office/drawing/2014/main" id="{AD3D7596-4BC5-4110-ACF6-D7AEEE552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200" y="3332402"/>
                <a:ext cx="74021" cy="18288"/>
              </a:xfrm>
              <a:prstGeom prst="rect">
                <a:avLst/>
              </a:prstGeom>
              <a:solidFill>
                <a:srgbClr val="3B54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4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F314D685-8548-4397-AD1A-89E5C3E9BE6F}"/>
                </a:ext>
              </a:extLst>
            </p:cNvPr>
            <p:cNvSpPr/>
            <p:nvPr/>
          </p:nvSpPr>
          <p:spPr>
            <a:xfrm>
              <a:off x="4866321" y="3075557"/>
              <a:ext cx="2567940" cy="0"/>
            </a:xfrm>
            <a:custGeom>
              <a:avLst/>
              <a:gdLst>
                <a:gd name="connsiteX0" fmla="*/ 0 w 2567940"/>
                <a:gd name="connsiteY0" fmla="*/ 0 h 0"/>
                <a:gd name="connsiteX1" fmla="*/ 2567940 w 256794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67940">
                  <a:moveTo>
                    <a:pt x="0" y="0"/>
                  </a:moveTo>
                  <a:lnTo>
                    <a:pt x="2567940" y="0"/>
                  </a:lnTo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400">
                <a:solidFill>
                  <a:prstClr val="white"/>
                </a:solidFill>
              </a:endParaRPr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B62510F6-BB3D-490C-BDE7-8F0732370BFE}"/>
                </a:ext>
              </a:extLst>
            </p:cNvPr>
            <p:cNvSpPr/>
            <p:nvPr/>
          </p:nvSpPr>
          <p:spPr>
            <a:xfrm>
              <a:off x="4859020" y="3801882"/>
              <a:ext cx="2567940" cy="0"/>
            </a:xfrm>
            <a:custGeom>
              <a:avLst/>
              <a:gdLst>
                <a:gd name="connsiteX0" fmla="*/ 0 w 2567940"/>
                <a:gd name="connsiteY0" fmla="*/ 0 h 0"/>
                <a:gd name="connsiteX1" fmla="*/ 2567940 w 256794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67940">
                  <a:moveTo>
                    <a:pt x="0" y="0"/>
                  </a:moveTo>
                  <a:lnTo>
                    <a:pt x="2567940" y="0"/>
                  </a:lnTo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400">
                <a:solidFill>
                  <a:prstClr val="white"/>
                </a:solidFill>
              </a:endParaRPr>
            </a:p>
          </p:txBody>
        </p:sp>
        <p:sp>
          <p:nvSpPr>
            <p:cNvPr id="1140" name="Freeform 89">
              <a:extLst>
                <a:ext uri="{FF2B5EF4-FFF2-40B4-BE49-F238E27FC236}">
                  <a16:creationId xmlns:a16="http://schemas.microsoft.com/office/drawing/2014/main" id="{22897343-F37B-4938-9C65-031AFDEC6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809" y="3345389"/>
              <a:ext cx="2608452" cy="0"/>
            </a:xfrm>
            <a:custGeom>
              <a:avLst/>
              <a:gdLst>
                <a:gd name="T0" fmla="*/ 0 w 1621"/>
                <a:gd name="T1" fmla="*/ 1621 w 1621"/>
                <a:gd name="T2" fmla="*/ 0 w 16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621">
                  <a:moveTo>
                    <a:pt x="0" y="0"/>
                  </a:moveTo>
                  <a:lnTo>
                    <a:pt x="16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4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141" name="Line 90">
              <a:extLst>
                <a:ext uri="{FF2B5EF4-FFF2-40B4-BE49-F238E27FC236}">
                  <a16:creationId xmlns:a16="http://schemas.microsoft.com/office/drawing/2014/main" id="{3D5179D8-3CB7-4BA3-86E2-7D7B6B4C51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5809" y="3345389"/>
              <a:ext cx="2608452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4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1142" name="Group 1141">
              <a:extLst>
                <a:ext uri="{FF2B5EF4-FFF2-40B4-BE49-F238E27FC236}">
                  <a16:creationId xmlns:a16="http://schemas.microsoft.com/office/drawing/2014/main" id="{57215502-1CE9-4C75-976E-9431F602094F}"/>
                </a:ext>
              </a:extLst>
            </p:cNvPr>
            <p:cNvGrpSpPr/>
            <p:nvPr/>
          </p:nvGrpSpPr>
          <p:grpSpPr>
            <a:xfrm>
              <a:off x="4735429" y="2774467"/>
              <a:ext cx="228767" cy="2071816"/>
              <a:chOff x="4735429" y="2774467"/>
              <a:chExt cx="228767" cy="2071816"/>
            </a:xfrm>
          </p:grpSpPr>
          <p:sp>
            <p:nvSpPr>
              <p:cNvPr id="1225" name="Rectangle 56">
                <a:extLst>
                  <a:ext uri="{FF2B5EF4-FFF2-40B4-BE49-F238E27FC236}">
                    <a16:creationId xmlns:a16="http://schemas.microsoft.com/office/drawing/2014/main" id="{505A906B-51B8-43D1-B468-838877497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0175" y="3325981"/>
                <a:ext cx="74021" cy="19408"/>
              </a:xfrm>
              <a:prstGeom prst="rect">
                <a:avLst/>
              </a:prstGeom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26" name="Freeform 86">
                <a:extLst>
                  <a:ext uri="{FF2B5EF4-FFF2-40B4-BE49-F238E27FC236}">
                    <a16:creationId xmlns:a16="http://schemas.microsoft.com/office/drawing/2014/main" id="{FAFDEF18-0789-42A7-B0DE-F5202930F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5809" y="2774467"/>
                <a:ext cx="32183" cy="2071816"/>
              </a:xfrm>
              <a:custGeom>
                <a:avLst/>
                <a:gdLst>
                  <a:gd name="T0" fmla="*/ 0 w 20"/>
                  <a:gd name="T1" fmla="*/ 0 h 1281"/>
                  <a:gd name="T2" fmla="*/ 20 w 20"/>
                  <a:gd name="T3" fmla="*/ 0 h 1281"/>
                  <a:gd name="T4" fmla="*/ 20 w 20"/>
                  <a:gd name="T5" fmla="*/ 182 h 1281"/>
                  <a:gd name="T6" fmla="*/ 20 w 20"/>
                  <a:gd name="T7" fmla="*/ 1281 h 1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281">
                    <a:moveTo>
                      <a:pt x="0" y="0"/>
                    </a:moveTo>
                    <a:lnTo>
                      <a:pt x="20" y="0"/>
                    </a:lnTo>
                    <a:lnTo>
                      <a:pt x="20" y="182"/>
                    </a:lnTo>
                    <a:lnTo>
                      <a:pt x="20" y="1281"/>
                    </a:lnTo>
                  </a:path>
                </a:pathLst>
              </a:custGeom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27" name="Freeform 87">
                <a:extLst>
                  <a:ext uri="{FF2B5EF4-FFF2-40B4-BE49-F238E27FC236}">
                    <a16:creationId xmlns:a16="http://schemas.microsoft.com/office/drawing/2014/main" id="{6E1FB8E4-36FC-468B-ADF7-E6071395F0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5809" y="3070440"/>
                <a:ext cx="32183" cy="0"/>
              </a:xfrm>
              <a:custGeom>
                <a:avLst/>
                <a:gdLst>
                  <a:gd name="T0" fmla="*/ 0 w 20"/>
                  <a:gd name="T1" fmla="*/ 20 w 20"/>
                  <a:gd name="T2" fmla="*/ 0 w 2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">
                    <a:moveTo>
                      <a:pt x="0" y="0"/>
                    </a:move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28" name="Line 88">
                <a:extLst>
                  <a:ext uri="{FF2B5EF4-FFF2-40B4-BE49-F238E27FC236}">
                    <a16:creationId xmlns:a16="http://schemas.microsoft.com/office/drawing/2014/main" id="{F793FA0F-E68A-4848-A5FA-AEF554959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5809" y="3070440"/>
                <a:ext cx="32183" cy="0"/>
              </a:xfrm>
              <a:prstGeom prst="line">
                <a:avLst/>
              </a:prstGeom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29" name="Freeform 91">
                <a:extLst>
                  <a:ext uri="{FF2B5EF4-FFF2-40B4-BE49-F238E27FC236}">
                    <a16:creationId xmlns:a16="http://schemas.microsoft.com/office/drawing/2014/main" id="{54DE8917-6BB9-4D8D-A65D-FF74070519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5809" y="3644597"/>
                <a:ext cx="32183" cy="0"/>
              </a:xfrm>
              <a:custGeom>
                <a:avLst/>
                <a:gdLst>
                  <a:gd name="T0" fmla="*/ 0 w 20"/>
                  <a:gd name="T1" fmla="*/ 20 w 20"/>
                  <a:gd name="T2" fmla="*/ 0 w 2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">
                    <a:moveTo>
                      <a:pt x="0" y="0"/>
                    </a:move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30" name="Line 92">
                <a:extLst>
                  <a:ext uri="{FF2B5EF4-FFF2-40B4-BE49-F238E27FC236}">
                    <a16:creationId xmlns:a16="http://schemas.microsoft.com/office/drawing/2014/main" id="{CDE5DF92-53BE-49B2-8623-74B5268669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5809" y="3644597"/>
                <a:ext cx="32183" cy="0"/>
              </a:xfrm>
              <a:prstGeom prst="line">
                <a:avLst/>
              </a:prstGeom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31" name="Freeform 93">
                <a:extLst>
                  <a:ext uri="{FF2B5EF4-FFF2-40B4-BE49-F238E27FC236}">
                    <a16:creationId xmlns:a16="http://schemas.microsoft.com/office/drawing/2014/main" id="{84E14E40-7278-4E18-9900-4627AAF6E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5809" y="3932484"/>
                <a:ext cx="32183" cy="0"/>
              </a:xfrm>
              <a:custGeom>
                <a:avLst/>
                <a:gdLst>
                  <a:gd name="T0" fmla="*/ 0 w 20"/>
                  <a:gd name="T1" fmla="*/ 20 w 20"/>
                  <a:gd name="T2" fmla="*/ 0 w 2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">
                    <a:moveTo>
                      <a:pt x="0" y="0"/>
                    </a:move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32" name="Line 94">
                <a:extLst>
                  <a:ext uri="{FF2B5EF4-FFF2-40B4-BE49-F238E27FC236}">
                    <a16:creationId xmlns:a16="http://schemas.microsoft.com/office/drawing/2014/main" id="{2DE7264D-A000-49FD-8075-5027F2459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5809" y="3932484"/>
                <a:ext cx="32183" cy="0"/>
              </a:xfrm>
              <a:prstGeom prst="line">
                <a:avLst/>
              </a:prstGeom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33" name="Freeform 95">
                <a:extLst>
                  <a:ext uri="{FF2B5EF4-FFF2-40B4-BE49-F238E27FC236}">
                    <a16:creationId xmlns:a16="http://schemas.microsoft.com/office/drawing/2014/main" id="{F94B848B-FF1B-4E7C-B11A-68E1C2798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5809" y="4218754"/>
                <a:ext cx="32183" cy="0"/>
              </a:xfrm>
              <a:custGeom>
                <a:avLst/>
                <a:gdLst>
                  <a:gd name="T0" fmla="*/ 0 w 20"/>
                  <a:gd name="T1" fmla="*/ 20 w 20"/>
                  <a:gd name="T2" fmla="*/ 0 w 2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">
                    <a:moveTo>
                      <a:pt x="0" y="0"/>
                    </a:move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34" name="Line 96">
                <a:extLst>
                  <a:ext uri="{FF2B5EF4-FFF2-40B4-BE49-F238E27FC236}">
                    <a16:creationId xmlns:a16="http://schemas.microsoft.com/office/drawing/2014/main" id="{535BEF5C-15CD-4572-B03E-B0EB7D4689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5809" y="4218754"/>
                <a:ext cx="32183" cy="0"/>
              </a:xfrm>
              <a:prstGeom prst="line">
                <a:avLst/>
              </a:prstGeom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35" name="Freeform 97">
                <a:extLst>
                  <a:ext uri="{FF2B5EF4-FFF2-40B4-BE49-F238E27FC236}">
                    <a16:creationId xmlns:a16="http://schemas.microsoft.com/office/drawing/2014/main" id="{72DCFFE9-40E5-41F5-9B4E-32D4C9C95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5809" y="4517962"/>
                <a:ext cx="32183" cy="0"/>
              </a:xfrm>
              <a:custGeom>
                <a:avLst/>
                <a:gdLst>
                  <a:gd name="T0" fmla="*/ 0 w 20"/>
                  <a:gd name="T1" fmla="*/ 20 w 20"/>
                  <a:gd name="T2" fmla="*/ 0 w 2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">
                    <a:moveTo>
                      <a:pt x="0" y="0"/>
                    </a:move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36" name="Line 98">
                <a:extLst>
                  <a:ext uri="{FF2B5EF4-FFF2-40B4-BE49-F238E27FC236}">
                    <a16:creationId xmlns:a16="http://schemas.microsoft.com/office/drawing/2014/main" id="{CD6B3907-AA4F-4C97-BB9E-E8571F8F04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5809" y="4517962"/>
                <a:ext cx="32183" cy="0"/>
              </a:xfrm>
              <a:prstGeom prst="line">
                <a:avLst/>
              </a:prstGeom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37" name="Freeform 99">
                <a:extLst>
                  <a:ext uri="{FF2B5EF4-FFF2-40B4-BE49-F238E27FC236}">
                    <a16:creationId xmlns:a16="http://schemas.microsoft.com/office/drawing/2014/main" id="{AD15F990-B25D-4DF6-B23B-4F3FD01E7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5809" y="4805849"/>
                <a:ext cx="32183" cy="0"/>
              </a:xfrm>
              <a:custGeom>
                <a:avLst/>
                <a:gdLst>
                  <a:gd name="T0" fmla="*/ 0 w 20"/>
                  <a:gd name="T1" fmla="*/ 20 w 20"/>
                  <a:gd name="T2" fmla="*/ 0 w 2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">
                    <a:moveTo>
                      <a:pt x="0" y="0"/>
                    </a:move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38" name="Line 100">
                <a:extLst>
                  <a:ext uri="{FF2B5EF4-FFF2-40B4-BE49-F238E27FC236}">
                    <a16:creationId xmlns:a16="http://schemas.microsoft.com/office/drawing/2014/main" id="{40454754-7057-4470-88FE-DA11C9AB92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5809" y="4805849"/>
                <a:ext cx="32183" cy="0"/>
              </a:xfrm>
              <a:prstGeom prst="line">
                <a:avLst/>
              </a:prstGeom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39" name="Rectangle 103">
                <a:extLst>
                  <a:ext uri="{FF2B5EF4-FFF2-40B4-BE49-F238E27FC236}">
                    <a16:creationId xmlns:a16="http://schemas.microsoft.com/office/drawing/2014/main" id="{7BD9332F-A919-4825-9036-048AA54A9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5429" y="3301720"/>
                <a:ext cx="49694" cy="107722"/>
              </a:xfrm>
              <a:prstGeom prst="rect">
                <a:avLst/>
              </a:prstGeom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700">
                    <a:solidFill>
                      <a:srgbClr val="000000"/>
                    </a:solidFill>
                    <a:latin typeface="Arial MT" panose="020B0604020202020204" pitchFamily="34" charset="0"/>
                    <a:ea typeface="ＭＳ Ｐゴシック" pitchFamily="34" charset="-128"/>
                    <a:cs typeface="Arial" charset="0"/>
                  </a:rPr>
                  <a:t>0</a:t>
                </a:r>
                <a:endParaRPr lang="en-US" altLang="en-US" sz="7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</p:grpSp>
        <p:grpSp>
          <p:nvGrpSpPr>
            <p:cNvPr id="1143" name="Group 1142">
              <a:extLst>
                <a:ext uri="{FF2B5EF4-FFF2-40B4-BE49-F238E27FC236}">
                  <a16:creationId xmlns:a16="http://schemas.microsoft.com/office/drawing/2014/main" id="{075CE91B-2C3D-48E1-8A95-CA821CED69B0}"/>
                </a:ext>
              </a:extLst>
            </p:cNvPr>
            <p:cNvGrpSpPr/>
            <p:nvPr/>
          </p:nvGrpSpPr>
          <p:grpSpPr>
            <a:xfrm>
              <a:off x="4467177" y="2714625"/>
              <a:ext cx="340388" cy="2139105"/>
              <a:chOff x="4467177" y="2714625"/>
              <a:chExt cx="340388" cy="2139105"/>
            </a:xfrm>
          </p:grpSpPr>
          <p:sp>
            <p:nvSpPr>
              <p:cNvPr id="1217" name="Rectangle 101">
                <a:extLst>
                  <a:ext uri="{FF2B5EF4-FFF2-40B4-BE49-F238E27FC236}">
                    <a16:creationId xmlns:a16="http://schemas.microsoft.com/office/drawing/2014/main" id="{C228B8DE-280E-40DB-AF90-204B14AB5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5737" y="2714625"/>
                <a:ext cx="99386" cy="107722"/>
              </a:xfrm>
              <a:prstGeom prst="rect">
                <a:avLst/>
              </a:prstGeom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700">
                    <a:solidFill>
                      <a:srgbClr val="000000"/>
                    </a:solidFill>
                    <a:latin typeface="Arial MT" panose="020B0604020202020204" pitchFamily="34" charset="0"/>
                    <a:ea typeface="ＭＳ Ｐゴシック" pitchFamily="34" charset="-128"/>
                    <a:cs typeface="Arial" charset="0"/>
                  </a:rPr>
                  <a:t>40</a:t>
                </a:r>
                <a:endParaRPr lang="en-US" altLang="en-US" sz="7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18" name="Rectangle 102">
                <a:extLst>
                  <a:ext uri="{FF2B5EF4-FFF2-40B4-BE49-F238E27FC236}">
                    <a16:creationId xmlns:a16="http://schemas.microsoft.com/office/drawing/2014/main" id="{12A480E6-4D1E-42E6-B847-544C8EC1C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5737" y="3017068"/>
                <a:ext cx="99386" cy="107722"/>
              </a:xfrm>
              <a:prstGeom prst="rect">
                <a:avLst/>
              </a:prstGeom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700">
                    <a:solidFill>
                      <a:srgbClr val="000000"/>
                    </a:solidFill>
                    <a:latin typeface="Arial MT" panose="020B0604020202020204" pitchFamily="34" charset="0"/>
                    <a:ea typeface="ＭＳ Ｐゴシック" pitchFamily="34" charset="-128"/>
                    <a:cs typeface="Arial" charset="0"/>
                  </a:rPr>
                  <a:t>20</a:t>
                </a:r>
                <a:endParaRPr lang="en-US" altLang="en-US" sz="70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19" name="Rectangle 104">
                <a:extLst>
                  <a:ext uri="{FF2B5EF4-FFF2-40B4-BE49-F238E27FC236}">
                    <a16:creationId xmlns:a16="http://schemas.microsoft.com/office/drawing/2014/main" id="{85734478-49B3-41C5-B7D7-C8FD4A406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279" y="3584755"/>
                <a:ext cx="152286" cy="107722"/>
              </a:xfrm>
              <a:prstGeom prst="rect">
                <a:avLst/>
              </a:prstGeom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700" dirty="0">
                    <a:solidFill>
                      <a:srgbClr val="000000"/>
                    </a:solidFill>
                    <a:latin typeface="Arial MT" panose="020B0604020202020204" pitchFamily="34" charset="0"/>
                    <a:ea typeface="ＭＳ Ｐゴシック" pitchFamily="34" charset="-128"/>
                    <a:cs typeface="Arial" charset="0"/>
                  </a:rPr>
                  <a:t>−20</a:t>
                </a:r>
                <a:endParaRPr lang="en-US" alt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20" name="Rectangle 105">
                <a:extLst>
                  <a:ext uri="{FF2B5EF4-FFF2-40B4-BE49-F238E27FC236}">
                    <a16:creationId xmlns:a16="http://schemas.microsoft.com/office/drawing/2014/main" id="{76B72BD4-8FB3-4BA7-BB9A-38EE0637B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279" y="3875877"/>
                <a:ext cx="152286" cy="107722"/>
              </a:xfrm>
              <a:prstGeom prst="rect">
                <a:avLst/>
              </a:prstGeom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700" dirty="0">
                    <a:solidFill>
                      <a:srgbClr val="000000"/>
                    </a:solidFill>
                    <a:latin typeface="Arial MT" panose="020B0604020202020204" pitchFamily="34" charset="0"/>
                    <a:ea typeface="ＭＳ Ｐゴシック" pitchFamily="34" charset="-128"/>
                    <a:cs typeface="Arial" charset="0"/>
                  </a:rPr>
                  <a:t>−40</a:t>
                </a:r>
                <a:endParaRPr lang="en-US" alt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21" name="Rectangle 106">
                <a:extLst>
                  <a:ext uri="{FF2B5EF4-FFF2-40B4-BE49-F238E27FC236}">
                    <a16:creationId xmlns:a16="http://schemas.microsoft.com/office/drawing/2014/main" id="{57F5234E-675D-4363-B893-971069350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279" y="4162316"/>
                <a:ext cx="152286" cy="107722"/>
              </a:xfrm>
              <a:prstGeom prst="rect">
                <a:avLst/>
              </a:prstGeom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700" dirty="0">
                    <a:solidFill>
                      <a:srgbClr val="000000"/>
                    </a:solidFill>
                    <a:latin typeface="Arial MT" panose="020B0604020202020204" pitchFamily="34" charset="0"/>
                    <a:ea typeface="ＭＳ Ｐゴシック" pitchFamily="34" charset="-128"/>
                    <a:cs typeface="Arial" charset="0"/>
                  </a:rPr>
                  <a:t>−60</a:t>
                </a:r>
                <a:endParaRPr lang="en-US" alt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22" name="Rectangle 107">
                <a:extLst>
                  <a:ext uri="{FF2B5EF4-FFF2-40B4-BE49-F238E27FC236}">
                    <a16:creationId xmlns:a16="http://schemas.microsoft.com/office/drawing/2014/main" id="{C0EEA243-2BAD-48BC-9237-D27DBE334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279" y="4461099"/>
                <a:ext cx="152286" cy="107722"/>
              </a:xfrm>
              <a:prstGeom prst="rect">
                <a:avLst/>
              </a:prstGeom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700" dirty="0">
                    <a:solidFill>
                      <a:srgbClr val="000000"/>
                    </a:solidFill>
                    <a:latin typeface="Arial MT" panose="020B0604020202020204" pitchFamily="34" charset="0"/>
                    <a:ea typeface="ＭＳ Ｐゴシック" pitchFamily="34" charset="-128"/>
                    <a:cs typeface="Arial" charset="0"/>
                  </a:rPr>
                  <a:t>−80</a:t>
                </a:r>
                <a:endParaRPr lang="en-US" alt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23" name="Rectangle 108">
                <a:extLst>
                  <a:ext uri="{FF2B5EF4-FFF2-40B4-BE49-F238E27FC236}">
                    <a16:creationId xmlns:a16="http://schemas.microsoft.com/office/drawing/2014/main" id="{9A07C7B5-9CA9-4964-94BC-AE84995F8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5587" y="4746008"/>
                <a:ext cx="201978" cy="107722"/>
              </a:xfrm>
              <a:prstGeom prst="rect">
                <a:avLst/>
              </a:prstGeom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700" dirty="0">
                    <a:solidFill>
                      <a:srgbClr val="000000"/>
                    </a:solidFill>
                    <a:latin typeface="Arial MT" panose="020B0604020202020204" pitchFamily="34" charset="0"/>
                    <a:ea typeface="ＭＳ Ｐゴシック" pitchFamily="34" charset="-128"/>
                    <a:cs typeface="Arial" charset="0"/>
                  </a:rPr>
                  <a:t>−100</a:t>
                </a:r>
                <a:endParaRPr lang="en-US" altLang="en-US" sz="700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24" name="TextBox 1223">
                <a:extLst>
                  <a:ext uri="{FF2B5EF4-FFF2-40B4-BE49-F238E27FC236}">
                    <a16:creationId xmlns:a16="http://schemas.microsoft.com/office/drawing/2014/main" id="{CD35A818-ABA2-475B-B6B0-1AC6AE0A7850}"/>
                  </a:ext>
                </a:extLst>
              </p:cNvPr>
              <p:cNvSpPr txBox="1"/>
              <p:nvPr/>
            </p:nvSpPr>
            <p:spPr>
              <a:xfrm rot="16200000">
                <a:off x="3555228" y="3702653"/>
                <a:ext cx="2039341" cy="215444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en-US" sz="800" b="1" dirty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rPr>
                  <a:t>Best change in SLD from baseline, %</a:t>
                </a:r>
              </a:p>
            </p:txBody>
          </p:sp>
        </p:grpSp>
        <p:sp>
          <p:nvSpPr>
            <p:cNvPr id="1144" name="Rectangle 57">
              <a:extLst>
                <a:ext uri="{FF2B5EF4-FFF2-40B4-BE49-F238E27FC236}">
                  <a16:creationId xmlns:a16="http://schemas.microsoft.com/office/drawing/2014/main" id="{48EDB7E8-19C3-4BCD-8641-71B440D03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5461" y="3345389"/>
              <a:ext cx="74021" cy="171438"/>
            </a:xfrm>
            <a:prstGeom prst="rect">
              <a:avLst/>
            </a:prstGeom>
            <a:solidFill>
              <a:srgbClr val="3B54A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4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145" name="Rectangle 58">
              <a:extLst>
                <a:ext uri="{FF2B5EF4-FFF2-40B4-BE49-F238E27FC236}">
                  <a16:creationId xmlns:a16="http://schemas.microsoft.com/office/drawing/2014/main" id="{4BE6D6EB-54E9-4AF3-BD77-57177D046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137" y="3345389"/>
              <a:ext cx="74021" cy="171438"/>
            </a:xfrm>
            <a:prstGeom prst="rect">
              <a:avLst/>
            </a:prstGeom>
            <a:solidFill>
              <a:srgbClr val="3B54A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40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1175" name="Group 111">
              <a:extLst>
                <a:ext uri="{FF2B5EF4-FFF2-40B4-BE49-F238E27FC236}">
                  <a16:creationId xmlns:a16="http://schemas.microsoft.com/office/drawing/2014/main" id="{F77AD42E-65CD-48F9-B649-ECC7F7ED239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811659" y="2776538"/>
              <a:ext cx="39362" cy="2066544"/>
              <a:chOff x="3031" y="1749"/>
              <a:chExt cx="26" cy="1365"/>
            </a:xfrm>
          </p:grpSpPr>
          <p:sp>
            <p:nvSpPr>
              <p:cNvPr id="1205" name="Freeform 112">
                <a:extLst>
                  <a:ext uri="{FF2B5EF4-FFF2-40B4-BE49-F238E27FC236}">
                    <a16:creationId xmlns:a16="http://schemas.microsoft.com/office/drawing/2014/main" id="{73C2F7A4-577F-43D8-91D7-6755FE9E7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1749"/>
                <a:ext cx="26" cy="1365"/>
              </a:xfrm>
              <a:custGeom>
                <a:avLst/>
                <a:gdLst>
                  <a:gd name="T0" fmla="*/ 0 w 26"/>
                  <a:gd name="T1" fmla="*/ 0 h 1365"/>
                  <a:gd name="T2" fmla="*/ 26 w 26"/>
                  <a:gd name="T3" fmla="*/ 0 h 1365"/>
                  <a:gd name="T4" fmla="*/ 26 w 26"/>
                  <a:gd name="T5" fmla="*/ 194 h 1365"/>
                  <a:gd name="T6" fmla="*/ 26 w 26"/>
                  <a:gd name="T7" fmla="*/ 1365 h 1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365">
                    <a:moveTo>
                      <a:pt x="0" y="0"/>
                    </a:moveTo>
                    <a:lnTo>
                      <a:pt x="26" y="0"/>
                    </a:lnTo>
                    <a:lnTo>
                      <a:pt x="26" y="194"/>
                    </a:lnTo>
                    <a:lnTo>
                      <a:pt x="26" y="1365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06" name="Freeform 113">
                <a:extLst>
                  <a:ext uri="{FF2B5EF4-FFF2-40B4-BE49-F238E27FC236}">
                    <a16:creationId xmlns:a16="http://schemas.microsoft.com/office/drawing/2014/main" id="{E2D5DF0A-3DDE-43B6-97E2-687969F5F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1945"/>
                <a:ext cx="26" cy="0"/>
              </a:xfrm>
              <a:custGeom>
                <a:avLst/>
                <a:gdLst>
                  <a:gd name="T0" fmla="*/ 0 w 26"/>
                  <a:gd name="T1" fmla="*/ 26 w 26"/>
                  <a:gd name="T2" fmla="*/ 0 w 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6">
                    <a:moveTo>
                      <a:pt x="0" y="0"/>
                    </a:move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07" name="Line 114">
                <a:extLst>
                  <a:ext uri="{FF2B5EF4-FFF2-40B4-BE49-F238E27FC236}">
                    <a16:creationId xmlns:a16="http://schemas.microsoft.com/office/drawing/2014/main" id="{C0548C49-1BB8-4F27-9EE1-CE3708C87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1" y="1945"/>
                <a:ext cx="26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08" name="Freeform 115">
                <a:extLst>
                  <a:ext uri="{FF2B5EF4-FFF2-40B4-BE49-F238E27FC236}">
                    <a16:creationId xmlns:a16="http://schemas.microsoft.com/office/drawing/2014/main" id="{B068F846-EB03-4A0C-B6BD-910D5F2F5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2322"/>
                <a:ext cx="26" cy="0"/>
              </a:xfrm>
              <a:custGeom>
                <a:avLst/>
                <a:gdLst>
                  <a:gd name="T0" fmla="*/ 0 w 26"/>
                  <a:gd name="T1" fmla="*/ 26 w 26"/>
                  <a:gd name="T2" fmla="*/ 0 w 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6">
                    <a:moveTo>
                      <a:pt x="0" y="0"/>
                    </a:move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09" name="Line 116">
                <a:extLst>
                  <a:ext uri="{FF2B5EF4-FFF2-40B4-BE49-F238E27FC236}">
                    <a16:creationId xmlns:a16="http://schemas.microsoft.com/office/drawing/2014/main" id="{EC47C1F6-3D9D-4726-B49F-651055204B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1" y="2322"/>
                <a:ext cx="26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10" name="Freeform 117">
                <a:extLst>
                  <a:ext uri="{FF2B5EF4-FFF2-40B4-BE49-F238E27FC236}">
                    <a16:creationId xmlns:a16="http://schemas.microsoft.com/office/drawing/2014/main" id="{A8EF4428-C68D-4449-9707-7490F5FDF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2512"/>
                <a:ext cx="26" cy="0"/>
              </a:xfrm>
              <a:custGeom>
                <a:avLst/>
                <a:gdLst>
                  <a:gd name="T0" fmla="*/ 0 w 26"/>
                  <a:gd name="T1" fmla="*/ 26 w 26"/>
                  <a:gd name="T2" fmla="*/ 0 w 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6">
                    <a:moveTo>
                      <a:pt x="0" y="0"/>
                    </a:move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11" name="Line 118">
                <a:extLst>
                  <a:ext uri="{FF2B5EF4-FFF2-40B4-BE49-F238E27FC236}">
                    <a16:creationId xmlns:a16="http://schemas.microsoft.com/office/drawing/2014/main" id="{E4AA4ADC-D05F-43DE-B845-2B0083F4D1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1" y="2512"/>
                <a:ext cx="26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12" name="Freeform 119">
                <a:extLst>
                  <a:ext uri="{FF2B5EF4-FFF2-40B4-BE49-F238E27FC236}">
                    <a16:creationId xmlns:a16="http://schemas.microsoft.com/office/drawing/2014/main" id="{A265599D-D2E5-4B28-B8FD-7ADDDF65F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2701"/>
                <a:ext cx="26" cy="0"/>
              </a:xfrm>
              <a:custGeom>
                <a:avLst/>
                <a:gdLst>
                  <a:gd name="T0" fmla="*/ 0 w 26"/>
                  <a:gd name="T1" fmla="*/ 26 w 26"/>
                  <a:gd name="T2" fmla="*/ 0 w 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6">
                    <a:moveTo>
                      <a:pt x="0" y="0"/>
                    </a:move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13" name="Line 120">
                <a:extLst>
                  <a:ext uri="{FF2B5EF4-FFF2-40B4-BE49-F238E27FC236}">
                    <a16:creationId xmlns:a16="http://schemas.microsoft.com/office/drawing/2014/main" id="{C91C4E24-F945-414B-9189-480266BA8D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1" y="2701"/>
                <a:ext cx="26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14" name="Freeform 121">
                <a:extLst>
                  <a:ext uri="{FF2B5EF4-FFF2-40B4-BE49-F238E27FC236}">
                    <a16:creationId xmlns:a16="http://schemas.microsoft.com/office/drawing/2014/main" id="{665188E8-F17A-4214-BD75-28D8A8A2D8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2897"/>
                <a:ext cx="26" cy="0"/>
              </a:xfrm>
              <a:custGeom>
                <a:avLst/>
                <a:gdLst>
                  <a:gd name="T0" fmla="*/ 0 w 26"/>
                  <a:gd name="T1" fmla="*/ 26 w 26"/>
                  <a:gd name="T2" fmla="*/ 0 w 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6">
                    <a:moveTo>
                      <a:pt x="0" y="0"/>
                    </a:move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15" name="Line 122">
                <a:extLst>
                  <a:ext uri="{FF2B5EF4-FFF2-40B4-BE49-F238E27FC236}">
                    <a16:creationId xmlns:a16="http://schemas.microsoft.com/office/drawing/2014/main" id="{284DE3C1-31A8-4BBD-ADA0-68902353A1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1" y="2897"/>
                <a:ext cx="26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16" name="Line 123">
                <a:extLst>
                  <a:ext uri="{FF2B5EF4-FFF2-40B4-BE49-F238E27FC236}">
                    <a16:creationId xmlns:a16="http://schemas.microsoft.com/office/drawing/2014/main" id="{D606CE72-B139-45AF-A15B-9BC73AAAB8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1" y="3087"/>
                <a:ext cx="26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</p:grpSp>
        <p:sp>
          <p:nvSpPr>
            <p:cNvPr id="1176" name="TextBox 1175">
              <a:extLst>
                <a:ext uri="{FF2B5EF4-FFF2-40B4-BE49-F238E27FC236}">
                  <a16:creationId xmlns:a16="http://schemas.microsoft.com/office/drawing/2014/main" id="{6DDFD026-7584-45DC-9544-D0108FFA1737}"/>
                </a:ext>
              </a:extLst>
            </p:cNvPr>
            <p:cNvSpPr txBox="1"/>
            <p:nvPr/>
          </p:nvSpPr>
          <p:spPr>
            <a:xfrm rot="16200000">
              <a:off x="4753405" y="3176213"/>
              <a:ext cx="31931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M1A</a:t>
              </a:r>
            </a:p>
          </p:txBody>
        </p:sp>
        <p:sp>
          <p:nvSpPr>
            <p:cNvPr id="1177" name="TextBox 1176">
              <a:extLst>
                <a:ext uri="{FF2B5EF4-FFF2-40B4-BE49-F238E27FC236}">
                  <a16:creationId xmlns:a16="http://schemas.microsoft.com/office/drawing/2014/main" id="{6D73AD53-F78E-47DE-B785-1392CEF95B6E}"/>
                </a:ext>
              </a:extLst>
            </p:cNvPr>
            <p:cNvSpPr txBox="1"/>
            <p:nvPr/>
          </p:nvSpPr>
          <p:spPr>
            <a:xfrm rot="16200000">
              <a:off x="5017849" y="3179629"/>
              <a:ext cx="31931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M1A</a:t>
              </a:r>
            </a:p>
          </p:txBody>
        </p:sp>
        <p:sp>
          <p:nvSpPr>
            <p:cNvPr id="1178" name="TextBox 1177">
              <a:extLst>
                <a:ext uri="{FF2B5EF4-FFF2-40B4-BE49-F238E27FC236}">
                  <a16:creationId xmlns:a16="http://schemas.microsoft.com/office/drawing/2014/main" id="{4DCACF6A-C040-459E-918E-8086D7A93DDA}"/>
                </a:ext>
              </a:extLst>
            </p:cNvPr>
            <p:cNvSpPr txBox="1"/>
            <p:nvPr/>
          </p:nvSpPr>
          <p:spPr>
            <a:xfrm rot="16200000">
              <a:off x="5286290" y="3179629"/>
              <a:ext cx="31931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M1C</a:t>
              </a:r>
            </a:p>
          </p:txBody>
        </p:sp>
        <p:sp>
          <p:nvSpPr>
            <p:cNvPr id="1179" name="TextBox 1178">
              <a:extLst>
                <a:ext uri="{FF2B5EF4-FFF2-40B4-BE49-F238E27FC236}">
                  <a16:creationId xmlns:a16="http://schemas.microsoft.com/office/drawing/2014/main" id="{3AAD2C1D-3944-472B-A57C-8DEA908FFACA}"/>
                </a:ext>
              </a:extLst>
            </p:cNvPr>
            <p:cNvSpPr txBox="1"/>
            <p:nvPr/>
          </p:nvSpPr>
          <p:spPr>
            <a:xfrm rot="16200000">
              <a:off x="5361709" y="3179629"/>
              <a:ext cx="31931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M1C</a:t>
              </a:r>
            </a:p>
          </p:txBody>
        </p:sp>
        <p:sp>
          <p:nvSpPr>
            <p:cNvPr id="1180" name="TextBox 1179">
              <a:extLst>
                <a:ext uri="{FF2B5EF4-FFF2-40B4-BE49-F238E27FC236}">
                  <a16:creationId xmlns:a16="http://schemas.microsoft.com/office/drawing/2014/main" id="{BED704AD-F454-4D74-8932-DB89180BB69D}"/>
                </a:ext>
              </a:extLst>
            </p:cNvPr>
            <p:cNvSpPr txBox="1"/>
            <p:nvPr/>
          </p:nvSpPr>
          <p:spPr>
            <a:xfrm rot="16200000">
              <a:off x="5489160" y="3211819"/>
              <a:ext cx="24558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IV</a:t>
              </a:r>
            </a:p>
          </p:txBody>
        </p:sp>
        <p:sp>
          <p:nvSpPr>
            <p:cNvPr id="1181" name="TextBox 1180">
              <a:extLst>
                <a:ext uri="{FF2B5EF4-FFF2-40B4-BE49-F238E27FC236}">
                  <a16:creationId xmlns:a16="http://schemas.microsoft.com/office/drawing/2014/main" id="{39CD363F-1AAF-41FC-B1EA-C7DDA82D761A}"/>
                </a:ext>
              </a:extLst>
            </p:cNvPr>
            <p:cNvSpPr txBox="1"/>
            <p:nvPr/>
          </p:nvSpPr>
          <p:spPr>
            <a:xfrm rot="16200000">
              <a:off x="6445485" y="3211819"/>
              <a:ext cx="24558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IV</a:t>
              </a:r>
            </a:p>
          </p:txBody>
        </p:sp>
        <p:sp>
          <p:nvSpPr>
            <p:cNvPr id="1182" name="TextBox 1181">
              <a:extLst>
                <a:ext uri="{FF2B5EF4-FFF2-40B4-BE49-F238E27FC236}">
                  <a16:creationId xmlns:a16="http://schemas.microsoft.com/office/drawing/2014/main" id="{66A71CB6-CBC0-4624-8D77-9CBEA6C645D6}"/>
                </a:ext>
              </a:extLst>
            </p:cNvPr>
            <p:cNvSpPr txBox="1"/>
            <p:nvPr/>
          </p:nvSpPr>
          <p:spPr>
            <a:xfrm rot="16200000">
              <a:off x="5632023" y="3179629"/>
              <a:ext cx="31931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M1B</a:t>
              </a:r>
            </a:p>
          </p:txBody>
        </p:sp>
        <p:sp>
          <p:nvSpPr>
            <p:cNvPr id="1183" name="TextBox 1182">
              <a:extLst>
                <a:ext uri="{FF2B5EF4-FFF2-40B4-BE49-F238E27FC236}">
                  <a16:creationId xmlns:a16="http://schemas.microsoft.com/office/drawing/2014/main" id="{B1D40B79-540F-49D1-83B5-E6E69C2E1BF9}"/>
                </a:ext>
              </a:extLst>
            </p:cNvPr>
            <p:cNvSpPr txBox="1"/>
            <p:nvPr/>
          </p:nvSpPr>
          <p:spPr>
            <a:xfrm rot="16200000">
              <a:off x="5716662" y="3179629"/>
              <a:ext cx="31931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M1C</a:t>
              </a:r>
            </a:p>
          </p:txBody>
        </p:sp>
        <p:sp>
          <p:nvSpPr>
            <p:cNvPr id="1184" name="TextBox 1183">
              <a:extLst>
                <a:ext uri="{FF2B5EF4-FFF2-40B4-BE49-F238E27FC236}">
                  <a16:creationId xmlns:a16="http://schemas.microsoft.com/office/drawing/2014/main" id="{0D6AEE4E-23D4-4703-BC9B-3F3B8C82D88D}"/>
                </a:ext>
              </a:extLst>
            </p:cNvPr>
            <p:cNvSpPr txBox="1"/>
            <p:nvPr/>
          </p:nvSpPr>
          <p:spPr>
            <a:xfrm rot="16200000">
              <a:off x="5889062" y="3179629"/>
              <a:ext cx="31931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M1C</a:t>
              </a:r>
            </a:p>
          </p:txBody>
        </p:sp>
        <p:sp>
          <p:nvSpPr>
            <p:cNvPr id="1185" name="TextBox 1184">
              <a:extLst>
                <a:ext uri="{FF2B5EF4-FFF2-40B4-BE49-F238E27FC236}">
                  <a16:creationId xmlns:a16="http://schemas.microsoft.com/office/drawing/2014/main" id="{A3C63FCD-3F06-4F1E-B3DC-4F895D7EA00D}"/>
                </a:ext>
              </a:extLst>
            </p:cNvPr>
            <p:cNvSpPr txBox="1"/>
            <p:nvPr/>
          </p:nvSpPr>
          <p:spPr>
            <a:xfrm rot="16200000">
              <a:off x="5970859" y="3179629"/>
              <a:ext cx="31931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M1B</a:t>
              </a:r>
            </a:p>
          </p:txBody>
        </p:sp>
        <p:sp>
          <p:nvSpPr>
            <p:cNvPr id="1186" name="TextBox 1185">
              <a:extLst>
                <a:ext uri="{FF2B5EF4-FFF2-40B4-BE49-F238E27FC236}">
                  <a16:creationId xmlns:a16="http://schemas.microsoft.com/office/drawing/2014/main" id="{62C1A280-9ACA-446A-8783-73B09E249B81}"/>
                </a:ext>
              </a:extLst>
            </p:cNvPr>
            <p:cNvSpPr txBox="1"/>
            <p:nvPr/>
          </p:nvSpPr>
          <p:spPr>
            <a:xfrm rot="16200000">
              <a:off x="5990841" y="3104979"/>
              <a:ext cx="47000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Unknown</a:t>
              </a:r>
            </a:p>
          </p:txBody>
        </p:sp>
        <p:sp>
          <p:nvSpPr>
            <p:cNvPr id="1187" name="TextBox 1186">
              <a:extLst>
                <a:ext uri="{FF2B5EF4-FFF2-40B4-BE49-F238E27FC236}">
                  <a16:creationId xmlns:a16="http://schemas.microsoft.com/office/drawing/2014/main" id="{F24803A4-7300-4DC7-8FAC-74777117599D}"/>
                </a:ext>
              </a:extLst>
            </p:cNvPr>
            <p:cNvSpPr txBox="1"/>
            <p:nvPr/>
          </p:nvSpPr>
          <p:spPr>
            <a:xfrm rot="16200000">
              <a:off x="4778408" y="3104979"/>
              <a:ext cx="47000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Unknown</a:t>
              </a:r>
            </a:p>
          </p:txBody>
        </p:sp>
        <p:sp>
          <p:nvSpPr>
            <p:cNvPr id="1188" name="TextBox 1187">
              <a:extLst>
                <a:ext uri="{FF2B5EF4-FFF2-40B4-BE49-F238E27FC236}">
                  <a16:creationId xmlns:a16="http://schemas.microsoft.com/office/drawing/2014/main" id="{F3DDC22F-AE26-43F3-A607-6AD4F37C24C5}"/>
                </a:ext>
              </a:extLst>
            </p:cNvPr>
            <p:cNvSpPr txBox="1"/>
            <p:nvPr/>
          </p:nvSpPr>
          <p:spPr>
            <a:xfrm rot="16200000">
              <a:off x="6330711" y="3179629"/>
              <a:ext cx="31931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M1A</a:t>
              </a:r>
            </a:p>
          </p:txBody>
        </p:sp>
        <p:sp>
          <p:nvSpPr>
            <p:cNvPr id="1189" name="TextBox 1188">
              <a:extLst>
                <a:ext uri="{FF2B5EF4-FFF2-40B4-BE49-F238E27FC236}">
                  <a16:creationId xmlns:a16="http://schemas.microsoft.com/office/drawing/2014/main" id="{0C6769A9-B408-4B7F-A838-FEF7542956E4}"/>
                </a:ext>
              </a:extLst>
            </p:cNvPr>
            <p:cNvSpPr txBox="1"/>
            <p:nvPr/>
          </p:nvSpPr>
          <p:spPr>
            <a:xfrm rot="16200000">
              <a:off x="6530861" y="3211819"/>
              <a:ext cx="24558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IV</a:t>
              </a:r>
            </a:p>
          </p:txBody>
        </p:sp>
        <p:sp>
          <p:nvSpPr>
            <p:cNvPr id="1190" name="TextBox 1189">
              <a:extLst>
                <a:ext uri="{FF2B5EF4-FFF2-40B4-BE49-F238E27FC236}">
                  <a16:creationId xmlns:a16="http://schemas.microsoft.com/office/drawing/2014/main" id="{C5170FE5-6D09-4E4C-89B2-1D713B3FDB68}"/>
                </a:ext>
              </a:extLst>
            </p:cNvPr>
            <p:cNvSpPr txBox="1"/>
            <p:nvPr/>
          </p:nvSpPr>
          <p:spPr>
            <a:xfrm rot="16200000">
              <a:off x="6614462" y="3211819"/>
              <a:ext cx="24558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IV</a:t>
              </a:r>
            </a:p>
          </p:txBody>
        </p:sp>
        <p:sp>
          <p:nvSpPr>
            <p:cNvPr id="1191" name="TextBox 1190">
              <a:extLst>
                <a:ext uri="{FF2B5EF4-FFF2-40B4-BE49-F238E27FC236}">
                  <a16:creationId xmlns:a16="http://schemas.microsoft.com/office/drawing/2014/main" id="{C400A525-4672-48F7-98F1-C103F6A44A4A}"/>
                </a:ext>
              </a:extLst>
            </p:cNvPr>
            <p:cNvSpPr txBox="1"/>
            <p:nvPr/>
          </p:nvSpPr>
          <p:spPr>
            <a:xfrm rot="16200000">
              <a:off x="6709269" y="3211819"/>
              <a:ext cx="24558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IV</a:t>
              </a:r>
            </a:p>
          </p:txBody>
        </p:sp>
        <p:sp>
          <p:nvSpPr>
            <p:cNvPr id="1192" name="TextBox 1191">
              <a:extLst>
                <a:ext uri="{FF2B5EF4-FFF2-40B4-BE49-F238E27FC236}">
                  <a16:creationId xmlns:a16="http://schemas.microsoft.com/office/drawing/2014/main" id="{36F7BCAD-17BB-47A4-98D7-F375B7E545FC}"/>
                </a:ext>
              </a:extLst>
            </p:cNvPr>
            <p:cNvSpPr txBox="1"/>
            <p:nvPr/>
          </p:nvSpPr>
          <p:spPr>
            <a:xfrm rot="16200000">
              <a:off x="6842737" y="3179629"/>
              <a:ext cx="31931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M1C</a:t>
              </a:r>
            </a:p>
          </p:txBody>
        </p:sp>
        <p:sp>
          <p:nvSpPr>
            <p:cNvPr id="1193" name="TextBox 1192">
              <a:extLst>
                <a:ext uri="{FF2B5EF4-FFF2-40B4-BE49-F238E27FC236}">
                  <a16:creationId xmlns:a16="http://schemas.microsoft.com/office/drawing/2014/main" id="{0AA88661-B266-4474-B395-DEBA62CB5D50}"/>
                </a:ext>
              </a:extLst>
            </p:cNvPr>
            <p:cNvSpPr txBox="1"/>
            <p:nvPr/>
          </p:nvSpPr>
          <p:spPr>
            <a:xfrm rot="16200000">
              <a:off x="7099209" y="3179629"/>
              <a:ext cx="31931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M1B</a:t>
              </a:r>
            </a:p>
          </p:txBody>
        </p:sp>
        <p:sp>
          <p:nvSpPr>
            <p:cNvPr id="1194" name="TextBox 1193">
              <a:extLst>
                <a:ext uri="{FF2B5EF4-FFF2-40B4-BE49-F238E27FC236}">
                  <a16:creationId xmlns:a16="http://schemas.microsoft.com/office/drawing/2014/main" id="{658E0B0B-340E-4436-BE00-3C638DCE9C66}"/>
                </a:ext>
              </a:extLst>
            </p:cNvPr>
            <p:cNvSpPr txBox="1"/>
            <p:nvPr/>
          </p:nvSpPr>
          <p:spPr>
            <a:xfrm rot="16200000">
              <a:off x="7198475" y="3179629"/>
              <a:ext cx="31931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M1A</a:t>
              </a:r>
            </a:p>
          </p:txBody>
        </p:sp>
        <p:sp>
          <p:nvSpPr>
            <p:cNvPr id="1195" name="TextBox 1194">
              <a:extLst>
                <a:ext uri="{FF2B5EF4-FFF2-40B4-BE49-F238E27FC236}">
                  <a16:creationId xmlns:a16="http://schemas.microsoft.com/office/drawing/2014/main" id="{E80F77A8-0631-4EE3-8D8A-D0397F53F71A}"/>
                </a:ext>
              </a:extLst>
            </p:cNvPr>
            <p:cNvSpPr txBox="1"/>
            <p:nvPr/>
          </p:nvSpPr>
          <p:spPr>
            <a:xfrm rot="16200000">
              <a:off x="5580452" y="3211819"/>
              <a:ext cx="24558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IV</a:t>
              </a:r>
            </a:p>
          </p:txBody>
        </p:sp>
        <p:sp>
          <p:nvSpPr>
            <p:cNvPr id="1196" name="TextBox 1195">
              <a:extLst>
                <a:ext uri="{FF2B5EF4-FFF2-40B4-BE49-F238E27FC236}">
                  <a16:creationId xmlns:a16="http://schemas.microsoft.com/office/drawing/2014/main" id="{17377B9F-1090-492E-8364-27F5422D59C6}"/>
                </a:ext>
              </a:extLst>
            </p:cNvPr>
            <p:cNvSpPr txBox="1"/>
            <p:nvPr/>
          </p:nvSpPr>
          <p:spPr>
            <a:xfrm rot="16200000">
              <a:off x="5150585" y="3211819"/>
              <a:ext cx="24558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IV</a:t>
              </a:r>
            </a:p>
          </p:txBody>
        </p:sp>
        <p:sp>
          <p:nvSpPr>
            <p:cNvPr id="1197" name="TextBox 1196">
              <a:extLst>
                <a:ext uri="{FF2B5EF4-FFF2-40B4-BE49-F238E27FC236}">
                  <a16:creationId xmlns:a16="http://schemas.microsoft.com/office/drawing/2014/main" id="{E8C14EFA-8E90-4E3B-B0FB-D0CCB987B6E7}"/>
                </a:ext>
              </a:extLst>
            </p:cNvPr>
            <p:cNvSpPr txBox="1"/>
            <p:nvPr/>
          </p:nvSpPr>
          <p:spPr>
            <a:xfrm rot="16200000">
              <a:off x="4949674" y="3186275"/>
              <a:ext cx="28405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IIIC</a:t>
              </a:r>
            </a:p>
          </p:txBody>
        </p:sp>
        <p:sp>
          <p:nvSpPr>
            <p:cNvPr id="1198" name="TextBox 1197">
              <a:extLst>
                <a:ext uri="{FF2B5EF4-FFF2-40B4-BE49-F238E27FC236}">
                  <a16:creationId xmlns:a16="http://schemas.microsoft.com/office/drawing/2014/main" id="{A17F8145-AFEE-4924-9266-7FB299E4CBD8}"/>
                </a:ext>
              </a:extLst>
            </p:cNvPr>
            <p:cNvSpPr txBox="1"/>
            <p:nvPr/>
          </p:nvSpPr>
          <p:spPr>
            <a:xfrm rot="16200000">
              <a:off x="5214242" y="3186275"/>
              <a:ext cx="28405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IIIC</a:t>
              </a:r>
            </a:p>
          </p:txBody>
        </p:sp>
        <p:sp>
          <p:nvSpPr>
            <p:cNvPr id="1199" name="TextBox 1198">
              <a:extLst>
                <a:ext uri="{FF2B5EF4-FFF2-40B4-BE49-F238E27FC236}">
                  <a16:creationId xmlns:a16="http://schemas.microsoft.com/office/drawing/2014/main" id="{D830E7CA-8EDD-4498-97D8-FE7AB02CCEA9}"/>
                </a:ext>
              </a:extLst>
            </p:cNvPr>
            <p:cNvSpPr txBox="1"/>
            <p:nvPr/>
          </p:nvSpPr>
          <p:spPr>
            <a:xfrm rot="16200000">
              <a:off x="5831442" y="3186275"/>
              <a:ext cx="28405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IIIC</a:t>
              </a:r>
            </a:p>
          </p:txBody>
        </p:sp>
        <p:sp>
          <p:nvSpPr>
            <p:cNvPr id="1200" name="TextBox 1199">
              <a:extLst>
                <a:ext uri="{FF2B5EF4-FFF2-40B4-BE49-F238E27FC236}">
                  <a16:creationId xmlns:a16="http://schemas.microsoft.com/office/drawing/2014/main" id="{C157634F-F5A9-43EB-B868-CFD769CCBD7C}"/>
                </a:ext>
              </a:extLst>
            </p:cNvPr>
            <p:cNvSpPr txBox="1"/>
            <p:nvPr/>
          </p:nvSpPr>
          <p:spPr>
            <a:xfrm rot="16200000">
              <a:off x="6171782" y="3186275"/>
              <a:ext cx="28405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IIIC</a:t>
              </a:r>
            </a:p>
          </p:txBody>
        </p:sp>
        <p:sp>
          <p:nvSpPr>
            <p:cNvPr id="1201" name="TextBox 1200">
              <a:extLst>
                <a:ext uri="{FF2B5EF4-FFF2-40B4-BE49-F238E27FC236}">
                  <a16:creationId xmlns:a16="http://schemas.microsoft.com/office/drawing/2014/main" id="{E336699C-F653-4F84-8C92-E50E0E034C8E}"/>
                </a:ext>
              </a:extLst>
            </p:cNvPr>
            <p:cNvSpPr txBox="1"/>
            <p:nvPr/>
          </p:nvSpPr>
          <p:spPr>
            <a:xfrm rot="16200000">
              <a:off x="6269572" y="3186275"/>
              <a:ext cx="28405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IIIC</a:t>
              </a:r>
            </a:p>
          </p:txBody>
        </p:sp>
        <p:sp>
          <p:nvSpPr>
            <p:cNvPr id="1202" name="TextBox 1201">
              <a:extLst>
                <a:ext uri="{FF2B5EF4-FFF2-40B4-BE49-F238E27FC236}">
                  <a16:creationId xmlns:a16="http://schemas.microsoft.com/office/drawing/2014/main" id="{F0B96805-9627-484A-9F2C-EEC910902D2C}"/>
                </a:ext>
              </a:extLst>
            </p:cNvPr>
            <p:cNvSpPr txBox="1"/>
            <p:nvPr/>
          </p:nvSpPr>
          <p:spPr>
            <a:xfrm rot="16200000">
              <a:off x="6761505" y="3186275"/>
              <a:ext cx="28405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IIIC</a:t>
              </a:r>
            </a:p>
          </p:txBody>
        </p:sp>
        <p:sp>
          <p:nvSpPr>
            <p:cNvPr id="1203" name="TextBox 1202">
              <a:extLst>
                <a:ext uri="{FF2B5EF4-FFF2-40B4-BE49-F238E27FC236}">
                  <a16:creationId xmlns:a16="http://schemas.microsoft.com/office/drawing/2014/main" id="{6984EAEB-F473-40A8-9768-29B2C737907B}"/>
                </a:ext>
              </a:extLst>
            </p:cNvPr>
            <p:cNvSpPr txBox="1"/>
            <p:nvPr/>
          </p:nvSpPr>
          <p:spPr>
            <a:xfrm rot="16200000">
              <a:off x="6950609" y="3186275"/>
              <a:ext cx="28405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IIIC</a:t>
              </a:r>
            </a:p>
          </p:txBody>
        </p:sp>
        <p:sp>
          <p:nvSpPr>
            <p:cNvPr id="1204" name="TextBox 1203">
              <a:extLst>
                <a:ext uri="{FF2B5EF4-FFF2-40B4-BE49-F238E27FC236}">
                  <a16:creationId xmlns:a16="http://schemas.microsoft.com/office/drawing/2014/main" id="{1CD484D2-E64D-4319-A1B8-0C63F8EC2F24}"/>
                </a:ext>
              </a:extLst>
            </p:cNvPr>
            <p:cNvSpPr txBox="1"/>
            <p:nvPr/>
          </p:nvSpPr>
          <p:spPr>
            <a:xfrm rot="16200000">
              <a:off x="7022874" y="3186275"/>
              <a:ext cx="28405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500" b="1" dirty="0">
                  <a:solidFill>
                    <a:prstClr val="black"/>
                  </a:solidFill>
                  <a:ea typeface="ＭＳ Ｐゴシック" pitchFamily="34" charset="-128"/>
                  <a:cs typeface="Arial" charset="0"/>
                </a:rPr>
                <a:t>IIIC</a:t>
              </a:r>
            </a:p>
          </p:txBody>
        </p:sp>
      </p:grpSp>
      <p:sp>
        <p:nvSpPr>
          <p:cNvPr id="1267" name="Oval 1266">
            <a:extLst>
              <a:ext uri="{FF2B5EF4-FFF2-40B4-BE49-F238E27FC236}">
                <a16:creationId xmlns:a16="http://schemas.microsoft.com/office/drawing/2014/main" id="{2CD16C69-A9A0-48C7-A25F-840F33C60AE0}"/>
              </a:ext>
            </a:extLst>
          </p:cNvPr>
          <p:cNvSpPr/>
          <p:nvPr/>
        </p:nvSpPr>
        <p:spPr>
          <a:xfrm>
            <a:off x="7493197" y="299995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68" name="Oval 1267">
            <a:extLst>
              <a:ext uri="{FF2B5EF4-FFF2-40B4-BE49-F238E27FC236}">
                <a16:creationId xmlns:a16="http://schemas.microsoft.com/office/drawing/2014/main" id="{A3EF7BD7-1956-4653-B11F-B2789079EFBA}"/>
              </a:ext>
            </a:extLst>
          </p:cNvPr>
          <p:cNvSpPr/>
          <p:nvPr/>
        </p:nvSpPr>
        <p:spPr>
          <a:xfrm>
            <a:off x="7400805" y="305329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69" name="Oval 1268">
            <a:extLst>
              <a:ext uri="{FF2B5EF4-FFF2-40B4-BE49-F238E27FC236}">
                <a16:creationId xmlns:a16="http://schemas.microsoft.com/office/drawing/2014/main" id="{D436A3B8-62BB-4B8C-BEF4-CE7DB9DE6CF6}"/>
              </a:ext>
            </a:extLst>
          </p:cNvPr>
          <p:cNvSpPr/>
          <p:nvPr/>
        </p:nvSpPr>
        <p:spPr>
          <a:xfrm>
            <a:off x="7081718" y="2926608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70" name="Oval 1269">
            <a:extLst>
              <a:ext uri="{FF2B5EF4-FFF2-40B4-BE49-F238E27FC236}">
                <a16:creationId xmlns:a16="http://schemas.microsoft.com/office/drawing/2014/main" id="{81F36D98-A67D-4A9B-9909-01C121AEB81D}"/>
              </a:ext>
            </a:extLst>
          </p:cNvPr>
          <p:cNvSpPr/>
          <p:nvPr/>
        </p:nvSpPr>
        <p:spPr>
          <a:xfrm>
            <a:off x="7096958" y="2944706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71" name="Oval 1270">
            <a:extLst>
              <a:ext uri="{FF2B5EF4-FFF2-40B4-BE49-F238E27FC236}">
                <a16:creationId xmlns:a16="http://schemas.microsoft.com/office/drawing/2014/main" id="{DEFEE1CA-B997-44BF-BBEF-A7A8E0D72F2F}"/>
              </a:ext>
            </a:extLst>
          </p:cNvPr>
          <p:cNvSpPr/>
          <p:nvPr/>
        </p:nvSpPr>
        <p:spPr>
          <a:xfrm>
            <a:off x="7096006" y="312187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72" name="Oval 1271">
            <a:extLst>
              <a:ext uri="{FF2B5EF4-FFF2-40B4-BE49-F238E27FC236}">
                <a16:creationId xmlns:a16="http://schemas.microsoft.com/office/drawing/2014/main" id="{9610B359-1065-4406-B334-516AE7961631}"/>
              </a:ext>
            </a:extLst>
          </p:cNvPr>
          <p:cNvSpPr/>
          <p:nvPr/>
        </p:nvSpPr>
        <p:spPr>
          <a:xfrm>
            <a:off x="7157918" y="310282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73" name="Oval 1272">
            <a:extLst>
              <a:ext uri="{FF2B5EF4-FFF2-40B4-BE49-F238E27FC236}">
                <a16:creationId xmlns:a16="http://schemas.microsoft.com/office/drawing/2014/main" id="{9BC4224D-15AB-4162-A98E-25E4A634EE38}"/>
              </a:ext>
            </a:extLst>
          </p:cNvPr>
          <p:cNvSpPr/>
          <p:nvPr/>
        </p:nvSpPr>
        <p:spPr>
          <a:xfrm>
            <a:off x="7270313" y="3163781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74" name="Oval 1273">
            <a:extLst>
              <a:ext uri="{FF2B5EF4-FFF2-40B4-BE49-F238E27FC236}">
                <a16:creationId xmlns:a16="http://schemas.microsoft.com/office/drawing/2014/main" id="{78BB1302-3774-457C-8DC3-CB2F82296B01}"/>
              </a:ext>
            </a:extLst>
          </p:cNvPr>
          <p:cNvSpPr/>
          <p:nvPr/>
        </p:nvSpPr>
        <p:spPr>
          <a:xfrm>
            <a:off x="7336988" y="3127586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75" name="Oval 1274">
            <a:extLst>
              <a:ext uri="{FF2B5EF4-FFF2-40B4-BE49-F238E27FC236}">
                <a16:creationId xmlns:a16="http://schemas.microsoft.com/office/drawing/2014/main" id="{D8CB7E1E-9F25-4170-8E15-016F1D215DD5}"/>
              </a:ext>
            </a:extLst>
          </p:cNvPr>
          <p:cNvSpPr/>
          <p:nvPr/>
        </p:nvSpPr>
        <p:spPr>
          <a:xfrm>
            <a:off x="7275076" y="3103773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76" name="Oval 1275">
            <a:extLst>
              <a:ext uri="{FF2B5EF4-FFF2-40B4-BE49-F238E27FC236}">
                <a16:creationId xmlns:a16="http://schemas.microsoft.com/office/drawing/2014/main" id="{63339576-298D-46BC-9752-905933D652D4}"/>
              </a:ext>
            </a:extLst>
          </p:cNvPr>
          <p:cNvSpPr/>
          <p:nvPr/>
        </p:nvSpPr>
        <p:spPr>
          <a:xfrm>
            <a:off x="7255074" y="3048528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77" name="Oval 1276">
            <a:extLst>
              <a:ext uri="{FF2B5EF4-FFF2-40B4-BE49-F238E27FC236}">
                <a16:creationId xmlns:a16="http://schemas.microsoft.com/office/drawing/2014/main" id="{E2777F6E-DE9B-4624-9005-FDF9AE55EF04}"/>
              </a:ext>
            </a:extLst>
          </p:cNvPr>
          <p:cNvSpPr/>
          <p:nvPr/>
        </p:nvSpPr>
        <p:spPr>
          <a:xfrm>
            <a:off x="7289364" y="3055195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78" name="Oval 1277">
            <a:extLst>
              <a:ext uri="{FF2B5EF4-FFF2-40B4-BE49-F238E27FC236}">
                <a16:creationId xmlns:a16="http://schemas.microsoft.com/office/drawing/2014/main" id="{5899CDA6-5F5D-4585-BA15-F37FBBED48C1}"/>
              </a:ext>
            </a:extLst>
          </p:cNvPr>
          <p:cNvSpPr/>
          <p:nvPr/>
        </p:nvSpPr>
        <p:spPr>
          <a:xfrm>
            <a:off x="7479864" y="3072340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79" name="Oval 1278">
            <a:extLst>
              <a:ext uri="{FF2B5EF4-FFF2-40B4-BE49-F238E27FC236}">
                <a16:creationId xmlns:a16="http://schemas.microsoft.com/office/drawing/2014/main" id="{2443C026-107F-4DAE-9723-B247847E58ED}"/>
              </a:ext>
            </a:extLst>
          </p:cNvPr>
          <p:cNvSpPr/>
          <p:nvPr/>
        </p:nvSpPr>
        <p:spPr>
          <a:xfrm>
            <a:off x="7496056" y="3094248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80" name="Oval 1279">
            <a:extLst>
              <a:ext uri="{FF2B5EF4-FFF2-40B4-BE49-F238E27FC236}">
                <a16:creationId xmlns:a16="http://schemas.microsoft.com/office/drawing/2014/main" id="{089EC351-7213-4FF2-B158-D5BC771F0D03}"/>
              </a:ext>
            </a:extLst>
          </p:cNvPr>
          <p:cNvSpPr/>
          <p:nvPr/>
        </p:nvSpPr>
        <p:spPr>
          <a:xfrm>
            <a:off x="6854916" y="2436394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81" name="Oval 1280">
            <a:extLst>
              <a:ext uri="{FF2B5EF4-FFF2-40B4-BE49-F238E27FC236}">
                <a16:creationId xmlns:a16="http://schemas.microsoft.com/office/drawing/2014/main" id="{F8A6A853-E794-419F-BE23-441B2704621B}"/>
              </a:ext>
            </a:extLst>
          </p:cNvPr>
          <p:cNvSpPr/>
          <p:nvPr/>
        </p:nvSpPr>
        <p:spPr>
          <a:xfrm>
            <a:off x="7266396" y="2503069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82" name="Oval 1281">
            <a:extLst>
              <a:ext uri="{FF2B5EF4-FFF2-40B4-BE49-F238E27FC236}">
                <a16:creationId xmlns:a16="http://schemas.microsoft.com/office/drawing/2014/main" id="{136CAF4A-A6AD-4E6A-8447-2E87D239DA96}"/>
              </a:ext>
            </a:extLst>
          </p:cNvPr>
          <p:cNvSpPr/>
          <p:nvPr/>
        </p:nvSpPr>
        <p:spPr>
          <a:xfrm>
            <a:off x="7091853" y="2579822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83" name="Oval 1282">
            <a:extLst>
              <a:ext uri="{FF2B5EF4-FFF2-40B4-BE49-F238E27FC236}">
                <a16:creationId xmlns:a16="http://schemas.microsoft.com/office/drawing/2014/main" id="{05EF0327-FE51-469E-9ABC-3E83C7A20530}"/>
              </a:ext>
            </a:extLst>
          </p:cNvPr>
          <p:cNvSpPr/>
          <p:nvPr/>
        </p:nvSpPr>
        <p:spPr>
          <a:xfrm>
            <a:off x="6895873" y="2812631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84" name="Isosceles Triangle 1283">
            <a:extLst>
              <a:ext uri="{FF2B5EF4-FFF2-40B4-BE49-F238E27FC236}">
                <a16:creationId xmlns:a16="http://schemas.microsoft.com/office/drawing/2014/main" id="{B121A8B6-CC04-42D8-8AD8-76291F9ADEB2}"/>
              </a:ext>
            </a:extLst>
          </p:cNvPr>
          <p:cNvSpPr/>
          <p:nvPr/>
        </p:nvSpPr>
        <p:spPr>
          <a:xfrm>
            <a:off x="6851105" y="2845016"/>
            <a:ext cx="45719" cy="45719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85" name="Isosceles Triangle 1284">
            <a:extLst>
              <a:ext uri="{FF2B5EF4-FFF2-40B4-BE49-F238E27FC236}">
                <a16:creationId xmlns:a16="http://schemas.microsoft.com/office/drawing/2014/main" id="{788A1B34-D5CF-4DCE-975D-DF921CA4B758}"/>
              </a:ext>
            </a:extLst>
          </p:cNvPr>
          <p:cNvSpPr/>
          <p:nvPr/>
        </p:nvSpPr>
        <p:spPr>
          <a:xfrm>
            <a:off x="7061608" y="2898356"/>
            <a:ext cx="45719" cy="45719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86" name="Isosceles Triangle 1285">
            <a:extLst>
              <a:ext uri="{FF2B5EF4-FFF2-40B4-BE49-F238E27FC236}">
                <a16:creationId xmlns:a16="http://schemas.microsoft.com/office/drawing/2014/main" id="{EDFEFF96-ABB1-4657-9682-544202EA75F9}"/>
              </a:ext>
            </a:extLst>
          </p:cNvPr>
          <p:cNvSpPr/>
          <p:nvPr/>
        </p:nvSpPr>
        <p:spPr>
          <a:xfrm>
            <a:off x="7691210" y="3027896"/>
            <a:ext cx="45719" cy="45719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87" name="Isosceles Triangle 1286">
            <a:extLst>
              <a:ext uri="{FF2B5EF4-FFF2-40B4-BE49-F238E27FC236}">
                <a16:creationId xmlns:a16="http://schemas.microsoft.com/office/drawing/2014/main" id="{2E6A4956-04C9-4812-8B9E-B2645DE2421E}"/>
              </a:ext>
            </a:extLst>
          </p:cNvPr>
          <p:cNvSpPr/>
          <p:nvPr/>
        </p:nvSpPr>
        <p:spPr>
          <a:xfrm>
            <a:off x="7968388" y="3266021"/>
            <a:ext cx="45719" cy="45719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88" name="Isosceles Triangle 1287">
            <a:extLst>
              <a:ext uri="{FF2B5EF4-FFF2-40B4-BE49-F238E27FC236}">
                <a16:creationId xmlns:a16="http://schemas.microsoft.com/office/drawing/2014/main" id="{01DB8639-0E0E-4B2C-A8B1-0DE4112A5314}"/>
              </a:ext>
            </a:extLst>
          </p:cNvPr>
          <p:cNvSpPr/>
          <p:nvPr/>
        </p:nvSpPr>
        <p:spPr>
          <a:xfrm>
            <a:off x="7742645" y="3296501"/>
            <a:ext cx="45719" cy="45719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89" name="Oval 1288">
            <a:extLst>
              <a:ext uri="{FF2B5EF4-FFF2-40B4-BE49-F238E27FC236}">
                <a16:creationId xmlns:a16="http://schemas.microsoft.com/office/drawing/2014/main" id="{A6DD3635-A46E-4E48-BC1F-CEE2836316CA}"/>
              </a:ext>
            </a:extLst>
          </p:cNvPr>
          <p:cNvSpPr/>
          <p:nvPr/>
        </p:nvSpPr>
        <p:spPr>
          <a:xfrm>
            <a:off x="8313193" y="3365081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90" name="Oval 1289">
            <a:extLst>
              <a:ext uri="{FF2B5EF4-FFF2-40B4-BE49-F238E27FC236}">
                <a16:creationId xmlns:a16="http://schemas.microsoft.com/office/drawing/2014/main" id="{9950A1EC-4360-47B5-8B99-93F3A075C82C}"/>
              </a:ext>
            </a:extLst>
          </p:cNvPr>
          <p:cNvSpPr/>
          <p:nvPr/>
        </p:nvSpPr>
        <p:spPr>
          <a:xfrm>
            <a:off x="7122568" y="260117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91" name="Oval 1290">
            <a:extLst>
              <a:ext uri="{FF2B5EF4-FFF2-40B4-BE49-F238E27FC236}">
                <a16:creationId xmlns:a16="http://schemas.microsoft.com/office/drawing/2014/main" id="{B8BCD1FA-E118-4D69-8C2D-55944129E187}"/>
              </a:ext>
            </a:extLst>
          </p:cNvPr>
          <p:cNvSpPr/>
          <p:nvPr/>
        </p:nvSpPr>
        <p:spPr>
          <a:xfrm>
            <a:off x="7274016" y="2914548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92" name="Oval 1291">
            <a:extLst>
              <a:ext uri="{FF2B5EF4-FFF2-40B4-BE49-F238E27FC236}">
                <a16:creationId xmlns:a16="http://schemas.microsoft.com/office/drawing/2014/main" id="{8A3AA817-9E6B-4BD6-9BF7-934E81566BAF}"/>
              </a:ext>
            </a:extLst>
          </p:cNvPr>
          <p:cNvSpPr/>
          <p:nvPr/>
        </p:nvSpPr>
        <p:spPr>
          <a:xfrm>
            <a:off x="7071296" y="3043988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93" name="Oval 1292">
            <a:extLst>
              <a:ext uri="{FF2B5EF4-FFF2-40B4-BE49-F238E27FC236}">
                <a16:creationId xmlns:a16="http://schemas.microsoft.com/office/drawing/2014/main" id="{DAB4C96A-C736-4AF5-B7AD-3A2E9A23C5B5}"/>
              </a:ext>
            </a:extLst>
          </p:cNvPr>
          <p:cNvSpPr/>
          <p:nvPr/>
        </p:nvSpPr>
        <p:spPr>
          <a:xfrm>
            <a:off x="7256782" y="2735003"/>
            <a:ext cx="45719" cy="457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94" name="Oval 1293">
            <a:extLst>
              <a:ext uri="{FF2B5EF4-FFF2-40B4-BE49-F238E27FC236}">
                <a16:creationId xmlns:a16="http://schemas.microsoft.com/office/drawing/2014/main" id="{86C7529D-715A-41B7-9FA1-52407D2861A9}"/>
              </a:ext>
            </a:extLst>
          </p:cNvPr>
          <p:cNvSpPr/>
          <p:nvPr/>
        </p:nvSpPr>
        <p:spPr>
          <a:xfrm>
            <a:off x="7034849" y="2580698"/>
            <a:ext cx="45719" cy="457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95" name="Oval 1294">
            <a:extLst>
              <a:ext uri="{FF2B5EF4-FFF2-40B4-BE49-F238E27FC236}">
                <a16:creationId xmlns:a16="http://schemas.microsoft.com/office/drawing/2014/main" id="{FEC0D31F-669C-43D6-B36E-132044ED9AB5}"/>
              </a:ext>
            </a:extLst>
          </p:cNvPr>
          <p:cNvSpPr/>
          <p:nvPr/>
        </p:nvSpPr>
        <p:spPr>
          <a:xfrm>
            <a:off x="7110096" y="2745481"/>
            <a:ext cx="45719" cy="457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96" name="Oval 1295">
            <a:extLst>
              <a:ext uri="{FF2B5EF4-FFF2-40B4-BE49-F238E27FC236}">
                <a16:creationId xmlns:a16="http://schemas.microsoft.com/office/drawing/2014/main" id="{8DF409CC-6A1C-44E7-8455-F0E8D7C23983}"/>
              </a:ext>
            </a:extLst>
          </p:cNvPr>
          <p:cNvSpPr/>
          <p:nvPr/>
        </p:nvSpPr>
        <p:spPr>
          <a:xfrm>
            <a:off x="7284404" y="2794058"/>
            <a:ext cx="45719" cy="457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97" name="Oval 1296">
            <a:extLst>
              <a:ext uri="{FF2B5EF4-FFF2-40B4-BE49-F238E27FC236}">
                <a16:creationId xmlns:a16="http://schemas.microsoft.com/office/drawing/2014/main" id="{587A7286-00FA-4BE8-AF69-AB372C131FDC}"/>
              </a:ext>
            </a:extLst>
          </p:cNvPr>
          <p:cNvSpPr/>
          <p:nvPr/>
        </p:nvSpPr>
        <p:spPr>
          <a:xfrm>
            <a:off x="7065329" y="3093143"/>
            <a:ext cx="45719" cy="457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98" name="Oval 1297">
            <a:extLst>
              <a:ext uri="{FF2B5EF4-FFF2-40B4-BE49-F238E27FC236}">
                <a16:creationId xmlns:a16="http://schemas.microsoft.com/office/drawing/2014/main" id="{8EBE9F42-A161-458F-A041-FAE4ECC45D16}"/>
              </a:ext>
            </a:extLst>
          </p:cNvPr>
          <p:cNvSpPr/>
          <p:nvPr/>
        </p:nvSpPr>
        <p:spPr>
          <a:xfrm>
            <a:off x="6726240" y="2500688"/>
            <a:ext cx="45719" cy="457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99" name="TextBox 1298">
            <a:extLst>
              <a:ext uri="{FF2B5EF4-FFF2-40B4-BE49-F238E27FC236}">
                <a16:creationId xmlns:a16="http://schemas.microsoft.com/office/drawing/2014/main" id="{4969DDAC-2FA7-4C54-AC82-6EDF1C11259F}"/>
              </a:ext>
            </a:extLst>
          </p:cNvPr>
          <p:cNvSpPr txBox="1"/>
          <p:nvPr/>
        </p:nvSpPr>
        <p:spPr>
          <a:xfrm>
            <a:off x="7691992" y="1976657"/>
            <a:ext cx="10791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6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PD</a:t>
            </a:r>
          </a:p>
          <a:p>
            <a:pPr defTabSz="457200">
              <a:defRPr/>
            </a:pPr>
            <a:r>
              <a:rPr lang="en-US" sz="6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SD</a:t>
            </a:r>
          </a:p>
          <a:p>
            <a:pPr defTabSz="457200">
              <a:defRPr/>
            </a:pPr>
            <a:r>
              <a:rPr lang="en-US" sz="6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CR-PR</a:t>
            </a:r>
          </a:p>
          <a:p>
            <a:pPr defTabSz="457200">
              <a:defRPr/>
            </a:pPr>
            <a:r>
              <a:rPr lang="en-US" sz="6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Discontinued all treatment</a:t>
            </a:r>
          </a:p>
          <a:p>
            <a:pPr defTabSz="457200">
              <a:defRPr/>
            </a:pPr>
            <a:r>
              <a:rPr lang="en-US" sz="6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New lesion</a:t>
            </a:r>
          </a:p>
        </p:txBody>
      </p:sp>
      <p:grpSp>
        <p:nvGrpSpPr>
          <p:cNvPr id="1300" name="Group 1299">
            <a:extLst>
              <a:ext uri="{FF2B5EF4-FFF2-40B4-BE49-F238E27FC236}">
                <a16:creationId xmlns:a16="http://schemas.microsoft.com/office/drawing/2014/main" id="{559D7774-C18F-4C80-ABEE-A22E5E60A707}"/>
              </a:ext>
            </a:extLst>
          </p:cNvPr>
          <p:cNvGrpSpPr/>
          <p:nvPr/>
        </p:nvGrpSpPr>
        <p:grpSpPr>
          <a:xfrm>
            <a:off x="7617227" y="2066822"/>
            <a:ext cx="124247" cy="399203"/>
            <a:chOff x="7456242" y="2112390"/>
            <a:chExt cx="92513" cy="323624"/>
          </a:xfrm>
        </p:grpSpPr>
        <p:sp>
          <p:nvSpPr>
            <p:cNvPr id="1301" name="Isosceles Triangle 1300">
              <a:extLst>
                <a:ext uri="{FF2B5EF4-FFF2-40B4-BE49-F238E27FC236}">
                  <a16:creationId xmlns:a16="http://schemas.microsoft.com/office/drawing/2014/main" id="{24374C0A-66FA-4C05-BD2A-6AAA03A2ED6D}"/>
                </a:ext>
              </a:extLst>
            </p:cNvPr>
            <p:cNvSpPr/>
            <p:nvPr/>
          </p:nvSpPr>
          <p:spPr>
            <a:xfrm>
              <a:off x="7479639" y="2390295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02" name="Oval 1301">
              <a:extLst>
                <a:ext uri="{FF2B5EF4-FFF2-40B4-BE49-F238E27FC236}">
                  <a16:creationId xmlns:a16="http://schemas.microsoft.com/office/drawing/2014/main" id="{00BE82E5-6461-42FC-B191-CFABE6B67739}"/>
                </a:ext>
              </a:extLst>
            </p:cNvPr>
            <p:cNvSpPr/>
            <p:nvPr/>
          </p:nvSpPr>
          <p:spPr>
            <a:xfrm>
              <a:off x="7479639" y="231415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03" name="Straight Connector 1302">
              <a:extLst>
                <a:ext uri="{FF2B5EF4-FFF2-40B4-BE49-F238E27FC236}">
                  <a16:creationId xmlns:a16="http://schemas.microsoft.com/office/drawing/2014/main" id="{28A42079-17EF-40C9-8233-0EC537A2CE21}"/>
                </a:ext>
              </a:extLst>
            </p:cNvPr>
            <p:cNvCxnSpPr/>
            <p:nvPr/>
          </p:nvCxnSpPr>
          <p:spPr>
            <a:xfrm>
              <a:off x="7456242" y="2112390"/>
              <a:ext cx="92513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4" name="Straight Connector 1303">
              <a:extLst>
                <a:ext uri="{FF2B5EF4-FFF2-40B4-BE49-F238E27FC236}">
                  <a16:creationId xmlns:a16="http://schemas.microsoft.com/office/drawing/2014/main" id="{74501D5A-661F-45D9-B49B-3D50FAF2DB78}"/>
                </a:ext>
              </a:extLst>
            </p:cNvPr>
            <p:cNvCxnSpPr/>
            <p:nvPr/>
          </p:nvCxnSpPr>
          <p:spPr>
            <a:xfrm>
              <a:off x="7456242" y="2183829"/>
              <a:ext cx="92513" cy="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5" name="Straight Connector 1304">
              <a:extLst>
                <a:ext uri="{FF2B5EF4-FFF2-40B4-BE49-F238E27FC236}">
                  <a16:creationId xmlns:a16="http://schemas.microsoft.com/office/drawing/2014/main" id="{D7AEB1FD-4A66-4428-A3F8-44265D211FA7}"/>
                </a:ext>
              </a:extLst>
            </p:cNvPr>
            <p:cNvCxnSpPr/>
            <p:nvPr/>
          </p:nvCxnSpPr>
          <p:spPr>
            <a:xfrm>
              <a:off x="7456242" y="2267648"/>
              <a:ext cx="92513" cy="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6" name="Freeform: Shape 1305">
            <a:extLst>
              <a:ext uri="{FF2B5EF4-FFF2-40B4-BE49-F238E27FC236}">
                <a16:creationId xmlns:a16="http://schemas.microsoft.com/office/drawing/2014/main" id="{746496E1-E7BA-4285-BE5C-C7C1A4FCD785}"/>
              </a:ext>
            </a:extLst>
          </p:cNvPr>
          <p:cNvSpPr/>
          <p:nvPr/>
        </p:nvSpPr>
        <p:spPr>
          <a:xfrm>
            <a:off x="9705112" y="2791778"/>
            <a:ext cx="1500187" cy="653415"/>
          </a:xfrm>
          <a:custGeom>
            <a:avLst/>
            <a:gdLst>
              <a:gd name="connsiteX0" fmla="*/ 1500187 w 1500187"/>
              <a:gd name="connsiteY0" fmla="*/ 653415 h 653415"/>
              <a:gd name="connsiteX1" fmla="*/ 611505 w 1500187"/>
              <a:gd name="connsiteY1" fmla="*/ 444817 h 653415"/>
              <a:gd name="connsiteX2" fmla="*/ 0 w 1500187"/>
              <a:gd name="connsiteY2" fmla="*/ 0 h 65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187" h="653415">
                <a:moveTo>
                  <a:pt x="1500187" y="653415"/>
                </a:moveTo>
                <a:lnTo>
                  <a:pt x="611505" y="444817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07" name="Freeform: Shape 1306">
            <a:extLst>
              <a:ext uri="{FF2B5EF4-FFF2-40B4-BE49-F238E27FC236}">
                <a16:creationId xmlns:a16="http://schemas.microsoft.com/office/drawing/2014/main" id="{9157C0C8-2590-45BB-BD68-6B1EFF5B563A}"/>
              </a:ext>
            </a:extLst>
          </p:cNvPr>
          <p:cNvSpPr/>
          <p:nvPr/>
        </p:nvSpPr>
        <p:spPr>
          <a:xfrm>
            <a:off x="9715589" y="2794635"/>
            <a:ext cx="1091565" cy="768668"/>
          </a:xfrm>
          <a:custGeom>
            <a:avLst/>
            <a:gdLst>
              <a:gd name="connsiteX0" fmla="*/ 1091565 w 1091565"/>
              <a:gd name="connsiteY0" fmla="*/ 768668 h 768668"/>
              <a:gd name="connsiteX1" fmla="*/ 636270 w 1091565"/>
              <a:gd name="connsiteY1" fmla="*/ 636270 h 768668"/>
              <a:gd name="connsiteX2" fmla="*/ 0 w 1091565"/>
              <a:gd name="connsiteY2" fmla="*/ 0 h 76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1565" h="768668">
                <a:moveTo>
                  <a:pt x="1091565" y="768668"/>
                </a:moveTo>
                <a:lnTo>
                  <a:pt x="636270" y="636270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08" name="Freeform: Shape 1307">
            <a:extLst>
              <a:ext uri="{FF2B5EF4-FFF2-40B4-BE49-F238E27FC236}">
                <a16:creationId xmlns:a16="http://schemas.microsoft.com/office/drawing/2014/main" id="{79955949-CC7A-474A-8E10-A3C2C0466B7F}"/>
              </a:ext>
            </a:extLst>
          </p:cNvPr>
          <p:cNvSpPr/>
          <p:nvPr/>
        </p:nvSpPr>
        <p:spPr>
          <a:xfrm>
            <a:off x="9700349" y="2794635"/>
            <a:ext cx="1096328" cy="701993"/>
          </a:xfrm>
          <a:custGeom>
            <a:avLst/>
            <a:gdLst>
              <a:gd name="connsiteX0" fmla="*/ 1096328 w 1096328"/>
              <a:gd name="connsiteY0" fmla="*/ 701993 h 701993"/>
              <a:gd name="connsiteX1" fmla="*/ 657225 w 1096328"/>
              <a:gd name="connsiteY1" fmla="*/ 651510 h 701993"/>
              <a:gd name="connsiteX2" fmla="*/ 0 w 1096328"/>
              <a:gd name="connsiteY2" fmla="*/ 0 h 70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6328" h="701993">
                <a:moveTo>
                  <a:pt x="1096328" y="701993"/>
                </a:moveTo>
                <a:lnTo>
                  <a:pt x="657225" y="651510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09" name="Freeform: Shape 1308">
            <a:extLst>
              <a:ext uri="{FF2B5EF4-FFF2-40B4-BE49-F238E27FC236}">
                <a16:creationId xmlns:a16="http://schemas.microsoft.com/office/drawing/2014/main" id="{DEC545B0-2A88-48F2-8F88-29D540B091D9}"/>
              </a:ext>
            </a:extLst>
          </p:cNvPr>
          <p:cNvSpPr/>
          <p:nvPr/>
        </p:nvSpPr>
        <p:spPr>
          <a:xfrm>
            <a:off x="9718447" y="2807970"/>
            <a:ext cx="1524952" cy="525780"/>
          </a:xfrm>
          <a:custGeom>
            <a:avLst/>
            <a:gdLst>
              <a:gd name="connsiteX0" fmla="*/ 1524952 w 1524952"/>
              <a:gd name="connsiteY0" fmla="*/ 523875 h 525780"/>
              <a:gd name="connsiteX1" fmla="*/ 1107757 w 1524952"/>
              <a:gd name="connsiteY1" fmla="*/ 525780 h 525780"/>
              <a:gd name="connsiteX2" fmla="*/ 665797 w 1524952"/>
              <a:gd name="connsiteY2" fmla="*/ 394335 h 525780"/>
              <a:gd name="connsiteX3" fmla="*/ 0 w 1524952"/>
              <a:gd name="connsiteY3" fmla="*/ 0 h 52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52" h="525780">
                <a:moveTo>
                  <a:pt x="1524952" y="523875"/>
                </a:moveTo>
                <a:lnTo>
                  <a:pt x="1107757" y="525780"/>
                </a:lnTo>
                <a:lnTo>
                  <a:pt x="665797" y="394335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10" name="Freeform: Shape 1309">
            <a:extLst>
              <a:ext uri="{FF2B5EF4-FFF2-40B4-BE49-F238E27FC236}">
                <a16:creationId xmlns:a16="http://schemas.microsoft.com/office/drawing/2014/main" id="{F5E4BC39-B5BA-46DD-ABC0-488FC322B280}"/>
              </a:ext>
            </a:extLst>
          </p:cNvPr>
          <p:cNvSpPr/>
          <p:nvPr/>
        </p:nvSpPr>
        <p:spPr>
          <a:xfrm>
            <a:off x="9698444" y="2788920"/>
            <a:ext cx="1124903" cy="385763"/>
          </a:xfrm>
          <a:custGeom>
            <a:avLst/>
            <a:gdLst>
              <a:gd name="connsiteX0" fmla="*/ 1124903 w 1124903"/>
              <a:gd name="connsiteY0" fmla="*/ 383858 h 385763"/>
              <a:gd name="connsiteX1" fmla="*/ 695325 w 1124903"/>
              <a:gd name="connsiteY1" fmla="*/ 385763 h 385763"/>
              <a:gd name="connsiteX2" fmla="*/ 0 w 1124903"/>
              <a:gd name="connsiteY2" fmla="*/ 0 h 38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4903" h="385763">
                <a:moveTo>
                  <a:pt x="1124903" y="383858"/>
                </a:moveTo>
                <a:lnTo>
                  <a:pt x="695325" y="385763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11" name="Freeform: Shape 1310">
            <a:extLst>
              <a:ext uri="{FF2B5EF4-FFF2-40B4-BE49-F238E27FC236}">
                <a16:creationId xmlns:a16="http://schemas.microsoft.com/office/drawing/2014/main" id="{651A7103-FF6A-44B0-80C2-B202B45204C1}"/>
              </a:ext>
            </a:extLst>
          </p:cNvPr>
          <p:cNvSpPr/>
          <p:nvPr/>
        </p:nvSpPr>
        <p:spPr>
          <a:xfrm>
            <a:off x="9703207" y="2792730"/>
            <a:ext cx="1108710" cy="623888"/>
          </a:xfrm>
          <a:custGeom>
            <a:avLst/>
            <a:gdLst>
              <a:gd name="connsiteX0" fmla="*/ 1108710 w 1108710"/>
              <a:gd name="connsiteY0" fmla="*/ 623888 h 623888"/>
              <a:gd name="connsiteX1" fmla="*/ 1108710 w 1108710"/>
              <a:gd name="connsiteY1" fmla="*/ 623888 h 623888"/>
              <a:gd name="connsiteX2" fmla="*/ 648652 w 1108710"/>
              <a:gd name="connsiteY2" fmla="*/ 229553 h 623888"/>
              <a:gd name="connsiteX3" fmla="*/ 0 w 1108710"/>
              <a:gd name="connsiteY3" fmla="*/ 0 h 62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8710" h="623888">
                <a:moveTo>
                  <a:pt x="1108710" y="623888"/>
                </a:moveTo>
                <a:lnTo>
                  <a:pt x="1108710" y="623888"/>
                </a:lnTo>
                <a:lnTo>
                  <a:pt x="648652" y="229553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12" name="Freeform: Shape 1311">
            <a:extLst>
              <a:ext uri="{FF2B5EF4-FFF2-40B4-BE49-F238E27FC236}">
                <a16:creationId xmlns:a16="http://schemas.microsoft.com/office/drawing/2014/main" id="{F396AC22-C61D-433F-B522-3E7738F1893D}"/>
              </a:ext>
            </a:extLst>
          </p:cNvPr>
          <p:cNvSpPr/>
          <p:nvPr/>
        </p:nvSpPr>
        <p:spPr>
          <a:xfrm>
            <a:off x="9720352" y="2815590"/>
            <a:ext cx="1094422" cy="515303"/>
          </a:xfrm>
          <a:custGeom>
            <a:avLst/>
            <a:gdLst>
              <a:gd name="connsiteX0" fmla="*/ 1094422 w 1094422"/>
              <a:gd name="connsiteY0" fmla="*/ 358140 h 515303"/>
              <a:gd name="connsiteX1" fmla="*/ 665797 w 1094422"/>
              <a:gd name="connsiteY1" fmla="*/ 515303 h 515303"/>
              <a:gd name="connsiteX2" fmla="*/ 0 w 1094422"/>
              <a:gd name="connsiteY2" fmla="*/ 0 h 51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422" h="515303">
                <a:moveTo>
                  <a:pt x="1094422" y="358140"/>
                </a:moveTo>
                <a:lnTo>
                  <a:pt x="665797" y="515303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13" name="Freeform: Shape 1312">
            <a:extLst>
              <a:ext uri="{FF2B5EF4-FFF2-40B4-BE49-F238E27FC236}">
                <a16:creationId xmlns:a16="http://schemas.microsoft.com/office/drawing/2014/main" id="{E5D00DBF-E5E4-4F42-99A2-05C0EB277C9A}"/>
              </a:ext>
            </a:extLst>
          </p:cNvPr>
          <p:cNvSpPr/>
          <p:nvPr/>
        </p:nvSpPr>
        <p:spPr>
          <a:xfrm>
            <a:off x="9717494" y="2811780"/>
            <a:ext cx="1102043" cy="574358"/>
          </a:xfrm>
          <a:custGeom>
            <a:avLst/>
            <a:gdLst>
              <a:gd name="connsiteX0" fmla="*/ 1102043 w 1102043"/>
              <a:gd name="connsiteY0" fmla="*/ 560070 h 574358"/>
              <a:gd name="connsiteX1" fmla="*/ 641033 w 1102043"/>
              <a:gd name="connsiteY1" fmla="*/ 574358 h 574358"/>
              <a:gd name="connsiteX2" fmla="*/ 0 w 1102043"/>
              <a:gd name="connsiteY2" fmla="*/ 0 h 57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2043" h="574358">
                <a:moveTo>
                  <a:pt x="1102043" y="560070"/>
                </a:moveTo>
                <a:lnTo>
                  <a:pt x="641033" y="574358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14" name="Freeform: Shape 1313">
            <a:extLst>
              <a:ext uri="{FF2B5EF4-FFF2-40B4-BE49-F238E27FC236}">
                <a16:creationId xmlns:a16="http://schemas.microsoft.com/office/drawing/2014/main" id="{F0927D6C-F60A-4C76-A980-455A25369048}"/>
              </a:ext>
            </a:extLst>
          </p:cNvPr>
          <p:cNvSpPr/>
          <p:nvPr/>
        </p:nvSpPr>
        <p:spPr>
          <a:xfrm>
            <a:off x="9721304" y="2808923"/>
            <a:ext cx="1143953" cy="449580"/>
          </a:xfrm>
          <a:custGeom>
            <a:avLst/>
            <a:gdLst>
              <a:gd name="connsiteX0" fmla="*/ 1143953 w 1143953"/>
              <a:gd name="connsiteY0" fmla="*/ 449580 h 449580"/>
              <a:gd name="connsiteX1" fmla="*/ 664845 w 1143953"/>
              <a:gd name="connsiteY1" fmla="*/ 436245 h 449580"/>
              <a:gd name="connsiteX2" fmla="*/ 0 w 1143953"/>
              <a:gd name="connsiteY2" fmla="*/ 0 h 4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953" h="449580">
                <a:moveTo>
                  <a:pt x="1143953" y="449580"/>
                </a:moveTo>
                <a:lnTo>
                  <a:pt x="664845" y="436245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315" name="Group 1314">
            <a:extLst>
              <a:ext uri="{FF2B5EF4-FFF2-40B4-BE49-F238E27FC236}">
                <a16:creationId xmlns:a16="http://schemas.microsoft.com/office/drawing/2014/main" id="{F151B826-11A5-4502-A2AA-D680FACE8931}"/>
              </a:ext>
            </a:extLst>
          </p:cNvPr>
          <p:cNvGrpSpPr/>
          <p:nvPr/>
        </p:nvGrpSpPr>
        <p:grpSpPr>
          <a:xfrm>
            <a:off x="10308329" y="3015140"/>
            <a:ext cx="917052" cy="562721"/>
            <a:chOff x="10093270" y="3015365"/>
            <a:chExt cx="917052" cy="562721"/>
          </a:xfrm>
        </p:grpSpPr>
        <p:sp>
          <p:nvSpPr>
            <p:cNvPr id="1316" name="Rectangle 1315">
              <a:extLst>
                <a:ext uri="{FF2B5EF4-FFF2-40B4-BE49-F238E27FC236}">
                  <a16:creationId xmlns:a16="http://schemas.microsoft.com/office/drawing/2014/main" id="{526B1886-F248-4C9B-AAA8-C3293F5814A1}"/>
                </a:ext>
              </a:extLst>
            </p:cNvPr>
            <p:cNvSpPr/>
            <p:nvPr/>
          </p:nvSpPr>
          <p:spPr>
            <a:xfrm>
              <a:off x="10134227" y="3015365"/>
              <a:ext cx="31227" cy="312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17" name="Rectangle 1316">
              <a:extLst>
                <a:ext uri="{FF2B5EF4-FFF2-40B4-BE49-F238E27FC236}">
                  <a16:creationId xmlns:a16="http://schemas.microsoft.com/office/drawing/2014/main" id="{D322487D-0646-40A9-A313-74EAAF9670BE}"/>
                </a:ext>
              </a:extLst>
            </p:cNvPr>
            <p:cNvSpPr/>
            <p:nvPr/>
          </p:nvSpPr>
          <p:spPr>
            <a:xfrm>
              <a:off x="10594284" y="3161097"/>
              <a:ext cx="31227" cy="312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18" name="Rectangle 1317">
              <a:extLst>
                <a:ext uri="{FF2B5EF4-FFF2-40B4-BE49-F238E27FC236}">
                  <a16:creationId xmlns:a16="http://schemas.microsoft.com/office/drawing/2014/main" id="{6620A698-F5C7-4476-A5F9-C19A8F4A979F}"/>
                </a:ext>
              </a:extLst>
            </p:cNvPr>
            <p:cNvSpPr/>
            <p:nvPr/>
          </p:nvSpPr>
          <p:spPr>
            <a:xfrm>
              <a:off x="10637147" y="3239202"/>
              <a:ext cx="31227" cy="312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19" name="Rectangle 1318">
              <a:extLst>
                <a:ext uri="{FF2B5EF4-FFF2-40B4-BE49-F238E27FC236}">
                  <a16:creationId xmlns:a16="http://schemas.microsoft.com/office/drawing/2014/main" id="{559A2E6F-FEDF-4073-9AD9-7A7070CE87E5}"/>
                </a:ext>
              </a:extLst>
            </p:cNvPr>
            <p:cNvSpPr/>
            <p:nvPr/>
          </p:nvSpPr>
          <p:spPr>
            <a:xfrm>
              <a:off x="10979095" y="3423034"/>
              <a:ext cx="31227" cy="312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20" name="Rectangle 1319">
              <a:extLst>
                <a:ext uri="{FF2B5EF4-FFF2-40B4-BE49-F238E27FC236}">
                  <a16:creationId xmlns:a16="http://schemas.microsoft.com/office/drawing/2014/main" id="{AB273433-5676-496C-AFCF-C81A75F71B92}"/>
                </a:ext>
              </a:extLst>
            </p:cNvPr>
            <p:cNvSpPr/>
            <p:nvPr/>
          </p:nvSpPr>
          <p:spPr>
            <a:xfrm>
              <a:off x="10093270" y="3225866"/>
              <a:ext cx="31227" cy="312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21" name="Rectangle 1320">
              <a:extLst>
                <a:ext uri="{FF2B5EF4-FFF2-40B4-BE49-F238E27FC236}">
                  <a16:creationId xmlns:a16="http://schemas.microsoft.com/office/drawing/2014/main" id="{42A774DD-D058-45F1-94E3-F72BCC071691}"/>
                </a:ext>
              </a:extLst>
            </p:cNvPr>
            <p:cNvSpPr/>
            <p:nvPr/>
          </p:nvSpPr>
          <p:spPr>
            <a:xfrm>
              <a:off x="10158992" y="3231581"/>
              <a:ext cx="31227" cy="312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22" name="Rectangle 1321">
              <a:extLst>
                <a:ext uri="{FF2B5EF4-FFF2-40B4-BE49-F238E27FC236}">
                  <a16:creationId xmlns:a16="http://schemas.microsoft.com/office/drawing/2014/main" id="{58972E92-1033-45F9-9996-FC0459DB95CA}"/>
                </a:ext>
              </a:extLst>
            </p:cNvPr>
            <p:cNvSpPr/>
            <p:nvPr/>
          </p:nvSpPr>
          <p:spPr>
            <a:xfrm>
              <a:off x="10176035" y="3159641"/>
              <a:ext cx="31227" cy="312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23" name="Rectangle 1322">
              <a:extLst>
                <a:ext uri="{FF2B5EF4-FFF2-40B4-BE49-F238E27FC236}">
                  <a16:creationId xmlns:a16="http://schemas.microsoft.com/office/drawing/2014/main" id="{DFC3182B-FF34-4643-84EE-B4A64AA29769}"/>
                </a:ext>
              </a:extLst>
            </p:cNvPr>
            <p:cNvSpPr/>
            <p:nvPr/>
          </p:nvSpPr>
          <p:spPr>
            <a:xfrm>
              <a:off x="10516180" y="3318259"/>
              <a:ext cx="31227" cy="312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24" name="Rectangle 1323">
              <a:extLst>
                <a:ext uri="{FF2B5EF4-FFF2-40B4-BE49-F238E27FC236}">
                  <a16:creationId xmlns:a16="http://schemas.microsoft.com/office/drawing/2014/main" id="{1BA3DE17-7EE3-4DE3-999B-49EAE8006DDC}"/>
                </a:ext>
              </a:extLst>
            </p:cNvPr>
            <p:cNvSpPr/>
            <p:nvPr/>
          </p:nvSpPr>
          <p:spPr>
            <a:xfrm>
              <a:off x="10593378" y="3406083"/>
              <a:ext cx="31227" cy="312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25" name="Rectangle 1324">
              <a:extLst>
                <a:ext uri="{FF2B5EF4-FFF2-40B4-BE49-F238E27FC236}">
                  <a16:creationId xmlns:a16="http://schemas.microsoft.com/office/drawing/2014/main" id="{8784DF99-ABC4-4980-8709-C8BEB6DEC63C}"/>
                </a:ext>
              </a:extLst>
            </p:cNvPr>
            <p:cNvSpPr/>
            <p:nvPr/>
          </p:nvSpPr>
          <p:spPr>
            <a:xfrm>
              <a:off x="10592380" y="3546859"/>
              <a:ext cx="31227" cy="312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26" name="Rectangle 1325">
              <a:extLst>
                <a:ext uri="{FF2B5EF4-FFF2-40B4-BE49-F238E27FC236}">
                  <a16:creationId xmlns:a16="http://schemas.microsoft.com/office/drawing/2014/main" id="{98DDACFF-5762-47C2-9EF4-6A49E55CDF70}"/>
                </a:ext>
              </a:extLst>
            </p:cNvPr>
            <p:cNvSpPr/>
            <p:nvPr/>
          </p:nvSpPr>
          <p:spPr>
            <a:xfrm>
              <a:off x="10127559" y="3410653"/>
              <a:ext cx="31227" cy="312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27" name="Group 1326">
            <a:extLst>
              <a:ext uri="{FF2B5EF4-FFF2-40B4-BE49-F238E27FC236}">
                <a16:creationId xmlns:a16="http://schemas.microsoft.com/office/drawing/2014/main" id="{5457E92B-7D4C-4D9B-9C4A-4A5D2E3464D0}"/>
              </a:ext>
            </a:extLst>
          </p:cNvPr>
          <p:cNvGrpSpPr/>
          <p:nvPr/>
        </p:nvGrpSpPr>
        <p:grpSpPr>
          <a:xfrm>
            <a:off x="10337995" y="3189778"/>
            <a:ext cx="938726" cy="328672"/>
            <a:chOff x="10126451" y="3189778"/>
            <a:chExt cx="938726" cy="328672"/>
          </a:xfrm>
        </p:grpSpPr>
        <p:sp>
          <p:nvSpPr>
            <p:cNvPr id="1328" name="Oval 1327">
              <a:extLst>
                <a:ext uri="{FF2B5EF4-FFF2-40B4-BE49-F238E27FC236}">
                  <a16:creationId xmlns:a16="http://schemas.microsoft.com/office/drawing/2014/main" id="{D270CCDA-EE45-413F-82A1-9396AF38BF58}"/>
                </a:ext>
              </a:extLst>
            </p:cNvPr>
            <p:cNvSpPr/>
            <p:nvPr/>
          </p:nvSpPr>
          <p:spPr>
            <a:xfrm>
              <a:off x="11030827" y="3317413"/>
              <a:ext cx="34350" cy="343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29" name="Oval 1328">
              <a:extLst>
                <a:ext uri="{FF2B5EF4-FFF2-40B4-BE49-F238E27FC236}">
                  <a16:creationId xmlns:a16="http://schemas.microsoft.com/office/drawing/2014/main" id="{561432E1-A572-4651-9B4F-4160CC40C4AF}"/>
                </a:ext>
              </a:extLst>
            </p:cNvPr>
            <p:cNvSpPr/>
            <p:nvPr/>
          </p:nvSpPr>
          <p:spPr>
            <a:xfrm>
              <a:off x="10126451" y="3439333"/>
              <a:ext cx="34350" cy="343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30" name="Oval 1329">
              <a:extLst>
                <a:ext uri="{FF2B5EF4-FFF2-40B4-BE49-F238E27FC236}">
                  <a16:creationId xmlns:a16="http://schemas.microsoft.com/office/drawing/2014/main" id="{3B950ED1-E420-4267-81D7-071628655747}"/>
                </a:ext>
              </a:extLst>
            </p:cNvPr>
            <p:cNvSpPr/>
            <p:nvPr/>
          </p:nvSpPr>
          <p:spPr>
            <a:xfrm>
              <a:off x="10133119" y="3363133"/>
              <a:ext cx="34350" cy="343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31" name="Oval 1330">
              <a:extLst>
                <a:ext uri="{FF2B5EF4-FFF2-40B4-BE49-F238E27FC236}">
                  <a16:creationId xmlns:a16="http://schemas.microsoft.com/office/drawing/2014/main" id="{85BAAE31-20D3-40A1-A7F4-36165F202875}"/>
                </a:ext>
              </a:extLst>
            </p:cNvPr>
            <p:cNvSpPr/>
            <p:nvPr/>
          </p:nvSpPr>
          <p:spPr>
            <a:xfrm>
              <a:off x="10570408" y="3484100"/>
              <a:ext cx="34350" cy="343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32" name="Oval 1331">
              <a:extLst>
                <a:ext uri="{FF2B5EF4-FFF2-40B4-BE49-F238E27FC236}">
                  <a16:creationId xmlns:a16="http://schemas.microsoft.com/office/drawing/2014/main" id="{44252EBE-AEC0-457B-954C-7AE54426A984}"/>
                </a:ext>
              </a:extLst>
            </p:cNvPr>
            <p:cNvSpPr/>
            <p:nvPr/>
          </p:nvSpPr>
          <p:spPr>
            <a:xfrm>
              <a:off x="10596487" y="3308840"/>
              <a:ext cx="34350" cy="343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33" name="Oval 1332">
              <a:extLst>
                <a:ext uri="{FF2B5EF4-FFF2-40B4-BE49-F238E27FC236}">
                  <a16:creationId xmlns:a16="http://schemas.microsoft.com/office/drawing/2014/main" id="{73BA9E49-8778-43C8-B23B-455C81C88B81}"/>
                </a:ext>
              </a:extLst>
            </p:cNvPr>
            <p:cNvSpPr/>
            <p:nvPr/>
          </p:nvSpPr>
          <p:spPr>
            <a:xfrm>
              <a:off x="10597348" y="3362180"/>
              <a:ext cx="34350" cy="343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34" name="Oval 1333">
              <a:extLst>
                <a:ext uri="{FF2B5EF4-FFF2-40B4-BE49-F238E27FC236}">
                  <a16:creationId xmlns:a16="http://schemas.microsoft.com/office/drawing/2014/main" id="{4ED3151F-23C7-4CF9-963A-6B5B7F501AF9}"/>
                </a:ext>
              </a:extLst>
            </p:cNvPr>
            <p:cNvSpPr/>
            <p:nvPr/>
          </p:nvSpPr>
          <p:spPr>
            <a:xfrm>
              <a:off x="10155979" y="3189778"/>
              <a:ext cx="34350" cy="343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35" name="Group 1334">
            <a:extLst>
              <a:ext uri="{FF2B5EF4-FFF2-40B4-BE49-F238E27FC236}">
                <a16:creationId xmlns:a16="http://schemas.microsoft.com/office/drawing/2014/main" id="{EC4702CD-491D-459D-BB4D-AF3C4242DC07}"/>
              </a:ext>
            </a:extLst>
          </p:cNvPr>
          <p:cNvGrpSpPr/>
          <p:nvPr/>
        </p:nvGrpSpPr>
        <p:grpSpPr>
          <a:xfrm>
            <a:off x="9681516" y="3660034"/>
            <a:ext cx="2486253" cy="210118"/>
            <a:chOff x="569564" y="3734617"/>
            <a:chExt cx="2618124" cy="181242"/>
          </a:xfrm>
        </p:grpSpPr>
        <p:sp>
          <p:nvSpPr>
            <p:cNvPr id="1336" name="Rectangle 7">
              <a:extLst>
                <a:ext uri="{FF2B5EF4-FFF2-40B4-BE49-F238E27FC236}">
                  <a16:creationId xmlns:a16="http://schemas.microsoft.com/office/drawing/2014/main" id="{D7FF0453-4DFA-4732-B574-3BCBDEB6C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64" y="3734617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337" name="Rectangle 8">
              <a:extLst>
                <a:ext uri="{FF2B5EF4-FFF2-40B4-BE49-F238E27FC236}">
                  <a16:creationId xmlns:a16="http://schemas.microsoft.com/office/drawing/2014/main" id="{41BDA85F-21BB-46D7-84D2-ED18A3AB2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503" y="3734617"/>
              <a:ext cx="52330" cy="7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2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338" name="Rectangle 9">
              <a:extLst>
                <a:ext uri="{FF2B5EF4-FFF2-40B4-BE49-F238E27FC236}">
                  <a16:creationId xmlns:a16="http://schemas.microsoft.com/office/drawing/2014/main" id="{864FE7B1-6DF8-435E-B478-FEEC889D2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4115" y="3734617"/>
              <a:ext cx="52330" cy="7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3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339" name="Rectangle 10">
              <a:extLst>
                <a:ext uri="{FF2B5EF4-FFF2-40B4-BE49-F238E27FC236}">
                  <a16:creationId xmlns:a16="http://schemas.microsoft.com/office/drawing/2014/main" id="{BC522F0D-8CCD-4555-AF5F-4DEC4D4A0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810" y="3734617"/>
              <a:ext cx="52330" cy="7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4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340" name="Rectangle 11">
              <a:extLst>
                <a:ext uri="{FF2B5EF4-FFF2-40B4-BE49-F238E27FC236}">
                  <a16:creationId xmlns:a16="http://schemas.microsoft.com/office/drawing/2014/main" id="{E026C1C3-2F85-469E-BB51-C8DD5BC29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3380" y="3734617"/>
              <a:ext cx="52330" cy="7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5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341" name="Rectangle 12">
              <a:extLst>
                <a:ext uri="{FF2B5EF4-FFF2-40B4-BE49-F238E27FC236}">
                  <a16:creationId xmlns:a16="http://schemas.microsoft.com/office/drawing/2014/main" id="{925DE7A9-0E87-4729-8D62-18966E8F8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4054" y="3734617"/>
              <a:ext cx="52330" cy="7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6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342" name="Rectangle 13">
              <a:extLst>
                <a:ext uri="{FF2B5EF4-FFF2-40B4-BE49-F238E27FC236}">
                  <a16:creationId xmlns:a16="http://schemas.microsoft.com/office/drawing/2014/main" id="{6485D244-CA9F-4C33-8F5A-17CBA94B1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055" y="3734617"/>
              <a:ext cx="52330" cy="7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7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343" name="Rectangle 216">
              <a:extLst>
                <a:ext uri="{FF2B5EF4-FFF2-40B4-BE49-F238E27FC236}">
                  <a16:creationId xmlns:a16="http://schemas.microsoft.com/office/drawing/2014/main" id="{CF6B1650-198C-4531-A316-075DA8E0AB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425" y="3836495"/>
              <a:ext cx="1740355" cy="7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b="1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Months From First Dose of Study Drug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344" name="Rectangle 13">
              <a:extLst>
                <a:ext uri="{FF2B5EF4-FFF2-40B4-BE49-F238E27FC236}">
                  <a16:creationId xmlns:a16="http://schemas.microsoft.com/office/drawing/2014/main" id="{A89DA571-2583-49DF-8C29-B46108208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167" y="3734617"/>
              <a:ext cx="52330" cy="7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8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345" name="Rectangle 13">
              <a:extLst>
                <a:ext uri="{FF2B5EF4-FFF2-40B4-BE49-F238E27FC236}">
                  <a16:creationId xmlns:a16="http://schemas.microsoft.com/office/drawing/2014/main" id="{FA2D8208-C7D4-4260-88CB-D5C1DF212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8141" y="3734617"/>
              <a:ext cx="52330" cy="7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9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346" name="Rectangle 12">
              <a:extLst>
                <a:ext uri="{FF2B5EF4-FFF2-40B4-BE49-F238E27FC236}">
                  <a16:creationId xmlns:a16="http://schemas.microsoft.com/office/drawing/2014/main" id="{CEA057DE-61FB-450F-AC8F-D4803E2BF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3031" y="3734617"/>
              <a:ext cx="104657" cy="7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10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347" name="Rectangle 8">
              <a:extLst>
                <a:ext uri="{FF2B5EF4-FFF2-40B4-BE49-F238E27FC236}">
                  <a16:creationId xmlns:a16="http://schemas.microsoft.com/office/drawing/2014/main" id="{DC748755-A25A-453C-9B69-1F3FAF23D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737" y="3734617"/>
              <a:ext cx="52330" cy="7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700" dirty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1</a:t>
              </a:r>
              <a:endParaRPr lang="en-US" altLang="en-US" sz="700" dirty="0">
                <a:solidFill>
                  <a:prstClr val="black"/>
                </a:solidFill>
                <a:ea typeface="ＭＳ Ｐゴシック" pitchFamily="34" charset="-128"/>
                <a:cs typeface="Arial" charset="0"/>
              </a:endParaRPr>
            </a:p>
          </p:txBody>
        </p:sp>
      </p:grpSp>
      <p:cxnSp>
        <p:nvCxnSpPr>
          <p:cNvPr id="1348" name="Straight Arrow Connector 1347">
            <a:extLst>
              <a:ext uri="{FF2B5EF4-FFF2-40B4-BE49-F238E27FC236}">
                <a16:creationId xmlns:a16="http://schemas.microsoft.com/office/drawing/2014/main" id="{04C45BD9-AEA0-461A-9D46-C280C6D05EA6}"/>
              </a:ext>
            </a:extLst>
          </p:cNvPr>
          <p:cNvCxnSpPr>
            <a:cxnSpLocks/>
          </p:cNvCxnSpPr>
          <p:nvPr/>
        </p:nvCxnSpPr>
        <p:spPr>
          <a:xfrm>
            <a:off x="10807154" y="3496628"/>
            <a:ext cx="771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9" name="Straight Arrow Connector 1348">
            <a:extLst>
              <a:ext uri="{FF2B5EF4-FFF2-40B4-BE49-F238E27FC236}">
                <a16:creationId xmlns:a16="http://schemas.microsoft.com/office/drawing/2014/main" id="{BBC35FAA-E60A-47AD-B102-EC00E9E02384}"/>
              </a:ext>
            </a:extLst>
          </p:cNvPr>
          <p:cNvCxnSpPr>
            <a:cxnSpLocks/>
          </p:cNvCxnSpPr>
          <p:nvPr/>
        </p:nvCxnSpPr>
        <p:spPr>
          <a:xfrm>
            <a:off x="10829062" y="3179445"/>
            <a:ext cx="771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0" name="Straight Arrow Connector 1349">
            <a:extLst>
              <a:ext uri="{FF2B5EF4-FFF2-40B4-BE49-F238E27FC236}">
                <a16:creationId xmlns:a16="http://schemas.microsoft.com/office/drawing/2014/main" id="{13FEA5D0-E798-459A-8C2D-AA5A08B3C68E}"/>
              </a:ext>
            </a:extLst>
          </p:cNvPr>
          <p:cNvCxnSpPr>
            <a:cxnSpLocks/>
          </p:cNvCxnSpPr>
          <p:nvPr/>
        </p:nvCxnSpPr>
        <p:spPr>
          <a:xfrm>
            <a:off x="10871924" y="3257550"/>
            <a:ext cx="771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1" name="Straight Arrow Connector 1350">
            <a:extLst>
              <a:ext uri="{FF2B5EF4-FFF2-40B4-BE49-F238E27FC236}">
                <a16:creationId xmlns:a16="http://schemas.microsoft.com/office/drawing/2014/main" id="{3C256664-5A29-4E40-8678-56786C787B1F}"/>
              </a:ext>
            </a:extLst>
          </p:cNvPr>
          <p:cNvCxnSpPr>
            <a:cxnSpLocks/>
          </p:cNvCxnSpPr>
          <p:nvPr/>
        </p:nvCxnSpPr>
        <p:spPr>
          <a:xfrm>
            <a:off x="11220539" y="3439478"/>
            <a:ext cx="771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2" name="Straight Arrow Connector 1351">
            <a:extLst>
              <a:ext uri="{FF2B5EF4-FFF2-40B4-BE49-F238E27FC236}">
                <a16:creationId xmlns:a16="http://schemas.microsoft.com/office/drawing/2014/main" id="{2CB1CF9D-7135-4DF5-AE65-EB9DF0A7C733}"/>
              </a:ext>
            </a:extLst>
          </p:cNvPr>
          <p:cNvCxnSpPr>
            <a:cxnSpLocks/>
          </p:cNvCxnSpPr>
          <p:nvPr/>
        </p:nvCxnSpPr>
        <p:spPr>
          <a:xfrm>
            <a:off x="11273879" y="3338513"/>
            <a:ext cx="771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3" name="Straight Arrow Connector 1352">
            <a:extLst>
              <a:ext uri="{FF2B5EF4-FFF2-40B4-BE49-F238E27FC236}">
                <a16:creationId xmlns:a16="http://schemas.microsoft.com/office/drawing/2014/main" id="{6F17CECE-40C6-4D00-BA19-ED97AA5D466A}"/>
              </a:ext>
            </a:extLst>
          </p:cNvPr>
          <p:cNvCxnSpPr>
            <a:cxnSpLocks/>
          </p:cNvCxnSpPr>
          <p:nvPr/>
        </p:nvCxnSpPr>
        <p:spPr>
          <a:xfrm>
            <a:off x="10837634" y="3379470"/>
            <a:ext cx="771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4" name="Straight Arrow Connector 1353">
            <a:extLst>
              <a:ext uri="{FF2B5EF4-FFF2-40B4-BE49-F238E27FC236}">
                <a16:creationId xmlns:a16="http://schemas.microsoft.com/office/drawing/2014/main" id="{B556964D-4F59-49C7-A3D9-A4327B9C7638}"/>
              </a:ext>
            </a:extLst>
          </p:cNvPr>
          <p:cNvCxnSpPr>
            <a:cxnSpLocks/>
          </p:cNvCxnSpPr>
          <p:nvPr/>
        </p:nvCxnSpPr>
        <p:spPr>
          <a:xfrm>
            <a:off x="10837634" y="3426143"/>
            <a:ext cx="771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5" name="Straight Arrow Connector 1354">
            <a:extLst>
              <a:ext uri="{FF2B5EF4-FFF2-40B4-BE49-F238E27FC236}">
                <a16:creationId xmlns:a16="http://schemas.microsoft.com/office/drawing/2014/main" id="{885BE107-91EC-4F9B-9CB4-B6AEE3EB4838}"/>
              </a:ext>
            </a:extLst>
          </p:cNvPr>
          <p:cNvCxnSpPr>
            <a:cxnSpLocks/>
          </p:cNvCxnSpPr>
          <p:nvPr/>
        </p:nvCxnSpPr>
        <p:spPr>
          <a:xfrm>
            <a:off x="10248031" y="2466025"/>
            <a:ext cx="771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6" name="Rectangle 1355">
            <a:extLst>
              <a:ext uri="{FF2B5EF4-FFF2-40B4-BE49-F238E27FC236}">
                <a16:creationId xmlns:a16="http://schemas.microsoft.com/office/drawing/2014/main" id="{C141031C-9E0F-4DC1-B60E-79AE3E105C07}"/>
              </a:ext>
            </a:extLst>
          </p:cNvPr>
          <p:cNvSpPr/>
          <p:nvPr/>
        </p:nvSpPr>
        <p:spPr>
          <a:xfrm>
            <a:off x="10269972" y="2335507"/>
            <a:ext cx="41564" cy="415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7" name="Oval 1356">
            <a:extLst>
              <a:ext uri="{FF2B5EF4-FFF2-40B4-BE49-F238E27FC236}">
                <a16:creationId xmlns:a16="http://schemas.microsoft.com/office/drawing/2014/main" id="{0EB1CE3C-72F5-48EB-9209-3147F46C89FC}"/>
              </a:ext>
            </a:extLst>
          </p:cNvPr>
          <p:cNvSpPr/>
          <p:nvPr/>
        </p:nvSpPr>
        <p:spPr>
          <a:xfrm>
            <a:off x="10265816" y="2211238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" name="Oval 1357">
            <a:extLst>
              <a:ext uri="{FF2B5EF4-FFF2-40B4-BE49-F238E27FC236}">
                <a16:creationId xmlns:a16="http://schemas.microsoft.com/office/drawing/2014/main" id="{D170529B-7644-4BBE-ABD4-22FCE30DE3B9}"/>
              </a:ext>
            </a:extLst>
          </p:cNvPr>
          <p:cNvSpPr/>
          <p:nvPr/>
        </p:nvSpPr>
        <p:spPr>
          <a:xfrm>
            <a:off x="7098667" y="2972175"/>
            <a:ext cx="45719" cy="457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9" name="Rectangle 216">
            <a:extLst>
              <a:ext uri="{FF2B5EF4-FFF2-40B4-BE49-F238E27FC236}">
                <a16:creationId xmlns:a16="http://schemas.microsoft.com/office/drawing/2014/main" id="{5A0DA15E-89E3-4DA9-9263-B7E65C0D990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722370" y="2794567"/>
            <a:ext cx="123591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800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Change from baseline, %</a:t>
            </a:r>
            <a:endParaRPr lang="en-US" altLang="en-US" sz="800" dirty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910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</a:rPr>
              <a:t>Paolo A. </a:t>
            </a:r>
            <a:r>
              <a:rPr lang="en-US" sz="1200" dirty="0" err="1">
                <a:solidFill>
                  <a:srgbClr val="57A9DD"/>
                </a:solidFill>
              </a:rPr>
              <a:t>Ascierto</a:t>
            </a:r>
            <a:endParaRPr lang="en-US" sz="1200" dirty="0">
              <a:solidFill>
                <a:srgbClr val="57A9DD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A295173-7500-4CA8-937E-20268E35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012" y="231494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Are there still unmet needs in advanced melanoma ?</a:t>
            </a:r>
          </a:p>
        </p:txBody>
      </p:sp>
    </p:spTree>
    <p:extLst>
      <p:ext uri="{BB962C8B-B14F-4D97-AF65-F5344CB8AC3E}">
        <p14:creationId xmlns:p14="http://schemas.microsoft.com/office/powerpoint/2010/main" val="100712453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5">
            <a:extLst>
              <a:ext uri="{FF2B5EF4-FFF2-40B4-BE49-F238E27FC236}">
                <a16:creationId xmlns:a16="http://schemas.microsoft.com/office/drawing/2014/main" id="{797499A9-6B7C-4531-92D4-3B5BD679F316}"/>
              </a:ext>
            </a:extLst>
          </p:cNvPr>
          <p:cNvSpPr>
            <a:spLocks/>
          </p:cNvSpPr>
          <p:nvPr/>
        </p:nvSpPr>
        <p:spPr bwMode="auto">
          <a:xfrm>
            <a:off x="2290209" y="1980420"/>
            <a:ext cx="6902915" cy="2629229"/>
          </a:xfrm>
          <a:custGeom>
            <a:avLst/>
            <a:gdLst>
              <a:gd name="T0" fmla="*/ 0 w 3455"/>
              <a:gd name="T1" fmla="*/ 0 h 1660"/>
              <a:gd name="T2" fmla="*/ 228 w 3455"/>
              <a:gd name="T3" fmla="*/ 0 h 1660"/>
              <a:gd name="T4" fmla="*/ 228 w 3455"/>
              <a:gd name="T5" fmla="*/ 32 h 1660"/>
              <a:gd name="T6" fmla="*/ 266 w 3455"/>
              <a:gd name="T7" fmla="*/ 32 h 1660"/>
              <a:gd name="T8" fmla="*/ 266 w 3455"/>
              <a:gd name="T9" fmla="*/ 58 h 1660"/>
              <a:gd name="T10" fmla="*/ 413 w 3455"/>
              <a:gd name="T11" fmla="*/ 58 h 1660"/>
              <a:gd name="T12" fmla="*/ 413 w 3455"/>
              <a:gd name="T13" fmla="*/ 87 h 1660"/>
              <a:gd name="T14" fmla="*/ 482 w 3455"/>
              <a:gd name="T15" fmla="*/ 87 h 1660"/>
              <a:gd name="T16" fmla="*/ 482 w 3455"/>
              <a:gd name="T17" fmla="*/ 113 h 1660"/>
              <a:gd name="T18" fmla="*/ 572 w 3455"/>
              <a:gd name="T19" fmla="*/ 113 h 1660"/>
              <a:gd name="T20" fmla="*/ 572 w 3455"/>
              <a:gd name="T21" fmla="*/ 151 h 1660"/>
              <a:gd name="T22" fmla="*/ 586 w 3455"/>
              <a:gd name="T23" fmla="*/ 151 h 1660"/>
              <a:gd name="T24" fmla="*/ 586 w 3455"/>
              <a:gd name="T25" fmla="*/ 182 h 1660"/>
              <a:gd name="T26" fmla="*/ 595 w 3455"/>
              <a:gd name="T27" fmla="*/ 182 h 1660"/>
              <a:gd name="T28" fmla="*/ 595 w 3455"/>
              <a:gd name="T29" fmla="*/ 243 h 1660"/>
              <a:gd name="T30" fmla="*/ 607 w 3455"/>
              <a:gd name="T31" fmla="*/ 243 h 1660"/>
              <a:gd name="T32" fmla="*/ 607 w 3455"/>
              <a:gd name="T33" fmla="*/ 272 h 1660"/>
              <a:gd name="T34" fmla="*/ 615 w 3455"/>
              <a:gd name="T35" fmla="*/ 272 h 1660"/>
              <a:gd name="T36" fmla="*/ 615 w 3455"/>
              <a:gd name="T37" fmla="*/ 330 h 1660"/>
              <a:gd name="T38" fmla="*/ 676 w 3455"/>
              <a:gd name="T39" fmla="*/ 330 h 1660"/>
              <a:gd name="T40" fmla="*/ 676 w 3455"/>
              <a:gd name="T41" fmla="*/ 353 h 1660"/>
              <a:gd name="T42" fmla="*/ 742 w 3455"/>
              <a:gd name="T43" fmla="*/ 353 h 1660"/>
              <a:gd name="T44" fmla="*/ 742 w 3455"/>
              <a:gd name="T45" fmla="*/ 388 h 1660"/>
              <a:gd name="T46" fmla="*/ 792 w 3455"/>
              <a:gd name="T47" fmla="*/ 388 h 1660"/>
              <a:gd name="T48" fmla="*/ 792 w 3455"/>
              <a:gd name="T49" fmla="*/ 431 h 1660"/>
              <a:gd name="T50" fmla="*/ 797 w 3455"/>
              <a:gd name="T51" fmla="*/ 431 h 1660"/>
              <a:gd name="T52" fmla="*/ 797 w 3455"/>
              <a:gd name="T53" fmla="*/ 451 h 1660"/>
              <a:gd name="T54" fmla="*/ 1003 w 3455"/>
              <a:gd name="T55" fmla="*/ 451 h 1660"/>
              <a:gd name="T56" fmla="*/ 1003 w 3455"/>
              <a:gd name="T57" fmla="*/ 480 h 1660"/>
              <a:gd name="T58" fmla="*/ 1014 w 3455"/>
              <a:gd name="T59" fmla="*/ 480 h 1660"/>
              <a:gd name="T60" fmla="*/ 1014 w 3455"/>
              <a:gd name="T61" fmla="*/ 515 h 1660"/>
              <a:gd name="T62" fmla="*/ 1043 w 3455"/>
              <a:gd name="T63" fmla="*/ 515 h 1660"/>
              <a:gd name="T64" fmla="*/ 1043 w 3455"/>
              <a:gd name="T65" fmla="*/ 547 h 1660"/>
              <a:gd name="T66" fmla="*/ 1202 w 3455"/>
              <a:gd name="T67" fmla="*/ 547 h 1660"/>
              <a:gd name="T68" fmla="*/ 1202 w 3455"/>
              <a:gd name="T69" fmla="*/ 576 h 1660"/>
              <a:gd name="T70" fmla="*/ 1228 w 3455"/>
              <a:gd name="T71" fmla="*/ 576 h 1660"/>
              <a:gd name="T72" fmla="*/ 1228 w 3455"/>
              <a:gd name="T73" fmla="*/ 605 h 1660"/>
              <a:gd name="T74" fmla="*/ 1595 w 3455"/>
              <a:gd name="T75" fmla="*/ 605 h 1660"/>
              <a:gd name="T76" fmla="*/ 1595 w 3455"/>
              <a:gd name="T77" fmla="*/ 674 h 1660"/>
              <a:gd name="T78" fmla="*/ 1699 w 3455"/>
              <a:gd name="T79" fmla="*/ 674 h 1660"/>
              <a:gd name="T80" fmla="*/ 1699 w 3455"/>
              <a:gd name="T81" fmla="*/ 715 h 1660"/>
              <a:gd name="T82" fmla="*/ 1707 w 3455"/>
              <a:gd name="T83" fmla="*/ 715 h 1660"/>
              <a:gd name="T84" fmla="*/ 1707 w 3455"/>
              <a:gd name="T85" fmla="*/ 749 h 1660"/>
              <a:gd name="T86" fmla="*/ 1809 w 3455"/>
              <a:gd name="T87" fmla="*/ 749 h 1660"/>
              <a:gd name="T88" fmla="*/ 1809 w 3455"/>
              <a:gd name="T89" fmla="*/ 824 h 1660"/>
              <a:gd name="T90" fmla="*/ 2245 w 3455"/>
              <a:gd name="T91" fmla="*/ 824 h 1660"/>
              <a:gd name="T92" fmla="*/ 2245 w 3455"/>
              <a:gd name="T93" fmla="*/ 876 h 1660"/>
              <a:gd name="T94" fmla="*/ 2381 w 3455"/>
              <a:gd name="T95" fmla="*/ 876 h 1660"/>
              <a:gd name="T96" fmla="*/ 2381 w 3455"/>
              <a:gd name="T97" fmla="*/ 931 h 1660"/>
              <a:gd name="T98" fmla="*/ 2724 w 3455"/>
              <a:gd name="T99" fmla="*/ 931 h 1660"/>
              <a:gd name="T100" fmla="*/ 2724 w 3455"/>
              <a:gd name="T101" fmla="*/ 1030 h 1660"/>
              <a:gd name="T102" fmla="*/ 2993 w 3455"/>
              <a:gd name="T103" fmla="*/ 1030 h 1660"/>
              <a:gd name="T104" fmla="*/ 2993 w 3455"/>
              <a:gd name="T105" fmla="*/ 1160 h 1660"/>
              <a:gd name="T106" fmla="*/ 3455 w 3455"/>
              <a:gd name="T107" fmla="*/ 1160 h 1660"/>
              <a:gd name="T108" fmla="*/ 3455 w 3455"/>
              <a:gd name="T109" fmla="*/ 1660 h 1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455" h="1660">
                <a:moveTo>
                  <a:pt x="0" y="0"/>
                </a:moveTo>
                <a:lnTo>
                  <a:pt x="228" y="0"/>
                </a:lnTo>
                <a:lnTo>
                  <a:pt x="228" y="32"/>
                </a:lnTo>
                <a:lnTo>
                  <a:pt x="266" y="32"/>
                </a:lnTo>
                <a:lnTo>
                  <a:pt x="266" y="58"/>
                </a:lnTo>
                <a:lnTo>
                  <a:pt x="413" y="58"/>
                </a:lnTo>
                <a:lnTo>
                  <a:pt x="413" y="87"/>
                </a:lnTo>
                <a:lnTo>
                  <a:pt x="482" y="87"/>
                </a:lnTo>
                <a:lnTo>
                  <a:pt x="482" y="113"/>
                </a:lnTo>
                <a:lnTo>
                  <a:pt x="572" y="113"/>
                </a:lnTo>
                <a:lnTo>
                  <a:pt x="572" y="151"/>
                </a:lnTo>
                <a:lnTo>
                  <a:pt x="586" y="151"/>
                </a:lnTo>
                <a:lnTo>
                  <a:pt x="586" y="182"/>
                </a:lnTo>
                <a:lnTo>
                  <a:pt x="595" y="182"/>
                </a:lnTo>
                <a:lnTo>
                  <a:pt x="595" y="243"/>
                </a:lnTo>
                <a:lnTo>
                  <a:pt x="607" y="243"/>
                </a:lnTo>
                <a:lnTo>
                  <a:pt x="607" y="272"/>
                </a:lnTo>
                <a:lnTo>
                  <a:pt x="615" y="272"/>
                </a:lnTo>
                <a:lnTo>
                  <a:pt x="615" y="330"/>
                </a:lnTo>
                <a:lnTo>
                  <a:pt x="676" y="330"/>
                </a:lnTo>
                <a:lnTo>
                  <a:pt x="676" y="353"/>
                </a:lnTo>
                <a:lnTo>
                  <a:pt x="742" y="353"/>
                </a:lnTo>
                <a:lnTo>
                  <a:pt x="742" y="388"/>
                </a:lnTo>
                <a:lnTo>
                  <a:pt x="792" y="388"/>
                </a:lnTo>
                <a:lnTo>
                  <a:pt x="792" y="431"/>
                </a:lnTo>
                <a:lnTo>
                  <a:pt x="797" y="431"/>
                </a:lnTo>
                <a:lnTo>
                  <a:pt x="797" y="451"/>
                </a:lnTo>
                <a:lnTo>
                  <a:pt x="1003" y="451"/>
                </a:lnTo>
                <a:lnTo>
                  <a:pt x="1003" y="480"/>
                </a:lnTo>
                <a:lnTo>
                  <a:pt x="1014" y="480"/>
                </a:lnTo>
                <a:lnTo>
                  <a:pt x="1014" y="515"/>
                </a:lnTo>
                <a:lnTo>
                  <a:pt x="1043" y="515"/>
                </a:lnTo>
                <a:lnTo>
                  <a:pt x="1043" y="547"/>
                </a:lnTo>
                <a:lnTo>
                  <a:pt x="1202" y="547"/>
                </a:lnTo>
                <a:lnTo>
                  <a:pt x="1202" y="576"/>
                </a:lnTo>
                <a:lnTo>
                  <a:pt x="1228" y="576"/>
                </a:lnTo>
                <a:lnTo>
                  <a:pt x="1228" y="605"/>
                </a:lnTo>
                <a:lnTo>
                  <a:pt x="1595" y="605"/>
                </a:lnTo>
                <a:lnTo>
                  <a:pt x="1595" y="674"/>
                </a:lnTo>
                <a:lnTo>
                  <a:pt x="1699" y="674"/>
                </a:lnTo>
                <a:lnTo>
                  <a:pt x="1699" y="715"/>
                </a:lnTo>
                <a:lnTo>
                  <a:pt x="1707" y="715"/>
                </a:lnTo>
                <a:lnTo>
                  <a:pt x="1707" y="749"/>
                </a:lnTo>
                <a:lnTo>
                  <a:pt x="1809" y="749"/>
                </a:lnTo>
                <a:lnTo>
                  <a:pt x="1809" y="824"/>
                </a:lnTo>
                <a:lnTo>
                  <a:pt x="2245" y="824"/>
                </a:lnTo>
                <a:lnTo>
                  <a:pt x="2245" y="876"/>
                </a:lnTo>
                <a:lnTo>
                  <a:pt x="2381" y="876"/>
                </a:lnTo>
                <a:lnTo>
                  <a:pt x="2381" y="931"/>
                </a:lnTo>
                <a:lnTo>
                  <a:pt x="2724" y="931"/>
                </a:lnTo>
                <a:lnTo>
                  <a:pt x="2724" y="1030"/>
                </a:lnTo>
                <a:lnTo>
                  <a:pt x="2993" y="1030"/>
                </a:lnTo>
                <a:lnTo>
                  <a:pt x="2993" y="1160"/>
                </a:lnTo>
                <a:lnTo>
                  <a:pt x="3455" y="1160"/>
                </a:lnTo>
                <a:lnTo>
                  <a:pt x="3455" y="1660"/>
                </a:lnTo>
              </a:path>
            </a:pathLst>
          </a:custGeom>
          <a:noFill/>
          <a:ln w="17463" cap="flat">
            <a:solidFill>
              <a:srgbClr val="00877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33879C-E306-46E6-B7D8-6195B415CD09}"/>
              </a:ext>
            </a:extLst>
          </p:cNvPr>
          <p:cNvGrpSpPr/>
          <p:nvPr/>
        </p:nvGrpSpPr>
        <p:grpSpPr>
          <a:xfrm>
            <a:off x="2370127" y="1837107"/>
            <a:ext cx="6135703" cy="1978452"/>
            <a:chOff x="2370127" y="1912217"/>
            <a:chExt cx="6135702" cy="1978452"/>
          </a:xfrm>
        </p:grpSpPr>
        <p:sp>
          <p:nvSpPr>
            <p:cNvPr id="22" name="Line 6">
              <a:extLst>
                <a:ext uri="{FF2B5EF4-FFF2-40B4-BE49-F238E27FC236}">
                  <a16:creationId xmlns:a16="http://schemas.microsoft.com/office/drawing/2014/main" id="{01693388-1A0C-4968-B68A-2330E6E222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0127" y="1912217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Line 7">
              <a:extLst>
                <a:ext uri="{FF2B5EF4-FFF2-40B4-BE49-F238E27FC236}">
                  <a16:creationId xmlns:a16="http://schemas.microsoft.com/office/drawing/2014/main" id="{F95D7A98-4A3F-4C11-8D5C-FBA19E5A2C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5864" y="1912217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Line 8">
              <a:extLst>
                <a:ext uri="{FF2B5EF4-FFF2-40B4-BE49-F238E27FC236}">
                  <a16:creationId xmlns:a16="http://schemas.microsoft.com/office/drawing/2014/main" id="{52C276ED-F437-4910-9071-93A26C4266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1273" y="2059517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Line 9">
              <a:extLst>
                <a:ext uri="{FF2B5EF4-FFF2-40B4-BE49-F238E27FC236}">
                  <a16:creationId xmlns:a16="http://schemas.microsoft.com/office/drawing/2014/main" id="{622D09C1-6EEA-432E-9285-6CA3527FB6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2461" y="2617040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Line 10">
              <a:extLst>
                <a:ext uri="{FF2B5EF4-FFF2-40B4-BE49-F238E27FC236}">
                  <a16:creationId xmlns:a16="http://schemas.microsoft.com/office/drawing/2014/main" id="{9B91BBF2-00E8-4E6E-96BE-511F71B16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1253" y="2860956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Line 11">
              <a:extLst>
                <a:ext uri="{FF2B5EF4-FFF2-40B4-BE49-F238E27FC236}">
                  <a16:creationId xmlns:a16="http://schemas.microsoft.com/office/drawing/2014/main" id="{3C3507EC-CE77-4572-91A5-63022A10DD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6436" y="3215497"/>
              <a:ext cx="0" cy="154326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7C6AD776-7E2F-4540-8D0B-A31E72371A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37848" y="3215497"/>
              <a:ext cx="0" cy="154326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98FD0988-D68F-41A9-B736-C121C8E4BF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9837" y="3215497"/>
              <a:ext cx="0" cy="154326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Line 14">
              <a:extLst>
                <a:ext uri="{FF2B5EF4-FFF2-40B4-BE49-F238E27FC236}">
                  <a16:creationId xmlns:a16="http://schemas.microsoft.com/office/drawing/2014/main" id="{A9739435-CE58-49A2-B553-18E7929DEB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3772" y="3215497"/>
              <a:ext cx="0" cy="154326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Line 15">
              <a:extLst>
                <a:ext uri="{FF2B5EF4-FFF2-40B4-BE49-F238E27FC236}">
                  <a16:creationId xmlns:a16="http://schemas.microsoft.com/office/drawing/2014/main" id="{8AB6122D-6104-4073-912B-E6364BF84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7705" y="3215497"/>
              <a:ext cx="0" cy="154326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7309D201-EB79-42CD-9CA4-734C4609B5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9459" y="3299689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Line 17">
              <a:extLst>
                <a:ext uri="{FF2B5EF4-FFF2-40B4-BE49-F238E27FC236}">
                  <a16:creationId xmlns:a16="http://schemas.microsoft.com/office/drawing/2014/main" id="{242594E4-EFE7-4E07-AA6B-0B54EB53DA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5227" y="3378882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Line 18">
              <a:extLst>
                <a:ext uri="{FF2B5EF4-FFF2-40B4-BE49-F238E27FC236}">
                  <a16:creationId xmlns:a16="http://schemas.microsoft.com/office/drawing/2014/main" id="{EC757091-58F6-4950-9988-EA6C964409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1067" y="3378882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Line 19">
              <a:extLst>
                <a:ext uri="{FF2B5EF4-FFF2-40B4-BE49-F238E27FC236}">
                  <a16:creationId xmlns:a16="http://schemas.microsoft.com/office/drawing/2014/main" id="{CCBEB666-9788-44B0-87A1-94BC2F978C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63003" y="3378882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Line 20">
              <a:extLst>
                <a:ext uri="{FF2B5EF4-FFF2-40B4-BE49-F238E27FC236}">
                  <a16:creationId xmlns:a16="http://schemas.microsoft.com/office/drawing/2014/main" id="{43114CB9-F70B-461C-8603-0939AEC2B8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46712" y="3378882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Line 21">
              <a:extLst>
                <a:ext uri="{FF2B5EF4-FFF2-40B4-BE49-F238E27FC236}">
                  <a16:creationId xmlns:a16="http://schemas.microsoft.com/office/drawing/2014/main" id="{9EBB18C5-EB07-4D1B-968C-D9146F820A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0676" y="3378882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Line 22">
              <a:extLst>
                <a:ext uri="{FF2B5EF4-FFF2-40B4-BE49-F238E27FC236}">
                  <a16:creationId xmlns:a16="http://schemas.microsoft.com/office/drawing/2014/main" id="{E7E9F4E6-254B-4C98-9748-8D310BC80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6640" y="3378882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Line 23">
              <a:extLst>
                <a:ext uri="{FF2B5EF4-FFF2-40B4-BE49-F238E27FC236}">
                  <a16:creationId xmlns:a16="http://schemas.microsoft.com/office/drawing/2014/main" id="{BEF1E947-17D3-499F-BE04-5BE3D98914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62592" y="3537023"/>
              <a:ext cx="0" cy="154326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Line 24">
              <a:extLst>
                <a:ext uri="{FF2B5EF4-FFF2-40B4-BE49-F238E27FC236}">
                  <a16:creationId xmlns:a16="http://schemas.microsoft.com/office/drawing/2014/main" id="{AEA305F1-2C6A-4BF3-B9E0-2D73457C3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37900" y="3744757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Line 25">
              <a:extLst>
                <a:ext uri="{FF2B5EF4-FFF2-40B4-BE49-F238E27FC236}">
                  <a16:creationId xmlns:a16="http://schemas.microsoft.com/office/drawing/2014/main" id="{440D09C6-26FE-4650-B370-10562B768C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37900" y="3744757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Line 26">
              <a:extLst>
                <a:ext uri="{FF2B5EF4-FFF2-40B4-BE49-F238E27FC236}">
                  <a16:creationId xmlns:a16="http://schemas.microsoft.com/office/drawing/2014/main" id="{330C83FB-4AE6-424C-A912-912F9BB2A5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05829" y="3744757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Line 27">
              <a:extLst>
                <a:ext uri="{FF2B5EF4-FFF2-40B4-BE49-F238E27FC236}">
                  <a16:creationId xmlns:a16="http://schemas.microsoft.com/office/drawing/2014/main" id="{2FA905C6-A9FC-4270-BA27-669BB22444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6744" y="2970242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Line 28">
              <a:extLst>
                <a:ext uri="{FF2B5EF4-FFF2-40B4-BE49-F238E27FC236}">
                  <a16:creationId xmlns:a16="http://schemas.microsoft.com/office/drawing/2014/main" id="{954BDF8F-E539-4B75-AEB6-407A85E6A1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6744" y="2970242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Line 29">
              <a:extLst>
                <a:ext uri="{FF2B5EF4-FFF2-40B4-BE49-F238E27FC236}">
                  <a16:creationId xmlns:a16="http://schemas.microsoft.com/office/drawing/2014/main" id="{0A5217DA-C508-4CC2-859A-A88C90FA72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2737" y="2970242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Line 30">
              <a:extLst>
                <a:ext uri="{FF2B5EF4-FFF2-40B4-BE49-F238E27FC236}">
                  <a16:creationId xmlns:a16="http://schemas.microsoft.com/office/drawing/2014/main" id="{0522EE7D-5A8E-4C33-9856-868CF91C74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33085" y="2860956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Line 31">
              <a:extLst>
                <a:ext uri="{FF2B5EF4-FFF2-40B4-BE49-F238E27FC236}">
                  <a16:creationId xmlns:a16="http://schemas.microsoft.com/office/drawing/2014/main" id="{3018E22B-A8AF-4858-A261-FF0277C490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3004" y="2860956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Line 32">
              <a:extLst>
                <a:ext uri="{FF2B5EF4-FFF2-40B4-BE49-F238E27FC236}">
                  <a16:creationId xmlns:a16="http://schemas.microsoft.com/office/drawing/2014/main" id="{0E2B960B-EB3B-40B0-A84C-5A50C03939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0976" y="2860956"/>
              <a:ext cx="0" cy="145912"/>
            </a:xfrm>
            <a:prstGeom prst="line">
              <a:avLst/>
            </a:prstGeom>
            <a:noFill/>
            <a:ln w="1746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9" name="Freeform 33">
            <a:extLst>
              <a:ext uri="{FF2B5EF4-FFF2-40B4-BE49-F238E27FC236}">
                <a16:creationId xmlns:a16="http://schemas.microsoft.com/office/drawing/2014/main" id="{518A311B-B226-416A-ACE1-ACCB0B4A1115}"/>
              </a:ext>
            </a:extLst>
          </p:cNvPr>
          <p:cNvSpPr>
            <a:spLocks/>
          </p:cNvSpPr>
          <p:nvPr/>
        </p:nvSpPr>
        <p:spPr bwMode="auto">
          <a:xfrm>
            <a:off x="2296206" y="1980423"/>
            <a:ext cx="6481348" cy="2624477"/>
          </a:xfrm>
          <a:custGeom>
            <a:avLst/>
            <a:gdLst>
              <a:gd name="T0" fmla="*/ 430 w 3244"/>
              <a:gd name="T1" fmla="*/ 0 h 1657"/>
              <a:gd name="T2" fmla="*/ 445 w 3244"/>
              <a:gd name="T3" fmla="*/ 35 h 1657"/>
              <a:gd name="T4" fmla="*/ 456 w 3244"/>
              <a:gd name="T5" fmla="*/ 58 h 1657"/>
              <a:gd name="T6" fmla="*/ 479 w 3244"/>
              <a:gd name="T7" fmla="*/ 90 h 1657"/>
              <a:gd name="T8" fmla="*/ 549 w 3244"/>
              <a:gd name="T9" fmla="*/ 110 h 1657"/>
              <a:gd name="T10" fmla="*/ 607 w 3244"/>
              <a:gd name="T11" fmla="*/ 148 h 1657"/>
              <a:gd name="T12" fmla="*/ 615 w 3244"/>
              <a:gd name="T13" fmla="*/ 171 h 1657"/>
              <a:gd name="T14" fmla="*/ 621 w 3244"/>
              <a:gd name="T15" fmla="*/ 229 h 1657"/>
              <a:gd name="T16" fmla="*/ 635 w 3244"/>
              <a:gd name="T17" fmla="*/ 263 h 1657"/>
              <a:gd name="T18" fmla="*/ 667 w 3244"/>
              <a:gd name="T19" fmla="*/ 289 h 1657"/>
              <a:gd name="T20" fmla="*/ 676 w 3244"/>
              <a:gd name="T21" fmla="*/ 327 h 1657"/>
              <a:gd name="T22" fmla="*/ 745 w 3244"/>
              <a:gd name="T23" fmla="*/ 353 h 1657"/>
              <a:gd name="T24" fmla="*/ 768 w 3244"/>
              <a:gd name="T25" fmla="*/ 382 h 1657"/>
              <a:gd name="T26" fmla="*/ 783 w 3244"/>
              <a:gd name="T27" fmla="*/ 437 h 1657"/>
              <a:gd name="T28" fmla="*/ 789 w 3244"/>
              <a:gd name="T29" fmla="*/ 469 h 1657"/>
              <a:gd name="T30" fmla="*/ 803 w 3244"/>
              <a:gd name="T31" fmla="*/ 498 h 1657"/>
              <a:gd name="T32" fmla="*/ 835 w 3244"/>
              <a:gd name="T33" fmla="*/ 527 h 1657"/>
              <a:gd name="T34" fmla="*/ 962 w 3244"/>
              <a:gd name="T35" fmla="*/ 553 h 1657"/>
              <a:gd name="T36" fmla="*/ 1008 w 3244"/>
              <a:gd name="T37" fmla="*/ 590 h 1657"/>
              <a:gd name="T38" fmla="*/ 1026 w 3244"/>
              <a:gd name="T39" fmla="*/ 610 h 1657"/>
              <a:gd name="T40" fmla="*/ 1153 w 3244"/>
              <a:gd name="T41" fmla="*/ 639 h 1657"/>
              <a:gd name="T42" fmla="*/ 1208 w 3244"/>
              <a:gd name="T43" fmla="*/ 680 h 1657"/>
              <a:gd name="T44" fmla="*/ 1248 w 3244"/>
              <a:gd name="T45" fmla="*/ 700 h 1657"/>
              <a:gd name="T46" fmla="*/ 1349 w 3244"/>
              <a:gd name="T47" fmla="*/ 732 h 1657"/>
              <a:gd name="T48" fmla="*/ 1375 w 3244"/>
              <a:gd name="T49" fmla="*/ 758 h 1657"/>
              <a:gd name="T50" fmla="*/ 1392 w 3244"/>
              <a:gd name="T51" fmla="*/ 787 h 1657"/>
              <a:gd name="T52" fmla="*/ 1447 w 3244"/>
              <a:gd name="T53" fmla="*/ 816 h 1657"/>
              <a:gd name="T54" fmla="*/ 1583 w 3244"/>
              <a:gd name="T55" fmla="*/ 850 h 1657"/>
              <a:gd name="T56" fmla="*/ 1638 w 3244"/>
              <a:gd name="T57" fmla="*/ 876 h 1657"/>
              <a:gd name="T58" fmla="*/ 1837 w 3244"/>
              <a:gd name="T59" fmla="*/ 911 h 1657"/>
              <a:gd name="T60" fmla="*/ 1962 w 3244"/>
              <a:gd name="T61" fmla="*/ 949 h 1657"/>
              <a:gd name="T62" fmla="*/ 2100 w 3244"/>
              <a:gd name="T63" fmla="*/ 983 h 1657"/>
              <a:gd name="T64" fmla="*/ 2190 w 3244"/>
              <a:gd name="T65" fmla="*/ 1018 h 1657"/>
              <a:gd name="T66" fmla="*/ 2337 w 3244"/>
              <a:gd name="T67" fmla="*/ 1062 h 1657"/>
              <a:gd name="T68" fmla="*/ 2349 w 3244"/>
              <a:gd name="T69" fmla="*/ 1096 h 1657"/>
              <a:gd name="T70" fmla="*/ 2369 w 3244"/>
              <a:gd name="T71" fmla="*/ 1145 h 1657"/>
              <a:gd name="T72" fmla="*/ 2669 w 3244"/>
              <a:gd name="T73" fmla="*/ 1186 h 1657"/>
              <a:gd name="T74" fmla="*/ 2681 w 3244"/>
              <a:gd name="T75" fmla="*/ 1244 h 1657"/>
              <a:gd name="T76" fmla="*/ 3244 w 3244"/>
              <a:gd name="T77" fmla="*/ 1302 h 1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244" h="1657">
                <a:moveTo>
                  <a:pt x="0" y="0"/>
                </a:moveTo>
                <a:lnTo>
                  <a:pt x="430" y="0"/>
                </a:lnTo>
                <a:lnTo>
                  <a:pt x="430" y="35"/>
                </a:lnTo>
                <a:lnTo>
                  <a:pt x="445" y="35"/>
                </a:lnTo>
                <a:lnTo>
                  <a:pt x="445" y="58"/>
                </a:lnTo>
                <a:lnTo>
                  <a:pt x="456" y="58"/>
                </a:lnTo>
                <a:lnTo>
                  <a:pt x="456" y="90"/>
                </a:lnTo>
                <a:lnTo>
                  <a:pt x="479" y="90"/>
                </a:lnTo>
                <a:lnTo>
                  <a:pt x="479" y="110"/>
                </a:lnTo>
                <a:lnTo>
                  <a:pt x="549" y="110"/>
                </a:lnTo>
                <a:lnTo>
                  <a:pt x="549" y="148"/>
                </a:lnTo>
                <a:lnTo>
                  <a:pt x="607" y="148"/>
                </a:lnTo>
                <a:lnTo>
                  <a:pt x="607" y="171"/>
                </a:lnTo>
                <a:lnTo>
                  <a:pt x="615" y="171"/>
                </a:lnTo>
                <a:lnTo>
                  <a:pt x="615" y="229"/>
                </a:lnTo>
                <a:lnTo>
                  <a:pt x="621" y="229"/>
                </a:lnTo>
                <a:lnTo>
                  <a:pt x="621" y="263"/>
                </a:lnTo>
                <a:lnTo>
                  <a:pt x="635" y="263"/>
                </a:lnTo>
                <a:lnTo>
                  <a:pt x="635" y="289"/>
                </a:lnTo>
                <a:lnTo>
                  <a:pt x="667" y="289"/>
                </a:lnTo>
                <a:lnTo>
                  <a:pt x="667" y="327"/>
                </a:lnTo>
                <a:lnTo>
                  <a:pt x="676" y="327"/>
                </a:lnTo>
                <a:lnTo>
                  <a:pt x="676" y="353"/>
                </a:lnTo>
                <a:lnTo>
                  <a:pt x="745" y="353"/>
                </a:lnTo>
                <a:lnTo>
                  <a:pt x="745" y="382"/>
                </a:lnTo>
                <a:lnTo>
                  <a:pt x="768" y="382"/>
                </a:lnTo>
                <a:lnTo>
                  <a:pt x="768" y="437"/>
                </a:lnTo>
                <a:lnTo>
                  <a:pt x="783" y="437"/>
                </a:lnTo>
                <a:lnTo>
                  <a:pt x="783" y="469"/>
                </a:lnTo>
                <a:lnTo>
                  <a:pt x="789" y="469"/>
                </a:lnTo>
                <a:lnTo>
                  <a:pt x="789" y="498"/>
                </a:lnTo>
                <a:lnTo>
                  <a:pt x="803" y="498"/>
                </a:lnTo>
                <a:lnTo>
                  <a:pt x="803" y="527"/>
                </a:lnTo>
                <a:lnTo>
                  <a:pt x="835" y="527"/>
                </a:lnTo>
                <a:lnTo>
                  <a:pt x="835" y="553"/>
                </a:lnTo>
                <a:lnTo>
                  <a:pt x="962" y="553"/>
                </a:lnTo>
                <a:lnTo>
                  <a:pt x="962" y="590"/>
                </a:lnTo>
                <a:lnTo>
                  <a:pt x="1008" y="590"/>
                </a:lnTo>
                <a:lnTo>
                  <a:pt x="1008" y="610"/>
                </a:lnTo>
                <a:lnTo>
                  <a:pt x="1026" y="610"/>
                </a:lnTo>
                <a:lnTo>
                  <a:pt x="1026" y="639"/>
                </a:lnTo>
                <a:lnTo>
                  <a:pt x="1153" y="639"/>
                </a:lnTo>
                <a:lnTo>
                  <a:pt x="1153" y="680"/>
                </a:lnTo>
                <a:lnTo>
                  <a:pt x="1208" y="680"/>
                </a:lnTo>
                <a:lnTo>
                  <a:pt x="1208" y="700"/>
                </a:lnTo>
                <a:lnTo>
                  <a:pt x="1248" y="700"/>
                </a:lnTo>
                <a:lnTo>
                  <a:pt x="1248" y="732"/>
                </a:lnTo>
                <a:lnTo>
                  <a:pt x="1349" y="732"/>
                </a:lnTo>
                <a:lnTo>
                  <a:pt x="1349" y="758"/>
                </a:lnTo>
                <a:lnTo>
                  <a:pt x="1375" y="758"/>
                </a:lnTo>
                <a:lnTo>
                  <a:pt x="1375" y="787"/>
                </a:lnTo>
                <a:lnTo>
                  <a:pt x="1392" y="787"/>
                </a:lnTo>
                <a:lnTo>
                  <a:pt x="1392" y="816"/>
                </a:lnTo>
                <a:lnTo>
                  <a:pt x="1447" y="816"/>
                </a:lnTo>
                <a:lnTo>
                  <a:pt x="1447" y="850"/>
                </a:lnTo>
                <a:lnTo>
                  <a:pt x="1583" y="850"/>
                </a:lnTo>
                <a:lnTo>
                  <a:pt x="1583" y="876"/>
                </a:lnTo>
                <a:lnTo>
                  <a:pt x="1638" y="876"/>
                </a:lnTo>
                <a:lnTo>
                  <a:pt x="1638" y="911"/>
                </a:lnTo>
                <a:lnTo>
                  <a:pt x="1837" y="911"/>
                </a:lnTo>
                <a:lnTo>
                  <a:pt x="1837" y="949"/>
                </a:lnTo>
                <a:lnTo>
                  <a:pt x="1962" y="949"/>
                </a:lnTo>
                <a:lnTo>
                  <a:pt x="1962" y="983"/>
                </a:lnTo>
                <a:lnTo>
                  <a:pt x="2100" y="983"/>
                </a:lnTo>
                <a:lnTo>
                  <a:pt x="2100" y="1018"/>
                </a:lnTo>
                <a:lnTo>
                  <a:pt x="2190" y="1018"/>
                </a:lnTo>
                <a:lnTo>
                  <a:pt x="2190" y="1062"/>
                </a:lnTo>
                <a:lnTo>
                  <a:pt x="2337" y="1062"/>
                </a:lnTo>
                <a:lnTo>
                  <a:pt x="2337" y="1096"/>
                </a:lnTo>
                <a:lnTo>
                  <a:pt x="2349" y="1096"/>
                </a:lnTo>
                <a:lnTo>
                  <a:pt x="2349" y="1145"/>
                </a:lnTo>
                <a:lnTo>
                  <a:pt x="2369" y="1145"/>
                </a:lnTo>
                <a:lnTo>
                  <a:pt x="2369" y="1186"/>
                </a:lnTo>
                <a:lnTo>
                  <a:pt x="2669" y="1186"/>
                </a:lnTo>
                <a:lnTo>
                  <a:pt x="2669" y="1244"/>
                </a:lnTo>
                <a:lnTo>
                  <a:pt x="2681" y="1244"/>
                </a:lnTo>
                <a:lnTo>
                  <a:pt x="2681" y="1302"/>
                </a:lnTo>
                <a:lnTo>
                  <a:pt x="3244" y="1302"/>
                </a:lnTo>
                <a:lnTo>
                  <a:pt x="3244" y="1657"/>
                </a:lnTo>
              </a:path>
            </a:pathLst>
          </a:custGeom>
          <a:noFill/>
          <a:ln w="17463" cap="flat">
            <a:solidFill>
              <a:srgbClr val="6620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Line 47">
            <a:extLst>
              <a:ext uri="{FF2B5EF4-FFF2-40B4-BE49-F238E27FC236}">
                <a16:creationId xmlns:a16="http://schemas.microsoft.com/office/drawing/2014/main" id="{CDCB337C-B09D-4797-A2F8-C77EC07068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61520" y="3657741"/>
            <a:ext cx="115881" cy="0"/>
          </a:xfrm>
          <a:prstGeom prst="line">
            <a:avLst/>
          </a:prstGeom>
          <a:noFill/>
          <a:ln w="17463" cap="flat">
            <a:solidFill>
              <a:srgbClr val="6620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F7F574-F386-4CFD-8EE9-E095C15090BF}"/>
              </a:ext>
            </a:extLst>
          </p:cNvPr>
          <p:cNvGrpSpPr/>
          <p:nvPr/>
        </p:nvGrpSpPr>
        <p:grpSpPr>
          <a:xfrm>
            <a:off x="2895589" y="1836087"/>
            <a:ext cx="5548305" cy="2208084"/>
            <a:chOff x="2895588" y="1911199"/>
            <a:chExt cx="5548305" cy="2208084"/>
          </a:xfrm>
        </p:grpSpPr>
        <p:sp>
          <p:nvSpPr>
            <p:cNvPr id="50" name="Line 34">
              <a:extLst>
                <a:ext uri="{FF2B5EF4-FFF2-40B4-BE49-F238E27FC236}">
                  <a16:creationId xmlns:a16="http://schemas.microsoft.com/office/drawing/2014/main" id="{90564F4F-C35F-45DB-96A2-5124CAB14E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893" y="3973885"/>
              <a:ext cx="0" cy="14539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Line 35">
              <a:extLst>
                <a:ext uri="{FF2B5EF4-FFF2-40B4-BE49-F238E27FC236}">
                  <a16:creationId xmlns:a16="http://schemas.microsoft.com/office/drawing/2014/main" id="{9669D887-7BA2-4B2E-A1CB-9BADC88BED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25911" y="3973885"/>
              <a:ext cx="0" cy="14539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Line 36">
              <a:extLst>
                <a:ext uri="{FF2B5EF4-FFF2-40B4-BE49-F238E27FC236}">
                  <a16:creationId xmlns:a16="http://schemas.microsoft.com/office/drawing/2014/main" id="{D94AA6C1-905D-4B28-B351-8FAE23B53F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79960" y="3973885"/>
              <a:ext cx="0" cy="14539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Line 37">
              <a:extLst>
                <a:ext uri="{FF2B5EF4-FFF2-40B4-BE49-F238E27FC236}">
                  <a16:creationId xmlns:a16="http://schemas.microsoft.com/office/drawing/2014/main" id="{75303D45-BFB2-4D3C-A9A3-7684BFFA63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6629" y="3973885"/>
              <a:ext cx="0" cy="14539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Line 38">
              <a:extLst>
                <a:ext uri="{FF2B5EF4-FFF2-40B4-BE49-F238E27FC236}">
                  <a16:creationId xmlns:a16="http://schemas.microsoft.com/office/drawing/2014/main" id="{F752F09F-E68D-47C5-9556-5F762F4F95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8657" y="3973885"/>
              <a:ext cx="0" cy="14539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Line 39">
              <a:extLst>
                <a:ext uri="{FF2B5EF4-FFF2-40B4-BE49-F238E27FC236}">
                  <a16:creationId xmlns:a16="http://schemas.microsoft.com/office/drawing/2014/main" id="{693B7018-E160-4CF7-A3C5-FB454DE541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63003" y="3784921"/>
              <a:ext cx="0" cy="14794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Line 40">
              <a:extLst>
                <a:ext uri="{FF2B5EF4-FFF2-40B4-BE49-F238E27FC236}">
                  <a16:creationId xmlns:a16="http://schemas.microsoft.com/office/drawing/2014/main" id="{682DD844-1424-4826-A2A4-8826251A3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1067" y="3784921"/>
              <a:ext cx="0" cy="14794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Line 41">
              <a:extLst>
                <a:ext uri="{FF2B5EF4-FFF2-40B4-BE49-F238E27FC236}">
                  <a16:creationId xmlns:a16="http://schemas.microsoft.com/office/drawing/2014/main" id="{DFD51159-B4C4-49AF-9EF0-2D96D3746A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3311" y="3784921"/>
              <a:ext cx="0" cy="14794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Line 42">
              <a:extLst>
                <a:ext uri="{FF2B5EF4-FFF2-40B4-BE49-F238E27FC236}">
                  <a16:creationId xmlns:a16="http://schemas.microsoft.com/office/drawing/2014/main" id="{ED9D0299-665F-466B-8F8C-7AF3AF25C7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5411" y="3588519"/>
              <a:ext cx="0" cy="14794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Line 44">
              <a:extLst>
                <a:ext uri="{FF2B5EF4-FFF2-40B4-BE49-F238E27FC236}">
                  <a16:creationId xmlns:a16="http://schemas.microsoft.com/office/drawing/2014/main" id="{8A5C27F6-63FA-4337-995B-0CA260BFC7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345" y="3783468"/>
              <a:ext cx="0" cy="155604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Line 46">
              <a:extLst>
                <a:ext uri="{FF2B5EF4-FFF2-40B4-BE49-F238E27FC236}">
                  <a16:creationId xmlns:a16="http://schemas.microsoft.com/office/drawing/2014/main" id="{94F01D8D-7999-430A-AF52-16618DFF34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9459" y="3582316"/>
              <a:ext cx="0" cy="155604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Line 48">
              <a:extLst>
                <a:ext uri="{FF2B5EF4-FFF2-40B4-BE49-F238E27FC236}">
                  <a16:creationId xmlns:a16="http://schemas.microsoft.com/office/drawing/2014/main" id="{18B92D4F-630C-408A-B16F-9709311ED9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01784" y="3517378"/>
              <a:ext cx="0" cy="155604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Line 50">
              <a:extLst>
                <a:ext uri="{FF2B5EF4-FFF2-40B4-BE49-F238E27FC236}">
                  <a16:creationId xmlns:a16="http://schemas.microsoft.com/office/drawing/2014/main" id="{A4F0FF05-96CD-40B6-B84C-182AA19F38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4489" y="3354107"/>
              <a:ext cx="0" cy="14794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Line 51">
              <a:extLst>
                <a:ext uri="{FF2B5EF4-FFF2-40B4-BE49-F238E27FC236}">
                  <a16:creationId xmlns:a16="http://schemas.microsoft.com/office/drawing/2014/main" id="{96B4BA23-3A20-4240-A2A0-70897381FF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4612" y="3354107"/>
              <a:ext cx="0" cy="14794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Line 52">
              <a:extLst>
                <a:ext uri="{FF2B5EF4-FFF2-40B4-BE49-F238E27FC236}">
                  <a16:creationId xmlns:a16="http://schemas.microsoft.com/office/drawing/2014/main" id="{149A08C7-4A60-4AAD-A726-3CEC2A378B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0976" y="3244819"/>
              <a:ext cx="0" cy="14794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Line 53">
              <a:extLst>
                <a:ext uri="{FF2B5EF4-FFF2-40B4-BE49-F238E27FC236}">
                  <a16:creationId xmlns:a16="http://schemas.microsoft.com/office/drawing/2014/main" id="{7983556F-2C66-428C-84A6-4D2714F73D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7009" y="3244819"/>
              <a:ext cx="0" cy="14794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Line 54">
              <a:extLst>
                <a:ext uri="{FF2B5EF4-FFF2-40B4-BE49-F238E27FC236}">
                  <a16:creationId xmlns:a16="http://schemas.microsoft.com/office/drawing/2014/main" id="{3854B3C7-4905-4DDE-AA15-4EC8042EE6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9039" y="3244819"/>
              <a:ext cx="0" cy="14794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" name="Line 56">
              <a:extLst>
                <a:ext uri="{FF2B5EF4-FFF2-40B4-BE49-F238E27FC236}">
                  <a16:creationId xmlns:a16="http://schemas.microsoft.com/office/drawing/2014/main" id="{F1346D20-C143-4B4A-B738-9232416A40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1356" y="1911199"/>
              <a:ext cx="0" cy="14794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Line 57">
              <a:extLst>
                <a:ext uri="{FF2B5EF4-FFF2-40B4-BE49-F238E27FC236}">
                  <a16:creationId xmlns:a16="http://schemas.microsoft.com/office/drawing/2014/main" id="{4780501E-6EE9-4754-BFF4-A618E9DAED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5476" y="1911199"/>
              <a:ext cx="0" cy="14794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Line 58">
              <a:extLst>
                <a:ext uri="{FF2B5EF4-FFF2-40B4-BE49-F238E27FC236}">
                  <a16:creationId xmlns:a16="http://schemas.microsoft.com/office/drawing/2014/main" id="{2942AAB3-5C84-40A3-B716-AA8D76D484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588" y="1911199"/>
              <a:ext cx="0" cy="147948"/>
            </a:xfrm>
            <a:prstGeom prst="line">
              <a:avLst/>
            </a:prstGeom>
            <a:noFill/>
            <a:ln w="1746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75" name="Line 59">
            <a:extLst>
              <a:ext uri="{FF2B5EF4-FFF2-40B4-BE49-F238E27FC236}">
                <a16:creationId xmlns:a16="http://schemas.microsoft.com/office/drawing/2014/main" id="{E620E834-76C2-4E5E-81D2-0412A2B207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3385" y="1980421"/>
            <a:ext cx="113883" cy="0"/>
          </a:xfrm>
          <a:prstGeom prst="line">
            <a:avLst/>
          </a:prstGeom>
          <a:noFill/>
          <a:ln w="17463" cap="flat">
            <a:solidFill>
              <a:srgbClr val="6620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7" name="Rectangle 71">
            <a:extLst>
              <a:ext uri="{FF2B5EF4-FFF2-40B4-BE49-F238E27FC236}">
                <a16:creationId xmlns:a16="http://schemas.microsoft.com/office/drawing/2014/main" id="{757B28D4-5F7A-4F96-A928-0968C72FB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353" y="4711017"/>
            <a:ext cx="1074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500" dirty="0">
                <a:solidFill>
                  <a:srgbClr val="000000"/>
                </a:solidFill>
              </a:rPr>
              <a:t>0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8" name="Rectangle 72">
            <a:extLst>
              <a:ext uri="{FF2B5EF4-FFF2-40B4-BE49-F238E27FC236}">
                <a16:creationId xmlns:a16="http://schemas.microsoft.com/office/drawing/2014/main" id="{8551E0F7-C589-433D-AD40-5F86119FF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1797" y="4711017"/>
            <a:ext cx="1074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500" dirty="0">
                <a:solidFill>
                  <a:srgbClr val="000000"/>
                </a:solidFill>
              </a:rPr>
              <a:t>2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9" name="Rectangle 73">
            <a:extLst>
              <a:ext uri="{FF2B5EF4-FFF2-40B4-BE49-F238E27FC236}">
                <a16:creationId xmlns:a16="http://schemas.microsoft.com/office/drawing/2014/main" id="{74837152-C5DA-40DD-AC35-59161E202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222" y="4711017"/>
            <a:ext cx="1074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500" dirty="0">
                <a:solidFill>
                  <a:srgbClr val="000000"/>
                </a:solidFill>
              </a:rPr>
              <a:t>4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0" name="Rectangle 74">
            <a:extLst>
              <a:ext uri="{FF2B5EF4-FFF2-40B4-BE49-F238E27FC236}">
                <a16:creationId xmlns:a16="http://schemas.microsoft.com/office/drawing/2014/main" id="{1BF9A3A7-4E4E-4408-B9B9-39CA6AF4B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677" y="4711017"/>
            <a:ext cx="1074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500" dirty="0">
                <a:solidFill>
                  <a:srgbClr val="000000"/>
                </a:solidFill>
              </a:rPr>
              <a:t>6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1" name="Rectangle 75">
            <a:extLst>
              <a:ext uri="{FF2B5EF4-FFF2-40B4-BE49-F238E27FC236}">
                <a16:creationId xmlns:a16="http://schemas.microsoft.com/office/drawing/2014/main" id="{1255A1CF-597F-461D-A16E-393D0E022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106" y="4711017"/>
            <a:ext cx="1074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500" dirty="0">
                <a:solidFill>
                  <a:srgbClr val="000000"/>
                </a:solidFill>
              </a:rPr>
              <a:t>8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2" name="Rectangle 76">
            <a:extLst>
              <a:ext uri="{FF2B5EF4-FFF2-40B4-BE49-F238E27FC236}">
                <a16:creationId xmlns:a16="http://schemas.microsoft.com/office/drawing/2014/main" id="{EB0B6259-E2F7-4690-93FE-912FC340F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831" y="4711017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500" dirty="0">
                <a:solidFill>
                  <a:srgbClr val="000000"/>
                </a:solidFill>
              </a:rPr>
              <a:t>10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3" name="Rectangle 77">
            <a:extLst>
              <a:ext uri="{FF2B5EF4-FFF2-40B4-BE49-F238E27FC236}">
                <a16:creationId xmlns:a16="http://schemas.microsoft.com/office/drawing/2014/main" id="{9146C069-A29C-4AF8-A836-9066215D5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294" y="4711017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500" dirty="0">
                <a:solidFill>
                  <a:srgbClr val="000000"/>
                </a:solidFill>
              </a:rPr>
              <a:t>12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4" name="Rectangle 78">
            <a:extLst>
              <a:ext uri="{FF2B5EF4-FFF2-40B4-BE49-F238E27FC236}">
                <a16:creationId xmlns:a16="http://schemas.microsoft.com/office/drawing/2014/main" id="{D54C8C5D-84E0-4372-9EC8-404BD4342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1690" y="4989782"/>
            <a:ext cx="9991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0000"/>
                </a:solidFill>
              </a:rPr>
              <a:t>Time, months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104" name="Rectangle 88">
            <a:extLst>
              <a:ext uri="{FF2B5EF4-FFF2-40B4-BE49-F238E27FC236}">
                <a16:creationId xmlns:a16="http://schemas.microsoft.com/office/drawing/2014/main" id="{45840B45-6317-4118-900B-8C2A3D848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636" y="5197268"/>
            <a:ext cx="74379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354"/>
            <a:r>
              <a:rPr lang="en-US" altLang="en-US" sz="1200" b="1" dirty="0">
                <a:solidFill>
                  <a:srgbClr val="000000"/>
                </a:solidFill>
              </a:rPr>
              <a:t>No. at risk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105" name="Rectangle 89">
            <a:extLst>
              <a:ext uri="{FF2B5EF4-FFF2-40B4-BE49-F238E27FC236}">
                <a16:creationId xmlns:a16="http://schemas.microsoft.com/office/drawing/2014/main" id="{7D6577E4-87C3-45B3-BBC7-7FB6A74EB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3706" y="4711017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500" dirty="0">
                <a:solidFill>
                  <a:srgbClr val="000000"/>
                </a:solidFill>
              </a:rPr>
              <a:t>14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06" name="Rectangle 90">
            <a:extLst>
              <a:ext uri="{FF2B5EF4-FFF2-40B4-BE49-F238E27FC236}">
                <a16:creationId xmlns:a16="http://schemas.microsoft.com/office/drawing/2014/main" id="{BA4E70ED-F8BD-410B-9D76-8EC61900F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5159" y="4711017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500" dirty="0">
                <a:solidFill>
                  <a:srgbClr val="000000"/>
                </a:solidFill>
              </a:rPr>
              <a:t>16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07" name="Rectangle 91">
            <a:extLst>
              <a:ext uri="{FF2B5EF4-FFF2-40B4-BE49-F238E27FC236}">
                <a16:creationId xmlns:a16="http://schemas.microsoft.com/office/drawing/2014/main" id="{055BEB91-0BF8-4461-BC88-B5C2D293F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2598" y="4711017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500" dirty="0">
                <a:solidFill>
                  <a:srgbClr val="000000"/>
                </a:solidFill>
              </a:rPr>
              <a:t>18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08" name="Rectangle 92">
            <a:extLst>
              <a:ext uri="{FF2B5EF4-FFF2-40B4-BE49-F238E27FC236}">
                <a16:creationId xmlns:a16="http://schemas.microsoft.com/office/drawing/2014/main" id="{40FAACD0-1C4E-497B-8079-8FE645EEB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034" y="4711017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500" dirty="0">
                <a:solidFill>
                  <a:srgbClr val="000000"/>
                </a:solidFill>
              </a:rPr>
              <a:t>20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09" name="Rectangle 93">
            <a:extLst>
              <a:ext uri="{FF2B5EF4-FFF2-40B4-BE49-F238E27FC236}">
                <a16:creationId xmlns:a16="http://schemas.microsoft.com/office/drawing/2014/main" id="{30AD27E9-D775-458A-97E8-DD774D073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9474" y="4711017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500" dirty="0">
                <a:solidFill>
                  <a:srgbClr val="000000"/>
                </a:solidFill>
              </a:rPr>
              <a:t>22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10" name="Rectangle 94">
            <a:extLst>
              <a:ext uri="{FF2B5EF4-FFF2-40B4-BE49-F238E27FC236}">
                <a16:creationId xmlns:a16="http://schemas.microsoft.com/office/drawing/2014/main" id="{036CA9F0-1A75-4C6D-A59D-C323EE35B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8910" y="4711017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500" dirty="0">
                <a:solidFill>
                  <a:srgbClr val="000000"/>
                </a:solidFill>
              </a:rPr>
              <a:t>24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11" name="Rectangle 95">
            <a:extLst>
              <a:ext uri="{FF2B5EF4-FFF2-40B4-BE49-F238E27FC236}">
                <a16:creationId xmlns:a16="http://schemas.microsoft.com/office/drawing/2014/main" id="{A461CB76-3A02-4CCC-8B20-8BFD764D0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0322" y="4711017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500" dirty="0">
                <a:solidFill>
                  <a:srgbClr val="000000"/>
                </a:solidFill>
              </a:rPr>
              <a:t>26</a:t>
            </a:r>
            <a:endParaRPr lang="en-US" altLang="en-US"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12041C-99D2-4571-ACDF-DD50326425A2}"/>
              </a:ext>
            </a:extLst>
          </p:cNvPr>
          <p:cNvGrpSpPr/>
          <p:nvPr/>
        </p:nvGrpSpPr>
        <p:grpSpPr>
          <a:xfrm>
            <a:off x="1038556" y="5531200"/>
            <a:ext cx="8516650" cy="197572"/>
            <a:chOff x="2060943" y="5360754"/>
            <a:chExt cx="8410706" cy="198026"/>
          </a:xfrm>
        </p:grpSpPr>
        <p:sp>
          <p:nvSpPr>
            <p:cNvPr id="100" name="Rectangle 84">
              <a:extLst>
                <a:ext uri="{FF2B5EF4-FFF2-40B4-BE49-F238E27FC236}">
                  <a16:creationId xmlns:a16="http://schemas.microsoft.com/office/drawing/2014/main" id="{E40DDCA8-8968-4D89-928D-48F5A078B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0943" y="5360754"/>
              <a:ext cx="1116060" cy="18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914354"/>
              <a:r>
                <a:rPr lang="en-US" altLang="en-US" sz="1200" b="1" dirty="0">
                  <a:solidFill>
                    <a:srgbClr val="00877C"/>
                  </a:solidFill>
                </a:rPr>
                <a:t>Pembro + D + T</a:t>
              </a:r>
            </a:p>
          </p:txBody>
        </p:sp>
        <p:sp>
          <p:nvSpPr>
            <p:cNvPr id="112" name="Rectangle 96">
              <a:extLst>
                <a:ext uri="{FF2B5EF4-FFF2-40B4-BE49-F238E27FC236}">
                  <a16:creationId xmlns:a16="http://schemas.microsoft.com/office/drawing/2014/main" id="{6D5BE25A-4862-46B6-86A2-810A3C162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965" y="5373689"/>
              <a:ext cx="167804" cy="18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00877C"/>
                  </a:solidFill>
                </a:rPr>
                <a:t>60</a:t>
              </a:r>
            </a:p>
          </p:txBody>
        </p:sp>
        <p:sp>
          <p:nvSpPr>
            <p:cNvPr id="113" name="Rectangle 97">
              <a:extLst>
                <a:ext uri="{FF2B5EF4-FFF2-40B4-BE49-F238E27FC236}">
                  <a16:creationId xmlns:a16="http://schemas.microsoft.com/office/drawing/2014/main" id="{DF3DB64F-ED78-49F3-806B-3CAD9D226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591" y="5373689"/>
              <a:ext cx="167804" cy="18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00877C"/>
                  </a:solidFill>
                </a:rPr>
                <a:t>55</a:t>
              </a:r>
            </a:p>
          </p:txBody>
        </p:sp>
        <p:sp>
          <p:nvSpPr>
            <p:cNvPr id="114" name="Rectangle 98">
              <a:extLst>
                <a:ext uri="{FF2B5EF4-FFF2-40B4-BE49-F238E27FC236}">
                  <a16:creationId xmlns:a16="http://schemas.microsoft.com/office/drawing/2014/main" id="{BAED761E-BF49-464E-BB20-60CE20CC1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2115" y="5373689"/>
              <a:ext cx="167804" cy="18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00877C"/>
                  </a:solidFill>
                </a:rPr>
                <a:t>49</a:t>
              </a:r>
            </a:p>
          </p:txBody>
        </p:sp>
        <p:sp>
          <p:nvSpPr>
            <p:cNvPr id="115" name="Rectangle 99">
              <a:extLst>
                <a:ext uri="{FF2B5EF4-FFF2-40B4-BE49-F238E27FC236}">
                  <a16:creationId xmlns:a16="http://schemas.microsoft.com/office/drawing/2014/main" id="{7F754A04-FBF4-4179-A283-2422ADCE3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902" y="5373689"/>
              <a:ext cx="167804" cy="18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00877C"/>
                  </a:solidFill>
                </a:rPr>
                <a:t>39</a:t>
              </a:r>
            </a:p>
          </p:txBody>
        </p:sp>
        <p:sp>
          <p:nvSpPr>
            <p:cNvPr id="116" name="Rectangle 100">
              <a:extLst>
                <a:ext uri="{FF2B5EF4-FFF2-40B4-BE49-F238E27FC236}">
                  <a16:creationId xmlns:a16="http://schemas.microsoft.com/office/drawing/2014/main" id="{22A5D742-F374-4297-BB9D-A14ED6E1F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422" y="5373689"/>
              <a:ext cx="167804" cy="18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00877C"/>
                  </a:solidFill>
                </a:rPr>
                <a:t>36</a:t>
              </a:r>
            </a:p>
          </p:txBody>
        </p:sp>
        <p:sp>
          <p:nvSpPr>
            <p:cNvPr id="117" name="Rectangle 101">
              <a:extLst>
                <a:ext uri="{FF2B5EF4-FFF2-40B4-BE49-F238E27FC236}">
                  <a16:creationId xmlns:a16="http://schemas.microsoft.com/office/drawing/2014/main" id="{FC80D17D-B0D8-44F0-8648-87C0C435A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890" y="5373689"/>
              <a:ext cx="167804" cy="18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00877C"/>
                  </a:solidFill>
                </a:rPr>
                <a:t>34</a:t>
              </a:r>
            </a:p>
          </p:txBody>
        </p:sp>
        <p:sp>
          <p:nvSpPr>
            <p:cNvPr id="118" name="Rectangle 102">
              <a:extLst>
                <a:ext uri="{FF2B5EF4-FFF2-40B4-BE49-F238E27FC236}">
                  <a16:creationId xmlns:a16="http://schemas.microsoft.com/office/drawing/2014/main" id="{BCC45118-2ECF-4973-BC63-24887C0E0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0813" y="5373689"/>
              <a:ext cx="167804" cy="18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00877C"/>
                  </a:solidFill>
                </a:rPr>
                <a:t>27</a:t>
              </a:r>
            </a:p>
          </p:txBody>
        </p:sp>
        <p:sp>
          <p:nvSpPr>
            <p:cNvPr id="119" name="Rectangle 103">
              <a:extLst>
                <a:ext uri="{FF2B5EF4-FFF2-40B4-BE49-F238E27FC236}">
                  <a16:creationId xmlns:a16="http://schemas.microsoft.com/office/drawing/2014/main" id="{BB800C45-1212-4453-8305-BC58CAB81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5121" y="5373689"/>
              <a:ext cx="167804" cy="18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00877C"/>
                  </a:solidFill>
                </a:rPr>
                <a:t>21</a:t>
              </a:r>
            </a:p>
          </p:txBody>
        </p:sp>
        <p:sp>
          <p:nvSpPr>
            <p:cNvPr id="120" name="Rectangle 104">
              <a:extLst>
                <a:ext uri="{FF2B5EF4-FFF2-40B4-BE49-F238E27FC236}">
                  <a16:creationId xmlns:a16="http://schemas.microsoft.com/office/drawing/2014/main" id="{BF6D22AA-0B2F-498B-AE0D-D48C4D8BA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9963" y="5373689"/>
              <a:ext cx="167804" cy="18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00877C"/>
                  </a:solidFill>
                </a:rPr>
                <a:t>17</a:t>
              </a:r>
            </a:p>
          </p:txBody>
        </p:sp>
        <p:sp>
          <p:nvSpPr>
            <p:cNvPr id="121" name="Rectangle 105">
              <a:extLst>
                <a:ext uri="{FF2B5EF4-FFF2-40B4-BE49-F238E27FC236}">
                  <a16:creationId xmlns:a16="http://schemas.microsoft.com/office/drawing/2014/main" id="{60B277DD-7C2E-4E00-9C75-C05DA1DFE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0592" y="5373689"/>
              <a:ext cx="167804" cy="18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00877C"/>
                  </a:solidFill>
                </a:rPr>
                <a:t>12</a:t>
              </a:r>
            </a:p>
          </p:txBody>
        </p:sp>
        <p:sp>
          <p:nvSpPr>
            <p:cNvPr id="122" name="Rectangle 106">
              <a:extLst>
                <a:ext uri="{FF2B5EF4-FFF2-40B4-BE49-F238E27FC236}">
                  <a16:creationId xmlns:a16="http://schemas.microsoft.com/office/drawing/2014/main" id="{5B50DCD9-08BF-480C-900C-98DDEA8DB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0213" y="5373689"/>
              <a:ext cx="83902" cy="18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00877C"/>
                  </a:solidFill>
                </a:rPr>
                <a:t>5</a:t>
              </a:r>
            </a:p>
          </p:txBody>
        </p:sp>
        <p:sp>
          <p:nvSpPr>
            <p:cNvPr id="123" name="Rectangle 107">
              <a:extLst>
                <a:ext uri="{FF2B5EF4-FFF2-40B4-BE49-F238E27FC236}">
                  <a16:creationId xmlns:a16="http://schemas.microsoft.com/office/drawing/2014/main" id="{F5E7CB39-D6B3-4794-9B37-D8E82EB9C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2814" y="5373689"/>
              <a:ext cx="83902" cy="18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00877C"/>
                  </a:solidFill>
                </a:rPr>
                <a:t>4</a:t>
              </a:r>
            </a:p>
          </p:txBody>
        </p:sp>
        <p:sp>
          <p:nvSpPr>
            <p:cNvPr id="124" name="Rectangle 108">
              <a:extLst>
                <a:ext uri="{FF2B5EF4-FFF2-40B4-BE49-F238E27FC236}">
                  <a16:creationId xmlns:a16="http://schemas.microsoft.com/office/drawing/2014/main" id="{3C20B6F5-A67C-4C6A-9890-BEB4AC210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3442" y="5373689"/>
              <a:ext cx="83902" cy="18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00877C"/>
                  </a:solidFill>
                </a:rPr>
                <a:t>1</a:t>
              </a:r>
            </a:p>
          </p:txBody>
        </p:sp>
        <p:sp>
          <p:nvSpPr>
            <p:cNvPr id="125" name="Rectangle 109">
              <a:extLst>
                <a:ext uri="{FF2B5EF4-FFF2-40B4-BE49-F238E27FC236}">
                  <a16:creationId xmlns:a16="http://schemas.microsoft.com/office/drawing/2014/main" id="{588178D1-4E86-4CDF-93AF-1EF1D9A35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7747" y="5373689"/>
              <a:ext cx="83902" cy="18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00877C"/>
                  </a:solidFill>
                </a:rPr>
                <a:t>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62A8C8-E620-4808-830D-A7624E488072}"/>
              </a:ext>
            </a:extLst>
          </p:cNvPr>
          <p:cNvGrpSpPr/>
          <p:nvPr/>
        </p:nvGrpSpPr>
        <p:grpSpPr>
          <a:xfrm>
            <a:off x="1020929" y="5902295"/>
            <a:ext cx="8534279" cy="194168"/>
            <a:chOff x="2043532" y="5732607"/>
            <a:chExt cx="8428117" cy="194610"/>
          </a:xfrm>
        </p:grpSpPr>
        <p:sp>
          <p:nvSpPr>
            <p:cNvPr id="102" name="Rectangle 86">
              <a:extLst>
                <a:ext uri="{FF2B5EF4-FFF2-40B4-BE49-F238E27FC236}">
                  <a16:creationId xmlns:a16="http://schemas.microsoft.com/office/drawing/2014/main" id="{306C4639-F309-4EFC-B3F4-B441DC221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3532" y="5742131"/>
              <a:ext cx="1133473" cy="185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914354"/>
              <a:r>
                <a:rPr lang="en-US" altLang="en-US" sz="1200" b="1" dirty="0">
                  <a:solidFill>
                    <a:srgbClr val="66203A"/>
                  </a:solidFill>
                </a:rPr>
                <a:t>Placebo + D + T</a:t>
              </a:r>
            </a:p>
          </p:txBody>
        </p:sp>
        <p:sp>
          <p:nvSpPr>
            <p:cNvPr id="126" name="Rectangle 110">
              <a:extLst>
                <a:ext uri="{FF2B5EF4-FFF2-40B4-BE49-F238E27FC236}">
                  <a16:creationId xmlns:a16="http://schemas.microsoft.com/office/drawing/2014/main" id="{4F1A9154-FE44-40A0-AF4C-BBC6B2AF5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964" y="5732607"/>
              <a:ext cx="167804" cy="185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66203A"/>
                  </a:solidFill>
                </a:rPr>
                <a:t>60</a:t>
              </a:r>
            </a:p>
          </p:txBody>
        </p:sp>
        <p:sp>
          <p:nvSpPr>
            <p:cNvPr id="127" name="Rectangle 111">
              <a:extLst>
                <a:ext uri="{FF2B5EF4-FFF2-40B4-BE49-F238E27FC236}">
                  <a16:creationId xmlns:a16="http://schemas.microsoft.com/office/drawing/2014/main" id="{D29B3202-523A-49EA-9831-2A460C19A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594" y="5732607"/>
              <a:ext cx="167804" cy="185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66203A"/>
                  </a:solidFill>
                </a:rPr>
                <a:t>59</a:t>
              </a:r>
            </a:p>
          </p:txBody>
        </p:sp>
        <p:sp>
          <p:nvSpPr>
            <p:cNvPr id="128" name="Rectangle 112">
              <a:extLst>
                <a:ext uri="{FF2B5EF4-FFF2-40B4-BE49-F238E27FC236}">
                  <a16:creationId xmlns:a16="http://schemas.microsoft.com/office/drawing/2014/main" id="{8C4EF018-888A-4895-8CD1-A38B7E4AC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2114" y="5732607"/>
              <a:ext cx="167804" cy="185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66203A"/>
                  </a:solidFill>
                </a:rPr>
                <a:t>52</a:t>
              </a:r>
            </a:p>
          </p:txBody>
        </p:sp>
        <p:sp>
          <p:nvSpPr>
            <p:cNvPr id="129" name="Rectangle 113">
              <a:extLst>
                <a:ext uri="{FF2B5EF4-FFF2-40B4-BE49-F238E27FC236}">
                  <a16:creationId xmlns:a16="http://schemas.microsoft.com/office/drawing/2014/main" id="{F52B4A3F-EF0D-446F-B84C-DC4A4F4F9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902" y="5732607"/>
              <a:ext cx="167804" cy="185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66203A"/>
                  </a:solidFill>
                </a:rPr>
                <a:t>38</a:t>
              </a:r>
            </a:p>
          </p:txBody>
        </p:sp>
        <p:sp>
          <p:nvSpPr>
            <p:cNvPr id="130" name="Rectangle 114">
              <a:extLst>
                <a:ext uri="{FF2B5EF4-FFF2-40B4-BE49-F238E27FC236}">
                  <a16:creationId xmlns:a16="http://schemas.microsoft.com/office/drawing/2014/main" id="{1B5B1A94-EC3E-4C1D-A6F6-DABF6F043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424" y="5732607"/>
              <a:ext cx="167804" cy="185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66203A"/>
                  </a:solidFill>
                </a:rPr>
                <a:t>35</a:t>
              </a:r>
            </a:p>
          </p:txBody>
        </p:sp>
        <p:sp>
          <p:nvSpPr>
            <p:cNvPr id="131" name="Rectangle 115">
              <a:extLst>
                <a:ext uri="{FF2B5EF4-FFF2-40B4-BE49-F238E27FC236}">
                  <a16:creationId xmlns:a16="http://schemas.microsoft.com/office/drawing/2014/main" id="{90B81540-9C73-46E1-AB76-B83CDB736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890" y="5732607"/>
              <a:ext cx="167804" cy="185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66203A"/>
                  </a:solidFill>
                </a:rPr>
                <a:t>29</a:t>
              </a:r>
            </a:p>
          </p:txBody>
        </p:sp>
        <p:sp>
          <p:nvSpPr>
            <p:cNvPr id="132" name="Rectangle 116">
              <a:extLst>
                <a:ext uri="{FF2B5EF4-FFF2-40B4-BE49-F238E27FC236}">
                  <a16:creationId xmlns:a16="http://schemas.microsoft.com/office/drawing/2014/main" id="{8177281E-B8E8-46C7-963D-52726BF2C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0814" y="5732607"/>
              <a:ext cx="167804" cy="185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66203A"/>
                  </a:solidFill>
                </a:rPr>
                <a:t>23</a:t>
              </a:r>
            </a:p>
          </p:txBody>
        </p:sp>
        <p:sp>
          <p:nvSpPr>
            <p:cNvPr id="133" name="Rectangle 117">
              <a:extLst>
                <a:ext uri="{FF2B5EF4-FFF2-40B4-BE49-F238E27FC236}">
                  <a16:creationId xmlns:a16="http://schemas.microsoft.com/office/drawing/2014/main" id="{744348F6-16B6-40FA-AC17-D68BC9025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5120" y="5732607"/>
              <a:ext cx="167804" cy="185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66203A"/>
                  </a:solidFill>
                </a:rPr>
                <a:t>20</a:t>
              </a:r>
            </a:p>
          </p:txBody>
        </p:sp>
        <p:sp>
          <p:nvSpPr>
            <p:cNvPr id="134" name="Rectangle 118">
              <a:extLst>
                <a:ext uri="{FF2B5EF4-FFF2-40B4-BE49-F238E27FC236}">
                  <a16:creationId xmlns:a16="http://schemas.microsoft.com/office/drawing/2014/main" id="{238268FE-A830-4E6C-BAF1-66799D070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9963" y="5732607"/>
              <a:ext cx="167804" cy="185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66203A"/>
                  </a:solidFill>
                </a:rPr>
                <a:t>16</a:t>
              </a:r>
            </a:p>
          </p:txBody>
        </p:sp>
        <p:sp>
          <p:nvSpPr>
            <p:cNvPr id="135" name="Rectangle 119">
              <a:extLst>
                <a:ext uri="{FF2B5EF4-FFF2-40B4-BE49-F238E27FC236}">
                  <a16:creationId xmlns:a16="http://schemas.microsoft.com/office/drawing/2014/main" id="{BF6891A7-B757-4987-9F29-273778475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9586" y="5732607"/>
              <a:ext cx="83902" cy="185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66203A"/>
                  </a:solidFill>
                </a:rPr>
                <a:t>9</a:t>
              </a:r>
            </a:p>
          </p:txBody>
        </p:sp>
        <p:sp>
          <p:nvSpPr>
            <p:cNvPr id="136" name="Rectangle 120">
              <a:extLst>
                <a:ext uri="{FF2B5EF4-FFF2-40B4-BE49-F238E27FC236}">
                  <a16:creationId xmlns:a16="http://schemas.microsoft.com/office/drawing/2014/main" id="{34ADEC17-A3B4-45C9-8E36-51F5AAE51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0214" y="5732607"/>
              <a:ext cx="83902" cy="185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66203A"/>
                  </a:solidFill>
                </a:rPr>
                <a:t>4</a:t>
              </a:r>
            </a:p>
          </p:txBody>
        </p:sp>
        <p:sp>
          <p:nvSpPr>
            <p:cNvPr id="137" name="Rectangle 121">
              <a:extLst>
                <a:ext uri="{FF2B5EF4-FFF2-40B4-BE49-F238E27FC236}">
                  <a16:creationId xmlns:a16="http://schemas.microsoft.com/office/drawing/2014/main" id="{CA178250-1197-4B65-B75B-4E0EFDD4A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2814" y="5732607"/>
              <a:ext cx="83902" cy="185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66203A"/>
                  </a:solidFill>
                </a:rPr>
                <a:t>3</a:t>
              </a:r>
            </a:p>
          </p:txBody>
        </p:sp>
        <p:sp>
          <p:nvSpPr>
            <p:cNvPr id="138" name="Rectangle 122">
              <a:extLst>
                <a:ext uri="{FF2B5EF4-FFF2-40B4-BE49-F238E27FC236}">
                  <a16:creationId xmlns:a16="http://schemas.microsoft.com/office/drawing/2014/main" id="{4F6EEF72-3311-48E5-9010-8F29B1968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3441" y="5732607"/>
              <a:ext cx="83902" cy="185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66203A"/>
                  </a:solidFill>
                </a:rPr>
                <a:t>0</a:t>
              </a:r>
            </a:p>
          </p:txBody>
        </p:sp>
        <p:sp>
          <p:nvSpPr>
            <p:cNvPr id="139" name="Rectangle 123">
              <a:extLst>
                <a:ext uri="{FF2B5EF4-FFF2-40B4-BE49-F238E27FC236}">
                  <a16:creationId xmlns:a16="http://schemas.microsoft.com/office/drawing/2014/main" id="{11E9B351-AE1C-4D6A-B9BD-D4A9AFD1B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7747" y="5732607"/>
              <a:ext cx="83902" cy="185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66203A"/>
                  </a:solidFill>
                </a:rPr>
                <a:t>0</a:t>
              </a:r>
            </a:p>
          </p:txBody>
        </p:sp>
      </p:grpSp>
      <p:sp>
        <p:nvSpPr>
          <p:cNvPr id="140" name="Freeform 124">
            <a:extLst>
              <a:ext uri="{FF2B5EF4-FFF2-40B4-BE49-F238E27FC236}">
                <a16:creationId xmlns:a16="http://schemas.microsoft.com/office/drawing/2014/main" id="{18A2E012-4C3C-4432-ADD4-419F4C8F2348}"/>
              </a:ext>
            </a:extLst>
          </p:cNvPr>
          <p:cNvSpPr>
            <a:spLocks/>
          </p:cNvSpPr>
          <p:nvPr/>
        </p:nvSpPr>
        <p:spPr bwMode="auto">
          <a:xfrm>
            <a:off x="2369576" y="1966452"/>
            <a:ext cx="7400957" cy="2638445"/>
          </a:xfrm>
          <a:custGeom>
            <a:avLst/>
            <a:gdLst>
              <a:gd name="T0" fmla="*/ 0 w 3839"/>
              <a:gd name="T1" fmla="*/ 0 h 1726"/>
              <a:gd name="T2" fmla="*/ 0 w 3839"/>
              <a:gd name="T3" fmla="*/ 1726 h 1726"/>
              <a:gd name="T4" fmla="*/ 3839 w 3839"/>
              <a:gd name="T5" fmla="*/ 1726 h 1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39" h="1726">
                <a:moveTo>
                  <a:pt x="0" y="0"/>
                </a:moveTo>
                <a:lnTo>
                  <a:pt x="0" y="1726"/>
                </a:lnTo>
                <a:lnTo>
                  <a:pt x="3839" y="1726"/>
                </a:lnTo>
              </a:path>
            </a:pathLst>
          </a:cu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276AB4-97B1-4D10-B58D-898CF94227BF}"/>
              </a:ext>
            </a:extLst>
          </p:cNvPr>
          <p:cNvGrpSpPr/>
          <p:nvPr/>
        </p:nvGrpSpPr>
        <p:grpSpPr>
          <a:xfrm>
            <a:off x="1556637" y="1885390"/>
            <a:ext cx="801098" cy="2850557"/>
            <a:chOff x="459553" y="1414042"/>
            <a:chExt cx="600823" cy="2137918"/>
          </a:xfrm>
        </p:grpSpPr>
        <p:sp>
          <p:nvSpPr>
            <p:cNvPr id="76" name="Rectangle 60">
              <a:extLst>
                <a:ext uri="{FF2B5EF4-FFF2-40B4-BE49-F238E27FC236}">
                  <a16:creationId xmlns:a16="http://schemas.microsoft.com/office/drawing/2014/main" id="{713C7444-CD1A-4AF4-B886-A52C1B595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824" y="1414042"/>
              <a:ext cx="241653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1500" dirty="0">
                  <a:solidFill>
                    <a:srgbClr val="000000"/>
                  </a:solidFill>
                </a:rPr>
                <a:t>100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7" name="Rectangle 61">
              <a:extLst>
                <a:ext uri="{FF2B5EF4-FFF2-40B4-BE49-F238E27FC236}">
                  <a16:creationId xmlns:a16="http://schemas.microsoft.com/office/drawing/2014/main" id="{AAA99AE0-C0C5-451C-9A1F-1FDCD0CC8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227" y="1606482"/>
              <a:ext cx="161101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1500" dirty="0">
                  <a:solidFill>
                    <a:srgbClr val="000000"/>
                  </a:solidFill>
                </a:rPr>
                <a:t>90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8" name="Rectangle 62">
              <a:extLst>
                <a:ext uri="{FF2B5EF4-FFF2-40B4-BE49-F238E27FC236}">
                  <a16:creationId xmlns:a16="http://schemas.microsoft.com/office/drawing/2014/main" id="{E36C2A9E-4049-46BE-823D-F0FEEA051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227" y="1808426"/>
              <a:ext cx="161101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1500" dirty="0">
                  <a:solidFill>
                    <a:srgbClr val="000000"/>
                  </a:solidFill>
                </a:rPr>
                <a:t>80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9" name="Rectangle 63">
              <a:extLst>
                <a:ext uri="{FF2B5EF4-FFF2-40B4-BE49-F238E27FC236}">
                  <a16:creationId xmlns:a16="http://schemas.microsoft.com/office/drawing/2014/main" id="{409377CC-6126-4D6C-AB33-B721B2F5A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227" y="2011557"/>
              <a:ext cx="161101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1500" dirty="0">
                  <a:solidFill>
                    <a:srgbClr val="000000"/>
                  </a:solidFill>
                </a:rPr>
                <a:t>70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4CBB0F9D-3DD4-4D6D-8440-153E4774F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227" y="2207562"/>
              <a:ext cx="161101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1500" dirty="0">
                  <a:solidFill>
                    <a:srgbClr val="000000"/>
                  </a:solidFill>
                </a:rPr>
                <a:t>60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1" name="Rectangle 65">
              <a:extLst>
                <a:ext uri="{FF2B5EF4-FFF2-40B4-BE49-F238E27FC236}">
                  <a16:creationId xmlns:a16="http://schemas.microsoft.com/office/drawing/2014/main" id="{0E573E26-7FA7-452C-BD6D-6B19FE9DD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227" y="2400002"/>
              <a:ext cx="161101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1500" dirty="0">
                  <a:solidFill>
                    <a:srgbClr val="000000"/>
                  </a:solidFill>
                </a:rPr>
                <a:t>50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2" name="Rectangle 66">
              <a:extLst>
                <a:ext uri="{FF2B5EF4-FFF2-40B4-BE49-F238E27FC236}">
                  <a16:creationId xmlns:a16="http://schemas.microsoft.com/office/drawing/2014/main" id="{8AFFC9D7-D6E6-41AB-8618-5B09C510D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227" y="2598382"/>
              <a:ext cx="161101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1500" dirty="0">
                  <a:solidFill>
                    <a:srgbClr val="000000"/>
                  </a:solidFill>
                </a:rPr>
                <a:t>40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3" name="Rectangle 67">
              <a:extLst>
                <a:ext uri="{FF2B5EF4-FFF2-40B4-BE49-F238E27FC236}">
                  <a16:creationId xmlns:a16="http://schemas.microsoft.com/office/drawing/2014/main" id="{9E438486-95FF-4935-8B9B-D747EBCE7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227" y="2794386"/>
              <a:ext cx="161101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1500" dirty="0">
                  <a:solidFill>
                    <a:srgbClr val="000000"/>
                  </a:solidFill>
                </a:rPr>
                <a:t>30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4" name="Rectangle 68">
              <a:extLst>
                <a:ext uri="{FF2B5EF4-FFF2-40B4-BE49-F238E27FC236}">
                  <a16:creationId xmlns:a16="http://schemas.microsoft.com/office/drawing/2014/main" id="{171E736E-AD34-4A8C-8B73-6DFDCC991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227" y="2993954"/>
              <a:ext cx="161101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1500" dirty="0">
                  <a:solidFill>
                    <a:srgbClr val="000000"/>
                  </a:solidFill>
                </a:rPr>
                <a:t>20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5" name="Rectangle 69">
              <a:extLst>
                <a:ext uri="{FF2B5EF4-FFF2-40B4-BE49-F238E27FC236}">
                  <a16:creationId xmlns:a16="http://schemas.microsoft.com/office/drawing/2014/main" id="{AC62F5A7-266D-4F4F-A7DF-9BA45316D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227" y="3189958"/>
              <a:ext cx="161101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1500" dirty="0">
                  <a:solidFill>
                    <a:srgbClr val="000000"/>
                  </a:solidFill>
                </a:rPr>
                <a:t>10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6" name="Rectangle 70">
              <a:extLst>
                <a:ext uri="{FF2B5EF4-FFF2-40B4-BE49-F238E27FC236}">
                  <a16:creationId xmlns:a16="http://schemas.microsoft.com/office/drawing/2014/main" id="{DBD3504C-B67C-4B29-97EE-9C1FA1E63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624" y="3378836"/>
              <a:ext cx="80551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1500" dirty="0">
                  <a:solidFill>
                    <a:srgbClr val="000000"/>
                  </a:solidFill>
                </a:rPr>
                <a:t>0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8" name="Rectangle 82">
              <a:extLst>
                <a:ext uri="{FF2B5EF4-FFF2-40B4-BE49-F238E27FC236}">
                  <a16:creationId xmlns:a16="http://schemas.microsoft.com/office/drawing/2014/main" id="{6C51A71F-7E2F-4F22-BD4F-CF422E799E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6900" y="2339120"/>
              <a:ext cx="399148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1333" b="1" dirty="0">
                  <a:solidFill>
                    <a:srgbClr val="000000"/>
                  </a:solidFill>
                </a:rPr>
                <a:t>PFS %</a:t>
              </a:r>
              <a:endParaRPr lang="en-US" altLang="en-US" sz="1333" b="1" dirty="0">
                <a:solidFill>
                  <a:prstClr val="black"/>
                </a:solidFill>
              </a:endParaRPr>
            </a:p>
          </p:txBody>
        </p:sp>
        <p:sp>
          <p:nvSpPr>
            <p:cNvPr id="141" name="Line 125">
              <a:extLst>
                <a:ext uri="{FF2B5EF4-FFF2-40B4-BE49-F238E27FC236}">
                  <a16:creationId xmlns:a16="http://schemas.microsoft.com/office/drawing/2014/main" id="{4EE659BF-51CE-4024-BEA3-140A4BFCD7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3465" y="1485316"/>
              <a:ext cx="86911" cy="0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" name="Line 126">
              <a:extLst>
                <a:ext uri="{FF2B5EF4-FFF2-40B4-BE49-F238E27FC236}">
                  <a16:creationId xmlns:a16="http://schemas.microsoft.com/office/drawing/2014/main" id="{E9FDD630-C235-46E9-81D4-3CCC95F1E7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3465" y="1681319"/>
              <a:ext cx="86911" cy="0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" name="Line 127">
              <a:extLst>
                <a:ext uri="{FF2B5EF4-FFF2-40B4-BE49-F238E27FC236}">
                  <a16:creationId xmlns:a16="http://schemas.microsoft.com/office/drawing/2014/main" id="{60A8834D-5F77-4213-B1A7-A848FACF3E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3465" y="1884452"/>
              <a:ext cx="86911" cy="0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4" name="Line 128">
              <a:extLst>
                <a:ext uri="{FF2B5EF4-FFF2-40B4-BE49-F238E27FC236}">
                  <a16:creationId xmlns:a16="http://schemas.microsoft.com/office/drawing/2014/main" id="{5148E832-E802-4EBD-9243-76EE43A2C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3465" y="2082832"/>
              <a:ext cx="86911" cy="0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5" name="Line 129">
              <a:extLst>
                <a:ext uri="{FF2B5EF4-FFF2-40B4-BE49-F238E27FC236}">
                  <a16:creationId xmlns:a16="http://schemas.microsoft.com/office/drawing/2014/main" id="{10217711-F9C1-4E77-96FC-919CB886AC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3465" y="2278836"/>
              <a:ext cx="86911" cy="0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Line 130">
              <a:extLst>
                <a:ext uri="{FF2B5EF4-FFF2-40B4-BE49-F238E27FC236}">
                  <a16:creationId xmlns:a16="http://schemas.microsoft.com/office/drawing/2014/main" id="{7E2BA225-EA77-4D37-83D0-2C8AEBCC3C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3465" y="2474840"/>
              <a:ext cx="86911" cy="0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7" name="Line 131">
              <a:extLst>
                <a:ext uri="{FF2B5EF4-FFF2-40B4-BE49-F238E27FC236}">
                  <a16:creationId xmlns:a16="http://schemas.microsoft.com/office/drawing/2014/main" id="{93B107FB-A0EF-4345-A2E6-AA2EC3C9AC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3465" y="2663717"/>
              <a:ext cx="86911" cy="0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8" name="Line 132">
              <a:extLst>
                <a:ext uri="{FF2B5EF4-FFF2-40B4-BE49-F238E27FC236}">
                  <a16:creationId xmlns:a16="http://schemas.microsoft.com/office/drawing/2014/main" id="{D607BC69-278E-4EDF-B4B3-FE8E8A158C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3465" y="2866848"/>
              <a:ext cx="86911" cy="0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Line 133">
              <a:extLst>
                <a:ext uri="{FF2B5EF4-FFF2-40B4-BE49-F238E27FC236}">
                  <a16:creationId xmlns:a16="http://schemas.microsoft.com/office/drawing/2014/main" id="{BDF940ED-2EFF-49C4-AD9F-49464B932C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3465" y="3066416"/>
              <a:ext cx="86911" cy="0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0" name="Line 134">
              <a:extLst>
                <a:ext uri="{FF2B5EF4-FFF2-40B4-BE49-F238E27FC236}">
                  <a16:creationId xmlns:a16="http://schemas.microsoft.com/office/drawing/2014/main" id="{D00CE490-C01F-46DC-849D-317B9869C1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3465" y="3264797"/>
              <a:ext cx="86911" cy="0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Line 135">
              <a:extLst>
                <a:ext uri="{FF2B5EF4-FFF2-40B4-BE49-F238E27FC236}">
                  <a16:creationId xmlns:a16="http://schemas.microsoft.com/office/drawing/2014/main" id="{160E7AE1-5AD1-4383-B7C0-323B0BDB3F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3465" y="3453673"/>
              <a:ext cx="86911" cy="0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52" name="Line 136">
            <a:extLst>
              <a:ext uri="{FF2B5EF4-FFF2-40B4-BE49-F238E27FC236}">
                <a16:creationId xmlns:a16="http://schemas.microsoft.com/office/drawing/2014/main" id="{C4F63E86-AC70-4087-9F97-10DCF88C79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0127" y="4600148"/>
            <a:ext cx="0" cy="96617"/>
          </a:xfrm>
          <a:prstGeom prst="line">
            <a:avLst/>
          </a:pr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3" name="Line 137">
            <a:extLst>
              <a:ext uri="{FF2B5EF4-FFF2-40B4-BE49-F238E27FC236}">
                <a16:creationId xmlns:a16="http://schemas.microsoft.com/office/drawing/2014/main" id="{2D985F6F-494D-4CCC-8C38-CAE818D7C7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3568" y="4600148"/>
            <a:ext cx="0" cy="96617"/>
          </a:xfrm>
          <a:prstGeom prst="line">
            <a:avLst/>
          </a:pr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4" name="Line 138">
            <a:extLst>
              <a:ext uri="{FF2B5EF4-FFF2-40B4-BE49-F238E27FC236}">
                <a16:creationId xmlns:a16="http://schemas.microsoft.com/office/drawing/2014/main" id="{43D094BD-78BE-4A0E-B50D-88F68B7AD5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7001" y="4600148"/>
            <a:ext cx="0" cy="96617"/>
          </a:xfrm>
          <a:prstGeom prst="line">
            <a:avLst/>
          </a:pr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5" name="Line 139">
            <a:extLst>
              <a:ext uri="{FF2B5EF4-FFF2-40B4-BE49-F238E27FC236}">
                <a16:creationId xmlns:a16="http://schemas.microsoft.com/office/drawing/2014/main" id="{4D35D125-3933-4D5B-9BCA-A7882DECCF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0444" y="4600148"/>
            <a:ext cx="0" cy="96617"/>
          </a:xfrm>
          <a:prstGeom prst="line">
            <a:avLst/>
          </a:pr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6" name="Line 140">
            <a:extLst>
              <a:ext uri="{FF2B5EF4-FFF2-40B4-BE49-F238E27FC236}">
                <a16:creationId xmlns:a16="http://schemas.microsoft.com/office/drawing/2014/main" id="{302E94D3-1892-4470-86A3-10711E340E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3875" y="4600148"/>
            <a:ext cx="0" cy="96617"/>
          </a:xfrm>
          <a:prstGeom prst="line">
            <a:avLst/>
          </a:pr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7" name="Line 141">
            <a:extLst>
              <a:ext uri="{FF2B5EF4-FFF2-40B4-BE49-F238E27FC236}">
                <a16:creationId xmlns:a16="http://schemas.microsoft.com/office/drawing/2014/main" id="{46683A74-EB53-4DCA-B96E-FCB1CC3DB2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9305" y="4600148"/>
            <a:ext cx="0" cy="96617"/>
          </a:xfrm>
          <a:prstGeom prst="line">
            <a:avLst/>
          </a:pr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8" name="Line 142">
            <a:extLst>
              <a:ext uri="{FF2B5EF4-FFF2-40B4-BE49-F238E27FC236}">
                <a16:creationId xmlns:a16="http://schemas.microsoft.com/office/drawing/2014/main" id="{D0E4F442-679A-4E0E-9A44-D8D30EFD41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2737" y="4600148"/>
            <a:ext cx="0" cy="96617"/>
          </a:xfrm>
          <a:prstGeom prst="line">
            <a:avLst/>
          </a:pr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9" name="Line 143">
            <a:extLst>
              <a:ext uri="{FF2B5EF4-FFF2-40B4-BE49-F238E27FC236}">
                <a16:creationId xmlns:a16="http://schemas.microsoft.com/office/drawing/2014/main" id="{79F54F38-68EA-4B2E-88E3-A69B5877FB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6169" y="4600148"/>
            <a:ext cx="0" cy="96617"/>
          </a:xfrm>
          <a:prstGeom prst="line">
            <a:avLst/>
          </a:pr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0" name="Line 144">
            <a:extLst>
              <a:ext uri="{FF2B5EF4-FFF2-40B4-BE49-F238E27FC236}">
                <a16:creationId xmlns:a16="http://schemas.microsoft.com/office/drawing/2014/main" id="{3184B6B7-BAD3-4D00-8343-9AC2A192E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7592" y="4600148"/>
            <a:ext cx="0" cy="96617"/>
          </a:xfrm>
          <a:prstGeom prst="line">
            <a:avLst/>
          </a:pr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1" name="Line 145">
            <a:extLst>
              <a:ext uri="{FF2B5EF4-FFF2-40B4-BE49-F238E27FC236}">
                <a16:creationId xmlns:a16="http://schemas.microsoft.com/office/drawing/2014/main" id="{7E403B86-2282-436D-ACD1-EDBB8888E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7049" y="4600148"/>
            <a:ext cx="0" cy="96617"/>
          </a:xfrm>
          <a:prstGeom prst="line">
            <a:avLst/>
          </a:pr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2" name="Line 146">
            <a:extLst>
              <a:ext uri="{FF2B5EF4-FFF2-40B4-BE49-F238E27FC236}">
                <a16:creationId xmlns:a16="http://schemas.microsoft.com/office/drawing/2014/main" id="{A40C4569-2A00-4FDD-8C17-7FB75FFDBE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4499" y="4600148"/>
            <a:ext cx="0" cy="96617"/>
          </a:xfrm>
          <a:prstGeom prst="line">
            <a:avLst/>
          </a:pr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3" name="Line 147">
            <a:extLst>
              <a:ext uri="{FF2B5EF4-FFF2-40B4-BE49-F238E27FC236}">
                <a16:creationId xmlns:a16="http://schemas.microsoft.com/office/drawing/2014/main" id="{A6161245-D80F-4D2B-8419-5A4AE4DF5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7929" y="4600148"/>
            <a:ext cx="0" cy="96617"/>
          </a:xfrm>
          <a:prstGeom prst="line">
            <a:avLst/>
          </a:pr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4" name="Line 148">
            <a:extLst>
              <a:ext uri="{FF2B5EF4-FFF2-40B4-BE49-F238E27FC236}">
                <a16:creationId xmlns:a16="http://schemas.microsoft.com/office/drawing/2014/main" id="{83FBBE8A-E97F-4794-BD68-17290AE854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51372" y="4600148"/>
            <a:ext cx="0" cy="96617"/>
          </a:xfrm>
          <a:prstGeom prst="line">
            <a:avLst/>
          </a:pr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5" name="Line 149">
            <a:extLst>
              <a:ext uri="{FF2B5EF4-FFF2-40B4-BE49-F238E27FC236}">
                <a16:creationId xmlns:a16="http://schemas.microsoft.com/office/drawing/2014/main" id="{AF87E391-14C4-4096-B95F-C7DA83A85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9510799" y="4600148"/>
            <a:ext cx="0" cy="96617"/>
          </a:xfrm>
          <a:prstGeom prst="line">
            <a:avLst/>
          </a:prstGeom>
          <a:noFill/>
          <a:ln w="174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166" name="Table 165">
            <a:extLst>
              <a:ext uri="{FF2B5EF4-FFF2-40B4-BE49-F238E27FC236}">
                <a16:creationId xmlns:a16="http://schemas.microsoft.com/office/drawing/2014/main" id="{DFDEB1A4-19A4-406E-9563-1BABC40E33D3}"/>
              </a:ext>
            </a:extLst>
          </p:cNvPr>
          <p:cNvGraphicFramePr>
            <a:graphicFrameLocks noGrp="1"/>
          </p:cNvGraphicFramePr>
          <p:nvPr/>
        </p:nvGraphicFramePr>
        <p:xfrm>
          <a:off x="4017858" y="1304932"/>
          <a:ext cx="7696913" cy="932688"/>
        </p:xfrm>
        <a:graphic>
          <a:graphicData uri="http://schemas.openxmlformats.org/drawingml/2006/table">
            <a:tbl>
              <a:tblPr firstRow="1" bandRow="1"/>
              <a:tblGrid>
                <a:gridCol w="180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8545">
                  <a:extLst>
                    <a:ext uri="{9D8B030D-6E8A-4147-A177-3AD203B41FA5}">
                      <a16:colId xmlns:a16="http://schemas.microsoft.com/office/drawing/2014/main" val="3408974660"/>
                    </a:ext>
                  </a:extLst>
                </a:gridCol>
                <a:gridCol w="2010715">
                  <a:extLst>
                    <a:ext uri="{9D8B030D-6E8A-4147-A177-3AD203B41FA5}">
                      <a16:colId xmlns:a16="http://schemas.microsoft.com/office/drawing/2014/main" val="666441672"/>
                    </a:ext>
                  </a:extLst>
                </a:gridCol>
                <a:gridCol w="1159909">
                  <a:extLst>
                    <a:ext uri="{9D8B030D-6E8A-4147-A177-3AD203B41FA5}">
                      <a16:colId xmlns:a16="http://schemas.microsoft.com/office/drawing/2014/main" val="1794356067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9144" marT="9144" marB="9144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Events, n</a:t>
                      </a:r>
                    </a:p>
                  </a:txBody>
                  <a:tcPr marL="0" marR="9144" marT="9144" marB="91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Median,</a:t>
                      </a:r>
                      <a:r>
                        <a:rPr lang="en-US" sz="1600" b="1" i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 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</a:p>
                  </a:txBody>
                  <a:tcPr marL="0" marR="9144" marT="9144" marB="91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600" b="1" i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  <a:r>
                        <a:rPr lang="en-US" sz="1600" b="1" i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0" marR="9144" marT="9144" marB="91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r>
                        <a:rPr lang="en-US" sz="1600" b="1" i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0" marR="9144" marT="9144" marB="91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0087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 + D + T</a:t>
                      </a:r>
                    </a:p>
                  </a:txBody>
                  <a:tcPr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0087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0087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16.0 (8.6-21.5)</a:t>
                      </a: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0087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 (0.40-1.07)</a:t>
                      </a:r>
                    </a:p>
                  </a:txBody>
                  <a:tcPr marL="0" marR="9144" marT="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0087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0.04287</a:t>
                      </a: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66203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Placebo + D + T</a:t>
                      </a:r>
                    </a:p>
                  </a:txBody>
                  <a:tcPr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66203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66203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10.3 (7.0-15.6)</a:t>
                      </a:r>
                      <a:endParaRPr lang="en-US" sz="1600" b="1" dirty="0">
                        <a:solidFill>
                          <a:srgbClr val="00877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6858" marT="6858" marB="68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>
                        <a:solidFill>
                          <a:srgbClr val="00877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C02985B-ADEF-4E93-B85F-8ACC8B13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52" y="133403"/>
            <a:ext cx="10979149" cy="1155700"/>
          </a:xfrm>
        </p:spPr>
        <p:txBody>
          <a:bodyPr vert="horz" lIns="121920" tIns="60960" rIns="121920" bIns="60960" rtlCol="0" anchor="ctr" anchorCtr="0">
            <a:normAutofit/>
          </a:bodyPr>
          <a:lstStyle/>
          <a:p>
            <a:r>
              <a:rPr lang="en-US" dirty="0"/>
              <a:t>Keynote 022: Progression-Free Survival</a:t>
            </a:r>
            <a:endParaRPr lang="en-US" baseline="30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7DAD7B-FB89-4D07-BC70-EF9A5D710E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34036" y="6643408"/>
            <a:ext cx="12192000" cy="24916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aseline="30000" dirty="0"/>
              <a:t>a</a:t>
            </a:r>
            <a:r>
              <a:rPr lang="en-US" dirty="0"/>
              <a:t>Based on Kaplan-Meier estimate of PFS, per investigator assessment.</a:t>
            </a:r>
          </a:p>
          <a:p>
            <a:pPr>
              <a:lnSpc>
                <a:spcPct val="80000"/>
              </a:lnSpc>
            </a:pPr>
            <a:r>
              <a:rPr lang="en-US" baseline="30000" dirty="0"/>
              <a:t>b</a:t>
            </a:r>
            <a:r>
              <a:rPr lang="en-US" dirty="0"/>
              <a:t>Based on Cox regression model with treatment as a covariate stratified by ECOG PS (0 vs 1) and LDH (LDH &gt;1.1 × ULN vs =1.1 × ULN); owing to the small number of patients enrolled in the ECOG PS 1 and LDH ≤1.1 × ULN strata, these strata were combined.</a:t>
            </a:r>
          </a:p>
          <a:p>
            <a:pPr>
              <a:lnSpc>
                <a:spcPct val="80000"/>
              </a:lnSpc>
            </a:pPr>
            <a:r>
              <a:rPr lang="en-US" baseline="30000" dirty="0" err="1"/>
              <a:t>c</a:t>
            </a:r>
            <a:r>
              <a:rPr lang="en-US" dirty="0" err="1"/>
              <a:t>One</a:t>
            </a:r>
            <a:r>
              <a:rPr lang="en-US" dirty="0"/>
              <a:t>-sided </a:t>
            </a:r>
            <a:r>
              <a:rPr lang="en-US" i="1" dirty="0"/>
              <a:t>P </a:t>
            </a:r>
            <a:r>
              <a:rPr lang="en-US" dirty="0"/>
              <a:t>value based on stratified log-rank test.</a:t>
            </a:r>
          </a:p>
          <a:p>
            <a:pPr>
              <a:lnSpc>
                <a:spcPct val="80000"/>
              </a:lnSpc>
            </a:pPr>
            <a:r>
              <a:rPr lang="en-US" dirty="0"/>
              <a:t> Data cutoff: Feb 15, 2018.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BA39A4-861E-4054-AF45-AE1AB7A3919A}"/>
              </a:ext>
            </a:extLst>
          </p:cNvPr>
          <p:cNvCxnSpPr>
            <a:cxnSpLocks/>
          </p:cNvCxnSpPr>
          <p:nvPr/>
        </p:nvCxnSpPr>
        <p:spPr>
          <a:xfrm flipH="1">
            <a:off x="5662907" y="2682240"/>
            <a:ext cx="21819" cy="1950720"/>
          </a:xfrm>
          <a:prstGeom prst="line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A8C3A1C-16F5-464C-82FC-CE2D49ACE329}"/>
              </a:ext>
            </a:extLst>
          </p:cNvPr>
          <p:cNvSpPr txBox="1"/>
          <p:nvPr/>
        </p:nvSpPr>
        <p:spPr>
          <a:xfrm>
            <a:off x="5789287" y="2709885"/>
            <a:ext cx="494687" cy="5746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39"/>
            <a:r>
              <a:rPr lang="en-US" sz="1867" b="1" kern="600" spc="40" dirty="0">
                <a:solidFill>
                  <a:srgbClr val="00655D"/>
                </a:solidFill>
              </a:rPr>
              <a:t>59%</a:t>
            </a:r>
          </a:p>
          <a:p>
            <a:pPr defTabSz="457239"/>
            <a:endParaRPr lang="en-US" sz="1867" kern="600" spc="40" dirty="0">
              <a:solidFill>
                <a:srgbClr val="000000"/>
              </a:solidFill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5A41771E-33E0-49D9-B047-3356C618B288}"/>
              </a:ext>
            </a:extLst>
          </p:cNvPr>
          <p:cNvSpPr txBox="1"/>
          <p:nvPr/>
        </p:nvSpPr>
        <p:spPr>
          <a:xfrm>
            <a:off x="5768839" y="3611516"/>
            <a:ext cx="494152" cy="5746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57239"/>
            <a:r>
              <a:rPr lang="en-US" sz="1867" b="1" kern="600" spc="40" dirty="0">
                <a:solidFill>
                  <a:srgbClr val="66203A"/>
                </a:solidFill>
              </a:rPr>
              <a:t>45%</a:t>
            </a:r>
          </a:p>
          <a:p>
            <a:pPr defTabSz="457239"/>
            <a:endParaRPr lang="en-US" sz="1867" kern="600" spc="40" dirty="0">
              <a:solidFill>
                <a:srgbClr val="000000"/>
              </a:solidFill>
            </a:endParaRPr>
          </a:p>
        </p:txBody>
      </p:sp>
      <p:sp>
        <p:nvSpPr>
          <p:cNvPr id="168" name="Rounded Rectangle 5">
            <a:extLst>
              <a:ext uri="{FF2B5EF4-FFF2-40B4-BE49-F238E27FC236}">
                <a16:creationId xmlns:a16="http://schemas.microsoft.com/office/drawing/2014/main" id="{E64160EB-62E0-4A41-9565-E8EB5F4583D2}"/>
              </a:ext>
            </a:extLst>
          </p:cNvPr>
          <p:cNvSpPr/>
          <p:nvPr/>
        </p:nvSpPr>
        <p:spPr>
          <a:xfrm>
            <a:off x="9289060" y="2338504"/>
            <a:ext cx="2653400" cy="1705195"/>
          </a:xfrm>
          <a:prstGeom prst="roundRect">
            <a:avLst/>
          </a:prstGeom>
          <a:solidFill>
            <a:srgbClr val="00877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849" tIns="54424" rIns="108849" bIns="54424" rtlCol="0" anchor="ctr"/>
          <a:lstStyle/>
          <a:p>
            <a:pPr algn="ctr" defTabSz="1088470">
              <a:spcBef>
                <a:spcPts val="533"/>
              </a:spcBef>
              <a:defRPr/>
            </a:pPr>
            <a:r>
              <a:rPr lang="en-US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PFS did not reach statistical significance threshold per study design (required HR for significance ≤0.62, </a:t>
            </a:r>
            <a:br>
              <a:rPr lang="en-US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en-US" altLang="en-US" sz="1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</a:t>
            </a:r>
            <a:r>
              <a:rPr lang="en-US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≤ 0.025) </a:t>
            </a:r>
          </a:p>
        </p:txBody>
      </p:sp>
      <p:sp>
        <p:nvSpPr>
          <p:cNvPr id="169" name="Slide Number Placeholder 1190">
            <a:extLst>
              <a:ext uri="{FF2B5EF4-FFF2-40B4-BE49-F238E27FC236}">
                <a16:creationId xmlns:a16="http://schemas.microsoft.com/office/drawing/2014/main" id="{38E42D5D-46C9-4975-80E9-7E878A7C887A}"/>
              </a:ext>
            </a:extLst>
          </p:cNvPr>
          <p:cNvSpPr txBox="1">
            <a:spLocks/>
          </p:cNvSpPr>
          <p:nvPr/>
        </p:nvSpPr>
        <p:spPr>
          <a:xfrm>
            <a:off x="8931052" y="6474080"/>
            <a:ext cx="3046011" cy="322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/>
            <a:r>
              <a:rPr lang="en-US" dirty="0">
                <a:solidFill>
                  <a:srgbClr val="000000"/>
                </a:solidFill>
              </a:rPr>
              <a:t>Ascierto et al ESMO 2018</a:t>
            </a:r>
          </a:p>
        </p:txBody>
      </p:sp>
    </p:spTree>
    <p:extLst>
      <p:ext uri="{BB962C8B-B14F-4D97-AF65-F5344CB8AC3E}">
        <p14:creationId xmlns:p14="http://schemas.microsoft.com/office/powerpoint/2010/main" val="50740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57664-4770-40E0-A55E-0D50F9FEE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Best Percentage Change From Baseline in Target Lesion Size</a:t>
            </a:r>
            <a:r>
              <a:rPr lang="en-US" baseline="30000" dirty="0"/>
              <a:t>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665F5-90AB-46EB-9B4C-78E70953F0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aseline="30000" dirty="0"/>
              <a:t>a</a:t>
            </a:r>
            <a:r>
              <a:rPr lang="en-US" dirty="0"/>
              <a:t>Maximum percentage change in target lesion size based on investigator assessment in patients with post-baseline values.</a:t>
            </a:r>
          </a:p>
          <a:p>
            <a:r>
              <a:rPr lang="en-US" dirty="0"/>
              <a:t>Data cutoff: Feb 15, 2018.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0469123-C301-4845-A8B8-BA5B4B1A972E}"/>
              </a:ext>
            </a:extLst>
          </p:cNvPr>
          <p:cNvSpPr txBox="1"/>
          <p:nvPr/>
        </p:nvSpPr>
        <p:spPr>
          <a:xfrm>
            <a:off x="8224366" y="1699764"/>
            <a:ext cx="196239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1867" b="1" dirty="0">
                <a:solidFill>
                  <a:srgbClr val="66203A"/>
                </a:solidFill>
                <a:cs typeface="Arial" panose="020B0604020202020204" pitchFamily="34" charset="0"/>
              </a:rPr>
              <a:t>Placebo + D + T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9279826-CD41-4E71-9A6E-6C6861FA0707}"/>
              </a:ext>
            </a:extLst>
          </p:cNvPr>
          <p:cNvSpPr txBox="1"/>
          <p:nvPr/>
        </p:nvSpPr>
        <p:spPr>
          <a:xfrm>
            <a:off x="8951993" y="2540484"/>
            <a:ext cx="2637368" cy="5746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57250"/>
            <a:r>
              <a:rPr lang="en-US" sz="1867" kern="600" spc="40" dirty="0">
                <a:solidFill>
                  <a:srgbClr val="000000"/>
                </a:solidFill>
              </a:rPr>
              <a:t>30/59 (51%) patients had ≥60% reduction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B69CC60B-1082-4A1F-80DD-CA36F26AF894}"/>
              </a:ext>
            </a:extLst>
          </p:cNvPr>
          <p:cNvSpPr/>
          <p:nvPr/>
        </p:nvSpPr>
        <p:spPr>
          <a:xfrm>
            <a:off x="8862429" y="2376994"/>
            <a:ext cx="2446920" cy="3470893"/>
          </a:xfrm>
          <a:prstGeom prst="round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50"/>
            <a:endParaRPr lang="en-US" sz="1867" kern="600" spc="40" dirty="0">
              <a:solidFill>
                <a:srgbClr val="FFFFFF"/>
              </a:solidFill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B39CFCC-4D44-4F7B-AAD3-B85693FFE3C6}"/>
              </a:ext>
            </a:extLst>
          </p:cNvPr>
          <p:cNvSpPr txBox="1"/>
          <p:nvPr/>
        </p:nvSpPr>
        <p:spPr>
          <a:xfrm rot="16200000" flipH="1">
            <a:off x="4517058" y="3495664"/>
            <a:ext cx="3157885" cy="2051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457250"/>
            <a:r>
              <a:rPr lang="en-US" sz="1333" b="1" kern="600" spc="40" dirty="0">
                <a:solidFill>
                  <a:srgbClr val="000000"/>
                </a:solidFill>
              </a:rPr>
              <a:t>Change From Baseline, %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D33672E2-05BC-4ADD-B80E-1F85EFBF86DB}"/>
              </a:ext>
            </a:extLst>
          </p:cNvPr>
          <p:cNvSpPr/>
          <p:nvPr/>
        </p:nvSpPr>
        <p:spPr>
          <a:xfrm>
            <a:off x="2607816" y="2376994"/>
            <a:ext cx="2798673" cy="3470893"/>
          </a:xfrm>
          <a:prstGeom prst="round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50"/>
            <a:endParaRPr lang="en-US" sz="1867" kern="600" spc="40" dirty="0">
              <a:solidFill>
                <a:srgbClr val="FFFFFF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EBAEE63-B100-48B1-B4E5-090B3761EE80}"/>
              </a:ext>
            </a:extLst>
          </p:cNvPr>
          <p:cNvSpPr txBox="1"/>
          <p:nvPr/>
        </p:nvSpPr>
        <p:spPr>
          <a:xfrm>
            <a:off x="2770084" y="2540484"/>
            <a:ext cx="2440616" cy="5746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57250"/>
            <a:r>
              <a:rPr lang="en-US" sz="1867" kern="600" spc="40" dirty="0">
                <a:solidFill>
                  <a:srgbClr val="000000"/>
                </a:solidFill>
              </a:rPr>
              <a:t>36/57 (63%) patients had ≥60% reduction</a:t>
            </a:r>
            <a:endParaRPr lang="en-US" sz="1867" kern="600" spc="40" baseline="30000" dirty="0">
              <a:solidFill>
                <a:srgbClr val="000000"/>
              </a:solidFill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79DEFF28-1A0D-4167-8490-3FD5B7837C9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37378" y="3362721"/>
            <a:ext cx="5058623" cy="33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457250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C6A25FE-44F2-489D-A68F-7727A19AB6C5}"/>
              </a:ext>
            </a:extLst>
          </p:cNvPr>
          <p:cNvSpPr>
            <a:spLocks noEditPoints="1"/>
          </p:cNvSpPr>
          <p:nvPr/>
        </p:nvSpPr>
        <p:spPr bwMode="auto">
          <a:xfrm>
            <a:off x="941368" y="3979743"/>
            <a:ext cx="4373601" cy="20637"/>
          </a:xfrm>
          <a:custGeom>
            <a:avLst/>
            <a:gdLst>
              <a:gd name="T0" fmla="*/ 0 w 15160"/>
              <a:gd name="T1" fmla="*/ 72 h 72"/>
              <a:gd name="T2" fmla="*/ 504 w 15160"/>
              <a:gd name="T3" fmla="*/ 72 h 72"/>
              <a:gd name="T4" fmla="*/ 864 w 15160"/>
              <a:gd name="T5" fmla="*/ 0 h 72"/>
              <a:gd name="T6" fmla="*/ 720 w 15160"/>
              <a:gd name="T7" fmla="*/ 0 h 72"/>
              <a:gd name="T8" fmla="*/ 1080 w 15160"/>
              <a:gd name="T9" fmla="*/ 72 h 72"/>
              <a:gd name="T10" fmla="*/ 1620 w 15160"/>
              <a:gd name="T11" fmla="*/ 36 h 72"/>
              <a:gd name="T12" fmla="*/ 1800 w 15160"/>
              <a:gd name="T13" fmla="*/ 0 h 72"/>
              <a:gd name="T14" fmla="*/ 1764 w 15160"/>
              <a:gd name="T15" fmla="*/ 36 h 72"/>
              <a:gd name="T16" fmla="*/ 2304 w 15160"/>
              <a:gd name="T17" fmla="*/ 72 h 72"/>
              <a:gd name="T18" fmla="*/ 2664 w 15160"/>
              <a:gd name="T19" fmla="*/ 0 h 72"/>
              <a:gd name="T20" fmla="*/ 2520 w 15160"/>
              <a:gd name="T21" fmla="*/ 0 h 72"/>
              <a:gd name="T22" fmla="*/ 2880 w 15160"/>
              <a:gd name="T23" fmla="*/ 72 h 72"/>
              <a:gd name="T24" fmla="*/ 3420 w 15160"/>
              <a:gd name="T25" fmla="*/ 36 h 72"/>
              <a:gd name="T26" fmla="*/ 3600 w 15160"/>
              <a:gd name="T27" fmla="*/ 0 h 72"/>
              <a:gd name="T28" fmla="*/ 3564 w 15160"/>
              <a:gd name="T29" fmla="*/ 36 h 72"/>
              <a:gd name="T30" fmla="*/ 4104 w 15160"/>
              <a:gd name="T31" fmla="*/ 72 h 72"/>
              <a:gd name="T32" fmla="*/ 4464 w 15160"/>
              <a:gd name="T33" fmla="*/ 0 h 72"/>
              <a:gd name="T34" fmla="*/ 4320 w 15160"/>
              <a:gd name="T35" fmla="*/ 0 h 72"/>
              <a:gd name="T36" fmla="*/ 4680 w 15160"/>
              <a:gd name="T37" fmla="*/ 72 h 72"/>
              <a:gd name="T38" fmla="*/ 5220 w 15160"/>
              <a:gd name="T39" fmla="*/ 36 h 72"/>
              <a:gd name="T40" fmla="*/ 5400 w 15160"/>
              <a:gd name="T41" fmla="*/ 0 h 72"/>
              <a:gd name="T42" fmla="*/ 5364 w 15160"/>
              <a:gd name="T43" fmla="*/ 36 h 72"/>
              <a:gd name="T44" fmla="*/ 5904 w 15160"/>
              <a:gd name="T45" fmla="*/ 72 h 72"/>
              <a:gd name="T46" fmla="*/ 6264 w 15160"/>
              <a:gd name="T47" fmla="*/ 0 h 72"/>
              <a:gd name="T48" fmla="*/ 6120 w 15160"/>
              <a:gd name="T49" fmla="*/ 0 h 72"/>
              <a:gd name="T50" fmla="*/ 6480 w 15160"/>
              <a:gd name="T51" fmla="*/ 72 h 72"/>
              <a:gd name="T52" fmla="*/ 7020 w 15160"/>
              <a:gd name="T53" fmla="*/ 36 h 72"/>
              <a:gd name="T54" fmla="*/ 7200 w 15160"/>
              <a:gd name="T55" fmla="*/ 0 h 72"/>
              <a:gd name="T56" fmla="*/ 7164 w 15160"/>
              <a:gd name="T57" fmla="*/ 36 h 72"/>
              <a:gd name="T58" fmla="*/ 7704 w 15160"/>
              <a:gd name="T59" fmla="*/ 72 h 72"/>
              <a:gd name="T60" fmla="*/ 8064 w 15160"/>
              <a:gd name="T61" fmla="*/ 0 h 72"/>
              <a:gd name="T62" fmla="*/ 7920 w 15160"/>
              <a:gd name="T63" fmla="*/ 0 h 72"/>
              <a:gd name="T64" fmla="*/ 8280 w 15160"/>
              <a:gd name="T65" fmla="*/ 72 h 72"/>
              <a:gd name="T66" fmla="*/ 8820 w 15160"/>
              <a:gd name="T67" fmla="*/ 36 h 72"/>
              <a:gd name="T68" fmla="*/ 9000 w 15160"/>
              <a:gd name="T69" fmla="*/ 0 h 72"/>
              <a:gd name="T70" fmla="*/ 8964 w 15160"/>
              <a:gd name="T71" fmla="*/ 36 h 72"/>
              <a:gd name="T72" fmla="*/ 9504 w 15160"/>
              <a:gd name="T73" fmla="*/ 72 h 72"/>
              <a:gd name="T74" fmla="*/ 9864 w 15160"/>
              <a:gd name="T75" fmla="*/ 0 h 72"/>
              <a:gd name="T76" fmla="*/ 9720 w 15160"/>
              <a:gd name="T77" fmla="*/ 0 h 72"/>
              <a:gd name="T78" fmla="*/ 10080 w 15160"/>
              <a:gd name="T79" fmla="*/ 72 h 72"/>
              <a:gd name="T80" fmla="*/ 10620 w 15160"/>
              <a:gd name="T81" fmla="*/ 36 h 72"/>
              <a:gd name="T82" fmla="*/ 10800 w 15160"/>
              <a:gd name="T83" fmla="*/ 0 h 72"/>
              <a:gd name="T84" fmla="*/ 10764 w 15160"/>
              <a:gd name="T85" fmla="*/ 36 h 72"/>
              <a:gd name="T86" fmla="*/ 11304 w 15160"/>
              <a:gd name="T87" fmla="*/ 72 h 72"/>
              <a:gd name="T88" fmla="*/ 11664 w 15160"/>
              <a:gd name="T89" fmla="*/ 0 h 72"/>
              <a:gd name="T90" fmla="*/ 11520 w 15160"/>
              <a:gd name="T91" fmla="*/ 0 h 72"/>
              <a:gd name="T92" fmla="*/ 11880 w 15160"/>
              <a:gd name="T93" fmla="*/ 72 h 72"/>
              <a:gd name="T94" fmla="*/ 12420 w 15160"/>
              <a:gd name="T95" fmla="*/ 36 h 72"/>
              <a:gd name="T96" fmla="*/ 12600 w 15160"/>
              <a:gd name="T97" fmla="*/ 0 h 72"/>
              <a:gd name="T98" fmla="*/ 12564 w 15160"/>
              <a:gd name="T99" fmla="*/ 36 h 72"/>
              <a:gd name="T100" fmla="*/ 13104 w 15160"/>
              <a:gd name="T101" fmla="*/ 72 h 72"/>
              <a:gd name="T102" fmla="*/ 13464 w 15160"/>
              <a:gd name="T103" fmla="*/ 0 h 72"/>
              <a:gd name="T104" fmla="*/ 13320 w 15160"/>
              <a:gd name="T105" fmla="*/ 0 h 72"/>
              <a:gd name="T106" fmla="*/ 13680 w 15160"/>
              <a:gd name="T107" fmla="*/ 72 h 72"/>
              <a:gd name="T108" fmla="*/ 14220 w 15160"/>
              <a:gd name="T109" fmla="*/ 36 h 72"/>
              <a:gd name="T110" fmla="*/ 14400 w 15160"/>
              <a:gd name="T111" fmla="*/ 0 h 72"/>
              <a:gd name="T112" fmla="*/ 14364 w 15160"/>
              <a:gd name="T113" fmla="*/ 36 h 72"/>
              <a:gd name="T114" fmla="*/ 14904 w 15160"/>
              <a:gd name="T115" fmla="*/ 72 h 72"/>
              <a:gd name="T116" fmla="*/ 15160 w 15160"/>
              <a:gd name="T117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160" h="72">
                <a:moveTo>
                  <a:pt x="0" y="0"/>
                </a:moveTo>
                <a:lnTo>
                  <a:pt x="144" y="0"/>
                </a:lnTo>
                <a:cubicBezTo>
                  <a:pt x="164" y="0"/>
                  <a:pt x="180" y="17"/>
                  <a:pt x="180" y="36"/>
                </a:cubicBezTo>
                <a:cubicBezTo>
                  <a:pt x="180" y="56"/>
                  <a:pt x="164" y="72"/>
                  <a:pt x="144" y="72"/>
                </a:cubicBezTo>
                <a:lnTo>
                  <a:pt x="0" y="72"/>
                </a:lnTo>
                <a:lnTo>
                  <a:pt x="0" y="0"/>
                </a:lnTo>
                <a:close/>
                <a:moveTo>
                  <a:pt x="360" y="0"/>
                </a:moveTo>
                <a:lnTo>
                  <a:pt x="504" y="0"/>
                </a:lnTo>
                <a:cubicBezTo>
                  <a:pt x="524" y="0"/>
                  <a:pt x="540" y="17"/>
                  <a:pt x="540" y="36"/>
                </a:cubicBezTo>
                <a:cubicBezTo>
                  <a:pt x="540" y="56"/>
                  <a:pt x="524" y="72"/>
                  <a:pt x="504" y="72"/>
                </a:cubicBezTo>
                <a:lnTo>
                  <a:pt x="360" y="72"/>
                </a:lnTo>
                <a:cubicBezTo>
                  <a:pt x="341" y="72"/>
                  <a:pt x="324" y="56"/>
                  <a:pt x="324" y="36"/>
                </a:cubicBezTo>
                <a:cubicBezTo>
                  <a:pt x="324" y="17"/>
                  <a:pt x="341" y="0"/>
                  <a:pt x="360" y="0"/>
                </a:cubicBezTo>
                <a:close/>
                <a:moveTo>
                  <a:pt x="720" y="0"/>
                </a:moveTo>
                <a:lnTo>
                  <a:pt x="864" y="0"/>
                </a:lnTo>
                <a:cubicBezTo>
                  <a:pt x="884" y="0"/>
                  <a:pt x="900" y="17"/>
                  <a:pt x="900" y="36"/>
                </a:cubicBezTo>
                <a:cubicBezTo>
                  <a:pt x="900" y="56"/>
                  <a:pt x="884" y="72"/>
                  <a:pt x="864" y="72"/>
                </a:cubicBezTo>
                <a:lnTo>
                  <a:pt x="720" y="72"/>
                </a:lnTo>
                <a:cubicBezTo>
                  <a:pt x="701" y="72"/>
                  <a:pt x="684" y="56"/>
                  <a:pt x="684" y="36"/>
                </a:cubicBezTo>
                <a:cubicBezTo>
                  <a:pt x="684" y="17"/>
                  <a:pt x="701" y="0"/>
                  <a:pt x="720" y="0"/>
                </a:cubicBezTo>
                <a:close/>
                <a:moveTo>
                  <a:pt x="1080" y="0"/>
                </a:moveTo>
                <a:lnTo>
                  <a:pt x="1224" y="0"/>
                </a:lnTo>
                <a:cubicBezTo>
                  <a:pt x="1244" y="0"/>
                  <a:pt x="1260" y="17"/>
                  <a:pt x="1260" y="36"/>
                </a:cubicBezTo>
                <a:cubicBezTo>
                  <a:pt x="1260" y="56"/>
                  <a:pt x="1244" y="72"/>
                  <a:pt x="1224" y="72"/>
                </a:cubicBezTo>
                <a:lnTo>
                  <a:pt x="1080" y="72"/>
                </a:lnTo>
                <a:cubicBezTo>
                  <a:pt x="1061" y="72"/>
                  <a:pt x="1044" y="56"/>
                  <a:pt x="1044" y="36"/>
                </a:cubicBezTo>
                <a:cubicBezTo>
                  <a:pt x="1044" y="17"/>
                  <a:pt x="1061" y="0"/>
                  <a:pt x="1080" y="0"/>
                </a:cubicBezTo>
                <a:close/>
                <a:moveTo>
                  <a:pt x="1440" y="0"/>
                </a:moveTo>
                <a:lnTo>
                  <a:pt x="1584" y="0"/>
                </a:lnTo>
                <a:cubicBezTo>
                  <a:pt x="1604" y="0"/>
                  <a:pt x="1620" y="17"/>
                  <a:pt x="1620" y="36"/>
                </a:cubicBezTo>
                <a:cubicBezTo>
                  <a:pt x="1620" y="56"/>
                  <a:pt x="1604" y="72"/>
                  <a:pt x="1584" y="72"/>
                </a:cubicBezTo>
                <a:lnTo>
                  <a:pt x="1440" y="72"/>
                </a:lnTo>
                <a:cubicBezTo>
                  <a:pt x="1421" y="72"/>
                  <a:pt x="1404" y="56"/>
                  <a:pt x="1404" y="36"/>
                </a:cubicBezTo>
                <a:cubicBezTo>
                  <a:pt x="1404" y="17"/>
                  <a:pt x="1421" y="0"/>
                  <a:pt x="1440" y="0"/>
                </a:cubicBezTo>
                <a:close/>
                <a:moveTo>
                  <a:pt x="1800" y="0"/>
                </a:moveTo>
                <a:lnTo>
                  <a:pt x="1944" y="0"/>
                </a:lnTo>
                <a:cubicBezTo>
                  <a:pt x="1964" y="0"/>
                  <a:pt x="1980" y="17"/>
                  <a:pt x="1980" y="36"/>
                </a:cubicBezTo>
                <a:cubicBezTo>
                  <a:pt x="1980" y="56"/>
                  <a:pt x="1964" y="72"/>
                  <a:pt x="1944" y="72"/>
                </a:cubicBezTo>
                <a:lnTo>
                  <a:pt x="1800" y="72"/>
                </a:lnTo>
                <a:cubicBezTo>
                  <a:pt x="1781" y="72"/>
                  <a:pt x="1764" y="56"/>
                  <a:pt x="1764" y="36"/>
                </a:cubicBezTo>
                <a:cubicBezTo>
                  <a:pt x="1764" y="17"/>
                  <a:pt x="1781" y="0"/>
                  <a:pt x="1800" y="0"/>
                </a:cubicBezTo>
                <a:close/>
                <a:moveTo>
                  <a:pt x="2160" y="0"/>
                </a:moveTo>
                <a:lnTo>
                  <a:pt x="2304" y="0"/>
                </a:lnTo>
                <a:cubicBezTo>
                  <a:pt x="2324" y="0"/>
                  <a:pt x="2340" y="17"/>
                  <a:pt x="2340" y="36"/>
                </a:cubicBezTo>
                <a:cubicBezTo>
                  <a:pt x="2340" y="56"/>
                  <a:pt x="2324" y="72"/>
                  <a:pt x="2304" y="72"/>
                </a:cubicBezTo>
                <a:lnTo>
                  <a:pt x="2160" y="72"/>
                </a:lnTo>
                <a:cubicBezTo>
                  <a:pt x="2141" y="72"/>
                  <a:pt x="2124" y="56"/>
                  <a:pt x="2124" y="36"/>
                </a:cubicBezTo>
                <a:cubicBezTo>
                  <a:pt x="2124" y="17"/>
                  <a:pt x="2141" y="0"/>
                  <a:pt x="2160" y="0"/>
                </a:cubicBezTo>
                <a:close/>
                <a:moveTo>
                  <a:pt x="2520" y="0"/>
                </a:moveTo>
                <a:lnTo>
                  <a:pt x="2664" y="0"/>
                </a:lnTo>
                <a:cubicBezTo>
                  <a:pt x="2684" y="0"/>
                  <a:pt x="2700" y="17"/>
                  <a:pt x="2700" y="36"/>
                </a:cubicBezTo>
                <a:cubicBezTo>
                  <a:pt x="2700" y="56"/>
                  <a:pt x="2684" y="72"/>
                  <a:pt x="2664" y="72"/>
                </a:cubicBezTo>
                <a:lnTo>
                  <a:pt x="2520" y="72"/>
                </a:lnTo>
                <a:cubicBezTo>
                  <a:pt x="2501" y="72"/>
                  <a:pt x="2484" y="56"/>
                  <a:pt x="2484" y="36"/>
                </a:cubicBezTo>
                <a:cubicBezTo>
                  <a:pt x="2484" y="17"/>
                  <a:pt x="2501" y="0"/>
                  <a:pt x="2520" y="0"/>
                </a:cubicBezTo>
                <a:close/>
                <a:moveTo>
                  <a:pt x="2880" y="0"/>
                </a:moveTo>
                <a:lnTo>
                  <a:pt x="3024" y="0"/>
                </a:lnTo>
                <a:cubicBezTo>
                  <a:pt x="3044" y="0"/>
                  <a:pt x="3060" y="17"/>
                  <a:pt x="3060" y="36"/>
                </a:cubicBezTo>
                <a:cubicBezTo>
                  <a:pt x="3060" y="56"/>
                  <a:pt x="3044" y="72"/>
                  <a:pt x="3024" y="72"/>
                </a:cubicBezTo>
                <a:lnTo>
                  <a:pt x="2880" y="72"/>
                </a:lnTo>
                <a:cubicBezTo>
                  <a:pt x="2861" y="72"/>
                  <a:pt x="2844" y="56"/>
                  <a:pt x="2844" y="36"/>
                </a:cubicBezTo>
                <a:cubicBezTo>
                  <a:pt x="2844" y="17"/>
                  <a:pt x="2861" y="0"/>
                  <a:pt x="2880" y="0"/>
                </a:cubicBezTo>
                <a:close/>
                <a:moveTo>
                  <a:pt x="3240" y="0"/>
                </a:moveTo>
                <a:lnTo>
                  <a:pt x="3384" y="0"/>
                </a:lnTo>
                <a:cubicBezTo>
                  <a:pt x="3404" y="0"/>
                  <a:pt x="3420" y="17"/>
                  <a:pt x="3420" y="36"/>
                </a:cubicBezTo>
                <a:cubicBezTo>
                  <a:pt x="3420" y="56"/>
                  <a:pt x="3404" y="72"/>
                  <a:pt x="3384" y="72"/>
                </a:cubicBezTo>
                <a:lnTo>
                  <a:pt x="3240" y="72"/>
                </a:lnTo>
                <a:cubicBezTo>
                  <a:pt x="3221" y="72"/>
                  <a:pt x="3204" y="56"/>
                  <a:pt x="3204" y="36"/>
                </a:cubicBezTo>
                <a:cubicBezTo>
                  <a:pt x="3204" y="17"/>
                  <a:pt x="3221" y="0"/>
                  <a:pt x="3240" y="0"/>
                </a:cubicBezTo>
                <a:close/>
                <a:moveTo>
                  <a:pt x="3600" y="0"/>
                </a:moveTo>
                <a:lnTo>
                  <a:pt x="3744" y="0"/>
                </a:lnTo>
                <a:cubicBezTo>
                  <a:pt x="3764" y="0"/>
                  <a:pt x="3780" y="17"/>
                  <a:pt x="3780" y="36"/>
                </a:cubicBezTo>
                <a:cubicBezTo>
                  <a:pt x="3780" y="56"/>
                  <a:pt x="3764" y="72"/>
                  <a:pt x="3744" y="72"/>
                </a:cubicBezTo>
                <a:lnTo>
                  <a:pt x="3600" y="72"/>
                </a:lnTo>
                <a:cubicBezTo>
                  <a:pt x="3581" y="72"/>
                  <a:pt x="3564" y="56"/>
                  <a:pt x="3564" y="36"/>
                </a:cubicBezTo>
                <a:cubicBezTo>
                  <a:pt x="3564" y="17"/>
                  <a:pt x="3581" y="0"/>
                  <a:pt x="3600" y="0"/>
                </a:cubicBezTo>
                <a:close/>
                <a:moveTo>
                  <a:pt x="3960" y="0"/>
                </a:moveTo>
                <a:lnTo>
                  <a:pt x="4104" y="0"/>
                </a:lnTo>
                <a:cubicBezTo>
                  <a:pt x="4124" y="0"/>
                  <a:pt x="4140" y="17"/>
                  <a:pt x="4140" y="36"/>
                </a:cubicBezTo>
                <a:cubicBezTo>
                  <a:pt x="4140" y="56"/>
                  <a:pt x="4124" y="72"/>
                  <a:pt x="4104" y="72"/>
                </a:cubicBezTo>
                <a:lnTo>
                  <a:pt x="3960" y="72"/>
                </a:lnTo>
                <a:cubicBezTo>
                  <a:pt x="3941" y="72"/>
                  <a:pt x="3924" y="56"/>
                  <a:pt x="3924" y="36"/>
                </a:cubicBezTo>
                <a:cubicBezTo>
                  <a:pt x="3924" y="17"/>
                  <a:pt x="3941" y="0"/>
                  <a:pt x="3960" y="0"/>
                </a:cubicBezTo>
                <a:close/>
                <a:moveTo>
                  <a:pt x="4320" y="0"/>
                </a:moveTo>
                <a:lnTo>
                  <a:pt x="4464" y="0"/>
                </a:lnTo>
                <a:cubicBezTo>
                  <a:pt x="4484" y="0"/>
                  <a:pt x="4500" y="17"/>
                  <a:pt x="4500" y="36"/>
                </a:cubicBezTo>
                <a:cubicBezTo>
                  <a:pt x="4500" y="56"/>
                  <a:pt x="4484" y="72"/>
                  <a:pt x="4464" y="72"/>
                </a:cubicBezTo>
                <a:lnTo>
                  <a:pt x="4320" y="72"/>
                </a:lnTo>
                <a:cubicBezTo>
                  <a:pt x="4301" y="72"/>
                  <a:pt x="4284" y="56"/>
                  <a:pt x="4284" y="36"/>
                </a:cubicBezTo>
                <a:cubicBezTo>
                  <a:pt x="4284" y="17"/>
                  <a:pt x="4301" y="0"/>
                  <a:pt x="4320" y="0"/>
                </a:cubicBezTo>
                <a:close/>
                <a:moveTo>
                  <a:pt x="4680" y="0"/>
                </a:moveTo>
                <a:lnTo>
                  <a:pt x="4824" y="0"/>
                </a:lnTo>
                <a:cubicBezTo>
                  <a:pt x="4844" y="0"/>
                  <a:pt x="4860" y="17"/>
                  <a:pt x="4860" y="36"/>
                </a:cubicBezTo>
                <a:cubicBezTo>
                  <a:pt x="4860" y="56"/>
                  <a:pt x="4844" y="72"/>
                  <a:pt x="4824" y="72"/>
                </a:cubicBezTo>
                <a:lnTo>
                  <a:pt x="4680" y="72"/>
                </a:lnTo>
                <a:cubicBezTo>
                  <a:pt x="4661" y="72"/>
                  <a:pt x="4644" y="56"/>
                  <a:pt x="4644" y="36"/>
                </a:cubicBezTo>
                <a:cubicBezTo>
                  <a:pt x="4644" y="17"/>
                  <a:pt x="4661" y="0"/>
                  <a:pt x="4680" y="0"/>
                </a:cubicBezTo>
                <a:close/>
                <a:moveTo>
                  <a:pt x="5040" y="0"/>
                </a:moveTo>
                <a:lnTo>
                  <a:pt x="5184" y="0"/>
                </a:lnTo>
                <a:cubicBezTo>
                  <a:pt x="5204" y="0"/>
                  <a:pt x="5220" y="17"/>
                  <a:pt x="5220" y="36"/>
                </a:cubicBezTo>
                <a:cubicBezTo>
                  <a:pt x="5220" y="56"/>
                  <a:pt x="5204" y="72"/>
                  <a:pt x="5184" y="72"/>
                </a:cubicBezTo>
                <a:lnTo>
                  <a:pt x="5040" y="72"/>
                </a:lnTo>
                <a:cubicBezTo>
                  <a:pt x="5021" y="72"/>
                  <a:pt x="5004" y="56"/>
                  <a:pt x="5004" y="36"/>
                </a:cubicBezTo>
                <a:cubicBezTo>
                  <a:pt x="5004" y="17"/>
                  <a:pt x="5021" y="0"/>
                  <a:pt x="5040" y="0"/>
                </a:cubicBezTo>
                <a:close/>
                <a:moveTo>
                  <a:pt x="5400" y="0"/>
                </a:moveTo>
                <a:lnTo>
                  <a:pt x="5544" y="0"/>
                </a:lnTo>
                <a:cubicBezTo>
                  <a:pt x="5564" y="0"/>
                  <a:pt x="5580" y="17"/>
                  <a:pt x="5580" y="36"/>
                </a:cubicBezTo>
                <a:cubicBezTo>
                  <a:pt x="5580" y="56"/>
                  <a:pt x="5564" y="72"/>
                  <a:pt x="5544" y="72"/>
                </a:cubicBezTo>
                <a:lnTo>
                  <a:pt x="5400" y="72"/>
                </a:lnTo>
                <a:cubicBezTo>
                  <a:pt x="5381" y="72"/>
                  <a:pt x="5364" y="56"/>
                  <a:pt x="5364" y="36"/>
                </a:cubicBezTo>
                <a:cubicBezTo>
                  <a:pt x="5364" y="17"/>
                  <a:pt x="5381" y="0"/>
                  <a:pt x="5400" y="0"/>
                </a:cubicBezTo>
                <a:close/>
                <a:moveTo>
                  <a:pt x="5760" y="0"/>
                </a:moveTo>
                <a:lnTo>
                  <a:pt x="5904" y="0"/>
                </a:lnTo>
                <a:cubicBezTo>
                  <a:pt x="5924" y="0"/>
                  <a:pt x="5940" y="17"/>
                  <a:pt x="5940" y="36"/>
                </a:cubicBezTo>
                <a:cubicBezTo>
                  <a:pt x="5940" y="56"/>
                  <a:pt x="5924" y="72"/>
                  <a:pt x="5904" y="72"/>
                </a:cubicBezTo>
                <a:lnTo>
                  <a:pt x="5760" y="72"/>
                </a:lnTo>
                <a:cubicBezTo>
                  <a:pt x="5741" y="72"/>
                  <a:pt x="5724" y="56"/>
                  <a:pt x="5724" y="36"/>
                </a:cubicBezTo>
                <a:cubicBezTo>
                  <a:pt x="5724" y="17"/>
                  <a:pt x="5741" y="0"/>
                  <a:pt x="5760" y="0"/>
                </a:cubicBezTo>
                <a:close/>
                <a:moveTo>
                  <a:pt x="6120" y="0"/>
                </a:moveTo>
                <a:lnTo>
                  <a:pt x="6264" y="0"/>
                </a:lnTo>
                <a:cubicBezTo>
                  <a:pt x="6284" y="0"/>
                  <a:pt x="6300" y="17"/>
                  <a:pt x="6300" y="36"/>
                </a:cubicBezTo>
                <a:cubicBezTo>
                  <a:pt x="6300" y="56"/>
                  <a:pt x="6284" y="72"/>
                  <a:pt x="6264" y="72"/>
                </a:cubicBezTo>
                <a:lnTo>
                  <a:pt x="6120" y="72"/>
                </a:lnTo>
                <a:cubicBezTo>
                  <a:pt x="6101" y="72"/>
                  <a:pt x="6084" y="56"/>
                  <a:pt x="6084" y="36"/>
                </a:cubicBezTo>
                <a:cubicBezTo>
                  <a:pt x="6084" y="17"/>
                  <a:pt x="6101" y="0"/>
                  <a:pt x="6120" y="0"/>
                </a:cubicBezTo>
                <a:close/>
                <a:moveTo>
                  <a:pt x="6480" y="0"/>
                </a:moveTo>
                <a:lnTo>
                  <a:pt x="6624" y="0"/>
                </a:lnTo>
                <a:cubicBezTo>
                  <a:pt x="6644" y="0"/>
                  <a:pt x="6660" y="17"/>
                  <a:pt x="6660" y="36"/>
                </a:cubicBezTo>
                <a:cubicBezTo>
                  <a:pt x="6660" y="56"/>
                  <a:pt x="6644" y="72"/>
                  <a:pt x="6624" y="72"/>
                </a:cubicBezTo>
                <a:lnTo>
                  <a:pt x="6480" y="72"/>
                </a:lnTo>
                <a:cubicBezTo>
                  <a:pt x="6461" y="72"/>
                  <a:pt x="6444" y="56"/>
                  <a:pt x="6444" y="36"/>
                </a:cubicBezTo>
                <a:cubicBezTo>
                  <a:pt x="6444" y="17"/>
                  <a:pt x="6461" y="0"/>
                  <a:pt x="6480" y="0"/>
                </a:cubicBezTo>
                <a:close/>
                <a:moveTo>
                  <a:pt x="6840" y="0"/>
                </a:moveTo>
                <a:lnTo>
                  <a:pt x="6984" y="0"/>
                </a:lnTo>
                <a:cubicBezTo>
                  <a:pt x="7004" y="0"/>
                  <a:pt x="7020" y="17"/>
                  <a:pt x="7020" y="36"/>
                </a:cubicBezTo>
                <a:cubicBezTo>
                  <a:pt x="7020" y="56"/>
                  <a:pt x="7004" y="72"/>
                  <a:pt x="6984" y="72"/>
                </a:cubicBezTo>
                <a:lnTo>
                  <a:pt x="6840" y="72"/>
                </a:lnTo>
                <a:cubicBezTo>
                  <a:pt x="6821" y="72"/>
                  <a:pt x="6804" y="56"/>
                  <a:pt x="6804" y="36"/>
                </a:cubicBezTo>
                <a:cubicBezTo>
                  <a:pt x="6804" y="17"/>
                  <a:pt x="6821" y="0"/>
                  <a:pt x="6840" y="0"/>
                </a:cubicBezTo>
                <a:close/>
                <a:moveTo>
                  <a:pt x="7200" y="0"/>
                </a:moveTo>
                <a:lnTo>
                  <a:pt x="7344" y="0"/>
                </a:lnTo>
                <a:cubicBezTo>
                  <a:pt x="7364" y="0"/>
                  <a:pt x="7380" y="17"/>
                  <a:pt x="7380" y="36"/>
                </a:cubicBezTo>
                <a:cubicBezTo>
                  <a:pt x="7380" y="56"/>
                  <a:pt x="7364" y="72"/>
                  <a:pt x="7344" y="72"/>
                </a:cubicBezTo>
                <a:lnTo>
                  <a:pt x="7200" y="72"/>
                </a:lnTo>
                <a:cubicBezTo>
                  <a:pt x="7181" y="72"/>
                  <a:pt x="7164" y="56"/>
                  <a:pt x="7164" y="36"/>
                </a:cubicBezTo>
                <a:cubicBezTo>
                  <a:pt x="7164" y="17"/>
                  <a:pt x="7181" y="0"/>
                  <a:pt x="7200" y="0"/>
                </a:cubicBezTo>
                <a:close/>
                <a:moveTo>
                  <a:pt x="7560" y="0"/>
                </a:moveTo>
                <a:lnTo>
                  <a:pt x="7704" y="0"/>
                </a:lnTo>
                <a:cubicBezTo>
                  <a:pt x="7724" y="0"/>
                  <a:pt x="7740" y="17"/>
                  <a:pt x="7740" y="36"/>
                </a:cubicBezTo>
                <a:cubicBezTo>
                  <a:pt x="7740" y="56"/>
                  <a:pt x="7724" y="72"/>
                  <a:pt x="7704" y="72"/>
                </a:cubicBezTo>
                <a:lnTo>
                  <a:pt x="7560" y="72"/>
                </a:lnTo>
                <a:cubicBezTo>
                  <a:pt x="7541" y="72"/>
                  <a:pt x="7524" y="56"/>
                  <a:pt x="7524" y="36"/>
                </a:cubicBezTo>
                <a:cubicBezTo>
                  <a:pt x="7524" y="17"/>
                  <a:pt x="7541" y="0"/>
                  <a:pt x="7560" y="0"/>
                </a:cubicBezTo>
                <a:close/>
                <a:moveTo>
                  <a:pt x="7920" y="0"/>
                </a:moveTo>
                <a:lnTo>
                  <a:pt x="8064" y="0"/>
                </a:lnTo>
                <a:cubicBezTo>
                  <a:pt x="8084" y="0"/>
                  <a:pt x="8100" y="17"/>
                  <a:pt x="8100" y="36"/>
                </a:cubicBezTo>
                <a:cubicBezTo>
                  <a:pt x="8100" y="56"/>
                  <a:pt x="8084" y="72"/>
                  <a:pt x="8064" y="72"/>
                </a:cubicBezTo>
                <a:lnTo>
                  <a:pt x="7920" y="72"/>
                </a:lnTo>
                <a:cubicBezTo>
                  <a:pt x="7901" y="72"/>
                  <a:pt x="7884" y="56"/>
                  <a:pt x="7884" y="36"/>
                </a:cubicBezTo>
                <a:cubicBezTo>
                  <a:pt x="7884" y="17"/>
                  <a:pt x="7901" y="0"/>
                  <a:pt x="7920" y="0"/>
                </a:cubicBezTo>
                <a:close/>
                <a:moveTo>
                  <a:pt x="8280" y="0"/>
                </a:moveTo>
                <a:lnTo>
                  <a:pt x="8424" y="0"/>
                </a:lnTo>
                <a:cubicBezTo>
                  <a:pt x="8444" y="0"/>
                  <a:pt x="8460" y="17"/>
                  <a:pt x="8460" y="36"/>
                </a:cubicBezTo>
                <a:cubicBezTo>
                  <a:pt x="8460" y="56"/>
                  <a:pt x="8444" y="72"/>
                  <a:pt x="8424" y="72"/>
                </a:cubicBezTo>
                <a:lnTo>
                  <a:pt x="8280" y="72"/>
                </a:lnTo>
                <a:cubicBezTo>
                  <a:pt x="8261" y="72"/>
                  <a:pt x="8244" y="56"/>
                  <a:pt x="8244" y="36"/>
                </a:cubicBezTo>
                <a:cubicBezTo>
                  <a:pt x="8244" y="17"/>
                  <a:pt x="8261" y="0"/>
                  <a:pt x="8280" y="0"/>
                </a:cubicBezTo>
                <a:close/>
                <a:moveTo>
                  <a:pt x="8640" y="0"/>
                </a:moveTo>
                <a:lnTo>
                  <a:pt x="8784" y="0"/>
                </a:lnTo>
                <a:cubicBezTo>
                  <a:pt x="8804" y="0"/>
                  <a:pt x="8820" y="17"/>
                  <a:pt x="8820" y="36"/>
                </a:cubicBezTo>
                <a:cubicBezTo>
                  <a:pt x="8820" y="56"/>
                  <a:pt x="8804" y="72"/>
                  <a:pt x="8784" y="72"/>
                </a:cubicBezTo>
                <a:lnTo>
                  <a:pt x="8640" y="72"/>
                </a:lnTo>
                <a:cubicBezTo>
                  <a:pt x="8621" y="72"/>
                  <a:pt x="8604" y="56"/>
                  <a:pt x="8604" y="36"/>
                </a:cubicBezTo>
                <a:cubicBezTo>
                  <a:pt x="8604" y="17"/>
                  <a:pt x="8621" y="0"/>
                  <a:pt x="8640" y="0"/>
                </a:cubicBezTo>
                <a:close/>
                <a:moveTo>
                  <a:pt x="9000" y="0"/>
                </a:moveTo>
                <a:lnTo>
                  <a:pt x="9144" y="0"/>
                </a:lnTo>
                <a:cubicBezTo>
                  <a:pt x="9164" y="0"/>
                  <a:pt x="9180" y="17"/>
                  <a:pt x="9180" y="36"/>
                </a:cubicBezTo>
                <a:cubicBezTo>
                  <a:pt x="9180" y="56"/>
                  <a:pt x="9164" y="72"/>
                  <a:pt x="9144" y="72"/>
                </a:cubicBezTo>
                <a:lnTo>
                  <a:pt x="9000" y="72"/>
                </a:lnTo>
                <a:cubicBezTo>
                  <a:pt x="8981" y="72"/>
                  <a:pt x="8964" y="56"/>
                  <a:pt x="8964" y="36"/>
                </a:cubicBezTo>
                <a:cubicBezTo>
                  <a:pt x="8964" y="17"/>
                  <a:pt x="8981" y="0"/>
                  <a:pt x="9000" y="0"/>
                </a:cubicBezTo>
                <a:close/>
                <a:moveTo>
                  <a:pt x="9360" y="0"/>
                </a:moveTo>
                <a:lnTo>
                  <a:pt x="9504" y="0"/>
                </a:lnTo>
                <a:cubicBezTo>
                  <a:pt x="9524" y="0"/>
                  <a:pt x="9540" y="17"/>
                  <a:pt x="9540" y="36"/>
                </a:cubicBezTo>
                <a:cubicBezTo>
                  <a:pt x="9540" y="56"/>
                  <a:pt x="9524" y="72"/>
                  <a:pt x="9504" y="72"/>
                </a:cubicBezTo>
                <a:lnTo>
                  <a:pt x="9360" y="72"/>
                </a:lnTo>
                <a:cubicBezTo>
                  <a:pt x="9341" y="72"/>
                  <a:pt x="9324" y="56"/>
                  <a:pt x="9324" y="36"/>
                </a:cubicBezTo>
                <a:cubicBezTo>
                  <a:pt x="9324" y="17"/>
                  <a:pt x="9341" y="0"/>
                  <a:pt x="9360" y="0"/>
                </a:cubicBezTo>
                <a:close/>
                <a:moveTo>
                  <a:pt x="9720" y="0"/>
                </a:moveTo>
                <a:lnTo>
                  <a:pt x="9864" y="0"/>
                </a:lnTo>
                <a:cubicBezTo>
                  <a:pt x="9884" y="0"/>
                  <a:pt x="9900" y="17"/>
                  <a:pt x="9900" y="36"/>
                </a:cubicBezTo>
                <a:cubicBezTo>
                  <a:pt x="9900" y="56"/>
                  <a:pt x="9884" y="72"/>
                  <a:pt x="9864" y="72"/>
                </a:cubicBezTo>
                <a:lnTo>
                  <a:pt x="9720" y="72"/>
                </a:lnTo>
                <a:cubicBezTo>
                  <a:pt x="9701" y="72"/>
                  <a:pt x="9684" y="56"/>
                  <a:pt x="9684" y="36"/>
                </a:cubicBezTo>
                <a:cubicBezTo>
                  <a:pt x="9684" y="17"/>
                  <a:pt x="9701" y="0"/>
                  <a:pt x="9720" y="0"/>
                </a:cubicBezTo>
                <a:close/>
                <a:moveTo>
                  <a:pt x="10080" y="0"/>
                </a:moveTo>
                <a:lnTo>
                  <a:pt x="10224" y="0"/>
                </a:lnTo>
                <a:cubicBezTo>
                  <a:pt x="10244" y="0"/>
                  <a:pt x="10260" y="17"/>
                  <a:pt x="10260" y="36"/>
                </a:cubicBezTo>
                <a:cubicBezTo>
                  <a:pt x="10260" y="56"/>
                  <a:pt x="10244" y="72"/>
                  <a:pt x="10224" y="72"/>
                </a:cubicBezTo>
                <a:lnTo>
                  <a:pt x="10080" y="72"/>
                </a:lnTo>
                <a:cubicBezTo>
                  <a:pt x="10061" y="72"/>
                  <a:pt x="10044" y="56"/>
                  <a:pt x="10044" y="36"/>
                </a:cubicBezTo>
                <a:cubicBezTo>
                  <a:pt x="10044" y="17"/>
                  <a:pt x="10061" y="0"/>
                  <a:pt x="10080" y="0"/>
                </a:cubicBezTo>
                <a:close/>
                <a:moveTo>
                  <a:pt x="10440" y="0"/>
                </a:moveTo>
                <a:lnTo>
                  <a:pt x="10584" y="0"/>
                </a:lnTo>
                <a:cubicBezTo>
                  <a:pt x="10604" y="0"/>
                  <a:pt x="10620" y="17"/>
                  <a:pt x="10620" y="36"/>
                </a:cubicBezTo>
                <a:cubicBezTo>
                  <a:pt x="10620" y="56"/>
                  <a:pt x="10604" y="72"/>
                  <a:pt x="10584" y="72"/>
                </a:cubicBezTo>
                <a:lnTo>
                  <a:pt x="10440" y="72"/>
                </a:lnTo>
                <a:cubicBezTo>
                  <a:pt x="10421" y="72"/>
                  <a:pt x="10404" y="56"/>
                  <a:pt x="10404" y="36"/>
                </a:cubicBezTo>
                <a:cubicBezTo>
                  <a:pt x="10404" y="17"/>
                  <a:pt x="10421" y="0"/>
                  <a:pt x="10440" y="0"/>
                </a:cubicBezTo>
                <a:close/>
                <a:moveTo>
                  <a:pt x="10800" y="0"/>
                </a:moveTo>
                <a:lnTo>
                  <a:pt x="10944" y="0"/>
                </a:lnTo>
                <a:cubicBezTo>
                  <a:pt x="10964" y="0"/>
                  <a:pt x="10980" y="17"/>
                  <a:pt x="10980" y="36"/>
                </a:cubicBezTo>
                <a:cubicBezTo>
                  <a:pt x="10980" y="56"/>
                  <a:pt x="10964" y="72"/>
                  <a:pt x="10944" y="72"/>
                </a:cubicBezTo>
                <a:lnTo>
                  <a:pt x="10800" y="72"/>
                </a:lnTo>
                <a:cubicBezTo>
                  <a:pt x="10781" y="72"/>
                  <a:pt x="10764" y="56"/>
                  <a:pt x="10764" y="36"/>
                </a:cubicBezTo>
                <a:cubicBezTo>
                  <a:pt x="10764" y="17"/>
                  <a:pt x="10781" y="0"/>
                  <a:pt x="10800" y="0"/>
                </a:cubicBezTo>
                <a:close/>
                <a:moveTo>
                  <a:pt x="11160" y="0"/>
                </a:moveTo>
                <a:lnTo>
                  <a:pt x="11304" y="0"/>
                </a:lnTo>
                <a:cubicBezTo>
                  <a:pt x="11324" y="0"/>
                  <a:pt x="11340" y="17"/>
                  <a:pt x="11340" y="36"/>
                </a:cubicBezTo>
                <a:cubicBezTo>
                  <a:pt x="11340" y="56"/>
                  <a:pt x="11324" y="72"/>
                  <a:pt x="11304" y="72"/>
                </a:cubicBezTo>
                <a:lnTo>
                  <a:pt x="11160" y="72"/>
                </a:lnTo>
                <a:cubicBezTo>
                  <a:pt x="11141" y="72"/>
                  <a:pt x="11124" y="56"/>
                  <a:pt x="11124" y="36"/>
                </a:cubicBezTo>
                <a:cubicBezTo>
                  <a:pt x="11124" y="17"/>
                  <a:pt x="11141" y="0"/>
                  <a:pt x="11160" y="0"/>
                </a:cubicBezTo>
                <a:close/>
                <a:moveTo>
                  <a:pt x="11520" y="0"/>
                </a:moveTo>
                <a:lnTo>
                  <a:pt x="11664" y="0"/>
                </a:lnTo>
                <a:cubicBezTo>
                  <a:pt x="11684" y="0"/>
                  <a:pt x="11700" y="17"/>
                  <a:pt x="11700" y="36"/>
                </a:cubicBezTo>
                <a:cubicBezTo>
                  <a:pt x="11700" y="56"/>
                  <a:pt x="11684" y="72"/>
                  <a:pt x="11664" y="72"/>
                </a:cubicBezTo>
                <a:lnTo>
                  <a:pt x="11520" y="72"/>
                </a:lnTo>
                <a:cubicBezTo>
                  <a:pt x="11501" y="72"/>
                  <a:pt x="11484" y="56"/>
                  <a:pt x="11484" y="36"/>
                </a:cubicBezTo>
                <a:cubicBezTo>
                  <a:pt x="11484" y="17"/>
                  <a:pt x="11501" y="0"/>
                  <a:pt x="11520" y="0"/>
                </a:cubicBezTo>
                <a:close/>
                <a:moveTo>
                  <a:pt x="11880" y="0"/>
                </a:moveTo>
                <a:lnTo>
                  <a:pt x="12024" y="0"/>
                </a:lnTo>
                <a:cubicBezTo>
                  <a:pt x="12044" y="0"/>
                  <a:pt x="12060" y="17"/>
                  <a:pt x="12060" y="36"/>
                </a:cubicBezTo>
                <a:cubicBezTo>
                  <a:pt x="12060" y="56"/>
                  <a:pt x="12044" y="72"/>
                  <a:pt x="12024" y="72"/>
                </a:cubicBezTo>
                <a:lnTo>
                  <a:pt x="11880" y="72"/>
                </a:lnTo>
                <a:cubicBezTo>
                  <a:pt x="11861" y="72"/>
                  <a:pt x="11844" y="56"/>
                  <a:pt x="11844" y="36"/>
                </a:cubicBezTo>
                <a:cubicBezTo>
                  <a:pt x="11844" y="17"/>
                  <a:pt x="11861" y="0"/>
                  <a:pt x="11880" y="0"/>
                </a:cubicBezTo>
                <a:close/>
                <a:moveTo>
                  <a:pt x="12240" y="0"/>
                </a:moveTo>
                <a:lnTo>
                  <a:pt x="12384" y="0"/>
                </a:lnTo>
                <a:cubicBezTo>
                  <a:pt x="12404" y="0"/>
                  <a:pt x="12420" y="17"/>
                  <a:pt x="12420" y="36"/>
                </a:cubicBezTo>
                <a:cubicBezTo>
                  <a:pt x="12420" y="56"/>
                  <a:pt x="12404" y="72"/>
                  <a:pt x="12384" y="72"/>
                </a:cubicBezTo>
                <a:lnTo>
                  <a:pt x="12240" y="72"/>
                </a:lnTo>
                <a:cubicBezTo>
                  <a:pt x="12221" y="72"/>
                  <a:pt x="12204" y="56"/>
                  <a:pt x="12204" y="36"/>
                </a:cubicBezTo>
                <a:cubicBezTo>
                  <a:pt x="12204" y="17"/>
                  <a:pt x="12221" y="0"/>
                  <a:pt x="12240" y="0"/>
                </a:cubicBezTo>
                <a:close/>
                <a:moveTo>
                  <a:pt x="12600" y="0"/>
                </a:moveTo>
                <a:lnTo>
                  <a:pt x="12744" y="0"/>
                </a:lnTo>
                <a:cubicBezTo>
                  <a:pt x="12764" y="0"/>
                  <a:pt x="12780" y="17"/>
                  <a:pt x="12780" y="36"/>
                </a:cubicBezTo>
                <a:cubicBezTo>
                  <a:pt x="12780" y="56"/>
                  <a:pt x="12764" y="72"/>
                  <a:pt x="12744" y="72"/>
                </a:cubicBezTo>
                <a:lnTo>
                  <a:pt x="12600" y="72"/>
                </a:lnTo>
                <a:cubicBezTo>
                  <a:pt x="12581" y="72"/>
                  <a:pt x="12564" y="56"/>
                  <a:pt x="12564" y="36"/>
                </a:cubicBezTo>
                <a:cubicBezTo>
                  <a:pt x="12564" y="17"/>
                  <a:pt x="12581" y="0"/>
                  <a:pt x="12600" y="0"/>
                </a:cubicBezTo>
                <a:close/>
                <a:moveTo>
                  <a:pt x="12960" y="0"/>
                </a:moveTo>
                <a:lnTo>
                  <a:pt x="13104" y="0"/>
                </a:lnTo>
                <a:cubicBezTo>
                  <a:pt x="13124" y="0"/>
                  <a:pt x="13140" y="17"/>
                  <a:pt x="13140" y="36"/>
                </a:cubicBezTo>
                <a:cubicBezTo>
                  <a:pt x="13140" y="56"/>
                  <a:pt x="13124" y="72"/>
                  <a:pt x="13104" y="72"/>
                </a:cubicBezTo>
                <a:lnTo>
                  <a:pt x="12960" y="72"/>
                </a:lnTo>
                <a:cubicBezTo>
                  <a:pt x="12941" y="72"/>
                  <a:pt x="12924" y="56"/>
                  <a:pt x="12924" y="36"/>
                </a:cubicBezTo>
                <a:cubicBezTo>
                  <a:pt x="12924" y="17"/>
                  <a:pt x="12941" y="0"/>
                  <a:pt x="12960" y="0"/>
                </a:cubicBezTo>
                <a:close/>
                <a:moveTo>
                  <a:pt x="13320" y="0"/>
                </a:moveTo>
                <a:lnTo>
                  <a:pt x="13464" y="0"/>
                </a:lnTo>
                <a:cubicBezTo>
                  <a:pt x="13484" y="0"/>
                  <a:pt x="13500" y="17"/>
                  <a:pt x="13500" y="36"/>
                </a:cubicBezTo>
                <a:cubicBezTo>
                  <a:pt x="13500" y="56"/>
                  <a:pt x="13484" y="72"/>
                  <a:pt x="13464" y="72"/>
                </a:cubicBezTo>
                <a:lnTo>
                  <a:pt x="13320" y="72"/>
                </a:lnTo>
                <a:cubicBezTo>
                  <a:pt x="13301" y="72"/>
                  <a:pt x="13284" y="56"/>
                  <a:pt x="13284" y="36"/>
                </a:cubicBezTo>
                <a:cubicBezTo>
                  <a:pt x="13284" y="17"/>
                  <a:pt x="13301" y="0"/>
                  <a:pt x="13320" y="0"/>
                </a:cubicBezTo>
                <a:close/>
                <a:moveTo>
                  <a:pt x="13680" y="0"/>
                </a:moveTo>
                <a:lnTo>
                  <a:pt x="13824" y="0"/>
                </a:lnTo>
                <a:cubicBezTo>
                  <a:pt x="13844" y="0"/>
                  <a:pt x="13860" y="17"/>
                  <a:pt x="13860" y="36"/>
                </a:cubicBezTo>
                <a:cubicBezTo>
                  <a:pt x="13860" y="56"/>
                  <a:pt x="13844" y="72"/>
                  <a:pt x="13824" y="72"/>
                </a:cubicBezTo>
                <a:lnTo>
                  <a:pt x="13680" y="72"/>
                </a:lnTo>
                <a:cubicBezTo>
                  <a:pt x="13661" y="72"/>
                  <a:pt x="13644" y="56"/>
                  <a:pt x="13644" y="36"/>
                </a:cubicBezTo>
                <a:cubicBezTo>
                  <a:pt x="13644" y="17"/>
                  <a:pt x="13661" y="0"/>
                  <a:pt x="13680" y="0"/>
                </a:cubicBezTo>
                <a:close/>
                <a:moveTo>
                  <a:pt x="14040" y="0"/>
                </a:moveTo>
                <a:lnTo>
                  <a:pt x="14184" y="0"/>
                </a:lnTo>
                <a:cubicBezTo>
                  <a:pt x="14204" y="0"/>
                  <a:pt x="14220" y="17"/>
                  <a:pt x="14220" y="36"/>
                </a:cubicBezTo>
                <a:cubicBezTo>
                  <a:pt x="14220" y="56"/>
                  <a:pt x="14204" y="72"/>
                  <a:pt x="14184" y="72"/>
                </a:cubicBezTo>
                <a:lnTo>
                  <a:pt x="14040" y="72"/>
                </a:lnTo>
                <a:cubicBezTo>
                  <a:pt x="14021" y="72"/>
                  <a:pt x="14004" y="56"/>
                  <a:pt x="14004" y="36"/>
                </a:cubicBezTo>
                <a:cubicBezTo>
                  <a:pt x="14004" y="17"/>
                  <a:pt x="14021" y="0"/>
                  <a:pt x="14040" y="0"/>
                </a:cubicBezTo>
                <a:close/>
                <a:moveTo>
                  <a:pt x="14400" y="0"/>
                </a:moveTo>
                <a:lnTo>
                  <a:pt x="14544" y="0"/>
                </a:lnTo>
                <a:cubicBezTo>
                  <a:pt x="14564" y="0"/>
                  <a:pt x="14580" y="17"/>
                  <a:pt x="14580" y="36"/>
                </a:cubicBezTo>
                <a:cubicBezTo>
                  <a:pt x="14580" y="56"/>
                  <a:pt x="14564" y="72"/>
                  <a:pt x="14544" y="72"/>
                </a:cubicBezTo>
                <a:lnTo>
                  <a:pt x="14400" y="72"/>
                </a:lnTo>
                <a:cubicBezTo>
                  <a:pt x="14381" y="72"/>
                  <a:pt x="14364" y="56"/>
                  <a:pt x="14364" y="36"/>
                </a:cubicBezTo>
                <a:cubicBezTo>
                  <a:pt x="14364" y="17"/>
                  <a:pt x="14381" y="0"/>
                  <a:pt x="14400" y="0"/>
                </a:cubicBezTo>
                <a:close/>
                <a:moveTo>
                  <a:pt x="14760" y="0"/>
                </a:moveTo>
                <a:lnTo>
                  <a:pt x="14904" y="0"/>
                </a:lnTo>
                <a:cubicBezTo>
                  <a:pt x="14924" y="0"/>
                  <a:pt x="14940" y="17"/>
                  <a:pt x="14940" y="36"/>
                </a:cubicBezTo>
                <a:cubicBezTo>
                  <a:pt x="14940" y="56"/>
                  <a:pt x="14924" y="72"/>
                  <a:pt x="14904" y="72"/>
                </a:cubicBezTo>
                <a:lnTo>
                  <a:pt x="14760" y="72"/>
                </a:lnTo>
                <a:cubicBezTo>
                  <a:pt x="14741" y="72"/>
                  <a:pt x="14724" y="56"/>
                  <a:pt x="14724" y="36"/>
                </a:cubicBezTo>
                <a:cubicBezTo>
                  <a:pt x="14724" y="17"/>
                  <a:pt x="14741" y="0"/>
                  <a:pt x="14760" y="0"/>
                </a:cubicBezTo>
                <a:close/>
                <a:moveTo>
                  <a:pt x="15120" y="0"/>
                </a:moveTo>
                <a:lnTo>
                  <a:pt x="15160" y="0"/>
                </a:lnTo>
                <a:lnTo>
                  <a:pt x="15160" y="72"/>
                </a:lnTo>
                <a:lnTo>
                  <a:pt x="15120" y="72"/>
                </a:lnTo>
                <a:cubicBezTo>
                  <a:pt x="15101" y="72"/>
                  <a:pt x="15084" y="56"/>
                  <a:pt x="15084" y="36"/>
                </a:cubicBezTo>
                <a:cubicBezTo>
                  <a:pt x="15084" y="17"/>
                  <a:pt x="15101" y="0"/>
                  <a:pt x="15120" y="0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457250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126" name="Freeform 6">
            <a:extLst>
              <a:ext uri="{FF2B5EF4-FFF2-40B4-BE49-F238E27FC236}">
                <a16:creationId xmlns:a16="http://schemas.microsoft.com/office/drawing/2014/main" id="{380B48EA-5C27-4EAB-803E-C2CD7FBE323F}"/>
              </a:ext>
            </a:extLst>
          </p:cNvPr>
          <p:cNvSpPr>
            <a:spLocks noEditPoints="1"/>
          </p:cNvSpPr>
          <p:nvPr/>
        </p:nvSpPr>
        <p:spPr bwMode="auto">
          <a:xfrm>
            <a:off x="941368" y="3234551"/>
            <a:ext cx="4309929" cy="20637"/>
          </a:xfrm>
          <a:custGeom>
            <a:avLst/>
            <a:gdLst>
              <a:gd name="T0" fmla="*/ 0 w 14940"/>
              <a:gd name="T1" fmla="*/ 72 h 72"/>
              <a:gd name="T2" fmla="*/ 504 w 14940"/>
              <a:gd name="T3" fmla="*/ 72 h 72"/>
              <a:gd name="T4" fmla="*/ 864 w 14940"/>
              <a:gd name="T5" fmla="*/ 0 h 72"/>
              <a:gd name="T6" fmla="*/ 720 w 14940"/>
              <a:gd name="T7" fmla="*/ 0 h 72"/>
              <a:gd name="T8" fmla="*/ 1080 w 14940"/>
              <a:gd name="T9" fmla="*/ 72 h 72"/>
              <a:gd name="T10" fmla="*/ 1620 w 14940"/>
              <a:gd name="T11" fmla="*/ 36 h 72"/>
              <a:gd name="T12" fmla="*/ 1800 w 14940"/>
              <a:gd name="T13" fmla="*/ 0 h 72"/>
              <a:gd name="T14" fmla="*/ 1764 w 14940"/>
              <a:gd name="T15" fmla="*/ 36 h 72"/>
              <a:gd name="T16" fmla="*/ 2304 w 14940"/>
              <a:gd name="T17" fmla="*/ 72 h 72"/>
              <a:gd name="T18" fmla="*/ 2664 w 14940"/>
              <a:gd name="T19" fmla="*/ 0 h 72"/>
              <a:gd name="T20" fmla="*/ 2520 w 14940"/>
              <a:gd name="T21" fmla="*/ 0 h 72"/>
              <a:gd name="T22" fmla="*/ 2880 w 14940"/>
              <a:gd name="T23" fmla="*/ 72 h 72"/>
              <a:gd name="T24" fmla="*/ 3420 w 14940"/>
              <a:gd name="T25" fmla="*/ 36 h 72"/>
              <a:gd name="T26" fmla="*/ 3600 w 14940"/>
              <a:gd name="T27" fmla="*/ 0 h 72"/>
              <a:gd name="T28" fmla="*/ 3564 w 14940"/>
              <a:gd name="T29" fmla="*/ 36 h 72"/>
              <a:gd name="T30" fmla="*/ 4104 w 14940"/>
              <a:gd name="T31" fmla="*/ 72 h 72"/>
              <a:gd name="T32" fmla="*/ 4464 w 14940"/>
              <a:gd name="T33" fmla="*/ 0 h 72"/>
              <a:gd name="T34" fmla="*/ 4320 w 14940"/>
              <a:gd name="T35" fmla="*/ 0 h 72"/>
              <a:gd name="T36" fmla="*/ 4680 w 14940"/>
              <a:gd name="T37" fmla="*/ 72 h 72"/>
              <a:gd name="T38" fmla="*/ 5220 w 14940"/>
              <a:gd name="T39" fmla="*/ 36 h 72"/>
              <a:gd name="T40" fmla="*/ 5400 w 14940"/>
              <a:gd name="T41" fmla="*/ 0 h 72"/>
              <a:gd name="T42" fmla="*/ 5364 w 14940"/>
              <a:gd name="T43" fmla="*/ 36 h 72"/>
              <a:gd name="T44" fmla="*/ 5904 w 14940"/>
              <a:gd name="T45" fmla="*/ 72 h 72"/>
              <a:gd name="T46" fmla="*/ 6264 w 14940"/>
              <a:gd name="T47" fmla="*/ 0 h 72"/>
              <a:gd name="T48" fmla="*/ 6120 w 14940"/>
              <a:gd name="T49" fmla="*/ 0 h 72"/>
              <a:gd name="T50" fmla="*/ 6480 w 14940"/>
              <a:gd name="T51" fmla="*/ 72 h 72"/>
              <a:gd name="T52" fmla="*/ 7020 w 14940"/>
              <a:gd name="T53" fmla="*/ 36 h 72"/>
              <a:gd name="T54" fmla="*/ 7200 w 14940"/>
              <a:gd name="T55" fmla="*/ 0 h 72"/>
              <a:gd name="T56" fmla="*/ 7164 w 14940"/>
              <a:gd name="T57" fmla="*/ 36 h 72"/>
              <a:gd name="T58" fmla="*/ 7704 w 14940"/>
              <a:gd name="T59" fmla="*/ 72 h 72"/>
              <a:gd name="T60" fmla="*/ 8064 w 14940"/>
              <a:gd name="T61" fmla="*/ 0 h 72"/>
              <a:gd name="T62" fmla="*/ 7920 w 14940"/>
              <a:gd name="T63" fmla="*/ 0 h 72"/>
              <a:gd name="T64" fmla="*/ 8280 w 14940"/>
              <a:gd name="T65" fmla="*/ 72 h 72"/>
              <a:gd name="T66" fmla="*/ 8820 w 14940"/>
              <a:gd name="T67" fmla="*/ 36 h 72"/>
              <a:gd name="T68" fmla="*/ 9000 w 14940"/>
              <a:gd name="T69" fmla="*/ 0 h 72"/>
              <a:gd name="T70" fmla="*/ 8964 w 14940"/>
              <a:gd name="T71" fmla="*/ 36 h 72"/>
              <a:gd name="T72" fmla="*/ 9504 w 14940"/>
              <a:gd name="T73" fmla="*/ 72 h 72"/>
              <a:gd name="T74" fmla="*/ 9864 w 14940"/>
              <a:gd name="T75" fmla="*/ 0 h 72"/>
              <a:gd name="T76" fmla="*/ 9720 w 14940"/>
              <a:gd name="T77" fmla="*/ 0 h 72"/>
              <a:gd name="T78" fmla="*/ 10080 w 14940"/>
              <a:gd name="T79" fmla="*/ 72 h 72"/>
              <a:gd name="T80" fmla="*/ 10620 w 14940"/>
              <a:gd name="T81" fmla="*/ 36 h 72"/>
              <a:gd name="T82" fmla="*/ 10800 w 14940"/>
              <a:gd name="T83" fmla="*/ 0 h 72"/>
              <a:gd name="T84" fmla="*/ 10764 w 14940"/>
              <a:gd name="T85" fmla="*/ 36 h 72"/>
              <a:gd name="T86" fmla="*/ 11304 w 14940"/>
              <a:gd name="T87" fmla="*/ 72 h 72"/>
              <a:gd name="T88" fmla="*/ 11664 w 14940"/>
              <a:gd name="T89" fmla="*/ 0 h 72"/>
              <a:gd name="T90" fmla="*/ 11520 w 14940"/>
              <a:gd name="T91" fmla="*/ 0 h 72"/>
              <a:gd name="T92" fmla="*/ 11880 w 14940"/>
              <a:gd name="T93" fmla="*/ 72 h 72"/>
              <a:gd name="T94" fmla="*/ 12420 w 14940"/>
              <a:gd name="T95" fmla="*/ 36 h 72"/>
              <a:gd name="T96" fmla="*/ 12600 w 14940"/>
              <a:gd name="T97" fmla="*/ 0 h 72"/>
              <a:gd name="T98" fmla="*/ 12564 w 14940"/>
              <a:gd name="T99" fmla="*/ 36 h 72"/>
              <a:gd name="T100" fmla="*/ 13104 w 14940"/>
              <a:gd name="T101" fmla="*/ 72 h 72"/>
              <a:gd name="T102" fmla="*/ 13464 w 14940"/>
              <a:gd name="T103" fmla="*/ 0 h 72"/>
              <a:gd name="T104" fmla="*/ 13320 w 14940"/>
              <a:gd name="T105" fmla="*/ 0 h 72"/>
              <a:gd name="T106" fmla="*/ 13680 w 14940"/>
              <a:gd name="T107" fmla="*/ 72 h 72"/>
              <a:gd name="T108" fmla="*/ 14220 w 14940"/>
              <a:gd name="T109" fmla="*/ 36 h 72"/>
              <a:gd name="T110" fmla="*/ 14400 w 14940"/>
              <a:gd name="T111" fmla="*/ 0 h 72"/>
              <a:gd name="T112" fmla="*/ 14364 w 14940"/>
              <a:gd name="T113" fmla="*/ 36 h 72"/>
              <a:gd name="T114" fmla="*/ 14904 w 14940"/>
              <a:gd name="T115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940" h="72">
                <a:moveTo>
                  <a:pt x="0" y="0"/>
                </a:moveTo>
                <a:lnTo>
                  <a:pt x="144" y="0"/>
                </a:lnTo>
                <a:cubicBezTo>
                  <a:pt x="164" y="0"/>
                  <a:pt x="180" y="17"/>
                  <a:pt x="180" y="36"/>
                </a:cubicBezTo>
                <a:cubicBezTo>
                  <a:pt x="180" y="56"/>
                  <a:pt x="164" y="72"/>
                  <a:pt x="144" y="72"/>
                </a:cubicBezTo>
                <a:lnTo>
                  <a:pt x="0" y="72"/>
                </a:lnTo>
                <a:lnTo>
                  <a:pt x="0" y="0"/>
                </a:lnTo>
                <a:close/>
                <a:moveTo>
                  <a:pt x="360" y="0"/>
                </a:moveTo>
                <a:lnTo>
                  <a:pt x="504" y="0"/>
                </a:lnTo>
                <a:cubicBezTo>
                  <a:pt x="524" y="0"/>
                  <a:pt x="540" y="17"/>
                  <a:pt x="540" y="36"/>
                </a:cubicBezTo>
                <a:cubicBezTo>
                  <a:pt x="540" y="56"/>
                  <a:pt x="524" y="72"/>
                  <a:pt x="504" y="72"/>
                </a:cubicBezTo>
                <a:lnTo>
                  <a:pt x="360" y="72"/>
                </a:lnTo>
                <a:cubicBezTo>
                  <a:pt x="341" y="72"/>
                  <a:pt x="324" y="56"/>
                  <a:pt x="324" y="36"/>
                </a:cubicBezTo>
                <a:cubicBezTo>
                  <a:pt x="324" y="17"/>
                  <a:pt x="341" y="0"/>
                  <a:pt x="360" y="0"/>
                </a:cubicBezTo>
                <a:close/>
                <a:moveTo>
                  <a:pt x="720" y="0"/>
                </a:moveTo>
                <a:lnTo>
                  <a:pt x="864" y="0"/>
                </a:lnTo>
                <a:cubicBezTo>
                  <a:pt x="884" y="0"/>
                  <a:pt x="900" y="17"/>
                  <a:pt x="900" y="36"/>
                </a:cubicBezTo>
                <a:cubicBezTo>
                  <a:pt x="900" y="56"/>
                  <a:pt x="884" y="72"/>
                  <a:pt x="864" y="72"/>
                </a:cubicBezTo>
                <a:lnTo>
                  <a:pt x="720" y="72"/>
                </a:lnTo>
                <a:cubicBezTo>
                  <a:pt x="701" y="72"/>
                  <a:pt x="684" y="56"/>
                  <a:pt x="684" y="36"/>
                </a:cubicBezTo>
                <a:cubicBezTo>
                  <a:pt x="684" y="17"/>
                  <a:pt x="701" y="0"/>
                  <a:pt x="720" y="0"/>
                </a:cubicBezTo>
                <a:close/>
                <a:moveTo>
                  <a:pt x="1080" y="0"/>
                </a:moveTo>
                <a:lnTo>
                  <a:pt x="1224" y="0"/>
                </a:lnTo>
                <a:cubicBezTo>
                  <a:pt x="1244" y="0"/>
                  <a:pt x="1260" y="17"/>
                  <a:pt x="1260" y="36"/>
                </a:cubicBezTo>
                <a:cubicBezTo>
                  <a:pt x="1260" y="56"/>
                  <a:pt x="1244" y="72"/>
                  <a:pt x="1224" y="72"/>
                </a:cubicBezTo>
                <a:lnTo>
                  <a:pt x="1080" y="72"/>
                </a:lnTo>
                <a:cubicBezTo>
                  <a:pt x="1061" y="72"/>
                  <a:pt x="1044" y="56"/>
                  <a:pt x="1044" y="36"/>
                </a:cubicBezTo>
                <a:cubicBezTo>
                  <a:pt x="1044" y="17"/>
                  <a:pt x="1061" y="0"/>
                  <a:pt x="1080" y="0"/>
                </a:cubicBezTo>
                <a:close/>
                <a:moveTo>
                  <a:pt x="1440" y="0"/>
                </a:moveTo>
                <a:lnTo>
                  <a:pt x="1584" y="0"/>
                </a:lnTo>
                <a:cubicBezTo>
                  <a:pt x="1604" y="0"/>
                  <a:pt x="1620" y="17"/>
                  <a:pt x="1620" y="36"/>
                </a:cubicBezTo>
                <a:cubicBezTo>
                  <a:pt x="1620" y="56"/>
                  <a:pt x="1604" y="72"/>
                  <a:pt x="1584" y="72"/>
                </a:cubicBezTo>
                <a:lnTo>
                  <a:pt x="1440" y="72"/>
                </a:lnTo>
                <a:cubicBezTo>
                  <a:pt x="1421" y="72"/>
                  <a:pt x="1404" y="56"/>
                  <a:pt x="1404" y="36"/>
                </a:cubicBezTo>
                <a:cubicBezTo>
                  <a:pt x="1404" y="17"/>
                  <a:pt x="1421" y="0"/>
                  <a:pt x="1440" y="0"/>
                </a:cubicBezTo>
                <a:close/>
                <a:moveTo>
                  <a:pt x="1800" y="0"/>
                </a:moveTo>
                <a:lnTo>
                  <a:pt x="1944" y="0"/>
                </a:lnTo>
                <a:cubicBezTo>
                  <a:pt x="1964" y="0"/>
                  <a:pt x="1980" y="17"/>
                  <a:pt x="1980" y="36"/>
                </a:cubicBezTo>
                <a:cubicBezTo>
                  <a:pt x="1980" y="56"/>
                  <a:pt x="1964" y="72"/>
                  <a:pt x="1944" y="72"/>
                </a:cubicBezTo>
                <a:lnTo>
                  <a:pt x="1800" y="72"/>
                </a:lnTo>
                <a:cubicBezTo>
                  <a:pt x="1781" y="72"/>
                  <a:pt x="1764" y="56"/>
                  <a:pt x="1764" y="36"/>
                </a:cubicBezTo>
                <a:cubicBezTo>
                  <a:pt x="1764" y="17"/>
                  <a:pt x="1781" y="0"/>
                  <a:pt x="1800" y="0"/>
                </a:cubicBezTo>
                <a:close/>
                <a:moveTo>
                  <a:pt x="2160" y="0"/>
                </a:moveTo>
                <a:lnTo>
                  <a:pt x="2304" y="0"/>
                </a:lnTo>
                <a:cubicBezTo>
                  <a:pt x="2324" y="0"/>
                  <a:pt x="2340" y="17"/>
                  <a:pt x="2340" y="36"/>
                </a:cubicBezTo>
                <a:cubicBezTo>
                  <a:pt x="2340" y="56"/>
                  <a:pt x="2324" y="72"/>
                  <a:pt x="2304" y="72"/>
                </a:cubicBezTo>
                <a:lnTo>
                  <a:pt x="2160" y="72"/>
                </a:lnTo>
                <a:cubicBezTo>
                  <a:pt x="2141" y="72"/>
                  <a:pt x="2124" y="56"/>
                  <a:pt x="2124" y="36"/>
                </a:cubicBezTo>
                <a:cubicBezTo>
                  <a:pt x="2124" y="17"/>
                  <a:pt x="2141" y="0"/>
                  <a:pt x="2160" y="0"/>
                </a:cubicBezTo>
                <a:close/>
                <a:moveTo>
                  <a:pt x="2520" y="0"/>
                </a:moveTo>
                <a:lnTo>
                  <a:pt x="2664" y="0"/>
                </a:lnTo>
                <a:cubicBezTo>
                  <a:pt x="2684" y="0"/>
                  <a:pt x="2700" y="17"/>
                  <a:pt x="2700" y="36"/>
                </a:cubicBezTo>
                <a:cubicBezTo>
                  <a:pt x="2700" y="56"/>
                  <a:pt x="2684" y="72"/>
                  <a:pt x="2664" y="72"/>
                </a:cubicBezTo>
                <a:lnTo>
                  <a:pt x="2520" y="72"/>
                </a:lnTo>
                <a:cubicBezTo>
                  <a:pt x="2501" y="72"/>
                  <a:pt x="2484" y="56"/>
                  <a:pt x="2484" y="36"/>
                </a:cubicBezTo>
                <a:cubicBezTo>
                  <a:pt x="2484" y="17"/>
                  <a:pt x="2501" y="0"/>
                  <a:pt x="2520" y="0"/>
                </a:cubicBezTo>
                <a:close/>
                <a:moveTo>
                  <a:pt x="2880" y="0"/>
                </a:moveTo>
                <a:lnTo>
                  <a:pt x="3024" y="0"/>
                </a:lnTo>
                <a:cubicBezTo>
                  <a:pt x="3044" y="0"/>
                  <a:pt x="3060" y="17"/>
                  <a:pt x="3060" y="36"/>
                </a:cubicBezTo>
                <a:cubicBezTo>
                  <a:pt x="3060" y="56"/>
                  <a:pt x="3044" y="72"/>
                  <a:pt x="3024" y="72"/>
                </a:cubicBezTo>
                <a:lnTo>
                  <a:pt x="2880" y="72"/>
                </a:lnTo>
                <a:cubicBezTo>
                  <a:pt x="2861" y="72"/>
                  <a:pt x="2844" y="56"/>
                  <a:pt x="2844" y="36"/>
                </a:cubicBezTo>
                <a:cubicBezTo>
                  <a:pt x="2844" y="17"/>
                  <a:pt x="2861" y="0"/>
                  <a:pt x="2880" y="0"/>
                </a:cubicBezTo>
                <a:close/>
                <a:moveTo>
                  <a:pt x="3240" y="0"/>
                </a:moveTo>
                <a:lnTo>
                  <a:pt x="3384" y="0"/>
                </a:lnTo>
                <a:cubicBezTo>
                  <a:pt x="3404" y="0"/>
                  <a:pt x="3420" y="17"/>
                  <a:pt x="3420" y="36"/>
                </a:cubicBezTo>
                <a:cubicBezTo>
                  <a:pt x="3420" y="56"/>
                  <a:pt x="3404" y="72"/>
                  <a:pt x="3384" y="72"/>
                </a:cubicBezTo>
                <a:lnTo>
                  <a:pt x="3240" y="72"/>
                </a:lnTo>
                <a:cubicBezTo>
                  <a:pt x="3221" y="72"/>
                  <a:pt x="3204" y="56"/>
                  <a:pt x="3204" y="36"/>
                </a:cubicBezTo>
                <a:cubicBezTo>
                  <a:pt x="3204" y="17"/>
                  <a:pt x="3221" y="0"/>
                  <a:pt x="3240" y="0"/>
                </a:cubicBezTo>
                <a:close/>
                <a:moveTo>
                  <a:pt x="3600" y="0"/>
                </a:moveTo>
                <a:lnTo>
                  <a:pt x="3744" y="0"/>
                </a:lnTo>
                <a:cubicBezTo>
                  <a:pt x="3764" y="0"/>
                  <a:pt x="3780" y="17"/>
                  <a:pt x="3780" y="36"/>
                </a:cubicBezTo>
                <a:cubicBezTo>
                  <a:pt x="3780" y="56"/>
                  <a:pt x="3764" y="72"/>
                  <a:pt x="3744" y="72"/>
                </a:cubicBezTo>
                <a:lnTo>
                  <a:pt x="3600" y="72"/>
                </a:lnTo>
                <a:cubicBezTo>
                  <a:pt x="3581" y="72"/>
                  <a:pt x="3564" y="56"/>
                  <a:pt x="3564" y="36"/>
                </a:cubicBezTo>
                <a:cubicBezTo>
                  <a:pt x="3564" y="17"/>
                  <a:pt x="3581" y="0"/>
                  <a:pt x="3600" y="0"/>
                </a:cubicBezTo>
                <a:close/>
                <a:moveTo>
                  <a:pt x="3960" y="0"/>
                </a:moveTo>
                <a:lnTo>
                  <a:pt x="4104" y="0"/>
                </a:lnTo>
                <a:cubicBezTo>
                  <a:pt x="4124" y="0"/>
                  <a:pt x="4140" y="17"/>
                  <a:pt x="4140" y="36"/>
                </a:cubicBezTo>
                <a:cubicBezTo>
                  <a:pt x="4140" y="56"/>
                  <a:pt x="4124" y="72"/>
                  <a:pt x="4104" y="72"/>
                </a:cubicBezTo>
                <a:lnTo>
                  <a:pt x="3960" y="72"/>
                </a:lnTo>
                <a:cubicBezTo>
                  <a:pt x="3941" y="72"/>
                  <a:pt x="3924" y="56"/>
                  <a:pt x="3924" y="36"/>
                </a:cubicBezTo>
                <a:cubicBezTo>
                  <a:pt x="3924" y="17"/>
                  <a:pt x="3941" y="0"/>
                  <a:pt x="3960" y="0"/>
                </a:cubicBezTo>
                <a:close/>
                <a:moveTo>
                  <a:pt x="4320" y="0"/>
                </a:moveTo>
                <a:lnTo>
                  <a:pt x="4464" y="0"/>
                </a:lnTo>
                <a:cubicBezTo>
                  <a:pt x="4484" y="0"/>
                  <a:pt x="4500" y="17"/>
                  <a:pt x="4500" y="36"/>
                </a:cubicBezTo>
                <a:cubicBezTo>
                  <a:pt x="4500" y="56"/>
                  <a:pt x="4484" y="72"/>
                  <a:pt x="4464" y="72"/>
                </a:cubicBezTo>
                <a:lnTo>
                  <a:pt x="4320" y="72"/>
                </a:lnTo>
                <a:cubicBezTo>
                  <a:pt x="4301" y="72"/>
                  <a:pt x="4284" y="56"/>
                  <a:pt x="4284" y="36"/>
                </a:cubicBezTo>
                <a:cubicBezTo>
                  <a:pt x="4284" y="17"/>
                  <a:pt x="4301" y="0"/>
                  <a:pt x="4320" y="0"/>
                </a:cubicBezTo>
                <a:close/>
                <a:moveTo>
                  <a:pt x="4680" y="0"/>
                </a:moveTo>
                <a:lnTo>
                  <a:pt x="4824" y="0"/>
                </a:lnTo>
                <a:cubicBezTo>
                  <a:pt x="4844" y="0"/>
                  <a:pt x="4860" y="17"/>
                  <a:pt x="4860" y="36"/>
                </a:cubicBezTo>
                <a:cubicBezTo>
                  <a:pt x="4860" y="56"/>
                  <a:pt x="4844" y="72"/>
                  <a:pt x="4824" y="72"/>
                </a:cubicBezTo>
                <a:lnTo>
                  <a:pt x="4680" y="72"/>
                </a:lnTo>
                <a:cubicBezTo>
                  <a:pt x="4661" y="72"/>
                  <a:pt x="4644" y="56"/>
                  <a:pt x="4644" y="36"/>
                </a:cubicBezTo>
                <a:cubicBezTo>
                  <a:pt x="4644" y="17"/>
                  <a:pt x="4661" y="0"/>
                  <a:pt x="4680" y="0"/>
                </a:cubicBezTo>
                <a:close/>
                <a:moveTo>
                  <a:pt x="5040" y="0"/>
                </a:moveTo>
                <a:lnTo>
                  <a:pt x="5184" y="0"/>
                </a:lnTo>
                <a:cubicBezTo>
                  <a:pt x="5204" y="0"/>
                  <a:pt x="5220" y="17"/>
                  <a:pt x="5220" y="36"/>
                </a:cubicBezTo>
                <a:cubicBezTo>
                  <a:pt x="5220" y="56"/>
                  <a:pt x="5204" y="72"/>
                  <a:pt x="5184" y="72"/>
                </a:cubicBezTo>
                <a:lnTo>
                  <a:pt x="5040" y="72"/>
                </a:lnTo>
                <a:cubicBezTo>
                  <a:pt x="5021" y="72"/>
                  <a:pt x="5004" y="56"/>
                  <a:pt x="5004" y="36"/>
                </a:cubicBezTo>
                <a:cubicBezTo>
                  <a:pt x="5004" y="17"/>
                  <a:pt x="5021" y="0"/>
                  <a:pt x="5040" y="0"/>
                </a:cubicBezTo>
                <a:close/>
                <a:moveTo>
                  <a:pt x="5400" y="0"/>
                </a:moveTo>
                <a:lnTo>
                  <a:pt x="5544" y="0"/>
                </a:lnTo>
                <a:cubicBezTo>
                  <a:pt x="5564" y="0"/>
                  <a:pt x="5580" y="17"/>
                  <a:pt x="5580" y="36"/>
                </a:cubicBezTo>
                <a:cubicBezTo>
                  <a:pt x="5580" y="56"/>
                  <a:pt x="5564" y="72"/>
                  <a:pt x="5544" y="72"/>
                </a:cubicBezTo>
                <a:lnTo>
                  <a:pt x="5400" y="72"/>
                </a:lnTo>
                <a:cubicBezTo>
                  <a:pt x="5381" y="72"/>
                  <a:pt x="5364" y="56"/>
                  <a:pt x="5364" y="36"/>
                </a:cubicBezTo>
                <a:cubicBezTo>
                  <a:pt x="5364" y="17"/>
                  <a:pt x="5381" y="0"/>
                  <a:pt x="5400" y="0"/>
                </a:cubicBezTo>
                <a:close/>
                <a:moveTo>
                  <a:pt x="5760" y="0"/>
                </a:moveTo>
                <a:lnTo>
                  <a:pt x="5904" y="0"/>
                </a:lnTo>
                <a:cubicBezTo>
                  <a:pt x="5924" y="0"/>
                  <a:pt x="5940" y="17"/>
                  <a:pt x="5940" y="36"/>
                </a:cubicBezTo>
                <a:cubicBezTo>
                  <a:pt x="5940" y="56"/>
                  <a:pt x="5924" y="72"/>
                  <a:pt x="5904" y="72"/>
                </a:cubicBezTo>
                <a:lnTo>
                  <a:pt x="5760" y="72"/>
                </a:lnTo>
                <a:cubicBezTo>
                  <a:pt x="5741" y="72"/>
                  <a:pt x="5724" y="56"/>
                  <a:pt x="5724" y="36"/>
                </a:cubicBezTo>
                <a:cubicBezTo>
                  <a:pt x="5724" y="17"/>
                  <a:pt x="5741" y="0"/>
                  <a:pt x="5760" y="0"/>
                </a:cubicBezTo>
                <a:close/>
                <a:moveTo>
                  <a:pt x="6120" y="0"/>
                </a:moveTo>
                <a:lnTo>
                  <a:pt x="6264" y="0"/>
                </a:lnTo>
                <a:cubicBezTo>
                  <a:pt x="6284" y="0"/>
                  <a:pt x="6300" y="17"/>
                  <a:pt x="6300" y="36"/>
                </a:cubicBezTo>
                <a:cubicBezTo>
                  <a:pt x="6300" y="56"/>
                  <a:pt x="6284" y="72"/>
                  <a:pt x="6264" y="72"/>
                </a:cubicBezTo>
                <a:lnTo>
                  <a:pt x="6120" y="72"/>
                </a:lnTo>
                <a:cubicBezTo>
                  <a:pt x="6101" y="72"/>
                  <a:pt x="6084" y="56"/>
                  <a:pt x="6084" y="36"/>
                </a:cubicBezTo>
                <a:cubicBezTo>
                  <a:pt x="6084" y="17"/>
                  <a:pt x="6101" y="0"/>
                  <a:pt x="6120" y="0"/>
                </a:cubicBezTo>
                <a:close/>
                <a:moveTo>
                  <a:pt x="6480" y="0"/>
                </a:moveTo>
                <a:lnTo>
                  <a:pt x="6624" y="0"/>
                </a:lnTo>
                <a:cubicBezTo>
                  <a:pt x="6644" y="0"/>
                  <a:pt x="6660" y="17"/>
                  <a:pt x="6660" y="36"/>
                </a:cubicBezTo>
                <a:cubicBezTo>
                  <a:pt x="6660" y="56"/>
                  <a:pt x="6644" y="72"/>
                  <a:pt x="6624" y="72"/>
                </a:cubicBezTo>
                <a:lnTo>
                  <a:pt x="6480" y="72"/>
                </a:lnTo>
                <a:cubicBezTo>
                  <a:pt x="6461" y="72"/>
                  <a:pt x="6444" y="56"/>
                  <a:pt x="6444" y="36"/>
                </a:cubicBezTo>
                <a:cubicBezTo>
                  <a:pt x="6444" y="17"/>
                  <a:pt x="6461" y="0"/>
                  <a:pt x="6480" y="0"/>
                </a:cubicBezTo>
                <a:close/>
                <a:moveTo>
                  <a:pt x="6840" y="0"/>
                </a:moveTo>
                <a:lnTo>
                  <a:pt x="6984" y="0"/>
                </a:lnTo>
                <a:cubicBezTo>
                  <a:pt x="7004" y="0"/>
                  <a:pt x="7020" y="17"/>
                  <a:pt x="7020" y="36"/>
                </a:cubicBezTo>
                <a:cubicBezTo>
                  <a:pt x="7020" y="56"/>
                  <a:pt x="7004" y="72"/>
                  <a:pt x="6984" y="72"/>
                </a:cubicBezTo>
                <a:lnTo>
                  <a:pt x="6840" y="72"/>
                </a:lnTo>
                <a:cubicBezTo>
                  <a:pt x="6821" y="72"/>
                  <a:pt x="6804" y="56"/>
                  <a:pt x="6804" y="36"/>
                </a:cubicBezTo>
                <a:cubicBezTo>
                  <a:pt x="6804" y="17"/>
                  <a:pt x="6821" y="0"/>
                  <a:pt x="6840" y="0"/>
                </a:cubicBezTo>
                <a:close/>
                <a:moveTo>
                  <a:pt x="7200" y="0"/>
                </a:moveTo>
                <a:lnTo>
                  <a:pt x="7344" y="0"/>
                </a:lnTo>
                <a:cubicBezTo>
                  <a:pt x="7364" y="0"/>
                  <a:pt x="7380" y="17"/>
                  <a:pt x="7380" y="36"/>
                </a:cubicBezTo>
                <a:cubicBezTo>
                  <a:pt x="7380" y="56"/>
                  <a:pt x="7364" y="72"/>
                  <a:pt x="7344" y="72"/>
                </a:cubicBezTo>
                <a:lnTo>
                  <a:pt x="7200" y="72"/>
                </a:lnTo>
                <a:cubicBezTo>
                  <a:pt x="7181" y="72"/>
                  <a:pt x="7164" y="56"/>
                  <a:pt x="7164" y="36"/>
                </a:cubicBezTo>
                <a:cubicBezTo>
                  <a:pt x="7164" y="17"/>
                  <a:pt x="7181" y="0"/>
                  <a:pt x="7200" y="0"/>
                </a:cubicBezTo>
                <a:close/>
                <a:moveTo>
                  <a:pt x="7560" y="0"/>
                </a:moveTo>
                <a:lnTo>
                  <a:pt x="7704" y="0"/>
                </a:lnTo>
                <a:cubicBezTo>
                  <a:pt x="7724" y="0"/>
                  <a:pt x="7740" y="17"/>
                  <a:pt x="7740" y="36"/>
                </a:cubicBezTo>
                <a:cubicBezTo>
                  <a:pt x="7740" y="56"/>
                  <a:pt x="7724" y="72"/>
                  <a:pt x="7704" y="72"/>
                </a:cubicBezTo>
                <a:lnTo>
                  <a:pt x="7560" y="72"/>
                </a:lnTo>
                <a:cubicBezTo>
                  <a:pt x="7541" y="72"/>
                  <a:pt x="7524" y="56"/>
                  <a:pt x="7524" y="36"/>
                </a:cubicBezTo>
                <a:cubicBezTo>
                  <a:pt x="7524" y="17"/>
                  <a:pt x="7541" y="0"/>
                  <a:pt x="7560" y="0"/>
                </a:cubicBezTo>
                <a:close/>
                <a:moveTo>
                  <a:pt x="7920" y="0"/>
                </a:moveTo>
                <a:lnTo>
                  <a:pt x="8064" y="0"/>
                </a:lnTo>
                <a:cubicBezTo>
                  <a:pt x="8084" y="0"/>
                  <a:pt x="8100" y="17"/>
                  <a:pt x="8100" y="36"/>
                </a:cubicBezTo>
                <a:cubicBezTo>
                  <a:pt x="8100" y="56"/>
                  <a:pt x="8084" y="72"/>
                  <a:pt x="8064" y="72"/>
                </a:cubicBezTo>
                <a:lnTo>
                  <a:pt x="7920" y="72"/>
                </a:lnTo>
                <a:cubicBezTo>
                  <a:pt x="7901" y="72"/>
                  <a:pt x="7884" y="56"/>
                  <a:pt x="7884" y="36"/>
                </a:cubicBezTo>
                <a:cubicBezTo>
                  <a:pt x="7884" y="17"/>
                  <a:pt x="7901" y="0"/>
                  <a:pt x="7920" y="0"/>
                </a:cubicBezTo>
                <a:close/>
                <a:moveTo>
                  <a:pt x="8280" y="0"/>
                </a:moveTo>
                <a:lnTo>
                  <a:pt x="8424" y="0"/>
                </a:lnTo>
                <a:cubicBezTo>
                  <a:pt x="8444" y="0"/>
                  <a:pt x="8460" y="17"/>
                  <a:pt x="8460" y="36"/>
                </a:cubicBezTo>
                <a:cubicBezTo>
                  <a:pt x="8460" y="56"/>
                  <a:pt x="8444" y="72"/>
                  <a:pt x="8424" y="72"/>
                </a:cubicBezTo>
                <a:lnTo>
                  <a:pt x="8280" y="72"/>
                </a:lnTo>
                <a:cubicBezTo>
                  <a:pt x="8261" y="72"/>
                  <a:pt x="8244" y="56"/>
                  <a:pt x="8244" y="36"/>
                </a:cubicBezTo>
                <a:cubicBezTo>
                  <a:pt x="8244" y="17"/>
                  <a:pt x="8261" y="0"/>
                  <a:pt x="8280" y="0"/>
                </a:cubicBezTo>
                <a:close/>
                <a:moveTo>
                  <a:pt x="8640" y="0"/>
                </a:moveTo>
                <a:lnTo>
                  <a:pt x="8784" y="0"/>
                </a:lnTo>
                <a:cubicBezTo>
                  <a:pt x="8804" y="0"/>
                  <a:pt x="8820" y="17"/>
                  <a:pt x="8820" y="36"/>
                </a:cubicBezTo>
                <a:cubicBezTo>
                  <a:pt x="8820" y="56"/>
                  <a:pt x="8804" y="72"/>
                  <a:pt x="8784" y="72"/>
                </a:cubicBezTo>
                <a:lnTo>
                  <a:pt x="8640" y="72"/>
                </a:lnTo>
                <a:cubicBezTo>
                  <a:pt x="8621" y="72"/>
                  <a:pt x="8604" y="56"/>
                  <a:pt x="8604" y="36"/>
                </a:cubicBezTo>
                <a:cubicBezTo>
                  <a:pt x="8604" y="17"/>
                  <a:pt x="8621" y="0"/>
                  <a:pt x="8640" y="0"/>
                </a:cubicBezTo>
                <a:close/>
                <a:moveTo>
                  <a:pt x="9000" y="0"/>
                </a:moveTo>
                <a:lnTo>
                  <a:pt x="9144" y="0"/>
                </a:lnTo>
                <a:cubicBezTo>
                  <a:pt x="9164" y="0"/>
                  <a:pt x="9180" y="17"/>
                  <a:pt x="9180" y="36"/>
                </a:cubicBezTo>
                <a:cubicBezTo>
                  <a:pt x="9180" y="56"/>
                  <a:pt x="9164" y="72"/>
                  <a:pt x="9144" y="72"/>
                </a:cubicBezTo>
                <a:lnTo>
                  <a:pt x="9000" y="72"/>
                </a:lnTo>
                <a:cubicBezTo>
                  <a:pt x="8981" y="72"/>
                  <a:pt x="8964" y="56"/>
                  <a:pt x="8964" y="36"/>
                </a:cubicBezTo>
                <a:cubicBezTo>
                  <a:pt x="8964" y="17"/>
                  <a:pt x="8981" y="0"/>
                  <a:pt x="9000" y="0"/>
                </a:cubicBezTo>
                <a:close/>
                <a:moveTo>
                  <a:pt x="9360" y="0"/>
                </a:moveTo>
                <a:lnTo>
                  <a:pt x="9504" y="0"/>
                </a:lnTo>
                <a:cubicBezTo>
                  <a:pt x="9524" y="0"/>
                  <a:pt x="9540" y="17"/>
                  <a:pt x="9540" y="36"/>
                </a:cubicBezTo>
                <a:cubicBezTo>
                  <a:pt x="9540" y="56"/>
                  <a:pt x="9524" y="72"/>
                  <a:pt x="9504" y="72"/>
                </a:cubicBezTo>
                <a:lnTo>
                  <a:pt x="9360" y="72"/>
                </a:lnTo>
                <a:cubicBezTo>
                  <a:pt x="9341" y="72"/>
                  <a:pt x="9324" y="56"/>
                  <a:pt x="9324" y="36"/>
                </a:cubicBezTo>
                <a:cubicBezTo>
                  <a:pt x="9324" y="17"/>
                  <a:pt x="9341" y="0"/>
                  <a:pt x="9360" y="0"/>
                </a:cubicBezTo>
                <a:close/>
                <a:moveTo>
                  <a:pt x="9720" y="0"/>
                </a:moveTo>
                <a:lnTo>
                  <a:pt x="9864" y="0"/>
                </a:lnTo>
                <a:cubicBezTo>
                  <a:pt x="9884" y="0"/>
                  <a:pt x="9900" y="17"/>
                  <a:pt x="9900" y="36"/>
                </a:cubicBezTo>
                <a:cubicBezTo>
                  <a:pt x="9900" y="56"/>
                  <a:pt x="9884" y="72"/>
                  <a:pt x="9864" y="72"/>
                </a:cubicBezTo>
                <a:lnTo>
                  <a:pt x="9720" y="72"/>
                </a:lnTo>
                <a:cubicBezTo>
                  <a:pt x="9701" y="72"/>
                  <a:pt x="9684" y="56"/>
                  <a:pt x="9684" y="36"/>
                </a:cubicBezTo>
                <a:cubicBezTo>
                  <a:pt x="9684" y="17"/>
                  <a:pt x="9701" y="0"/>
                  <a:pt x="9720" y="0"/>
                </a:cubicBezTo>
                <a:close/>
                <a:moveTo>
                  <a:pt x="10080" y="0"/>
                </a:moveTo>
                <a:lnTo>
                  <a:pt x="10224" y="0"/>
                </a:lnTo>
                <a:cubicBezTo>
                  <a:pt x="10244" y="0"/>
                  <a:pt x="10260" y="17"/>
                  <a:pt x="10260" y="36"/>
                </a:cubicBezTo>
                <a:cubicBezTo>
                  <a:pt x="10260" y="56"/>
                  <a:pt x="10244" y="72"/>
                  <a:pt x="10224" y="72"/>
                </a:cubicBezTo>
                <a:lnTo>
                  <a:pt x="10080" y="72"/>
                </a:lnTo>
                <a:cubicBezTo>
                  <a:pt x="10061" y="72"/>
                  <a:pt x="10044" y="56"/>
                  <a:pt x="10044" y="36"/>
                </a:cubicBezTo>
                <a:cubicBezTo>
                  <a:pt x="10044" y="17"/>
                  <a:pt x="10061" y="0"/>
                  <a:pt x="10080" y="0"/>
                </a:cubicBezTo>
                <a:close/>
                <a:moveTo>
                  <a:pt x="10440" y="0"/>
                </a:moveTo>
                <a:lnTo>
                  <a:pt x="10584" y="0"/>
                </a:lnTo>
                <a:cubicBezTo>
                  <a:pt x="10604" y="0"/>
                  <a:pt x="10620" y="17"/>
                  <a:pt x="10620" y="36"/>
                </a:cubicBezTo>
                <a:cubicBezTo>
                  <a:pt x="10620" y="56"/>
                  <a:pt x="10604" y="72"/>
                  <a:pt x="10584" y="72"/>
                </a:cubicBezTo>
                <a:lnTo>
                  <a:pt x="10440" y="72"/>
                </a:lnTo>
                <a:cubicBezTo>
                  <a:pt x="10421" y="72"/>
                  <a:pt x="10404" y="56"/>
                  <a:pt x="10404" y="36"/>
                </a:cubicBezTo>
                <a:cubicBezTo>
                  <a:pt x="10404" y="17"/>
                  <a:pt x="10421" y="0"/>
                  <a:pt x="10440" y="0"/>
                </a:cubicBezTo>
                <a:close/>
                <a:moveTo>
                  <a:pt x="10800" y="0"/>
                </a:moveTo>
                <a:lnTo>
                  <a:pt x="10944" y="0"/>
                </a:lnTo>
                <a:cubicBezTo>
                  <a:pt x="10964" y="0"/>
                  <a:pt x="10980" y="17"/>
                  <a:pt x="10980" y="36"/>
                </a:cubicBezTo>
                <a:cubicBezTo>
                  <a:pt x="10980" y="56"/>
                  <a:pt x="10964" y="72"/>
                  <a:pt x="10944" y="72"/>
                </a:cubicBezTo>
                <a:lnTo>
                  <a:pt x="10800" y="72"/>
                </a:lnTo>
                <a:cubicBezTo>
                  <a:pt x="10781" y="72"/>
                  <a:pt x="10764" y="56"/>
                  <a:pt x="10764" y="36"/>
                </a:cubicBezTo>
                <a:cubicBezTo>
                  <a:pt x="10764" y="17"/>
                  <a:pt x="10781" y="0"/>
                  <a:pt x="10800" y="0"/>
                </a:cubicBezTo>
                <a:close/>
                <a:moveTo>
                  <a:pt x="11160" y="0"/>
                </a:moveTo>
                <a:lnTo>
                  <a:pt x="11304" y="0"/>
                </a:lnTo>
                <a:cubicBezTo>
                  <a:pt x="11324" y="0"/>
                  <a:pt x="11340" y="17"/>
                  <a:pt x="11340" y="36"/>
                </a:cubicBezTo>
                <a:cubicBezTo>
                  <a:pt x="11340" y="56"/>
                  <a:pt x="11324" y="72"/>
                  <a:pt x="11304" y="72"/>
                </a:cubicBezTo>
                <a:lnTo>
                  <a:pt x="11160" y="72"/>
                </a:lnTo>
                <a:cubicBezTo>
                  <a:pt x="11141" y="72"/>
                  <a:pt x="11124" y="56"/>
                  <a:pt x="11124" y="36"/>
                </a:cubicBezTo>
                <a:cubicBezTo>
                  <a:pt x="11124" y="17"/>
                  <a:pt x="11141" y="0"/>
                  <a:pt x="11160" y="0"/>
                </a:cubicBezTo>
                <a:close/>
                <a:moveTo>
                  <a:pt x="11520" y="0"/>
                </a:moveTo>
                <a:lnTo>
                  <a:pt x="11664" y="0"/>
                </a:lnTo>
                <a:cubicBezTo>
                  <a:pt x="11684" y="0"/>
                  <a:pt x="11700" y="17"/>
                  <a:pt x="11700" y="36"/>
                </a:cubicBezTo>
                <a:cubicBezTo>
                  <a:pt x="11700" y="56"/>
                  <a:pt x="11684" y="72"/>
                  <a:pt x="11664" y="72"/>
                </a:cubicBezTo>
                <a:lnTo>
                  <a:pt x="11520" y="72"/>
                </a:lnTo>
                <a:cubicBezTo>
                  <a:pt x="11501" y="72"/>
                  <a:pt x="11484" y="56"/>
                  <a:pt x="11484" y="36"/>
                </a:cubicBezTo>
                <a:cubicBezTo>
                  <a:pt x="11484" y="17"/>
                  <a:pt x="11501" y="0"/>
                  <a:pt x="11520" y="0"/>
                </a:cubicBezTo>
                <a:close/>
                <a:moveTo>
                  <a:pt x="11880" y="0"/>
                </a:moveTo>
                <a:lnTo>
                  <a:pt x="12024" y="0"/>
                </a:lnTo>
                <a:cubicBezTo>
                  <a:pt x="12044" y="0"/>
                  <a:pt x="12060" y="17"/>
                  <a:pt x="12060" y="36"/>
                </a:cubicBezTo>
                <a:cubicBezTo>
                  <a:pt x="12060" y="56"/>
                  <a:pt x="12044" y="72"/>
                  <a:pt x="12024" y="72"/>
                </a:cubicBezTo>
                <a:lnTo>
                  <a:pt x="11880" y="72"/>
                </a:lnTo>
                <a:cubicBezTo>
                  <a:pt x="11861" y="72"/>
                  <a:pt x="11844" y="56"/>
                  <a:pt x="11844" y="36"/>
                </a:cubicBezTo>
                <a:cubicBezTo>
                  <a:pt x="11844" y="17"/>
                  <a:pt x="11861" y="0"/>
                  <a:pt x="11880" y="0"/>
                </a:cubicBezTo>
                <a:close/>
                <a:moveTo>
                  <a:pt x="12240" y="0"/>
                </a:moveTo>
                <a:lnTo>
                  <a:pt x="12384" y="0"/>
                </a:lnTo>
                <a:cubicBezTo>
                  <a:pt x="12404" y="0"/>
                  <a:pt x="12420" y="17"/>
                  <a:pt x="12420" y="36"/>
                </a:cubicBezTo>
                <a:cubicBezTo>
                  <a:pt x="12420" y="56"/>
                  <a:pt x="12404" y="72"/>
                  <a:pt x="12384" y="72"/>
                </a:cubicBezTo>
                <a:lnTo>
                  <a:pt x="12240" y="72"/>
                </a:lnTo>
                <a:cubicBezTo>
                  <a:pt x="12221" y="72"/>
                  <a:pt x="12204" y="56"/>
                  <a:pt x="12204" y="36"/>
                </a:cubicBezTo>
                <a:cubicBezTo>
                  <a:pt x="12204" y="17"/>
                  <a:pt x="12221" y="0"/>
                  <a:pt x="12240" y="0"/>
                </a:cubicBezTo>
                <a:close/>
                <a:moveTo>
                  <a:pt x="12600" y="0"/>
                </a:moveTo>
                <a:lnTo>
                  <a:pt x="12744" y="0"/>
                </a:lnTo>
                <a:cubicBezTo>
                  <a:pt x="12764" y="0"/>
                  <a:pt x="12780" y="17"/>
                  <a:pt x="12780" y="36"/>
                </a:cubicBezTo>
                <a:cubicBezTo>
                  <a:pt x="12780" y="56"/>
                  <a:pt x="12764" y="72"/>
                  <a:pt x="12744" y="72"/>
                </a:cubicBezTo>
                <a:lnTo>
                  <a:pt x="12600" y="72"/>
                </a:lnTo>
                <a:cubicBezTo>
                  <a:pt x="12581" y="72"/>
                  <a:pt x="12564" y="56"/>
                  <a:pt x="12564" y="36"/>
                </a:cubicBezTo>
                <a:cubicBezTo>
                  <a:pt x="12564" y="17"/>
                  <a:pt x="12581" y="0"/>
                  <a:pt x="12600" y="0"/>
                </a:cubicBezTo>
                <a:close/>
                <a:moveTo>
                  <a:pt x="12960" y="0"/>
                </a:moveTo>
                <a:lnTo>
                  <a:pt x="13104" y="0"/>
                </a:lnTo>
                <a:cubicBezTo>
                  <a:pt x="13124" y="0"/>
                  <a:pt x="13140" y="17"/>
                  <a:pt x="13140" y="36"/>
                </a:cubicBezTo>
                <a:cubicBezTo>
                  <a:pt x="13140" y="56"/>
                  <a:pt x="13124" y="72"/>
                  <a:pt x="13104" y="72"/>
                </a:cubicBezTo>
                <a:lnTo>
                  <a:pt x="12960" y="72"/>
                </a:lnTo>
                <a:cubicBezTo>
                  <a:pt x="12941" y="72"/>
                  <a:pt x="12924" y="56"/>
                  <a:pt x="12924" y="36"/>
                </a:cubicBezTo>
                <a:cubicBezTo>
                  <a:pt x="12924" y="17"/>
                  <a:pt x="12941" y="0"/>
                  <a:pt x="12960" y="0"/>
                </a:cubicBezTo>
                <a:close/>
                <a:moveTo>
                  <a:pt x="13320" y="0"/>
                </a:moveTo>
                <a:lnTo>
                  <a:pt x="13464" y="0"/>
                </a:lnTo>
                <a:cubicBezTo>
                  <a:pt x="13484" y="0"/>
                  <a:pt x="13500" y="17"/>
                  <a:pt x="13500" y="36"/>
                </a:cubicBezTo>
                <a:cubicBezTo>
                  <a:pt x="13500" y="56"/>
                  <a:pt x="13484" y="72"/>
                  <a:pt x="13464" y="72"/>
                </a:cubicBezTo>
                <a:lnTo>
                  <a:pt x="13320" y="72"/>
                </a:lnTo>
                <a:cubicBezTo>
                  <a:pt x="13301" y="72"/>
                  <a:pt x="13284" y="56"/>
                  <a:pt x="13284" y="36"/>
                </a:cubicBezTo>
                <a:cubicBezTo>
                  <a:pt x="13284" y="17"/>
                  <a:pt x="13301" y="0"/>
                  <a:pt x="13320" y="0"/>
                </a:cubicBezTo>
                <a:close/>
                <a:moveTo>
                  <a:pt x="13680" y="0"/>
                </a:moveTo>
                <a:lnTo>
                  <a:pt x="13824" y="0"/>
                </a:lnTo>
                <a:cubicBezTo>
                  <a:pt x="13844" y="0"/>
                  <a:pt x="13860" y="17"/>
                  <a:pt x="13860" y="36"/>
                </a:cubicBezTo>
                <a:cubicBezTo>
                  <a:pt x="13860" y="56"/>
                  <a:pt x="13844" y="72"/>
                  <a:pt x="13824" y="72"/>
                </a:cubicBezTo>
                <a:lnTo>
                  <a:pt x="13680" y="72"/>
                </a:lnTo>
                <a:cubicBezTo>
                  <a:pt x="13661" y="72"/>
                  <a:pt x="13644" y="56"/>
                  <a:pt x="13644" y="36"/>
                </a:cubicBezTo>
                <a:cubicBezTo>
                  <a:pt x="13644" y="17"/>
                  <a:pt x="13661" y="0"/>
                  <a:pt x="13680" y="0"/>
                </a:cubicBezTo>
                <a:close/>
                <a:moveTo>
                  <a:pt x="14040" y="0"/>
                </a:moveTo>
                <a:lnTo>
                  <a:pt x="14184" y="0"/>
                </a:lnTo>
                <a:cubicBezTo>
                  <a:pt x="14204" y="0"/>
                  <a:pt x="14220" y="17"/>
                  <a:pt x="14220" y="36"/>
                </a:cubicBezTo>
                <a:cubicBezTo>
                  <a:pt x="14220" y="56"/>
                  <a:pt x="14204" y="72"/>
                  <a:pt x="14184" y="72"/>
                </a:cubicBezTo>
                <a:lnTo>
                  <a:pt x="14040" y="72"/>
                </a:lnTo>
                <a:cubicBezTo>
                  <a:pt x="14021" y="72"/>
                  <a:pt x="14004" y="56"/>
                  <a:pt x="14004" y="36"/>
                </a:cubicBezTo>
                <a:cubicBezTo>
                  <a:pt x="14004" y="17"/>
                  <a:pt x="14021" y="0"/>
                  <a:pt x="14040" y="0"/>
                </a:cubicBezTo>
                <a:close/>
                <a:moveTo>
                  <a:pt x="14400" y="0"/>
                </a:moveTo>
                <a:lnTo>
                  <a:pt x="14544" y="0"/>
                </a:lnTo>
                <a:cubicBezTo>
                  <a:pt x="14564" y="0"/>
                  <a:pt x="14580" y="17"/>
                  <a:pt x="14580" y="36"/>
                </a:cubicBezTo>
                <a:cubicBezTo>
                  <a:pt x="14580" y="56"/>
                  <a:pt x="14564" y="72"/>
                  <a:pt x="14544" y="72"/>
                </a:cubicBezTo>
                <a:lnTo>
                  <a:pt x="14400" y="72"/>
                </a:lnTo>
                <a:cubicBezTo>
                  <a:pt x="14381" y="72"/>
                  <a:pt x="14364" y="56"/>
                  <a:pt x="14364" y="36"/>
                </a:cubicBezTo>
                <a:cubicBezTo>
                  <a:pt x="14364" y="17"/>
                  <a:pt x="14381" y="0"/>
                  <a:pt x="14400" y="0"/>
                </a:cubicBezTo>
                <a:close/>
                <a:moveTo>
                  <a:pt x="14760" y="0"/>
                </a:moveTo>
                <a:lnTo>
                  <a:pt x="14904" y="0"/>
                </a:lnTo>
                <a:cubicBezTo>
                  <a:pt x="14924" y="0"/>
                  <a:pt x="14940" y="17"/>
                  <a:pt x="14940" y="36"/>
                </a:cubicBezTo>
                <a:cubicBezTo>
                  <a:pt x="14940" y="56"/>
                  <a:pt x="14924" y="72"/>
                  <a:pt x="14904" y="72"/>
                </a:cubicBezTo>
                <a:lnTo>
                  <a:pt x="14760" y="72"/>
                </a:lnTo>
                <a:cubicBezTo>
                  <a:pt x="14741" y="72"/>
                  <a:pt x="14724" y="56"/>
                  <a:pt x="14724" y="36"/>
                </a:cubicBezTo>
                <a:cubicBezTo>
                  <a:pt x="14724" y="17"/>
                  <a:pt x="14741" y="0"/>
                  <a:pt x="14760" y="0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457250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247" name="Rectangle 97">
            <a:extLst>
              <a:ext uri="{FF2B5EF4-FFF2-40B4-BE49-F238E27FC236}">
                <a16:creationId xmlns:a16="http://schemas.microsoft.com/office/drawing/2014/main" id="{1AFCCF3E-8660-4434-95E6-815C1A81750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21980" y="2520223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251" name="Rectangle 101">
            <a:extLst>
              <a:ext uri="{FF2B5EF4-FFF2-40B4-BE49-F238E27FC236}">
                <a16:creationId xmlns:a16="http://schemas.microsoft.com/office/drawing/2014/main" id="{D483B807-A5F6-4817-95F7-E86976F9CD9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19784" y="2302396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1D4E7527-B759-48FA-8730-9D6751CD13BB}"/>
              </a:ext>
            </a:extLst>
          </p:cNvPr>
          <p:cNvSpPr txBox="1"/>
          <p:nvPr/>
        </p:nvSpPr>
        <p:spPr>
          <a:xfrm rot="16200000" flipH="1">
            <a:off x="-1233706" y="3508844"/>
            <a:ext cx="3420817" cy="2051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457250"/>
            <a:r>
              <a:rPr lang="en-US" sz="1333" b="1" kern="600" spc="40" dirty="0">
                <a:solidFill>
                  <a:srgbClr val="000000"/>
                </a:solidFill>
              </a:rPr>
              <a:t>Change From Baseline, %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0870D3CF-9081-470B-9465-2C7811C4FED8}"/>
              </a:ext>
            </a:extLst>
          </p:cNvPr>
          <p:cNvSpPr txBox="1"/>
          <p:nvPr/>
        </p:nvSpPr>
        <p:spPr>
          <a:xfrm>
            <a:off x="2141298" y="1841241"/>
            <a:ext cx="193674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1867" b="1" dirty="0">
                <a:solidFill>
                  <a:srgbClr val="00655D"/>
                </a:solidFill>
                <a:cs typeface="Arial" panose="020B0604020202020204" pitchFamily="34" charset="0"/>
              </a:rPr>
              <a:t>Pembro + D + 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A533F3E-AA5C-4655-A6E8-2C5A7D136FE5}"/>
              </a:ext>
            </a:extLst>
          </p:cNvPr>
          <p:cNvGrpSpPr/>
          <p:nvPr/>
        </p:nvGrpSpPr>
        <p:grpSpPr>
          <a:xfrm>
            <a:off x="590073" y="1948231"/>
            <a:ext cx="329337" cy="3229642"/>
            <a:chOff x="442555" y="1461173"/>
            <a:chExt cx="247003" cy="2422232"/>
          </a:xfrm>
        </p:grpSpPr>
        <p:sp>
          <p:nvSpPr>
            <p:cNvPr id="23" name="Rectangle 65">
              <a:extLst>
                <a:ext uri="{FF2B5EF4-FFF2-40B4-BE49-F238E27FC236}">
                  <a16:creationId xmlns:a16="http://schemas.microsoft.com/office/drawing/2014/main" id="{CA9AB94F-EAEF-4B2B-B856-446F519F3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55" y="3744905"/>
              <a:ext cx="233237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sz="1200" dirty="0">
                  <a:solidFill>
                    <a:srgbClr val="000000"/>
                  </a:solidFill>
                  <a:cs typeface="Arial" panose="020B0604020202020204" pitchFamily="34" charset="0"/>
                </a:rPr>
                <a:t>–</a:t>
              </a:r>
              <a:r>
                <a:rPr lang="en-US" altLang="en-US" sz="1067" b="1" dirty="0">
                  <a:solidFill>
                    <a:srgbClr val="000000"/>
                  </a:solidFill>
                </a:rPr>
                <a:t>100</a:t>
              </a:r>
              <a:endParaRPr lang="en-US" altLang="en-US" sz="2667" dirty="0">
                <a:solidFill>
                  <a:srgbClr val="000000"/>
                </a:solidFill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3FB7DE72-1679-474E-AB2C-69F381B61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249" y="3516189"/>
              <a:ext cx="176732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sz="1200" dirty="0">
                  <a:solidFill>
                    <a:srgbClr val="000000"/>
                  </a:solidFill>
                  <a:cs typeface="Arial" panose="020B0604020202020204" pitchFamily="34" charset="0"/>
                </a:rPr>
                <a:t>–</a:t>
              </a:r>
              <a:r>
                <a:rPr lang="en-US" altLang="en-US" sz="1067" b="1" dirty="0">
                  <a:solidFill>
                    <a:srgbClr val="000000"/>
                  </a:solidFill>
                </a:rPr>
                <a:t>80</a:t>
              </a:r>
              <a:endParaRPr lang="en-US" altLang="en-US" sz="2667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67">
              <a:extLst>
                <a:ext uri="{FF2B5EF4-FFF2-40B4-BE49-F238E27FC236}">
                  <a16:creationId xmlns:a16="http://schemas.microsoft.com/office/drawing/2014/main" id="{7E319C5C-EEA5-47DE-9CF6-14729DC12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249" y="3287471"/>
              <a:ext cx="176732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sz="1200" dirty="0">
                  <a:solidFill>
                    <a:srgbClr val="000000"/>
                  </a:solidFill>
                  <a:cs typeface="Arial" panose="020B0604020202020204" pitchFamily="34" charset="0"/>
                </a:rPr>
                <a:t>–</a:t>
              </a:r>
              <a:r>
                <a:rPr lang="en-US" altLang="en-US" sz="1067" b="1" dirty="0">
                  <a:solidFill>
                    <a:srgbClr val="000000"/>
                  </a:solidFill>
                </a:rPr>
                <a:t>60</a:t>
              </a:r>
              <a:endParaRPr lang="en-US" altLang="en-US" sz="2667" dirty="0">
                <a:solidFill>
                  <a:srgbClr val="000000"/>
                </a:solidFill>
              </a:endParaRPr>
            </a:p>
          </p:txBody>
        </p:sp>
        <p:sp>
          <p:nvSpPr>
            <p:cNvPr id="26" name="Rectangle 68">
              <a:extLst>
                <a:ext uri="{FF2B5EF4-FFF2-40B4-BE49-F238E27FC236}">
                  <a16:creationId xmlns:a16="http://schemas.microsoft.com/office/drawing/2014/main" id="{DCA3E7DD-9CFC-445B-BB7E-2C586C86B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249" y="3060473"/>
              <a:ext cx="176732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sz="1200" dirty="0">
                  <a:solidFill>
                    <a:srgbClr val="000000"/>
                  </a:solidFill>
                  <a:cs typeface="Arial" panose="020B0604020202020204" pitchFamily="34" charset="0"/>
                </a:rPr>
                <a:t>–</a:t>
              </a:r>
              <a:r>
                <a:rPr lang="en-US" altLang="en-US" sz="1067" b="1" dirty="0">
                  <a:solidFill>
                    <a:srgbClr val="000000"/>
                  </a:solidFill>
                </a:rPr>
                <a:t>40</a:t>
              </a:r>
              <a:endParaRPr lang="en-US" altLang="en-US" sz="2667" dirty="0">
                <a:solidFill>
                  <a:srgbClr val="000000"/>
                </a:solidFill>
              </a:endParaRPr>
            </a:p>
          </p:txBody>
        </p:sp>
        <p:sp>
          <p:nvSpPr>
            <p:cNvPr id="27" name="Rectangle 69">
              <a:extLst>
                <a:ext uri="{FF2B5EF4-FFF2-40B4-BE49-F238E27FC236}">
                  <a16:creationId xmlns:a16="http://schemas.microsoft.com/office/drawing/2014/main" id="{D830F2F5-B9D3-4424-9F1B-8826FD529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249" y="2831757"/>
              <a:ext cx="176732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sz="1200" dirty="0">
                  <a:solidFill>
                    <a:srgbClr val="000000"/>
                  </a:solidFill>
                  <a:cs typeface="Arial" panose="020B0604020202020204" pitchFamily="34" charset="0"/>
                </a:rPr>
                <a:t>–</a:t>
              </a:r>
              <a:r>
                <a:rPr lang="en-US" altLang="en-US" sz="1067" b="1" dirty="0">
                  <a:solidFill>
                    <a:srgbClr val="000000"/>
                  </a:solidFill>
                </a:rPr>
                <a:t>20</a:t>
              </a:r>
              <a:endParaRPr lang="en-US" altLang="en-US" sz="2667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70">
              <a:extLst>
                <a:ext uri="{FF2B5EF4-FFF2-40B4-BE49-F238E27FC236}">
                  <a16:creationId xmlns:a16="http://schemas.microsoft.com/office/drawing/2014/main" id="{3B0E376D-A197-41CD-A702-3DFA88D59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44" y="2603039"/>
              <a:ext cx="56507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067" b="1" dirty="0">
                  <a:solidFill>
                    <a:srgbClr val="000000"/>
                  </a:solidFill>
                </a:rPr>
                <a:t>0</a:t>
              </a:r>
              <a:endParaRPr lang="en-US" altLang="en-US" sz="2667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71">
              <a:extLst>
                <a:ext uri="{FF2B5EF4-FFF2-40B4-BE49-F238E27FC236}">
                  <a16:creationId xmlns:a16="http://schemas.microsoft.com/office/drawing/2014/main" id="{39E53B50-15AE-48DE-9449-2099C1574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297" y="2376041"/>
              <a:ext cx="11301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067" b="1" dirty="0">
                  <a:solidFill>
                    <a:srgbClr val="000000"/>
                  </a:solidFill>
                </a:rPr>
                <a:t>20</a:t>
              </a:r>
              <a:endParaRPr lang="en-US" altLang="en-US" sz="2667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 72">
              <a:extLst>
                <a:ext uri="{FF2B5EF4-FFF2-40B4-BE49-F238E27FC236}">
                  <a16:creationId xmlns:a16="http://schemas.microsoft.com/office/drawing/2014/main" id="{BE852E13-A824-4159-B9E7-417ABF30A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297" y="2147325"/>
              <a:ext cx="11301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067" b="1" dirty="0">
                  <a:solidFill>
                    <a:srgbClr val="000000"/>
                  </a:solidFill>
                </a:rPr>
                <a:t>40</a:t>
              </a:r>
              <a:endParaRPr lang="en-US" altLang="en-US" sz="2667" dirty="0">
                <a:solidFill>
                  <a:srgbClr val="000000"/>
                </a:solidFill>
              </a:endParaRPr>
            </a:p>
          </p:txBody>
        </p:sp>
        <p:sp>
          <p:nvSpPr>
            <p:cNvPr id="31" name="Rectangle 73">
              <a:extLst>
                <a:ext uri="{FF2B5EF4-FFF2-40B4-BE49-F238E27FC236}">
                  <a16:creationId xmlns:a16="http://schemas.microsoft.com/office/drawing/2014/main" id="{2E8A2ED7-9C50-4948-80B2-E89CBA120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297" y="1918607"/>
              <a:ext cx="11301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067" b="1" dirty="0">
                  <a:solidFill>
                    <a:srgbClr val="000000"/>
                  </a:solidFill>
                </a:rPr>
                <a:t>60</a:t>
              </a:r>
              <a:endParaRPr lang="en-US" altLang="en-US" sz="2667" dirty="0">
                <a:solidFill>
                  <a:srgbClr val="000000"/>
                </a:solidFill>
              </a:endParaRPr>
            </a:p>
          </p:txBody>
        </p:sp>
        <p:sp>
          <p:nvSpPr>
            <p:cNvPr id="32" name="Rectangle 74">
              <a:extLst>
                <a:ext uri="{FF2B5EF4-FFF2-40B4-BE49-F238E27FC236}">
                  <a16:creationId xmlns:a16="http://schemas.microsoft.com/office/drawing/2014/main" id="{12028AFF-9671-4727-B5C5-EC42C97ED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297" y="1689890"/>
              <a:ext cx="11301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067" b="1" dirty="0">
                  <a:solidFill>
                    <a:srgbClr val="000000"/>
                  </a:solidFill>
                </a:rPr>
                <a:t>80</a:t>
              </a:r>
              <a:endParaRPr lang="en-US" altLang="en-US" sz="2667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angle 75">
              <a:extLst>
                <a:ext uri="{FF2B5EF4-FFF2-40B4-BE49-F238E27FC236}">
                  <a16:creationId xmlns:a16="http://schemas.microsoft.com/office/drawing/2014/main" id="{AE539C02-E063-4F39-9C2C-078D9D9CD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603" y="1461173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067" b="1" dirty="0">
                  <a:solidFill>
                    <a:srgbClr val="000000"/>
                  </a:solidFill>
                </a:rPr>
                <a:t>100</a:t>
              </a:r>
              <a:endParaRPr lang="en-US" altLang="en-US" sz="2667" dirty="0">
                <a:solidFill>
                  <a:srgbClr val="000000"/>
                </a:solidFill>
              </a:endParaRPr>
            </a:p>
          </p:txBody>
        </p:sp>
        <p:sp>
          <p:nvSpPr>
            <p:cNvPr id="34" name="Freeform 76">
              <a:extLst>
                <a:ext uri="{FF2B5EF4-FFF2-40B4-BE49-F238E27FC236}">
                  <a16:creationId xmlns:a16="http://schemas.microsoft.com/office/drawing/2014/main" id="{2744561F-CC49-447C-AD33-EF2B5B167E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918" y="1516202"/>
              <a:ext cx="29640" cy="2288892"/>
            </a:xfrm>
            <a:custGeom>
              <a:avLst/>
              <a:gdLst>
                <a:gd name="T0" fmla="*/ 18 w 18"/>
                <a:gd name="T1" fmla="*/ 1331 h 1331"/>
                <a:gd name="T2" fmla="*/ 18 w 18"/>
                <a:gd name="T3" fmla="*/ 0 h 1331"/>
                <a:gd name="T4" fmla="*/ 18 w 18"/>
                <a:gd name="T5" fmla="*/ 1329 h 1331"/>
                <a:gd name="T6" fmla="*/ 0 w 18"/>
                <a:gd name="T7" fmla="*/ 1329 h 1331"/>
                <a:gd name="T8" fmla="*/ 18 w 18"/>
                <a:gd name="T9" fmla="*/ 1197 h 1331"/>
                <a:gd name="T10" fmla="*/ 0 w 18"/>
                <a:gd name="T11" fmla="*/ 1197 h 1331"/>
                <a:gd name="T12" fmla="*/ 18 w 18"/>
                <a:gd name="T13" fmla="*/ 1064 h 1331"/>
                <a:gd name="T14" fmla="*/ 0 w 18"/>
                <a:gd name="T15" fmla="*/ 1064 h 1331"/>
                <a:gd name="T16" fmla="*/ 18 w 18"/>
                <a:gd name="T17" fmla="*/ 932 h 1331"/>
                <a:gd name="T18" fmla="*/ 0 w 18"/>
                <a:gd name="T19" fmla="*/ 932 h 1331"/>
                <a:gd name="T20" fmla="*/ 18 w 18"/>
                <a:gd name="T21" fmla="*/ 799 h 1331"/>
                <a:gd name="T22" fmla="*/ 0 w 18"/>
                <a:gd name="T23" fmla="*/ 799 h 1331"/>
                <a:gd name="T24" fmla="*/ 18 w 18"/>
                <a:gd name="T25" fmla="*/ 666 h 1331"/>
                <a:gd name="T26" fmla="*/ 0 w 18"/>
                <a:gd name="T27" fmla="*/ 666 h 1331"/>
                <a:gd name="T28" fmla="*/ 18 w 18"/>
                <a:gd name="T29" fmla="*/ 533 h 1331"/>
                <a:gd name="T30" fmla="*/ 0 w 18"/>
                <a:gd name="T31" fmla="*/ 533 h 1331"/>
                <a:gd name="T32" fmla="*/ 18 w 18"/>
                <a:gd name="T33" fmla="*/ 400 h 1331"/>
                <a:gd name="T34" fmla="*/ 0 w 18"/>
                <a:gd name="T35" fmla="*/ 400 h 1331"/>
                <a:gd name="T36" fmla="*/ 18 w 18"/>
                <a:gd name="T37" fmla="*/ 268 h 1331"/>
                <a:gd name="T38" fmla="*/ 0 w 18"/>
                <a:gd name="T39" fmla="*/ 268 h 1331"/>
                <a:gd name="T40" fmla="*/ 18 w 18"/>
                <a:gd name="T41" fmla="*/ 135 h 1331"/>
                <a:gd name="T42" fmla="*/ 0 w 18"/>
                <a:gd name="T43" fmla="*/ 135 h 1331"/>
                <a:gd name="T44" fmla="*/ 18 w 18"/>
                <a:gd name="T45" fmla="*/ 2 h 1331"/>
                <a:gd name="T46" fmla="*/ 0 w 18"/>
                <a:gd name="T47" fmla="*/ 2 h 1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331">
                  <a:moveTo>
                    <a:pt x="18" y="1331"/>
                  </a:moveTo>
                  <a:lnTo>
                    <a:pt x="18" y="0"/>
                  </a:lnTo>
                  <a:moveTo>
                    <a:pt x="18" y="1329"/>
                  </a:moveTo>
                  <a:lnTo>
                    <a:pt x="0" y="1329"/>
                  </a:lnTo>
                  <a:moveTo>
                    <a:pt x="18" y="1197"/>
                  </a:moveTo>
                  <a:lnTo>
                    <a:pt x="0" y="1197"/>
                  </a:lnTo>
                  <a:moveTo>
                    <a:pt x="18" y="1064"/>
                  </a:moveTo>
                  <a:lnTo>
                    <a:pt x="0" y="1064"/>
                  </a:lnTo>
                  <a:moveTo>
                    <a:pt x="18" y="932"/>
                  </a:moveTo>
                  <a:lnTo>
                    <a:pt x="0" y="932"/>
                  </a:lnTo>
                  <a:moveTo>
                    <a:pt x="18" y="799"/>
                  </a:moveTo>
                  <a:lnTo>
                    <a:pt x="0" y="799"/>
                  </a:lnTo>
                  <a:moveTo>
                    <a:pt x="18" y="666"/>
                  </a:moveTo>
                  <a:lnTo>
                    <a:pt x="0" y="666"/>
                  </a:lnTo>
                  <a:moveTo>
                    <a:pt x="18" y="533"/>
                  </a:moveTo>
                  <a:lnTo>
                    <a:pt x="0" y="533"/>
                  </a:lnTo>
                  <a:moveTo>
                    <a:pt x="18" y="400"/>
                  </a:moveTo>
                  <a:lnTo>
                    <a:pt x="0" y="400"/>
                  </a:lnTo>
                  <a:moveTo>
                    <a:pt x="18" y="268"/>
                  </a:moveTo>
                  <a:lnTo>
                    <a:pt x="0" y="268"/>
                  </a:lnTo>
                  <a:moveTo>
                    <a:pt x="18" y="135"/>
                  </a:moveTo>
                  <a:lnTo>
                    <a:pt x="0" y="135"/>
                  </a:lnTo>
                  <a:moveTo>
                    <a:pt x="18" y="2"/>
                  </a:moveTo>
                  <a:lnTo>
                    <a:pt x="0" y="2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250"/>
              <a:endParaRPr lang="en-US" sz="1867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CBCAE2-5676-4D43-BA66-6C8A8703634C}"/>
              </a:ext>
            </a:extLst>
          </p:cNvPr>
          <p:cNvGrpSpPr/>
          <p:nvPr/>
        </p:nvGrpSpPr>
        <p:grpSpPr>
          <a:xfrm>
            <a:off x="6181197" y="1894394"/>
            <a:ext cx="340783" cy="3332862"/>
            <a:chOff x="4635893" y="1420795"/>
            <a:chExt cx="255587" cy="2499646"/>
          </a:xfrm>
        </p:grpSpPr>
        <p:sp>
          <p:nvSpPr>
            <p:cNvPr id="37" name="Rectangle 67">
              <a:extLst>
                <a:ext uri="{FF2B5EF4-FFF2-40B4-BE49-F238E27FC236}">
                  <a16:creationId xmlns:a16="http://schemas.microsoft.com/office/drawing/2014/main" id="{31E79F00-9199-4833-A006-17F569998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893" y="3797282"/>
              <a:ext cx="22602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sz="1067" dirty="0">
                  <a:solidFill>
                    <a:srgbClr val="000000"/>
                  </a:solidFill>
                  <a:cs typeface="Arial" panose="020B0604020202020204" pitchFamily="34" charset="0"/>
                </a:rPr>
                <a:t>–</a:t>
              </a:r>
              <a:r>
                <a:rPr lang="en-US" altLang="en-US" sz="1067" b="1" dirty="0">
                  <a:solidFill>
                    <a:srgbClr val="000000"/>
                  </a:solidFill>
                  <a:latin typeface="Arial"/>
                </a:rPr>
                <a:t>100</a:t>
              </a:r>
              <a:endParaRPr lang="en-US" altLang="en-US" sz="2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Rectangle 68">
              <a:extLst>
                <a:ext uri="{FF2B5EF4-FFF2-40B4-BE49-F238E27FC236}">
                  <a16:creationId xmlns:a16="http://schemas.microsoft.com/office/drawing/2014/main" id="{4B77CA35-2734-41BF-8538-84756BB88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6693" y="3559157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sz="1067" dirty="0">
                  <a:solidFill>
                    <a:srgbClr val="000000"/>
                  </a:solidFill>
                  <a:cs typeface="Arial" panose="020B0604020202020204" pitchFamily="34" charset="0"/>
                </a:rPr>
                <a:t>–</a:t>
              </a:r>
              <a:r>
                <a:rPr lang="en-US" altLang="en-US" sz="1067" b="1" dirty="0">
                  <a:solidFill>
                    <a:srgbClr val="000000"/>
                  </a:solidFill>
                  <a:latin typeface="Arial"/>
                </a:rPr>
                <a:t>80</a:t>
              </a:r>
              <a:endParaRPr lang="en-US" altLang="en-US" sz="2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" name="Rectangle 69">
              <a:extLst>
                <a:ext uri="{FF2B5EF4-FFF2-40B4-BE49-F238E27FC236}">
                  <a16:creationId xmlns:a16="http://schemas.microsoft.com/office/drawing/2014/main" id="{21F31076-6FC4-4AEA-A746-7AA28AFC1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6693" y="3321032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sz="1067" dirty="0">
                  <a:solidFill>
                    <a:srgbClr val="000000"/>
                  </a:solidFill>
                  <a:cs typeface="Arial" panose="020B0604020202020204" pitchFamily="34" charset="0"/>
                </a:rPr>
                <a:t>–</a:t>
              </a:r>
              <a:r>
                <a:rPr lang="en-US" altLang="en-US" sz="1067" b="1" dirty="0">
                  <a:solidFill>
                    <a:srgbClr val="000000"/>
                  </a:solidFill>
                  <a:latin typeface="Arial"/>
                </a:rPr>
                <a:t>60</a:t>
              </a:r>
              <a:endParaRPr lang="en-US" altLang="en-US" sz="2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" name="Rectangle 70">
              <a:extLst>
                <a:ext uri="{FF2B5EF4-FFF2-40B4-BE49-F238E27FC236}">
                  <a16:creationId xmlns:a16="http://schemas.microsoft.com/office/drawing/2014/main" id="{D32A4F39-38D6-4FAA-87DA-EFE353ADE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6693" y="3084495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sz="1067" dirty="0">
                  <a:solidFill>
                    <a:srgbClr val="000000"/>
                  </a:solidFill>
                  <a:cs typeface="Arial" panose="020B0604020202020204" pitchFamily="34" charset="0"/>
                </a:rPr>
                <a:t>–</a:t>
              </a:r>
              <a:r>
                <a:rPr lang="en-US" altLang="en-US" sz="1067" b="1" dirty="0">
                  <a:solidFill>
                    <a:srgbClr val="000000"/>
                  </a:solidFill>
                  <a:latin typeface="Arial"/>
                </a:rPr>
                <a:t>40</a:t>
              </a:r>
              <a:endParaRPr lang="en-US" altLang="en-US" sz="2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" name="Rectangle 71">
              <a:extLst>
                <a:ext uri="{FF2B5EF4-FFF2-40B4-BE49-F238E27FC236}">
                  <a16:creationId xmlns:a16="http://schemas.microsoft.com/office/drawing/2014/main" id="{8DF5156A-5242-43A5-9C08-57A70F4CA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6693" y="2846370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sz="1067" dirty="0">
                  <a:solidFill>
                    <a:srgbClr val="000000"/>
                  </a:solidFill>
                  <a:cs typeface="Arial" panose="020B0604020202020204" pitchFamily="34" charset="0"/>
                </a:rPr>
                <a:t>–</a:t>
              </a:r>
              <a:r>
                <a:rPr lang="en-US" altLang="en-US" sz="1067" b="1" dirty="0">
                  <a:solidFill>
                    <a:srgbClr val="000000"/>
                  </a:solidFill>
                  <a:latin typeface="Arial"/>
                </a:rPr>
                <a:t>20</a:t>
              </a:r>
              <a:endParaRPr lang="en-US" altLang="en-US" sz="2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Rectangle 72">
              <a:extLst>
                <a:ext uri="{FF2B5EF4-FFF2-40B4-BE49-F238E27FC236}">
                  <a16:creationId xmlns:a16="http://schemas.microsoft.com/office/drawing/2014/main" id="{CC726B59-831E-495C-B9E9-ADF9B557F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7818" y="2608245"/>
              <a:ext cx="56506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067" b="1" dirty="0">
                  <a:solidFill>
                    <a:srgbClr val="000000"/>
                  </a:solidFill>
                  <a:latin typeface="Arial"/>
                </a:rPr>
                <a:t>0</a:t>
              </a:r>
              <a:endParaRPr lang="en-US" altLang="en-US" sz="2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Rectangle 73">
              <a:extLst>
                <a:ext uri="{FF2B5EF4-FFF2-40B4-BE49-F238E27FC236}">
                  <a16:creationId xmlns:a16="http://schemas.microsoft.com/office/drawing/2014/main" id="{67E39C3D-9F47-40BD-B0D4-0A361A118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7018" y="2371707"/>
              <a:ext cx="113011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067" b="1" dirty="0">
                  <a:solidFill>
                    <a:srgbClr val="000000"/>
                  </a:solidFill>
                  <a:latin typeface="Arial"/>
                </a:rPr>
                <a:t>20</a:t>
              </a:r>
              <a:endParaRPr lang="en-US" altLang="en-US" sz="2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Rectangle 74">
              <a:extLst>
                <a:ext uri="{FF2B5EF4-FFF2-40B4-BE49-F238E27FC236}">
                  <a16:creationId xmlns:a16="http://schemas.microsoft.com/office/drawing/2014/main" id="{E3D4AF57-D04D-4726-8DB9-A5ACE8500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7018" y="2133582"/>
              <a:ext cx="113011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067" b="1" dirty="0">
                  <a:solidFill>
                    <a:srgbClr val="000000"/>
                  </a:solidFill>
                  <a:latin typeface="Arial"/>
                </a:rPr>
                <a:t>40</a:t>
              </a:r>
              <a:endParaRPr lang="en-US" altLang="en-US" sz="2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" name="Rectangle 75">
              <a:extLst>
                <a:ext uri="{FF2B5EF4-FFF2-40B4-BE49-F238E27FC236}">
                  <a16:creationId xmlns:a16="http://schemas.microsoft.com/office/drawing/2014/main" id="{4130698A-5DC1-4AC0-95AD-247C8162D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7018" y="1897045"/>
              <a:ext cx="113011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067" b="1" dirty="0">
                  <a:solidFill>
                    <a:srgbClr val="000000"/>
                  </a:solidFill>
                  <a:latin typeface="Arial"/>
                </a:rPr>
                <a:t>60</a:t>
              </a:r>
              <a:endParaRPr lang="en-US" altLang="en-US" sz="2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" name="Rectangle 76">
              <a:extLst>
                <a:ext uri="{FF2B5EF4-FFF2-40B4-BE49-F238E27FC236}">
                  <a16:creationId xmlns:a16="http://schemas.microsoft.com/office/drawing/2014/main" id="{20445E54-C82B-48B7-BF9F-C990E42BC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7018" y="1658920"/>
              <a:ext cx="113011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067" b="1" dirty="0">
                  <a:solidFill>
                    <a:srgbClr val="000000"/>
                  </a:solidFill>
                  <a:latin typeface="Arial"/>
                </a:rPr>
                <a:t>80</a:t>
              </a:r>
              <a:endParaRPr lang="en-US" altLang="en-US" sz="2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" name="Rectangle 77">
              <a:extLst>
                <a:ext uri="{FF2B5EF4-FFF2-40B4-BE49-F238E27FC236}">
                  <a16:creationId xmlns:a16="http://schemas.microsoft.com/office/drawing/2014/main" id="{59F9A7EB-93DF-418B-B567-D86DC66E2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6218" y="1420795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067" b="1" dirty="0">
                  <a:solidFill>
                    <a:srgbClr val="000000"/>
                  </a:solidFill>
                  <a:latin typeface="Arial"/>
                </a:rPr>
                <a:t>100</a:t>
              </a:r>
              <a:endParaRPr lang="en-US" altLang="en-US" sz="2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" name="Freeform 78">
              <a:extLst>
                <a:ext uri="{FF2B5EF4-FFF2-40B4-BE49-F238E27FC236}">
                  <a16:creationId xmlns:a16="http://schemas.microsoft.com/office/drawing/2014/main" id="{1BAC2BE7-7E94-4CEB-94E0-9AC4A40089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9730" y="1474770"/>
              <a:ext cx="31750" cy="2381250"/>
            </a:xfrm>
            <a:custGeom>
              <a:avLst/>
              <a:gdLst>
                <a:gd name="T0" fmla="*/ 20 w 20"/>
                <a:gd name="T1" fmla="*/ 1500 h 1500"/>
                <a:gd name="T2" fmla="*/ 20 w 20"/>
                <a:gd name="T3" fmla="*/ 0 h 1500"/>
                <a:gd name="T4" fmla="*/ 20 w 20"/>
                <a:gd name="T5" fmla="*/ 1498 h 1500"/>
                <a:gd name="T6" fmla="*/ 0 w 20"/>
                <a:gd name="T7" fmla="*/ 1498 h 1500"/>
                <a:gd name="T8" fmla="*/ 20 w 20"/>
                <a:gd name="T9" fmla="*/ 1349 h 1500"/>
                <a:gd name="T10" fmla="*/ 0 w 20"/>
                <a:gd name="T11" fmla="*/ 1349 h 1500"/>
                <a:gd name="T12" fmla="*/ 20 w 20"/>
                <a:gd name="T13" fmla="*/ 1199 h 1500"/>
                <a:gd name="T14" fmla="*/ 0 w 20"/>
                <a:gd name="T15" fmla="*/ 1199 h 1500"/>
                <a:gd name="T16" fmla="*/ 20 w 20"/>
                <a:gd name="T17" fmla="*/ 1050 h 1500"/>
                <a:gd name="T18" fmla="*/ 0 w 20"/>
                <a:gd name="T19" fmla="*/ 1050 h 1500"/>
                <a:gd name="T20" fmla="*/ 20 w 20"/>
                <a:gd name="T21" fmla="*/ 900 h 1500"/>
                <a:gd name="T22" fmla="*/ 0 w 20"/>
                <a:gd name="T23" fmla="*/ 900 h 1500"/>
                <a:gd name="T24" fmla="*/ 20 w 20"/>
                <a:gd name="T25" fmla="*/ 750 h 1500"/>
                <a:gd name="T26" fmla="*/ 0 w 20"/>
                <a:gd name="T27" fmla="*/ 750 h 1500"/>
                <a:gd name="T28" fmla="*/ 20 w 20"/>
                <a:gd name="T29" fmla="*/ 601 h 1500"/>
                <a:gd name="T30" fmla="*/ 0 w 20"/>
                <a:gd name="T31" fmla="*/ 601 h 1500"/>
                <a:gd name="T32" fmla="*/ 20 w 20"/>
                <a:gd name="T33" fmla="*/ 451 h 1500"/>
                <a:gd name="T34" fmla="*/ 0 w 20"/>
                <a:gd name="T35" fmla="*/ 451 h 1500"/>
                <a:gd name="T36" fmla="*/ 20 w 20"/>
                <a:gd name="T37" fmla="*/ 301 h 1500"/>
                <a:gd name="T38" fmla="*/ 0 w 20"/>
                <a:gd name="T39" fmla="*/ 301 h 1500"/>
                <a:gd name="T40" fmla="*/ 20 w 20"/>
                <a:gd name="T41" fmla="*/ 152 h 1500"/>
                <a:gd name="T42" fmla="*/ 0 w 20"/>
                <a:gd name="T43" fmla="*/ 152 h 1500"/>
                <a:gd name="T44" fmla="*/ 20 w 20"/>
                <a:gd name="T45" fmla="*/ 2 h 1500"/>
                <a:gd name="T46" fmla="*/ 0 w 20"/>
                <a:gd name="T47" fmla="*/ 2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500">
                  <a:moveTo>
                    <a:pt x="20" y="1500"/>
                  </a:moveTo>
                  <a:lnTo>
                    <a:pt x="20" y="0"/>
                  </a:lnTo>
                  <a:moveTo>
                    <a:pt x="20" y="1498"/>
                  </a:moveTo>
                  <a:lnTo>
                    <a:pt x="0" y="1498"/>
                  </a:lnTo>
                  <a:moveTo>
                    <a:pt x="20" y="1349"/>
                  </a:moveTo>
                  <a:lnTo>
                    <a:pt x="0" y="1349"/>
                  </a:lnTo>
                  <a:moveTo>
                    <a:pt x="20" y="1199"/>
                  </a:moveTo>
                  <a:lnTo>
                    <a:pt x="0" y="1199"/>
                  </a:lnTo>
                  <a:moveTo>
                    <a:pt x="20" y="1050"/>
                  </a:moveTo>
                  <a:lnTo>
                    <a:pt x="0" y="1050"/>
                  </a:lnTo>
                  <a:moveTo>
                    <a:pt x="20" y="900"/>
                  </a:moveTo>
                  <a:lnTo>
                    <a:pt x="0" y="900"/>
                  </a:lnTo>
                  <a:moveTo>
                    <a:pt x="20" y="750"/>
                  </a:moveTo>
                  <a:lnTo>
                    <a:pt x="0" y="750"/>
                  </a:lnTo>
                  <a:moveTo>
                    <a:pt x="20" y="601"/>
                  </a:moveTo>
                  <a:lnTo>
                    <a:pt x="0" y="601"/>
                  </a:lnTo>
                  <a:moveTo>
                    <a:pt x="20" y="451"/>
                  </a:moveTo>
                  <a:lnTo>
                    <a:pt x="0" y="451"/>
                  </a:lnTo>
                  <a:moveTo>
                    <a:pt x="20" y="301"/>
                  </a:moveTo>
                  <a:lnTo>
                    <a:pt x="0" y="301"/>
                  </a:lnTo>
                  <a:moveTo>
                    <a:pt x="20" y="152"/>
                  </a:moveTo>
                  <a:lnTo>
                    <a:pt x="0" y="152"/>
                  </a:lnTo>
                  <a:moveTo>
                    <a:pt x="20" y="2"/>
                  </a:moveTo>
                  <a:lnTo>
                    <a:pt x="0" y="2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250"/>
              <a:endParaRPr lang="en-US" sz="1867" dirty="0">
                <a:solidFill>
                  <a:srgbClr val="000000"/>
                </a:solidFill>
              </a:endParaRPr>
            </a:p>
          </p:txBody>
        </p:sp>
      </p:grpSp>
      <p:sp>
        <p:nvSpPr>
          <p:cNvPr id="51" name="Freeform 5">
            <a:extLst>
              <a:ext uri="{FF2B5EF4-FFF2-40B4-BE49-F238E27FC236}">
                <a16:creationId xmlns:a16="http://schemas.microsoft.com/office/drawing/2014/main" id="{AA7EF09A-8EFB-47FC-9986-8C0345221B24}"/>
              </a:ext>
            </a:extLst>
          </p:cNvPr>
          <p:cNvSpPr>
            <a:spLocks noEditPoints="1"/>
          </p:cNvSpPr>
          <p:nvPr/>
        </p:nvSpPr>
        <p:spPr bwMode="auto">
          <a:xfrm>
            <a:off x="6545258" y="4002593"/>
            <a:ext cx="4751916" cy="23283"/>
          </a:xfrm>
          <a:custGeom>
            <a:avLst/>
            <a:gdLst>
              <a:gd name="T0" fmla="*/ 0 w 15160"/>
              <a:gd name="T1" fmla="*/ 72 h 72"/>
              <a:gd name="T2" fmla="*/ 504 w 15160"/>
              <a:gd name="T3" fmla="*/ 72 h 72"/>
              <a:gd name="T4" fmla="*/ 864 w 15160"/>
              <a:gd name="T5" fmla="*/ 0 h 72"/>
              <a:gd name="T6" fmla="*/ 720 w 15160"/>
              <a:gd name="T7" fmla="*/ 0 h 72"/>
              <a:gd name="T8" fmla="*/ 1080 w 15160"/>
              <a:gd name="T9" fmla="*/ 72 h 72"/>
              <a:gd name="T10" fmla="*/ 1620 w 15160"/>
              <a:gd name="T11" fmla="*/ 36 h 72"/>
              <a:gd name="T12" fmla="*/ 1800 w 15160"/>
              <a:gd name="T13" fmla="*/ 0 h 72"/>
              <a:gd name="T14" fmla="*/ 1764 w 15160"/>
              <a:gd name="T15" fmla="*/ 36 h 72"/>
              <a:gd name="T16" fmla="*/ 2304 w 15160"/>
              <a:gd name="T17" fmla="*/ 72 h 72"/>
              <a:gd name="T18" fmla="*/ 2664 w 15160"/>
              <a:gd name="T19" fmla="*/ 0 h 72"/>
              <a:gd name="T20" fmla="*/ 2520 w 15160"/>
              <a:gd name="T21" fmla="*/ 0 h 72"/>
              <a:gd name="T22" fmla="*/ 2880 w 15160"/>
              <a:gd name="T23" fmla="*/ 72 h 72"/>
              <a:gd name="T24" fmla="*/ 3420 w 15160"/>
              <a:gd name="T25" fmla="*/ 36 h 72"/>
              <a:gd name="T26" fmla="*/ 3600 w 15160"/>
              <a:gd name="T27" fmla="*/ 0 h 72"/>
              <a:gd name="T28" fmla="*/ 3564 w 15160"/>
              <a:gd name="T29" fmla="*/ 36 h 72"/>
              <a:gd name="T30" fmla="*/ 4104 w 15160"/>
              <a:gd name="T31" fmla="*/ 72 h 72"/>
              <a:gd name="T32" fmla="*/ 4464 w 15160"/>
              <a:gd name="T33" fmla="*/ 0 h 72"/>
              <a:gd name="T34" fmla="*/ 4320 w 15160"/>
              <a:gd name="T35" fmla="*/ 0 h 72"/>
              <a:gd name="T36" fmla="*/ 4680 w 15160"/>
              <a:gd name="T37" fmla="*/ 72 h 72"/>
              <a:gd name="T38" fmla="*/ 5220 w 15160"/>
              <a:gd name="T39" fmla="*/ 36 h 72"/>
              <a:gd name="T40" fmla="*/ 5400 w 15160"/>
              <a:gd name="T41" fmla="*/ 0 h 72"/>
              <a:gd name="T42" fmla="*/ 5364 w 15160"/>
              <a:gd name="T43" fmla="*/ 36 h 72"/>
              <a:gd name="T44" fmla="*/ 5904 w 15160"/>
              <a:gd name="T45" fmla="*/ 72 h 72"/>
              <a:gd name="T46" fmla="*/ 6264 w 15160"/>
              <a:gd name="T47" fmla="*/ 0 h 72"/>
              <a:gd name="T48" fmla="*/ 6120 w 15160"/>
              <a:gd name="T49" fmla="*/ 0 h 72"/>
              <a:gd name="T50" fmla="*/ 6480 w 15160"/>
              <a:gd name="T51" fmla="*/ 72 h 72"/>
              <a:gd name="T52" fmla="*/ 7020 w 15160"/>
              <a:gd name="T53" fmla="*/ 36 h 72"/>
              <a:gd name="T54" fmla="*/ 7200 w 15160"/>
              <a:gd name="T55" fmla="*/ 0 h 72"/>
              <a:gd name="T56" fmla="*/ 7164 w 15160"/>
              <a:gd name="T57" fmla="*/ 36 h 72"/>
              <a:gd name="T58" fmla="*/ 7704 w 15160"/>
              <a:gd name="T59" fmla="*/ 72 h 72"/>
              <a:gd name="T60" fmla="*/ 8064 w 15160"/>
              <a:gd name="T61" fmla="*/ 0 h 72"/>
              <a:gd name="T62" fmla="*/ 7920 w 15160"/>
              <a:gd name="T63" fmla="*/ 0 h 72"/>
              <a:gd name="T64" fmla="*/ 8280 w 15160"/>
              <a:gd name="T65" fmla="*/ 72 h 72"/>
              <a:gd name="T66" fmla="*/ 8820 w 15160"/>
              <a:gd name="T67" fmla="*/ 36 h 72"/>
              <a:gd name="T68" fmla="*/ 9000 w 15160"/>
              <a:gd name="T69" fmla="*/ 0 h 72"/>
              <a:gd name="T70" fmla="*/ 8964 w 15160"/>
              <a:gd name="T71" fmla="*/ 36 h 72"/>
              <a:gd name="T72" fmla="*/ 9504 w 15160"/>
              <a:gd name="T73" fmla="*/ 72 h 72"/>
              <a:gd name="T74" fmla="*/ 9864 w 15160"/>
              <a:gd name="T75" fmla="*/ 0 h 72"/>
              <a:gd name="T76" fmla="*/ 9720 w 15160"/>
              <a:gd name="T77" fmla="*/ 0 h 72"/>
              <a:gd name="T78" fmla="*/ 10080 w 15160"/>
              <a:gd name="T79" fmla="*/ 72 h 72"/>
              <a:gd name="T80" fmla="*/ 10620 w 15160"/>
              <a:gd name="T81" fmla="*/ 36 h 72"/>
              <a:gd name="T82" fmla="*/ 10800 w 15160"/>
              <a:gd name="T83" fmla="*/ 0 h 72"/>
              <a:gd name="T84" fmla="*/ 10764 w 15160"/>
              <a:gd name="T85" fmla="*/ 36 h 72"/>
              <a:gd name="T86" fmla="*/ 11304 w 15160"/>
              <a:gd name="T87" fmla="*/ 72 h 72"/>
              <a:gd name="T88" fmla="*/ 11664 w 15160"/>
              <a:gd name="T89" fmla="*/ 0 h 72"/>
              <a:gd name="T90" fmla="*/ 11520 w 15160"/>
              <a:gd name="T91" fmla="*/ 0 h 72"/>
              <a:gd name="T92" fmla="*/ 11880 w 15160"/>
              <a:gd name="T93" fmla="*/ 72 h 72"/>
              <a:gd name="T94" fmla="*/ 12420 w 15160"/>
              <a:gd name="T95" fmla="*/ 36 h 72"/>
              <a:gd name="T96" fmla="*/ 12600 w 15160"/>
              <a:gd name="T97" fmla="*/ 0 h 72"/>
              <a:gd name="T98" fmla="*/ 12564 w 15160"/>
              <a:gd name="T99" fmla="*/ 36 h 72"/>
              <a:gd name="T100" fmla="*/ 13104 w 15160"/>
              <a:gd name="T101" fmla="*/ 72 h 72"/>
              <a:gd name="T102" fmla="*/ 13464 w 15160"/>
              <a:gd name="T103" fmla="*/ 0 h 72"/>
              <a:gd name="T104" fmla="*/ 13320 w 15160"/>
              <a:gd name="T105" fmla="*/ 0 h 72"/>
              <a:gd name="T106" fmla="*/ 13680 w 15160"/>
              <a:gd name="T107" fmla="*/ 72 h 72"/>
              <a:gd name="T108" fmla="*/ 14220 w 15160"/>
              <a:gd name="T109" fmla="*/ 36 h 72"/>
              <a:gd name="T110" fmla="*/ 14400 w 15160"/>
              <a:gd name="T111" fmla="*/ 0 h 72"/>
              <a:gd name="T112" fmla="*/ 14364 w 15160"/>
              <a:gd name="T113" fmla="*/ 36 h 72"/>
              <a:gd name="T114" fmla="*/ 14904 w 15160"/>
              <a:gd name="T115" fmla="*/ 72 h 72"/>
              <a:gd name="T116" fmla="*/ 15160 w 15160"/>
              <a:gd name="T117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160" h="72">
                <a:moveTo>
                  <a:pt x="0" y="0"/>
                </a:moveTo>
                <a:lnTo>
                  <a:pt x="144" y="0"/>
                </a:lnTo>
                <a:cubicBezTo>
                  <a:pt x="164" y="0"/>
                  <a:pt x="180" y="17"/>
                  <a:pt x="180" y="36"/>
                </a:cubicBezTo>
                <a:cubicBezTo>
                  <a:pt x="180" y="56"/>
                  <a:pt x="164" y="72"/>
                  <a:pt x="144" y="72"/>
                </a:cubicBezTo>
                <a:lnTo>
                  <a:pt x="0" y="72"/>
                </a:lnTo>
                <a:lnTo>
                  <a:pt x="0" y="0"/>
                </a:lnTo>
                <a:close/>
                <a:moveTo>
                  <a:pt x="360" y="0"/>
                </a:moveTo>
                <a:lnTo>
                  <a:pt x="504" y="0"/>
                </a:lnTo>
                <a:cubicBezTo>
                  <a:pt x="524" y="0"/>
                  <a:pt x="540" y="17"/>
                  <a:pt x="540" y="36"/>
                </a:cubicBezTo>
                <a:cubicBezTo>
                  <a:pt x="540" y="56"/>
                  <a:pt x="524" y="72"/>
                  <a:pt x="504" y="72"/>
                </a:cubicBezTo>
                <a:lnTo>
                  <a:pt x="360" y="72"/>
                </a:lnTo>
                <a:cubicBezTo>
                  <a:pt x="341" y="72"/>
                  <a:pt x="324" y="56"/>
                  <a:pt x="324" y="36"/>
                </a:cubicBezTo>
                <a:cubicBezTo>
                  <a:pt x="324" y="17"/>
                  <a:pt x="341" y="0"/>
                  <a:pt x="360" y="0"/>
                </a:cubicBezTo>
                <a:close/>
                <a:moveTo>
                  <a:pt x="720" y="0"/>
                </a:moveTo>
                <a:lnTo>
                  <a:pt x="864" y="0"/>
                </a:lnTo>
                <a:cubicBezTo>
                  <a:pt x="884" y="0"/>
                  <a:pt x="900" y="17"/>
                  <a:pt x="900" y="36"/>
                </a:cubicBezTo>
                <a:cubicBezTo>
                  <a:pt x="900" y="56"/>
                  <a:pt x="884" y="72"/>
                  <a:pt x="864" y="72"/>
                </a:cubicBezTo>
                <a:lnTo>
                  <a:pt x="720" y="72"/>
                </a:lnTo>
                <a:cubicBezTo>
                  <a:pt x="701" y="72"/>
                  <a:pt x="684" y="56"/>
                  <a:pt x="684" y="36"/>
                </a:cubicBezTo>
                <a:cubicBezTo>
                  <a:pt x="684" y="17"/>
                  <a:pt x="701" y="0"/>
                  <a:pt x="720" y="0"/>
                </a:cubicBezTo>
                <a:close/>
                <a:moveTo>
                  <a:pt x="1080" y="0"/>
                </a:moveTo>
                <a:lnTo>
                  <a:pt x="1224" y="0"/>
                </a:lnTo>
                <a:cubicBezTo>
                  <a:pt x="1244" y="0"/>
                  <a:pt x="1260" y="17"/>
                  <a:pt x="1260" y="36"/>
                </a:cubicBezTo>
                <a:cubicBezTo>
                  <a:pt x="1260" y="56"/>
                  <a:pt x="1244" y="72"/>
                  <a:pt x="1224" y="72"/>
                </a:cubicBezTo>
                <a:lnTo>
                  <a:pt x="1080" y="72"/>
                </a:lnTo>
                <a:cubicBezTo>
                  <a:pt x="1061" y="72"/>
                  <a:pt x="1044" y="56"/>
                  <a:pt x="1044" y="36"/>
                </a:cubicBezTo>
                <a:cubicBezTo>
                  <a:pt x="1044" y="17"/>
                  <a:pt x="1061" y="0"/>
                  <a:pt x="1080" y="0"/>
                </a:cubicBezTo>
                <a:close/>
                <a:moveTo>
                  <a:pt x="1440" y="0"/>
                </a:moveTo>
                <a:lnTo>
                  <a:pt x="1584" y="0"/>
                </a:lnTo>
                <a:cubicBezTo>
                  <a:pt x="1604" y="0"/>
                  <a:pt x="1620" y="17"/>
                  <a:pt x="1620" y="36"/>
                </a:cubicBezTo>
                <a:cubicBezTo>
                  <a:pt x="1620" y="56"/>
                  <a:pt x="1604" y="72"/>
                  <a:pt x="1584" y="72"/>
                </a:cubicBezTo>
                <a:lnTo>
                  <a:pt x="1440" y="72"/>
                </a:lnTo>
                <a:cubicBezTo>
                  <a:pt x="1421" y="72"/>
                  <a:pt x="1404" y="56"/>
                  <a:pt x="1404" y="36"/>
                </a:cubicBezTo>
                <a:cubicBezTo>
                  <a:pt x="1404" y="17"/>
                  <a:pt x="1421" y="0"/>
                  <a:pt x="1440" y="0"/>
                </a:cubicBezTo>
                <a:close/>
                <a:moveTo>
                  <a:pt x="1800" y="0"/>
                </a:moveTo>
                <a:lnTo>
                  <a:pt x="1944" y="0"/>
                </a:lnTo>
                <a:cubicBezTo>
                  <a:pt x="1964" y="0"/>
                  <a:pt x="1980" y="17"/>
                  <a:pt x="1980" y="36"/>
                </a:cubicBezTo>
                <a:cubicBezTo>
                  <a:pt x="1980" y="56"/>
                  <a:pt x="1964" y="72"/>
                  <a:pt x="1944" y="72"/>
                </a:cubicBezTo>
                <a:lnTo>
                  <a:pt x="1800" y="72"/>
                </a:lnTo>
                <a:cubicBezTo>
                  <a:pt x="1781" y="72"/>
                  <a:pt x="1764" y="56"/>
                  <a:pt x="1764" y="36"/>
                </a:cubicBezTo>
                <a:cubicBezTo>
                  <a:pt x="1764" y="17"/>
                  <a:pt x="1781" y="0"/>
                  <a:pt x="1800" y="0"/>
                </a:cubicBezTo>
                <a:close/>
                <a:moveTo>
                  <a:pt x="2160" y="0"/>
                </a:moveTo>
                <a:lnTo>
                  <a:pt x="2304" y="0"/>
                </a:lnTo>
                <a:cubicBezTo>
                  <a:pt x="2324" y="0"/>
                  <a:pt x="2340" y="17"/>
                  <a:pt x="2340" y="36"/>
                </a:cubicBezTo>
                <a:cubicBezTo>
                  <a:pt x="2340" y="56"/>
                  <a:pt x="2324" y="72"/>
                  <a:pt x="2304" y="72"/>
                </a:cubicBezTo>
                <a:lnTo>
                  <a:pt x="2160" y="72"/>
                </a:lnTo>
                <a:cubicBezTo>
                  <a:pt x="2141" y="72"/>
                  <a:pt x="2124" y="56"/>
                  <a:pt x="2124" y="36"/>
                </a:cubicBezTo>
                <a:cubicBezTo>
                  <a:pt x="2124" y="17"/>
                  <a:pt x="2141" y="0"/>
                  <a:pt x="2160" y="0"/>
                </a:cubicBezTo>
                <a:close/>
                <a:moveTo>
                  <a:pt x="2520" y="0"/>
                </a:moveTo>
                <a:lnTo>
                  <a:pt x="2664" y="0"/>
                </a:lnTo>
                <a:cubicBezTo>
                  <a:pt x="2684" y="0"/>
                  <a:pt x="2700" y="17"/>
                  <a:pt x="2700" y="36"/>
                </a:cubicBezTo>
                <a:cubicBezTo>
                  <a:pt x="2700" y="56"/>
                  <a:pt x="2684" y="72"/>
                  <a:pt x="2664" y="72"/>
                </a:cubicBezTo>
                <a:lnTo>
                  <a:pt x="2520" y="72"/>
                </a:lnTo>
                <a:cubicBezTo>
                  <a:pt x="2501" y="72"/>
                  <a:pt x="2484" y="56"/>
                  <a:pt x="2484" y="36"/>
                </a:cubicBezTo>
                <a:cubicBezTo>
                  <a:pt x="2484" y="17"/>
                  <a:pt x="2501" y="0"/>
                  <a:pt x="2520" y="0"/>
                </a:cubicBezTo>
                <a:close/>
                <a:moveTo>
                  <a:pt x="2880" y="0"/>
                </a:moveTo>
                <a:lnTo>
                  <a:pt x="3024" y="0"/>
                </a:lnTo>
                <a:cubicBezTo>
                  <a:pt x="3044" y="0"/>
                  <a:pt x="3060" y="17"/>
                  <a:pt x="3060" y="36"/>
                </a:cubicBezTo>
                <a:cubicBezTo>
                  <a:pt x="3060" y="56"/>
                  <a:pt x="3044" y="72"/>
                  <a:pt x="3024" y="72"/>
                </a:cubicBezTo>
                <a:lnTo>
                  <a:pt x="2880" y="72"/>
                </a:lnTo>
                <a:cubicBezTo>
                  <a:pt x="2861" y="72"/>
                  <a:pt x="2844" y="56"/>
                  <a:pt x="2844" y="36"/>
                </a:cubicBezTo>
                <a:cubicBezTo>
                  <a:pt x="2844" y="17"/>
                  <a:pt x="2861" y="0"/>
                  <a:pt x="2880" y="0"/>
                </a:cubicBezTo>
                <a:close/>
                <a:moveTo>
                  <a:pt x="3240" y="0"/>
                </a:moveTo>
                <a:lnTo>
                  <a:pt x="3384" y="0"/>
                </a:lnTo>
                <a:cubicBezTo>
                  <a:pt x="3404" y="0"/>
                  <a:pt x="3420" y="17"/>
                  <a:pt x="3420" y="36"/>
                </a:cubicBezTo>
                <a:cubicBezTo>
                  <a:pt x="3420" y="56"/>
                  <a:pt x="3404" y="72"/>
                  <a:pt x="3384" y="72"/>
                </a:cubicBezTo>
                <a:lnTo>
                  <a:pt x="3240" y="72"/>
                </a:lnTo>
                <a:cubicBezTo>
                  <a:pt x="3221" y="72"/>
                  <a:pt x="3204" y="56"/>
                  <a:pt x="3204" y="36"/>
                </a:cubicBezTo>
                <a:cubicBezTo>
                  <a:pt x="3204" y="17"/>
                  <a:pt x="3221" y="0"/>
                  <a:pt x="3240" y="0"/>
                </a:cubicBezTo>
                <a:close/>
                <a:moveTo>
                  <a:pt x="3600" y="0"/>
                </a:moveTo>
                <a:lnTo>
                  <a:pt x="3744" y="0"/>
                </a:lnTo>
                <a:cubicBezTo>
                  <a:pt x="3764" y="0"/>
                  <a:pt x="3780" y="17"/>
                  <a:pt x="3780" y="36"/>
                </a:cubicBezTo>
                <a:cubicBezTo>
                  <a:pt x="3780" y="56"/>
                  <a:pt x="3764" y="72"/>
                  <a:pt x="3744" y="72"/>
                </a:cubicBezTo>
                <a:lnTo>
                  <a:pt x="3600" y="72"/>
                </a:lnTo>
                <a:cubicBezTo>
                  <a:pt x="3581" y="72"/>
                  <a:pt x="3564" y="56"/>
                  <a:pt x="3564" y="36"/>
                </a:cubicBezTo>
                <a:cubicBezTo>
                  <a:pt x="3564" y="17"/>
                  <a:pt x="3581" y="0"/>
                  <a:pt x="3600" y="0"/>
                </a:cubicBezTo>
                <a:close/>
                <a:moveTo>
                  <a:pt x="3960" y="0"/>
                </a:moveTo>
                <a:lnTo>
                  <a:pt x="4104" y="0"/>
                </a:lnTo>
                <a:cubicBezTo>
                  <a:pt x="4124" y="0"/>
                  <a:pt x="4140" y="17"/>
                  <a:pt x="4140" y="36"/>
                </a:cubicBezTo>
                <a:cubicBezTo>
                  <a:pt x="4140" y="56"/>
                  <a:pt x="4124" y="72"/>
                  <a:pt x="4104" y="72"/>
                </a:cubicBezTo>
                <a:lnTo>
                  <a:pt x="3960" y="72"/>
                </a:lnTo>
                <a:cubicBezTo>
                  <a:pt x="3941" y="72"/>
                  <a:pt x="3924" y="56"/>
                  <a:pt x="3924" y="36"/>
                </a:cubicBezTo>
                <a:cubicBezTo>
                  <a:pt x="3924" y="17"/>
                  <a:pt x="3941" y="0"/>
                  <a:pt x="3960" y="0"/>
                </a:cubicBezTo>
                <a:close/>
                <a:moveTo>
                  <a:pt x="4320" y="0"/>
                </a:moveTo>
                <a:lnTo>
                  <a:pt x="4464" y="0"/>
                </a:lnTo>
                <a:cubicBezTo>
                  <a:pt x="4484" y="0"/>
                  <a:pt x="4500" y="17"/>
                  <a:pt x="4500" y="36"/>
                </a:cubicBezTo>
                <a:cubicBezTo>
                  <a:pt x="4500" y="56"/>
                  <a:pt x="4484" y="72"/>
                  <a:pt x="4464" y="72"/>
                </a:cubicBezTo>
                <a:lnTo>
                  <a:pt x="4320" y="72"/>
                </a:lnTo>
                <a:cubicBezTo>
                  <a:pt x="4301" y="72"/>
                  <a:pt x="4284" y="56"/>
                  <a:pt x="4284" y="36"/>
                </a:cubicBezTo>
                <a:cubicBezTo>
                  <a:pt x="4284" y="17"/>
                  <a:pt x="4301" y="0"/>
                  <a:pt x="4320" y="0"/>
                </a:cubicBezTo>
                <a:close/>
                <a:moveTo>
                  <a:pt x="4680" y="0"/>
                </a:moveTo>
                <a:lnTo>
                  <a:pt x="4824" y="0"/>
                </a:lnTo>
                <a:cubicBezTo>
                  <a:pt x="4844" y="0"/>
                  <a:pt x="4860" y="17"/>
                  <a:pt x="4860" y="36"/>
                </a:cubicBezTo>
                <a:cubicBezTo>
                  <a:pt x="4860" y="56"/>
                  <a:pt x="4844" y="72"/>
                  <a:pt x="4824" y="72"/>
                </a:cubicBezTo>
                <a:lnTo>
                  <a:pt x="4680" y="72"/>
                </a:lnTo>
                <a:cubicBezTo>
                  <a:pt x="4661" y="72"/>
                  <a:pt x="4644" y="56"/>
                  <a:pt x="4644" y="36"/>
                </a:cubicBezTo>
                <a:cubicBezTo>
                  <a:pt x="4644" y="17"/>
                  <a:pt x="4661" y="0"/>
                  <a:pt x="4680" y="0"/>
                </a:cubicBezTo>
                <a:close/>
                <a:moveTo>
                  <a:pt x="5040" y="0"/>
                </a:moveTo>
                <a:lnTo>
                  <a:pt x="5184" y="0"/>
                </a:lnTo>
                <a:cubicBezTo>
                  <a:pt x="5204" y="0"/>
                  <a:pt x="5220" y="17"/>
                  <a:pt x="5220" y="36"/>
                </a:cubicBezTo>
                <a:cubicBezTo>
                  <a:pt x="5220" y="56"/>
                  <a:pt x="5204" y="72"/>
                  <a:pt x="5184" y="72"/>
                </a:cubicBezTo>
                <a:lnTo>
                  <a:pt x="5040" y="72"/>
                </a:lnTo>
                <a:cubicBezTo>
                  <a:pt x="5021" y="72"/>
                  <a:pt x="5004" y="56"/>
                  <a:pt x="5004" y="36"/>
                </a:cubicBezTo>
                <a:cubicBezTo>
                  <a:pt x="5004" y="17"/>
                  <a:pt x="5021" y="0"/>
                  <a:pt x="5040" y="0"/>
                </a:cubicBezTo>
                <a:close/>
                <a:moveTo>
                  <a:pt x="5400" y="0"/>
                </a:moveTo>
                <a:lnTo>
                  <a:pt x="5544" y="0"/>
                </a:lnTo>
                <a:cubicBezTo>
                  <a:pt x="5564" y="0"/>
                  <a:pt x="5580" y="17"/>
                  <a:pt x="5580" y="36"/>
                </a:cubicBezTo>
                <a:cubicBezTo>
                  <a:pt x="5580" y="56"/>
                  <a:pt x="5564" y="72"/>
                  <a:pt x="5544" y="72"/>
                </a:cubicBezTo>
                <a:lnTo>
                  <a:pt x="5400" y="72"/>
                </a:lnTo>
                <a:cubicBezTo>
                  <a:pt x="5381" y="72"/>
                  <a:pt x="5364" y="56"/>
                  <a:pt x="5364" y="36"/>
                </a:cubicBezTo>
                <a:cubicBezTo>
                  <a:pt x="5364" y="17"/>
                  <a:pt x="5381" y="0"/>
                  <a:pt x="5400" y="0"/>
                </a:cubicBezTo>
                <a:close/>
                <a:moveTo>
                  <a:pt x="5760" y="0"/>
                </a:moveTo>
                <a:lnTo>
                  <a:pt x="5904" y="0"/>
                </a:lnTo>
                <a:cubicBezTo>
                  <a:pt x="5924" y="0"/>
                  <a:pt x="5940" y="17"/>
                  <a:pt x="5940" y="36"/>
                </a:cubicBezTo>
                <a:cubicBezTo>
                  <a:pt x="5940" y="56"/>
                  <a:pt x="5924" y="72"/>
                  <a:pt x="5904" y="72"/>
                </a:cubicBezTo>
                <a:lnTo>
                  <a:pt x="5760" y="72"/>
                </a:lnTo>
                <a:cubicBezTo>
                  <a:pt x="5741" y="72"/>
                  <a:pt x="5724" y="56"/>
                  <a:pt x="5724" y="36"/>
                </a:cubicBezTo>
                <a:cubicBezTo>
                  <a:pt x="5724" y="17"/>
                  <a:pt x="5741" y="0"/>
                  <a:pt x="5760" y="0"/>
                </a:cubicBezTo>
                <a:close/>
                <a:moveTo>
                  <a:pt x="6120" y="0"/>
                </a:moveTo>
                <a:lnTo>
                  <a:pt x="6264" y="0"/>
                </a:lnTo>
                <a:cubicBezTo>
                  <a:pt x="6284" y="0"/>
                  <a:pt x="6300" y="17"/>
                  <a:pt x="6300" y="36"/>
                </a:cubicBezTo>
                <a:cubicBezTo>
                  <a:pt x="6300" y="56"/>
                  <a:pt x="6284" y="72"/>
                  <a:pt x="6264" y="72"/>
                </a:cubicBezTo>
                <a:lnTo>
                  <a:pt x="6120" y="72"/>
                </a:lnTo>
                <a:cubicBezTo>
                  <a:pt x="6101" y="72"/>
                  <a:pt x="6084" y="56"/>
                  <a:pt x="6084" y="36"/>
                </a:cubicBezTo>
                <a:cubicBezTo>
                  <a:pt x="6084" y="17"/>
                  <a:pt x="6101" y="0"/>
                  <a:pt x="6120" y="0"/>
                </a:cubicBezTo>
                <a:close/>
                <a:moveTo>
                  <a:pt x="6480" y="0"/>
                </a:moveTo>
                <a:lnTo>
                  <a:pt x="6624" y="0"/>
                </a:lnTo>
                <a:cubicBezTo>
                  <a:pt x="6644" y="0"/>
                  <a:pt x="6660" y="17"/>
                  <a:pt x="6660" y="36"/>
                </a:cubicBezTo>
                <a:cubicBezTo>
                  <a:pt x="6660" y="56"/>
                  <a:pt x="6644" y="72"/>
                  <a:pt x="6624" y="72"/>
                </a:cubicBezTo>
                <a:lnTo>
                  <a:pt x="6480" y="72"/>
                </a:lnTo>
                <a:cubicBezTo>
                  <a:pt x="6461" y="72"/>
                  <a:pt x="6444" y="56"/>
                  <a:pt x="6444" y="36"/>
                </a:cubicBezTo>
                <a:cubicBezTo>
                  <a:pt x="6444" y="17"/>
                  <a:pt x="6461" y="0"/>
                  <a:pt x="6480" y="0"/>
                </a:cubicBezTo>
                <a:close/>
                <a:moveTo>
                  <a:pt x="6840" y="0"/>
                </a:moveTo>
                <a:lnTo>
                  <a:pt x="6984" y="0"/>
                </a:lnTo>
                <a:cubicBezTo>
                  <a:pt x="7004" y="0"/>
                  <a:pt x="7020" y="17"/>
                  <a:pt x="7020" y="36"/>
                </a:cubicBezTo>
                <a:cubicBezTo>
                  <a:pt x="7020" y="56"/>
                  <a:pt x="7004" y="72"/>
                  <a:pt x="6984" y="72"/>
                </a:cubicBezTo>
                <a:lnTo>
                  <a:pt x="6840" y="72"/>
                </a:lnTo>
                <a:cubicBezTo>
                  <a:pt x="6821" y="72"/>
                  <a:pt x="6804" y="56"/>
                  <a:pt x="6804" y="36"/>
                </a:cubicBezTo>
                <a:cubicBezTo>
                  <a:pt x="6804" y="17"/>
                  <a:pt x="6821" y="0"/>
                  <a:pt x="6840" y="0"/>
                </a:cubicBezTo>
                <a:close/>
                <a:moveTo>
                  <a:pt x="7200" y="0"/>
                </a:moveTo>
                <a:lnTo>
                  <a:pt x="7344" y="0"/>
                </a:lnTo>
                <a:cubicBezTo>
                  <a:pt x="7364" y="0"/>
                  <a:pt x="7380" y="17"/>
                  <a:pt x="7380" y="36"/>
                </a:cubicBezTo>
                <a:cubicBezTo>
                  <a:pt x="7380" y="56"/>
                  <a:pt x="7364" y="72"/>
                  <a:pt x="7344" y="72"/>
                </a:cubicBezTo>
                <a:lnTo>
                  <a:pt x="7200" y="72"/>
                </a:lnTo>
                <a:cubicBezTo>
                  <a:pt x="7181" y="72"/>
                  <a:pt x="7164" y="56"/>
                  <a:pt x="7164" y="36"/>
                </a:cubicBezTo>
                <a:cubicBezTo>
                  <a:pt x="7164" y="17"/>
                  <a:pt x="7181" y="0"/>
                  <a:pt x="7200" y="0"/>
                </a:cubicBezTo>
                <a:close/>
                <a:moveTo>
                  <a:pt x="7560" y="0"/>
                </a:moveTo>
                <a:lnTo>
                  <a:pt x="7704" y="0"/>
                </a:lnTo>
                <a:cubicBezTo>
                  <a:pt x="7724" y="0"/>
                  <a:pt x="7740" y="17"/>
                  <a:pt x="7740" y="36"/>
                </a:cubicBezTo>
                <a:cubicBezTo>
                  <a:pt x="7740" y="56"/>
                  <a:pt x="7724" y="72"/>
                  <a:pt x="7704" y="72"/>
                </a:cubicBezTo>
                <a:lnTo>
                  <a:pt x="7560" y="72"/>
                </a:lnTo>
                <a:cubicBezTo>
                  <a:pt x="7541" y="72"/>
                  <a:pt x="7524" y="56"/>
                  <a:pt x="7524" y="36"/>
                </a:cubicBezTo>
                <a:cubicBezTo>
                  <a:pt x="7524" y="17"/>
                  <a:pt x="7541" y="0"/>
                  <a:pt x="7560" y="0"/>
                </a:cubicBezTo>
                <a:close/>
                <a:moveTo>
                  <a:pt x="7920" y="0"/>
                </a:moveTo>
                <a:lnTo>
                  <a:pt x="8064" y="0"/>
                </a:lnTo>
                <a:cubicBezTo>
                  <a:pt x="8084" y="0"/>
                  <a:pt x="8100" y="17"/>
                  <a:pt x="8100" y="36"/>
                </a:cubicBezTo>
                <a:cubicBezTo>
                  <a:pt x="8100" y="56"/>
                  <a:pt x="8084" y="72"/>
                  <a:pt x="8064" y="72"/>
                </a:cubicBezTo>
                <a:lnTo>
                  <a:pt x="7920" y="72"/>
                </a:lnTo>
                <a:cubicBezTo>
                  <a:pt x="7901" y="72"/>
                  <a:pt x="7884" y="56"/>
                  <a:pt x="7884" y="36"/>
                </a:cubicBezTo>
                <a:cubicBezTo>
                  <a:pt x="7884" y="17"/>
                  <a:pt x="7901" y="0"/>
                  <a:pt x="7920" y="0"/>
                </a:cubicBezTo>
                <a:close/>
                <a:moveTo>
                  <a:pt x="8280" y="0"/>
                </a:moveTo>
                <a:lnTo>
                  <a:pt x="8424" y="0"/>
                </a:lnTo>
                <a:cubicBezTo>
                  <a:pt x="8444" y="0"/>
                  <a:pt x="8460" y="17"/>
                  <a:pt x="8460" y="36"/>
                </a:cubicBezTo>
                <a:cubicBezTo>
                  <a:pt x="8460" y="56"/>
                  <a:pt x="8444" y="72"/>
                  <a:pt x="8424" y="72"/>
                </a:cubicBezTo>
                <a:lnTo>
                  <a:pt x="8280" y="72"/>
                </a:lnTo>
                <a:cubicBezTo>
                  <a:pt x="8261" y="72"/>
                  <a:pt x="8244" y="56"/>
                  <a:pt x="8244" y="36"/>
                </a:cubicBezTo>
                <a:cubicBezTo>
                  <a:pt x="8244" y="17"/>
                  <a:pt x="8261" y="0"/>
                  <a:pt x="8280" y="0"/>
                </a:cubicBezTo>
                <a:close/>
                <a:moveTo>
                  <a:pt x="8640" y="0"/>
                </a:moveTo>
                <a:lnTo>
                  <a:pt x="8784" y="0"/>
                </a:lnTo>
                <a:cubicBezTo>
                  <a:pt x="8804" y="0"/>
                  <a:pt x="8820" y="17"/>
                  <a:pt x="8820" y="36"/>
                </a:cubicBezTo>
                <a:cubicBezTo>
                  <a:pt x="8820" y="56"/>
                  <a:pt x="8804" y="72"/>
                  <a:pt x="8784" y="72"/>
                </a:cubicBezTo>
                <a:lnTo>
                  <a:pt x="8640" y="72"/>
                </a:lnTo>
                <a:cubicBezTo>
                  <a:pt x="8621" y="72"/>
                  <a:pt x="8604" y="56"/>
                  <a:pt x="8604" y="36"/>
                </a:cubicBezTo>
                <a:cubicBezTo>
                  <a:pt x="8604" y="17"/>
                  <a:pt x="8621" y="0"/>
                  <a:pt x="8640" y="0"/>
                </a:cubicBezTo>
                <a:close/>
                <a:moveTo>
                  <a:pt x="9000" y="0"/>
                </a:moveTo>
                <a:lnTo>
                  <a:pt x="9144" y="0"/>
                </a:lnTo>
                <a:cubicBezTo>
                  <a:pt x="9164" y="0"/>
                  <a:pt x="9180" y="17"/>
                  <a:pt x="9180" y="36"/>
                </a:cubicBezTo>
                <a:cubicBezTo>
                  <a:pt x="9180" y="56"/>
                  <a:pt x="9164" y="72"/>
                  <a:pt x="9144" y="72"/>
                </a:cubicBezTo>
                <a:lnTo>
                  <a:pt x="9000" y="72"/>
                </a:lnTo>
                <a:cubicBezTo>
                  <a:pt x="8981" y="72"/>
                  <a:pt x="8964" y="56"/>
                  <a:pt x="8964" y="36"/>
                </a:cubicBezTo>
                <a:cubicBezTo>
                  <a:pt x="8964" y="17"/>
                  <a:pt x="8981" y="0"/>
                  <a:pt x="9000" y="0"/>
                </a:cubicBezTo>
                <a:close/>
                <a:moveTo>
                  <a:pt x="9360" y="0"/>
                </a:moveTo>
                <a:lnTo>
                  <a:pt x="9504" y="0"/>
                </a:lnTo>
                <a:cubicBezTo>
                  <a:pt x="9524" y="0"/>
                  <a:pt x="9540" y="17"/>
                  <a:pt x="9540" y="36"/>
                </a:cubicBezTo>
                <a:cubicBezTo>
                  <a:pt x="9540" y="56"/>
                  <a:pt x="9524" y="72"/>
                  <a:pt x="9504" y="72"/>
                </a:cubicBezTo>
                <a:lnTo>
                  <a:pt x="9360" y="72"/>
                </a:lnTo>
                <a:cubicBezTo>
                  <a:pt x="9341" y="72"/>
                  <a:pt x="9324" y="56"/>
                  <a:pt x="9324" y="36"/>
                </a:cubicBezTo>
                <a:cubicBezTo>
                  <a:pt x="9324" y="17"/>
                  <a:pt x="9341" y="0"/>
                  <a:pt x="9360" y="0"/>
                </a:cubicBezTo>
                <a:close/>
                <a:moveTo>
                  <a:pt x="9720" y="0"/>
                </a:moveTo>
                <a:lnTo>
                  <a:pt x="9864" y="0"/>
                </a:lnTo>
                <a:cubicBezTo>
                  <a:pt x="9884" y="0"/>
                  <a:pt x="9900" y="17"/>
                  <a:pt x="9900" y="36"/>
                </a:cubicBezTo>
                <a:cubicBezTo>
                  <a:pt x="9900" y="56"/>
                  <a:pt x="9884" y="72"/>
                  <a:pt x="9864" y="72"/>
                </a:cubicBezTo>
                <a:lnTo>
                  <a:pt x="9720" y="72"/>
                </a:lnTo>
                <a:cubicBezTo>
                  <a:pt x="9701" y="72"/>
                  <a:pt x="9684" y="56"/>
                  <a:pt x="9684" y="36"/>
                </a:cubicBezTo>
                <a:cubicBezTo>
                  <a:pt x="9684" y="17"/>
                  <a:pt x="9701" y="0"/>
                  <a:pt x="9720" y="0"/>
                </a:cubicBezTo>
                <a:close/>
                <a:moveTo>
                  <a:pt x="10080" y="0"/>
                </a:moveTo>
                <a:lnTo>
                  <a:pt x="10224" y="0"/>
                </a:lnTo>
                <a:cubicBezTo>
                  <a:pt x="10244" y="0"/>
                  <a:pt x="10260" y="17"/>
                  <a:pt x="10260" y="36"/>
                </a:cubicBezTo>
                <a:cubicBezTo>
                  <a:pt x="10260" y="56"/>
                  <a:pt x="10244" y="72"/>
                  <a:pt x="10224" y="72"/>
                </a:cubicBezTo>
                <a:lnTo>
                  <a:pt x="10080" y="72"/>
                </a:lnTo>
                <a:cubicBezTo>
                  <a:pt x="10061" y="72"/>
                  <a:pt x="10044" y="56"/>
                  <a:pt x="10044" y="36"/>
                </a:cubicBezTo>
                <a:cubicBezTo>
                  <a:pt x="10044" y="17"/>
                  <a:pt x="10061" y="0"/>
                  <a:pt x="10080" y="0"/>
                </a:cubicBezTo>
                <a:close/>
                <a:moveTo>
                  <a:pt x="10440" y="0"/>
                </a:moveTo>
                <a:lnTo>
                  <a:pt x="10584" y="0"/>
                </a:lnTo>
                <a:cubicBezTo>
                  <a:pt x="10604" y="0"/>
                  <a:pt x="10620" y="17"/>
                  <a:pt x="10620" y="36"/>
                </a:cubicBezTo>
                <a:cubicBezTo>
                  <a:pt x="10620" y="56"/>
                  <a:pt x="10604" y="72"/>
                  <a:pt x="10584" y="72"/>
                </a:cubicBezTo>
                <a:lnTo>
                  <a:pt x="10440" y="72"/>
                </a:lnTo>
                <a:cubicBezTo>
                  <a:pt x="10421" y="72"/>
                  <a:pt x="10404" y="56"/>
                  <a:pt x="10404" y="36"/>
                </a:cubicBezTo>
                <a:cubicBezTo>
                  <a:pt x="10404" y="17"/>
                  <a:pt x="10421" y="0"/>
                  <a:pt x="10440" y="0"/>
                </a:cubicBezTo>
                <a:close/>
                <a:moveTo>
                  <a:pt x="10800" y="0"/>
                </a:moveTo>
                <a:lnTo>
                  <a:pt x="10944" y="0"/>
                </a:lnTo>
                <a:cubicBezTo>
                  <a:pt x="10964" y="0"/>
                  <a:pt x="10980" y="17"/>
                  <a:pt x="10980" y="36"/>
                </a:cubicBezTo>
                <a:cubicBezTo>
                  <a:pt x="10980" y="56"/>
                  <a:pt x="10964" y="72"/>
                  <a:pt x="10944" y="72"/>
                </a:cubicBezTo>
                <a:lnTo>
                  <a:pt x="10800" y="72"/>
                </a:lnTo>
                <a:cubicBezTo>
                  <a:pt x="10781" y="72"/>
                  <a:pt x="10764" y="56"/>
                  <a:pt x="10764" y="36"/>
                </a:cubicBezTo>
                <a:cubicBezTo>
                  <a:pt x="10764" y="17"/>
                  <a:pt x="10781" y="0"/>
                  <a:pt x="10800" y="0"/>
                </a:cubicBezTo>
                <a:close/>
                <a:moveTo>
                  <a:pt x="11160" y="0"/>
                </a:moveTo>
                <a:lnTo>
                  <a:pt x="11304" y="0"/>
                </a:lnTo>
                <a:cubicBezTo>
                  <a:pt x="11324" y="0"/>
                  <a:pt x="11340" y="17"/>
                  <a:pt x="11340" y="36"/>
                </a:cubicBezTo>
                <a:cubicBezTo>
                  <a:pt x="11340" y="56"/>
                  <a:pt x="11324" y="72"/>
                  <a:pt x="11304" y="72"/>
                </a:cubicBezTo>
                <a:lnTo>
                  <a:pt x="11160" y="72"/>
                </a:lnTo>
                <a:cubicBezTo>
                  <a:pt x="11141" y="72"/>
                  <a:pt x="11124" y="56"/>
                  <a:pt x="11124" y="36"/>
                </a:cubicBezTo>
                <a:cubicBezTo>
                  <a:pt x="11124" y="17"/>
                  <a:pt x="11141" y="0"/>
                  <a:pt x="11160" y="0"/>
                </a:cubicBezTo>
                <a:close/>
                <a:moveTo>
                  <a:pt x="11520" y="0"/>
                </a:moveTo>
                <a:lnTo>
                  <a:pt x="11664" y="0"/>
                </a:lnTo>
                <a:cubicBezTo>
                  <a:pt x="11684" y="0"/>
                  <a:pt x="11700" y="17"/>
                  <a:pt x="11700" y="36"/>
                </a:cubicBezTo>
                <a:cubicBezTo>
                  <a:pt x="11700" y="56"/>
                  <a:pt x="11684" y="72"/>
                  <a:pt x="11664" y="72"/>
                </a:cubicBezTo>
                <a:lnTo>
                  <a:pt x="11520" y="72"/>
                </a:lnTo>
                <a:cubicBezTo>
                  <a:pt x="11501" y="72"/>
                  <a:pt x="11484" y="56"/>
                  <a:pt x="11484" y="36"/>
                </a:cubicBezTo>
                <a:cubicBezTo>
                  <a:pt x="11484" y="17"/>
                  <a:pt x="11501" y="0"/>
                  <a:pt x="11520" y="0"/>
                </a:cubicBezTo>
                <a:close/>
                <a:moveTo>
                  <a:pt x="11880" y="0"/>
                </a:moveTo>
                <a:lnTo>
                  <a:pt x="12024" y="0"/>
                </a:lnTo>
                <a:cubicBezTo>
                  <a:pt x="12044" y="0"/>
                  <a:pt x="12060" y="17"/>
                  <a:pt x="12060" y="36"/>
                </a:cubicBezTo>
                <a:cubicBezTo>
                  <a:pt x="12060" y="56"/>
                  <a:pt x="12044" y="72"/>
                  <a:pt x="12024" y="72"/>
                </a:cubicBezTo>
                <a:lnTo>
                  <a:pt x="11880" y="72"/>
                </a:lnTo>
                <a:cubicBezTo>
                  <a:pt x="11861" y="72"/>
                  <a:pt x="11844" y="56"/>
                  <a:pt x="11844" y="36"/>
                </a:cubicBezTo>
                <a:cubicBezTo>
                  <a:pt x="11844" y="17"/>
                  <a:pt x="11861" y="0"/>
                  <a:pt x="11880" y="0"/>
                </a:cubicBezTo>
                <a:close/>
                <a:moveTo>
                  <a:pt x="12240" y="0"/>
                </a:moveTo>
                <a:lnTo>
                  <a:pt x="12384" y="0"/>
                </a:lnTo>
                <a:cubicBezTo>
                  <a:pt x="12404" y="0"/>
                  <a:pt x="12420" y="17"/>
                  <a:pt x="12420" y="36"/>
                </a:cubicBezTo>
                <a:cubicBezTo>
                  <a:pt x="12420" y="56"/>
                  <a:pt x="12404" y="72"/>
                  <a:pt x="12384" y="72"/>
                </a:cubicBezTo>
                <a:lnTo>
                  <a:pt x="12240" y="72"/>
                </a:lnTo>
                <a:cubicBezTo>
                  <a:pt x="12221" y="72"/>
                  <a:pt x="12204" y="56"/>
                  <a:pt x="12204" y="36"/>
                </a:cubicBezTo>
                <a:cubicBezTo>
                  <a:pt x="12204" y="17"/>
                  <a:pt x="12221" y="0"/>
                  <a:pt x="12240" y="0"/>
                </a:cubicBezTo>
                <a:close/>
                <a:moveTo>
                  <a:pt x="12600" y="0"/>
                </a:moveTo>
                <a:lnTo>
                  <a:pt x="12744" y="0"/>
                </a:lnTo>
                <a:cubicBezTo>
                  <a:pt x="12764" y="0"/>
                  <a:pt x="12780" y="17"/>
                  <a:pt x="12780" y="36"/>
                </a:cubicBezTo>
                <a:cubicBezTo>
                  <a:pt x="12780" y="56"/>
                  <a:pt x="12764" y="72"/>
                  <a:pt x="12744" y="72"/>
                </a:cubicBezTo>
                <a:lnTo>
                  <a:pt x="12600" y="72"/>
                </a:lnTo>
                <a:cubicBezTo>
                  <a:pt x="12581" y="72"/>
                  <a:pt x="12564" y="56"/>
                  <a:pt x="12564" y="36"/>
                </a:cubicBezTo>
                <a:cubicBezTo>
                  <a:pt x="12564" y="17"/>
                  <a:pt x="12581" y="0"/>
                  <a:pt x="12600" y="0"/>
                </a:cubicBezTo>
                <a:close/>
                <a:moveTo>
                  <a:pt x="12960" y="0"/>
                </a:moveTo>
                <a:lnTo>
                  <a:pt x="13104" y="0"/>
                </a:lnTo>
                <a:cubicBezTo>
                  <a:pt x="13124" y="0"/>
                  <a:pt x="13140" y="17"/>
                  <a:pt x="13140" y="36"/>
                </a:cubicBezTo>
                <a:cubicBezTo>
                  <a:pt x="13140" y="56"/>
                  <a:pt x="13124" y="72"/>
                  <a:pt x="13104" y="72"/>
                </a:cubicBezTo>
                <a:lnTo>
                  <a:pt x="12960" y="72"/>
                </a:lnTo>
                <a:cubicBezTo>
                  <a:pt x="12941" y="72"/>
                  <a:pt x="12924" y="56"/>
                  <a:pt x="12924" y="36"/>
                </a:cubicBezTo>
                <a:cubicBezTo>
                  <a:pt x="12924" y="17"/>
                  <a:pt x="12941" y="0"/>
                  <a:pt x="12960" y="0"/>
                </a:cubicBezTo>
                <a:close/>
                <a:moveTo>
                  <a:pt x="13320" y="0"/>
                </a:moveTo>
                <a:lnTo>
                  <a:pt x="13464" y="0"/>
                </a:lnTo>
                <a:cubicBezTo>
                  <a:pt x="13484" y="0"/>
                  <a:pt x="13500" y="17"/>
                  <a:pt x="13500" y="36"/>
                </a:cubicBezTo>
                <a:cubicBezTo>
                  <a:pt x="13500" y="56"/>
                  <a:pt x="13484" y="72"/>
                  <a:pt x="13464" y="72"/>
                </a:cubicBezTo>
                <a:lnTo>
                  <a:pt x="13320" y="72"/>
                </a:lnTo>
                <a:cubicBezTo>
                  <a:pt x="13301" y="72"/>
                  <a:pt x="13284" y="56"/>
                  <a:pt x="13284" y="36"/>
                </a:cubicBezTo>
                <a:cubicBezTo>
                  <a:pt x="13284" y="17"/>
                  <a:pt x="13301" y="0"/>
                  <a:pt x="13320" y="0"/>
                </a:cubicBezTo>
                <a:close/>
                <a:moveTo>
                  <a:pt x="13680" y="0"/>
                </a:moveTo>
                <a:lnTo>
                  <a:pt x="13824" y="0"/>
                </a:lnTo>
                <a:cubicBezTo>
                  <a:pt x="13844" y="0"/>
                  <a:pt x="13860" y="17"/>
                  <a:pt x="13860" y="36"/>
                </a:cubicBezTo>
                <a:cubicBezTo>
                  <a:pt x="13860" y="56"/>
                  <a:pt x="13844" y="72"/>
                  <a:pt x="13824" y="72"/>
                </a:cubicBezTo>
                <a:lnTo>
                  <a:pt x="13680" y="72"/>
                </a:lnTo>
                <a:cubicBezTo>
                  <a:pt x="13661" y="72"/>
                  <a:pt x="13644" y="56"/>
                  <a:pt x="13644" y="36"/>
                </a:cubicBezTo>
                <a:cubicBezTo>
                  <a:pt x="13644" y="17"/>
                  <a:pt x="13661" y="0"/>
                  <a:pt x="13680" y="0"/>
                </a:cubicBezTo>
                <a:close/>
                <a:moveTo>
                  <a:pt x="14040" y="0"/>
                </a:moveTo>
                <a:lnTo>
                  <a:pt x="14184" y="0"/>
                </a:lnTo>
                <a:cubicBezTo>
                  <a:pt x="14204" y="0"/>
                  <a:pt x="14220" y="17"/>
                  <a:pt x="14220" y="36"/>
                </a:cubicBezTo>
                <a:cubicBezTo>
                  <a:pt x="14220" y="56"/>
                  <a:pt x="14204" y="72"/>
                  <a:pt x="14184" y="72"/>
                </a:cubicBezTo>
                <a:lnTo>
                  <a:pt x="14040" y="72"/>
                </a:lnTo>
                <a:cubicBezTo>
                  <a:pt x="14021" y="72"/>
                  <a:pt x="14004" y="56"/>
                  <a:pt x="14004" y="36"/>
                </a:cubicBezTo>
                <a:cubicBezTo>
                  <a:pt x="14004" y="17"/>
                  <a:pt x="14021" y="0"/>
                  <a:pt x="14040" y="0"/>
                </a:cubicBezTo>
                <a:close/>
                <a:moveTo>
                  <a:pt x="14400" y="0"/>
                </a:moveTo>
                <a:lnTo>
                  <a:pt x="14544" y="0"/>
                </a:lnTo>
                <a:cubicBezTo>
                  <a:pt x="14564" y="0"/>
                  <a:pt x="14580" y="17"/>
                  <a:pt x="14580" y="36"/>
                </a:cubicBezTo>
                <a:cubicBezTo>
                  <a:pt x="14580" y="56"/>
                  <a:pt x="14564" y="72"/>
                  <a:pt x="14544" y="72"/>
                </a:cubicBezTo>
                <a:lnTo>
                  <a:pt x="14400" y="72"/>
                </a:lnTo>
                <a:cubicBezTo>
                  <a:pt x="14381" y="72"/>
                  <a:pt x="14364" y="56"/>
                  <a:pt x="14364" y="36"/>
                </a:cubicBezTo>
                <a:cubicBezTo>
                  <a:pt x="14364" y="17"/>
                  <a:pt x="14381" y="0"/>
                  <a:pt x="14400" y="0"/>
                </a:cubicBezTo>
                <a:close/>
                <a:moveTo>
                  <a:pt x="14760" y="0"/>
                </a:moveTo>
                <a:lnTo>
                  <a:pt x="14904" y="0"/>
                </a:lnTo>
                <a:cubicBezTo>
                  <a:pt x="14924" y="0"/>
                  <a:pt x="14940" y="17"/>
                  <a:pt x="14940" y="36"/>
                </a:cubicBezTo>
                <a:cubicBezTo>
                  <a:pt x="14940" y="56"/>
                  <a:pt x="14924" y="72"/>
                  <a:pt x="14904" y="72"/>
                </a:cubicBezTo>
                <a:lnTo>
                  <a:pt x="14760" y="72"/>
                </a:lnTo>
                <a:cubicBezTo>
                  <a:pt x="14741" y="72"/>
                  <a:pt x="14724" y="56"/>
                  <a:pt x="14724" y="36"/>
                </a:cubicBezTo>
                <a:cubicBezTo>
                  <a:pt x="14724" y="17"/>
                  <a:pt x="14741" y="0"/>
                  <a:pt x="14760" y="0"/>
                </a:cubicBezTo>
                <a:close/>
                <a:moveTo>
                  <a:pt x="15120" y="0"/>
                </a:moveTo>
                <a:lnTo>
                  <a:pt x="15160" y="0"/>
                </a:lnTo>
                <a:lnTo>
                  <a:pt x="15160" y="72"/>
                </a:lnTo>
                <a:lnTo>
                  <a:pt x="15120" y="72"/>
                </a:lnTo>
                <a:cubicBezTo>
                  <a:pt x="15101" y="72"/>
                  <a:pt x="15084" y="56"/>
                  <a:pt x="15084" y="36"/>
                </a:cubicBezTo>
                <a:cubicBezTo>
                  <a:pt x="15084" y="17"/>
                  <a:pt x="15101" y="0"/>
                  <a:pt x="15120" y="0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457250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52" name="Freeform 6">
            <a:extLst>
              <a:ext uri="{FF2B5EF4-FFF2-40B4-BE49-F238E27FC236}">
                <a16:creationId xmlns:a16="http://schemas.microsoft.com/office/drawing/2014/main" id="{6B3D0F35-ECDB-4435-853F-FB62270B8250}"/>
              </a:ext>
            </a:extLst>
          </p:cNvPr>
          <p:cNvSpPr>
            <a:spLocks noEditPoints="1"/>
          </p:cNvSpPr>
          <p:nvPr/>
        </p:nvSpPr>
        <p:spPr bwMode="auto">
          <a:xfrm>
            <a:off x="6545258" y="3219427"/>
            <a:ext cx="4684183" cy="23283"/>
          </a:xfrm>
          <a:custGeom>
            <a:avLst/>
            <a:gdLst>
              <a:gd name="T0" fmla="*/ 0 w 14940"/>
              <a:gd name="T1" fmla="*/ 72 h 72"/>
              <a:gd name="T2" fmla="*/ 504 w 14940"/>
              <a:gd name="T3" fmla="*/ 72 h 72"/>
              <a:gd name="T4" fmla="*/ 864 w 14940"/>
              <a:gd name="T5" fmla="*/ 0 h 72"/>
              <a:gd name="T6" fmla="*/ 720 w 14940"/>
              <a:gd name="T7" fmla="*/ 0 h 72"/>
              <a:gd name="T8" fmla="*/ 1080 w 14940"/>
              <a:gd name="T9" fmla="*/ 72 h 72"/>
              <a:gd name="T10" fmla="*/ 1620 w 14940"/>
              <a:gd name="T11" fmla="*/ 36 h 72"/>
              <a:gd name="T12" fmla="*/ 1800 w 14940"/>
              <a:gd name="T13" fmla="*/ 0 h 72"/>
              <a:gd name="T14" fmla="*/ 1764 w 14940"/>
              <a:gd name="T15" fmla="*/ 36 h 72"/>
              <a:gd name="T16" fmla="*/ 2304 w 14940"/>
              <a:gd name="T17" fmla="*/ 72 h 72"/>
              <a:gd name="T18" fmla="*/ 2664 w 14940"/>
              <a:gd name="T19" fmla="*/ 0 h 72"/>
              <a:gd name="T20" fmla="*/ 2520 w 14940"/>
              <a:gd name="T21" fmla="*/ 0 h 72"/>
              <a:gd name="T22" fmla="*/ 2880 w 14940"/>
              <a:gd name="T23" fmla="*/ 72 h 72"/>
              <a:gd name="T24" fmla="*/ 3420 w 14940"/>
              <a:gd name="T25" fmla="*/ 36 h 72"/>
              <a:gd name="T26" fmla="*/ 3600 w 14940"/>
              <a:gd name="T27" fmla="*/ 0 h 72"/>
              <a:gd name="T28" fmla="*/ 3564 w 14940"/>
              <a:gd name="T29" fmla="*/ 36 h 72"/>
              <a:gd name="T30" fmla="*/ 4104 w 14940"/>
              <a:gd name="T31" fmla="*/ 72 h 72"/>
              <a:gd name="T32" fmla="*/ 4464 w 14940"/>
              <a:gd name="T33" fmla="*/ 0 h 72"/>
              <a:gd name="T34" fmla="*/ 4320 w 14940"/>
              <a:gd name="T35" fmla="*/ 0 h 72"/>
              <a:gd name="T36" fmla="*/ 4680 w 14940"/>
              <a:gd name="T37" fmla="*/ 72 h 72"/>
              <a:gd name="T38" fmla="*/ 5220 w 14940"/>
              <a:gd name="T39" fmla="*/ 36 h 72"/>
              <a:gd name="T40" fmla="*/ 5400 w 14940"/>
              <a:gd name="T41" fmla="*/ 0 h 72"/>
              <a:gd name="T42" fmla="*/ 5364 w 14940"/>
              <a:gd name="T43" fmla="*/ 36 h 72"/>
              <a:gd name="T44" fmla="*/ 5904 w 14940"/>
              <a:gd name="T45" fmla="*/ 72 h 72"/>
              <a:gd name="T46" fmla="*/ 6264 w 14940"/>
              <a:gd name="T47" fmla="*/ 0 h 72"/>
              <a:gd name="T48" fmla="*/ 6120 w 14940"/>
              <a:gd name="T49" fmla="*/ 0 h 72"/>
              <a:gd name="T50" fmla="*/ 6480 w 14940"/>
              <a:gd name="T51" fmla="*/ 72 h 72"/>
              <a:gd name="T52" fmla="*/ 7020 w 14940"/>
              <a:gd name="T53" fmla="*/ 36 h 72"/>
              <a:gd name="T54" fmla="*/ 7200 w 14940"/>
              <a:gd name="T55" fmla="*/ 0 h 72"/>
              <a:gd name="T56" fmla="*/ 7164 w 14940"/>
              <a:gd name="T57" fmla="*/ 36 h 72"/>
              <a:gd name="T58" fmla="*/ 7704 w 14940"/>
              <a:gd name="T59" fmla="*/ 72 h 72"/>
              <a:gd name="T60" fmla="*/ 8064 w 14940"/>
              <a:gd name="T61" fmla="*/ 0 h 72"/>
              <a:gd name="T62" fmla="*/ 7920 w 14940"/>
              <a:gd name="T63" fmla="*/ 0 h 72"/>
              <a:gd name="T64" fmla="*/ 8280 w 14940"/>
              <a:gd name="T65" fmla="*/ 72 h 72"/>
              <a:gd name="T66" fmla="*/ 8820 w 14940"/>
              <a:gd name="T67" fmla="*/ 36 h 72"/>
              <a:gd name="T68" fmla="*/ 9000 w 14940"/>
              <a:gd name="T69" fmla="*/ 0 h 72"/>
              <a:gd name="T70" fmla="*/ 8964 w 14940"/>
              <a:gd name="T71" fmla="*/ 36 h 72"/>
              <a:gd name="T72" fmla="*/ 9504 w 14940"/>
              <a:gd name="T73" fmla="*/ 72 h 72"/>
              <a:gd name="T74" fmla="*/ 9864 w 14940"/>
              <a:gd name="T75" fmla="*/ 0 h 72"/>
              <a:gd name="T76" fmla="*/ 9720 w 14940"/>
              <a:gd name="T77" fmla="*/ 0 h 72"/>
              <a:gd name="T78" fmla="*/ 10080 w 14940"/>
              <a:gd name="T79" fmla="*/ 72 h 72"/>
              <a:gd name="T80" fmla="*/ 10620 w 14940"/>
              <a:gd name="T81" fmla="*/ 36 h 72"/>
              <a:gd name="T82" fmla="*/ 10800 w 14940"/>
              <a:gd name="T83" fmla="*/ 0 h 72"/>
              <a:gd name="T84" fmla="*/ 10764 w 14940"/>
              <a:gd name="T85" fmla="*/ 36 h 72"/>
              <a:gd name="T86" fmla="*/ 11304 w 14940"/>
              <a:gd name="T87" fmla="*/ 72 h 72"/>
              <a:gd name="T88" fmla="*/ 11664 w 14940"/>
              <a:gd name="T89" fmla="*/ 0 h 72"/>
              <a:gd name="T90" fmla="*/ 11520 w 14940"/>
              <a:gd name="T91" fmla="*/ 0 h 72"/>
              <a:gd name="T92" fmla="*/ 11880 w 14940"/>
              <a:gd name="T93" fmla="*/ 72 h 72"/>
              <a:gd name="T94" fmla="*/ 12420 w 14940"/>
              <a:gd name="T95" fmla="*/ 36 h 72"/>
              <a:gd name="T96" fmla="*/ 12600 w 14940"/>
              <a:gd name="T97" fmla="*/ 0 h 72"/>
              <a:gd name="T98" fmla="*/ 12564 w 14940"/>
              <a:gd name="T99" fmla="*/ 36 h 72"/>
              <a:gd name="T100" fmla="*/ 13104 w 14940"/>
              <a:gd name="T101" fmla="*/ 72 h 72"/>
              <a:gd name="T102" fmla="*/ 13464 w 14940"/>
              <a:gd name="T103" fmla="*/ 0 h 72"/>
              <a:gd name="T104" fmla="*/ 13320 w 14940"/>
              <a:gd name="T105" fmla="*/ 0 h 72"/>
              <a:gd name="T106" fmla="*/ 13680 w 14940"/>
              <a:gd name="T107" fmla="*/ 72 h 72"/>
              <a:gd name="T108" fmla="*/ 14220 w 14940"/>
              <a:gd name="T109" fmla="*/ 36 h 72"/>
              <a:gd name="T110" fmla="*/ 14400 w 14940"/>
              <a:gd name="T111" fmla="*/ 0 h 72"/>
              <a:gd name="T112" fmla="*/ 14364 w 14940"/>
              <a:gd name="T113" fmla="*/ 36 h 72"/>
              <a:gd name="T114" fmla="*/ 14904 w 14940"/>
              <a:gd name="T115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940" h="72">
                <a:moveTo>
                  <a:pt x="0" y="0"/>
                </a:moveTo>
                <a:lnTo>
                  <a:pt x="144" y="0"/>
                </a:lnTo>
                <a:cubicBezTo>
                  <a:pt x="164" y="0"/>
                  <a:pt x="180" y="17"/>
                  <a:pt x="180" y="36"/>
                </a:cubicBezTo>
                <a:cubicBezTo>
                  <a:pt x="180" y="56"/>
                  <a:pt x="164" y="72"/>
                  <a:pt x="144" y="72"/>
                </a:cubicBezTo>
                <a:lnTo>
                  <a:pt x="0" y="72"/>
                </a:lnTo>
                <a:lnTo>
                  <a:pt x="0" y="0"/>
                </a:lnTo>
                <a:close/>
                <a:moveTo>
                  <a:pt x="360" y="0"/>
                </a:moveTo>
                <a:lnTo>
                  <a:pt x="504" y="0"/>
                </a:lnTo>
                <a:cubicBezTo>
                  <a:pt x="524" y="0"/>
                  <a:pt x="540" y="17"/>
                  <a:pt x="540" y="36"/>
                </a:cubicBezTo>
                <a:cubicBezTo>
                  <a:pt x="540" y="56"/>
                  <a:pt x="524" y="72"/>
                  <a:pt x="504" y="72"/>
                </a:cubicBezTo>
                <a:lnTo>
                  <a:pt x="360" y="72"/>
                </a:lnTo>
                <a:cubicBezTo>
                  <a:pt x="341" y="72"/>
                  <a:pt x="324" y="56"/>
                  <a:pt x="324" y="36"/>
                </a:cubicBezTo>
                <a:cubicBezTo>
                  <a:pt x="324" y="17"/>
                  <a:pt x="341" y="0"/>
                  <a:pt x="360" y="0"/>
                </a:cubicBezTo>
                <a:close/>
                <a:moveTo>
                  <a:pt x="720" y="0"/>
                </a:moveTo>
                <a:lnTo>
                  <a:pt x="864" y="0"/>
                </a:lnTo>
                <a:cubicBezTo>
                  <a:pt x="884" y="0"/>
                  <a:pt x="900" y="17"/>
                  <a:pt x="900" y="36"/>
                </a:cubicBezTo>
                <a:cubicBezTo>
                  <a:pt x="900" y="56"/>
                  <a:pt x="884" y="72"/>
                  <a:pt x="864" y="72"/>
                </a:cubicBezTo>
                <a:lnTo>
                  <a:pt x="720" y="72"/>
                </a:lnTo>
                <a:cubicBezTo>
                  <a:pt x="701" y="72"/>
                  <a:pt x="684" y="56"/>
                  <a:pt x="684" y="36"/>
                </a:cubicBezTo>
                <a:cubicBezTo>
                  <a:pt x="684" y="17"/>
                  <a:pt x="701" y="0"/>
                  <a:pt x="720" y="0"/>
                </a:cubicBezTo>
                <a:close/>
                <a:moveTo>
                  <a:pt x="1080" y="0"/>
                </a:moveTo>
                <a:lnTo>
                  <a:pt x="1224" y="0"/>
                </a:lnTo>
                <a:cubicBezTo>
                  <a:pt x="1244" y="0"/>
                  <a:pt x="1260" y="17"/>
                  <a:pt x="1260" y="36"/>
                </a:cubicBezTo>
                <a:cubicBezTo>
                  <a:pt x="1260" y="56"/>
                  <a:pt x="1244" y="72"/>
                  <a:pt x="1224" y="72"/>
                </a:cubicBezTo>
                <a:lnTo>
                  <a:pt x="1080" y="72"/>
                </a:lnTo>
                <a:cubicBezTo>
                  <a:pt x="1061" y="72"/>
                  <a:pt x="1044" y="56"/>
                  <a:pt x="1044" y="36"/>
                </a:cubicBezTo>
                <a:cubicBezTo>
                  <a:pt x="1044" y="17"/>
                  <a:pt x="1061" y="0"/>
                  <a:pt x="1080" y="0"/>
                </a:cubicBezTo>
                <a:close/>
                <a:moveTo>
                  <a:pt x="1440" y="0"/>
                </a:moveTo>
                <a:lnTo>
                  <a:pt x="1584" y="0"/>
                </a:lnTo>
                <a:cubicBezTo>
                  <a:pt x="1604" y="0"/>
                  <a:pt x="1620" y="17"/>
                  <a:pt x="1620" y="36"/>
                </a:cubicBezTo>
                <a:cubicBezTo>
                  <a:pt x="1620" y="56"/>
                  <a:pt x="1604" y="72"/>
                  <a:pt x="1584" y="72"/>
                </a:cubicBezTo>
                <a:lnTo>
                  <a:pt x="1440" y="72"/>
                </a:lnTo>
                <a:cubicBezTo>
                  <a:pt x="1421" y="72"/>
                  <a:pt x="1404" y="56"/>
                  <a:pt x="1404" y="36"/>
                </a:cubicBezTo>
                <a:cubicBezTo>
                  <a:pt x="1404" y="17"/>
                  <a:pt x="1421" y="0"/>
                  <a:pt x="1440" y="0"/>
                </a:cubicBezTo>
                <a:close/>
                <a:moveTo>
                  <a:pt x="1800" y="0"/>
                </a:moveTo>
                <a:lnTo>
                  <a:pt x="1944" y="0"/>
                </a:lnTo>
                <a:cubicBezTo>
                  <a:pt x="1964" y="0"/>
                  <a:pt x="1980" y="17"/>
                  <a:pt x="1980" y="36"/>
                </a:cubicBezTo>
                <a:cubicBezTo>
                  <a:pt x="1980" y="56"/>
                  <a:pt x="1964" y="72"/>
                  <a:pt x="1944" y="72"/>
                </a:cubicBezTo>
                <a:lnTo>
                  <a:pt x="1800" y="72"/>
                </a:lnTo>
                <a:cubicBezTo>
                  <a:pt x="1781" y="72"/>
                  <a:pt x="1764" y="56"/>
                  <a:pt x="1764" y="36"/>
                </a:cubicBezTo>
                <a:cubicBezTo>
                  <a:pt x="1764" y="17"/>
                  <a:pt x="1781" y="0"/>
                  <a:pt x="1800" y="0"/>
                </a:cubicBezTo>
                <a:close/>
                <a:moveTo>
                  <a:pt x="2160" y="0"/>
                </a:moveTo>
                <a:lnTo>
                  <a:pt x="2304" y="0"/>
                </a:lnTo>
                <a:cubicBezTo>
                  <a:pt x="2324" y="0"/>
                  <a:pt x="2340" y="17"/>
                  <a:pt x="2340" y="36"/>
                </a:cubicBezTo>
                <a:cubicBezTo>
                  <a:pt x="2340" y="56"/>
                  <a:pt x="2324" y="72"/>
                  <a:pt x="2304" y="72"/>
                </a:cubicBezTo>
                <a:lnTo>
                  <a:pt x="2160" y="72"/>
                </a:lnTo>
                <a:cubicBezTo>
                  <a:pt x="2141" y="72"/>
                  <a:pt x="2124" y="56"/>
                  <a:pt x="2124" y="36"/>
                </a:cubicBezTo>
                <a:cubicBezTo>
                  <a:pt x="2124" y="17"/>
                  <a:pt x="2141" y="0"/>
                  <a:pt x="2160" y="0"/>
                </a:cubicBezTo>
                <a:close/>
                <a:moveTo>
                  <a:pt x="2520" y="0"/>
                </a:moveTo>
                <a:lnTo>
                  <a:pt x="2664" y="0"/>
                </a:lnTo>
                <a:cubicBezTo>
                  <a:pt x="2684" y="0"/>
                  <a:pt x="2700" y="17"/>
                  <a:pt x="2700" y="36"/>
                </a:cubicBezTo>
                <a:cubicBezTo>
                  <a:pt x="2700" y="56"/>
                  <a:pt x="2684" y="72"/>
                  <a:pt x="2664" y="72"/>
                </a:cubicBezTo>
                <a:lnTo>
                  <a:pt x="2520" y="72"/>
                </a:lnTo>
                <a:cubicBezTo>
                  <a:pt x="2501" y="72"/>
                  <a:pt x="2484" y="56"/>
                  <a:pt x="2484" y="36"/>
                </a:cubicBezTo>
                <a:cubicBezTo>
                  <a:pt x="2484" y="17"/>
                  <a:pt x="2501" y="0"/>
                  <a:pt x="2520" y="0"/>
                </a:cubicBezTo>
                <a:close/>
                <a:moveTo>
                  <a:pt x="2880" y="0"/>
                </a:moveTo>
                <a:lnTo>
                  <a:pt x="3024" y="0"/>
                </a:lnTo>
                <a:cubicBezTo>
                  <a:pt x="3044" y="0"/>
                  <a:pt x="3060" y="17"/>
                  <a:pt x="3060" y="36"/>
                </a:cubicBezTo>
                <a:cubicBezTo>
                  <a:pt x="3060" y="56"/>
                  <a:pt x="3044" y="72"/>
                  <a:pt x="3024" y="72"/>
                </a:cubicBezTo>
                <a:lnTo>
                  <a:pt x="2880" y="72"/>
                </a:lnTo>
                <a:cubicBezTo>
                  <a:pt x="2861" y="72"/>
                  <a:pt x="2844" y="56"/>
                  <a:pt x="2844" y="36"/>
                </a:cubicBezTo>
                <a:cubicBezTo>
                  <a:pt x="2844" y="17"/>
                  <a:pt x="2861" y="0"/>
                  <a:pt x="2880" y="0"/>
                </a:cubicBezTo>
                <a:close/>
                <a:moveTo>
                  <a:pt x="3240" y="0"/>
                </a:moveTo>
                <a:lnTo>
                  <a:pt x="3384" y="0"/>
                </a:lnTo>
                <a:cubicBezTo>
                  <a:pt x="3404" y="0"/>
                  <a:pt x="3420" y="17"/>
                  <a:pt x="3420" y="36"/>
                </a:cubicBezTo>
                <a:cubicBezTo>
                  <a:pt x="3420" y="56"/>
                  <a:pt x="3404" y="72"/>
                  <a:pt x="3384" y="72"/>
                </a:cubicBezTo>
                <a:lnTo>
                  <a:pt x="3240" y="72"/>
                </a:lnTo>
                <a:cubicBezTo>
                  <a:pt x="3221" y="72"/>
                  <a:pt x="3204" y="56"/>
                  <a:pt x="3204" y="36"/>
                </a:cubicBezTo>
                <a:cubicBezTo>
                  <a:pt x="3204" y="17"/>
                  <a:pt x="3221" y="0"/>
                  <a:pt x="3240" y="0"/>
                </a:cubicBezTo>
                <a:close/>
                <a:moveTo>
                  <a:pt x="3600" y="0"/>
                </a:moveTo>
                <a:lnTo>
                  <a:pt x="3744" y="0"/>
                </a:lnTo>
                <a:cubicBezTo>
                  <a:pt x="3764" y="0"/>
                  <a:pt x="3780" y="17"/>
                  <a:pt x="3780" y="36"/>
                </a:cubicBezTo>
                <a:cubicBezTo>
                  <a:pt x="3780" y="56"/>
                  <a:pt x="3764" y="72"/>
                  <a:pt x="3744" y="72"/>
                </a:cubicBezTo>
                <a:lnTo>
                  <a:pt x="3600" y="72"/>
                </a:lnTo>
                <a:cubicBezTo>
                  <a:pt x="3581" y="72"/>
                  <a:pt x="3564" y="56"/>
                  <a:pt x="3564" y="36"/>
                </a:cubicBezTo>
                <a:cubicBezTo>
                  <a:pt x="3564" y="17"/>
                  <a:pt x="3581" y="0"/>
                  <a:pt x="3600" y="0"/>
                </a:cubicBezTo>
                <a:close/>
                <a:moveTo>
                  <a:pt x="3960" y="0"/>
                </a:moveTo>
                <a:lnTo>
                  <a:pt x="4104" y="0"/>
                </a:lnTo>
                <a:cubicBezTo>
                  <a:pt x="4124" y="0"/>
                  <a:pt x="4140" y="17"/>
                  <a:pt x="4140" y="36"/>
                </a:cubicBezTo>
                <a:cubicBezTo>
                  <a:pt x="4140" y="56"/>
                  <a:pt x="4124" y="72"/>
                  <a:pt x="4104" y="72"/>
                </a:cubicBezTo>
                <a:lnTo>
                  <a:pt x="3960" y="72"/>
                </a:lnTo>
                <a:cubicBezTo>
                  <a:pt x="3941" y="72"/>
                  <a:pt x="3924" y="56"/>
                  <a:pt x="3924" y="36"/>
                </a:cubicBezTo>
                <a:cubicBezTo>
                  <a:pt x="3924" y="17"/>
                  <a:pt x="3941" y="0"/>
                  <a:pt x="3960" y="0"/>
                </a:cubicBezTo>
                <a:close/>
                <a:moveTo>
                  <a:pt x="4320" y="0"/>
                </a:moveTo>
                <a:lnTo>
                  <a:pt x="4464" y="0"/>
                </a:lnTo>
                <a:cubicBezTo>
                  <a:pt x="4484" y="0"/>
                  <a:pt x="4500" y="17"/>
                  <a:pt x="4500" y="36"/>
                </a:cubicBezTo>
                <a:cubicBezTo>
                  <a:pt x="4500" y="56"/>
                  <a:pt x="4484" y="72"/>
                  <a:pt x="4464" y="72"/>
                </a:cubicBezTo>
                <a:lnTo>
                  <a:pt x="4320" y="72"/>
                </a:lnTo>
                <a:cubicBezTo>
                  <a:pt x="4301" y="72"/>
                  <a:pt x="4284" y="56"/>
                  <a:pt x="4284" y="36"/>
                </a:cubicBezTo>
                <a:cubicBezTo>
                  <a:pt x="4284" y="17"/>
                  <a:pt x="4301" y="0"/>
                  <a:pt x="4320" y="0"/>
                </a:cubicBezTo>
                <a:close/>
                <a:moveTo>
                  <a:pt x="4680" y="0"/>
                </a:moveTo>
                <a:lnTo>
                  <a:pt x="4824" y="0"/>
                </a:lnTo>
                <a:cubicBezTo>
                  <a:pt x="4844" y="0"/>
                  <a:pt x="4860" y="17"/>
                  <a:pt x="4860" y="36"/>
                </a:cubicBezTo>
                <a:cubicBezTo>
                  <a:pt x="4860" y="56"/>
                  <a:pt x="4844" y="72"/>
                  <a:pt x="4824" y="72"/>
                </a:cubicBezTo>
                <a:lnTo>
                  <a:pt x="4680" y="72"/>
                </a:lnTo>
                <a:cubicBezTo>
                  <a:pt x="4661" y="72"/>
                  <a:pt x="4644" y="56"/>
                  <a:pt x="4644" y="36"/>
                </a:cubicBezTo>
                <a:cubicBezTo>
                  <a:pt x="4644" y="17"/>
                  <a:pt x="4661" y="0"/>
                  <a:pt x="4680" y="0"/>
                </a:cubicBezTo>
                <a:close/>
                <a:moveTo>
                  <a:pt x="5040" y="0"/>
                </a:moveTo>
                <a:lnTo>
                  <a:pt x="5184" y="0"/>
                </a:lnTo>
                <a:cubicBezTo>
                  <a:pt x="5204" y="0"/>
                  <a:pt x="5220" y="17"/>
                  <a:pt x="5220" y="36"/>
                </a:cubicBezTo>
                <a:cubicBezTo>
                  <a:pt x="5220" y="56"/>
                  <a:pt x="5204" y="72"/>
                  <a:pt x="5184" y="72"/>
                </a:cubicBezTo>
                <a:lnTo>
                  <a:pt x="5040" y="72"/>
                </a:lnTo>
                <a:cubicBezTo>
                  <a:pt x="5021" y="72"/>
                  <a:pt x="5004" y="56"/>
                  <a:pt x="5004" y="36"/>
                </a:cubicBezTo>
                <a:cubicBezTo>
                  <a:pt x="5004" y="17"/>
                  <a:pt x="5021" y="0"/>
                  <a:pt x="5040" y="0"/>
                </a:cubicBezTo>
                <a:close/>
                <a:moveTo>
                  <a:pt x="5400" y="0"/>
                </a:moveTo>
                <a:lnTo>
                  <a:pt x="5544" y="0"/>
                </a:lnTo>
                <a:cubicBezTo>
                  <a:pt x="5564" y="0"/>
                  <a:pt x="5580" y="17"/>
                  <a:pt x="5580" y="36"/>
                </a:cubicBezTo>
                <a:cubicBezTo>
                  <a:pt x="5580" y="56"/>
                  <a:pt x="5564" y="72"/>
                  <a:pt x="5544" y="72"/>
                </a:cubicBezTo>
                <a:lnTo>
                  <a:pt x="5400" y="72"/>
                </a:lnTo>
                <a:cubicBezTo>
                  <a:pt x="5381" y="72"/>
                  <a:pt x="5364" y="56"/>
                  <a:pt x="5364" y="36"/>
                </a:cubicBezTo>
                <a:cubicBezTo>
                  <a:pt x="5364" y="17"/>
                  <a:pt x="5381" y="0"/>
                  <a:pt x="5400" y="0"/>
                </a:cubicBezTo>
                <a:close/>
                <a:moveTo>
                  <a:pt x="5760" y="0"/>
                </a:moveTo>
                <a:lnTo>
                  <a:pt x="5904" y="0"/>
                </a:lnTo>
                <a:cubicBezTo>
                  <a:pt x="5924" y="0"/>
                  <a:pt x="5940" y="17"/>
                  <a:pt x="5940" y="36"/>
                </a:cubicBezTo>
                <a:cubicBezTo>
                  <a:pt x="5940" y="56"/>
                  <a:pt x="5924" y="72"/>
                  <a:pt x="5904" y="72"/>
                </a:cubicBezTo>
                <a:lnTo>
                  <a:pt x="5760" y="72"/>
                </a:lnTo>
                <a:cubicBezTo>
                  <a:pt x="5741" y="72"/>
                  <a:pt x="5724" y="56"/>
                  <a:pt x="5724" y="36"/>
                </a:cubicBezTo>
                <a:cubicBezTo>
                  <a:pt x="5724" y="17"/>
                  <a:pt x="5741" y="0"/>
                  <a:pt x="5760" y="0"/>
                </a:cubicBezTo>
                <a:close/>
                <a:moveTo>
                  <a:pt x="6120" y="0"/>
                </a:moveTo>
                <a:lnTo>
                  <a:pt x="6264" y="0"/>
                </a:lnTo>
                <a:cubicBezTo>
                  <a:pt x="6284" y="0"/>
                  <a:pt x="6300" y="17"/>
                  <a:pt x="6300" y="36"/>
                </a:cubicBezTo>
                <a:cubicBezTo>
                  <a:pt x="6300" y="56"/>
                  <a:pt x="6284" y="72"/>
                  <a:pt x="6264" y="72"/>
                </a:cubicBezTo>
                <a:lnTo>
                  <a:pt x="6120" y="72"/>
                </a:lnTo>
                <a:cubicBezTo>
                  <a:pt x="6101" y="72"/>
                  <a:pt x="6084" y="56"/>
                  <a:pt x="6084" y="36"/>
                </a:cubicBezTo>
                <a:cubicBezTo>
                  <a:pt x="6084" y="17"/>
                  <a:pt x="6101" y="0"/>
                  <a:pt x="6120" y="0"/>
                </a:cubicBezTo>
                <a:close/>
                <a:moveTo>
                  <a:pt x="6480" y="0"/>
                </a:moveTo>
                <a:lnTo>
                  <a:pt x="6624" y="0"/>
                </a:lnTo>
                <a:cubicBezTo>
                  <a:pt x="6644" y="0"/>
                  <a:pt x="6660" y="17"/>
                  <a:pt x="6660" y="36"/>
                </a:cubicBezTo>
                <a:cubicBezTo>
                  <a:pt x="6660" y="56"/>
                  <a:pt x="6644" y="72"/>
                  <a:pt x="6624" y="72"/>
                </a:cubicBezTo>
                <a:lnTo>
                  <a:pt x="6480" y="72"/>
                </a:lnTo>
                <a:cubicBezTo>
                  <a:pt x="6461" y="72"/>
                  <a:pt x="6444" y="56"/>
                  <a:pt x="6444" y="36"/>
                </a:cubicBezTo>
                <a:cubicBezTo>
                  <a:pt x="6444" y="17"/>
                  <a:pt x="6461" y="0"/>
                  <a:pt x="6480" y="0"/>
                </a:cubicBezTo>
                <a:close/>
                <a:moveTo>
                  <a:pt x="6840" y="0"/>
                </a:moveTo>
                <a:lnTo>
                  <a:pt x="6984" y="0"/>
                </a:lnTo>
                <a:cubicBezTo>
                  <a:pt x="7004" y="0"/>
                  <a:pt x="7020" y="17"/>
                  <a:pt x="7020" y="36"/>
                </a:cubicBezTo>
                <a:cubicBezTo>
                  <a:pt x="7020" y="56"/>
                  <a:pt x="7004" y="72"/>
                  <a:pt x="6984" y="72"/>
                </a:cubicBezTo>
                <a:lnTo>
                  <a:pt x="6840" y="72"/>
                </a:lnTo>
                <a:cubicBezTo>
                  <a:pt x="6821" y="72"/>
                  <a:pt x="6804" y="56"/>
                  <a:pt x="6804" y="36"/>
                </a:cubicBezTo>
                <a:cubicBezTo>
                  <a:pt x="6804" y="17"/>
                  <a:pt x="6821" y="0"/>
                  <a:pt x="6840" y="0"/>
                </a:cubicBezTo>
                <a:close/>
                <a:moveTo>
                  <a:pt x="7200" y="0"/>
                </a:moveTo>
                <a:lnTo>
                  <a:pt x="7344" y="0"/>
                </a:lnTo>
                <a:cubicBezTo>
                  <a:pt x="7364" y="0"/>
                  <a:pt x="7380" y="17"/>
                  <a:pt x="7380" y="36"/>
                </a:cubicBezTo>
                <a:cubicBezTo>
                  <a:pt x="7380" y="56"/>
                  <a:pt x="7364" y="72"/>
                  <a:pt x="7344" y="72"/>
                </a:cubicBezTo>
                <a:lnTo>
                  <a:pt x="7200" y="72"/>
                </a:lnTo>
                <a:cubicBezTo>
                  <a:pt x="7181" y="72"/>
                  <a:pt x="7164" y="56"/>
                  <a:pt x="7164" y="36"/>
                </a:cubicBezTo>
                <a:cubicBezTo>
                  <a:pt x="7164" y="17"/>
                  <a:pt x="7181" y="0"/>
                  <a:pt x="7200" y="0"/>
                </a:cubicBezTo>
                <a:close/>
                <a:moveTo>
                  <a:pt x="7560" y="0"/>
                </a:moveTo>
                <a:lnTo>
                  <a:pt x="7704" y="0"/>
                </a:lnTo>
                <a:cubicBezTo>
                  <a:pt x="7724" y="0"/>
                  <a:pt x="7740" y="17"/>
                  <a:pt x="7740" y="36"/>
                </a:cubicBezTo>
                <a:cubicBezTo>
                  <a:pt x="7740" y="56"/>
                  <a:pt x="7724" y="72"/>
                  <a:pt x="7704" y="72"/>
                </a:cubicBezTo>
                <a:lnTo>
                  <a:pt x="7560" y="72"/>
                </a:lnTo>
                <a:cubicBezTo>
                  <a:pt x="7541" y="72"/>
                  <a:pt x="7524" y="56"/>
                  <a:pt x="7524" y="36"/>
                </a:cubicBezTo>
                <a:cubicBezTo>
                  <a:pt x="7524" y="17"/>
                  <a:pt x="7541" y="0"/>
                  <a:pt x="7560" y="0"/>
                </a:cubicBezTo>
                <a:close/>
                <a:moveTo>
                  <a:pt x="7920" y="0"/>
                </a:moveTo>
                <a:lnTo>
                  <a:pt x="8064" y="0"/>
                </a:lnTo>
                <a:cubicBezTo>
                  <a:pt x="8084" y="0"/>
                  <a:pt x="8100" y="17"/>
                  <a:pt x="8100" y="36"/>
                </a:cubicBezTo>
                <a:cubicBezTo>
                  <a:pt x="8100" y="56"/>
                  <a:pt x="8084" y="72"/>
                  <a:pt x="8064" y="72"/>
                </a:cubicBezTo>
                <a:lnTo>
                  <a:pt x="7920" y="72"/>
                </a:lnTo>
                <a:cubicBezTo>
                  <a:pt x="7901" y="72"/>
                  <a:pt x="7884" y="56"/>
                  <a:pt x="7884" y="36"/>
                </a:cubicBezTo>
                <a:cubicBezTo>
                  <a:pt x="7884" y="17"/>
                  <a:pt x="7901" y="0"/>
                  <a:pt x="7920" y="0"/>
                </a:cubicBezTo>
                <a:close/>
                <a:moveTo>
                  <a:pt x="8280" y="0"/>
                </a:moveTo>
                <a:lnTo>
                  <a:pt x="8424" y="0"/>
                </a:lnTo>
                <a:cubicBezTo>
                  <a:pt x="8444" y="0"/>
                  <a:pt x="8460" y="17"/>
                  <a:pt x="8460" y="36"/>
                </a:cubicBezTo>
                <a:cubicBezTo>
                  <a:pt x="8460" y="56"/>
                  <a:pt x="8444" y="72"/>
                  <a:pt x="8424" y="72"/>
                </a:cubicBezTo>
                <a:lnTo>
                  <a:pt x="8280" y="72"/>
                </a:lnTo>
                <a:cubicBezTo>
                  <a:pt x="8261" y="72"/>
                  <a:pt x="8244" y="56"/>
                  <a:pt x="8244" y="36"/>
                </a:cubicBezTo>
                <a:cubicBezTo>
                  <a:pt x="8244" y="17"/>
                  <a:pt x="8261" y="0"/>
                  <a:pt x="8280" y="0"/>
                </a:cubicBezTo>
                <a:close/>
                <a:moveTo>
                  <a:pt x="8640" y="0"/>
                </a:moveTo>
                <a:lnTo>
                  <a:pt x="8784" y="0"/>
                </a:lnTo>
                <a:cubicBezTo>
                  <a:pt x="8804" y="0"/>
                  <a:pt x="8820" y="17"/>
                  <a:pt x="8820" y="36"/>
                </a:cubicBezTo>
                <a:cubicBezTo>
                  <a:pt x="8820" y="56"/>
                  <a:pt x="8804" y="72"/>
                  <a:pt x="8784" y="72"/>
                </a:cubicBezTo>
                <a:lnTo>
                  <a:pt x="8640" y="72"/>
                </a:lnTo>
                <a:cubicBezTo>
                  <a:pt x="8621" y="72"/>
                  <a:pt x="8604" y="56"/>
                  <a:pt x="8604" y="36"/>
                </a:cubicBezTo>
                <a:cubicBezTo>
                  <a:pt x="8604" y="17"/>
                  <a:pt x="8621" y="0"/>
                  <a:pt x="8640" y="0"/>
                </a:cubicBezTo>
                <a:close/>
                <a:moveTo>
                  <a:pt x="9000" y="0"/>
                </a:moveTo>
                <a:lnTo>
                  <a:pt x="9144" y="0"/>
                </a:lnTo>
                <a:cubicBezTo>
                  <a:pt x="9164" y="0"/>
                  <a:pt x="9180" y="17"/>
                  <a:pt x="9180" y="36"/>
                </a:cubicBezTo>
                <a:cubicBezTo>
                  <a:pt x="9180" y="56"/>
                  <a:pt x="9164" y="72"/>
                  <a:pt x="9144" y="72"/>
                </a:cubicBezTo>
                <a:lnTo>
                  <a:pt x="9000" y="72"/>
                </a:lnTo>
                <a:cubicBezTo>
                  <a:pt x="8981" y="72"/>
                  <a:pt x="8964" y="56"/>
                  <a:pt x="8964" y="36"/>
                </a:cubicBezTo>
                <a:cubicBezTo>
                  <a:pt x="8964" y="17"/>
                  <a:pt x="8981" y="0"/>
                  <a:pt x="9000" y="0"/>
                </a:cubicBezTo>
                <a:close/>
                <a:moveTo>
                  <a:pt x="9360" y="0"/>
                </a:moveTo>
                <a:lnTo>
                  <a:pt x="9504" y="0"/>
                </a:lnTo>
                <a:cubicBezTo>
                  <a:pt x="9524" y="0"/>
                  <a:pt x="9540" y="17"/>
                  <a:pt x="9540" y="36"/>
                </a:cubicBezTo>
                <a:cubicBezTo>
                  <a:pt x="9540" y="56"/>
                  <a:pt x="9524" y="72"/>
                  <a:pt x="9504" y="72"/>
                </a:cubicBezTo>
                <a:lnTo>
                  <a:pt x="9360" y="72"/>
                </a:lnTo>
                <a:cubicBezTo>
                  <a:pt x="9341" y="72"/>
                  <a:pt x="9324" y="56"/>
                  <a:pt x="9324" y="36"/>
                </a:cubicBezTo>
                <a:cubicBezTo>
                  <a:pt x="9324" y="17"/>
                  <a:pt x="9341" y="0"/>
                  <a:pt x="9360" y="0"/>
                </a:cubicBezTo>
                <a:close/>
                <a:moveTo>
                  <a:pt x="9720" y="0"/>
                </a:moveTo>
                <a:lnTo>
                  <a:pt x="9864" y="0"/>
                </a:lnTo>
                <a:cubicBezTo>
                  <a:pt x="9884" y="0"/>
                  <a:pt x="9900" y="17"/>
                  <a:pt x="9900" y="36"/>
                </a:cubicBezTo>
                <a:cubicBezTo>
                  <a:pt x="9900" y="56"/>
                  <a:pt x="9884" y="72"/>
                  <a:pt x="9864" y="72"/>
                </a:cubicBezTo>
                <a:lnTo>
                  <a:pt x="9720" y="72"/>
                </a:lnTo>
                <a:cubicBezTo>
                  <a:pt x="9701" y="72"/>
                  <a:pt x="9684" y="56"/>
                  <a:pt x="9684" y="36"/>
                </a:cubicBezTo>
                <a:cubicBezTo>
                  <a:pt x="9684" y="17"/>
                  <a:pt x="9701" y="0"/>
                  <a:pt x="9720" y="0"/>
                </a:cubicBezTo>
                <a:close/>
                <a:moveTo>
                  <a:pt x="10080" y="0"/>
                </a:moveTo>
                <a:lnTo>
                  <a:pt x="10224" y="0"/>
                </a:lnTo>
                <a:cubicBezTo>
                  <a:pt x="10244" y="0"/>
                  <a:pt x="10260" y="17"/>
                  <a:pt x="10260" y="36"/>
                </a:cubicBezTo>
                <a:cubicBezTo>
                  <a:pt x="10260" y="56"/>
                  <a:pt x="10244" y="72"/>
                  <a:pt x="10224" y="72"/>
                </a:cubicBezTo>
                <a:lnTo>
                  <a:pt x="10080" y="72"/>
                </a:lnTo>
                <a:cubicBezTo>
                  <a:pt x="10061" y="72"/>
                  <a:pt x="10044" y="56"/>
                  <a:pt x="10044" y="36"/>
                </a:cubicBezTo>
                <a:cubicBezTo>
                  <a:pt x="10044" y="17"/>
                  <a:pt x="10061" y="0"/>
                  <a:pt x="10080" y="0"/>
                </a:cubicBezTo>
                <a:close/>
                <a:moveTo>
                  <a:pt x="10440" y="0"/>
                </a:moveTo>
                <a:lnTo>
                  <a:pt x="10584" y="0"/>
                </a:lnTo>
                <a:cubicBezTo>
                  <a:pt x="10604" y="0"/>
                  <a:pt x="10620" y="17"/>
                  <a:pt x="10620" y="36"/>
                </a:cubicBezTo>
                <a:cubicBezTo>
                  <a:pt x="10620" y="56"/>
                  <a:pt x="10604" y="72"/>
                  <a:pt x="10584" y="72"/>
                </a:cubicBezTo>
                <a:lnTo>
                  <a:pt x="10440" y="72"/>
                </a:lnTo>
                <a:cubicBezTo>
                  <a:pt x="10421" y="72"/>
                  <a:pt x="10404" y="56"/>
                  <a:pt x="10404" y="36"/>
                </a:cubicBezTo>
                <a:cubicBezTo>
                  <a:pt x="10404" y="17"/>
                  <a:pt x="10421" y="0"/>
                  <a:pt x="10440" y="0"/>
                </a:cubicBezTo>
                <a:close/>
                <a:moveTo>
                  <a:pt x="10800" y="0"/>
                </a:moveTo>
                <a:lnTo>
                  <a:pt x="10944" y="0"/>
                </a:lnTo>
                <a:cubicBezTo>
                  <a:pt x="10964" y="0"/>
                  <a:pt x="10980" y="17"/>
                  <a:pt x="10980" y="36"/>
                </a:cubicBezTo>
                <a:cubicBezTo>
                  <a:pt x="10980" y="56"/>
                  <a:pt x="10964" y="72"/>
                  <a:pt x="10944" y="72"/>
                </a:cubicBezTo>
                <a:lnTo>
                  <a:pt x="10800" y="72"/>
                </a:lnTo>
                <a:cubicBezTo>
                  <a:pt x="10781" y="72"/>
                  <a:pt x="10764" y="56"/>
                  <a:pt x="10764" y="36"/>
                </a:cubicBezTo>
                <a:cubicBezTo>
                  <a:pt x="10764" y="17"/>
                  <a:pt x="10781" y="0"/>
                  <a:pt x="10800" y="0"/>
                </a:cubicBezTo>
                <a:close/>
                <a:moveTo>
                  <a:pt x="11160" y="0"/>
                </a:moveTo>
                <a:lnTo>
                  <a:pt x="11304" y="0"/>
                </a:lnTo>
                <a:cubicBezTo>
                  <a:pt x="11324" y="0"/>
                  <a:pt x="11340" y="17"/>
                  <a:pt x="11340" y="36"/>
                </a:cubicBezTo>
                <a:cubicBezTo>
                  <a:pt x="11340" y="56"/>
                  <a:pt x="11324" y="72"/>
                  <a:pt x="11304" y="72"/>
                </a:cubicBezTo>
                <a:lnTo>
                  <a:pt x="11160" y="72"/>
                </a:lnTo>
                <a:cubicBezTo>
                  <a:pt x="11141" y="72"/>
                  <a:pt x="11124" y="56"/>
                  <a:pt x="11124" y="36"/>
                </a:cubicBezTo>
                <a:cubicBezTo>
                  <a:pt x="11124" y="17"/>
                  <a:pt x="11141" y="0"/>
                  <a:pt x="11160" y="0"/>
                </a:cubicBezTo>
                <a:close/>
                <a:moveTo>
                  <a:pt x="11520" y="0"/>
                </a:moveTo>
                <a:lnTo>
                  <a:pt x="11664" y="0"/>
                </a:lnTo>
                <a:cubicBezTo>
                  <a:pt x="11684" y="0"/>
                  <a:pt x="11700" y="17"/>
                  <a:pt x="11700" y="36"/>
                </a:cubicBezTo>
                <a:cubicBezTo>
                  <a:pt x="11700" y="56"/>
                  <a:pt x="11684" y="72"/>
                  <a:pt x="11664" y="72"/>
                </a:cubicBezTo>
                <a:lnTo>
                  <a:pt x="11520" y="72"/>
                </a:lnTo>
                <a:cubicBezTo>
                  <a:pt x="11501" y="72"/>
                  <a:pt x="11484" y="56"/>
                  <a:pt x="11484" y="36"/>
                </a:cubicBezTo>
                <a:cubicBezTo>
                  <a:pt x="11484" y="17"/>
                  <a:pt x="11501" y="0"/>
                  <a:pt x="11520" y="0"/>
                </a:cubicBezTo>
                <a:close/>
                <a:moveTo>
                  <a:pt x="11880" y="0"/>
                </a:moveTo>
                <a:lnTo>
                  <a:pt x="12024" y="0"/>
                </a:lnTo>
                <a:cubicBezTo>
                  <a:pt x="12044" y="0"/>
                  <a:pt x="12060" y="17"/>
                  <a:pt x="12060" y="36"/>
                </a:cubicBezTo>
                <a:cubicBezTo>
                  <a:pt x="12060" y="56"/>
                  <a:pt x="12044" y="72"/>
                  <a:pt x="12024" y="72"/>
                </a:cubicBezTo>
                <a:lnTo>
                  <a:pt x="11880" y="72"/>
                </a:lnTo>
                <a:cubicBezTo>
                  <a:pt x="11861" y="72"/>
                  <a:pt x="11844" y="56"/>
                  <a:pt x="11844" y="36"/>
                </a:cubicBezTo>
                <a:cubicBezTo>
                  <a:pt x="11844" y="17"/>
                  <a:pt x="11861" y="0"/>
                  <a:pt x="11880" y="0"/>
                </a:cubicBezTo>
                <a:close/>
                <a:moveTo>
                  <a:pt x="12240" y="0"/>
                </a:moveTo>
                <a:lnTo>
                  <a:pt x="12384" y="0"/>
                </a:lnTo>
                <a:cubicBezTo>
                  <a:pt x="12404" y="0"/>
                  <a:pt x="12420" y="17"/>
                  <a:pt x="12420" y="36"/>
                </a:cubicBezTo>
                <a:cubicBezTo>
                  <a:pt x="12420" y="56"/>
                  <a:pt x="12404" y="72"/>
                  <a:pt x="12384" y="72"/>
                </a:cubicBezTo>
                <a:lnTo>
                  <a:pt x="12240" y="72"/>
                </a:lnTo>
                <a:cubicBezTo>
                  <a:pt x="12221" y="72"/>
                  <a:pt x="12204" y="56"/>
                  <a:pt x="12204" y="36"/>
                </a:cubicBezTo>
                <a:cubicBezTo>
                  <a:pt x="12204" y="17"/>
                  <a:pt x="12221" y="0"/>
                  <a:pt x="12240" y="0"/>
                </a:cubicBezTo>
                <a:close/>
                <a:moveTo>
                  <a:pt x="12600" y="0"/>
                </a:moveTo>
                <a:lnTo>
                  <a:pt x="12744" y="0"/>
                </a:lnTo>
                <a:cubicBezTo>
                  <a:pt x="12764" y="0"/>
                  <a:pt x="12780" y="17"/>
                  <a:pt x="12780" y="36"/>
                </a:cubicBezTo>
                <a:cubicBezTo>
                  <a:pt x="12780" y="56"/>
                  <a:pt x="12764" y="72"/>
                  <a:pt x="12744" y="72"/>
                </a:cubicBezTo>
                <a:lnTo>
                  <a:pt x="12600" y="72"/>
                </a:lnTo>
                <a:cubicBezTo>
                  <a:pt x="12581" y="72"/>
                  <a:pt x="12564" y="56"/>
                  <a:pt x="12564" y="36"/>
                </a:cubicBezTo>
                <a:cubicBezTo>
                  <a:pt x="12564" y="17"/>
                  <a:pt x="12581" y="0"/>
                  <a:pt x="12600" y="0"/>
                </a:cubicBezTo>
                <a:close/>
                <a:moveTo>
                  <a:pt x="12960" y="0"/>
                </a:moveTo>
                <a:lnTo>
                  <a:pt x="13104" y="0"/>
                </a:lnTo>
                <a:cubicBezTo>
                  <a:pt x="13124" y="0"/>
                  <a:pt x="13140" y="17"/>
                  <a:pt x="13140" y="36"/>
                </a:cubicBezTo>
                <a:cubicBezTo>
                  <a:pt x="13140" y="56"/>
                  <a:pt x="13124" y="72"/>
                  <a:pt x="13104" y="72"/>
                </a:cubicBezTo>
                <a:lnTo>
                  <a:pt x="12960" y="72"/>
                </a:lnTo>
                <a:cubicBezTo>
                  <a:pt x="12941" y="72"/>
                  <a:pt x="12924" y="56"/>
                  <a:pt x="12924" y="36"/>
                </a:cubicBezTo>
                <a:cubicBezTo>
                  <a:pt x="12924" y="17"/>
                  <a:pt x="12941" y="0"/>
                  <a:pt x="12960" y="0"/>
                </a:cubicBezTo>
                <a:close/>
                <a:moveTo>
                  <a:pt x="13320" y="0"/>
                </a:moveTo>
                <a:lnTo>
                  <a:pt x="13464" y="0"/>
                </a:lnTo>
                <a:cubicBezTo>
                  <a:pt x="13484" y="0"/>
                  <a:pt x="13500" y="17"/>
                  <a:pt x="13500" y="36"/>
                </a:cubicBezTo>
                <a:cubicBezTo>
                  <a:pt x="13500" y="56"/>
                  <a:pt x="13484" y="72"/>
                  <a:pt x="13464" y="72"/>
                </a:cubicBezTo>
                <a:lnTo>
                  <a:pt x="13320" y="72"/>
                </a:lnTo>
                <a:cubicBezTo>
                  <a:pt x="13301" y="72"/>
                  <a:pt x="13284" y="56"/>
                  <a:pt x="13284" y="36"/>
                </a:cubicBezTo>
                <a:cubicBezTo>
                  <a:pt x="13284" y="17"/>
                  <a:pt x="13301" y="0"/>
                  <a:pt x="13320" y="0"/>
                </a:cubicBezTo>
                <a:close/>
                <a:moveTo>
                  <a:pt x="13680" y="0"/>
                </a:moveTo>
                <a:lnTo>
                  <a:pt x="13824" y="0"/>
                </a:lnTo>
                <a:cubicBezTo>
                  <a:pt x="13844" y="0"/>
                  <a:pt x="13860" y="17"/>
                  <a:pt x="13860" y="36"/>
                </a:cubicBezTo>
                <a:cubicBezTo>
                  <a:pt x="13860" y="56"/>
                  <a:pt x="13844" y="72"/>
                  <a:pt x="13824" y="72"/>
                </a:cubicBezTo>
                <a:lnTo>
                  <a:pt x="13680" y="72"/>
                </a:lnTo>
                <a:cubicBezTo>
                  <a:pt x="13661" y="72"/>
                  <a:pt x="13644" y="56"/>
                  <a:pt x="13644" y="36"/>
                </a:cubicBezTo>
                <a:cubicBezTo>
                  <a:pt x="13644" y="17"/>
                  <a:pt x="13661" y="0"/>
                  <a:pt x="13680" y="0"/>
                </a:cubicBezTo>
                <a:close/>
                <a:moveTo>
                  <a:pt x="14040" y="0"/>
                </a:moveTo>
                <a:lnTo>
                  <a:pt x="14184" y="0"/>
                </a:lnTo>
                <a:cubicBezTo>
                  <a:pt x="14204" y="0"/>
                  <a:pt x="14220" y="17"/>
                  <a:pt x="14220" y="36"/>
                </a:cubicBezTo>
                <a:cubicBezTo>
                  <a:pt x="14220" y="56"/>
                  <a:pt x="14204" y="72"/>
                  <a:pt x="14184" y="72"/>
                </a:cubicBezTo>
                <a:lnTo>
                  <a:pt x="14040" y="72"/>
                </a:lnTo>
                <a:cubicBezTo>
                  <a:pt x="14021" y="72"/>
                  <a:pt x="14004" y="56"/>
                  <a:pt x="14004" y="36"/>
                </a:cubicBezTo>
                <a:cubicBezTo>
                  <a:pt x="14004" y="17"/>
                  <a:pt x="14021" y="0"/>
                  <a:pt x="14040" y="0"/>
                </a:cubicBezTo>
                <a:close/>
                <a:moveTo>
                  <a:pt x="14400" y="0"/>
                </a:moveTo>
                <a:lnTo>
                  <a:pt x="14544" y="0"/>
                </a:lnTo>
                <a:cubicBezTo>
                  <a:pt x="14564" y="0"/>
                  <a:pt x="14580" y="17"/>
                  <a:pt x="14580" y="36"/>
                </a:cubicBezTo>
                <a:cubicBezTo>
                  <a:pt x="14580" y="56"/>
                  <a:pt x="14564" y="72"/>
                  <a:pt x="14544" y="72"/>
                </a:cubicBezTo>
                <a:lnTo>
                  <a:pt x="14400" y="72"/>
                </a:lnTo>
                <a:cubicBezTo>
                  <a:pt x="14381" y="72"/>
                  <a:pt x="14364" y="56"/>
                  <a:pt x="14364" y="36"/>
                </a:cubicBezTo>
                <a:cubicBezTo>
                  <a:pt x="14364" y="17"/>
                  <a:pt x="14381" y="0"/>
                  <a:pt x="14400" y="0"/>
                </a:cubicBezTo>
                <a:close/>
                <a:moveTo>
                  <a:pt x="14760" y="0"/>
                </a:moveTo>
                <a:lnTo>
                  <a:pt x="14904" y="0"/>
                </a:lnTo>
                <a:cubicBezTo>
                  <a:pt x="14924" y="0"/>
                  <a:pt x="14940" y="17"/>
                  <a:pt x="14940" y="36"/>
                </a:cubicBezTo>
                <a:cubicBezTo>
                  <a:pt x="14940" y="56"/>
                  <a:pt x="14924" y="72"/>
                  <a:pt x="14904" y="72"/>
                </a:cubicBezTo>
                <a:lnTo>
                  <a:pt x="14760" y="72"/>
                </a:lnTo>
                <a:cubicBezTo>
                  <a:pt x="14741" y="72"/>
                  <a:pt x="14724" y="56"/>
                  <a:pt x="14724" y="36"/>
                </a:cubicBezTo>
                <a:cubicBezTo>
                  <a:pt x="14724" y="17"/>
                  <a:pt x="14741" y="0"/>
                  <a:pt x="14760" y="0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457250"/>
            <a:endParaRPr lang="en-US" sz="1867" dirty="0">
              <a:solidFill>
                <a:srgbClr val="000000"/>
              </a:solidFill>
            </a:endParaRPr>
          </a:p>
        </p:txBody>
      </p:sp>
      <p:sp>
        <p:nvSpPr>
          <p:cNvPr id="673" name="Line 66">
            <a:extLst>
              <a:ext uri="{FF2B5EF4-FFF2-40B4-BE49-F238E27FC236}">
                <a16:creationId xmlns:a16="http://schemas.microsoft.com/office/drawing/2014/main" id="{F5CD5591-E37F-41D9-A07E-46867E1C58F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7741" y="3553860"/>
            <a:ext cx="47603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457250"/>
            <a:endParaRPr lang="en-US" sz="1867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273DEF-E393-40F6-9CB5-5D1F12A7F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6"/>
          <a:stretch/>
        </p:blipFill>
        <p:spPr>
          <a:xfrm>
            <a:off x="929952" y="812281"/>
            <a:ext cx="4930601" cy="5506323"/>
          </a:xfrm>
          <a:prstGeom prst="rect">
            <a:avLst/>
          </a:prstGeom>
        </p:spPr>
      </p:pic>
      <p:sp>
        <p:nvSpPr>
          <p:cNvPr id="498" name="Line 176">
            <a:extLst>
              <a:ext uri="{FF2B5EF4-FFF2-40B4-BE49-F238E27FC236}">
                <a16:creationId xmlns:a16="http://schemas.microsoft.com/office/drawing/2014/main" id="{BEA144AD-F39B-4E15-BEE9-DB1BB89B99AB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218" y="3553884"/>
            <a:ext cx="457623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457250"/>
            <a:endParaRPr lang="en-US" sz="1867">
              <a:solidFill>
                <a:srgbClr val="0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C5332F-14E2-49A0-BF82-BC816C4291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35"/>
          <a:stretch/>
        </p:blipFill>
        <p:spPr>
          <a:xfrm>
            <a:off x="6543017" y="728787"/>
            <a:ext cx="5066300" cy="5643919"/>
          </a:xfrm>
          <a:prstGeom prst="rect">
            <a:avLst/>
          </a:prstGeom>
        </p:spPr>
      </p:pic>
      <p:sp>
        <p:nvSpPr>
          <p:cNvPr id="49" name="Slide Number Placeholder 1190">
            <a:extLst>
              <a:ext uri="{FF2B5EF4-FFF2-40B4-BE49-F238E27FC236}">
                <a16:creationId xmlns:a16="http://schemas.microsoft.com/office/drawing/2014/main" id="{A16B98AD-4CCF-43EC-96F5-65F2A916124C}"/>
              </a:ext>
            </a:extLst>
          </p:cNvPr>
          <p:cNvSpPr txBox="1">
            <a:spLocks/>
          </p:cNvSpPr>
          <p:nvPr/>
        </p:nvSpPr>
        <p:spPr>
          <a:xfrm>
            <a:off x="8931052" y="6474080"/>
            <a:ext cx="3046011" cy="322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/>
            <a:r>
              <a:rPr lang="en-US" dirty="0">
                <a:solidFill>
                  <a:srgbClr val="000000"/>
                </a:solidFill>
              </a:rPr>
              <a:t>Ascierto et al ESMO 2018</a:t>
            </a:r>
          </a:p>
        </p:txBody>
      </p:sp>
    </p:spTree>
    <p:extLst>
      <p:ext uri="{BB962C8B-B14F-4D97-AF65-F5344CB8AC3E}">
        <p14:creationId xmlns:p14="http://schemas.microsoft.com/office/powerpoint/2010/main" val="2013747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ctangle 88">
            <a:extLst>
              <a:ext uri="{FF2B5EF4-FFF2-40B4-BE49-F238E27FC236}">
                <a16:creationId xmlns:a16="http://schemas.microsoft.com/office/drawing/2014/main" id="{F94EBA66-C503-4AE9-8F18-990BC1A61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408" y="5306651"/>
            <a:ext cx="74379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354"/>
            <a:r>
              <a:rPr lang="en-US" altLang="en-US" sz="1200" b="1" dirty="0">
                <a:solidFill>
                  <a:srgbClr val="000000"/>
                </a:solidFill>
              </a:rPr>
              <a:t>No. at risk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239" name="Rectangle 84">
            <a:extLst>
              <a:ext uri="{FF2B5EF4-FFF2-40B4-BE49-F238E27FC236}">
                <a16:creationId xmlns:a16="http://schemas.microsoft.com/office/drawing/2014/main" id="{507E992A-469B-4E27-81E4-77273C16F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61" y="5571179"/>
            <a:ext cx="11301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354"/>
            <a:r>
              <a:rPr lang="en-US" altLang="en-US" sz="1200" b="1" dirty="0">
                <a:solidFill>
                  <a:srgbClr val="00877C"/>
                </a:solidFill>
              </a:rPr>
              <a:t>Pembro + D + T</a:t>
            </a:r>
          </a:p>
        </p:txBody>
      </p:sp>
      <p:sp>
        <p:nvSpPr>
          <p:cNvPr id="240" name="Rectangle 96">
            <a:extLst>
              <a:ext uri="{FF2B5EF4-FFF2-40B4-BE49-F238E27FC236}">
                <a16:creationId xmlns:a16="http://schemas.microsoft.com/office/drawing/2014/main" id="{AC875AF6-4E9D-47A0-8AFD-117392373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001" y="5564884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38</a:t>
            </a:r>
          </a:p>
        </p:txBody>
      </p:sp>
      <p:sp>
        <p:nvSpPr>
          <p:cNvPr id="241" name="Rectangle 97">
            <a:extLst>
              <a:ext uri="{FF2B5EF4-FFF2-40B4-BE49-F238E27FC236}">
                <a16:creationId xmlns:a16="http://schemas.microsoft.com/office/drawing/2014/main" id="{C4663FCD-B023-4257-9B4D-A984E11CB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443" y="5564884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37</a:t>
            </a:r>
          </a:p>
        </p:txBody>
      </p:sp>
      <p:sp>
        <p:nvSpPr>
          <p:cNvPr id="242" name="Rectangle 98">
            <a:extLst>
              <a:ext uri="{FF2B5EF4-FFF2-40B4-BE49-F238E27FC236}">
                <a16:creationId xmlns:a16="http://schemas.microsoft.com/office/drawing/2014/main" id="{67088F50-EBC5-4324-AA9A-992C3D8EB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8621" y="5564884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34</a:t>
            </a:r>
          </a:p>
        </p:txBody>
      </p:sp>
      <p:sp>
        <p:nvSpPr>
          <p:cNvPr id="243" name="Rectangle 99">
            <a:extLst>
              <a:ext uri="{FF2B5EF4-FFF2-40B4-BE49-F238E27FC236}">
                <a16:creationId xmlns:a16="http://schemas.microsoft.com/office/drawing/2014/main" id="{423E12C4-CD8B-4CCF-AFEB-A1A006843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0309" y="5564884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29</a:t>
            </a:r>
          </a:p>
        </p:txBody>
      </p:sp>
      <p:sp>
        <p:nvSpPr>
          <p:cNvPr id="244" name="Rectangle 100">
            <a:extLst>
              <a:ext uri="{FF2B5EF4-FFF2-40B4-BE49-F238E27FC236}">
                <a16:creationId xmlns:a16="http://schemas.microsoft.com/office/drawing/2014/main" id="{5D87BBA5-53D0-40B6-8A6C-A1CB70552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2486" y="5564884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27</a:t>
            </a:r>
          </a:p>
        </p:txBody>
      </p:sp>
      <p:sp>
        <p:nvSpPr>
          <p:cNvPr id="245" name="Rectangle 101">
            <a:extLst>
              <a:ext uri="{FF2B5EF4-FFF2-40B4-BE49-F238E27FC236}">
                <a16:creationId xmlns:a16="http://schemas.microsoft.com/office/drawing/2014/main" id="{C5EB2316-B11F-4539-9641-490582EC2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4665" y="5564884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19</a:t>
            </a:r>
          </a:p>
        </p:txBody>
      </p:sp>
      <p:sp>
        <p:nvSpPr>
          <p:cNvPr id="246" name="Rectangle 102">
            <a:extLst>
              <a:ext uri="{FF2B5EF4-FFF2-40B4-BE49-F238E27FC236}">
                <a16:creationId xmlns:a16="http://schemas.microsoft.com/office/drawing/2014/main" id="{0B2422F8-C3AC-43C7-8654-29436A25B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6351" y="5564884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15</a:t>
            </a:r>
          </a:p>
        </p:txBody>
      </p:sp>
      <p:sp>
        <p:nvSpPr>
          <p:cNvPr id="247" name="Rectangle 103">
            <a:extLst>
              <a:ext uri="{FF2B5EF4-FFF2-40B4-BE49-F238E27FC236}">
                <a16:creationId xmlns:a16="http://schemas.microsoft.com/office/drawing/2014/main" id="{B63E1C14-7F9E-452E-AA9C-AF6FDEDC5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9511" y="5564884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12</a:t>
            </a:r>
          </a:p>
        </p:txBody>
      </p:sp>
      <p:sp>
        <p:nvSpPr>
          <p:cNvPr id="248" name="Rectangle 104">
            <a:extLst>
              <a:ext uri="{FF2B5EF4-FFF2-40B4-BE49-F238E27FC236}">
                <a16:creationId xmlns:a16="http://schemas.microsoft.com/office/drawing/2014/main" id="{E242C470-5FF1-413D-8108-1F542D82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2941" y="5564884"/>
            <a:ext cx="84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9</a:t>
            </a:r>
          </a:p>
        </p:txBody>
      </p:sp>
      <p:sp>
        <p:nvSpPr>
          <p:cNvPr id="249" name="Rectangle 105">
            <a:extLst>
              <a:ext uri="{FF2B5EF4-FFF2-40B4-BE49-F238E27FC236}">
                <a16:creationId xmlns:a16="http://schemas.microsoft.com/office/drawing/2014/main" id="{64AD4BF7-7702-4921-8E35-38EB40F88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4383" y="5564884"/>
            <a:ext cx="84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4</a:t>
            </a:r>
          </a:p>
        </p:txBody>
      </p:sp>
      <p:sp>
        <p:nvSpPr>
          <p:cNvPr id="250" name="Rectangle 106">
            <a:extLst>
              <a:ext uri="{FF2B5EF4-FFF2-40B4-BE49-F238E27FC236}">
                <a16:creationId xmlns:a16="http://schemas.microsoft.com/office/drawing/2014/main" id="{DE443C01-AE70-4A57-BA55-3D2458DF1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6807" y="5564884"/>
            <a:ext cx="84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1</a:t>
            </a:r>
          </a:p>
        </p:txBody>
      </p:sp>
      <p:sp>
        <p:nvSpPr>
          <p:cNvPr id="251" name="Rectangle 107">
            <a:extLst>
              <a:ext uri="{FF2B5EF4-FFF2-40B4-BE49-F238E27FC236}">
                <a16:creationId xmlns:a16="http://schemas.microsoft.com/office/drawing/2014/main" id="{C70A193A-647B-4133-9D62-241004AD0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6260" y="5564884"/>
            <a:ext cx="84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1</a:t>
            </a:r>
          </a:p>
        </p:txBody>
      </p:sp>
      <p:sp>
        <p:nvSpPr>
          <p:cNvPr id="255" name="Rectangle 86">
            <a:extLst>
              <a:ext uri="{FF2B5EF4-FFF2-40B4-BE49-F238E27FC236}">
                <a16:creationId xmlns:a16="http://schemas.microsoft.com/office/drawing/2014/main" id="{88484501-409C-4B74-8FE0-EAB159744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831" y="5775970"/>
            <a:ext cx="11477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354"/>
            <a:r>
              <a:rPr lang="en-US" altLang="en-US" sz="1200" b="1" dirty="0">
                <a:solidFill>
                  <a:srgbClr val="66203A"/>
                </a:solidFill>
              </a:rPr>
              <a:t>Placebo + D + T</a:t>
            </a:r>
          </a:p>
        </p:txBody>
      </p:sp>
      <p:sp>
        <p:nvSpPr>
          <p:cNvPr id="127" name="Rectangle 96">
            <a:extLst>
              <a:ext uri="{FF2B5EF4-FFF2-40B4-BE49-F238E27FC236}">
                <a16:creationId xmlns:a16="http://schemas.microsoft.com/office/drawing/2014/main" id="{9339B48C-FB39-46F7-8D1C-E9B097F1B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291" y="5791026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43</a:t>
            </a:r>
          </a:p>
        </p:txBody>
      </p:sp>
      <p:sp>
        <p:nvSpPr>
          <p:cNvPr id="128" name="Rectangle 97">
            <a:extLst>
              <a:ext uri="{FF2B5EF4-FFF2-40B4-BE49-F238E27FC236}">
                <a16:creationId xmlns:a16="http://schemas.microsoft.com/office/drawing/2014/main" id="{AED73825-6CB2-4518-BFD3-EF2E5EA2F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33" y="5791026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43</a:t>
            </a:r>
          </a:p>
        </p:txBody>
      </p:sp>
      <p:sp>
        <p:nvSpPr>
          <p:cNvPr id="129" name="Rectangle 98">
            <a:extLst>
              <a:ext uri="{FF2B5EF4-FFF2-40B4-BE49-F238E27FC236}">
                <a16:creationId xmlns:a16="http://schemas.microsoft.com/office/drawing/2014/main" id="{F76AE89E-9695-4594-AC15-8DE6A6E8E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911" y="5791026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34</a:t>
            </a:r>
          </a:p>
        </p:txBody>
      </p:sp>
      <p:sp>
        <p:nvSpPr>
          <p:cNvPr id="130" name="Rectangle 99">
            <a:extLst>
              <a:ext uri="{FF2B5EF4-FFF2-40B4-BE49-F238E27FC236}">
                <a16:creationId xmlns:a16="http://schemas.microsoft.com/office/drawing/2014/main" id="{D9F1C30D-493C-4667-A73E-7014B36AC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598" y="5791026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27</a:t>
            </a:r>
          </a:p>
        </p:txBody>
      </p:sp>
      <p:sp>
        <p:nvSpPr>
          <p:cNvPr id="131" name="Rectangle 100">
            <a:extLst>
              <a:ext uri="{FF2B5EF4-FFF2-40B4-BE49-F238E27FC236}">
                <a16:creationId xmlns:a16="http://schemas.microsoft.com/office/drawing/2014/main" id="{F4552974-8EBE-435D-82ED-1BB91C9A3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4777" y="5791026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23</a:t>
            </a:r>
          </a:p>
        </p:txBody>
      </p:sp>
      <p:sp>
        <p:nvSpPr>
          <p:cNvPr id="132" name="Rectangle 101">
            <a:extLst>
              <a:ext uri="{FF2B5EF4-FFF2-40B4-BE49-F238E27FC236}">
                <a16:creationId xmlns:a16="http://schemas.microsoft.com/office/drawing/2014/main" id="{9F56EA42-B18D-4C6E-8185-E8E7397B6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954" y="5791026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19</a:t>
            </a:r>
          </a:p>
        </p:txBody>
      </p:sp>
      <p:sp>
        <p:nvSpPr>
          <p:cNvPr id="133" name="Rectangle 102">
            <a:extLst>
              <a:ext uri="{FF2B5EF4-FFF2-40B4-BE49-F238E27FC236}">
                <a16:creationId xmlns:a16="http://schemas.microsoft.com/office/drawing/2014/main" id="{7B82C2B6-072A-47CC-9963-5A9D91179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642" y="5791026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17</a:t>
            </a:r>
          </a:p>
        </p:txBody>
      </p:sp>
      <p:sp>
        <p:nvSpPr>
          <p:cNvPr id="134" name="Rectangle 103">
            <a:extLst>
              <a:ext uri="{FF2B5EF4-FFF2-40B4-BE49-F238E27FC236}">
                <a16:creationId xmlns:a16="http://schemas.microsoft.com/office/drawing/2014/main" id="{925CAB07-FB1C-4B72-A831-71F907302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1801" y="5791026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10</a:t>
            </a:r>
          </a:p>
        </p:txBody>
      </p:sp>
      <p:sp>
        <p:nvSpPr>
          <p:cNvPr id="135" name="Rectangle 104">
            <a:extLst>
              <a:ext uri="{FF2B5EF4-FFF2-40B4-BE49-F238E27FC236}">
                <a16:creationId xmlns:a16="http://schemas.microsoft.com/office/drawing/2014/main" id="{11760BEB-A286-4DE1-AE93-5D9D7AEF2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231" y="5791026"/>
            <a:ext cx="84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6</a:t>
            </a:r>
          </a:p>
        </p:txBody>
      </p:sp>
      <p:sp>
        <p:nvSpPr>
          <p:cNvPr id="136" name="Rectangle 105">
            <a:extLst>
              <a:ext uri="{FF2B5EF4-FFF2-40B4-BE49-F238E27FC236}">
                <a16:creationId xmlns:a16="http://schemas.microsoft.com/office/drawing/2014/main" id="{786B1A9D-35AF-4556-8F8E-E0AF09721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6673" y="5791026"/>
            <a:ext cx="84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3</a:t>
            </a:r>
          </a:p>
        </p:txBody>
      </p:sp>
      <p:sp>
        <p:nvSpPr>
          <p:cNvPr id="137" name="Rectangle 106">
            <a:extLst>
              <a:ext uri="{FF2B5EF4-FFF2-40B4-BE49-F238E27FC236}">
                <a16:creationId xmlns:a16="http://schemas.microsoft.com/office/drawing/2014/main" id="{D1B0CAC0-296C-4D2B-8F8E-14EB8A96E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9096" y="5791026"/>
            <a:ext cx="84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0</a:t>
            </a:r>
          </a:p>
        </p:txBody>
      </p:sp>
      <p:sp>
        <p:nvSpPr>
          <p:cNvPr id="138" name="Rectangle 107">
            <a:extLst>
              <a:ext uri="{FF2B5EF4-FFF2-40B4-BE49-F238E27FC236}">
                <a16:creationId xmlns:a16="http://schemas.microsoft.com/office/drawing/2014/main" id="{DA0C2B75-A760-4B8D-AED9-E9324FD85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8549" y="5791026"/>
            <a:ext cx="84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0</a:t>
            </a: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25C4B217-4BAA-4B2C-8301-601CB0B84995}"/>
              </a:ext>
            </a:extLst>
          </p:cNvPr>
          <p:cNvGrpSpPr/>
          <p:nvPr/>
        </p:nvGrpSpPr>
        <p:grpSpPr>
          <a:xfrm>
            <a:off x="2587404" y="2179209"/>
            <a:ext cx="8615660" cy="3351998"/>
            <a:chOff x="1935793" y="1366837"/>
            <a:chExt cx="6461745" cy="2513999"/>
          </a:xfrm>
        </p:grpSpPr>
        <p:sp>
          <p:nvSpPr>
            <p:cNvPr id="229" name="Rectangle 78">
              <a:extLst>
                <a:ext uri="{FF2B5EF4-FFF2-40B4-BE49-F238E27FC236}">
                  <a16:creationId xmlns:a16="http://schemas.microsoft.com/office/drawing/2014/main" id="{F4E43CD1-C25F-419B-B0CE-AFFE9DBFD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684" y="3742336"/>
              <a:ext cx="347451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000000"/>
                  </a:solidFill>
                </a:rPr>
                <a:t>Month</a:t>
              </a:r>
              <a:endParaRPr lang="en-US" alt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270" name="Freeform 124">
              <a:extLst>
                <a:ext uri="{FF2B5EF4-FFF2-40B4-BE49-F238E27FC236}">
                  <a16:creationId xmlns:a16="http://schemas.microsoft.com/office/drawing/2014/main" id="{BC882AF9-7611-4E22-A17C-936C554AA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359" y="1474839"/>
              <a:ext cx="5780280" cy="1978834"/>
            </a:xfrm>
            <a:custGeom>
              <a:avLst/>
              <a:gdLst>
                <a:gd name="T0" fmla="*/ 0 w 3839"/>
                <a:gd name="T1" fmla="*/ 0 h 1726"/>
                <a:gd name="T2" fmla="*/ 0 w 3839"/>
                <a:gd name="T3" fmla="*/ 1726 h 1726"/>
                <a:gd name="T4" fmla="*/ 3839 w 3839"/>
                <a:gd name="T5" fmla="*/ 1726 h 1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39" h="1726">
                  <a:moveTo>
                    <a:pt x="0" y="0"/>
                  </a:moveTo>
                  <a:lnTo>
                    <a:pt x="0" y="1726"/>
                  </a:lnTo>
                  <a:lnTo>
                    <a:pt x="3839" y="1726"/>
                  </a:lnTo>
                </a:path>
              </a:pathLst>
            </a:cu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5" name="Line 136">
              <a:extLst>
                <a:ext uri="{FF2B5EF4-FFF2-40B4-BE49-F238E27FC236}">
                  <a16:creationId xmlns:a16="http://schemas.microsoft.com/office/drawing/2014/main" id="{15ADD524-52AE-4775-B72B-126550F610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1773" y="3450110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52A6E6-86A4-470B-B0A1-6A77E16B5464}"/>
                </a:ext>
              </a:extLst>
            </p:cNvPr>
            <p:cNvGrpSpPr/>
            <p:nvPr/>
          </p:nvGrpSpPr>
          <p:grpSpPr>
            <a:xfrm>
              <a:off x="2515533" y="3450111"/>
              <a:ext cx="5882005" cy="256277"/>
              <a:chOff x="3350850" y="4600146"/>
              <a:chExt cx="6149134" cy="341703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274D765-6CE1-4B57-B155-3400A82E8EDE}"/>
                  </a:ext>
                </a:extLst>
              </p:cNvPr>
              <p:cNvGrpSpPr/>
              <p:nvPr/>
            </p:nvGrpSpPr>
            <p:grpSpPr>
              <a:xfrm>
                <a:off x="3350850" y="4711017"/>
                <a:ext cx="6149134" cy="230832"/>
                <a:chOff x="3350850" y="4711017"/>
                <a:chExt cx="6149134" cy="230832"/>
              </a:xfrm>
            </p:grpSpPr>
            <p:sp>
              <p:nvSpPr>
                <p:cNvPr id="222" name="Rectangle 71">
                  <a:extLst>
                    <a:ext uri="{FF2B5EF4-FFF2-40B4-BE49-F238E27FC236}">
                      <a16:creationId xmlns:a16="http://schemas.microsoft.com/office/drawing/2014/main" id="{01BF2D67-69AA-42EA-B00B-B06EC1604E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0850" y="4711017"/>
                  <a:ext cx="8420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0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Rectangle 72">
                  <a:extLst>
                    <a:ext uri="{FF2B5EF4-FFF2-40B4-BE49-F238E27FC236}">
                      <a16:creationId xmlns:a16="http://schemas.microsoft.com/office/drawing/2014/main" id="{65CFFE20-3571-4910-8F3F-D3C7363416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92294" y="4711017"/>
                  <a:ext cx="8420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2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4" name="Rectangle 73">
                  <a:extLst>
                    <a:ext uri="{FF2B5EF4-FFF2-40B4-BE49-F238E27FC236}">
                      <a16:creationId xmlns:a16="http://schemas.microsoft.com/office/drawing/2014/main" id="{02917239-0062-4BC7-AAB1-81C6EF081A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51722" y="4711017"/>
                  <a:ext cx="8420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4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5" name="Rectangle 74">
                  <a:extLst>
                    <a:ext uri="{FF2B5EF4-FFF2-40B4-BE49-F238E27FC236}">
                      <a16:creationId xmlns:a16="http://schemas.microsoft.com/office/drawing/2014/main" id="{6942C995-82B2-40DE-919D-87726A9C63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83175" y="4711017"/>
                  <a:ext cx="8420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6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6" name="Rectangle 75">
                  <a:extLst>
                    <a:ext uri="{FF2B5EF4-FFF2-40B4-BE49-F238E27FC236}">
                      <a16:creationId xmlns:a16="http://schemas.microsoft.com/office/drawing/2014/main" id="{DB1389E3-ED00-49EA-8599-102BE5C73E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38606" y="4711017"/>
                  <a:ext cx="8420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8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7" name="Rectangle 76">
                  <a:extLst>
                    <a:ext uri="{FF2B5EF4-FFF2-40B4-BE49-F238E27FC236}">
                      <a16:creationId xmlns:a16="http://schemas.microsoft.com/office/drawing/2014/main" id="{6E256376-7783-4038-8981-18E7F1197D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25" y="4711017"/>
                  <a:ext cx="168418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10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8" name="Rectangle 77">
                  <a:extLst>
                    <a:ext uri="{FF2B5EF4-FFF2-40B4-BE49-F238E27FC236}">
                      <a16:creationId xmlns:a16="http://schemas.microsoft.com/office/drawing/2014/main" id="{DDE12AB4-601C-49F2-A9C3-E34F3BC229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4386" y="4711017"/>
                  <a:ext cx="168418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12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Rectangle 89">
                  <a:extLst>
                    <a:ext uri="{FF2B5EF4-FFF2-40B4-BE49-F238E27FC236}">
                      <a16:creationId xmlns:a16="http://schemas.microsoft.com/office/drawing/2014/main" id="{FF0B69D4-6844-408B-9545-7C515285A1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55800" y="4711017"/>
                  <a:ext cx="168418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14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Rectangle 90">
                  <a:extLst>
                    <a:ext uri="{FF2B5EF4-FFF2-40B4-BE49-F238E27FC236}">
                      <a16:creationId xmlns:a16="http://schemas.microsoft.com/office/drawing/2014/main" id="{CE16E46E-C11B-4DCC-A52B-9C3501C4D2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87253" y="4711017"/>
                  <a:ext cx="168418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16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Rectangle 91">
                  <a:extLst>
                    <a:ext uri="{FF2B5EF4-FFF2-40B4-BE49-F238E27FC236}">
                      <a16:creationId xmlns:a16="http://schemas.microsoft.com/office/drawing/2014/main" id="{B5D203ED-CC1A-400F-BB1E-5FFAE8B2DF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34692" y="4711017"/>
                  <a:ext cx="168418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18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4" name="Rectangle 92">
                  <a:extLst>
                    <a:ext uri="{FF2B5EF4-FFF2-40B4-BE49-F238E27FC236}">
                      <a16:creationId xmlns:a16="http://schemas.microsoft.com/office/drawing/2014/main" id="{B6954A1B-7AE8-422C-917F-76DD2C5FEC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84128" y="4711017"/>
                  <a:ext cx="168418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20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Rectangle 93">
                  <a:extLst>
                    <a:ext uri="{FF2B5EF4-FFF2-40B4-BE49-F238E27FC236}">
                      <a16:creationId xmlns:a16="http://schemas.microsoft.com/office/drawing/2014/main" id="{232F38B6-0561-4D29-900A-037335C2B4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31566" y="4711017"/>
                  <a:ext cx="168418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22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96" name="Line 137">
                <a:extLst>
                  <a:ext uri="{FF2B5EF4-FFF2-40B4-BE49-F238E27FC236}">
                    <a16:creationId xmlns:a16="http://schemas.microsoft.com/office/drawing/2014/main" id="{019819EC-9248-4DD3-89EE-5E8DB7B5C3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2471" y="4600146"/>
                <a:ext cx="0" cy="96617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7" name="Line 138">
                <a:extLst>
                  <a:ext uri="{FF2B5EF4-FFF2-40B4-BE49-F238E27FC236}">
                    <a16:creationId xmlns:a16="http://schemas.microsoft.com/office/drawing/2014/main" id="{4BE153CB-ECA6-459F-ADB9-6596C771D4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5904" y="4600146"/>
                <a:ext cx="0" cy="96617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8" name="Line 139">
                <a:extLst>
                  <a:ext uri="{FF2B5EF4-FFF2-40B4-BE49-F238E27FC236}">
                    <a16:creationId xmlns:a16="http://schemas.microsoft.com/office/drawing/2014/main" id="{E9FB2A3E-F24E-4E59-9F55-35A663749B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9347" y="4600146"/>
                <a:ext cx="0" cy="96617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9" name="Line 140">
                <a:extLst>
                  <a:ext uri="{FF2B5EF4-FFF2-40B4-BE49-F238E27FC236}">
                    <a16:creationId xmlns:a16="http://schemas.microsoft.com/office/drawing/2014/main" id="{0D981F84-043D-4953-BD8E-3838CF432D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82778" y="4600146"/>
                <a:ext cx="0" cy="96617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0" name="Line 141">
                <a:extLst>
                  <a:ext uri="{FF2B5EF4-FFF2-40B4-BE49-F238E27FC236}">
                    <a16:creationId xmlns:a16="http://schemas.microsoft.com/office/drawing/2014/main" id="{B7800CA0-3890-4546-B3CD-46875BC791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38208" y="4600146"/>
                <a:ext cx="0" cy="96617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1" name="Line 142">
                <a:extLst>
                  <a:ext uri="{FF2B5EF4-FFF2-40B4-BE49-F238E27FC236}">
                    <a16:creationId xmlns:a16="http://schemas.microsoft.com/office/drawing/2014/main" id="{6562B102-9530-4185-8F30-F58736AF8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91640" y="4600146"/>
                <a:ext cx="0" cy="96617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2" name="Line 143">
                <a:extLst>
                  <a:ext uri="{FF2B5EF4-FFF2-40B4-BE49-F238E27FC236}">
                    <a16:creationId xmlns:a16="http://schemas.microsoft.com/office/drawing/2014/main" id="{E1C5E4E7-11B8-43D0-A1EE-6EE5A4EC7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45072" y="4600146"/>
                <a:ext cx="0" cy="96617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3" name="Line 144">
                <a:extLst>
                  <a:ext uri="{FF2B5EF4-FFF2-40B4-BE49-F238E27FC236}">
                    <a16:creationId xmlns:a16="http://schemas.microsoft.com/office/drawing/2014/main" id="{DCA653A1-FE79-40FD-8648-50EBC098C2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06495" y="4600146"/>
                <a:ext cx="0" cy="96617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4" name="Line 145">
                <a:extLst>
                  <a:ext uri="{FF2B5EF4-FFF2-40B4-BE49-F238E27FC236}">
                    <a16:creationId xmlns:a16="http://schemas.microsoft.com/office/drawing/2014/main" id="{CE92F9FD-6A9D-4D57-BDA2-E60118B6F5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35952" y="4600146"/>
                <a:ext cx="0" cy="96617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5" name="Line 146">
                <a:extLst>
                  <a:ext uri="{FF2B5EF4-FFF2-40B4-BE49-F238E27FC236}">
                    <a16:creationId xmlns:a16="http://schemas.microsoft.com/office/drawing/2014/main" id="{FB96A566-FA65-4D47-BC90-39314AD0DE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73402" y="4600146"/>
                <a:ext cx="0" cy="96617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61" name="Line 149">
              <a:extLst>
                <a:ext uri="{FF2B5EF4-FFF2-40B4-BE49-F238E27FC236}">
                  <a16:creationId xmlns:a16="http://schemas.microsoft.com/office/drawing/2014/main" id="{459C993E-B448-4BC9-850B-367AAFB409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17591" y="3446922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BABB8C4-69CC-4C49-A0F8-63ECFD20E428}"/>
                </a:ext>
              </a:extLst>
            </p:cNvPr>
            <p:cNvGrpSpPr/>
            <p:nvPr/>
          </p:nvGrpSpPr>
          <p:grpSpPr>
            <a:xfrm>
              <a:off x="1935793" y="1414042"/>
              <a:ext cx="600819" cy="2137918"/>
              <a:chOff x="1562154" y="1885389"/>
              <a:chExt cx="801091" cy="2850557"/>
            </a:xfrm>
          </p:grpSpPr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287B27E9-FFFF-4FE1-9C81-CFA6005111BC}"/>
                  </a:ext>
                </a:extLst>
              </p:cNvPr>
              <p:cNvGrpSpPr/>
              <p:nvPr/>
            </p:nvGrpSpPr>
            <p:grpSpPr>
              <a:xfrm>
                <a:off x="1562154" y="1885389"/>
                <a:ext cx="801091" cy="2850557"/>
                <a:chOff x="459559" y="1885389"/>
                <a:chExt cx="600819" cy="2850557"/>
              </a:xfrm>
            </p:grpSpPr>
            <p:sp>
              <p:nvSpPr>
                <p:cNvPr id="272" name="Rectangle 60">
                  <a:extLst>
                    <a:ext uri="{FF2B5EF4-FFF2-40B4-BE49-F238E27FC236}">
                      <a16:creationId xmlns:a16="http://schemas.microsoft.com/office/drawing/2014/main" id="{319DF2CE-2E1A-4BDE-8E6A-8AE91E6F83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2825" y="1885389"/>
                  <a:ext cx="24165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100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Rectangle 61">
                  <a:extLst>
                    <a:ext uri="{FF2B5EF4-FFF2-40B4-BE49-F238E27FC236}">
                      <a16:creationId xmlns:a16="http://schemas.microsoft.com/office/drawing/2014/main" id="{011399DA-52DD-4358-87F5-C337AB8D9A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7227" y="2141976"/>
                  <a:ext cx="161101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90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Rectangle 62">
                  <a:extLst>
                    <a:ext uri="{FF2B5EF4-FFF2-40B4-BE49-F238E27FC236}">
                      <a16:creationId xmlns:a16="http://schemas.microsoft.com/office/drawing/2014/main" id="{16DCD80F-BE90-4400-A97A-1BC96619CB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7227" y="2411234"/>
                  <a:ext cx="161101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80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Rectangle 63">
                  <a:extLst>
                    <a:ext uri="{FF2B5EF4-FFF2-40B4-BE49-F238E27FC236}">
                      <a16:creationId xmlns:a16="http://schemas.microsoft.com/office/drawing/2014/main" id="{BEBC4B96-9190-4E2E-B6C0-F42D99D125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7227" y="2682076"/>
                  <a:ext cx="161101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70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Rectangle 64">
                  <a:extLst>
                    <a:ext uri="{FF2B5EF4-FFF2-40B4-BE49-F238E27FC236}">
                      <a16:creationId xmlns:a16="http://schemas.microsoft.com/office/drawing/2014/main" id="{9949DF07-F241-40B5-9952-43C5DE7E65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7227" y="2943416"/>
                  <a:ext cx="161101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60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Rectangle 65">
                  <a:extLst>
                    <a:ext uri="{FF2B5EF4-FFF2-40B4-BE49-F238E27FC236}">
                      <a16:creationId xmlns:a16="http://schemas.microsoft.com/office/drawing/2014/main" id="{C908EAAC-5C69-4AD9-B925-45EFCACECB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7227" y="3200002"/>
                  <a:ext cx="161101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50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Rectangle 66">
                  <a:extLst>
                    <a:ext uri="{FF2B5EF4-FFF2-40B4-BE49-F238E27FC236}">
                      <a16:creationId xmlns:a16="http://schemas.microsoft.com/office/drawing/2014/main" id="{E37F6EEF-6C2B-445A-8D60-B98EE9C34F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7227" y="3464509"/>
                  <a:ext cx="161101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40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Rectangle 67">
                  <a:extLst>
                    <a:ext uri="{FF2B5EF4-FFF2-40B4-BE49-F238E27FC236}">
                      <a16:creationId xmlns:a16="http://schemas.microsoft.com/office/drawing/2014/main" id="{2AAA0A6A-0426-43FB-9F6A-41BD6F563E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7227" y="3725847"/>
                  <a:ext cx="161101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30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Rectangle 68">
                  <a:extLst>
                    <a:ext uri="{FF2B5EF4-FFF2-40B4-BE49-F238E27FC236}">
                      <a16:creationId xmlns:a16="http://schemas.microsoft.com/office/drawing/2014/main" id="{21E78CEC-DCF2-462C-8329-31C602CEBD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7227" y="3991938"/>
                  <a:ext cx="161101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20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Rectangle 69">
                  <a:extLst>
                    <a:ext uri="{FF2B5EF4-FFF2-40B4-BE49-F238E27FC236}">
                      <a16:creationId xmlns:a16="http://schemas.microsoft.com/office/drawing/2014/main" id="{C316878F-1966-4378-BA6F-FCD3C8C2F1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7227" y="4253277"/>
                  <a:ext cx="161101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10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Rectangle 70">
                  <a:extLst>
                    <a:ext uri="{FF2B5EF4-FFF2-40B4-BE49-F238E27FC236}">
                      <a16:creationId xmlns:a16="http://schemas.microsoft.com/office/drawing/2014/main" id="{3C4A3A7F-45D0-4AE5-8078-773DBD3BB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7625" y="4505114"/>
                  <a:ext cx="80551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354"/>
                  <a:r>
                    <a:rPr lang="en-US" altLang="en-US" sz="1500" dirty="0">
                      <a:solidFill>
                        <a:srgbClr val="000000"/>
                      </a:solidFill>
                    </a:rPr>
                    <a:t>0</a:t>
                  </a:r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Rectangle 82">
                  <a:extLst>
                    <a:ext uri="{FF2B5EF4-FFF2-40B4-BE49-F238E27FC236}">
                      <a16:creationId xmlns:a16="http://schemas.microsoft.com/office/drawing/2014/main" id="{31436465-0DF0-4D1D-99A9-BDD6598245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-504424" y="3104946"/>
                  <a:ext cx="2081808" cy="1538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ctr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354"/>
                  <a:r>
                    <a:rPr lang="en-US" altLang="en-US" sz="1333" b="1" dirty="0">
                      <a:solidFill>
                        <a:srgbClr val="000000"/>
                      </a:solidFill>
                    </a:rPr>
                    <a:t>Response, %</a:t>
                  </a:r>
                  <a:endParaRPr lang="en-US" altLang="en-US" sz="1333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Line 125">
                  <a:extLst>
                    <a:ext uri="{FF2B5EF4-FFF2-40B4-BE49-F238E27FC236}">
                      <a16:creationId xmlns:a16="http://schemas.microsoft.com/office/drawing/2014/main" id="{8F9D084A-7DF7-4E83-B76A-DC643D390A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3467" y="1980421"/>
                  <a:ext cx="86911" cy="0"/>
                </a:xfrm>
                <a:prstGeom prst="line">
                  <a:avLst/>
                </a:prstGeom>
                <a:noFill/>
                <a:ln w="1746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85" name="Line 126">
                  <a:extLst>
                    <a:ext uri="{FF2B5EF4-FFF2-40B4-BE49-F238E27FC236}">
                      <a16:creationId xmlns:a16="http://schemas.microsoft.com/office/drawing/2014/main" id="{CF25BAAE-BDF5-4308-8895-EE5E3E9374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3467" y="2241758"/>
                  <a:ext cx="86911" cy="0"/>
                </a:xfrm>
                <a:prstGeom prst="line">
                  <a:avLst/>
                </a:prstGeom>
                <a:noFill/>
                <a:ln w="1746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86" name="Line 127">
                  <a:extLst>
                    <a:ext uri="{FF2B5EF4-FFF2-40B4-BE49-F238E27FC236}">
                      <a16:creationId xmlns:a16="http://schemas.microsoft.com/office/drawing/2014/main" id="{4D29E377-0DE8-485E-BEC2-339A25AA79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3467" y="2512602"/>
                  <a:ext cx="86911" cy="0"/>
                </a:xfrm>
                <a:prstGeom prst="line">
                  <a:avLst/>
                </a:prstGeom>
                <a:noFill/>
                <a:ln w="1746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87" name="Line 128">
                  <a:extLst>
                    <a:ext uri="{FF2B5EF4-FFF2-40B4-BE49-F238E27FC236}">
                      <a16:creationId xmlns:a16="http://schemas.microsoft.com/office/drawing/2014/main" id="{C65B5624-4425-4F99-8EC8-36CE0BEBB4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3467" y="2777109"/>
                  <a:ext cx="86911" cy="0"/>
                </a:xfrm>
                <a:prstGeom prst="line">
                  <a:avLst/>
                </a:prstGeom>
                <a:noFill/>
                <a:ln w="1746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88" name="Line 129">
                  <a:extLst>
                    <a:ext uri="{FF2B5EF4-FFF2-40B4-BE49-F238E27FC236}">
                      <a16:creationId xmlns:a16="http://schemas.microsoft.com/office/drawing/2014/main" id="{903750D3-8DB3-4485-B58D-629F76FC4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3467" y="3038448"/>
                  <a:ext cx="86911" cy="0"/>
                </a:xfrm>
                <a:prstGeom prst="line">
                  <a:avLst/>
                </a:prstGeom>
                <a:noFill/>
                <a:ln w="1746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89" name="Line 130">
                  <a:extLst>
                    <a:ext uri="{FF2B5EF4-FFF2-40B4-BE49-F238E27FC236}">
                      <a16:creationId xmlns:a16="http://schemas.microsoft.com/office/drawing/2014/main" id="{BD05BA77-A9C5-47EB-B6EC-9601B1449D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3467" y="3299786"/>
                  <a:ext cx="86911" cy="0"/>
                </a:xfrm>
                <a:prstGeom prst="line">
                  <a:avLst/>
                </a:prstGeom>
                <a:noFill/>
                <a:ln w="1746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90" name="Line 131">
                  <a:extLst>
                    <a:ext uri="{FF2B5EF4-FFF2-40B4-BE49-F238E27FC236}">
                      <a16:creationId xmlns:a16="http://schemas.microsoft.com/office/drawing/2014/main" id="{8D871A3D-A2C9-416F-BF16-6F3CE6196A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3467" y="3551622"/>
                  <a:ext cx="86911" cy="0"/>
                </a:xfrm>
                <a:prstGeom prst="line">
                  <a:avLst/>
                </a:prstGeom>
                <a:noFill/>
                <a:ln w="1746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91" name="Line 132">
                  <a:extLst>
                    <a:ext uri="{FF2B5EF4-FFF2-40B4-BE49-F238E27FC236}">
                      <a16:creationId xmlns:a16="http://schemas.microsoft.com/office/drawing/2014/main" id="{DCFC3FE6-31EC-4E77-89C6-486856561B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3467" y="3822463"/>
                  <a:ext cx="86911" cy="0"/>
                </a:xfrm>
                <a:prstGeom prst="line">
                  <a:avLst/>
                </a:prstGeom>
                <a:noFill/>
                <a:ln w="1746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92" name="Line 133">
                  <a:extLst>
                    <a:ext uri="{FF2B5EF4-FFF2-40B4-BE49-F238E27FC236}">
                      <a16:creationId xmlns:a16="http://schemas.microsoft.com/office/drawing/2014/main" id="{FEF4493F-3F48-41FD-A6D6-E987A36F03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3464" y="4088554"/>
                  <a:ext cx="86911" cy="0"/>
                </a:xfrm>
                <a:prstGeom prst="line">
                  <a:avLst/>
                </a:prstGeom>
                <a:noFill/>
                <a:ln w="1746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93" name="Line 134">
                  <a:extLst>
                    <a:ext uri="{FF2B5EF4-FFF2-40B4-BE49-F238E27FC236}">
                      <a16:creationId xmlns:a16="http://schemas.microsoft.com/office/drawing/2014/main" id="{3250F55E-B466-4FA7-B0DD-873EA74B06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3467" y="4353062"/>
                  <a:ext cx="86911" cy="0"/>
                </a:xfrm>
                <a:prstGeom prst="line">
                  <a:avLst/>
                </a:prstGeom>
                <a:noFill/>
                <a:ln w="1746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95" name="Line 135">
                <a:extLst>
                  <a:ext uri="{FF2B5EF4-FFF2-40B4-BE49-F238E27FC236}">
                    <a16:creationId xmlns:a16="http://schemas.microsoft.com/office/drawing/2014/main" id="{C67F3A87-7B3B-4E4A-B5A7-C90263166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47360" y="4604897"/>
                <a:ext cx="115881" cy="0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F3113BD-5EA4-4BA0-BDAA-50DAAE717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604" y="1469232"/>
              <a:ext cx="5779294" cy="1984772"/>
            </a:xfrm>
            <a:custGeom>
              <a:avLst/>
              <a:gdLst>
                <a:gd name="T0" fmla="*/ 0 w 4854"/>
                <a:gd name="T1" fmla="*/ 0 h 1667"/>
                <a:gd name="T2" fmla="*/ 0 w 4854"/>
                <a:gd name="T3" fmla="*/ 1667 h 1667"/>
                <a:gd name="T4" fmla="*/ 4854 w 4854"/>
                <a:gd name="T5" fmla="*/ 1667 h 1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54" h="1667">
                  <a:moveTo>
                    <a:pt x="0" y="0"/>
                  </a:moveTo>
                  <a:lnTo>
                    <a:pt x="0" y="1667"/>
                  </a:lnTo>
                  <a:lnTo>
                    <a:pt x="4854" y="1667"/>
                  </a:lnTo>
                </a:path>
              </a:pathLst>
            </a:cu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D9BC3B2A-F7DA-41CD-BD86-1E07BAD1A2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9604" y="3449241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B0E3C5A4-850B-41CA-945F-2D6F0490CE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3004" y="3449241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63C550EE-720A-4FF3-80AD-6360FA3046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451" y="3449241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6A081270-4F98-41F8-B087-9D9D8F2295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0754" y="3449241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Line 10">
              <a:extLst>
                <a:ext uri="{FF2B5EF4-FFF2-40B4-BE49-F238E27FC236}">
                  <a16:creationId xmlns:a16="http://schemas.microsoft.com/office/drawing/2014/main" id="{CC17D026-C847-4D2F-B2DC-C66CADAF88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391" y="3449241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" name="Line 11">
              <a:extLst>
                <a:ext uri="{FF2B5EF4-FFF2-40B4-BE49-F238E27FC236}">
                  <a16:creationId xmlns:a16="http://schemas.microsoft.com/office/drawing/2014/main" id="{335F1816-1E66-4BDE-BACD-7E2712649E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8029" y="3449241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Line 12">
              <a:extLst>
                <a:ext uri="{FF2B5EF4-FFF2-40B4-BE49-F238E27FC236}">
                  <a16:creationId xmlns:a16="http://schemas.microsoft.com/office/drawing/2014/main" id="{468FBC50-BD4D-431B-A095-79465E7835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6666" y="3449241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Line 13">
              <a:extLst>
                <a:ext uri="{FF2B5EF4-FFF2-40B4-BE49-F238E27FC236}">
                  <a16:creationId xmlns:a16="http://schemas.microsoft.com/office/drawing/2014/main" id="{E8A8A6C5-E12F-41C6-AF4D-5ED1215396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38876" y="3449241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0" name="Line 14">
              <a:extLst>
                <a:ext uri="{FF2B5EF4-FFF2-40B4-BE49-F238E27FC236}">
                  <a16:creationId xmlns:a16="http://schemas.microsoft.com/office/drawing/2014/main" id="{8C25E03C-2EC3-496E-A783-359B77A724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75847" y="3449241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1" name="Line 15">
              <a:extLst>
                <a:ext uri="{FF2B5EF4-FFF2-40B4-BE49-F238E27FC236}">
                  <a16:creationId xmlns:a16="http://schemas.microsoft.com/office/drawing/2014/main" id="{72440D24-A5C0-4C10-B8EA-1DB1D19BB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8291" y="3449241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E8E93B32-2B1D-4B83-B007-9F11DD95E1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95022" y="3449241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Line 17">
              <a:extLst>
                <a:ext uri="{FF2B5EF4-FFF2-40B4-BE49-F238E27FC236}">
                  <a16:creationId xmlns:a16="http://schemas.microsoft.com/office/drawing/2014/main" id="{CE814A70-CECB-44FE-8AA3-1B418F53C4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14135" y="3445669"/>
              <a:ext cx="0" cy="71438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4" name="Line 18">
              <a:extLst>
                <a:ext uri="{FF2B5EF4-FFF2-40B4-BE49-F238E27FC236}">
                  <a16:creationId xmlns:a16="http://schemas.microsoft.com/office/drawing/2014/main" id="{1982A0D7-F818-44C0-B5C7-F4ABB73955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46735" y="1477566"/>
              <a:ext cx="89297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CF861158-3F3F-49D2-AF43-0565545DB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6273" y="1477566"/>
              <a:ext cx="5103019" cy="1428750"/>
            </a:xfrm>
            <a:custGeom>
              <a:avLst/>
              <a:gdLst>
                <a:gd name="T0" fmla="*/ 0 w 4286"/>
                <a:gd name="T1" fmla="*/ 0 h 1200"/>
                <a:gd name="T2" fmla="*/ 437 w 4286"/>
                <a:gd name="T3" fmla="*/ 0 h 1200"/>
                <a:gd name="T4" fmla="*/ 437 w 4286"/>
                <a:gd name="T5" fmla="*/ 39 h 1200"/>
                <a:gd name="T6" fmla="*/ 473 w 4286"/>
                <a:gd name="T7" fmla="*/ 39 h 1200"/>
                <a:gd name="T8" fmla="*/ 473 w 4286"/>
                <a:gd name="T9" fmla="*/ 75 h 1200"/>
                <a:gd name="T10" fmla="*/ 529 w 4286"/>
                <a:gd name="T11" fmla="*/ 75 h 1200"/>
                <a:gd name="T12" fmla="*/ 529 w 4286"/>
                <a:gd name="T13" fmla="*/ 121 h 1200"/>
                <a:gd name="T14" fmla="*/ 568 w 4286"/>
                <a:gd name="T15" fmla="*/ 121 h 1200"/>
                <a:gd name="T16" fmla="*/ 568 w 4286"/>
                <a:gd name="T17" fmla="*/ 164 h 1200"/>
                <a:gd name="T18" fmla="*/ 583 w 4286"/>
                <a:gd name="T19" fmla="*/ 164 h 1200"/>
                <a:gd name="T20" fmla="*/ 583 w 4286"/>
                <a:gd name="T21" fmla="*/ 270 h 1200"/>
                <a:gd name="T22" fmla="*/ 600 w 4286"/>
                <a:gd name="T23" fmla="*/ 270 h 1200"/>
                <a:gd name="T24" fmla="*/ 600 w 4286"/>
                <a:gd name="T25" fmla="*/ 345 h 1200"/>
                <a:gd name="T26" fmla="*/ 881 w 4286"/>
                <a:gd name="T27" fmla="*/ 345 h 1200"/>
                <a:gd name="T28" fmla="*/ 881 w 4286"/>
                <a:gd name="T29" fmla="*/ 392 h 1200"/>
                <a:gd name="T30" fmla="*/ 916 w 4286"/>
                <a:gd name="T31" fmla="*/ 392 h 1200"/>
                <a:gd name="T32" fmla="*/ 916 w 4286"/>
                <a:gd name="T33" fmla="*/ 424 h 1200"/>
                <a:gd name="T34" fmla="*/ 1005 w 4286"/>
                <a:gd name="T35" fmla="*/ 424 h 1200"/>
                <a:gd name="T36" fmla="*/ 1005 w 4286"/>
                <a:gd name="T37" fmla="*/ 463 h 1200"/>
                <a:gd name="T38" fmla="*/ 1193 w 4286"/>
                <a:gd name="T39" fmla="*/ 463 h 1200"/>
                <a:gd name="T40" fmla="*/ 1193 w 4286"/>
                <a:gd name="T41" fmla="*/ 502 h 1200"/>
                <a:gd name="T42" fmla="*/ 1243 w 4286"/>
                <a:gd name="T43" fmla="*/ 502 h 1200"/>
                <a:gd name="T44" fmla="*/ 1243 w 4286"/>
                <a:gd name="T45" fmla="*/ 513 h 1200"/>
                <a:gd name="T46" fmla="*/ 1275 w 4286"/>
                <a:gd name="T47" fmla="*/ 513 h 1200"/>
                <a:gd name="T48" fmla="*/ 1275 w 4286"/>
                <a:gd name="T49" fmla="*/ 548 h 1200"/>
                <a:gd name="T50" fmla="*/ 1296 w 4286"/>
                <a:gd name="T51" fmla="*/ 548 h 1200"/>
                <a:gd name="T52" fmla="*/ 1296 w 4286"/>
                <a:gd name="T53" fmla="*/ 588 h 1200"/>
                <a:gd name="T54" fmla="*/ 1477 w 4286"/>
                <a:gd name="T55" fmla="*/ 588 h 1200"/>
                <a:gd name="T56" fmla="*/ 1477 w 4286"/>
                <a:gd name="T57" fmla="*/ 627 h 1200"/>
                <a:gd name="T58" fmla="*/ 1499 w 4286"/>
                <a:gd name="T59" fmla="*/ 627 h 1200"/>
                <a:gd name="T60" fmla="*/ 1499 w 4286"/>
                <a:gd name="T61" fmla="*/ 669 h 1200"/>
                <a:gd name="T62" fmla="*/ 1577 w 4286"/>
                <a:gd name="T63" fmla="*/ 669 h 1200"/>
                <a:gd name="T64" fmla="*/ 1577 w 4286"/>
                <a:gd name="T65" fmla="*/ 709 h 1200"/>
                <a:gd name="T66" fmla="*/ 2259 w 4286"/>
                <a:gd name="T67" fmla="*/ 709 h 1200"/>
                <a:gd name="T68" fmla="*/ 2259 w 4286"/>
                <a:gd name="T69" fmla="*/ 759 h 1200"/>
                <a:gd name="T70" fmla="*/ 2433 w 4286"/>
                <a:gd name="T71" fmla="*/ 759 h 1200"/>
                <a:gd name="T72" fmla="*/ 2635 w 4286"/>
                <a:gd name="T73" fmla="*/ 759 h 1200"/>
                <a:gd name="T74" fmla="*/ 2635 w 4286"/>
                <a:gd name="T75" fmla="*/ 812 h 1200"/>
                <a:gd name="T76" fmla="*/ 2720 w 4286"/>
                <a:gd name="T77" fmla="*/ 812 h 1200"/>
                <a:gd name="T78" fmla="*/ 2720 w 4286"/>
                <a:gd name="T79" fmla="*/ 869 h 1200"/>
                <a:gd name="T80" fmla="*/ 2781 w 4286"/>
                <a:gd name="T81" fmla="*/ 869 h 1200"/>
                <a:gd name="T82" fmla="*/ 2781 w 4286"/>
                <a:gd name="T83" fmla="*/ 922 h 1200"/>
                <a:gd name="T84" fmla="*/ 3054 w 4286"/>
                <a:gd name="T85" fmla="*/ 922 h 1200"/>
                <a:gd name="T86" fmla="*/ 3054 w 4286"/>
                <a:gd name="T87" fmla="*/ 1040 h 1200"/>
                <a:gd name="T88" fmla="*/ 3086 w 4286"/>
                <a:gd name="T89" fmla="*/ 1040 h 1200"/>
                <a:gd name="T90" fmla="*/ 3086 w 4286"/>
                <a:gd name="T91" fmla="*/ 1104 h 1200"/>
                <a:gd name="T92" fmla="*/ 3629 w 4286"/>
                <a:gd name="T93" fmla="*/ 1104 h 1200"/>
                <a:gd name="T94" fmla="*/ 3629 w 4286"/>
                <a:gd name="T95" fmla="*/ 1200 h 1200"/>
                <a:gd name="T96" fmla="*/ 4286 w 4286"/>
                <a:gd name="T97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86" h="1200">
                  <a:moveTo>
                    <a:pt x="0" y="0"/>
                  </a:moveTo>
                  <a:lnTo>
                    <a:pt x="437" y="0"/>
                  </a:lnTo>
                  <a:lnTo>
                    <a:pt x="437" y="39"/>
                  </a:lnTo>
                  <a:lnTo>
                    <a:pt x="473" y="39"/>
                  </a:lnTo>
                  <a:lnTo>
                    <a:pt x="473" y="75"/>
                  </a:lnTo>
                  <a:lnTo>
                    <a:pt x="529" y="75"/>
                  </a:lnTo>
                  <a:lnTo>
                    <a:pt x="529" y="121"/>
                  </a:lnTo>
                  <a:lnTo>
                    <a:pt x="568" y="121"/>
                  </a:lnTo>
                  <a:lnTo>
                    <a:pt x="568" y="164"/>
                  </a:lnTo>
                  <a:lnTo>
                    <a:pt x="583" y="164"/>
                  </a:lnTo>
                  <a:lnTo>
                    <a:pt x="583" y="270"/>
                  </a:lnTo>
                  <a:lnTo>
                    <a:pt x="600" y="270"/>
                  </a:lnTo>
                  <a:lnTo>
                    <a:pt x="600" y="345"/>
                  </a:lnTo>
                  <a:lnTo>
                    <a:pt x="881" y="345"/>
                  </a:lnTo>
                  <a:lnTo>
                    <a:pt x="881" y="392"/>
                  </a:lnTo>
                  <a:lnTo>
                    <a:pt x="916" y="392"/>
                  </a:lnTo>
                  <a:lnTo>
                    <a:pt x="916" y="424"/>
                  </a:lnTo>
                  <a:lnTo>
                    <a:pt x="1005" y="424"/>
                  </a:lnTo>
                  <a:lnTo>
                    <a:pt x="1005" y="463"/>
                  </a:lnTo>
                  <a:lnTo>
                    <a:pt x="1193" y="463"/>
                  </a:lnTo>
                  <a:lnTo>
                    <a:pt x="1193" y="502"/>
                  </a:lnTo>
                  <a:lnTo>
                    <a:pt x="1243" y="502"/>
                  </a:lnTo>
                  <a:lnTo>
                    <a:pt x="1243" y="513"/>
                  </a:lnTo>
                  <a:lnTo>
                    <a:pt x="1275" y="513"/>
                  </a:lnTo>
                  <a:lnTo>
                    <a:pt x="1275" y="548"/>
                  </a:lnTo>
                  <a:lnTo>
                    <a:pt x="1296" y="548"/>
                  </a:lnTo>
                  <a:lnTo>
                    <a:pt x="1296" y="588"/>
                  </a:lnTo>
                  <a:lnTo>
                    <a:pt x="1477" y="588"/>
                  </a:lnTo>
                  <a:lnTo>
                    <a:pt x="1477" y="627"/>
                  </a:lnTo>
                  <a:lnTo>
                    <a:pt x="1499" y="627"/>
                  </a:lnTo>
                  <a:lnTo>
                    <a:pt x="1499" y="669"/>
                  </a:lnTo>
                  <a:lnTo>
                    <a:pt x="1577" y="669"/>
                  </a:lnTo>
                  <a:lnTo>
                    <a:pt x="1577" y="709"/>
                  </a:lnTo>
                  <a:lnTo>
                    <a:pt x="2259" y="709"/>
                  </a:lnTo>
                  <a:lnTo>
                    <a:pt x="2259" y="759"/>
                  </a:lnTo>
                  <a:lnTo>
                    <a:pt x="2433" y="759"/>
                  </a:lnTo>
                  <a:lnTo>
                    <a:pt x="2635" y="759"/>
                  </a:lnTo>
                  <a:lnTo>
                    <a:pt x="2635" y="812"/>
                  </a:lnTo>
                  <a:lnTo>
                    <a:pt x="2720" y="812"/>
                  </a:lnTo>
                  <a:lnTo>
                    <a:pt x="2720" y="869"/>
                  </a:lnTo>
                  <a:lnTo>
                    <a:pt x="2781" y="869"/>
                  </a:lnTo>
                  <a:lnTo>
                    <a:pt x="2781" y="922"/>
                  </a:lnTo>
                  <a:lnTo>
                    <a:pt x="3054" y="922"/>
                  </a:lnTo>
                  <a:lnTo>
                    <a:pt x="3054" y="1040"/>
                  </a:lnTo>
                  <a:lnTo>
                    <a:pt x="3086" y="1040"/>
                  </a:lnTo>
                  <a:lnTo>
                    <a:pt x="3086" y="1104"/>
                  </a:lnTo>
                  <a:lnTo>
                    <a:pt x="3629" y="1104"/>
                  </a:lnTo>
                  <a:lnTo>
                    <a:pt x="3629" y="1200"/>
                  </a:lnTo>
                  <a:lnTo>
                    <a:pt x="4286" y="1200"/>
                  </a:lnTo>
                </a:path>
              </a:pathLst>
            </a:custGeom>
            <a:noFill/>
            <a:ln w="22225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6" name="Line 20">
              <a:extLst>
                <a:ext uri="{FF2B5EF4-FFF2-40B4-BE49-F238E27FC236}">
                  <a16:creationId xmlns:a16="http://schemas.microsoft.com/office/drawing/2014/main" id="{EE488C58-A532-435C-A6C5-89BB686522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54529" y="2792016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7" name="Line 21">
              <a:extLst>
                <a:ext uri="{FF2B5EF4-FFF2-40B4-BE49-F238E27FC236}">
                  <a16:creationId xmlns:a16="http://schemas.microsoft.com/office/drawing/2014/main" id="{DB550C34-D6C2-4A65-A2EC-94D648EB2A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9760" y="2906316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Line 22">
              <a:extLst>
                <a:ext uri="{FF2B5EF4-FFF2-40B4-BE49-F238E27FC236}">
                  <a16:creationId xmlns:a16="http://schemas.microsoft.com/office/drawing/2014/main" id="{514BEF7A-330F-4AD3-B40C-E34B03DB28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2857" y="2792016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9" name="Line 23">
              <a:extLst>
                <a:ext uri="{FF2B5EF4-FFF2-40B4-BE49-F238E27FC236}">
                  <a16:creationId xmlns:a16="http://schemas.microsoft.com/office/drawing/2014/main" id="{E389C94C-D4CE-4E19-A566-3816EA0D05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58088" y="2906316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0" name="Line 24">
              <a:extLst>
                <a:ext uri="{FF2B5EF4-FFF2-40B4-BE49-F238E27FC236}">
                  <a16:creationId xmlns:a16="http://schemas.microsoft.com/office/drawing/2014/main" id="{498A1B73-AD18-488F-80B9-893DE22CC4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36657" y="2792016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" name="Line 25">
              <a:extLst>
                <a:ext uri="{FF2B5EF4-FFF2-40B4-BE49-F238E27FC236}">
                  <a16:creationId xmlns:a16="http://schemas.microsoft.com/office/drawing/2014/main" id="{FAFDC8BF-A7F0-4CF8-B961-CF77A99025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1888" y="2906316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8" name="Line 26">
              <a:extLst>
                <a:ext uri="{FF2B5EF4-FFF2-40B4-BE49-F238E27FC236}">
                  <a16:creationId xmlns:a16="http://schemas.microsoft.com/office/drawing/2014/main" id="{FF3997D5-B00D-4DC8-8367-D90D76BCC1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6582" y="2792016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54" name="Line 27">
              <a:extLst>
                <a:ext uri="{FF2B5EF4-FFF2-40B4-BE49-F238E27FC236}">
                  <a16:creationId xmlns:a16="http://schemas.microsoft.com/office/drawing/2014/main" id="{F9BD0A1A-834B-4399-B1EF-69BE463D0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1813" y="2906316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0" name="Line 28">
              <a:extLst>
                <a:ext uri="{FF2B5EF4-FFF2-40B4-BE49-F238E27FC236}">
                  <a16:creationId xmlns:a16="http://schemas.microsoft.com/office/drawing/2014/main" id="{60D31F78-D30A-44FA-8054-456CB293E6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98482" y="2792016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1" name="Line 29">
              <a:extLst>
                <a:ext uri="{FF2B5EF4-FFF2-40B4-BE49-F238E27FC236}">
                  <a16:creationId xmlns:a16="http://schemas.microsoft.com/office/drawing/2014/main" id="{19C508F9-78FB-4A64-A866-EEC75A0694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8951" y="2906316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2" name="Line 30">
              <a:extLst>
                <a:ext uri="{FF2B5EF4-FFF2-40B4-BE49-F238E27FC236}">
                  <a16:creationId xmlns:a16="http://schemas.microsoft.com/office/drawing/2014/main" id="{E5897476-B26F-40FB-84CA-C24AC77BC7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0351" y="2681287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3" name="Line 31">
              <a:extLst>
                <a:ext uri="{FF2B5EF4-FFF2-40B4-BE49-F238E27FC236}">
                  <a16:creationId xmlns:a16="http://schemas.microsoft.com/office/drawing/2014/main" id="{6313C65D-A592-4B73-89D6-37BD7CAFC7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5582" y="2796779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4" name="Line 32">
              <a:extLst>
                <a:ext uri="{FF2B5EF4-FFF2-40B4-BE49-F238E27FC236}">
                  <a16:creationId xmlns:a16="http://schemas.microsoft.com/office/drawing/2014/main" id="{EF1E398B-D0BA-4E8F-8016-464381A091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2213" y="2681287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5" name="Line 33">
              <a:extLst>
                <a:ext uri="{FF2B5EF4-FFF2-40B4-BE49-F238E27FC236}">
                  <a16:creationId xmlns:a16="http://schemas.microsoft.com/office/drawing/2014/main" id="{3E9FB6B3-93BE-4990-A623-A13971CA5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3872" y="2796779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6" name="Line 34">
              <a:extLst>
                <a:ext uri="{FF2B5EF4-FFF2-40B4-BE49-F238E27FC236}">
                  <a16:creationId xmlns:a16="http://schemas.microsoft.com/office/drawing/2014/main" id="{A73DC5E8-CEA1-4F96-839E-10A6C0B565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34113" y="2681287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7" name="Line 35">
              <a:extLst>
                <a:ext uri="{FF2B5EF4-FFF2-40B4-BE49-F238E27FC236}">
                  <a16:creationId xmlns:a16="http://schemas.microsoft.com/office/drawing/2014/main" id="{64A964D7-1E94-46B9-928E-B574FAF7EB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5772" y="2796779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8" name="Line 36">
              <a:extLst>
                <a:ext uri="{FF2B5EF4-FFF2-40B4-BE49-F238E27FC236}">
                  <a16:creationId xmlns:a16="http://schemas.microsoft.com/office/drawing/2014/main" id="{AD90B7B2-6ECD-4825-815D-DECE3A18A1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9104" y="2457451"/>
              <a:ext cx="0" cy="117872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9" name="Line 37">
              <a:extLst>
                <a:ext uri="{FF2B5EF4-FFF2-40B4-BE49-F238E27FC236}">
                  <a16:creationId xmlns:a16="http://schemas.microsoft.com/office/drawing/2014/main" id="{B4EFCC53-71E5-4BA8-A043-AAECBF9096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3144" y="2571750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4" name="Line 38">
              <a:extLst>
                <a:ext uri="{FF2B5EF4-FFF2-40B4-BE49-F238E27FC236}">
                  <a16:creationId xmlns:a16="http://schemas.microsoft.com/office/drawing/2014/main" id="{08A06236-C9E7-4B6C-8FBC-22735A5AB8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4538" y="2397919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5" name="Line 39">
              <a:extLst>
                <a:ext uri="{FF2B5EF4-FFF2-40B4-BE49-F238E27FC236}">
                  <a16:creationId xmlns:a16="http://schemas.microsoft.com/office/drawing/2014/main" id="{E5F15AEB-155B-43C4-926E-575ABA850B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9769" y="2512219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6" name="Line 40">
              <a:extLst>
                <a:ext uri="{FF2B5EF4-FFF2-40B4-BE49-F238E27FC236}">
                  <a16:creationId xmlns:a16="http://schemas.microsoft.com/office/drawing/2014/main" id="{267B0DB3-F3EF-49E1-831B-366C8585B0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8535" y="2265760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7" name="Line 41">
              <a:extLst>
                <a:ext uri="{FF2B5EF4-FFF2-40B4-BE49-F238E27FC236}">
                  <a16:creationId xmlns:a16="http://schemas.microsoft.com/office/drawing/2014/main" id="{DE7A4EAE-CB70-4EC5-9419-899ADEC324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63766" y="2381250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8" name="Line 42">
              <a:extLst>
                <a:ext uri="{FF2B5EF4-FFF2-40B4-BE49-F238E27FC236}">
                  <a16:creationId xmlns:a16="http://schemas.microsoft.com/office/drawing/2014/main" id="{B7963F04-0091-481E-A047-79D6F8B5F9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7060" y="2210991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9" name="Line 43">
              <a:extLst>
                <a:ext uri="{FF2B5EF4-FFF2-40B4-BE49-F238E27FC236}">
                  <a16:creationId xmlns:a16="http://schemas.microsoft.com/office/drawing/2014/main" id="{1758EDE2-6E1D-4B6B-A037-5D9AAC460F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7528" y="2325291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0" name="Line 44">
              <a:extLst>
                <a:ext uri="{FF2B5EF4-FFF2-40B4-BE49-F238E27FC236}">
                  <a16:creationId xmlns:a16="http://schemas.microsoft.com/office/drawing/2014/main" id="{38C779C7-B62E-479B-ABC5-5DF217A281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3926" y="2210991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1" name="Line 45">
              <a:extLst>
                <a:ext uri="{FF2B5EF4-FFF2-40B4-BE49-F238E27FC236}">
                  <a16:creationId xmlns:a16="http://schemas.microsoft.com/office/drawing/2014/main" id="{91336D3C-1EC9-41A3-AA54-45E65391CD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9157" y="2325291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2" name="Line 46">
              <a:extLst>
                <a:ext uri="{FF2B5EF4-FFF2-40B4-BE49-F238E27FC236}">
                  <a16:creationId xmlns:a16="http://schemas.microsoft.com/office/drawing/2014/main" id="{D4B49156-44FC-4B72-8283-2056581D4D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160" y="2210991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3" name="Line 47">
              <a:extLst>
                <a:ext uri="{FF2B5EF4-FFF2-40B4-BE49-F238E27FC236}">
                  <a16:creationId xmlns:a16="http://schemas.microsoft.com/office/drawing/2014/main" id="{2340C482-E395-4A1C-9264-731E1BB5FC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391" y="2325291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4" name="Line 48">
              <a:extLst>
                <a:ext uri="{FF2B5EF4-FFF2-40B4-BE49-F238E27FC236}">
                  <a16:creationId xmlns:a16="http://schemas.microsoft.com/office/drawing/2014/main" id="{5008F56A-51F2-456D-9B22-80CFA19B83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9157" y="2210991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5" name="Line 49">
              <a:extLst>
                <a:ext uri="{FF2B5EF4-FFF2-40B4-BE49-F238E27FC236}">
                  <a16:creationId xmlns:a16="http://schemas.microsoft.com/office/drawing/2014/main" id="{4673F3F3-58E7-4B43-8DDA-20BAA8D904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4388" y="2325291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6" name="Line 50">
              <a:extLst>
                <a:ext uri="{FF2B5EF4-FFF2-40B4-BE49-F238E27FC236}">
                  <a16:creationId xmlns:a16="http://schemas.microsoft.com/office/drawing/2014/main" id="{6D7B5EEB-E06A-4AF2-A766-8687C0D896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4320" y="1974056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7" name="Line 51">
              <a:extLst>
                <a:ext uri="{FF2B5EF4-FFF2-40B4-BE49-F238E27FC236}">
                  <a16:creationId xmlns:a16="http://schemas.microsoft.com/office/drawing/2014/main" id="{8A9F46E5-5F85-4797-9125-B4898793BE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9551" y="2088356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8" name="Line 52">
              <a:extLst>
                <a:ext uri="{FF2B5EF4-FFF2-40B4-BE49-F238E27FC236}">
                  <a16:creationId xmlns:a16="http://schemas.microsoft.com/office/drawing/2014/main" id="{76B099FB-059C-4F36-98BB-585688DF61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3547" y="1778794"/>
              <a:ext cx="0" cy="117872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9" name="Line 53">
              <a:extLst>
                <a:ext uri="{FF2B5EF4-FFF2-40B4-BE49-F238E27FC236}">
                  <a16:creationId xmlns:a16="http://schemas.microsoft.com/office/drawing/2014/main" id="{BA5A4625-1AF4-4C41-ACCA-A161FF019E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4016" y="1893094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94BD2A21-72CC-47A5-BA03-C82F9A5EB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035" y="1477566"/>
              <a:ext cx="5753100" cy="1968104"/>
            </a:xfrm>
            <a:custGeom>
              <a:avLst/>
              <a:gdLst>
                <a:gd name="T0" fmla="*/ 0 w 4832"/>
                <a:gd name="T1" fmla="*/ 0 h 1653"/>
                <a:gd name="T2" fmla="*/ 550 w 4832"/>
                <a:gd name="T3" fmla="*/ 0 h 1653"/>
                <a:gd name="T4" fmla="*/ 550 w 4832"/>
                <a:gd name="T5" fmla="*/ 46 h 1653"/>
                <a:gd name="T6" fmla="*/ 614 w 4832"/>
                <a:gd name="T7" fmla="*/ 46 h 1653"/>
                <a:gd name="T8" fmla="*/ 614 w 4832"/>
                <a:gd name="T9" fmla="*/ 89 h 1653"/>
                <a:gd name="T10" fmla="*/ 873 w 4832"/>
                <a:gd name="T11" fmla="*/ 89 h 1653"/>
                <a:gd name="T12" fmla="*/ 873 w 4832"/>
                <a:gd name="T13" fmla="*/ 135 h 1653"/>
                <a:gd name="T14" fmla="*/ 983 w 4832"/>
                <a:gd name="T15" fmla="*/ 135 h 1653"/>
                <a:gd name="T16" fmla="*/ 983 w 4832"/>
                <a:gd name="T17" fmla="*/ 189 h 1653"/>
                <a:gd name="T18" fmla="*/ 1193 w 4832"/>
                <a:gd name="T19" fmla="*/ 189 h 1653"/>
                <a:gd name="T20" fmla="*/ 1193 w 4832"/>
                <a:gd name="T21" fmla="*/ 235 h 1653"/>
                <a:gd name="T22" fmla="*/ 1456 w 4832"/>
                <a:gd name="T23" fmla="*/ 235 h 1653"/>
                <a:gd name="T24" fmla="*/ 1456 w 4832"/>
                <a:gd name="T25" fmla="*/ 281 h 1653"/>
                <a:gd name="T26" fmla="*/ 1750 w 4832"/>
                <a:gd name="T27" fmla="*/ 281 h 1653"/>
                <a:gd name="T28" fmla="*/ 1750 w 4832"/>
                <a:gd name="T29" fmla="*/ 331 h 1653"/>
                <a:gd name="T30" fmla="*/ 1878 w 4832"/>
                <a:gd name="T31" fmla="*/ 331 h 1653"/>
                <a:gd name="T32" fmla="*/ 1878 w 4832"/>
                <a:gd name="T33" fmla="*/ 388 h 1653"/>
                <a:gd name="T34" fmla="*/ 2038 w 4832"/>
                <a:gd name="T35" fmla="*/ 388 h 1653"/>
                <a:gd name="T36" fmla="*/ 2038 w 4832"/>
                <a:gd name="T37" fmla="*/ 452 h 1653"/>
                <a:gd name="T38" fmla="*/ 2198 w 4832"/>
                <a:gd name="T39" fmla="*/ 452 h 1653"/>
                <a:gd name="T40" fmla="*/ 2198 w 4832"/>
                <a:gd name="T41" fmla="*/ 513 h 1653"/>
                <a:gd name="T42" fmla="*/ 2496 w 4832"/>
                <a:gd name="T43" fmla="*/ 513 h 1653"/>
                <a:gd name="T44" fmla="*/ 2496 w 4832"/>
                <a:gd name="T45" fmla="*/ 580 h 1653"/>
                <a:gd name="T46" fmla="*/ 3153 w 4832"/>
                <a:gd name="T47" fmla="*/ 580 h 1653"/>
                <a:gd name="T48" fmla="*/ 3153 w 4832"/>
                <a:gd name="T49" fmla="*/ 669 h 1653"/>
                <a:gd name="T50" fmla="*/ 4080 w 4832"/>
                <a:gd name="T51" fmla="*/ 669 h 1653"/>
                <a:gd name="T52" fmla="*/ 4080 w 4832"/>
                <a:gd name="T53" fmla="*/ 919 h 1653"/>
                <a:gd name="T54" fmla="*/ 4832 w 4832"/>
                <a:gd name="T55" fmla="*/ 919 h 1653"/>
                <a:gd name="T56" fmla="*/ 4832 w 4832"/>
                <a:gd name="T57" fmla="*/ 1653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32" h="1653">
                  <a:moveTo>
                    <a:pt x="0" y="0"/>
                  </a:moveTo>
                  <a:lnTo>
                    <a:pt x="550" y="0"/>
                  </a:lnTo>
                  <a:lnTo>
                    <a:pt x="550" y="46"/>
                  </a:lnTo>
                  <a:lnTo>
                    <a:pt x="614" y="46"/>
                  </a:lnTo>
                  <a:lnTo>
                    <a:pt x="614" y="89"/>
                  </a:lnTo>
                  <a:lnTo>
                    <a:pt x="873" y="89"/>
                  </a:lnTo>
                  <a:lnTo>
                    <a:pt x="873" y="135"/>
                  </a:lnTo>
                  <a:lnTo>
                    <a:pt x="983" y="135"/>
                  </a:lnTo>
                  <a:lnTo>
                    <a:pt x="983" y="189"/>
                  </a:lnTo>
                  <a:lnTo>
                    <a:pt x="1193" y="189"/>
                  </a:lnTo>
                  <a:lnTo>
                    <a:pt x="1193" y="235"/>
                  </a:lnTo>
                  <a:lnTo>
                    <a:pt x="1456" y="235"/>
                  </a:lnTo>
                  <a:lnTo>
                    <a:pt x="1456" y="281"/>
                  </a:lnTo>
                  <a:lnTo>
                    <a:pt x="1750" y="281"/>
                  </a:lnTo>
                  <a:lnTo>
                    <a:pt x="1750" y="331"/>
                  </a:lnTo>
                  <a:lnTo>
                    <a:pt x="1878" y="331"/>
                  </a:lnTo>
                  <a:lnTo>
                    <a:pt x="1878" y="388"/>
                  </a:lnTo>
                  <a:lnTo>
                    <a:pt x="2038" y="388"/>
                  </a:lnTo>
                  <a:lnTo>
                    <a:pt x="2038" y="452"/>
                  </a:lnTo>
                  <a:lnTo>
                    <a:pt x="2198" y="452"/>
                  </a:lnTo>
                  <a:lnTo>
                    <a:pt x="2198" y="513"/>
                  </a:lnTo>
                  <a:lnTo>
                    <a:pt x="2496" y="513"/>
                  </a:lnTo>
                  <a:lnTo>
                    <a:pt x="2496" y="580"/>
                  </a:lnTo>
                  <a:lnTo>
                    <a:pt x="3153" y="580"/>
                  </a:lnTo>
                  <a:lnTo>
                    <a:pt x="3153" y="669"/>
                  </a:lnTo>
                  <a:lnTo>
                    <a:pt x="4080" y="669"/>
                  </a:lnTo>
                  <a:lnTo>
                    <a:pt x="4080" y="919"/>
                  </a:lnTo>
                  <a:lnTo>
                    <a:pt x="4832" y="919"/>
                  </a:lnTo>
                  <a:lnTo>
                    <a:pt x="4832" y="1653"/>
                  </a:lnTo>
                </a:path>
              </a:pathLst>
            </a:custGeom>
            <a:noFill/>
            <a:ln w="22225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1" name="Line 55">
              <a:extLst>
                <a:ext uri="{FF2B5EF4-FFF2-40B4-BE49-F238E27FC236}">
                  <a16:creationId xmlns:a16="http://schemas.microsoft.com/office/drawing/2014/main" id="{E61DEF35-94EE-4613-A773-A517DFA589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7735" y="1366837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2" name="Line 56">
              <a:extLst>
                <a:ext uri="{FF2B5EF4-FFF2-40B4-BE49-F238E27FC236}">
                  <a16:creationId xmlns:a16="http://schemas.microsoft.com/office/drawing/2014/main" id="{78521D5F-589C-4E6C-B54D-AA7E666C46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1776" y="1481138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3" name="Line 57">
              <a:extLst>
                <a:ext uri="{FF2B5EF4-FFF2-40B4-BE49-F238E27FC236}">
                  <a16:creationId xmlns:a16="http://schemas.microsoft.com/office/drawing/2014/main" id="{0F9E5AEB-A1DC-4C69-B0F9-E917ABE530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8747" y="1472804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4" name="Line 58">
              <a:extLst>
                <a:ext uri="{FF2B5EF4-FFF2-40B4-BE49-F238E27FC236}">
                  <a16:creationId xmlns:a16="http://schemas.microsoft.com/office/drawing/2014/main" id="{9BB32FBB-8513-4C46-AA13-6D4BD4454C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3979" y="1583531"/>
              <a:ext cx="1440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5" name="Line 59">
              <a:extLst>
                <a:ext uri="{FF2B5EF4-FFF2-40B4-BE49-F238E27FC236}">
                  <a16:creationId xmlns:a16="http://schemas.microsoft.com/office/drawing/2014/main" id="{39AF1C8C-6ACA-4B27-BFBB-97DF1115C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0945" y="1583531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6" name="Line 60">
              <a:extLst>
                <a:ext uri="{FF2B5EF4-FFF2-40B4-BE49-F238E27FC236}">
                  <a16:creationId xmlns:a16="http://schemas.microsoft.com/office/drawing/2014/main" id="{E4C770A8-2D5C-490A-B757-1B28114147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4985" y="1697831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7" name="Line 61">
              <a:extLst>
                <a:ext uri="{FF2B5EF4-FFF2-40B4-BE49-F238E27FC236}">
                  <a16:creationId xmlns:a16="http://schemas.microsoft.com/office/drawing/2014/main" id="{68270AEA-413A-4396-8F0C-12D4DD3F01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220" y="1643063"/>
              <a:ext cx="0" cy="117872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8" name="Line 62">
              <a:extLst>
                <a:ext uri="{FF2B5EF4-FFF2-40B4-BE49-F238E27FC236}">
                  <a16:creationId xmlns:a16="http://schemas.microsoft.com/office/drawing/2014/main" id="{592D5C2A-BD83-4268-953F-79523A9E49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6688" y="1757363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9" name="Line 63">
              <a:extLst>
                <a:ext uri="{FF2B5EF4-FFF2-40B4-BE49-F238E27FC236}">
                  <a16:creationId xmlns:a16="http://schemas.microsoft.com/office/drawing/2014/main" id="{F842A0A0-96A5-47F3-BBB5-4971E2B967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9126" y="1697831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0" name="Line 64">
              <a:extLst>
                <a:ext uri="{FF2B5EF4-FFF2-40B4-BE49-F238E27FC236}">
                  <a16:creationId xmlns:a16="http://schemas.microsoft.com/office/drawing/2014/main" id="{31961031-D393-4EB7-8F77-FFC4332C4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1026" y="1812131"/>
              <a:ext cx="89297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1" name="Line 65">
              <a:extLst>
                <a:ext uri="{FF2B5EF4-FFF2-40B4-BE49-F238E27FC236}">
                  <a16:creationId xmlns:a16="http://schemas.microsoft.com/office/drawing/2014/main" id="{3522BC2D-8FA2-4DA3-9649-57E24C90E8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1057" y="1697831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2" name="Line 66">
              <a:extLst>
                <a:ext uri="{FF2B5EF4-FFF2-40B4-BE49-F238E27FC236}">
                  <a16:creationId xmlns:a16="http://schemas.microsoft.com/office/drawing/2014/main" id="{7B98E755-ADB3-429B-A108-5B019CB60D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6529" y="1812131"/>
              <a:ext cx="89297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3" name="Line 67">
              <a:extLst>
                <a:ext uri="{FF2B5EF4-FFF2-40B4-BE49-F238E27FC236}">
                  <a16:creationId xmlns:a16="http://schemas.microsoft.com/office/drawing/2014/main" id="{50F7C435-AF3E-4437-A52D-3CB834F166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160" y="1757362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4" name="Line 68">
              <a:extLst>
                <a:ext uri="{FF2B5EF4-FFF2-40B4-BE49-F238E27FC236}">
                  <a16:creationId xmlns:a16="http://schemas.microsoft.com/office/drawing/2014/main" id="{DC99A570-8E70-494D-99BF-95958A0C9E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4628" y="1871663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Line 69">
              <a:extLst>
                <a:ext uri="{FF2B5EF4-FFF2-40B4-BE49-F238E27FC236}">
                  <a16:creationId xmlns:a16="http://schemas.microsoft.com/office/drawing/2014/main" id="{7BC76665-5BA4-42FB-985B-2B6A31CFE1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5357" y="1760935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Line 70">
              <a:extLst>
                <a:ext uri="{FF2B5EF4-FFF2-40B4-BE49-F238E27FC236}">
                  <a16:creationId xmlns:a16="http://schemas.microsoft.com/office/drawing/2014/main" id="{F9F55F5C-DD0D-461B-815E-EFFFEF5F9E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5826" y="1876425"/>
              <a:ext cx="9286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Line 71">
              <a:extLst>
                <a:ext uri="{FF2B5EF4-FFF2-40B4-BE49-F238E27FC236}">
                  <a16:creationId xmlns:a16="http://schemas.microsoft.com/office/drawing/2014/main" id="{F04DE4E7-039E-49EF-9B58-613DDB32D2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666" y="1825228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Line 72">
              <a:extLst>
                <a:ext uri="{FF2B5EF4-FFF2-40B4-BE49-F238E27FC236}">
                  <a16:creationId xmlns:a16="http://schemas.microsoft.com/office/drawing/2014/main" id="{19EF8E26-C63B-4D08-B421-03526F558E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9898" y="1939529"/>
              <a:ext cx="9286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1" name="Line 73">
              <a:extLst>
                <a:ext uri="{FF2B5EF4-FFF2-40B4-BE49-F238E27FC236}">
                  <a16:creationId xmlns:a16="http://schemas.microsoft.com/office/drawing/2014/main" id="{1B777E58-0EA9-4C47-995F-95686118DB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6832" y="1901428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2" name="Line 74">
              <a:extLst>
                <a:ext uri="{FF2B5EF4-FFF2-40B4-BE49-F238E27FC236}">
                  <a16:creationId xmlns:a16="http://schemas.microsoft.com/office/drawing/2014/main" id="{1FF00BAC-9AB9-46DB-BEB9-F3667B002C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301" y="2015729"/>
              <a:ext cx="94060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3" name="Line 75">
              <a:extLst>
                <a:ext uri="{FF2B5EF4-FFF2-40B4-BE49-F238E27FC236}">
                  <a16:creationId xmlns:a16="http://schemas.microsoft.com/office/drawing/2014/main" id="{2B7FF4D0-3325-4345-A5F7-464C6BA339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5895" y="1977628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4" name="Line 76">
              <a:extLst>
                <a:ext uri="{FF2B5EF4-FFF2-40B4-BE49-F238E27FC236}">
                  <a16:creationId xmlns:a16="http://schemas.microsoft.com/office/drawing/2014/main" id="{234A72BC-37AE-473F-9387-A498849DE2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6363" y="2091929"/>
              <a:ext cx="114300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5" name="Line 77">
              <a:extLst>
                <a:ext uri="{FF2B5EF4-FFF2-40B4-BE49-F238E27FC236}">
                  <a16:creationId xmlns:a16="http://schemas.microsoft.com/office/drawing/2014/main" id="{F84B8074-E642-4BB4-BE1F-30E44046CF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2366" y="2053828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6" name="Line 78">
              <a:extLst>
                <a:ext uri="{FF2B5EF4-FFF2-40B4-BE49-F238E27FC236}">
                  <a16:creationId xmlns:a16="http://schemas.microsoft.com/office/drawing/2014/main" id="{59374D92-A67F-40C2-9E12-90B0DCD83D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2835" y="2168129"/>
              <a:ext cx="114300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7" name="Line 79">
              <a:extLst>
                <a:ext uri="{FF2B5EF4-FFF2-40B4-BE49-F238E27FC236}">
                  <a16:creationId xmlns:a16="http://schemas.microsoft.com/office/drawing/2014/main" id="{6746354E-A29A-473D-8ED0-75EDDEFF96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6672" y="2053828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8" name="Line 80">
              <a:extLst>
                <a:ext uri="{FF2B5EF4-FFF2-40B4-BE49-F238E27FC236}">
                  <a16:creationId xmlns:a16="http://schemas.microsoft.com/office/drawing/2014/main" id="{90694AA2-F3B5-429B-882B-1992C987F8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1903" y="2168129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0" name="Line 81">
              <a:extLst>
                <a:ext uri="{FF2B5EF4-FFF2-40B4-BE49-F238E27FC236}">
                  <a16:creationId xmlns:a16="http://schemas.microsoft.com/office/drawing/2014/main" id="{5F91D41F-C352-4865-BA82-4D80F110F9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4772" y="2053828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2" name="Line 82">
              <a:extLst>
                <a:ext uri="{FF2B5EF4-FFF2-40B4-BE49-F238E27FC236}">
                  <a16:creationId xmlns:a16="http://schemas.microsoft.com/office/drawing/2014/main" id="{F666035F-1AC1-419C-8A74-3A965DC48F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0003" y="2168129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7" name="Line 83">
              <a:extLst>
                <a:ext uri="{FF2B5EF4-FFF2-40B4-BE49-F238E27FC236}">
                  <a16:creationId xmlns:a16="http://schemas.microsoft.com/office/drawing/2014/main" id="{E435B423-E270-4412-A076-E7B9522F19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3835" y="2053828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8" name="Line 84">
              <a:extLst>
                <a:ext uri="{FF2B5EF4-FFF2-40B4-BE49-F238E27FC236}">
                  <a16:creationId xmlns:a16="http://schemas.microsoft.com/office/drawing/2014/main" id="{1100411F-F3C9-49DD-8FF8-85A6AC19B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2638" y="2168129"/>
              <a:ext cx="101204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9" name="Line 85">
              <a:extLst>
                <a:ext uri="{FF2B5EF4-FFF2-40B4-BE49-F238E27FC236}">
                  <a16:creationId xmlns:a16="http://schemas.microsoft.com/office/drawing/2014/main" id="{AC963D32-2964-48A2-95AD-F12B9CC641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2713" y="2164556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0" name="Line 86">
              <a:extLst>
                <a:ext uri="{FF2B5EF4-FFF2-40B4-BE49-F238E27FC236}">
                  <a16:creationId xmlns:a16="http://schemas.microsoft.com/office/drawing/2014/main" id="{882C2CCF-1EBF-414C-B664-28E1606DE2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07945" y="2278856"/>
              <a:ext cx="114300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1" name="Line 87">
              <a:extLst>
                <a:ext uri="{FF2B5EF4-FFF2-40B4-BE49-F238E27FC236}">
                  <a16:creationId xmlns:a16="http://schemas.microsoft.com/office/drawing/2014/main" id="{B2EE73A3-ACBD-4787-94A2-D088D4D017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5347" y="2164556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2" name="Line 88">
              <a:extLst>
                <a:ext uri="{FF2B5EF4-FFF2-40B4-BE49-F238E27FC236}">
                  <a16:creationId xmlns:a16="http://schemas.microsoft.com/office/drawing/2014/main" id="{85259DDE-8C9F-44F2-BBF2-DD6E1FFEF7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30578" y="2278856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3" name="Line 89">
              <a:extLst>
                <a:ext uri="{FF2B5EF4-FFF2-40B4-BE49-F238E27FC236}">
                  <a16:creationId xmlns:a16="http://schemas.microsoft.com/office/drawing/2014/main" id="{051CE2A3-83A6-48C1-9801-36B9A367D5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5620" y="2164556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4" name="Line 90">
              <a:extLst>
                <a:ext uri="{FF2B5EF4-FFF2-40B4-BE49-F238E27FC236}">
                  <a16:creationId xmlns:a16="http://schemas.microsoft.com/office/drawing/2014/main" id="{26FC0A54-347E-4F3C-AFF7-FDF2D60A9E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97279" y="2278856"/>
              <a:ext cx="104775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5" name="Line 91">
              <a:extLst>
                <a:ext uri="{FF2B5EF4-FFF2-40B4-BE49-F238E27FC236}">
                  <a16:creationId xmlns:a16="http://schemas.microsoft.com/office/drawing/2014/main" id="{EB698C71-92C1-4C84-8A0E-0C99D86AB8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7051" y="2164556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6" name="Line 92">
              <a:extLst>
                <a:ext uri="{FF2B5EF4-FFF2-40B4-BE49-F238E27FC236}">
                  <a16:creationId xmlns:a16="http://schemas.microsoft.com/office/drawing/2014/main" id="{3E2D09B6-E192-4B21-AE9F-B75BCF0127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22282" y="2278856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7" name="Line 93">
              <a:extLst>
                <a:ext uri="{FF2B5EF4-FFF2-40B4-BE49-F238E27FC236}">
                  <a16:creationId xmlns:a16="http://schemas.microsoft.com/office/drawing/2014/main" id="{09A6EECF-F1E4-4C24-9617-C59EF9A589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1813" y="2164556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8" name="Line 94">
              <a:extLst>
                <a:ext uri="{FF2B5EF4-FFF2-40B4-BE49-F238E27FC236}">
                  <a16:creationId xmlns:a16="http://schemas.microsoft.com/office/drawing/2014/main" id="{38F2CA24-1EA5-4E9B-9FB8-B84C486871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27045" y="2278856"/>
              <a:ext cx="104775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9" name="Line 95">
              <a:extLst>
                <a:ext uri="{FF2B5EF4-FFF2-40B4-BE49-F238E27FC236}">
                  <a16:creationId xmlns:a16="http://schemas.microsoft.com/office/drawing/2014/main" id="{0F39BB4D-AB55-4C01-B996-3C466085C1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9913" y="2164556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0" name="Line 96">
              <a:extLst>
                <a:ext uri="{FF2B5EF4-FFF2-40B4-BE49-F238E27FC236}">
                  <a16:creationId xmlns:a16="http://schemas.microsoft.com/office/drawing/2014/main" id="{86773C7D-4692-4362-99A0-92A4372C70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68716" y="2278856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1" name="Line 97">
              <a:extLst>
                <a:ext uri="{FF2B5EF4-FFF2-40B4-BE49-F238E27FC236}">
                  <a16:creationId xmlns:a16="http://schemas.microsoft.com/office/drawing/2014/main" id="{03D01E58-3661-43DC-9D19-DD3239C4AD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8247" y="2164556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2" name="Line 98">
              <a:extLst>
                <a:ext uri="{FF2B5EF4-FFF2-40B4-BE49-F238E27FC236}">
                  <a16:creationId xmlns:a16="http://schemas.microsoft.com/office/drawing/2014/main" id="{B728C1A6-32CB-4DAC-A1CC-DD1688DBE3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7051" y="2278856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3" name="Line 99">
              <a:extLst>
                <a:ext uri="{FF2B5EF4-FFF2-40B4-BE49-F238E27FC236}">
                  <a16:creationId xmlns:a16="http://schemas.microsoft.com/office/drawing/2014/main" id="{54070CB3-BAE9-40A0-BFB4-3A6D8721D1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6582" y="2164556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4" name="Line 100">
              <a:extLst>
                <a:ext uri="{FF2B5EF4-FFF2-40B4-BE49-F238E27FC236}">
                  <a16:creationId xmlns:a16="http://schemas.microsoft.com/office/drawing/2014/main" id="{4525F851-CB35-4A4C-AA70-63EBBD5C68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5385" y="2278856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5" name="Line 101">
              <a:extLst>
                <a:ext uri="{FF2B5EF4-FFF2-40B4-BE49-F238E27FC236}">
                  <a16:creationId xmlns:a16="http://schemas.microsoft.com/office/drawing/2014/main" id="{9F0FE5F4-59DC-4A88-8771-28AEBA0BC8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42622" y="2461022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6" name="Line 102">
              <a:extLst>
                <a:ext uri="{FF2B5EF4-FFF2-40B4-BE49-F238E27FC236}">
                  <a16:creationId xmlns:a16="http://schemas.microsoft.com/office/drawing/2014/main" id="{DD831E5B-CA1A-42F4-92AE-C87934C86E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83091" y="2571750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7" name="Line 103">
              <a:extLst>
                <a:ext uri="{FF2B5EF4-FFF2-40B4-BE49-F238E27FC236}">
                  <a16:creationId xmlns:a16="http://schemas.microsoft.com/office/drawing/2014/main" id="{F67C0E0A-4E83-436C-8742-4A346A87AB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46195" y="2461022"/>
              <a:ext cx="0" cy="11430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8" name="Line 104">
              <a:extLst>
                <a:ext uri="{FF2B5EF4-FFF2-40B4-BE49-F238E27FC236}">
                  <a16:creationId xmlns:a16="http://schemas.microsoft.com/office/drawing/2014/main" id="{F1590D80-EEE9-4276-8FE4-455BAA668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1426" y="2571750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C9E9A39A-AFFB-4433-9558-0CE347AEB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18" y="313267"/>
            <a:ext cx="11406108" cy="1155700"/>
          </a:xfrm>
        </p:spPr>
        <p:txBody>
          <a:bodyPr>
            <a:normAutofit fontScale="90000"/>
          </a:bodyPr>
          <a:lstStyle/>
          <a:p>
            <a:r>
              <a:rPr lang="en-US" dirty="0"/>
              <a:t>Kaplan-Meier Analysis of Duration of Response</a:t>
            </a:r>
            <a:r>
              <a:rPr lang="en-US" baseline="30000" dirty="0"/>
              <a:t>a</a:t>
            </a:r>
            <a:endParaRPr lang="en-US" dirty="0"/>
          </a:p>
        </p:txBody>
      </p:sp>
      <p:graphicFrame>
        <p:nvGraphicFramePr>
          <p:cNvPr id="217" name="Table 216">
            <a:extLst>
              <a:ext uri="{FF2B5EF4-FFF2-40B4-BE49-F238E27FC236}">
                <a16:creationId xmlns:a16="http://schemas.microsoft.com/office/drawing/2014/main" id="{664552C7-A574-48B9-81C4-8B3A1A82942D}"/>
              </a:ext>
            </a:extLst>
          </p:cNvPr>
          <p:cNvGraphicFramePr>
            <a:graphicFrameLocks noGrp="1"/>
          </p:cNvGraphicFramePr>
          <p:nvPr/>
        </p:nvGraphicFramePr>
        <p:xfrm>
          <a:off x="4619818" y="1245468"/>
          <a:ext cx="4970013" cy="932688"/>
        </p:xfrm>
        <a:graphic>
          <a:graphicData uri="http://schemas.openxmlformats.org/drawingml/2006/table">
            <a:tbl>
              <a:tblPr firstRow="1" bandRow="1"/>
              <a:tblGrid>
                <a:gridCol w="1900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1769">
                  <a:extLst>
                    <a:ext uri="{9D8B030D-6E8A-4147-A177-3AD203B41FA5}">
                      <a16:colId xmlns:a16="http://schemas.microsoft.com/office/drawing/2014/main" val="1098647651"/>
                    </a:ext>
                  </a:extLst>
                </a:gridCol>
                <a:gridCol w="1607947">
                  <a:extLst>
                    <a:ext uri="{9D8B030D-6E8A-4147-A177-3AD203B41FA5}">
                      <a16:colId xmlns:a16="http://schemas.microsoft.com/office/drawing/2014/main" val="3408974660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DOR</a:t>
                      </a:r>
                    </a:p>
                  </a:txBody>
                  <a:tcPr marL="0" marR="9144" marT="9144" marB="9144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DOR</a:t>
                      </a:r>
                      <a:r>
                        <a:rPr lang="en-US" sz="1600" b="1" i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≥18 mo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(%)</a:t>
                      </a:r>
                    </a:p>
                  </a:txBody>
                  <a:tcPr marL="0" marR="9144" marT="9144" marB="91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(range),</a:t>
                      </a:r>
                      <a:r>
                        <a:rPr lang="en-US" sz="1600" b="1" i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</a:t>
                      </a:r>
                    </a:p>
                  </a:txBody>
                  <a:tcPr marL="0" marR="9144" marT="9144" marB="91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0087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 + D + T</a:t>
                      </a:r>
                    </a:p>
                  </a:txBody>
                  <a:tcPr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0087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(59.8)</a:t>
                      </a: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0087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 (1.9+-22.1)</a:t>
                      </a: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66203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Placebo + D + T</a:t>
                      </a:r>
                    </a:p>
                  </a:txBody>
                  <a:tcPr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66203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(27.8)</a:t>
                      </a: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66203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12.5 (2.1-19.5+)</a:t>
                      </a:r>
                      <a:endParaRPr lang="en-US" sz="1600" b="1" dirty="0">
                        <a:solidFill>
                          <a:srgbClr val="00877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2" name="Text Placeholder 3">
            <a:extLst>
              <a:ext uri="{FF2B5EF4-FFF2-40B4-BE49-F238E27FC236}">
                <a16:creationId xmlns:a16="http://schemas.microsoft.com/office/drawing/2014/main" id="{D3CF211F-990B-485B-AF72-00ADF76D1A2C}"/>
              </a:ext>
            </a:extLst>
          </p:cNvPr>
          <p:cNvSpPr txBox="1">
            <a:spLocks/>
          </p:cNvSpPr>
          <p:nvPr/>
        </p:nvSpPr>
        <p:spPr>
          <a:xfrm>
            <a:off x="0" y="6641400"/>
            <a:ext cx="12192000" cy="249161"/>
          </a:xfrm>
          <a:prstGeom prst="rect">
            <a:avLst/>
          </a:prstGeom>
        </p:spPr>
        <p:txBody>
          <a:bodyPr vert="horz" lIns="121920" tIns="60960" rIns="121920" bIns="60960" rtlCol="0" anchor="b" anchorCtr="0">
            <a:noAutofit/>
          </a:bodyPr>
          <a:lstStyle>
            <a:lvl1pPr marL="0" indent="0" algn="l" defTabSz="3429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95000"/>
              <a:buFont typeface="Arial Black" panose="020B0A04020102020204" pitchFamily="34" charset="0"/>
              <a:buNone/>
              <a:defRPr sz="800" kern="600" spc="23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0282" indent="0" algn="l" defTabSz="3429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00000"/>
              <a:buFont typeface="Arial Narrow" panose="020B0606020202030204" pitchFamily="34" charset="0"/>
              <a:buNone/>
              <a:defRPr sz="900" kern="600" spc="23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45327" indent="0" algn="l" defTabSz="3429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95000"/>
              <a:buFont typeface="Wingdings" panose="05000000000000000000" pitchFamily="2" charset="2"/>
              <a:buNone/>
              <a:defRPr sz="900" kern="600" spc="23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15609" indent="0" algn="l" defTabSz="3429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00000"/>
              <a:buFont typeface="Arial Narrow" panose="020B0606020202030204" pitchFamily="34" charset="0"/>
              <a:buNone/>
              <a:tabLst/>
              <a:defRPr sz="900" kern="600" spc="23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85891" indent="0" algn="l" defTabSz="3429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90000"/>
              <a:buFont typeface="Arial Black" panose="020B0A04020102020204" pitchFamily="34" charset="0"/>
              <a:buNone/>
              <a:defRPr sz="900" kern="600" spc="23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6201" indent="-171473" algn="l" defTabSz="34294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147" indent="-171473" algn="l" defTabSz="34294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093" indent="-171473" algn="l" defTabSz="34294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039" indent="-171473" algn="l" defTabSz="34294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877C">
                  <a:lumMod val="75000"/>
                </a:srgbClr>
              </a:buClr>
            </a:pPr>
            <a:endParaRPr lang="en-US" sz="1067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Clr>
                <a:srgbClr val="00877C">
                  <a:lumMod val="75000"/>
                </a:srgbClr>
              </a:buClr>
            </a:pPr>
            <a:endParaRPr lang="en-US" sz="1067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Clr>
                <a:srgbClr val="00877C">
                  <a:lumMod val="75000"/>
                </a:srgbClr>
              </a:buClr>
            </a:pPr>
            <a:endParaRPr lang="en-US" sz="1067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Clr>
                <a:srgbClr val="00877C">
                  <a:lumMod val="75000"/>
                </a:srgbClr>
              </a:buClr>
            </a:pPr>
            <a:r>
              <a:rPr lang="en-US" sz="1067" baseline="30000" dirty="0">
                <a:solidFill>
                  <a:srgbClr val="000000"/>
                </a:solidFill>
              </a:rPr>
              <a:t>a</a:t>
            </a:r>
            <a:r>
              <a:rPr lang="en-US" sz="1067" dirty="0">
                <a:solidFill>
                  <a:srgbClr val="000000"/>
                </a:solidFill>
              </a:rPr>
              <a:t>Confirmed response based on investigator assessment per RECIST v1.1.</a:t>
            </a:r>
          </a:p>
          <a:p>
            <a:pPr>
              <a:lnSpc>
                <a:spcPct val="80000"/>
              </a:lnSpc>
              <a:buClr>
                <a:srgbClr val="00877C">
                  <a:lumMod val="75000"/>
                </a:srgbClr>
              </a:buClr>
            </a:pPr>
            <a:r>
              <a:rPr lang="en-US" sz="1067" baseline="30000" dirty="0">
                <a:solidFill>
                  <a:srgbClr val="000000"/>
                </a:solidFill>
              </a:rPr>
              <a:t>b</a:t>
            </a:r>
            <a:r>
              <a:rPr lang="en-US" sz="1067" dirty="0">
                <a:solidFill>
                  <a:srgbClr val="000000"/>
                </a:solidFill>
              </a:rPr>
              <a:t>From Kaplan-Meier method for censored data.</a:t>
            </a:r>
          </a:p>
          <a:p>
            <a:pPr>
              <a:lnSpc>
                <a:spcPct val="80000"/>
              </a:lnSpc>
              <a:buClr>
                <a:srgbClr val="00877C">
                  <a:lumMod val="75000"/>
                </a:srgbClr>
              </a:buClr>
            </a:pPr>
            <a:r>
              <a:rPr lang="en-US" sz="1067" dirty="0">
                <a:solidFill>
                  <a:srgbClr val="000000"/>
                </a:solidFill>
              </a:rPr>
              <a:t>+ indicates there was no progressive disease at last disease assessment.</a:t>
            </a:r>
          </a:p>
          <a:p>
            <a:pPr>
              <a:lnSpc>
                <a:spcPct val="80000"/>
              </a:lnSpc>
              <a:buClr>
                <a:srgbClr val="00877C">
                  <a:lumMod val="75000"/>
                </a:srgbClr>
              </a:buClr>
            </a:pPr>
            <a:r>
              <a:rPr lang="en-US" sz="1067" dirty="0">
                <a:solidFill>
                  <a:srgbClr val="000000"/>
                </a:solidFill>
              </a:rPr>
              <a:t>Data cutoff: Feb 15, 2018.</a:t>
            </a:r>
          </a:p>
        </p:txBody>
      </p:sp>
      <p:sp>
        <p:nvSpPr>
          <p:cNvPr id="189" name="Slide Number Placeholder 1190">
            <a:extLst>
              <a:ext uri="{FF2B5EF4-FFF2-40B4-BE49-F238E27FC236}">
                <a16:creationId xmlns:a16="http://schemas.microsoft.com/office/drawing/2014/main" id="{42E3ED97-5AD3-4B22-808D-A8E7AB3330AA}"/>
              </a:ext>
            </a:extLst>
          </p:cNvPr>
          <p:cNvSpPr txBox="1">
            <a:spLocks/>
          </p:cNvSpPr>
          <p:nvPr/>
        </p:nvSpPr>
        <p:spPr>
          <a:xfrm>
            <a:off x="8931052" y="6474080"/>
            <a:ext cx="3046011" cy="322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/>
            <a:r>
              <a:rPr lang="en-US" dirty="0">
                <a:solidFill>
                  <a:srgbClr val="000000"/>
                </a:solidFill>
              </a:rPr>
              <a:t>Ascierto et al ESMO 2018</a:t>
            </a:r>
          </a:p>
        </p:txBody>
      </p:sp>
    </p:spTree>
    <p:extLst>
      <p:ext uri="{BB962C8B-B14F-4D97-AF65-F5344CB8AC3E}">
        <p14:creationId xmlns:p14="http://schemas.microsoft.com/office/powerpoint/2010/main" val="15716015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 84">
            <a:extLst>
              <a:ext uri="{FF2B5EF4-FFF2-40B4-BE49-F238E27FC236}">
                <a16:creationId xmlns:a16="http://schemas.microsoft.com/office/drawing/2014/main" id="{507E992A-469B-4E27-81E4-77273C16F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61" y="5531206"/>
            <a:ext cx="11301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354"/>
            <a:r>
              <a:rPr lang="en-US" altLang="en-US" sz="1200" b="1" dirty="0">
                <a:solidFill>
                  <a:srgbClr val="00877C"/>
                </a:solidFill>
              </a:rPr>
              <a:t>Pembro + D + T</a:t>
            </a:r>
          </a:p>
        </p:txBody>
      </p:sp>
      <p:sp>
        <p:nvSpPr>
          <p:cNvPr id="240" name="Rectangle 96">
            <a:extLst>
              <a:ext uri="{FF2B5EF4-FFF2-40B4-BE49-F238E27FC236}">
                <a16:creationId xmlns:a16="http://schemas.microsoft.com/office/drawing/2014/main" id="{AC875AF6-4E9D-47A0-8AFD-117392373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001" y="5544111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60</a:t>
            </a:r>
          </a:p>
        </p:txBody>
      </p:sp>
      <p:sp>
        <p:nvSpPr>
          <p:cNvPr id="241" name="Rectangle 97">
            <a:extLst>
              <a:ext uri="{FF2B5EF4-FFF2-40B4-BE49-F238E27FC236}">
                <a16:creationId xmlns:a16="http://schemas.microsoft.com/office/drawing/2014/main" id="{C4663FCD-B023-4257-9B4D-A984E11CB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439" y="5544111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60</a:t>
            </a:r>
          </a:p>
        </p:txBody>
      </p:sp>
      <p:sp>
        <p:nvSpPr>
          <p:cNvPr id="242" name="Rectangle 98">
            <a:extLst>
              <a:ext uri="{FF2B5EF4-FFF2-40B4-BE49-F238E27FC236}">
                <a16:creationId xmlns:a16="http://schemas.microsoft.com/office/drawing/2014/main" id="{67088F50-EBC5-4324-AA9A-992C3D8EB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869" y="5544111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59</a:t>
            </a:r>
          </a:p>
        </p:txBody>
      </p:sp>
      <p:sp>
        <p:nvSpPr>
          <p:cNvPr id="243" name="Rectangle 99">
            <a:extLst>
              <a:ext uri="{FF2B5EF4-FFF2-40B4-BE49-F238E27FC236}">
                <a16:creationId xmlns:a16="http://schemas.microsoft.com/office/drawing/2014/main" id="{423E12C4-CD8B-4CCF-AFEB-A1A006843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319" y="5544111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56</a:t>
            </a:r>
          </a:p>
        </p:txBody>
      </p:sp>
      <p:sp>
        <p:nvSpPr>
          <p:cNvPr id="244" name="Rectangle 100">
            <a:extLst>
              <a:ext uri="{FF2B5EF4-FFF2-40B4-BE49-F238E27FC236}">
                <a16:creationId xmlns:a16="http://schemas.microsoft.com/office/drawing/2014/main" id="{5D87BBA5-53D0-40B6-8A6C-A1CB70552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8749" y="5544111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53</a:t>
            </a:r>
          </a:p>
        </p:txBody>
      </p:sp>
      <p:sp>
        <p:nvSpPr>
          <p:cNvPr id="245" name="Rectangle 101">
            <a:extLst>
              <a:ext uri="{FF2B5EF4-FFF2-40B4-BE49-F238E27FC236}">
                <a16:creationId xmlns:a16="http://schemas.microsoft.com/office/drawing/2014/main" id="{C5EB2316-B11F-4539-9641-490582EC2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174" y="5544111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50</a:t>
            </a:r>
          </a:p>
        </p:txBody>
      </p:sp>
      <p:sp>
        <p:nvSpPr>
          <p:cNvPr id="246" name="Rectangle 102">
            <a:extLst>
              <a:ext uri="{FF2B5EF4-FFF2-40B4-BE49-F238E27FC236}">
                <a16:creationId xmlns:a16="http://schemas.microsoft.com/office/drawing/2014/main" id="{0B2422F8-C3AC-43C7-8654-29436A25B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635" y="5544111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43</a:t>
            </a:r>
          </a:p>
        </p:txBody>
      </p:sp>
      <p:sp>
        <p:nvSpPr>
          <p:cNvPr id="247" name="Rectangle 103">
            <a:extLst>
              <a:ext uri="{FF2B5EF4-FFF2-40B4-BE49-F238E27FC236}">
                <a16:creationId xmlns:a16="http://schemas.microsoft.com/office/drawing/2014/main" id="{B63E1C14-7F9E-452E-AA9C-AF6FDEDC5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5051" y="5544111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35</a:t>
            </a:r>
          </a:p>
        </p:txBody>
      </p:sp>
      <p:sp>
        <p:nvSpPr>
          <p:cNvPr id="248" name="Rectangle 104">
            <a:extLst>
              <a:ext uri="{FF2B5EF4-FFF2-40B4-BE49-F238E27FC236}">
                <a16:creationId xmlns:a16="http://schemas.microsoft.com/office/drawing/2014/main" id="{E242C470-5FF1-413D-8108-1F542D82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505" y="5544111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29</a:t>
            </a:r>
          </a:p>
        </p:txBody>
      </p:sp>
      <p:sp>
        <p:nvSpPr>
          <p:cNvPr id="249" name="Rectangle 105">
            <a:extLst>
              <a:ext uri="{FF2B5EF4-FFF2-40B4-BE49-F238E27FC236}">
                <a16:creationId xmlns:a16="http://schemas.microsoft.com/office/drawing/2014/main" id="{64AD4BF7-7702-4921-8E35-38EB40F88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3943" y="5544111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23</a:t>
            </a:r>
          </a:p>
        </p:txBody>
      </p:sp>
      <p:sp>
        <p:nvSpPr>
          <p:cNvPr id="250" name="Rectangle 106">
            <a:extLst>
              <a:ext uri="{FF2B5EF4-FFF2-40B4-BE49-F238E27FC236}">
                <a16:creationId xmlns:a16="http://schemas.microsoft.com/office/drawing/2014/main" id="{DE443C01-AE70-4A57-BA55-3D2458DF1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386" y="5544111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18</a:t>
            </a:r>
          </a:p>
        </p:txBody>
      </p:sp>
      <p:sp>
        <p:nvSpPr>
          <p:cNvPr id="251" name="Rectangle 107">
            <a:extLst>
              <a:ext uri="{FF2B5EF4-FFF2-40B4-BE49-F238E27FC236}">
                <a16:creationId xmlns:a16="http://schemas.microsoft.com/office/drawing/2014/main" id="{C70A193A-647B-4133-9D62-241004AD0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0300" y="5544111"/>
            <a:ext cx="84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9</a:t>
            </a:r>
          </a:p>
        </p:txBody>
      </p:sp>
      <p:sp>
        <p:nvSpPr>
          <p:cNvPr id="252" name="Rectangle 108">
            <a:extLst>
              <a:ext uri="{FF2B5EF4-FFF2-40B4-BE49-F238E27FC236}">
                <a16:creationId xmlns:a16="http://schemas.microsoft.com/office/drawing/2014/main" id="{03C5568E-ABD5-4405-B360-9FB93F9A1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739" y="5544111"/>
            <a:ext cx="84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4</a:t>
            </a:r>
          </a:p>
        </p:txBody>
      </p:sp>
      <p:sp>
        <p:nvSpPr>
          <p:cNvPr id="253" name="Rectangle 109">
            <a:extLst>
              <a:ext uri="{FF2B5EF4-FFF2-40B4-BE49-F238E27FC236}">
                <a16:creationId xmlns:a16="http://schemas.microsoft.com/office/drawing/2014/main" id="{E3CFE851-75A1-4701-A7EA-F98F4F228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9152" y="5544111"/>
            <a:ext cx="84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1</a:t>
            </a:r>
          </a:p>
        </p:txBody>
      </p:sp>
      <p:sp>
        <p:nvSpPr>
          <p:cNvPr id="255" name="Rectangle 86">
            <a:extLst>
              <a:ext uri="{FF2B5EF4-FFF2-40B4-BE49-F238E27FC236}">
                <a16:creationId xmlns:a16="http://schemas.microsoft.com/office/drawing/2014/main" id="{88484501-409C-4B74-8FE0-EAB159744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831" y="5785023"/>
            <a:ext cx="11477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354"/>
            <a:r>
              <a:rPr lang="en-US" altLang="en-US" sz="1200" b="1" dirty="0">
                <a:solidFill>
                  <a:srgbClr val="66203A"/>
                </a:solidFill>
              </a:rPr>
              <a:t>Placebo + D + T</a:t>
            </a:r>
          </a:p>
        </p:txBody>
      </p:sp>
      <p:sp>
        <p:nvSpPr>
          <p:cNvPr id="256" name="Rectangle 110">
            <a:extLst>
              <a:ext uri="{FF2B5EF4-FFF2-40B4-BE49-F238E27FC236}">
                <a16:creationId xmlns:a16="http://schemas.microsoft.com/office/drawing/2014/main" id="{1F403E5C-117D-4E1C-A7E2-A797802D9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001" y="577552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60</a:t>
            </a:r>
          </a:p>
        </p:txBody>
      </p:sp>
      <p:sp>
        <p:nvSpPr>
          <p:cNvPr id="257" name="Rectangle 111">
            <a:extLst>
              <a:ext uri="{FF2B5EF4-FFF2-40B4-BE49-F238E27FC236}">
                <a16:creationId xmlns:a16="http://schemas.microsoft.com/office/drawing/2014/main" id="{FC2BDEC7-C848-4E40-B362-1D759C44B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441" y="577552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60</a:t>
            </a:r>
          </a:p>
        </p:txBody>
      </p:sp>
      <p:sp>
        <p:nvSpPr>
          <p:cNvPr id="258" name="Rectangle 112">
            <a:extLst>
              <a:ext uri="{FF2B5EF4-FFF2-40B4-BE49-F238E27FC236}">
                <a16:creationId xmlns:a16="http://schemas.microsoft.com/office/drawing/2014/main" id="{E45CF8B6-9F9C-4639-9968-54EC0DEF6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870" y="577552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59</a:t>
            </a:r>
          </a:p>
        </p:txBody>
      </p:sp>
      <p:sp>
        <p:nvSpPr>
          <p:cNvPr id="259" name="Rectangle 113">
            <a:extLst>
              <a:ext uri="{FF2B5EF4-FFF2-40B4-BE49-F238E27FC236}">
                <a16:creationId xmlns:a16="http://schemas.microsoft.com/office/drawing/2014/main" id="{64CA22A4-994F-473B-96D3-B82B59F90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319" y="577552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55</a:t>
            </a:r>
          </a:p>
        </p:txBody>
      </p:sp>
      <p:sp>
        <p:nvSpPr>
          <p:cNvPr id="260" name="Rectangle 114">
            <a:extLst>
              <a:ext uri="{FF2B5EF4-FFF2-40B4-BE49-F238E27FC236}">
                <a16:creationId xmlns:a16="http://schemas.microsoft.com/office/drawing/2014/main" id="{81EE3FAD-7173-41A3-B987-A16BBF9E5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8750" y="577552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51</a:t>
            </a:r>
          </a:p>
        </p:txBody>
      </p:sp>
      <p:sp>
        <p:nvSpPr>
          <p:cNvPr id="261" name="Rectangle 115">
            <a:extLst>
              <a:ext uri="{FF2B5EF4-FFF2-40B4-BE49-F238E27FC236}">
                <a16:creationId xmlns:a16="http://schemas.microsoft.com/office/drawing/2014/main" id="{CD98E249-1C2E-4B11-A9D1-573942ED9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175" y="577552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47</a:t>
            </a:r>
          </a:p>
        </p:txBody>
      </p:sp>
      <p:sp>
        <p:nvSpPr>
          <p:cNvPr id="262" name="Rectangle 116">
            <a:extLst>
              <a:ext uri="{FF2B5EF4-FFF2-40B4-BE49-F238E27FC236}">
                <a16:creationId xmlns:a16="http://schemas.microsoft.com/office/drawing/2014/main" id="{3968B16E-21C1-48B5-A9C9-E7DF3301C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635" y="577552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39</a:t>
            </a:r>
          </a:p>
        </p:txBody>
      </p:sp>
      <p:sp>
        <p:nvSpPr>
          <p:cNvPr id="263" name="Rectangle 117">
            <a:extLst>
              <a:ext uri="{FF2B5EF4-FFF2-40B4-BE49-F238E27FC236}">
                <a16:creationId xmlns:a16="http://schemas.microsoft.com/office/drawing/2014/main" id="{E20E3469-462B-47B2-871A-5A70C11D8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5053" y="577552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36</a:t>
            </a:r>
          </a:p>
        </p:txBody>
      </p:sp>
      <p:sp>
        <p:nvSpPr>
          <p:cNvPr id="264" name="Rectangle 118">
            <a:extLst>
              <a:ext uri="{FF2B5EF4-FFF2-40B4-BE49-F238E27FC236}">
                <a16:creationId xmlns:a16="http://schemas.microsoft.com/office/drawing/2014/main" id="{20EBC0F2-62E3-41B5-8243-06C5C167C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505" y="577552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31</a:t>
            </a:r>
          </a:p>
        </p:txBody>
      </p:sp>
      <p:sp>
        <p:nvSpPr>
          <p:cNvPr id="265" name="Rectangle 119">
            <a:extLst>
              <a:ext uri="{FF2B5EF4-FFF2-40B4-BE49-F238E27FC236}">
                <a16:creationId xmlns:a16="http://schemas.microsoft.com/office/drawing/2014/main" id="{CCB76EC6-827F-4A46-9C21-E8DDC6639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0949" y="577552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25</a:t>
            </a:r>
          </a:p>
        </p:txBody>
      </p:sp>
      <p:sp>
        <p:nvSpPr>
          <p:cNvPr id="266" name="Rectangle 120">
            <a:extLst>
              <a:ext uri="{FF2B5EF4-FFF2-40B4-BE49-F238E27FC236}">
                <a16:creationId xmlns:a16="http://schemas.microsoft.com/office/drawing/2014/main" id="{E54F421A-1936-4589-8EFA-3A01037F6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386" y="577552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18</a:t>
            </a:r>
          </a:p>
        </p:txBody>
      </p:sp>
      <p:sp>
        <p:nvSpPr>
          <p:cNvPr id="267" name="Rectangle 121">
            <a:extLst>
              <a:ext uri="{FF2B5EF4-FFF2-40B4-BE49-F238E27FC236}">
                <a16:creationId xmlns:a16="http://schemas.microsoft.com/office/drawing/2014/main" id="{B273CC06-F552-407B-B3B0-8CE8EBE8D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0300" y="5775522"/>
            <a:ext cx="84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7</a:t>
            </a:r>
          </a:p>
        </p:txBody>
      </p:sp>
      <p:sp>
        <p:nvSpPr>
          <p:cNvPr id="268" name="Rectangle 122">
            <a:extLst>
              <a:ext uri="{FF2B5EF4-FFF2-40B4-BE49-F238E27FC236}">
                <a16:creationId xmlns:a16="http://schemas.microsoft.com/office/drawing/2014/main" id="{0B9F0E3B-3332-4A7A-930A-B7D5267AC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737" y="5775522"/>
            <a:ext cx="84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2</a:t>
            </a:r>
          </a:p>
        </p:txBody>
      </p:sp>
      <p:sp>
        <p:nvSpPr>
          <p:cNvPr id="269" name="Rectangle 123">
            <a:extLst>
              <a:ext uri="{FF2B5EF4-FFF2-40B4-BE49-F238E27FC236}">
                <a16:creationId xmlns:a16="http://schemas.microsoft.com/office/drawing/2014/main" id="{4D6340BE-2248-468F-97A1-2C942B832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9152" y="5775522"/>
            <a:ext cx="84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0</a:t>
            </a:r>
          </a:p>
        </p:txBody>
      </p:sp>
      <p:sp>
        <p:nvSpPr>
          <p:cNvPr id="163" name="Rectangle 109">
            <a:extLst>
              <a:ext uri="{FF2B5EF4-FFF2-40B4-BE49-F238E27FC236}">
                <a16:creationId xmlns:a16="http://schemas.microsoft.com/office/drawing/2014/main" id="{8BB1E159-CBFC-4F2B-889F-4E8CD8BC1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5172" y="5533548"/>
            <a:ext cx="84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00877C"/>
                </a:solidFill>
              </a:rPr>
              <a:t>0</a:t>
            </a:r>
          </a:p>
        </p:txBody>
      </p:sp>
      <p:sp>
        <p:nvSpPr>
          <p:cNvPr id="164" name="Rectangle 123">
            <a:extLst>
              <a:ext uri="{FF2B5EF4-FFF2-40B4-BE49-F238E27FC236}">
                <a16:creationId xmlns:a16="http://schemas.microsoft.com/office/drawing/2014/main" id="{B82DC9D4-248F-43A7-8F31-1C23C6FA7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5172" y="5764958"/>
            <a:ext cx="849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/>
            <a:r>
              <a:rPr lang="en-US" altLang="en-US" sz="1200" b="1" dirty="0">
                <a:solidFill>
                  <a:srgbClr val="66203A"/>
                </a:solidFill>
              </a:rPr>
              <a:t>0</a:t>
            </a:r>
          </a:p>
        </p:txBody>
      </p:sp>
      <p:sp>
        <p:nvSpPr>
          <p:cNvPr id="230" name="Rectangle 88">
            <a:extLst>
              <a:ext uri="{FF2B5EF4-FFF2-40B4-BE49-F238E27FC236}">
                <a16:creationId xmlns:a16="http://schemas.microsoft.com/office/drawing/2014/main" id="{F94EBA66-C503-4AE9-8F18-990BC1A61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096" y="5311964"/>
            <a:ext cx="74379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354"/>
            <a:r>
              <a:rPr lang="en-US" altLang="en-US" sz="1200" b="1" dirty="0">
                <a:solidFill>
                  <a:srgbClr val="000000"/>
                </a:solidFill>
              </a:rPr>
              <a:t>No. at risk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A9EA9D-75E5-49D6-A86E-958BE55A0A8A}"/>
              </a:ext>
            </a:extLst>
          </p:cNvPr>
          <p:cNvGrpSpPr/>
          <p:nvPr/>
        </p:nvGrpSpPr>
        <p:grpSpPr>
          <a:xfrm>
            <a:off x="2539099" y="2255054"/>
            <a:ext cx="8631836" cy="3289058"/>
            <a:chOff x="1936002" y="1469153"/>
            <a:chExt cx="6473877" cy="2466794"/>
          </a:xfrm>
        </p:grpSpPr>
        <p:sp>
          <p:nvSpPr>
            <p:cNvPr id="222" name="Rectangle 71">
              <a:extLst>
                <a:ext uri="{FF2B5EF4-FFF2-40B4-BE49-F238E27FC236}">
                  <a16:creationId xmlns:a16="http://schemas.microsoft.com/office/drawing/2014/main" id="{01BF2D67-69AA-42EA-B00B-B06EC1604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4656" y="3588374"/>
              <a:ext cx="80551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500" dirty="0">
                  <a:solidFill>
                    <a:srgbClr val="000000"/>
                  </a:solidFill>
                </a:rPr>
                <a:t>0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23" name="Rectangle 72">
              <a:extLst>
                <a:ext uri="{FF2B5EF4-FFF2-40B4-BE49-F238E27FC236}">
                  <a16:creationId xmlns:a16="http://schemas.microsoft.com/office/drawing/2014/main" id="{65CFFE20-3571-4910-8F3F-D3C736341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0739" y="3588374"/>
              <a:ext cx="80551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500" dirty="0">
                  <a:solidFill>
                    <a:srgbClr val="000000"/>
                  </a:solidFill>
                </a:rPr>
                <a:t>2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24" name="Rectangle 73">
              <a:extLst>
                <a:ext uri="{FF2B5EF4-FFF2-40B4-BE49-F238E27FC236}">
                  <a16:creationId xmlns:a16="http://schemas.microsoft.com/office/drawing/2014/main" id="{02917239-0062-4BC7-AAB1-81C6EF081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308" y="3588374"/>
              <a:ext cx="80551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500" dirty="0">
                  <a:solidFill>
                    <a:srgbClr val="000000"/>
                  </a:solidFill>
                </a:rPr>
                <a:t>4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25" name="Rectangle 74">
              <a:extLst>
                <a:ext uri="{FF2B5EF4-FFF2-40B4-BE49-F238E27FC236}">
                  <a16:creationId xmlns:a16="http://schemas.microsoft.com/office/drawing/2014/main" id="{6942C995-82B2-40DE-919D-87726A9C6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8900" y="3588374"/>
              <a:ext cx="80551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500" dirty="0">
                  <a:solidFill>
                    <a:srgbClr val="000000"/>
                  </a:solidFill>
                </a:rPr>
                <a:t>6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26" name="Rectangle 75">
              <a:extLst>
                <a:ext uri="{FF2B5EF4-FFF2-40B4-BE49-F238E27FC236}">
                  <a16:creationId xmlns:a16="http://schemas.microsoft.com/office/drawing/2014/main" id="{DB1389E3-ED00-49EA-8599-102BE5C73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5471" y="3588374"/>
              <a:ext cx="80551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500" dirty="0">
                  <a:solidFill>
                    <a:srgbClr val="000000"/>
                  </a:solidFill>
                </a:rPr>
                <a:t>8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27" name="Rectangle 76">
              <a:extLst>
                <a:ext uri="{FF2B5EF4-FFF2-40B4-BE49-F238E27FC236}">
                  <a16:creationId xmlns:a16="http://schemas.microsoft.com/office/drawing/2014/main" id="{6E256376-7783-4038-8981-18E7F1197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014" y="3588374"/>
              <a:ext cx="161102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500" dirty="0">
                  <a:solidFill>
                    <a:srgbClr val="000000"/>
                  </a:solidFill>
                </a:rPr>
                <a:t>10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28" name="Rectangle 77">
              <a:extLst>
                <a:ext uri="{FF2B5EF4-FFF2-40B4-BE49-F238E27FC236}">
                  <a16:creationId xmlns:a16="http://schemas.microsoft.com/office/drawing/2014/main" id="{DDE12AB4-601C-49F2-A9C3-E34F3BC22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111" y="3588374"/>
              <a:ext cx="161102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500" dirty="0">
                  <a:solidFill>
                    <a:srgbClr val="000000"/>
                  </a:solidFill>
                </a:rPr>
                <a:t>12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29" name="Rectangle 78">
              <a:extLst>
                <a:ext uri="{FF2B5EF4-FFF2-40B4-BE49-F238E27FC236}">
                  <a16:creationId xmlns:a16="http://schemas.microsoft.com/office/drawing/2014/main" id="{F4E43CD1-C25F-419B-B0CE-AFFE9DBFD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898" y="3797447"/>
              <a:ext cx="347451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200" b="1" dirty="0">
                  <a:solidFill>
                    <a:srgbClr val="000000"/>
                  </a:solidFill>
                </a:rPr>
                <a:t>Month</a:t>
              </a:r>
              <a:endParaRPr lang="en-US" alt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231" name="Rectangle 89">
              <a:extLst>
                <a:ext uri="{FF2B5EF4-FFF2-40B4-BE49-F238E27FC236}">
                  <a16:creationId xmlns:a16="http://schemas.microsoft.com/office/drawing/2014/main" id="{FF0B69D4-6844-408B-9545-7C515285A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9670" y="3588374"/>
              <a:ext cx="161102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500" dirty="0">
                  <a:solidFill>
                    <a:srgbClr val="000000"/>
                  </a:solidFill>
                </a:rPr>
                <a:t>14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32" name="Rectangle 90">
              <a:extLst>
                <a:ext uri="{FF2B5EF4-FFF2-40B4-BE49-F238E27FC236}">
                  <a16:creationId xmlns:a16="http://schemas.microsoft.com/office/drawing/2014/main" id="{CE16E46E-C11B-4DCC-A52B-9C3501C4D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259" y="3588374"/>
              <a:ext cx="161102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500" dirty="0">
                  <a:solidFill>
                    <a:srgbClr val="000000"/>
                  </a:solidFill>
                </a:rPr>
                <a:t>16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33" name="Rectangle 91">
              <a:extLst>
                <a:ext uri="{FF2B5EF4-FFF2-40B4-BE49-F238E27FC236}">
                  <a16:creationId xmlns:a16="http://schemas.microsoft.com/office/drawing/2014/main" id="{B5D203ED-CC1A-400F-BB1E-5FFAE8B2D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8839" y="3588374"/>
              <a:ext cx="161102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500" dirty="0">
                  <a:solidFill>
                    <a:srgbClr val="000000"/>
                  </a:solidFill>
                </a:rPr>
                <a:t>18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34" name="Rectangle 92">
              <a:extLst>
                <a:ext uri="{FF2B5EF4-FFF2-40B4-BE49-F238E27FC236}">
                  <a16:creationId xmlns:a16="http://schemas.microsoft.com/office/drawing/2014/main" id="{B6954A1B-7AE8-422C-917F-76DD2C5FE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0916" y="3588374"/>
              <a:ext cx="161102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500" dirty="0">
                  <a:solidFill>
                    <a:srgbClr val="000000"/>
                  </a:solidFill>
                </a:rPr>
                <a:t>20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35" name="Rectangle 93">
              <a:extLst>
                <a:ext uri="{FF2B5EF4-FFF2-40B4-BE49-F238E27FC236}">
                  <a16:creationId xmlns:a16="http://schemas.microsoft.com/office/drawing/2014/main" id="{232F38B6-0561-4D29-900A-037335C2B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496" y="3588374"/>
              <a:ext cx="161102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500" dirty="0">
                  <a:solidFill>
                    <a:srgbClr val="000000"/>
                  </a:solidFill>
                </a:rPr>
                <a:t>22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36" name="Rectangle 94">
              <a:extLst>
                <a:ext uri="{FF2B5EF4-FFF2-40B4-BE49-F238E27FC236}">
                  <a16:creationId xmlns:a16="http://schemas.microsoft.com/office/drawing/2014/main" id="{97F13294-5466-4FBC-95AA-AF2685046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3573" y="3588374"/>
              <a:ext cx="161102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500" dirty="0">
                  <a:solidFill>
                    <a:srgbClr val="000000"/>
                  </a:solidFill>
                </a:rPr>
                <a:t>24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37" name="Rectangle 95">
              <a:extLst>
                <a:ext uri="{FF2B5EF4-FFF2-40B4-BE49-F238E27FC236}">
                  <a16:creationId xmlns:a16="http://schemas.microsoft.com/office/drawing/2014/main" id="{036AD2CE-E6A1-4837-AF18-D72A73013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2132" y="3588374"/>
              <a:ext cx="161102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500" dirty="0">
                  <a:solidFill>
                    <a:srgbClr val="000000"/>
                  </a:solidFill>
                </a:rPr>
                <a:t>26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70" name="Freeform 124">
              <a:extLst>
                <a:ext uri="{FF2B5EF4-FFF2-40B4-BE49-F238E27FC236}">
                  <a16:creationId xmlns:a16="http://schemas.microsoft.com/office/drawing/2014/main" id="{BC882AF9-7611-4E22-A17C-936C554AA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573" y="1529950"/>
              <a:ext cx="5780280" cy="1978834"/>
            </a:xfrm>
            <a:custGeom>
              <a:avLst/>
              <a:gdLst>
                <a:gd name="T0" fmla="*/ 0 w 3839"/>
                <a:gd name="T1" fmla="*/ 0 h 1726"/>
                <a:gd name="T2" fmla="*/ 0 w 3839"/>
                <a:gd name="T3" fmla="*/ 1726 h 1726"/>
                <a:gd name="T4" fmla="*/ 3839 w 3839"/>
                <a:gd name="T5" fmla="*/ 1726 h 1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39" h="1726">
                  <a:moveTo>
                    <a:pt x="0" y="0"/>
                  </a:moveTo>
                  <a:lnTo>
                    <a:pt x="0" y="1726"/>
                  </a:lnTo>
                  <a:lnTo>
                    <a:pt x="3839" y="1726"/>
                  </a:lnTo>
                </a:path>
              </a:pathLst>
            </a:cu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287B27E9-FFFF-4FE1-9C81-CFA6005111BC}"/>
                </a:ext>
              </a:extLst>
            </p:cNvPr>
            <p:cNvGrpSpPr/>
            <p:nvPr/>
          </p:nvGrpSpPr>
          <p:grpSpPr>
            <a:xfrm>
              <a:off x="1936002" y="1469153"/>
              <a:ext cx="600821" cy="2137918"/>
              <a:chOff x="459555" y="1414042"/>
              <a:chExt cx="600821" cy="2137918"/>
            </a:xfrm>
          </p:grpSpPr>
          <p:sp>
            <p:nvSpPr>
              <p:cNvPr id="272" name="Rectangle 60">
                <a:extLst>
                  <a:ext uri="{FF2B5EF4-FFF2-40B4-BE49-F238E27FC236}">
                    <a16:creationId xmlns:a16="http://schemas.microsoft.com/office/drawing/2014/main" id="{319DF2CE-2E1A-4BDE-8E6A-8AE91E6F8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824" y="1414042"/>
                <a:ext cx="241653" cy="173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354"/>
                <a:r>
                  <a:rPr lang="en-US" altLang="en-US" sz="1500" dirty="0">
                    <a:solidFill>
                      <a:srgbClr val="000000"/>
                    </a:solidFill>
                  </a:rPr>
                  <a:t>100</a:t>
                </a:r>
                <a:endParaRPr lang="en-US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Rectangle 61">
                <a:extLst>
                  <a:ext uri="{FF2B5EF4-FFF2-40B4-BE49-F238E27FC236}">
                    <a16:creationId xmlns:a16="http://schemas.microsoft.com/office/drawing/2014/main" id="{011399DA-52DD-4358-87F5-C337AB8D9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227" y="1606482"/>
                <a:ext cx="161102" cy="173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354"/>
                <a:r>
                  <a:rPr lang="en-US" altLang="en-US" sz="1500" dirty="0">
                    <a:solidFill>
                      <a:srgbClr val="000000"/>
                    </a:solidFill>
                  </a:rPr>
                  <a:t>90</a:t>
                </a:r>
                <a:endParaRPr lang="en-US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Rectangle 62">
                <a:extLst>
                  <a:ext uri="{FF2B5EF4-FFF2-40B4-BE49-F238E27FC236}">
                    <a16:creationId xmlns:a16="http://schemas.microsoft.com/office/drawing/2014/main" id="{16DCD80F-BE90-4400-A97A-1BC96619C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227" y="1808426"/>
                <a:ext cx="161102" cy="173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354"/>
                <a:r>
                  <a:rPr lang="en-US" altLang="en-US" sz="1500" dirty="0">
                    <a:solidFill>
                      <a:srgbClr val="000000"/>
                    </a:solidFill>
                  </a:rPr>
                  <a:t>80</a:t>
                </a:r>
                <a:endParaRPr lang="en-US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Rectangle 63">
                <a:extLst>
                  <a:ext uri="{FF2B5EF4-FFF2-40B4-BE49-F238E27FC236}">
                    <a16:creationId xmlns:a16="http://schemas.microsoft.com/office/drawing/2014/main" id="{BEBC4B96-9190-4E2E-B6C0-F42D99D12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227" y="2011557"/>
                <a:ext cx="161102" cy="173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354"/>
                <a:r>
                  <a:rPr lang="en-US" altLang="en-US" sz="1500" dirty="0">
                    <a:solidFill>
                      <a:srgbClr val="000000"/>
                    </a:solidFill>
                  </a:rPr>
                  <a:t>70</a:t>
                </a:r>
                <a:endParaRPr lang="en-US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Rectangle 64">
                <a:extLst>
                  <a:ext uri="{FF2B5EF4-FFF2-40B4-BE49-F238E27FC236}">
                    <a16:creationId xmlns:a16="http://schemas.microsoft.com/office/drawing/2014/main" id="{9949DF07-F241-40B5-9952-43C5DE7E6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227" y="2207562"/>
                <a:ext cx="161102" cy="173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354"/>
                <a:r>
                  <a:rPr lang="en-US" altLang="en-US" sz="1500" dirty="0">
                    <a:solidFill>
                      <a:srgbClr val="000000"/>
                    </a:solidFill>
                  </a:rPr>
                  <a:t>60</a:t>
                </a:r>
                <a:endParaRPr lang="en-US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Rectangle 65">
                <a:extLst>
                  <a:ext uri="{FF2B5EF4-FFF2-40B4-BE49-F238E27FC236}">
                    <a16:creationId xmlns:a16="http://schemas.microsoft.com/office/drawing/2014/main" id="{C908EAAC-5C69-4AD9-B925-45EFCACEC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227" y="2400002"/>
                <a:ext cx="161102" cy="173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354"/>
                <a:r>
                  <a:rPr lang="en-US" altLang="en-US" sz="1500" dirty="0">
                    <a:solidFill>
                      <a:srgbClr val="000000"/>
                    </a:solidFill>
                  </a:rPr>
                  <a:t>50</a:t>
                </a:r>
                <a:endParaRPr lang="en-US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Rectangle 66">
                <a:extLst>
                  <a:ext uri="{FF2B5EF4-FFF2-40B4-BE49-F238E27FC236}">
                    <a16:creationId xmlns:a16="http://schemas.microsoft.com/office/drawing/2014/main" id="{E37F6EEF-6C2B-445A-8D60-B98EE9C34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227" y="2598382"/>
                <a:ext cx="161102" cy="173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354"/>
                <a:r>
                  <a:rPr lang="en-US" altLang="en-US" sz="1500" dirty="0">
                    <a:solidFill>
                      <a:srgbClr val="000000"/>
                    </a:solidFill>
                  </a:rPr>
                  <a:t>40</a:t>
                </a:r>
                <a:endParaRPr lang="en-US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Rectangle 67">
                <a:extLst>
                  <a:ext uri="{FF2B5EF4-FFF2-40B4-BE49-F238E27FC236}">
                    <a16:creationId xmlns:a16="http://schemas.microsoft.com/office/drawing/2014/main" id="{2AAA0A6A-0426-43FB-9F6A-41BD6F563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227" y="2794386"/>
                <a:ext cx="161102" cy="173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354"/>
                <a:r>
                  <a:rPr lang="en-US" altLang="en-US" sz="1500" dirty="0">
                    <a:solidFill>
                      <a:srgbClr val="000000"/>
                    </a:solidFill>
                  </a:rPr>
                  <a:t>30</a:t>
                </a:r>
                <a:endParaRPr lang="en-US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Rectangle 68">
                <a:extLst>
                  <a:ext uri="{FF2B5EF4-FFF2-40B4-BE49-F238E27FC236}">
                    <a16:creationId xmlns:a16="http://schemas.microsoft.com/office/drawing/2014/main" id="{21E78CEC-DCF2-462C-8329-31C602CEB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227" y="2993954"/>
                <a:ext cx="161102" cy="173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354"/>
                <a:r>
                  <a:rPr lang="en-US" altLang="en-US" sz="1500" dirty="0">
                    <a:solidFill>
                      <a:srgbClr val="000000"/>
                    </a:solidFill>
                  </a:rPr>
                  <a:t>20</a:t>
                </a:r>
                <a:endParaRPr lang="en-US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Rectangle 69">
                <a:extLst>
                  <a:ext uri="{FF2B5EF4-FFF2-40B4-BE49-F238E27FC236}">
                    <a16:creationId xmlns:a16="http://schemas.microsoft.com/office/drawing/2014/main" id="{C316878F-1966-4378-BA6F-FCD3C8C2F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227" y="3189958"/>
                <a:ext cx="161102" cy="173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354"/>
                <a:r>
                  <a:rPr lang="en-US" altLang="en-US" sz="1500" dirty="0">
                    <a:solidFill>
                      <a:srgbClr val="000000"/>
                    </a:solidFill>
                  </a:rPr>
                  <a:t>10</a:t>
                </a:r>
                <a:endParaRPr lang="en-US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Rectangle 70">
                <a:extLst>
                  <a:ext uri="{FF2B5EF4-FFF2-40B4-BE49-F238E27FC236}">
                    <a16:creationId xmlns:a16="http://schemas.microsoft.com/office/drawing/2014/main" id="{3C4A3A7F-45D0-4AE5-8078-773DBD3BBB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624" y="3378836"/>
                <a:ext cx="80552" cy="173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354"/>
                <a:r>
                  <a:rPr lang="en-US" altLang="en-US" sz="1500" dirty="0">
                    <a:solidFill>
                      <a:srgbClr val="000000"/>
                    </a:solidFill>
                  </a:rPr>
                  <a:t>0</a:t>
                </a:r>
                <a:endParaRPr lang="en-US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Rectangle 82">
                <a:extLst>
                  <a:ext uri="{FF2B5EF4-FFF2-40B4-BE49-F238E27FC236}">
                    <a16:creationId xmlns:a16="http://schemas.microsoft.com/office/drawing/2014/main" id="{31436465-0DF0-4D1D-99A9-BDD659824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41808" y="2339121"/>
                <a:ext cx="1156567" cy="153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354"/>
                <a:r>
                  <a:rPr lang="en-US" altLang="en-US" sz="1333" b="1" dirty="0">
                    <a:solidFill>
                      <a:srgbClr val="000000"/>
                    </a:solidFill>
                  </a:rPr>
                  <a:t>Overall Survival, %</a:t>
                </a:r>
                <a:endParaRPr lang="en-US" altLang="en-US" sz="1333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Line 125">
                <a:extLst>
                  <a:ext uri="{FF2B5EF4-FFF2-40B4-BE49-F238E27FC236}">
                    <a16:creationId xmlns:a16="http://schemas.microsoft.com/office/drawing/2014/main" id="{8F9D084A-7DF7-4E83-B76A-DC643D390A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3465" y="1485316"/>
                <a:ext cx="86911" cy="0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5" name="Line 126">
                <a:extLst>
                  <a:ext uri="{FF2B5EF4-FFF2-40B4-BE49-F238E27FC236}">
                    <a16:creationId xmlns:a16="http://schemas.microsoft.com/office/drawing/2014/main" id="{CF25BAAE-BDF5-4308-8895-EE5E3E9374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3465" y="1681319"/>
                <a:ext cx="86911" cy="0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6" name="Line 127">
                <a:extLst>
                  <a:ext uri="{FF2B5EF4-FFF2-40B4-BE49-F238E27FC236}">
                    <a16:creationId xmlns:a16="http://schemas.microsoft.com/office/drawing/2014/main" id="{4D29E377-0DE8-485E-BEC2-339A25AA79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3465" y="1884452"/>
                <a:ext cx="86911" cy="0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7" name="Line 128">
                <a:extLst>
                  <a:ext uri="{FF2B5EF4-FFF2-40B4-BE49-F238E27FC236}">
                    <a16:creationId xmlns:a16="http://schemas.microsoft.com/office/drawing/2014/main" id="{C65B5624-4425-4F99-8EC8-36CE0BEBB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3465" y="2082832"/>
                <a:ext cx="86911" cy="0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8" name="Line 129">
                <a:extLst>
                  <a:ext uri="{FF2B5EF4-FFF2-40B4-BE49-F238E27FC236}">
                    <a16:creationId xmlns:a16="http://schemas.microsoft.com/office/drawing/2014/main" id="{903750D3-8DB3-4485-B58D-629F76FC43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3465" y="2278836"/>
                <a:ext cx="86911" cy="0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9" name="Line 130">
                <a:extLst>
                  <a:ext uri="{FF2B5EF4-FFF2-40B4-BE49-F238E27FC236}">
                    <a16:creationId xmlns:a16="http://schemas.microsoft.com/office/drawing/2014/main" id="{BD05BA77-A9C5-47EB-B6EC-9601B1449D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3465" y="2474840"/>
                <a:ext cx="86911" cy="0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0" name="Line 131">
                <a:extLst>
                  <a:ext uri="{FF2B5EF4-FFF2-40B4-BE49-F238E27FC236}">
                    <a16:creationId xmlns:a16="http://schemas.microsoft.com/office/drawing/2014/main" id="{8D871A3D-A2C9-416F-BF16-6F3CE6196A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3465" y="2663717"/>
                <a:ext cx="86911" cy="0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1" name="Line 132">
                <a:extLst>
                  <a:ext uri="{FF2B5EF4-FFF2-40B4-BE49-F238E27FC236}">
                    <a16:creationId xmlns:a16="http://schemas.microsoft.com/office/drawing/2014/main" id="{DCFC3FE6-31EC-4E77-89C6-486856561B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3465" y="2866848"/>
                <a:ext cx="86911" cy="0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2" name="Line 133">
                <a:extLst>
                  <a:ext uri="{FF2B5EF4-FFF2-40B4-BE49-F238E27FC236}">
                    <a16:creationId xmlns:a16="http://schemas.microsoft.com/office/drawing/2014/main" id="{FEF4493F-3F48-41FD-A6D6-E987A36F03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3465" y="3066416"/>
                <a:ext cx="86911" cy="0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3" name="Line 134">
                <a:extLst>
                  <a:ext uri="{FF2B5EF4-FFF2-40B4-BE49-F238E27FC236}">
                    <a16:creationId xmlns:a16="http://schemas.microsoft.com/office/drawing/2014/main" id="{3250F55E-B466-4FA7-B0DD-873EA74B0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3465" y="3264797"/>
                <a:ext cx="86911" cy="0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4" name="Line 135">
                <a:extLst>
                  <a:ext uri="{FF2B5EF4-FFF2-40B4-BE49-F238E27FC236}">
                    <a16:creationId xmlns:a16="http://schemas.microsoft.com/office/drawing/2014/main" id="{4AE0E625-4D37-4812-AE42-CE86E51B07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3465" y="3453673"/>
                <a:ext cx="86911" cy="0"/>
              </a:xfrm>
              <a:prstGeom prst="line">
                <a:avLst/>
              </a:pr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95" name="Line 136">
              <a:extLst>
                <a:ext uri="{FF2B5EF4-FFF2-40B4-BE49-F238E27FC236}">
                  <a16:creationId xmlns:a16="http://schemas.microsoft.com/office/drawing/2014/main" id="{15ADD524-52AE-4775-B72B-126550F610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1987" y="3505221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6" name="Line 137">
              <a:extLst>
                <a:ext uri="{FF2B5EF4-FFF2-40B4-BE49-F238E27FC236}">
                  <a16:creationId xmlns:a16="http://schemas.microsoft.com/office/drawing/2014/main" id="{019819EC-9248-4DD3-89EE-5E8DB7B5C3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9567" y="3505221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7" name="Line 138">
              <a:extLst>
                <a:ext uri="{FF2B5EF4-FFF2-40B4-BE49-F238E27FC236}">
                  <a16:creationId xmlns:a16="http://schemas.microsoft.com/office/drawing/2014/main" id="{4BE153CB-ECA6-459F-ADB9-6596C771D4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4642" y="3505221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8" name="Line 139">
              <a:extLst>
                <a:ext uri="{FF2B5EF4-FFF2-40B4-BE49-F238E27FC236}">
                  <a16:creationId xmlns:a16="http://schemas.microsoft.com/office/drawing/2014/main" id="{E9FB2A3E-F24E-4E59-9F55-35A663749B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2224" y="3505221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9" name="Line 140">
              <a:extLst>
                <a:ext uri="{FF2B5EF4-FFF2-40B4-BE49-F238E27FC236}">
                  <a16:creationId xmlns:a16="http://schemas.microsoft.com/office/drawing/2014/main" id="{0D981F84-043D-4953-BD8E-3838CF432D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7298" y="3505221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0" name="Line 141">
              <a:extLst>
                <a:ext uri="{FF2B5EF4-FFF2-40B4-BE49-F238E27FC236}">
                  <a16:creationId xmlns:a16="http://schemas.microsoft.com/office/drawing/2014/main" id="{B7800CA0-3890-4546-B3CD-46875BC791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3870" y="3505221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1" name="Line 142">
              <a:extLst>
                <a:ext uri="{FF2B5EF4-FFF2-40B4-BE49-F238E27FC236}">
                  <a16:creationId xmlns:a16="http://schemas.microsoft.com/office/drawing/2014/main" id="{6562B102-9530-4185-8F30-F58736AF8C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8944" y="3505221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2" name="Line 143">
              <a:extLst>
                <a:ext uri="{FF2B5EF4-FFF2-40B4-BE49-F238E27FC236}">
                  <a16:creationId xmlns:a16="http://schemas.microsoft.com/office/drawing/2014/main" id="{E1C5E4E7-11B8-43D0-A1EE-6EE5A4EC7E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4018" y="3505221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3" name="Line 144">
              <a:extLst>
                <a:ext uri="{FF2B5EF4-FFF2-40B4-BE49-F238E27FC236}">
                  <a16:creationId xmlns:a16="http://schemas.microsoft.com/office/drawing/2014/main" id="{DCA653A1-FE79-40FD-8648-50EBC098C2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55085" y="3505221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4" name="Line 145">
              <a:extLst>
                <a:ext uri="{FF2B5EF4-FFF2-40B4-BE49-F238E27FC236}">
                  <a16:creationId xmlns:a16="http://schemas.microsoft.com/office/drawing/2014/main" id="{CE92F9FD-6A9D-4D57-BDA2-E60118B6F5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2178" y="3505221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5" name="Line 146">
              <a:extLst>
                <a:ext uri="{FF2B5EF4-FFF2-40B4-BE49-F238E27FC236}">
                  <a16:creationId xmlns:a16="http://schemas.microsoft.com/office/drawing/2014/main" id="{FB96A566-FA65-4D47-BC90-39314AD0DE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5266" y="3505221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6" name="Line 147">
              <a:extLst>
                <a:ext uri="{FF2B5EF4-FFF2-40B4-BE49-F238E27FC236}">
                  <a16:creationId xmlns:a16="http://schemas.microsoft.com/office/drawing/2014/main" id="{35F40A9E-E2BB-424B-BC30-9F5A6D1BD1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70338" y="3505221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7" name="Line 148">
              <a:extLst>
                <a:ext uri="{FF2B5EF4-FFF2-40B4-BE49-F238E27FC236}">
                  <a16:creationId xmlns:a16="http://schemas.microsoft.com/office/drawing/2014/main" id="{1A3E2EAA-108E-4483-9D70-49AC1E4F17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77920" y="3505221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8" name="Line 149">
              <a:extLst>
                <a:ext uri="{FF2B5EF4-FFF2-40B4-BE49-F238E27FC236}">
                  <a16:creationId xmlns:a16="http://schemas.microsoft.com/office/drawing/2014/main" id="{DAF56D67-C251-4910-929F-C0D2C17F1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97491" y="3505221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9" name="Rectangle 95">
              <a:extLst>
                <a:ext uri="{FF2B5EF4-FFF2-40B4-BE49-F238E27FC236}">
                  <a16:creationId xmlns:a16="http://schemas.microsoft.com/office/drawing/2014/main" id="{32038201-9817-4133-A1B8-66108E248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8777" y="3587242"/>
              <a:ext cx="161102" cy="17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4"/>
              <a:r>
                <a:rPr lang="en-US" altLang="en-US" sz="1500" dirty="0">
                  <a:solidFill>
                    <a:srgbClr val="000000"/>
                  </a:solidFill>
                </a:rPr>
                <a:t>28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61" name="Line 149">
              <a:extLst>
                <a:ext uri="{FF2B5EF4-FFF2-40B4-BE49-F238E27FC236}">
                  <a16:creationId xmlns:a16="http://schemas.microsoft.com/office/drawing/2014/main" id="{459C993E-B448-4BC9-850B-367AAFB409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17805" y="3502033"/>
              <a:ext cx="0" cy="72463"/>
            </a:xfrm>
            <a:prstGeom prst="lin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FC9E71A8-C214-4C89-A900-3796C5FBCC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60046" y="1537440"/>
              <a:ext cx="84535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4F581265-A045-4E14-8980-85952379C7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580" y="1937490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BEAC588A-B7D5-41F7-8235-9712B58F3C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580" y="2137515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1" name="Line 9">
              <a:extLst>
                <a:ext uri="{FF2B5EF4-FFF2-40B4-BE49-F238E27FC236}">
                  <a16:creationId xmlns:a16="http://schemas.microsoft.com/office/drawing/2014/main" id="{C0D9A337-859C-4077-92B0-C3D4D6D947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580" y="2333968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Line 10">
              <a:extLst>
                <a:ext uri="{FF2B5EF4-FFF2-40B4-BE49-F238E27FC236}">
                  <a16:creationId xmlns:a16="http://schemas.microsoft.com/office/drawing/2014/main" id="{04DB7EAB-C123-474E-B252-0A4B618EEF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580" y="2530421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Line 11">
              <a:extLst>
                <a:ext uri="{FF2B5EF4-FFF2-40B4-BE49-F238E27FC236}">
                  <a16:creationId xmlns:a16="http://schemas.microsoft.com/office/drawing/2014/main" id="{43566826-0F83-42E7-9865-988113B63B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580" y="2722112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4" name="Line 12">
              <a:extLst>
                <a:ext uri="{FF2B5EF4-FFF2-40B4-BE49-F238E27FC236}">
                  <a16:creationId xmlns:a16="http://schemas.microsoft.com/office/drawing/2014/main" id="{BDAE42BC-A219-46B8-95DF-5B845A2104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580" y="2922137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5" name="Line 13">
              <a:extLst>
                <a:ext uri="{FF2B5EF4-FFF2-40B4-BE49-F238E27FC236}">
                  <a16:creationId xmlns:a16="http://schemas.microsoft.com/office/drawing/2014/main" id="{CF5E7812-76FE-42EE-ADC1-51328EFE6D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580" y="3125733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6" name="Line 14">
              <a:extLst>
                <a:ext uri="{FF2B5EF4-FFF2-40B4-BE49-F238E27FC236}">
                  <a16:creationId xmlns:a16="http://schemas.microsoft.com/office/drawing/2014/main" id="{A68FAA9F-9165-4F6E-BC10-915B2F864F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580" y="3322187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7" name="Line 15">
              <a:extLst>
                <a:ext uri="{FF2B5EF4-FFF2-40B4-BE49-F238E27FC236}">
                  <a16:creationId xmlns:a16="http://schemas.microsoft.com/office/drawing/2014/main" id="{691CFE1F-BDA0-4C90-A20F-C9285E9CEF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580" y="3513877"/>
              <a:ext cx="0" cy="0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37B12183-7E27-4CDB-AD8F-52BA4ED4A1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0302" y="3505543"/>
              <a:ext cx="0" cy="72629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0489AB50-9B97-432C-B502-B1A286399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439" y="1529106"/>
              <a:ext cx="5172075" cy="1150144"/>
            </a:xfrm>
            <a:custGeom>
              <a:avLst/>
              <a:gdLst>
                <a:gd name="T0" fmla="*/ 0 w 4344"/>
                <a:gd name="T1" fmla="*/ 0 h 966"/>
                <a:gd name="T2" fmla="*/ 545 w 4344"/>
                <a:gd name="T3" fmla="*/ 0 h 966"/>
                <a:gd name="T4" fmla="*/ 545 w 4344"/>
                <a:gd name="T5" fmla="*/ 25 h 966"/>
                <a:gd name="T6" fmla="*/ 816 w 4344"/>
                <a:gd name="T7" fmla="*/ 25 h 966"/>
                <a:gd name="T8" fmla="*/ 816 w 4344"/>
                <a:gd name="T9" fmla="*/ 53 h 966"/>
                <a:gd name="T10" fmla="*/ 912 w 4344"/>
                <a:gd name="T11" fmla="*/ 53 h 966"/>
                <a:gd name="T12" fmla="*/ 912 w 4344"/>
                <a:gd name="T13" fmla="*/ 79 h 966"/>
                <a:gd name="T14" fmla="*/ 1015 w 4344"/>
                <a:gd name="T15" fmla="*/ 79 h 966"/>
                <a:gd name="T16" fmla="*/ 1015 w 4344"/>
                <a:gd name="T17" fmla="*/ 107 h 966"/>
                <a:gd name="T18" fmla="*/ 1022 w 4344"/>
                <a:gd name="T19" fmla="*/ 107 h 966"/>
                <a:gd name="T20" fmla="*/ 1022 w 4344"/>
                <a:gd name="T21" fmla="*/ 132 h 966"/>
                <a:gd name="T22" fmla="*/ 1040 w 4344"/>
                <a:gd name="T23" fmla="*/ 132 h 966"/>
                <a:gd name="T24" fmla="*/ 1040 w 4344"/>
                <a:gd name="T25" fmla="*/ 161 h 966"/>
                <a:gd name="T26" fmla="*/ 1108 w 4344"/>
                <a:gd name="T27" fmla="*/ 161 h 966"/>
                <a:gd name="T28" fmla="*/ 1108 w 4344"/>
                <a:gd name="T29" fmla="*/ 186 h 966"/>
                <a:gd name="T30" fmla="*/ 1233 w 4344"/>
                <a:gd name="T31" fmla="*/ 186 h 966"/>
                <a:gd name="T32" fmla="*/ 1233 w 4344"/>
                <a:gd name="T33" fmla="*/ 218 h 966"/>
                <a:gd name="T34" fmla="*/ 1243 w 4344"/>
                <a:gd name="T35" fmla="*/ 218 h 966"/>
                <a:gd name="T36" fmla="*/ 1243 w 4344"/>
                <a:gd name="T37" fmla="*/ 243 h 966"/>
                <a:gd name="T38" fmla="*/ 1404 w 4344"/>
                <a:gd name="T39" fmla="*/ 243 h 966"/>
                <a:gd name="T40" fmla="*/ 1404 w 4344"/>
                <a:gd name="T41" fmla="*/ 272 h 966"/>
                <a:gd name="T42" fmla="*/ 1582 w 4344"/>
                <a:gd name="T43" fmla="*/ 272 h 966"/>
                <a:gd name="T44" fmla="*/ 1582 w 4344"/>
                <a:gd name="T45" fmla="*/ 300 h 966"/>
                <a:gd name="T46" fmla="*/ 1657 w 4344"/>
                <a:gd name="T47" fmla="*/ 300 h 966"/>
                <a:gd name="T48" fmla="*/ 1657 w 4344"/>
                <a:gd name="T49" fmla="*/ 329 h 966"/>
                <a:gd name="T50" fmla="*/ 1717 w 4344"/>
                <a:gd name="T51" fmla="*/ 329 h 966"/>
                <a:gd name="T52" fmla="*/ 1717 w 4344"/>
                <a:gd name="T53" fmla="*/ 358 h 966"/>
                <a:gd name="T54" fmla="*/ 1960 w 4344"/>
                <a:gd name="T55" fmla="*/ 358 h 966"/>
                <a:gd name="T56" fmla="*/ 1960 w 4344"/>
                <a:gd name="T57" fmla="*/ 390 h 966"/>
                <a:gd name="T58" fmla="*/ 2013 w 4344"/>
                <a:gd name="T59" fmla="*/ 390 h 966"/>
                <a:gd name="T60" fmla="*/ 2013 w 4344"/>
                <a:gd name="T61" fmla="*/ 447 h 966"/>
                <a:gd name="T62" fmla="*/ 2434 w 4344"/>
                <a:gd name="T63" fmla="*/ 447 h 966"/>
                <a:gd name="T64" fmla="*/ 2434 w 4344"/>
                <a:gd name="T65" fmla="*/ 479 h 966"/>
                <a:gd name="T66" fmla="*/ 2494 w 4344"/>
                <a:gd name="T67" fmla="*/ 479 h 966"/>
                <a:gd name="T68" fmla="*/ 2494 w 4344"/>
                <a:gd name="T69" fmla="*/ 515 h 966"/>
                <a:gd name="T70" fmla="*/ 2915 w 4344"/>
                <a:gd name="T71" fmla="*/ 515 h 966"/>
                <a:gd name="T72" fmla="*/ 2915 w 4344"/>
                <a:gd name="T73" fmla="*/ 547 h 966"/>
                <a:gd name="T74" fmla="*/ 3058 w 4344"/>
                <a:gd name="T75" fmla="*/ 547 h 966"/>
                <a:gd name="T76" fmla="*/ 3058 w 4344"/>
                <a:gd name="T77" fmla="*/ 594 h 966"/>
                <a:gd name="T78" fmla="*/ 3143 w 4344"/>
                <a:gd name="T79" fmla="*/ 594 h 966"/>
                <a:gd name="T80" fmla="*/ 3143 w 4344"/>
                <a:gd name="T81" fmla="*/ 637 h 966"/>
                <a:gd name="T82" fmla="*/ 3239 w 4344"/>
                <a:gd name="T83" fmla="*/ 637 h 966"/>
                <a:gd name="T84" fmla="*/ 3239 w 4344"/>
                <a:gd name="T85" fmla="*/ 690 h 966"/>
                <a:gd name="T86" fmla="*/ 3303 w 4344"/>
                <a:gd name="T87" fmla="*/ 690 h 966"/>
                <a:gd name="T88" fmla="*/ 3303 w 4344"/>
                <a:gd name="T89" fmla="*/ 737 h 966"/>
                <a:gd name="T90" fmla="*/ 4023 w 4344"/>
                <a:gd name="T91" fmla="*/ 737 h 966"/>
                <a:gd name="T92" fmla="*/ 4023 w 4344"/>
                <a:gd name="T93" fmla="*/ 966 h 966"/>
                <a:gd name="T94" fmla="*/ 4344 w 4344"/>
                <a:gd name="T95" fmla="*/ 966 h 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44" h="966">
                  <a:moveTo>
                    <a:pt x="0" y="0"/>
                  </a:moveTo>
                  <a:lnTo>
                    <a:pt x="545" y="0"/>
                  </a:lnTo>
                  <a:lnTo>
                    <a:pt x="545" y="25"/>
                  </a:lnTo>
                  <a:lnTo>
                    <a:pt x="816" y="25"/>
                  </a:lnTo>
                  <a:lnTo>
                    <a:pt x="816" y="53"/>
                  </a:lnTo>
                  <a:lnTo>
                    <a:pt x="912" y="53"/>
                  </a:lnTo>
                  <a:lnTo>
                    <a:pt x="912" y="79"/>
                  </a:lnTo>
                  <a:lnTo>
                    <a:pt x="1015" y="79"/>
                  </a:lnTo>
                  <a:lnTo>
                    <a:pt x="1015" y="107"/>
                  </a:lnTo>
                  <a:lnTo>
                    <a:pt x="1022" y="107"/>
                  </a:lnTo>
                  <a:lnTo>
                    <a:pt x="1022" y="132"/>
                  </a:lnTo>
                  <a:lnTo>
                    <a:pt x="1040" y="132"/>
                  </a:lnTo>
                  <a:lnTo>
                    <a:pt x="1040" y="161"/>
                  </a:lnTo>
                  <a:lnTo>
                    <a:pt x="1108" y="161"/>
                  </a:lnTo>
                  <a:lnTo>
                    <a:pt x="1108" y="186"/>
                  </a:lnTo>
                  <a:lnTo>
                    <a:pt x="1233" y="186"/>
                  </a:lnTo>
                  <a:lnTo>
                    <a:pt x="1233" y="218"/>
                  </a:lnTo>
                  <a:lnTo>
                    <a:pt x="1243" y="218"/>
                  </a:lnTo>
                  <a:lnTo>
                    <a:pt x="1243" y="243"/>
                  </a:lnTo>
                  <a:lnTo>
                    <a:pt x="1404" y="243"/>
                  </a:lnTo>
                  <a:lnTo>
                    <a:pt x="1404" y="272"/>
                  </a:lnTo>
                  <a:lnTo>
                    <a:pt x="1582" y="272"/>
                  </a:lnTo>
                  <a:lnTo>
                    <a:pt x="1582" y="300"/>
                  </a:lnTo>
                  <a:lnTo>
                    <a:pt x="1657" y="300"/>
                  </a:lnTo>
                  <a:lnTo>
                    <a:pt x="1657" y="329"/>
                  </a:lnTo>
                  <a:lnTo>
                    <a:pt x="1717" y="329"/>
                  </a:lnTo>
                  <a:lnTo>
                    <a:pt x="1717" y="358"/>
                  </a:lnTo>
                  <a:lnTo>
                    <a:pt x="1960" y="358"/>
                  </a:lnTo>
                  <a:lnTo>
                    <a:pt x="1960" y="390"/>
                  </a:lnTo>
                  <a:lnTo>
                    <a:pt x="2013" y="390"/>
                  </a:lnTo>
                  <a:lnTo>
                    <a:pt x="2013" y="447"/>
                  </a:lnTo>
                  <a:lnTo>
                    <a:pt x="2434" y="447"/>
                  </a:lnTo>
                  <a:lnTo>
                    <a:pt x="2434" y="479"/>
                  </a:lnTo>
                  <a:lnTo>
                    <a:pt x="2494" y="479"/>
                  </a:lnTo>
                  <a:lnTo>
                    <a:pt x="2494" y="515"/>
                  </a:lnTo>
                  <a:lnTo>
                    <a:pt x="2915" y="515"/>
                  </a:lnTo>
                  <a:lnTo>
                    <a:pt x="2915" y="547"/>
                  </a:lnTo>
                  <a:lnTo>
                    <a:pt x="3058" y="547"/>
                  </a:lnTo>
                  <a:lnTo>
                    <a:pt x="3058" y="594"/>
                  </a:lnTo>
                  <a:lnTo>
                    <a:pt x="3143" y="594"/>
                  </a:lnTo>
                  <a:lnTo>
                    <a:pt x="3143" y="637"/>
                  </a:lnTo>
                  <a:lnTo>
                    <a:pt x="3239" y="637"/>
                  </a:lnTo>
                  <a:lnTo>
                    <a:pt x="3239" y="690"/>
                  </a:lnTo>
                  <a:lnTo>
                    <a:pt x="3303" y="690"/>
                  </a:lnTo>
                  <a:lnTo>
                    <a:pt x="3303" y="737"/>
                  </a:lnTo>
                  <a:lnTo>
                    <a:pt x="4023" y="737"/>
                  </a:lnTo>
                  <a:lnTo>
                    <a:pt x="4023" y="966"/>
                  </a:lnTo>
                  <a:lnTo>
                    <a:pt x="4344" y="966"/>
                  </a:lnTo>
                </a:path>
              </a:pathLst>
            </a:custGeom>
            <a:noFill/>
            <a:ln w="22225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0" name="Line 18">
              <a:extLst>
                <a:ext uri="{FF2B5EF4-FFF2-40B4-BE49-F238E27FC236}">
                  <a16:creationId xmlns:a16="http://schemas.microsoft.com/office/drawing/2014/main" id="{3612FF8A-3E49-4915-9038-B5334A76CF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7002" y="1839858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41B38C79-29C3-4829-A12F-9DA12A5AA5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7237" y="1955349"/>
              <a:ext cx="59531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4" name="Line 20">
              <a:extLst>
                <a:ext uri="{FF2B5EF4-FFF2-40B4-BE49-F238E27FC236}">
                  <a16:creationId xmlns:a16="http://schemas.microsoft.com/office/drawing/2014/main" id="{E0613CC3-D243-4834-A99A-6574B8430D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8433" y="1839858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5" name="Line 21">
              <a:extLst>
                <a:ext uri="{FF2B5EF4-FFF2-40B4-BE49-F238E27FC236}">
                  <a16:creationId xmlns:a16="http://schemas.microsoft.com/office/drawing/2014/main" id="{2F8AFAC4-454A-47D8-BEA3-A02BBC88DB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8668" y="1955349"/>
              <a:ext cx="54769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6" name="Line 22">
              <a:extLst>
                <a:ext uri="{FF2B5EF4-FFF2-40B4-BE49-F238E27FC236}">
                  <a16:creationId xmlns:a16="http://schemas.microsoft.com/office/drawing/2014/main" id="{4D3D641E-F9EF-4794-B669-BCDEF11B5E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6768" y="1839858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7" name="Line 23">
              <a:extLst>
                <a:ext uri="{FF2B5EF4-FFF2-40B4-BE49-F238E27FC236}">
                  <a16:creationId xmlns:a16="http://schemas.microsoft.com/office/drawing/2014/main" id="{D8794946-946D-455F-8655-BDC47FD178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7002" y="1955349"/>
              <a:ext cx="54769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8" name="Line 24">
              <a:extLst>
                <a:ext uri="{FF2B5EF4-FFF2-40B4-BE49-F238E27FC236}">
                  <a16:creationId xmlns:a16="http://schemas.microsoft.com/office/drawing/2014/main" id="{8D924D67-6ECA-4BFC-B7A0-195CE42B42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1530" y="1839858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9" name="Line 25">
              <a:extLst>
                <a:ext uri="{FF2B5EF4-FFF2-40B4-BE49-F238E27FC236}">
                  <a16:creationId xmlns:a16="http://schemas.microsoft.com/office/drawing/2014/main" id="{C346830D-2037-4321-82CF-2D984A78A2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1764" y="1955349"/>
              <a:ext cx="58341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" name="Line 26">
              <a:extLst>
                <a:ext uri="{FF2B5EF4-FFF2-40B4-BE49-F238E27FC236}">
                  <a16:creationId xmlns:a16="http://schemas.microsoft.com/office/drawing/2014/main" id="{F036FF74-1969-4E3E-82DD-DA15FCBBA5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3930" y="1877958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9" name="Line 27">
              <a:extLst>
                <a:ext uri="{FF2B5EF4-FFF2-40B4-BE49-F238E27FC236}">
                  <a16:creationId xmlns:a16="http://schemas.microsoft.com/office/drawing/2014/main" id="{3E3557E9-6460-4DF5-9E89-D67255FF6F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7971" y="1993449"/>
              <a:ext cx="10715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0" name="Line 28">
              <a:extLst>
                <a:ext uri="{FF2B5EF4-FFF2-40B4-BE49-F238E27FC236}">
                  <a16:creationId xmlns:a16="http://schemas.microsoft.com/office/drawing/2014/main" id="{9C4846DD-02B5-4CB8-AB9D-64AD3C0F8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2264" y="1945824"/>
              <a:ext cx="0" cy="120254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1" name="Line 29">
              <a:extLst>
                <a:ext uri="{FF2B5EF4-FFF2-40B4-BE49-F238E27FC236}">
                  <a16:creationId xmlns:a16="http://schemas.microsoft.com/office/drawing/2014/main" id="{91FB070A-871E-42E9-B5A4-DF6C6DD9D8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7495" y="2061315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2" name="Line 30">
              <a:extLst>
                <a:ext uri="{FF2B5EF4-FFF2-40B4-BE49-F238E27FC236}">
                  <a16:creationId xmlns:a16="http://schemas.microsoft.com/office/drawing/2014/main" id="{592F9430-C53F-41D5-967E-EEC96AB6F2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4893" y="1945824"/>
              <a:ext cx="0" cy="120254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" name="Line 31">
              <a:extLst>
                <a:ext uri="{FF2B5EF4-FFF2-40B4-BE49-F238E27FC236}">
                  <a16:creationId xmlns:a16="http://schemas.microsoft.com/office/drawing/2014/main" id="{CC036460-EF1E-41B3-9E6C-CDBFE6608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8933" y="2061315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4" name="Line 32">
              <a:extLst>
                <a:ext uri="{FF2B5EF4-FFF2-40B4-BE49-F238E27FC236}">
                  <a16:creationId xmlns:a16="http://schemas.microsoft.com/office/drawing/2014/main" id="{54941234-2DCA-429B-B2BB-5561AA3D51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0630" y="1945824"/>
              <a:ext cx="0" cy="120254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5" name="Line 33">
              <a:extLst>
                <a:ext uri="{FF2B5EF4-FFF2-40B4-BE49-F238E27FC236}">
                  <a16:creationId xmlns:a16="http://schemas.microsoft.com/office/drawing/2014/main" id="{F76E24B0-A93C-4324-9D8F-92ED103332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5861" y="2061315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6" name="Line 34">
              <a:extLst>
                <a:ext uri="{FF2B5EF4-FFF2-40B4-BE49-F238E27FC236}">
                  <a16:creationId xmlns:a16="http://schemas.microsoft.com/office/drawing/2014/main" id="{F9EC221A-664E-4BCC-9255-811E414357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1124" y="1945824"/>
              <a:ext cx="0" cy="120254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7" name="Line 35">
              <a:extLst>
                <a:ext uri="{FF2B5EF4-FFF2-40B4-BE49-F238E27FC236}">
                  <a16:creationId xmlns:a16="http://schemas.microsoft.com/office/drawing/2014/main" id="{32F6B2F8-2DD9-4F58-AB02-DC3E59802A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6355" y="2061315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8" name="Line 36">
              <a:extLst>
                <a:ext uri="{FF2B5EF4-FFF2-40B4-BE49-F238E27FC236}">
                  <a16:creationId xmlns:a16="http://schemas.microsoft.com/office/drawing/2014/main" id="{B093DC81-830D-4A05-8D60-2181E3D82D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1389" y="2026787"/>
              <a:ext cx="0" cy="120254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9" name="Line 37">
              <a:extLst>
                <a:ext uri="{FF2B5EF4-FFF2-40B4-BE49-F238E27FC236}">
                  <a16:creationId xmlns:a16="http://schemas.microsoft.com/office/drawing/2014/main" id="{B591A75D-5B4A-4059-9401-976E6ED36B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6620" y="2142277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0" name="Line 38">
              <a:extLst>
                <a:ext uri="{FF2B5EF4-FFF2-40B4-BE49-F238E27FC236}">
                  <a16:creationId xmlns:a16="http://schemas.microsoft.com/office/drawing/2014/main" id="{AA7007CC-EECC-4082-B087-4AB0C5C01F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31883" y="2026787"/>
              <a:ext cx="0" cy="120254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1" name="Line 39">
              <a:extLst>
                <a:ext uri="{FF2B5EF4-FFF2-40B4-BE49-F238E27FC236}">
                  <a16:creationId xmlns:a16="http://schemas.microsoft.com/office/drawing/2014/main" id="{51AF813D-B176-4E5E-A524-E86062DC82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7114" y="2142277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2" name="Line 40">
              <a:extLst>
                <a:ext uri="{FF2B5EF4-FFF2-40B4-BE49-F238E27FC236}">
                  <a16:creationId xmlns:a16="http://schemas.microsoft.com/office/drawing/2014/main" id="{F1860F87-EBD3-4312-AF52-B678CDF3CF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4986" y="2026787"/>
              <a:ext cx="0" cy="120254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3" name="Line 41">
              <a:extLst>
                <a:ext uri="{FF2B5EF4-FFF2-40B4-BE49-F238E27FC236}">
                  <a16:creationId xmlns:a16="http://schemas.microsoft.com/office/drawing/2014/main" id="{B5F85233-B90E-4D1E-894E-866A3DE2D5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0217" y="2142277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4" name="Line 42">
              <a:extLst>
                <a:ext uri="{FF2B5EF4-FFF2-40B4-BE49-F238E27FC236}">
                  <a16:creationId xmlns:a16="http://schemas.microsoft.com/office/drawing/2014/main" id="{309C732C-EB09-4786-9B1F-3C60790167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8818" y="2026787"/>
              <a:ext cx="0" cy="120254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5" name="Line 43">
              <a:extLst>
                <a:ext uri="{FF2B5EF4-FFF2-40B4-BE49-F238E27FC236}">
                  <a16:creationId xmlns:a16="http://schemas.microsoft.com/office/drawing/2014/main" id="{493DAC84-3843-4412-B18E-1F71D6A362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4049" y="2142277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6" name="Line 44">
              <a:extLst>
                <a:ext uri="{FF2B5EF4-FFF2-40B4-BE49-F238E27FC236}">
                  <a16:creationId xmlns:a16="http://schemas.microsoft.com/office/drawing/2014/main" id="{7009024E-65B0-47DA-84B3-8AC0C7CB3D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62877" y="2069649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7" name="Line 45">
              <a:extLst>
                <a:ext uri="{FF2B5EF4-FFF2-40B4-BE49-F238E27FC236}">
                  <a16:creationId xmlns:a16="http://schemas.microsoft.com/office/drawing/2014/main" id="{61ED3AB1-DDB0-499D-9E16-A2E27717FE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8108" y="2185140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8" name="Line 46">
              <a:extLst>
                <a:ext uri="{FF2B5EF4-FFF2-40B4-BE49-F238E27FC236}">
                  <a16:creationId xmlns:a16="http://schemas.microsoft.com/office/drawing/2014/main" id="{98256AE8-F3E0-48FF-94AD-36EA0732D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3370" y="2120846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9" name="Line 47">
              <a:extLst>
                <a:ext uri="{FF2B5EF4-FFF2-40B4-BE49-F238E27FC236}">
                  <a16:creationId xmlns:a16="http://schemas.microsoft.com/office/drawing/2014/main" id="{FB5D1C8B-A7D1-445C-B1DA-2A3B472341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47411" y="2236337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0" name="Line 48">
              <a:extLst>
                <a:ext uri="{FF2B5EF4-FFF2-40B4-BE49-F238E27FC236}">
                  <a16:creationId xmlns:a16="http://schemas.microsoft.com/office/drawing/2014/main" id="{3B541E11-51B1-4679-BB94-868B3F78A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1477" y="2120846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1" name="Line 49">
              <a:extLst>
                <a:ext uri="{FF2B5EF4-FFF2-40B4-BE49-F238E27FC236}">
                  <a16:creationId xmlns:a16="http://schemas.microsoft.com/office/drawing/2014/main" id="{B36C0FF1-B948-4C1E-9C53-4970122155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36708" y="2236337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2" name="Line 50">
              <a:extLst>
                <a:ext uri="{FF2B5EF4-FFF2-40B4-BE49-F238E27FC236}">
                  <a16:creationId xmlns:a16="http://schemas.microsoft.com/office/drawing/2014/main" id="{85125BF3-A698-418F-8AD4-1B918EBB4B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3611" y="2125608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3" name="Line 51">
              <a:extLst>
                <a:ext uri="{FF2B5EF4-FFF2-40B4-BE49-F238E27FC236}">
                  <a16:creationId xmlns:a16="http://schemas.microsoft.com/office/drawing/2014/main" id="{973B7932-E033-470E-ADD7-5D6AC451D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68842" y="2239908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4" name="Line 52">
              <a:extLst>
                <a:ext uri="{FF2B5EF4-FFF2-40B4-BE49-F238E27FC236}">
                  <a16:creationId xmlns:a16="http://schemas.microsoft.com/office/drawing/2014/main" id="{EF5F3E0C-8185-4E8C-8099-6DE8BD6B0B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4574" y="21720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5" name="Line 53">
              <a:extLst>
                <a:ext uri="{FF2B5EF4-FFF2-40B4-BE49-F238E27FC236}">
                  <a16:creationId xmlns:a16="http://schemas.microsoft.com/office/drawing/2014/main" id="{A2DC7EBF-D45E-4B69-928E-3387B83FB5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9805" y="2287533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6" name="Line 54">
              <a:extLst>
                <a:ext uri="{FF2B5EF4-FFF2-40B4-BE49-F238E27FC236}">
                  <a16:creationId xmlns:a16="http://schemas.microsoft.com/office/drawing/2014/main" id="{1382C6CC-FDF7-47C5-ADB0-2DF7CAB70E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5536" y="21720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7" name="Line 55">
              <a:extLst>
                <a:ext uri="{FF2B5EF4-FFF2-40B4-BE49-F238E27FC236}">
                  <a16:creationId xmlns:a16="http://schemas.microsoft.com/office/drawing/2014/main" id="{02383F7D-B9DE-4610-9BCD-8594A119C9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9576" y="2287533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0" name="Line 56">
              <a:extLst>
                <a:ext uri="{FF2B5EF4-FFF2-40B4-BE49-F238E27FC236}">
                  <a16:creationId xmlns:a16="http://schemas.microsoft.com/office/drawing/2014/main" id="{0B4FC0AA-3D61-4A6C-B6B9-D1E74B967B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0805" y="2291105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1" name="Line 57">
              <a:extLst>
                <a:ext uri="{FF2B5EF4-FFF2-40B4-BE49-F238E27FC236}">
                  <a16:creationId xmlns:a16="http://schemas.microsoft.com/office/drawing/2014/main" id="{0354C09E-60DA-416D-B97C-6C89E0CDF8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6036" y="2406596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2" name="Line 58">
              <a:extLst>
                <a:ext uri="{FF2B5EF4-FFF2-40B4-BE49-F238E27FC236}">
                  <a16:creationId xmlns:a16="http://schemas.microsoft.com/office/drawing/2014/main" id="{4E8F516B-E86C-4856-B658-58C5BF7B82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8430" y="2291105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3" name="Line 59">
              <a:extLst>
                <a:ext uri="{FF2B5EF4-FFF2-40B4-BE49-F238E27FC236}">
                  <a16:creationId xmlns:a16="http://schemas.microsoft.com/office/drawing/2014/main" id="{B9D089DA-AAF6-43F8-BDFE-E1319A590E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2470" y="2406596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4" name="Line 60">
              <a:extLst>
                <a:ext uri="{FF2B5EF4-FFF2-40B4-BE49-F238E27FC236}">
                  <a16:creationId xmlns:a16="http://schemas.microsoft.com/office/drawing/2014/main" id="{1A4F2DCD-3250-4AB6-9B50-65582034E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86764" y="2291105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5" name="Line 61">
              <a:extLst>
                <a:ext uri="{FF2B5EF4-FFF2-40B4-BE49-F238E27FC236}">
                  <a16:creationId xmlns:a16="http://schemas.microsoft.com/office/drawing/2014/main" id="{F28E432C-3FA7-4F5E-8D6C-377DEF044A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5568" y="2406596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6" name="Line 62">
              <a:extLst>
                <a:ext uri="{FF2B5EF4-FFF2-40B4-BE49-F238E27FC236}">
                  <a16:creationId xmlns:a16="http://schemas.microsoft.com/office/drawing/2014/main" id="{996C1773-2C12-44FC-BEAF-9D22C7EF9B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95099" y="2291105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7" name="Line 63">
              <a:extLst>
                <a:ext uri="{FF2B5EF4-FFF2-40B4-BE49-F238E27FC236}">
                  <a16:creationId xmlns:a16="http://schemas.microsoft.com/office/drawing/2014/main" id="{15F60041-E6DE-45C8-B3D4-1AA91E3166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40330" y="2406596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8" name="Line 64">
              <a:extLst>
                <a:ext uri="{FF2B5EF4-FFF2-40B4-BE49-F238E27FC236}">
                  <a16:creationId xmlns:a16="http://schemas.microsoft.com/office/drawing/2014/main" id="{8BD14FB6-5FEC-454E-A7BA-8D4A58CF37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2964" y="2291105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9" name="Line 65">
              <a:extLst>
                <a:ext uri="{FF2B5EF4-FFF2-40B4-BE49-F238E27FC236}">
                  <a16:creationId xmlns:a16="http://schemas.microsoft.com/office/drawing/2014/main" id="{6F0900CE-816A-46E8-BF24-F7341A1CC5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08195" y="2406596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0" name="Line 66">
              <a:extLst>
                <a:ext uri="{FF2B5EF4-FFF2-40B4-BE49-F238E27FC236}">
                  <a16:creationId xmlns:a16="http://schemas.microsoft.com/office/drawing/2014/main" id="{3EA6F116-63E7-499B-8283-28AE447AB3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4395" y="2291105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1" name="Line 67">
              <a:extLst>
                <a:ext uri="{FF2B5EF4-FFF2-40B4-BE49-F238E27FC236}">
                  <a16:creationId xmlns:a16="http://schemas.microsoft.com/office/drawing/2014/main" id="{0F9EFA4B-A0D1-4E37-A262-90568633BC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8437" y="2406596"/>
              <a:ext cx="10715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2" name="Line 68">
              <a:extLst>
                <a:ext uri="{FF2B5EF4-FFF2-40B4-BE49-F238E27FC236}">
                  <a16:creationId xmlns:a16="http://schemas.microsoft.com/office/drawing/2014/main" id="{61DC889D-674F-4EFF-BDB7-7C666FC098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14161" y="2291105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3" name="Line 69">
              <a:extLst>
                <a:ext uri="{FF2B5EF4-FFF2-40B4-BE49-F238E27FC236}">
                  <a16:creationId xmlns:a16="http://schemas.microsoft.com/office/drawing/2014/main" id="{FC715412-3109-4228-950B-8F9D931EC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8202" y="2406596"/>
              <a:ext cx="10715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4" name="Line 70">
              <a:extLst>
                <a:ext uri="{FF2B5EF4-FFF2-40B4-BE49-F238E27FC236}">
                  <a16:creationId xmlns:a16="http://schemas.microsoft.com/office/drawing/2014/main" id="{22DD53A7-9E02-42E9-9090-ABD20E38A0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22495" y="2291105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5" name="Line 71">
              <a:extLst>
                <a:ext uri="{FF2B5EF4-FFF2-40B4-BE49-F238E27FC236}">
                  <a16:creationId xmlns:a16="http://schemas.microsoft.com/office/drawing/2014/main" id="{CCE23ED0-CB16-408D-A33A-3446E5D77B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7727" y="2406596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6" name="Line 72">
              <a:extLst>
                <a:ext uri="{FF2B5EF4-FFF2-40B4-BE49-F238E27FC236}">
                  <a16:creationId xmlns:a16="http://schemas.microsoft.com/office/drawing/2014/main" id="{243C4D0C-93D5-4B8F-9B48-6C28911835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26068" y="2291105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7" name="Line 73">
              <a:extLst>
                <a:ext uri="{FF2B5EF4-FFF2-40B4-BE49-F238E27FC236}">
                  <a16:creationId xmlns:a16="http://schemas.microsoft.com/office/drawing/2014/main" id="{78017537-5B30-425E-BECB-FB037DE0FB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71299" y="2406596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8" name="Line 74">
              <a:extLst>
                <a:ext uri="{FF2B5EF4-FFF2-40B4-BE49-F238E27FC236}">
                  <a16:creationId xmlns:a16="http://schemas.microsoft.com/office/drawing/2014/main" id="{3FA1DBCC-D5A9-4FA0-8DC0-FF61C51BC8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68930" y="2291105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9" name="Line 75">
              <a:extLst>
                <a:ext uri="{FF2B5EF4-FFF2-40B4-BE49-F238E27FC236}">
                  <a16:creationId xmlns:a16="http://schemas.microsoft.com/office/drawing/2014/main" id="{FF37E6D9-AD3A-4067-8CE4-A249D006C8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14161" y="2406596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0" name="Line 76">
              <a:extLst>
                <a:ext uri="{FF2B5EF4-FFF2-40B4-BE49-F238E27FC236}">
                  <a16:creationId xmlns:a16="http://schemas.microsoft.com/office/drawing/2014/main" id="{20C2ED8D-6E08-4103-B204-7521D4BBA5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01089" y="2291105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1" name="Line 77">
              <a:extLst>
                <a:ext uri="{FF2B5EF4-FFF2-40B4-BE49-F238E27FC236}">
                  <a16:creationId xmlns:a16="http://schemas.microsoft.com/office/drawing/2014/main" id="{22F270D0-BCC9-44E3-82ED-076C6E4E8E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5130" y="2406596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2" name="Line 78">
              <a:extLst>
                <a:ext uri="{FF2B5EF4-FFF2-40B4-BE49-F238E27FC236}">
                  <a16:creationId xmlns:a16="http://schemas.microsoft.com/office/drawing/2014/main" id="{15A0BE01-BEE6-4524-8458-024ED4033C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59430" y="2291105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3" name="Line 79">
              <a:extLst>
                <a:ext uri="{FF2B5EF4-FFF2-40B4-BE49-F238E27FC236}">
                  <a16:creationId xmlns:a16="http://schemas.microsoft.com/office/drawing/2014/main" id="{69468B42-CB9A-40CD-ADF9-273805796A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04661" y="2406596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4" name="Line 80">
              <a:extLst>
                <a:ext uri="{FF2B5EF4-FFF2-40B4-BE49-F238E27FC236}">
                  <a16:creationId xmlns:a16="http://schemas.microsoft.com/office/drawing/2014/main" id="{0C1ED733-1011-467E-A895-6A8567B127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1120" y="2291105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5" name="Line 81">
              <a:extLst>
                <a:ext uri="{FF2B5EF4-FFF2-40B4-BE49-F238E27FC236}">
                  <a16:creationId xmlns:a16="http://schemas.microsoft.com/office/drawing/2014/main" id="{80930E02-29B7-4DF9-BF57-A7C5E6CE7C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96351" y="2406596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6" name="Line 82">
              <a:extLst>
                <a:ext uri="{FF2B5EF4-FFF2-40B4-BE49-F238E27FC236}">
                  <a16:creationId xmlns:a16="http://schemas.microsoft.com/office/drawing/2014/main" id="{40B201A6-95D1-4F96-A065-442163D1E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4224" y="2291105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7" name="Line 83">
              <a:extLst>
                <a:ext uri="{FF2B5EF4-FFF2-40B4-BE49-F238E27FC236}">
                  <a16:creationId xmlns:a16="http://schemas.microsoft.com/office/drawing/2014/main" id="{4984A431-674A-4543-A1C0-2A28D5E06D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9455" y="2406596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" name="Line 84">
              <a:extLst>
                <a:ext uri="{FF2B5EF4-FFF2-40B4-BE49-F238E27FC236}">
                  <a16:creationId xmlns:a16="http://schemas.microsoft.com/office/drawing/2014/main" id="{5DAF231B-F3FB-4EE9-979C-A4A90BF3B8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24952" y="2560697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9" name="Line 85">
              <a:extLst>
                <a:ext uri="{FF2B5EF4-FFF2-40B4-BE49-F238E27FC236}">
                  <a16:creationId xmlns:a16="http://schemas.microsoft.com/office/drawing/2014/main" id="{F9D8CAFF-36C4-420E-A651-B0DAE1B9A8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0183" y="2677605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0" name="Line 86">
              <a:extLst>
                <a:ext uri="{FF2B5EF4-FFF2-40B4-BE49-F238E27FC236}">
                  <a16:creationId xmlns:a16="http://schemas.microsoft.com/office/drawing/2014/main" id="{C0F8A9B2-E5CB-4915-9EB9-4F32AF44D6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8055" y="2560697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1" name="Line 87">
              <a:extLst>
                <a:ext uri="{FF2B5EF4-FFF2-40B4-BE49-F238E27FC236}">
                  <a16:creationId xmlns:a16="http://schemas.microsoft.com/office/drawing/2014/main" id="{F27E7E3C-0E0A-400B-A658-40F5542C1B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33286" y="2674998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2" name="Line 88">
              <a:extLst>
                <a:ext uri="{FF2B5EF4-FFF2-40B4-BE49-F238E27FC236}">
                  <a16:creationId xmlns:a16="http://schemas.microsoft.com/office/drawing/2014/main" id="{C679BB46-2E54-4824-90DE-3D871D363B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3318" y="2560697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3" name="Line 89">
              <a:extLst>
                <a:ext uri="{FF2B5EF4-FFF2-40B4-BE49-F238E27FC236}">
                  <a16:creationId xmlns:a16="http://schemas.microsoft.com/office/drawing/2014/main" id="{8722D98E-BE57-45D6-A78D-B3F33116FB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8549" y="2674998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66203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4" name="Freeform 90">
              <a:extLst>
                <a:ext uri="{FF2B5EF4-FFF2-40B4-BE49-F238E27FC236}">
                  <a16:creationId xmlns:a16="http://schemas.microsoft.com/office/drawing/2014/main" id="{4AA7115B-D43F-4248-B0F0-1B62EFA58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774" y="1529105"/>
              <a:ext cx="5511404" cy="719138"/>
            </a:xfrm>
            <a:custGeom>
              <a:avLst/>
              <a:gdLst>
                <a:gd name="T0" fmla="*/ 4629 w 4629"/>
                <a:gd name="T1" fmla="*/ 604 h 604"/>
                <a:gd name="T2" fmla="*/ 3357 w 4629"/>
                <a:gd name="T3" fmla="*/ 604 h 604"/>
                <a:gd name="T4" fmla="*/ 3357 w 4629"/>
                <a:gd name="T5" fmla="*/ 565 h 604"/>
                <a:gd name="T6" fmla="*/ 2872 w 4629"/>
                <a:gd name="T7" fmla="*/ 565 h 604"/>
                <a:gd name="T8" fmla="*/ 2872 w 4629"/>
                <a:gd name="T9" fmla="*/ 519 h 604"/>
                <a:gd name="T10" fmla="*/ 2744 w 4629"/>
                <a:gd name="T11" fmla="*/ 519 h 604"/>
                <a:gd name="T12" fmla="*/ 2744 w 4629"/>
                <a:gd name="T13" fmla="*/ 476 h 604"/>
                <a:gd name="T14" fmla="*/ 2626 w 4629"/>
                <a:gd name="T15" fmla="*/ 476 h 604"/>
                <a:gd name="T16" fmla="*/ 2626 w 4629"/>
                <a:gd name="T17" fmla="*/ 440 h 604"/>
                <a:gd name="T18" fmla="*/ 2534 w 4629"/>
                <a:gd name="T19" fmla="*/ 440 h 604"/>
                <a:gd name="T20" fmla="*/ 2534 w 4629"/>
                <a:gd name="T21" fmla="*/ 404 h 604"/>
                <a:gd name="T22" fmla="*/ 2452 w 4629"/>
                <a:gd name="T23" fmla="*/ 404 h 604"/>
                <a:gd name="T24" fmla="*/ 2452 w 4629"/>
                <a:gd name="T25" fmla="*/ 361 h 604"/>
                <a:gd name="T26" fmla="*/ 2206 w 4629"/>
                <a:gd name="T27" fmla="*/ 361 h 604"/>
                <a:gd name="T28" fmla="*/ 2206 w 4629"/>
                <a:gd name="T29" fmla="*/ 336 h 604"/>
                <a:gd name="T30" fmla="*/ 1963 w 4629"/>
                <a:gd name="T31" fmla="*/ 336 h 604"/>
                <a:gd name="T32" fmla="*/ 1963 w 4629"/>
                <a:gd name="T33" fmla="*/ 304 h 604"/>
                <a:gd name="T34" fmla="*/ 1946 w 4629"/>
                <a:gd name="T35" fmla="*/ 304 h 604"/>
                <a:gd name="T36" fmla="*/ 1946 w 4629"/>
                <a:gd name="T37" fmla="*/ 272 h 604"/>
                <a:gd name="T38" fmla="*/ 1643 w 4629"/>
                <a:gd name="T39" fmla="*/ 272 h 604"/>
                <a:gd name="T40" fmla="*/ 1643 w 4629"/>
                <a:gd name="T41" fmla="*/ 243 h 604"/>
                <a:gd name="T42" fmla="*/ 1504 w 4629"/>
                <a:gd name="T43" fmla="*/ 243 h 604"/>
                <a:gd name="T44" fmla="*/ 1504 w 4629"/>
                <a:gd name="T45" fmla="*/ 214 h 604"/>
                <a:gd name="T46" fmla="*/ 1432 w 4629"/>
                <a:gd name="T47" fmla="*/ 214 h 604"/>
                <a:gd name="T48" fmla="*/ 1432 w 4629"/>
                <a:gd name="T49" fmla="*/ 189 h 604"/>
                <a:gd name="T50" fmla="*/ 1208 w 4629"/>
                <a:gd name="T51" fmla="*/ 189 h 604"/>
                <a:gd name="T52" fmla="*/ 1208 w 4629"/>
                <a:gd name="T53" fmla="*/ 161 h 604"/>
                <a:gd name="T54" fmla="*/ 1137 w 4629"/>
                <a:gd name="T55" fmla="*/ 161 h 604"/>
                <a:gd name="T56" fmla="*/ 1137 w 4629"/>
                <a:gd name="T57" fmla="*/ 139 h 604"/>
                <a:gd name="T58" fmla="*/ 1094 w 4629"/>
                <a:gd name="T59" fmla="*/ 139 h 604"/>
                <a:gd name="T60" fmla="*/ 1094 w 4629"/>
                <a:gd name="T61" fmla="*/ 104 h 604"/>
                <a:gd name="T62" fmla="*/ 916 w 4629"/>
                <a:gd name="T63" fmla="*/ 104 h 604"/>
                <a:gd name="T64" fmla="*/ 916 w 4629"/>
                <a:gd name="T65" fmla="*/ 75 h 604"/>
                <a:gd name="T66" fmla="*/ 887 w 4629"/>
                <a:gd name="T67" fmla="*/ 75 h 604"/>
                <a:gd name="T68" fmla="*/ 887 w 4629"/>
                <a:gd name="T69" fmla="*/ 50 h 604"/>
                <a:gd name="T70" fmla="*/ 677 w 4629"/>
                <a:gd name="T71" fmla="*/ 50 h 604"/>
                <a:gd name="T72" fmla="*/ 677 w 4629"/>
                <a:gd name="T73" fmla="*/ 21 h 604"/>
                <a:gd name="T74" fmla="*/ 463 w 4629"/>
                <a:gd name="T75" fmla="*/ 21 h 604"/>
                <a:gd name="T76" fmla="*/ 463 w 4629"/>
                <a:gd name="T77" fmla="*/ 0 h 604"/>
                <a:gd name="T78" fmla="*/ 0 w 4629"/>
                <a:gd name="T7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629" h="604">
                  <a:moveTo>
                    <a:pt x="4629" y="604"/>
                  </a:moveTo>
                  <a:lnTo>
                    <a:pt x="3357" y="604"/>
                  </a:lnTo>
                  <a:lnTo>
                    <a:pt x="3357" y="565"/>
                  </a:lnTo>
                  <a:lnTo>
                    <a:pt x="2872" y="565"/>
                  </a:lnTo>
                  <a:lnTo>
                    <a:pt x="2872" y="519"/>
                  </a:lnTo>
                  <a:lnTo>
                    <a:pt x="2744" y="519"/>
                  </a:lnTo>
                  <a:lnTo>
                    <a:pt x="2744" y="476"/>
                  </a:lnTo>
                  <a:lnTo>
                    <a:pt x="2626" y="476"/>
                  </a:lnTo>
                  <a:lnTo>
                    <a:pt x="2626" y="440"/>
                  </a:lnTo>
                  <a:lnTo>
                    <a:pt x="2534" y="440"/>
                  </a:lnTo>
                  <a:lnTo>
                    <a:pt x="2534" y="404"/>
                  </a:lnTo>
                  <a:lnTo>
                    <a:pt x="2452" y="404"/>
                  </a:lnTo>
                  <a:lnTo>
                    <a:pt x="2452" y="361"/>
                  </a:lnTo>
                  <a:lnTo>
                    <a:pt x="2206" y="361"/>
                  </a:lnTo>
                  <a:lnTo>
                    <a:pt x="2206" y="336"/>
                  </a:lnTo>
                  <a:lnTo>
                    <a:pt x="1963" y="336"/>
                  </a:lnTo>
                  <a:lnTo>
                    <a:pt x="1963" y="304"/>
                  </a:lnTo>
                  <a:lnTo>
                    <a:pt x="1946" y="304"/>
                  </a:lnTo>
                  <a:lnTo>
                    <a:pt x="1946" y="272"/>
                  </a:lnTo>
                  <a:lnTo>
                    <a:pt x="1643" y="272"/>
                  </a:lnTo>
                  <a:lnTo>
                    <a:pt x="1643" y="243"/>
                  </a:lnTo>
                  <a:lnTo>
                    <a:pt x="1504" y="243"/>
                  </a:lnTo>
                  <a:lnTo>
                    <a:pt x="1504" y="214"/>
                  </a:lnTo>
                  <a:lnTo>
                    <a:pt x="1432" y="214"/>
                  </a:lnTo>
                  <a:lnTo>
                    <a:pt x="1432" y="189"/>
                  </a:lnTo>
                  <a:lnTo>
                    <a:pt x="1208" y="189"/>
                  </a:lnTo>
                  <a:lnTo>
                    <a:pt x="1208" y="161"/>
                  </a:lnTo>
                  <a:lnTo>
                    <a:pt x="1137" y="161"/>
                  </a:lnTo>
                  <a:lnTo>
                    <a:pt x="1137" y="139"/>
                  </a:lnTo>
                  <a:lnTo>
                    <a:pt x="1094" y="139"/>
                  </a:lnTo>
                  <a:lnTo>
                    <a:pt x="1094" y="104"/>
                  </a:lnTo>
                  <a:lnTo>
                    <a:pt x="916" y="104"/>
                  </a:lnTo>
                  <a:lnTo>
                    <a:pt x="916" y="75"/>
                  </a:lnTo>
                  <a:lnTo>
                    <a:pt x="887" y="75"/>
                  </a:lnTo>
                  <a:lnTo>
                    <a:pt x="887" y="50"/>
                  </a:lnTo>
                  <a:lnTo>
                    <a:pt x="677" y="50"/>
                  </a:lnTo>
                  <a:lnTo>
                    <a:pt x="677" y="21"/>
                  </a:lnTo>
                  <a:lnTo>
                    <a:pt x="463" y="21"/>
                  </a:lnTo>
                  <a:lnTo>
                    <a:pt x="463" y="0"/>
                  </a:lnTo>
                  <a:lnTo>
                    <a:pt x="0" y="0"/>
                  </a:lnTo>
                </a:path>
              </a:pathLst>
            </a:custGeom>
            <a:noFill/>
            <a:ln w="22225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5" name="Line 91">
              <a:extLst>
                <a:ext uri="{FF2B5EF4-FFF2-40B4-BE49-F238E27FC236}">
                  <a16:creationId xmlns:a16="http://schemas.microsoft.com/office/drawing/2014/main" id="{3124F897-091F-425F-942E-C8E5A986E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4139" y="1737465"/>
              <a:ext cx="0" cy="115491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6" name="Line 92">
              <a:extLst>
                <a:ext uri="{FF2B5EF4-FFF2-40B4-BE49-F238E27FC236}">
                  <a16:creationId xmlns:a16="http://schemas.microsoft.com/office/drawing/2014/main" id="{D34665B4-6C5B-4BFC-B446-EA2FB5E4B4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9370" y="1848193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7" name="Line 93">
              <a:extLst>
                <a:ext uri="{FF2B5EF4-FFF2-40B4-BE49-F238E27FC236}">
                  <a16:creationId xmlns:a16="http://schemas.microsoft.com/office/drawing/2014/main" id="{C90B1DC9-7ABC-49CA-BFF7-9ECC9C0084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9870" y="1737465"/>
              <a:ext cx="0" cy="115491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8" name="Line 94">
              <a:extLst>
                <a:ext uri="{FF2B5EF4-FFF2-40B4-BE49-F238E27FC236}">
                  <a16:creationId xmlns:a16="http://schemas.microsoft.com/office/drawing/2014/main" id="{1D5A8298-654E-4541-8007-A87C119D54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5102" y="1848193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9" name="Line 95">
              <a:extLst>
                <a:ext uri="{FF2B5EF4-FFF2-40B4-BE49-F238E27FC236}">
                  <a16:creationId xmlns:a16="http://schemas.microsoft.com/office/drawing/2014/main" id="{1F7A336A-2B3D-4AEF-9442-43D2E3B72F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2499" y="1810093"/>
              <a:ext cx="0" cy="115491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0" name="Line 96">
              <a:extLst>
                <a:ext uri="{FF2B5EF4-FFF2-40B4-BE49-F238E27FC236}">
                  <a16:creationId xmlns:a16="http://schemas.microsoft.com/office/drawing/2014/main" id="{5CDAD276-AF0D-4520-A1BF-A2474097CE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7730" y="1920821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1" name="Line 97">
              <a:extLst>
                <a:ext uri="{FF2B5EF4-FFF2-40B4-BE49-F238E27FC236}">
                  <a16:creationId xmlns:a16="http://schemas.microsoft.com/office/drawing/2014/main" id="{4F541E42-100D-4650-80DA-9E45056267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3695" y="1810093"/>
              <a:ext cx="0" cy="115491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2" name="Line 98">
              <a:extLst>
                <a:ext uri="{FF2B5EF4-FFF2-40B4-BE49-F238E27FC236}">
                  <a16:creationId xmlns:a16="http://schemas.microsoft.com/office/drawing/2014/main" id="{741909FC-53B1-45EC-BC9A-9BD88A8F32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7737" y="1920821"/>
              <a:ext cx="10715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3" name="Line 99">
              <a:extLst>
                <a:ext uri="{FF2B5EF4-FFF2-40B4-BE49-F238E27FC236}">
                  <a16:creationId xmlns:a16="http://schemas.microsoft.com/office/drawing/2014/main" id="{67E91294-B3BD-4167-A3D3-FC97462542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2999" y="1810093"/>
              <a:ext cx="0" cy="115491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4" name="Line 100">
              <a:extLst>
                <a:ext uri="{FF2B5EF4-FFF2-40B4-BE49-F238E27FC236}">
                  <a16:creationId xmlns:a16="http://schemas.microsoft.com/office/drawing/2014/main" id="{42D55E40-09DD-4B8F-8FC7-09899CE0C0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8230" y="1920821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5" name="Line 101">
              <a:extLst>
                <a:ext uri="{FF2B5EF4-FFF2-40B4-BE49-F238E27FC236}">
                  <a16:creationId xmlns:a16="http://schemas.microsoft.com/office/drawing/2014/main" id="{C7D9F045-9341-4037-9077-E6926A590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54430" y="1810093"/>
              <a:ext cx="0" cy="115491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6" name="Line 102">
              <a:extLst>
                <a:ext uri="{FF2B5EF4-FFF2-40B4-BE49-F238E27FC236}">
                  <a16:creationId xmlns:a16="http://schemas.microsoft.com/office/drawing/2014/main" id="{BAA0C92D-5616-43CC-8EB0-68FC6873AF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9661" y="1920821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7" name="Line 103">
              <a:extLst>
                <a:ext uri="{FF2B5EF4-FFF2-40B4-BE49-F238E27FC236}">
                  <a16:creationId xmlns:a16="http://schemas.microsoft.com/office/drawing/2014/main" id="{4A1A33E7-659A-4F11-9F31-304A104F3E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6589" y="1848193"/>
              <a:ext cx="0" cy="115491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8" name="Line 104">
              <a:extLst>
                <a:ext uri="{FF2B5EF4-FFF2-40B4-BE49-F238E27FC236}">
                  <a16:creationId xmlns:a16="http://schemas.microsoft.com/office/drawing/2014/main" id="{21C610F6-5296-4E9B-B7CA-722B997541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0630" y="1958921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9" name="Line 105">
              <a:extLst>
                <a:ext uri="{FF2B5EF4-FFF2-40B4-BE49-F238E27FC236}">
                  <a16:creationId xmlns:a16="http://schemas.microsoft.com/office/drawing/2014/main" id="{925D26AA-BB04-41DE-BA18-53E6DDCE01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4924" y="1848193"/>
              <a:ext cx="0" cy="115491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0" name="Line 106">
              <a:extLst>
                <a:ext uri="{FF2B5EF4-FFF2-40B4-BE49-F238E27FC236}">
                  <a16:creationId xmlns:a16="http://schemas.microsoft.com/office/drawing/2014/main" id="{006219C4-D5F4-4073-951D-A91365DD0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8965" y="1958921"/>
              <a:ext cx="10715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1" name="Line 107">
              <a:extLst>
                <a:ext uri="{FF2B5EF4-FFF2-40B4-BE49-F238E27FC236}">
                  <a16:creationId xmlns:a16="http://schemas.microsoft.com/office/drawing/2014/main" id="{37439347-A58D-496D-B871-9A2AA357A5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8495" y="1848193"/>
              <a:ext cx="0" cy="115491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2" name="Line 108">
              <a:extLst>
                <a:ext uri="{FF2B5EF4-FFF2-40B4-BE49-F238E27FC236}">
                  <a16:creationId xmlns:a16="http://schemas.microsoft.com/office/drawing/2014/main" id="{2533E46E-8182-43A0-BABC-F8CCE79352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3726" y="1958921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3" name="Line 109">
              <a:extLst>
                <a:ext uri="{FF2B5EF4-FFF2-40B4-BE49-F238E27FC236}">
                  <a16:creationId xmlns:a16="http://schemas.microsoft.com/office/drawing/2014/main" id="{195E8364-DE29-4FCC-8EC4-7C96D8B392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8027" y="1848193"/>
              <a:ext cx="0" cy="115491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4" name="Line 110">
              <a:extLst>
                <a:ext uri="{FF2B5EF4-FFF2-40B4-BE49-F238E27FC236}">
                  <a16:creationId xmlns:a16="http://schemas.microsoft.com/office/drawing/2014/main" id="{ACE88D81-340E-4F24-9957-8FD139A89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03258" y="1958921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5" name="Line 111">
              <a:extLst>
                <a:ext uri="{FF2B5EF4-FFF2-40B4-BE49-F238E27FC236}">
                  <a16:creationId xmlns:a16="http://schemas.microsoft.com/office/drawing/2014/main" id="{E01C9B93-0E58-430F-AE50-300D1E735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0655" y="1848193"/>
              <a:ext cx="0" cy="115491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6" name="Line 112">
              <a:extLst>
                <a:ext uri="{FF2B5EF4-FFF2-40B4-BE49-F238E27FC236}">
                  <a16:creationId xmlns:a16="http://schemas.microsoft.com/office/drawing/2014/main" id="{EF886FC5-0638-4FEB-92EF-13B4715E44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5886" y="1958921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7" name="Line 113">
              <a:extLst>
                <a:ext uri="{FF2B5EF4-FFF2-40B4-BE49-F238E27FC236}">
                  <a16:creationId xmlns:a16="http://schemas.microsoft.com/office/drawing/2014/main" id="{52B6C1DC-7A73-4A9B-ACE9-8D5126765C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6152" y="1933918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8" name="Line 114">
              <a:extLst>
                <a:ext uri="{FF2B5EF4-FFF2-40B4-BE49-F238E27FC236}">
                  <a16:creationId xmlns:a16="http://schemas.microsoft.com/office/drawing/2014/main" id="{9410A39C-213A-410D-B343-22917C0374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1383" y="2048218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9" name="Line 115">
              <a:extLst>
                <a:ext uri="{FF2B5EF4-FFF2-40B4-BE49-F238E27FC236}">
                  <a16:creationId xmlns:a16="http://schemas.microsoft.com/office/drawing/2014/main" id="{6FE2E815-9D7C-476F-BFA1-91160B5E56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35455" y="1985114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0" name="Line 116">
              <a:extLst>
                <a:ext uri="{FF2B5EF4-FFF2-40B4-BE49-F238E27FC236}">
                  <a16:creationId xmlns:a16="http://schemas.microsoft.com/office/drawing/2014/main" id="{CE06B0D8-FCEC-496F-BC1D-362FFF9F2F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0686" y="2099415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1" name="Line 117">
              <a:extLst>
                <a:ext uri="{FF2B5EF4-FFF2-40B4-BE49-F238E27FC236}">
                  <a16:creationId xmlns:a16="http://schemas.microsoft.com/office/drawing/2014/main" id="{3225E7DC-A076-4CF5-AE9A-EFBB04CFD7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9749" y="1985114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2" name="Line 118">
              <a:extLst>
                <a:ext uri="{FF2B5EF4-FFF2-40B4-BE49-F238E27FC236}">
                  <a16:creationId xmlns:a16="http://schemas.microsoft.com/office/drawing/2014/main" id="{EF6CAE14-F7B5-43CE-81FA-4DE4BE4BD4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4980" y="2099415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3" name="Line 119">
              <a:extLst>
                <a:ext uri="{FF2B5EF4-FFF2-40B4-BE49-F238E27FC236}">
                  <a16:creationId xmlns:a16="http://schemas.microsoft.com/office/drawing/2014/main" id="{58D284DE-2FD5-43D6-AE26-0F443712E8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5011" y="2082746"/>
              <a:ext cx="0" cy="115491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4" name="Line 120">
              <a:extLst>
                <a:ext uri="{FF2B5EF4-FFF2-40B4-BE49-F238E27FC236}">
                  <a16:creationId xmlns:a16="http://schemas.microsoft.com/office/drawing/2014/main" id="{C5B30010-E973-4E54-9BB1-C20862AEF3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0242" y="2198237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5" name="Line 121">
              <a:extLst>
                <a:ext uri="{FF2B5EF4-FFF2-40B4-BE49-F238E27FC236}">
                  <a16:creationId xmlns:a16="http://schemas.microsoft.com/office/drawing/2014/main" id="{3A347467-2816-4E1A-9B7B-B411545F4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3345" y="2082746"/>
              <a:ext cx="0" cy="115491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6" name="Line 122">
              <a:extLst>
                <a:ext uri="{FF2B5EF4-FFF2-40B4-BE49-F238E27FC236}">
                  <a16:creationId xmlns:a16="http://schemas.microsoft.com/office/drawing/2014/main" id="{FD01D760-2622-43A9-8C17-45F3D6CE68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8577" y="2198237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7" name="Line 123">
              <a:extLst>
                <a:ext uri="{FF2B5EF4-FFF2-40B4-BE49-F238E27FC236}">
                  <a16:creationId xmlns:a16="http://schemas.microsoft.com/office/drawing/2014/main" id="{2946E2BF-C674-4AD1-8AC6-3135A59BB5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0274" y="2082746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8" name="Line 124">
              <a:extLst>
                <a:ext uri="{FF2B5EF4-FFF2-40B4-BE49-F238E27FC236}">
                  <a16:creationId xmlns:a16="http://schemas.microsoft.com/office/drawing/2014/main" id="{4496675C-DACE-40DC-B288-1438D60A1D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4314" y="2198237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9" name="Line 125">
              <a:extLst>
                <a:ext uri="{FF2B5EF4-FFF2-40B4-BE49-F238E27FC236}">
                  <a16:creationId xmlns:a16="http://schemas.microsoft.com/office/drawing/2014/main" id="{B663B0FB-AD77-463A-902D-24BF440503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18874" y="2082746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0" name="Line 126">
              <a:extLst>
                <a:ext uri="{FF2B5EF4-FFF2-40B4-BE49-F238E27FC236}">
                  <a16:creationId xmlns:a16="http://schemas.microsoft.com/office/drawing/2014/main" id="{C5A63EFA-34F6-4549-A4F5-E3FECEEA15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64105" y="2198237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1" name="Line 127">
              <a:extLst>
                <a:ext uri="{FF2B5EF4-FFF2-40B4-BE49-F238E27FC236}">
                  <a16:creationId xmlns:a16="http://schemas.microsoft.com/office/drawing/2014/main" id="{6173F652-84A6-44C6-8CD5-BB67510319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2470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2" name="Line 128">
              <a:extLst>
                <a:ext uri="{FF2B5EF4-FFF2-40B4-BE49-F238E27FC236}">
                  <a16:creationId xmlns:a16="http://schemas.microsoft.com/office/drawing/2014/main" id="{008B6CB7-54CF-4EDB-AEBA-447EDF970C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67702" y="2248243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3" name="Line 129">
              <a:extLst>
                <a:ext uri="{FF2B5EF4-FFF2-40B4-BE49-F238E27FC236}">
                  <a16:creationId xmlns:a16="http://schemas.microsoft.com/office/drawing/2014/main" id="{B5E9F0A6-7796-4EE9-9F38-9B3D73821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2236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4" name="Line 130">
              <a:extLst>
                <a:ext uri="{FF2B5EF4-FFF2-40B4-BE49-F238E27FC236}">
                  <a16:creationId xmlns:a16="http://schemas.microsoft.com/office/drawing/2014/main" id="{D5384184-484D-4121-94D3-1C71DBB9A2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7468" y="2248243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5" name="Line 131">
              <a:extLst>
                <a:ext uri="{FF2B5EF4-FFF2-40B4-BE49-F238E27FC236}">
                  <a16:creationId xmlns:a16="http://schemas.microsoft.com/office/drawing/2014/main" id="{9D2F4957-8BAA-4095-BFA9-36E301412B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82002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6" name="Line 132">
              <a:extLst>
                <a:ext uri="{FF2B5EF4-FFF2-40B4-BE49-F238E27FC236}">
                  <a16:creationId xmlns:a16="http://schemas.microsoft.com/office/drawing/2014/main" id="{BF27BDA3-D4C6-49EC-B6AD-24234320E8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7233" y="2248243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7" name="Line 133">
              <a:extLst>
                <a:ext uri="{FF2B5EF4-FFF2-40B4-BE49-F238E27FC236}">
                  <a16:creationId xmlns:a16="http://schemas.microsoft.com/office/drawing/2014/main" id="{609805EF-C56F-497C-B380-7E49127321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86764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8" name="Line 134">
              <a:extLst>
                <a:ext uri="{FF2B5EF4-FFF2-40B4-BE49-F238E27FC236}">
                  <a16:creationId xmlns:a16="http://schemas.microsoft.com/office/drawing/2014/main" id="{A8FD6503-4F74-4934-9B7B-C629041018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0805" y="2248243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9" name="Line 135">
              <a:extLst>
                <a:ext uri="{FF2B5EF4-FFF2-40B4-BE49-F238E27FC236}">
                  <a16:creationId xmlns:a16="http://schemas.microsoft.com/office/drawing/2014/main" id="{6115825F-5578-4EAD-A603-24C31FBAB5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95099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0" name="Line 136">
              <a:extLst>
                <a:ext uri="{FF2B5EF4-FFF2-40B4-BE49-F238E27FC236}">
                  <a16:creationId xmlns:a16="http://schemas.microsoft.com/office/drawing/2014/main" id="{F5179B4F-D0A9-42C7-A24D-2D70FA8AC1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40330" y="2248243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1" name="Line 137">
              <a:extLst>
                <a:ext uri="{FF2B5EF4-FFF2-40B4-BE49-F238E27FC236}">
                  <a16:creationId xmlns:a16="http://schemas.microsoft.com/office/drawing/2014/main" id="{75F184B1-8CF0-40FD-9B1A-F2033405A1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3199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2" name="Line 138">
              <a:extLst>
                <a:ext uri="{FF2B5EF4-FFF2-40B4-BE49-F238E27FC236}">
                  <a16:creationId xmlns:a16="http://schemas.microsoft.com/office/drawing/2014/main" id="{297C8479-0883-4B8D-8178-9A09F847C7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8430" y="2248243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3" name="Line 139">
              <a:extLst>
                <a:ext uri="{FF2B5EF4-FFF2-40B4-BE49-F238E27FC236}">
                  <a16:creationId xmlns:a16="http://schemas.microsoft.com/office/drawing/2014/main" id="{A05BC1B6-EF29-4193-8E87-B2763C215E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4395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4" name="Line 140">
              <a:extLst>
                <a:ext uri="{FF2B5EF4-FFF2-40B4-BE49-F238E27FC236}">
                  <a16:creationId xmlns:a16="http://schemas.microsoft.com/office/drawing/2014/main" id="{9D7401A0-0859-47D8-A4CF-87EEFCFCE7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8437" y="2248243"/>
              <a:ext cx="10715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5" name="Line 141">
              <a:extLst>
                <a:ext uri="{FF2B5EF4-FFF2-40B4-BE49-F238E27FC236}">
                  <a16:creationId xmlns:a16="http://schemas.microsoft.com/office/drawing/2014/main" id="{DD33D9BC-BC48-4229-BC95-18D9C1C5C5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5833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6" name="Line 142">
              <a:extLst>
                <a:ext uri="{FF2B5EF4-FFF2-40B4-BE49-F238E27FC236}">
                  <a16:creationId xmlns:a16="http://schemas.microsoft.com/office/drawing/2014/main" id="{C45A3D22-3B3A-4036-B26B-018AB38586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1064" y="2248243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7" name="Line 143">
              <a:extLst>
                <a:ext uri="{FF2B5EF4-FFF2-40B4-BE49-F238E27FC236}">
                  <a16:creationId xmlns:a16="http://schemas.microsoft.com/office/drawing/2014/main" id="{451DDBB2-015F-41AF-B004-85EB688E20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6561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8" name="Line 144">
              <a:extLst>
                <a:ext uri="{FF2B5EF4-FFF2-40B4-BE49-F238E27FC236}">
                  <a16:creationId xmlns:a16="http://schemas.microsoft.com/office/drawing/2014/main" id="{92A4E3C5-BA4D-4D97-B1E1-3BE728EB14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1793" y="2248243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9" name="Line 145">
              <a:extLst>
                <a:ext uri="{FF2B5EF4-FFF2-40B4-BE49-F238E27FC236}">
                  <a16:creationId xmlns:a16="http://schemas.microsoft.com/office/drawing/2014/main" id="{14CA4127-9387-40FB-840B-ABF69A563D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7993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0" name="Line 146">
              <a:extLst>
                <a:ext uri="{FF2B5EF4-FFF2-40B4-BE49-F238E27FC236}">
                  <a16:creationId xmlns:a16="http://schemas.microsoft.com/office/drawing/2014/main" id="{91BFBB98-D748-498C-9964-3562A33193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3224" y="2248243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1" name="Line 147">
              <a:extLst>
                <a:ext uri="{FF2B5EF4-FFF2-40B4-BE49-F238E27FC236}">
                  <a16:creationId xmlns:a16="http://schemas.microsoft.com/office/drawing/2014/main" id="{18C28435-35CA-4980-ACFB-0D675B338C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7758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2" name="Line 148">
              <a:extLst>
                <a:ext uri="{FF2B5EF4-FFF2-40B4-BE49-F238E27FC236}">
                  <a16:creationId xmlns:a16="http://schemas.microsoft.com/office/drawing/2014/main" id="{5DF6A6B3-E052-4D32-BE03-41ABF0174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1799" y="2248243"/>
              <a:ext cx="10715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3" name="Line 149">
              <a:extLst>
                <a:ext uri="{FF2B5EF4-FFF2-40B4-BE49-F238E27FC236}">
                  <a16:creationId xmlns:a16="http://schemas.microsoft.com/office/drawing/2014/main" id="{F8567304-5926-4B99-A2DC-DD76A69FA3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0861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4" name="Line 150">
              <a:extLst>
                <a:ext uri="{FF2B5EF4-FFF2-40B4-BE49-F238E27FC236}">
                  <a16:creationId xmlns:a16="http://schemas.microsoft.com/office/drawing/2014/main" id="{AA46800A-0F10-4B47-B7B6-3259EE9C84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093" y="2248243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5" name="Line 151">
              <a:extLst>
                <a:ext uri="{FF2B5EF4-FFF2-40B4-BE49-F238E27FC236}">
                  <a16:creationId xmlns:a16="http://schemas.microsoft.com/office/drawing/2014/main" id="{F1833472-3C22-4C64-AEE3-7625C3C6C1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5389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6" name="Line 152">
              <a:extLst>
                <a:ext uri="{FF2B5EF4-FFF2-40B4-BE49-F238E27FC236}">
                  <a16:creationId xmlns:a16="http://schemas.microsoft.com/office/drawing/2014/main" id="{4F310DF5-B570-4A99-9161-45D567B0DD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59430" y="2248243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7" name="Line 153">
              <a:extLst>
                <a:ext uri="{FF2B5EF4-FFF2-40B4-BE49-F238E27FC236}">
                  <a16:creationId xmlns:a16="http://schemas.microsoft.com/office/drawing/2014/main" id="{CAAD455C-BDD1-41AB-9577-EC876F3D1D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3724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8" name="Line 154">
              <a:extLst>
                <a:ext uri="{FF2B5EF4-FFF2-40B4-BE49-F238E27FC236}">
                  <a16:creationId xmlns:a16="http://schemas.microsoft.com/office/drawing/2014/main" id="{8DB2A348-7A49-4EE0-A123-E19B7D6505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8955" y="2248243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9" name="Line 155">
              <a:extLst>
                <a:ext uri="{FF2B5EF4-FFF2-40B4-BE49-F238E27FC236}">
                  <a16:creationId xmlns:a16="http://schemas.microsoft.com/office/drawing/2014/main" id="{0F6812A2-D92F-4A88-9AA4-7F1CB671B5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32058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0" name="Line 156">
              <a:extLst>
                <a:ext uri="{FF2B5EF4-FFF2-40B4-BE49-F238E27FC236}">
                  <a16:creationId xmlns:a16="http://schemas.microsoft.com/office/drawing/2014/main" id="{9FF30AB3-01D3-4EF4-A18A-488671EEAF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77289" y="2248243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1" name="Line 157">
              <a:extLst>
                <a:ext uri="{FF2B5EF4-FFF2-40B4-BE49-F238E27FC236}">
                  <a16:creationId xmlns:a16="http://schemas.microsoft.com/office/drawing/2014/main" id="{04555182-4197-4C7D-8599-71B75DF21E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53489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2" name="Line 158">
              <a:extLst>
                <a:ext uri="{FF2B5EF4-FFF2-40B4-BE49-F238E27FC236}">
                  <a16:creationId xmlns:a16="http://schemas.microsoft.com/office/drawing/2014/main" id="{2EB66B09-1474-4C74-A28B-04912E6283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98720" y="2248243"/>
              <a:ext cx="10596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3" name="Line 159">
              <a:extLst>
                <a:ext uri="{FF2B5EF4-FFF2-40B4-BE49-F238E27FC236}">
                  <a16:creationId xmlns:a16="http://schemas.microsoft.com/office/drawing/2014/main" id="{D294C959-4EB3-444E-A7DB-76896F0D2D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5186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4" name="Line 160">
              <a:extLst>
                <a:ext uri="{FF2B5EF4-FFF2-40B4-BE49-F238E27FC236}">
                  <a16:creationId xmlns:a16="http://schemas.microsoft.com/office/drawing/2014/main" id="{AD1728DB-A7AE-4E7C-A67E-C220F6E389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40417" y="2248243"/>
              <a:ext cx="109538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5" name="Line 161">
              <a:extLst>
                <a:ext uri="{FF2B5EF4-FFF2-40B4-BE49-F238E27FC236}">
                  <a16:creationId xmlns:a16="http://schemas.microsoft.com/office/drawing/2014/main" id="{7D17E735-D981-4564-B752-9CBC77C3F8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85686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6" name="Line 162">
              <a:extLst>
                <a:ext uri="{FF2B5EF4-FFF2-40B4-BE49-F238E27FC236}">
                  <a16:creationId xmlns:a16="http://schemas.microsoft.com/office/drawing/2014/main" id="{B995DFB1-3906-4A32-800E-22C7C68A07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30917" y="2248243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7" name="Line 163">
              <a:extLst>
                <a:ext uri="{FF2B5EF4-FFF2-40B4-BE49-F238E27FC236}">
                  <a16:creationId xmlns:a16="http://schemas.microsoft.com/office/drawing/2014/main" id="{C5DA5732-E378-4BB5-99B8-10A8A14CFB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79745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8" name="Line 164">
              <a:extLst>
                <a:ext uri="{FF2B5EF4-FFF2-40B4-BE49-F238E27FC236}">
                  <a16:creationId xmlns:a16="http://schemas.microsoft.com/office/drawing/2014/main" id="{6FB748A0-67FA-45D6-8B8E-0CD3137CAC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3787" y="2248243"/>
              <a:ext cx="107156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9" name="Line 165">
              <a:extLst>
                <a:ext uri="{FF2B5EF4-FFF2-40B4-BE49-F238E27FC236}">
                  <a16:creationId xmlns:a16="http://schemas.microsoft.com/office/drawing/2014/main" id="{F8352FE1-651E-44EB-9326-7CB8ECABC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60708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30" name="Line 166">
              <a:extLst>
                <a:ext uri="{FF2B5EF4-FFF2-40B4-BE49-F238E27FC236}">
                  <a16:creationId xmlns:a16="http://schemas.microsoft.com/office/drawing/2014/main" id="{CC1CFDF3-A3D6-4DD2-9E56-A8A813AED2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04749" y="2248243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31" name="Line 167">
              <a:extLst>
                <a:ext uri="{FF2B5EF4-FFF2-40B4-BE49-F238E27FC236}">
                  <a16:creationId xmlns:a16="http://schemas.microsoft.com/office/drawing/2014/main" id="{1AB3362D-0FCA-4FF5-8D09-D04C512D60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14311" y="2133943"/>
              <a:ext cx="0" cy="119063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32" name="Line 168">
              <a:extLst>
                <a:ext uri="{FF2B5EF4-FFF2-40B4-BE49-F238E27FC236}">
                  <a16:creationId xmlns:a16="http://schemas.microsoft.com/office/drawing/2014/main" id="{1C692458-B6FE-4835-A893-069FDDA3F6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59542" y="2248243"/>
              <a:ext cx="110729" cy="0"/>
            </a:xfrm>
            <a:prstGeom prst="line">
              <a:avLst/>
            </a:prstGeom>
            <a:noFill/>
            <a:ln w="11113" cap="flat">
              <a:solidFill>
                <a:srgbClr val="00877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F262782-8C7E-41FB-9006-F52EDA300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Survival</a:t>
            </a:r>
          </a:p>
        </p:txBody>
      </p:sp>
      <p:sp>
        <p:nvSpPr>
          <p:cNvPr id="310" name="Text Placeholder 5">
            <a:extLst>
              <a:ext uri="{FF2B5EF4-FFF2-40B4-BE49-F238E27FC236}">
                <a16:creationId xmlns:a16="http://schemas.microsoft.com/office/drawing/2014/main" id="{592D7592-E375-475E-B36C-F8CBFEC95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baseline="30000" dirty="0"/>
              <a:t>a</a:t>
            </a:r>
            <a:r>
              <a:rPr lang="en-US" dirty="0"/>
              <a:t>Based on Kaplan-Meier estimate of overall survival.</a:t>
            </a:r>
          </a:p>
          <a:p>
            <a:pPr>
              <a:lnSpc>
                <a:spcPct val="80000"/>
              </a:lnSpc>
            </a:pPr>
            <a:r>
              <a:rPr lang="en-US" baseline="30000" dirty="0"/>
              <a:t>b</a:t>
            </a:r>
            <a:r>
              <a:rPr lang="en-US" dirty="0"/>
              <a:t>Based on Cox regression model with treatment as a covariate stratified by ECOG PS (0 vs 1) and LDH (&gt;1.1 × ULN vs ≤1.1 × ULN; owing to the small number of patients enrolled in the ECOG PS 1 and LDH ≤1.1 × ULN strata, these strata were combined. </a:t>
            </a:r>
          </a:p>
          <a:p>
            <a:pPr>
              <a:lnSpc>
                <a:spcPct val="80000"/>
              </a:lnSpc>
            </a:pPr>
            <a:r>
              <a:rPr lang="en-US" baseline="30000" dirty="0"/>
              <a:t>c</a:t>
            </a:r>
            <a:r>
              <a:rPr lang="en-US" i="1" dirty="0"/>
              <a:t>P </a:t>
            </a:r>
            <a:r>
              <a:rPr lang="en-US" dirty="0"/>
              <a:t>values are provided for descriptive purposes only, no multiplicity adjustment is made. One-sided </a:t>
            </a:r>
            <a:r>
              <a:rPr lang="en-US" i="1" dirty="0"/>
              <a:t>P </a:t>
            </a:r>
            <a:r>
              <a:rPr lang="en-US" dirty="0"/>
              <a:t>value based on stratified log-rank test.</a:t>
            </a:r>
          </a:p>
          <a:p>
            <a:pPr>
              <a:lnSpc>
                <a:spcPct val="80000"/>
              </a:lnSpc>
            </a:pPr>
            <a:r>
              <a:rPr lang="en-US" dirty="0"/>
              <a:t>Data cutoff: Feb 15, 2018. </a:t>
            </a:r>
          </a:p>
        </p:txBody>
      </p:sp>
      <p:graphicFrame>
        <p:nvGraphicFramePr>
          <p:cNvPr id="311" name="Table 310">
            <a:extLst>
              <a:ext uri="{FF2B5EF4-FFF2-40B4-BE49-F238E27FC236}">
                <a16:creationId xmlns:a16="http://schemas.microsoft.com/office/drawing/2014/main" id="{71BBA3D6-C8A5-4C61-9308-21400F655E9B}"/>
              </a:ext>
            </a:extLst>
          </p:cNvPr>
          <p:cNvGraphicFramePr>
            <a:graphicFrameLocks noGrp="1"/>
          </p:cNvGraphicFramePr>
          <p:nvPr/>
        </p:nvGraphicFramePr>
        <p:xfrm>
          <a:off x="4601128" y="1307999"/>
          <a:ext cx="7071441" cy="932688"/>
        </p:xfrm>
        <a:graphic>
          <a:graphicData uri="http://schemas.openxmlformats.org/drawingml/2006/table">
            <a:tbl>
              <a:tblPr firstRow="1" bandRow="1"/>
              <a:tblGrid>
                <a:gridCol w="1698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7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4443">
                  <a:extLst>
                    <a:ext uri="{9D8B030D-6E8A-4147-A177-3AD203B41FA5}">
                      <a16:colId xmlns:a16="http://schemas.microsoft.com/office/drawing/2014/main" val="3408974660"/>
                    </a:ext>
                  </a:extLst>
                </a:gridCol>
                <a:gridCol w="1692701">
                  <a:extLst>
                    <a:ext uri="{9D8B030D-6E8A-4147-A177-3AD203B41FA5}">
                      <a16:colId xmlns:a16="http://schemas.microsoft.com/office/drawing/2014/main" val="2096957553"/>
                    </a:ext>
                  </a:extLst>
                </a:gridCol>
                <a:gridCol w="1038751">
                  <a:extLst>
                    <a:ext uri="{9D8B030D-6E8A-4147-A177-3AD203B41FA5}">
                      <a16:colId xmlns:a16="http://schemas.microsoft.com/office/drawing/2014/main" val="1794356067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9144" marT="9144" marB="9144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Events, n</a:t>
                      </a:r>
                    </a:p>
                  </a:txBody>
                  <a:tcPr marL="0" marR="9144" marT="9144" marB="91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r>
                        <a:rPr lang="en-US" sz="1600" b="1" i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b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CI), mo</a:t>
                      </a:r>
                    </a:p>
                  </a:txBody>
                  <a:tcPr marL="0" marR="9144" marT="9144" marB="91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600" b="1" i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  <a:r>
                        <a:rPr lang="en-US" sz="1600" b="1" i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0" marR="9144" marT="9144" marB="91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r>
                        <a:rPr lang="en-US" sz="1600" b="1" i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0" marR="9144" marT="9144" marB="91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0087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 + D + T</a:t>
                      </a:r>
                    </a:p>
                  </a:txBody>
                  <a:tcPr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0087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0087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 (19.6-NR)</a:t>
                      </a: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87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 (0.41-1.39)</a:t>
                      </a: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0087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0.18467</a:t>
                      </a: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66203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Placebo + D + T</a:t>
                      </a:r>
                    </a:p>
                  </a:txBody>
                  <a:tcPr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66203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66203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23.4 (17.8-NR)</a:t>
                      </a: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>
                        <a:solidFill>
                          <a:srgbClr val="00877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309" name="Straight Connector 9">
            <a:extLst>
              <a:ext uri="{FF2B5EF4-FFF2-40B4-BE49-F238E27FC236}">
                <a16:creationId xmlns:a16="http://schemas.microsoft.com/office/drawing/2014/main" id="{677EBD88-D828-44D3-ADC9-00A155FA80A9}"/>
              </a:ext>
            </a:extLst>
          </p:cNvPr>
          <p:cNvCxnSpPr>
            <a:cxnSpLocks/>
          </p:cNvCxnSpPr>
          <p:nvPr/>
        </p:nvCxnSpPr>
        <p:spPr>
          <a:xfrm>
            <a:off x="6649363" y="2438400"/>
            <a:ext cx="0" cy="2560320"/>
          </a:xfrm>
          <a:prstGeom prst="line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2" name="TextBox 11">
            <a:extLst>
              <a:ext uri="{FF2B5EF4-FFF2-40B4-BE49-F238E27FC236}">
                <a16:creationId xmlns:a16="http://schemas.microsoft.com/office/drawing/2014/main" id="{EF7FBC5B-09BE-4F67-9431-BE81245ED7B9}"/>
              </a:ext>
            </a:extLst>
          </p:cNvPr>
          <p:cNvSpPr txBox="1"/>
          <p:nvPr/>
        </p:nvSpPr>
        <p:spPr>
          <a:xfrm>
            <a:off x="6668410" y="2432067"/>
            <a:ext cx="632545" cy="73866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39"/>
            <a:r>
              <a:rPr lang="en-US" sz="2400" b="1" kern="600" spc="40" dirty="0">
                <a:solidFill>
                  <a:srgbClr val="00655D"/>
                </a:solidFill>
              </a:rPr>
              <a:t>79%</a:t>
            </a:r>
          </a:p>
          <a:p>
            <a:pPr defTabSz="457239"/>
            <a:endParaRPr lang="en-US" sz="2400" kern="600" spc="40" dirty="0">
              <a:solidFill>
                <a:srgbClr val="000000"/>
              </a:solidFill>
            </a:endParaRPr>
          </a:p>
        </p:txBody>
      </p:sp>
      <p:sp>
        <p:nvSpPr>
          <p:cNvPr id="313" name="TextBox 166">
            <a:extLst>
              <a:ext uri="{FF2B5EF4-FFF2-40B4-BE49-F238E27FC236}">
                <a16:creationId xmlns:a16="http://schemas.microsoft.com/office/drawing/2014/main" id="{F3A44748-1049-46A0-B4A1-A243F47DEE00}"/>
              </a:ext>
            </a:extLst>
          </p:cNvPr>
          <p:cNvSpPr txBox="1"/>
          <p:nvPr/>
        </p:nvSpPr>
        <p:spPr>
          <a:xfrm>
            <a:off x="6711054" y="3114749"/>
            <a:ext cx="635219" cy="738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57239"/>
            <a:r>
              <a:rPr lang="en-US" sz="2400" b="1" kern="600" spc="40" dirty="0">
                <a:solidFill>
                  <a:srgbClr val="66203A"/>
                </a:solidFill>
              </a:rPr>
              <a:t>73%</a:t>
            </a:r>
          </a:p>
          <a:p>
            <a:pPr defTabSz="457239"/>
            <a:endParaRPr lang="en-US" sz="2400" kern="600" spc="40" dirty="0">
              <a:solidFill>
                <a:srgbClr val="000000"/>
              </a:solidFill>
            </a:endParaRPr>
          </a:p>
        </p:txBody>
      </p:sp>
      <p:sp>
        <p:nvSpPr>
          <p:cNvPr id="433" name="Slide Number Placeholder 1190">
            <a:extLst>
              <a:ext uri="{FF2B5EF4-FFF2-40B4-BE49-F238E27FC236}">
                <a16:creationId xmlns:a16="http://schemas.microsoft.com/office/drawing/2014/main" id="{EFDAE8BE-66FE-41EA-ACB5-417D29292E92}"/>
              </a:ext>
            </a:extLst>
          </p:cNvPr>
          <p:cNvSpPr txBox="1">
            <a:spLocks/>
          </p:cNvSpPr>
          <p:nvPr/>
        </p:nvSpPr>
        <p:spPr>
          <a:xfrm>
            <a:off x="8931052" y="6474080"/>
            <a:ext cx="3046011" cy="322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/>
            <a:r>
              <a:rPr lang="en-US" dirty="0">
                <a:solidFill>
                  <a:srgbClr val="000000"/>
                </a:solidFill>
              </a:rPr>
              <a:t>Ascierto et al ESMO 2018</a:t>
            </a:r>
          </a:p>
        </p:txBody>
      </p:sp>
    </p:spTree>
    <p:extLst>
      <p:ext uri="{BB962C8B-B14F-4D97-AF65-F5344CB8AC3E}">
        <p14:creationId xmlns:p14="http://schemas.microsoft.com/office/powerpoint/2010/main" val="120644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/>
      <p:bldP spid="3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425" y="3292502"/>
            <a:ext cx="6096851" cy="342947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2" y="0"/>
            <a:ext cx="6096851" cy="342947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35757C9-B3AC-41BA-A231-4739D702665B}"/>
              </a:ext>
            </a:extLst>
          </p:cNvPr>
          <p:cNvSpPr txBox="1">
            <a:spLocks/>
          </p:cNvSpPr>
          <p:nvPr/>
        </p:nvSpPr>
        <p:spPr>
          <a:xfrm>
            <a:off x="4475980" y="6526289"/>
            <a:ext cx="324004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Helvetica Neue UltraLight" pitchFamily="1" charset="0"/>
                <a:ea typeface="ヒラギノ角ゴ Pro W3" pitchFamily="1" charset="-128"/>
                <a:cs typeface="Arial" charset="0"/>
              </a:rPr>
              <a:t>Presented by Paolo A. Ascierto at ASCO 2018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149" y="-480"/>
            <a:ext cx="6096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379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3CB7-6156-4A1E-A2D0-19BED1700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 anchor="t">
            <a:noAutofit/>
          </a:bodyPr>
          <a:lstStyle/>
          <a:p>
            <a:r>
              <a:rPr lang="en-US" sz="2700" dirty="0">
                <a:solidFill>
                  <a:schemeClr val="tx1"/>
                </a:solidFill>
              </a:rPr>
              <a:t>Figure 1. Study Schemata for COMBI-</a:t>
            </a:r>
            <a:r>
              <a:rPr lang="en-US" sz="2700" dirty="0" err="1">
                <a:solidFill>
                  <a:schemeClr val="tx1"/>
                </a:solidFill>
              </a:rPr>
              <a:t>i</a:t>
            </a:r>
            <a:r>
              <a:rPr lang="en-US" sz="2700" dirty="0">
                <a:solidFill>
                  <a:schemeClr val="tx1"/>
                </a:solidFill>
              </a:rPr>
              <a:t> (A) Part 1: Safety Run-In, (B) Part 2: Biomarker Cohort, and (C) Part 3: Randomized Phase 3 Portion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7815C-DE44-464C-8648-73FF8903E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9" t="17438" r="43470" b="30680"/>
          <a:stretch/>
        </p:blipFill>
        <p:spPr>
          <a:xfrm>
            <a:off x="2065173" y="1660845"/>
            <a:ext cx="8080310" cy="495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9570-8EC7-4196-972C-09E040E6B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(continued)</a:t>
            </a:r>
            <a:br>
              <a:rPr lang="en-US" dirty="0"/>
            </a:br>
            <a:r>
              <a:rPr lang="en-US" sz="2200" dirty="0">
                <a:solidFill>
                  <a:schemeClr val="tx1"/>
                </a:solidFill>
              </a:rPr>
              <a:t>Figure 2. Confirmed Objective Response and Best Percent Change From Baseline in Sum of Diameters by Local Investigator Review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D3018-2EDE-461D-AD3C-BD3169E83E8D}"/>
              </a:ext>
            </a:extLst>
          </p:cNvPr>
          <p:cNvSpPr txBox="1"/>
          <p:nvPr/>
        </p:nvSpPr>
        <p:spPr>
          <a:xfrm>
            <a:off x="1901689" y="6176048"/>
            <a:ext cx="8372907" cy="5078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dirty="0"/>
              <a:t>PR, partial response; SD, stable disease.</a:t>
            </a:r>
          </a:p>
          <a:p>
            <a:r>
              <a:rPr lang="en-US" sz="900" baseline="30000" dirty="0"/>
              <a:t>a</a:t>
            </a:r>
            <a:r>
              <a:rPr lang="en-US" sz="900" dirty="0"/>
              <a:t> One patient with SD had a best change of 0% in the target lesion.</a:t>
            </a:r>
          </a:p>
          <a:p>
            <a:r>
              <a:rPr lang="en-US" sz="900" baseline="30000" dirty="0"/>
              <a:t>b</a:t>
            </a:r>
            <a:r>
              <a:rPr lang="en-US" sz="900" dirty="0"/>
              <a:t> Best percent change in the target lesion was not available for 1 patient with PD.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51B57-F605-4B0D-B05B-C0E2EEA8A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3" t="18526" r="34490" b="8730"/>
          <a:stretch/>
        </p:blipFill>
        <p:spPr>
          <a:xfrm>
            <a:off x="3298765" y="1464029"/>
            <a:ext cx="5745714" cy="476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6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8160-4CBA-4769-9D0E-DB9B7F3F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9545"/>
            <a:ext cx="8229600" cy="1143000"/>
          </a:xfrm>
        </p:spPr>
        <p:txBody>
          <a:bodyPr anchor="t">
            <a:normAutofit/>
          </a:bodyPr>
          <a:lstStyle/>
          <a:p>
            <a:r>
              <a:rPr lang="en-US" sz="2900" dirty="0"/>
              <a:t>Results (continued)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55E8A176-3BE9-4D5C-B31A-7E755596C004}"/>
              </a:ext>
            </a:extLst>
          </p:cNvPr>
          <p:cNvGraphicFramePr>
            <a:graphicFrameLocks/>
          </p:cNvGraphicFramePr>
          <p:nvPr/>
        </p:nvGraphicFramePr>
        <p:xfrm>
          <a:off x="1981200" y="1047302"/>
          <a:ext cx="841248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5040">
                  <a:extLst>
                    <a:ext uri="{9D8B030D-6E8A-4147-A177-3AD203B41FA5}">
                      <a16:colId xmlns:a16="http://schemas.microsoft.com/office/drawing/2014/main" val="1993386774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8140935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(N = 36)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79382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DOR, median (95% CI), 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mo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20.7 (16.8-NE)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30471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233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12-month DOR rate (95% CI),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80.3 (59-91)</a:t>
                      </a:r>
                      <a:endParaRPr lang="en-US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28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233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Median in patients with elevated baseline LDH levels (95% CI), </a:t>
                      </a:r>
                      <a:r>
                        <a:rPr lang="en-US" sz="1200" b="0" dirty="0" err="1">
                          <a:solidFill>
                            <a:schemeClr val="bg1"/>
                          </a:solidFill>
                          <a:latin typeface="+mn-lt"/>
                        </a:rPr>
                        <a:t>mo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NE (3.9-NE)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3289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233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Median in patients with stage IV M1c disease (95% CI), </a:t>
                      </a:r>
                      <a:r>
                        <a:rPr lang="en-US" sz="1200" b="0" dirty="0" err="1">
                          <a:solidFill>
                            <a:schemeClr val="bg1"/>
                          </a:solidFill>
                          <a:latin typeface="+mn-lt"/>
                        </a:rPr>
                        <a:t>mo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NE (9.2-NE)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02067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PFS, median (95% CI), 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mo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23.7 (12.0-NE)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00281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233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12-month PFS rate (95% CI),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66.7 (49-80) </a:t>
                      </a:r>
                      <a:endParaRPr lang="en-US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97802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233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Median in patients with elevated baseline LDH levels (95% CI), </a:t>
                      </a:r>
                      <a:r>
                        <a:rPr lang="en-US" sz="1200" b="0" dirty="0" err="1">
                          <a:solidFill>
                            <a:schemeClr val="bg1"/>
                          </a:solidFill>
                          <a:latin typeface="+mn-lt"/>
                        </a:rPr>
                        <a:t>mo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10.7 (4.6-NE)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99584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233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Median in patients with stage IV M1c disease (95% CI), </a:t>
                      </a:r>
                      <a:r>
                        <a:rPr lang="en-US" sz="1200" b="0" dirty="0" err="1">
                          <a:solidFill>
                            <a:schemeClr val="bg1"/>
                          </a:solidFill>
                          <a:latin typeface="+mn-lt"/>
                        </a:rPr>
                        <a:t>mo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12.9 (6.6-NE)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32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OS, median (95% CI), 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mo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NE (NE-NE)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13909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233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12-month OS rate (95% CI),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86.1 (70-94)</a:t>
                      </a:r>
                      <a:endParaRPr lang="en-US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24433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233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Median in patients with elevated baseline LDH levels (95% CI), </a:t>
                      </a:r>
                      <a:r>
                        <a:rPr lang="en-US" sz="1200" b="0" dirty="0" err="1">
                          <a:solidFill>
                            <a:schemeClr val="bg1"/>
                          </a:solidFill>
                          <a:latin typeface="+mn-lt"/>
                        </a:rPr>
                        <a:t>mo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NE (7.0-NE)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68088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233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+mn-lt"/>
                        </a:rPr>
                        <a:t>Median in patients with stage IV M1c disease (95% CI), </a:t>
                      </a:r>
                      <a:r>
                        <a:rPr lang="en-US" sz="1200" b="0" dirty="0" err="1">
                          <a:solidFill>
                            <a:schemeClr val="bg1"/>
                          </a:solidFill>
                          <a:latin typeface="+mn-lt"/>
                        </a:rPr>
                        <a:t>mo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NE (11.2-NE)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954437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5372FF3-C150-4B4E-994A-D70FE62D49B9}"/>
              </a:ext>
            </a:extLst>
          </p:cNvPr>
          <p:cNvSpPr txBox="1"/>
          <p:nvPr/>
        </p:nvSpPr>
        <p:spPr>
          <a:xfrm>
            <a:off x="1919596" y="521843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Table 2. Overview of Time-to-Event Endpoints</a:t>
            </a:r>
          </a:p>
        </p:txBody>
      </p:sp>
    </p:spTree>
    <p:extLst>
      <p:ext uri="{BB962C8B-B14F-4D97-AF65-F5344CB8AC3E}">
        <p14:creationId xmlns:p14="http://schemas.microsoft.com/office/powerpoint/2010/main" val="16914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9570-8EC7-4196-972C-09E040E6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(continued)</a:t>
            </a:r>
            <a:br>
              <a:rPr lang="en-US" dirty="0"/>
            </a:br>
            <a:r>
              <a:rPr lang="en-US" sz="2700" dirty="0">
                <a:solidFill>
                  <a:schemeClr val="tx1"/>
                </a:solidFill>
              </a:rPr>
              <a:t>Figure 3. Time on Treatment and Duration of Response by Local Investigator </a:t>
            </a:r>
            <a:r>
              <a:rPr lang="en-US" sz="2700" dirty="0" err="1">
                <a:solidFill>
                  <a:schemeClr val="tx1"/>
                </a:solidFill>
              </a:rPr>
              <a:t>Review</a:t>
            </a:r>
            <a:r>
              <a:rPr lang="en-US" sz="2700" baseline="30000" dirty="0" err="1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A51476-106C-41A3-9977-846C3E7E3003}"/>
              </a:ext>
            </a:extLst>
          </p:cNvPr>
          <p:cNvSpPr txBox="1"/>
          <p:nvPr/>
        </p:nvSpPr>
        <p:spPr>
          <a:xfrm>
            <a:off x="1901689" y="6453046"/>
            <a:ext cx="6530009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baseline="30000" dirty="0"/>
              <a:t>a </a:t>
            </a:r>
            <a:r>
              <a:rPr lang="en-US" sz="900" dirty="0"/>
              <a:t>Data reported as time from treatment start and shows the first occurrence of response.</a:t>
            </a:r>
            <a:endParaRPr lang="en-US" sz="90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6A62-E2A5-4B4F-BB36-BDAFC7814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53" t="19796" r="34489" b="6916"/>
          <a:stretch/>
        </p:blipFill>
        <p:spPr>
          <a:xfrm>
            <a:off x="3124203" y="1265292"/>
            <a:ext cx="6083813" cy="524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9570-8EC7-4196-972C-09E040E6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(continued)</a:t>
            </a:r>
            <a:br>
              <a:rPr lang="en-US" dirty="0"/>
            </a:br>
            <a:r>
              <a:rPr lang="en-US" sz="2700" dirty="0">
                <a:solidFill>
                  <a:schemeClr val="tx1"/>
                </a:solidFill>
              </a:rPr>
              <a:t>Figure 4. Percent Change From Baseline in Sum of Diameters Over Time by Local Review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0224E2-9A98-4C1B-B200-A3261B213D0E}"/>
              </a:ext>
            </a:extLst>
          </p:cNvPr>
          <p:cNvSpPr txBox="1"/>
          <p:nvPr/>
        </p:nvSpPr>
        <p:spPr>
          <a:xfrm>
            <a:off x="1901688" y="6453046"/>
            <a:ext cx="8257026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dirty="0"/>
              <a:t>UNK, unknown.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29548-1B5B-468F-9819-295613F13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5" t="46297" r="22346" b="12358"/>
          <a:stretch/>
        </p:blipFill>
        <p:spPr>
          <a:xfrm>
            <a:off x="1694630" y="2365699"/>
            <a:ext cx="8810861" cy="286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1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</a:rPr>
              <a:t>Paolo A. </a:t>
            </a:r>
            <a:r>
              <a:rPr lang="en-US" sz="1200" dirty="0" err="1">
                <a:solidFill>
                  <a:srgbClr val="57A9DD"/>
                </a:solidFill>
              </a:rPr>
              <a:t>Ascierto</a:t>
            </a:r>
            <a:endParaRPr lang="en-US" sz="1200" dirty="0">
              <a:solidFill>
                <a:srgbClr val="57A9DD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235016A-CDC2-4512-912C-133B0A6B7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72" y="191467"/>
            <a:ext cx="11465858" cy="47545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Long-term benefit 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AC388A3-68F9-48E7-9BF6-D9640B367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01" y="857250"/>
            <a:ext cx="10376997" cy="50242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5AAC3202-F8FC-4F64-BE47-1C8E3FD65456}"/>
              </a:ext>
            </a:extLst>
          </p:cNvPr>
          <p:cNvSpPr/>
          <p:nvPr/>
        </p:nvSpPr>
        <p:spPr>
          <a:xfrm>
            <a:off x="1998973" y="1015810"/>
            <a:ext cx="7887977" cy="2094784"/>
          </a:xfrm>
          <a:custGeom>
            <a:avLst/>
            <a:gdLst>
              <a:gd name="connsiteX0" fmla="*/ 0 w 8992745"/>
              <a:gd name="connsiteY0" fmla="*/ 27501 h 2413191"/>
              <a:gd name="connsiteX1" fmla="*/ 529389 w 8992745"/>
              <a:gd name="connsiteY1" fmla="*/ 921275 h 2413191"/>
              <a:gd name="connsiteX2" fmla="*/ 756270 w 8992745"/>
              <a:gd name="connsiteY2" fmla="*/ 1223784 h 2413191"/>
              <a:gd name="connsiteX3" fmla="*/ 1093155 w 8992745"/>
              <a:gd name="connsiteY3" fmla="*/ 1423164 h 2413191"/>
              <a:gd name="connsiteX4" fmla="*/ 2028180 w 8992745"/>
              <a:gd name="connsiteY4" fmla="*/ 1918178 h 2413191"/>
              <a:gd name="connsiteX5" fmla="*/ 3093834 w 8992745"/>
              <a:gd name="connsiteY5" fmla="*/ 2303188 h 2413191"/>
              <a:gd name="connsiteX6" fmla="*/ 3348216 w 8992745"/>
              <a:gd name="connsiteY6" fmla="*/ 2351314 h 2413191"/>
              <a:gd name="connsiteX7" fmla="*/ 8958370 w 8992745"/>
              <a:gd name="connsiteY7" fmla="*/ 2413191 h 2413191"/>
              <a:gd name="connsiteX8" fmla="*/ 8992745 w 8992745"/>
              <a:gd name="connsiteY8" fmla="*/ 0 h 2413191"/>
              <a:gd name="connsiteX9" fmla="*/ 0 w 8992745"/>
              <a:gd name="connsiteY9" fmla="*/ 27501 h 2413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2745" h="2413191">
                <a:moveTo>
                  <a:pt x="0" y="27501"/>
                </a:moveTo>
                <a:lnTo>
                  <a:pt x="529389" y="921275"/>
                </a:lnTo>
                <a:lnTo>
                  <a:pt x="756270" y="1223784"/>
                </a:lnTo>
                <a:lnTo>
                  <a:pt x="1093155" y="1423164"/>
                </a:lnTo>
                <a:lnTo>
                  <a:pt x="2028180" y="1918178"/>
                </a:lnTo>
                <a:lnTo>
                  <a:pt x="3093834" y="2303188"/>
                </a:lnTo>
                <a:lnTo>
                  <a:pt x="3348216" y="2351314"/>
                </a:lnTo>
                <a:lnTo>
                  <a:pt x="8958370" y="2413191"/>
                </a:lnTo>
                <a:lnTo>
                  <a:pt x="8992745" y="0"/>
                </a:lnTo>
                <a:lnTo>
                  <a:pt x="0" y="27501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286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9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3653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0370D-43F5-4DA2-990E-B694E563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900" dirty="0"/>
              <a:t>Results (continued)</a:t>
            </a:r>
            <a:br>
              <a:rPr lang="en-US" sz="2900" dirty="0"/>
            </a:br>
            <a:r>
              <a:rPr lang="en-US" sz="2900" dirty="0">
                <a:solidFill>
                  <a:schemeClr val="tx1"/>
                </a:solidFill>
              </a:rPr>
              <a:t>Table 3. Overview of Adverse Events</a:t>
            </a:r>
            <a:endParaRPr lang="en-US" sz="2900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00DE7175-12A1-4C2C-AC5A-404DC82E4F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219200"/>
          <a:ext cx="82296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4564">
                  <a:extLst>
                    <a:ext uri="{9D8B030D-6E8A-4147-A177-3AD203B41FA5}">
                      <a16:colId xmlns:a16="http://schemas.microsoft.com/office/drawing/2014/main" val="1993386774"/>
                    </a:ext>
                  </a:extLst>
                </a:gridCol>
                <a:gridCol w="1512518">
                  <a:extLst>
                    <a:ext uri="{9D8B030D-6E8A-4147-A177-3AD203B41FA5}">
                      <a16:colId xmlns:a16="http://schemas.microsoft.com/office/drawing/2014/main" val="2814093581"/>
                    </a:ext>
                  </a:extLst>
                </a:gridCol>
                <a:gridCol w="1512518">
                  <a:extLst>
                    <a:ext uri="{9D8B030D-6E8A-4147-A177-3AD203B41FA5}">
                      <a16:colId xmlns:a16="http://schemas.microsoft.com/office/drawing/2014/main" val="132444906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Category, n (%)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 = 36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938256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Any Grade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Grade ≥ 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050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AEs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36 (100)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28 (78)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873624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233363" marR="0" indent="0">
                        <a:spcBef>
                          <a:spcPts val="200"/>
                        </a:spcBef>
                        <a:spcAft>
                          <a:spcPts val="1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</a:rPr>
                        <a:t>Treatment-related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36 (100)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26 (72)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31433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200"/>
                        </a:spcBef>
                        <a:spcAft>
                          <a:spcPts val="100"/>
                        </a:spcAft>
                        <a:tabLst>
                          <a:tab pos="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</a:rPr>
                        <a:t>Serious AEs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23 (64)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18 (50)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64588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227013" marR="0" indent="0">
                        <a:spcBef>
                          <a:spcPts val="200"/>
                        </a:spcBef>
                        <a:spcAft>
                          <a:spcPts val="1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</a:rPr>
                        <a:t>Treatment-related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19 (53)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13 (36)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28277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200"/>
                        </a:spcBef>
                        <a:spcAft>
                          <a:spcPts val="100"/>
                        </a:spcAft>
                        <a:tabLst>
                          <a:tab pos="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</a:rPr>
                        <a:t>AEs leading to dose adjustment/interruption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36 (100)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4611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AEs leading to treatment discontinuation of any study drug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17 (47)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55742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228600" marR="0" indent="0">
                        <a:spcBef>
                          <a:spcPts val="200"/>
                        </a:spcBef>
                        <a:spcAft>
                          <a:spcPts val="100"/>
                        </a:spcAft>
                        <a:tabLst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</a:rPr>
                        <a:t>Spartalizumab + D + T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6 (17)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4196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200"/>
                        </a:spcBef>
                        <a:spcAft>
                          <a:spcPts val="100"/>
                        </a:spcAft>
                        <a:tabLst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</a:rPr>
                        <a:t>Treatment-related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</a:rPr>
                        <a:t>deaths</a:t>
                      </a:r>
                      <a:r>
                        <a:rPr lang="en-US" sz="1400" b="1" baseline="30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</a:rPr>
                        <a:t>a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54485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59FC860-8A74-4FFF-8BB4-562DE8EE061D}"/>
              </a:ext>
            </a:extLst>
          </p:cNvPr>
          <p:cNvSpPr txBox="1"/>
          <p:nvPr/>
        </p:nvSpPr>
        <p:spPr>
          <a:xfrm>
            <a:off x="1901688" y="6453046"/>
            <a:ext cx="8257026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baseline="30000" dirty="0"/>
              <a:t>a </a:t>
            </a:r>
            <a:r>
              <a:rPr lang="en-US" sz="900" dirty="0"/>
              <a:t>One patient died of cardiac arrest that was not considered related to study treatment.</a:t>
            </a:r>
            <a:endParaRPr lang="en-US" sz="900" baseline="30000" dirty="0"/>
          </a:p>
        </p:txBody>
      </p:sp>
    </p:spTree>
    <p:extLst>
      <p:ext uri="{BB962C8B-B14F-4D97-AF65-F5344CB8AC3E}">
        <p14:creationId xmlns:p14="http://schemas.microsoft.com/office/powerpoint/2010/main" val="14692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0393F-F38B-4E5C-BE58-A8BF32DC9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191663"/>
            <a:ext cx="11891963" cy="748059"/>
          </a:xfrm>
        </p:spPr>
        <p:txBody>
          <a:bodyPr/>
          <a:lstStyle/>
          <a:p>
            <a:r>
              <a:rPr lang="en-GB" sz="2600" dirty="0"/>
              <a:t>Phase 3 Study of Atezolizumab (Anti–PD-L1) + </a:t>
            </a:r>
            <a:r>
              <a:rPr lang="en-GB" sz="2600" dirty="0" err="1"/>
              <a:t>Cobimetinib</a:t>
            </a:r>
            <a:r>
              <a:rPr lang="en-GB" sz="2600" dirty="0"/>
              <a:t> (Anti-</a:t>
            </a:r>
            <a:r>
              <a:rPr lang="en-GB" sz="2600" dirty="0" err="1"/>
              <a:t>MEKi</a:t>
            </a:r>
            <a:r>
              <a:rPr lang="en-GB" sz="2600" dirty="0"/>
              <a:t>) in Previously Untreated BRAF Wild-type Patients With Advanced Melanoma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805A0-8F44-4C79-A0C7-6B4DA3EACC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6127192"/>
            <a:ext cx="5668962" cy="537099"/>
          </a:xfrm>
        </p:spPr>
        <p:txBody>
          <a:bodyPr/>
          <a:lstStyle/>
          <a:p>
            <a:r>
              <a:rPr lang="en-GB" dirty="0"/>
              <a:t>DOR, duration of response; ORR, overall response rate; OS, overall survival; PD-1, programmed death receptor-1; PD-L1, programmed death ligand 1; PFS, progression-free survival; RECIST, Response Evaluation Criteria in Solid </a:t>
            </a:r>
            <a:r>
              <a:rPr lang="en-GB" dirty="0" err="1"/>
              <a:t>Tumors</a:t>
            </a:r>
            <a:r>
              <a:rPr lang="en-GB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6F17EA-7AB6-4A34-AEBC-D50460072F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23001" y="6127192"/>
            <a:ext cx="5668962" cy="537099"/>
          </a:xfrm>
        </p:spPr>
        <p:txBody>
          <a:bodyPr/>
          <a:lstStyle/>
          <a:p>
            <a:r>
              <a:rPr lang="en-US" sz="1400" dirty="0" err="1"/>
              <a:t>Infante</a:t>
            </a:r>
            <a:r>
              <a:rPr lang="en-US" sz="1400" dirty="0"/>
              <a:t> J et al. SMR presentation 2016.</a:t>
            </a:r>
            <a:endParaRPr lang="en-GB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AEA8B3-C16F-415D-9358-BDABEEF95F1E}"/>
              </a:ext>
            </a:extLst>
          </p:cNvPr>
          <p:cNvSpPr txBox="1"/>
          <p:nvPr/>
        </p:nvSpPr>
        <p:spPr>
          <a:xfrm>
            <a:off x="1630394" y="3669189"/>
            <a:ext cx="2106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rgbClr val="58595B"/>
                </a:solidFill>
                <a:ea typeface="ＭＳ Ｐゴシック" pitchFamily="34" charset="-128"/>
                <a:cs typeface="Arial" charset="0"/>
              </a:rPr>
              <a:t>Co-primary endpoints: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58595B"/>
                </a:solidFill>
                <a:ea typeface="ＭＳ Ｐゴシック" pitchFamily="34" charset="-128"/>
                <a:cs typeface="Arial" charset="0"/>
              </a:rPr>
              <a:t>Investigator-assessed PFS and OS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02F7AF-0B09-471D-800D-DFB7F0C8B49E}"/>
              </a:ext>
            </a:extLst>
          </p:cNvPr>
          <p:cNvSpPr txBox="1"/>
          <p:nvPr/>
        </p:nvSpPr>
        <p:spPr>
          <a:xfrm>
            <a:off x="3920709" y="3669189"/>
            <a:ext cx="2834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rgbClr val="58595B"/>
                </a:solidFill>
                <a:ea typeface="ＭＳ Ｐゴシック" pitchFamily="34" charset="-128"/>
                <a:cs typeface="Arial" charset="0"/>
              </a:rPr>
              <a:t>Secondary endpoints: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58595B"/>
                </a:solidFill>
                <a:ea typeface="ＭＳ Ｐゴシック" pitchFamily="34" charset="-128"/>
                <a:cs typeface="Arial" charset="0"/>
              </a:rPr>
              <a:t>Independently-assessed PFS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58595B"/>
                </a:solidFill>
                <a:ea typeface="ＭＳ Ｐゴシック" pitchFamily="34" charset="-128"/>
                <a:cs typeface="Arial" charset="0"/>
              </a:rPr>
              <a:t>ORR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58595B"/>
                </a:solidFill>
                <a:ea typeface="ＭＳ Ｐゴシック" pitchFamily="34" charset="-128"/>
                <a:cs typeface="Arial" charset="0"/>
              </a:rPr>
              <a:t>DOR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58595B"/>
                </a:solidFill>
                <a:ea typeface="ＭＳ Ｐゴシック" pitchFamily="34" charset="-128"/>
                <a:cs typeface="Arial" charset="0"/>
              </a:rPr>
              <a:t>Safety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58595B"/>
                </a:solidFill>
                <a:ea typeface="ＭＳ Ｐゴシック" pitchFamily="34" charset="-128"/>
                <a:cs typeface="Arial" charset="0"/>
              </a:rPr>
              <a:t>Quality of life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EEDF9D-92BA-4A59-947F-A1FEFD9F4417}"/>
              </a:ext>
            </a:extLst>
          </p:cNvPr>
          <p:cNvSpPr/>
          <p:nvPr/>
        </p:nvSpPr>
        <p:spPr bwMode="auto">
          <a:xfrm>
            <a:off x="7824192" y="3212976"/>
            <a:ext cx="2209615" cy="1052636"/>
          </a:xfrm>
          <a:prstGeom prst="rect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Anti–PD-1 inhibitor</a:t>
            </a:r>
          </a:p>
        </p:txBody>
      </p:sp>
      <p:sp>
        <p:nvSpPr>
          <p:cNvPr id="26" name="Right Arrow 33">
            <a:extLst>
              <a:ext uri="{FF2B5EF4-FFF2-40B4-BE49-F238E27FC236}">
                <a16:creationId xmlns:a16="http://schemas.microsoft.com/office/drawing/2014/main" id="{94C1CA18-A052-439D-8062-A89A33E1DAC1}"/>
              </a:ext>
            </a:extLst>
          </p:cNvPr>
          <p:cNvSpPr/>
          <p:nvPr/>
        </p:nvSpPr>
        <p:spPr bwMode="auto">
          <a:xfrm rot="19607688">
            <a:off x="7122314" y="2649008"/>
            <a:ext cx="574452" cy="25306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buClr>
                <a:srgbClr val="954F72"/>
              </a:buClr>
              <a:defRPr/>
            </a:pPr>
            <a:endParaRPr lang="en-US" sz="1600" b="1">
              <a:solidFill>
                <a:srgbClr val="939598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27" name="TextBox 66">
            <a:extLst>
              <a:ext uri="{FF2B5EF4-FFF2-40B4-BE49-F238E27FC236}">
                <a16:creationId xmlns:a16="http://schemas.microsoft.com/office/drawing/2014/main" id="{AECC4DB3-3E22-4A4E-BEEA-A0F76D7DE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147" y="2608916"/>
            <a:ext cx="4402245" cy="76944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Previously Untreated Advanced Melanoma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i="1" dirty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BRAF</a:t>
            </a:r>
            <a:r>
              <a:rPr lang="en-GB" sz="1400" dirty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 wild-type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Measurable disease by RECIST v1.1</a:t>
            </a:r>
          </a:p>
        </p:txBody>
      </p:sp>
      <p:sp>
        <p:nvSpPr>
          <p:cNvPr id="28" name="TextBox 92">
            <a:extLst>
              <a:ext uri="{FF2B5EF4-FFF2-40B4-BE49-F238E27FC236}">
                <a16:creationId xmlns:a16="http://schemas.microsoft.com/office/drawing/2014/main" id="{20C3B2DE-E067-4AEC-8CD4-D4C204973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887" y="1731753"/>
            <a:ext cx="430887" cy="25237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1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58595B"/>
                </a:solidFill>
                <a:ea typeface="Times New Roman" pitchFamily="18" charset="0"/>
                <a:cs typeface="Arial" pitchFamily="34" charset="0"/>
              </a:rPr>
              <a:t>RANDOM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58595B"/>
                </a:solidFill>
                <a:ea typeface="Times New Roman" pitchFamily="18" charset="0"/>
                <a:cs typeface="Arial" pitchFamily="34" charset="0"/>
              </a:rPr>
              <a:t>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58595B"/>
                </a:solidFill>
                <a:ea typeface="Times New Roman" pitchFamily="18" charset="0"/>
                <a:cs typeface="Arial" pitchFamily="34" charset="0"/>
              </a:rPr>
              <a:t>SAT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58595B"/>
                </a:solidFill>
                <a:ea typeface="Times New Roman" pitchFamily="18" charset="0"/>
                <a:cs typeface="Arial" pitchFamily="34" charset="0"/>
              </a:rPr>
              <a:t>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58595B"/>
                </a:solidFill>
                <a:ea typeface="Times New Roman" pitchFamily="18" charset="0"/>
                <a:cs typeface="Arial" pitchFamily="34" charset="0"/>
              </a:rPr>
              <a:t>ON</a:t>
            </a:r>
            <a:endParaRPr lang="en-US" sz="1200" dirty="0">
              <a:solidFill>
                <a:srgbClr val="58595B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940D75-A0CD-40F9-BC32-4B356EBC21D4}"/>
              </a:ext>
            </a:extLst>
          </p:cNvPr>
          <p:cNvSpPr/>
          <p:nvPr/>
        </p:nvSpPr>
        <p:spPr bwMode="auto">
          <a:xfrm>
            <a:off x="7840837" y="1960308"/>
            <a:ext cx="2179219" cy="956964"/>
          </a:xfrm>
          <a:prstGeom prst="rect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err="1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Cobimetinib</a:t>
            </a:r>
            <a:r>
              <a:rPr lang="en-GB" sz="1400" dirty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 + </a:t>
            </a:r>
            <a:r>
              <a:rPr lang="en-GB" sz="1400" dirty="0" err="1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Atezolizumab</a:t>
            </a:r>
            <a:endParaRPr lang="en-GB" sz="1400" dirty="0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0" name="Right Arrow 1">
            <a:extLst>
              <a:ext uri="{FF2B5EF4-FFF2-40B4-BE49-F238E27FC236}">
                <a16:creationId xmlns:a16="http://schemas.microsoft.com/office/drawing/2014/main" id="{8BAF1FC5-EA24-44E5-A22C-C0249B75EE7D}"/>
              </a:ext>
            </a:extLst>
          </p:cNvPr>
          <p:cNvSpPr/>
          <p:nvPr/>
        </p:nvSpPr>
        <p:spPr bwMode="auto">
          <a:xfrm>
            <a:off x="6195069" y="2830934"/>
            <a:ext cx="497558" cy="20372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buClr>
                <a:srgbClr val="954F72"/>
              </a:buClr>
              <a:defRPr/>
            </a:pPr>
            <a:endParaRPr lang="en-US" sz="1600" b="1">
              <a:solidFill>
                <a:srgbClr val="939598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1" name="Right Arrow 36">
            <a:extLst>
              <a:ext uri="{FF2B5EF4-FFF2-40B4-BE49-F238E27FC236}">
                <a16:creationId xmlns:a16="http://schemas.microsoft.com/office/drawing/2014/main" id="{B04B264B-AE21-4047-AE2A-B09FB86E6B67}"/>
              </a:ext>
            </a:extLst>
          </p:cNvPr>
          <p:cNvSpPr/>
          <p:nvPr/>
        </p:nvSpPr>
        <p:spPr bwMode="auto">
          <a:xfrm rot="2498433">
            <a:off x="7099127" y="3152905"/>
            <a:ext cx="563916" cy="27833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buClr>
                <a:srgbClr val="954F72"/>
              </a:buClr>
              <a:defRPr/>
            </a:pPr>
            <a:endParaRPr lang="en-US" sz="1600" b="1">
              <a:solidFill>
                <a:srgbClr val="939598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78E5A3F2-3145-4A1A-9F32-C588198AB0E6}"/>
              </a:ext>
            </a:extLst>
          </p:cNvPr>
          <p:cNvSpPr txBox="1">
            <a:spLocks/>
          </p:cNvSpPr>
          <p:nvPr/>
        </p:nvSpPr>
        <p:spPr>
          <a:xfrm>
            <a:off x="4475980" y="6526289"/>
            <a:ext cx="324004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Helvetica Neue UltraLight" pitchFamily="1" charset="0"/>
                <a:ea typeface="ヒラギノ角ゴ Pro W3" pitchFamily="1" charset="-128"/>
                <a:cs typeface="Arial" charset="0"/>
              </a:rPr>
              <a:t>Presented by Paolo A. Ascierto at ASCO 2018</a:t>
            </a:r>
          </a:p>
        </p:txBody>
      </p:sp>
    </p:spTree>
    <p:extLst>
      <p:ext uri="{BB962C8B-B14F-4D97-AF65-F5344CB8AC3E}">
        <p14:creationId xmlns:p14="http://schemas.microsoft.com/office/powerpoint/2010/main" val="9732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</a:rPr>
              <a:t>Paolo A. </a:t>
            </a:r>
            <a:r>
              <a:rPr lang="en-US" sz="1200" dirty="0" err="1">
                <a:solidFill>
                  <a:srgbClr val="57A9DD"/>
                </a:solidFill>
              </a:rPr>
              <a:t>Ascierto</a:t>
            </a:r>
            <a:endParaRPr lang="en-US" sz="1200" dirty="0">
              <a:solidFill>
                <a:srgbClr val="57A9DD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235016A-CDC2-4512-912C-133B0A6B7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72" y="191467"/>
            <a:ext cx="11465858" cy="47545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Raising the bar…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AC388A3-68F9-48E7-9BF6-D9640B367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01" y="857250"/>
            <a:ext cx="10376997" cy="50242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435E0818-31A5-484E-87C5-37BD6391D903}"/>
              </a:ext>
            </a:extLst>
          </p:cNvPr>
          <p:cNvSpPr/>
          <p:nvPr/>
        </p:nvSpPr>
        <p:spPr>
          <a:xfrm>
            <a:off x="2068927" y="1095935"/>
            <a:ext cx="7769037" cy="1916207"/>
          </a:xfrm>
          <a:custGeom>
            <a:avLst/>
            <a:gdLst>
              <a:gd name="connsiteX0" fmla="*/ 0 w 9117106"/>
              <a:gd name="connsiteY0" fmla="*/ 0 h 2184477"/>
              <a:gd name="connsiteX1" fmla="*/ 544606 w 9117106"/>
              <a:gd name="connsiteY1" fmla="*/ 961465 h 2184477"/>
              <a:gd name="connsiteX2" fmla="*/ 1055594 w 9117106"/>
              <a:gd name="connsiteY2" fmla="*/ 1331259 h 2184477"/>
              <a:gd name="connsiteX3" fmla="*/ 2191870 w 9117106"/>
              <a:gd name="connsiteY3" fmla="*/ 1869141 h 2184477"/>
              <a:gd name="connsiteX4" fmla="*/ 2965076 w 9117106"/>
              <a:gd name="connsiteY4" fmla="*/ 2070847 h 2184477"/>
              <a:gd name="connsiteX5" fmla="*/ 4538382 w 9117106"/>
              <a:gd name="connsiteY5" fmla="*/ 2178424 h 2184477"/>
              <a:gd name="connsiteX6" fmla="*/ 6663017 w 9117106"/>
              <a:gd name="connsiteY6" fmla="*/ 2171700 h 2184477"/>
              <a:gd name="connsiteX7" fmla="*/ 9117106 w 9117106"/>
              <a:gd name="connsiteY7" fmla="*/ 2158253 h 2184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7106" h="2184477">
                <a:moveTo>
                  <a:pt x="0" y="0"/>
                </a:moveTo>
                <a:cubicBezTo>
                  <a:pt x="184337" y="369794"/>
                  <a:pt x="368674" y="739589"/>
                  <a:pt x="544606" y="961465"/>
                </a:cubicBezTo>
                <a:cubicBezTo>
                  <a:pt x="720538" y="1183341"/>
                  <a:pt x="781050" y="1179980"/>
                  <a:pt x="1055594" y="1331259"/>
                </a:cubicBezTo>
                <a:cubicBezTo>
                  <a:pt x="1330138" y="1482538"/>
                  <a:pt x="1873623" y="1745876"/>
                  <a:pt x="2191870" y="1869141"/>
                </a:cubicBezTo>
                <a:cubicBezTo>
                  <a:pt x="2510117" y="1992406"/>
                  <a:pt x="2573991" y="2019300"/>
                  <a:pt x="2965076" y="2070847"/>
                </a:cubicBezTo>
                <a:cubicBezTo>
                  <a:pt x="3356161" y="2122394"/>
                  <a:pt x="3922058" y="2161615"/>
                  <a:pt x="4538382" y="2178424"/>
                </a:cubicBezTo>
                <a:cubicBezTo>
                  <a:pt x="5154706" y="2195233"/>
                  <a:pt x="6663017" y="2171700"/>
                  <a:pt x="6663017" y="2171700"/>
                </a:cubicBezTo>
                <a:lnTo>
                  <a:pt x="9117106" y="2158253"/>
                </a:ln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CD36B453-5ED5-48A8-8CBC-22A58E84A7BE}"/>
              </a:ext>
            </a:extLst>
          </p:cNvPr>
          <p:cNvSpPr/>
          <p:nvPr/>
        </p:nvSpPr>
        <p:spPr>
          <a:xfrm>
            <a:off x="2013053" y="1060428"/>
            <a:ext cx="7824911" cy="1817270"/>
          </a:xfrm>
          <a:custGeom>
            <a:avLst/>
            <a:gdLst>
              <a:gd name="connsiteX0" fmla="*/ 0 w 9117106"/>
              <a:gd name="connsiteY0" fmla="*/ 0 h 2184477"/>
              <a:gd name="connsiteX1" fmla="*/ 544606 w 9117106"/>
              <a:gd name="connsiteY1" fmla="*/ 961465 h 2184477"/>
              <a:gd name="connsiteX2" fmla="*/ 1055594 w 9117106"/>
              <a:gd name="connsiteY2" fmla="*/ 1331259 h 2184477"/>
              <a:gd name="connsiteX3" fmla="*/ 2191870 w 9117106"/>
              <a:gd name="connsiteY3" fmla="*/ 1869141 h 2184477"/>
              <a:gd name="connsiteX4" fmla="*/ 2965076 w 9117106"/>
              <a:gd name="connsiteY4" fmla="*/ 2070847 h 2184477"/>
              <a:gd name="connsiteX5" fmla="*/ 4538382 w 9117106"/>
              <a:gd name="connsiteY5" fmla="*/ 2178424 h 2184477"/>
              <a:gd name="connsiteX6" fmla="*/ 6663017 w 9117106"/>
              <a:gd name="connsiteY6" fmla="*/ 2171700 h 2184477"/>
              <a:gd name="connsiteX7" fmla="*/ 9117106 w 9117106"/>
              <a:gd name="connsiteY7" fmla="*/ 2158253 h 2184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7106" h="2184477">
                <a:moveTo>
                  <a:pt x="0" y="0"/>
                </a:moveTo>
                <a:cubicBezTo>
                  <a:pt x="184337" y="369794"/>
                  <a:pt x="368674" y="739589"/>
                  <a:pt x="544606" y="961465"/>
                </a:cubicBezTo>
                <a:cubicBezTo>
                  <a:pt x="720538" y="1183341"/>
                  <a:pt x="781050" y="1179980"/>
                  <a:pt x="1055594" y="1331259"/>
                </a:cubicBezTo>
                <a:cubicBezTo>
                  <a:pt x="1330138" y="1482538"/>
                  <a:pt x="1873623" y="1745876"/>
                  <a:pt x="2191870" y="1869141"/>
                </a:cubicBezTo>
                <a:cubicBezTo>
                  <a:pt x="2510117" y="1992406"/>
                  <a:pt x="2573991" y="2019300"/>
                  <a:pt x="2965076" y="2070847"/>
                </a:cubicBezTo>
                <a:cubicBezTo>
                  <a:pt x="3356161" y="2122394"/>
                  <a:pt x="3922058" y="2161615"/>
                  <a:pt x="4538382" y="2178424"/>
                </a:cubicBezTo>
                <a:cubicBezTo>
                  <a:pt x="5154706" y="2195233"/>
                  <a:pt x="6663017" y="2171700"/>
                  <a:pt x="6663017" y="2171700"/>
                </a:cubicBezTo>
                <a:lnTo>
                  <a:pt x="9117106" y="2158253"/>
                </a:ln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70CD3180-101C-4BF8-BB1D-D82C76A7139D}"/>
              </a:ext>
            </a:extLst>
          </p:cNvPr>
          <p:cNvSpPr/>
          <p:nvPr/>
        </p:nvSpPr>
        <p:spPr>
          <a:xfrm>
            <a:off x="2017898" y="1064363"/>
            <a:ext cx="7820066" cy="1708577"/>
          </a:xfrm>
          <a:custGeom>
            <a:avLst/>
            <a:gdLst>
              <a:gd name="connsiteX0" fmla="*/ 0 w 9117106"/>
              <a:gd name="connsiteY0" fmla="*/ 0 h 2184477"/>
              <a:gd name="connsiteX1" fmla="*/ 544606 w 9117106"/>
              <a:gd name="connsiteY1" fmla="*/ 961465 h 2184477"/>
              <a:gd name="connsiteX2" fmla="*/ 1055594 w 9117106"/>
              <a:gd name="connsiteY2" fmla="*/ 1331259 h 2184477"/>
              <a:gd name="connsiteX3" fmla="*/ 2191870 w 9117106"/>
              <a:gd name="connsiteY3" fmla="*/ 1869141 h 2184477"/>
              <a:gd name="connsiteX4" fmla="*/ 2965076 w 9117106"/>
              <a:gd name="connsiteY4" fmla="*/ 2070847 h 2184477"/>
              <a:gd name="connsiteX5" fmla="*/ 4538382 w 9117106"/>
              <a:gd name="connsiteY5" fmla="*/ 2178424 h 2184477"/>
              <a:gd name="connsiteX6" fmla="*/ 6663017 w 9117106"/>
              <a:gd name="connsiteY6" fmla="*/ 2171700 h 2184477"/>
              <a:gd name="connsiteX7" fmla="*/ 9117106 w 9117106"/>
              <a:gd name="connsiteY7" fmla="*/ 2158253 h 2184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7106" h="2184477">
                <a:moveTo>
                  <a:pt x="0" y="0"/>
                </a:moveTo>
                <a:cubicBezTo>
                  <a:pt x="184337" y="369794"/>
                  <a:pt x="368674" y="739589"/>
                  <a:pt x="544606" y="961465"/>
                </a:cubicBezTo>
                <a:cubicBezTo>
                  <a:pt x="720538" y="1183341"/>
                  <a:pt x="781050" y="1179980"/>
                  <a:pt x="1055594" y="1331259"/>
                </a:cubicBezTo>
                <a:cubicBezTo>
                  <a:pt x="1330138" y="1482538"/>
                  <a:pt x="1873623" y="1745876"/>
                  <a:pt x="2191870" y="1869141"/>
                </a:cubicBezTo>
                <a:cubicBezTo>
                  <a:pt x="2510117" y="1992406"/>
                  <a:pt x="2573991" y="2019300"/>
                  <a:pt x="2965076" y="2070847"/>
                </a:cubicBezTo>
                <a:cubicBezTo>
                  <a:pt x="3356161" y="2122394"/>
                  <a:pt x="3922058" y="2161615"/>
                  <a:pt x="4538382" y="2178424"/>
                </a:cubicBezTo>
                <a:cubicBezTo>
                  <a:pt x="5154706" y="2195233"/>
                  <a:pt x="6663017" y="2171700"/>
                  <a:pt x="6663017" y="2171700"/>
                </a:cubicBezTo>
                <a:lnTo>
                  <a:pt x="9117106" y="2158253"/>
                </a:ln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5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21311"/>
            <a:ext cx="9144000" cy="3048000"/>
          </a:xfrm>
          <a:prstGeom prst="rect">
            <a:avLst/>
          </a:prstGeom>
        </p:spPr>
      </p:pic>
      <p:sp>
        <p:nvSpPr>
          <p:cNvPr id="13209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0" y="1253729"/>
            <a:ext cx="8693944" cy="17907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Thank you!</a:t>
            </a:r>
            <a:endParaRPr lang="it-IT" altLang="it-IT" sz="240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77740E-D923-4E7D-B444-184A308EF61C}"/>
              </a:ext>
            </a:extLst>
          </p:cNvPr>
          <p:cNvGrpSpPr/>
          <p:nvPr/>
        </p:nvGrpSpPr>
        <p:grpSpPr>
          <a:xfrm>
            <a:off x="2153563" y="4995168"/>
            <a:ext cx="4962505" cy="715581"/>
            <a:chOff x="4239249" y="6068924"/>
            <a:chExt cx="4026110" cy="580556"/>
          </a:xfrm>
        </p:grpSpPr>
        <p:grpSp>
          <p:nvGrpSpPr>
            <p:cNvPr id="20" name="Gruppo 9"/>
            <p:cNvGrpSpPr>
              <a:grpSpLocks/>
            </p:cNvGrpSpPr>
            <p:nvPr/>
          </p:nvGrpSpPr>
          <p:grpSpPr bwMode="auto">
            <a:xfrm>
              <a:off x="4239249" y="6109622"/>
              <a:ext cx="881498" cy="504823"/>
              <a:chOff x="250825" y="444500"/>
              <a:chExt cx="2160588" cy="1328738"/>
            </a:xfrm>
          </p:grpSpPr>
          <p:grpSp>
            <p:nvGrpSpPr>
              <p:cNvPr id="21" name="Gruppo 22"/>
              <p:cNvGrpSpPr>
                <a:grpSpLocks/>
              </p:cNvGrpSpPr>
              <p:nvPr/>
            </p:nvGrpSpPr>
            <p:grpSpPr bwMode="auto">
              <a:xfrm>
                <a:off x="250825" y="444500"/>
                <a:ext cx="2160588" cy="1328738"/>
                <a:chOff x="250825" y="444500"/>
                <a:chExt cx="2160935" cy="1328738"/>
              </a:xfrm>
            </p:grpSpPr>
            <p:sp>
              <p:nvSpPr>
                <p:cNvPr id="25" name="Freeform 6"/>
                <p:cNvSpPr>
                  <a:spLocks/>
                </p:cNvSpPr>
                <p:nvPr/>
              </p:nvSpPr>
              <p:spPr bwMode="auto">
                <a:xfrm>
                  <a:off x="250825" y="472607"/>
                  <a:ext cx="802022" cy="1300631"/>
                </a:xfrm>
                <a:custGeom>
                  <a:avLst/>
                  <a:gdLst>
                    <a:gd name="T0" fmla="*/ 0 w 1006"/>
                    <a:gd name="T1" fmla="*/ 0 h 1396"/>
                    <a:gd name="T2" fmla="*/ 0 w 1006"/>
                    <a:gd name="T3" fmla="*/ 2147483646 h 1396"/>
                    <a:gd name="T4" fmla="*/ 2147483646 w 1006"/>
                    <a:gd name="T5" fmla="*/ 2147483646 h 1396"/>
                    <a:gd name="T6" fmla="*/ 2147483646 w 1006"/>
                    <a:gd name="T7" fmla="*/ 2147483646 h 1396"/>
                    <a:gd name="T8" fmla="*/ 2147483646 w 1006"/>
                    <a:gd name="T9" fmla="*/ 2147483646 h 1396"/>
                    <a:gd name="T10" fmla="*/ 2147483646 w 1006"/>
                    <a:gd name="T11" fmla="*/ 2147483646 h 1396"/>
                    <a:gd name="T12" fmla="*/ 2147483646 w 1006"/>
                    <a:gd name="T13" fmla="*/ 2147483646 h 1396"/>
                    <a:gd name="T14" fmla="*/ 2147483646 w 1006"/>
                    <a:gd name="T15" fmla="*/ 2147483646 h 1396"/>
                    <a:gd name="T16" fmla="*/ 2147483646 w 1006"/>
                    <a:gd name="T17" fmla="*/ 2147483646 h 1396"/>
                    <a:gd name="T18" fmla="*/ 2147483646 w 1006"/>
                    <a:gd name="T19" fmla="*/ 0 h 1396"/>
                    <a:gd name="T20" fmla="*/ 0 w 1006"/>
                    <a:gd name="T21" fmla="*/ 0 h 139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06"/>
                    <a:gd name="T34" fmla="*/ 0 h 1396"/>
                    <a:gd name="T35" fmla="*/ 1006 w 1006"/>
                    <a:gd name="T36" fmla="*/ 1396 h 139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06" h="1396">
                      <a:moveTo>
                        <a:pt x="0" y="0"/>
                      </a:moveTo>
                      <a:lnTo>
                        <a:pt x="0" y="990"/>
                      </a:lnTo>
                      <a:lnTo>
                        <a:pt x="83" y="1275"/>
                      </a:lnTo>
                      <a:lnTo>
                        <a:pt x="139" y="1320"/>
                      </a:lnTo>
                      <a:lnTo>
                        <a:pt x="223" y="1365"/>
                      </a:lnTo>
                      <a:lnTo>
                        <a:pt x="376" y="1395"/>
                      </a:lnTo>
                      <a:lnTo>
                        <a:pt x="1005" y="1395"/>
                      </a:lnTo>
                      <a:lnTo>
                        <a:pt x="656" y="975"/>
                      </a:lnTo>
                      <a:lnTo>
                        <a:pt x="586" y="840"/>
                      </a:lnTo>
                      <a:lnTo>
                        <a:pt x="58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2D86"/>
                </a:solidFill>
                <a:ln w="9525" cap="rnd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defRPr/>
                  </a:pPr>
                  <a:endParaRPr lang="it-IT" sz="2400" kern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26" name="Freeform 7"/>
                <p:cNvSpPr>
                  <a:spLocks/>
                </p:cNvSpPr>
                <p:nvPr/>
              </p:nvSpPr>
              <p:spPr bwMode="auto">
                <a:xfrm>
                  <a:off x="1593080" y="444500"/>
                  <a:ext cx="818680" cy="1290408"/>
                </a:xfrm>
                <a:custGeom>
                  <a:avLst/>
                  <a:gdLst>
                    <a:gd name="T0" fmla="*/ 2147483646 w 1030"/>
                    <a:gd name="T1" fmla="*/ 2147483646 h 1386"/>
                    <a:gd name="T2" fmla="*/ 2147483646 w 1030"/>
                    <a:gd name="T3" fmla="*/ 2147483646 h 1386"/>
                    <a:gd name="T4" fmla="*/ 2147483646 w 1030"/>
                    <a:gd name="T5" fmla="*/ 2147483646 h 1386"/>
                    <a:gd name="T6" fmla="*/ 2147483646 w 1030"/>
                    <a:gd name="T7" fmla="*/ 2147483646 h 1386"/>
                    <a:gd name="T8" fmla="*/ 2147483646 w 1030"/>
                    <a:gd name="T9" fmla="*/ 2147483646 h 1386"/>
                    <a:gd name="T10" fmla="*/ 2147483646 w 1030"/>
                    <a:gd name="T11" fmla="*/ 0 h 1386"/>
                    <a:gd name="T12" fmla="*/ 0 w 1030"/>
                    <a:gd name="T13" fmla="*/ 0 h 1386"/>
                    <a:gd name="T14" fmla="*/ 2147483646 w 1030"/>
                    <a:gd name="T15" fmla="*/ 2147483646 h 1386"/>
                    <a:gd name="T16" fmla="*/ 2147483646 w 1030"/>
                    <a:gd name="T17" fmla="*/ 2147483646 h 1386"/>
                    <a:gd name="T18" fmla="*/ 2147483646 w 1030"/>
                    <a:gd name="T19" fmla="*/ 2147483646 h 1386"/>
                    <a:gd name="T20" fmla="*/ 2147483646 w 1030"/>
                    <a:gd name="T21" fmla="*/ 2147483646 h 138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30"/>
                    <a:gd name="T34" fmla="*/ 0 h 1386"/>
                    <a:gd name="T35" fmla="*/ 1030 w 1030"/>
                    <a:gd name="T36" fmla="*/ 1386 h 138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30" h="1386">
                      <a:moveTo>
                        <a:pt x="1029" y="1385"/>
                      </a:moveTo>
                      <a:lnTo>
                        <a:pt x="1029" y="402"/>
                      </a:lnTo>
                      <a:lnTo>
                        <a:pt x="943" y="119"/>
                      </a:lnTo>
                      <a:lnTo>
                        <a:pt x="886" y="74"/>
                      </a:lnTo>
                      <a:lnTo>
                        <a:pt x="800" y="29"/>
                      </a:lnTo>
                      <a:lnTo>
                        <a:pt x="643" y="0"/>
                      </a:lnTo>
                      <a:lnTo>
                        <a:pt x="0" y="0"/>
                      </a:lnTo>
                      <a:lnTo>
                        <a:pt x="357" y="416"/>
                      </a:lnTo>
                      <a:lnTo>
                        <a:pt x="428" y="551"/>
                      </a:lnTo>
                      <a:lnTo>
                        <a:pt x="428" y="1385"/>
                      </a:lnTo>
                      <a:lnTo>
                        <a:pt x="1029" y="1385"/>
                      </a:lnTo>
                    </a:path>
                  </a:pathLst>
                </a:custGeom>
                <a:solidFill>
                  <a:srgbClr val="002D86"/>
                </a:solidFill>
                <a:ln w="9525" cap="rnd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defRPr/>
                  </a:pPr>
                  <a:endParaRPr lang="it-IT" sz="2400" kern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grpSp>
            <p:nvGrpSpPr>
              <p:cNvPr id="22" name="Gruppo 24"/>
              <p:cNvGrpSpPr>
                <a:grpSpLocks/>
              </p:cNvGrpSpPr>
              <p:nvPr/>
            </p:nvGrpSpPr>
            <p:grpSpPr bwMode="auto">
              <a:xfrm>
                <a:off x="827088" y="549275"/>
                <a:ext cx="936625" cy="1079500"/>
                <a:chOff x="755576" y="476672"/>
                <a:chExt cx="1008112" cy="1152128"/>
              </a:xfrm>
            </p:grpSpPr>
            <p:sp>
              <p:nvSpPr>
                <p:cNvPr id="23" name="Ovale 22"/>
                <p:cNvSpPr/>
                <p:nvPr/>
              </p:nvSpPr>
              <p:spPr>
                <a:xfrm>
                  <a:off x="755119" y="476663"/>
                  <a:ext cx="1009080" cy="1150870"/>
                </a:xfrm>
                <a:prstGeom prst="ellipse">
                  <a:avLst/>
                </a:prstGeom>
                <a:solidFill>
                  <a:srgbClr val="00003E"/>
                </a:solidFill>
                <a:ln w="38100" cap="flat" cmpd="sng" algn="ctr">
                  <a:solidFill>
                    <a:srgbClr val="009D00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685800">
                    <a:defRPr/>
                  </a:pPr>
                  <a:endParaRPr lang="it-IT" sz="2400" kern="0">
                    <a:solidFill>
                      <a:prstClr val="black"/>
                    </a:solidFill>
                    <a:ea typeface="ＭＳ Ｐゴシック" pitchFamily="34" charset="-128"/>
                    <a:cs typeface="Arial" charset="0"/>
                  </a:endParaRPr>
                </a:p>
              </p:txBody>
            </p:sp>
            <p:pic>
              <p:nvPicPr>
                <p:cNvPr id="24" name="Immagine 11" descr="Immagine1.jpg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7F7F7"/>
                    </a:clrFrom>
                    <a:clrTo>
                      <a:srgbClr val="F7F7F7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3025" y="612125"/>
                  <a:ext cx="585544" cy="863058"/>
                </a:xfrm>
                <a:prstGeom prst="rect">
                  <a:avLst/>
                </a:prstGeom>
                <a:solidFill>
                  <a:srgbClr val="0000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7" name="CasellaDiTesto 20"/>
            <p:cNvSpPr txBox="1">
              <a:spLocks noChangeArrowheads="1"/>
            </p:cNvSpPr>
            <p:nvPr/>
          </p:nvSpPr>
          <p:spPr bwMode="auto">
            <a:xfrm>
              <a:off x="5154339" y="6068924"/>
              <a:ext cx="3111020" cy="580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300"/>
                </a:spcBef>
                <a:spcAft>
                  <a:spcPts val="300"/>
                </a:spcAft>
                <a:buClr>
                  <a:srgbClr val="EBE114"/>
                </a:buClr>
                <a:buSzPct val="90000"/>
                <a:buFont typeface="Wingdings" pitchFamily="2" charset="2"/>
                <a:buChar char="l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ts val="300"/>
                </a:spcBef>
                <a:spcAft>
                  <a:spcPts val="300"/>
                </a:spcAft>
                <a:buClr>
                  <a:srgbClr val="EBE114"/>
                </a:buClr>
                <a:buSzPct val="100000"/>
                <a:buChar char="•"/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Char char="–"/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Font typeface="Arial" pitchFamily="34" charset="0"/>
                <a:buChar char="•"/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Font typeface="Arial" pitchFamily="34" charset="0"/>
                <a:buChar char="•"/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Font typeface="Arial" pitchFamily="34" charset="0"/>
                <a:buChar char="•"/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Font typeface="Arial" pitchFamily="34" charset="0"/>
                <a:buChar char="•"/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Font typeface="Arial" pitchFamily="34" charset="0"/>
                <a:buChar char="•"/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r>
                <a:rPr lang="it-IT" altLang="it-IT" sz="1350" b="0" dirty="0">
                  <a:solidFill>
                    <a:prstClr val="black"/>
                  </a:solidFill>
                  <a:ea typeface="ＭＳ Ｐゴシック" pitchFamily="34" charset="-128"/>
                  <a:cs typeface="Arial" pitchFamily="34" charset="0"/>
                </a:rPr>
                <a:t>Via Mariano Semmola, 80131, Napoli, </a:t>
              </a:r>
              <a:r>
                <a:rPr lang="it-IT" altLang="it-IT" sz="1350" b="0" dirty="0" err="1">
                  <a:solidFill>
                    <a:prstClr val="black"/>
                  </a:solidFill>
                  <a:ea typeface="ＭＳ Ｐゴシック" pitchFamily="34" charset="-128"/>
                  <a:cs typeface="Arial" pitchFamily="34" charset="0"/>
                </a:rPr>
                <a:t>Italy</a:t>
              </a:r>
              <a:endParaRPr lang="it-IT" altLang="it-IT" sz="1350" b="0" dirty="0">
                <a:solidFill>
                  <a:prstClr val="black"/>
                </a:solidFill>
                <a:ea typeface="ＭＳ Ｐゴシック" pitchFamily="34" charset="-128"/>
                <a:cs typeface="Arial" pitchFamily="34" charset="0"/>
              </a:endParaRPr>
            </a:p>
            <a:p>
              <a:pPr defTabSz="685800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r>
                <a:rPr lang="it-IT" altLang="it-IT" sz="1350" b="0" dirty="0">
                  <a:solidFill>
                    <a:prstClr val="black"/>
                  </a:solidFill>
                  <a:ea typeface="ＭＳ Ｐゴシック" pitchFamily="34" charset="-128"/>
                  <a:cs typeface="Arial" pitchFamily="34" charset="0"/>
                </a:rPr>
                <a:t>Tel. +39 081 5903 431; Fax +39 081 5903 841</a:t>
              </a:r>
            </a:p>
            <a:p>
              <a:pPr defTabSz="685800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r>
                <a:rPr lang="it-IT" altLang="it-IT" sz="1350" b="0" dirty="0">
                  <a:solidFill>
                    <a:prstClr val="black"/>
                  </a:solidFill>
                  <a:ea typeface="ＭＳ Ｐゴシック" pitchFamily="34" charset="-128"/>
                  <a:cs typeface="Arial" pitchFamily="34" charset="0"/>
                </a:rPr>
                <a:t>Email: p.ascierto@istitutotumori.na.it</a:t>
              </a:r>
            </a:p>
          </p:txBody>
        </p:sp>
      </p:grpSp>
      <p:pic>
        <p:nvPicPr>
          <p:cNvPr id="28" name="Picture 2" descr="C:\Users\Ascierto\Downloads\IMG_4199de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6" y="3059626"/>
            <a:ext cx="3025351" cy="2059691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521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</a:rPr>
              <a:t>Paolo A. </a:t>
            </a:r>
            <a:r>
              <a:rPr lang="en-US" sz="1200" dirty="0" err="1">
                <a:solidFill>
                  <a:srgbClr val="57A9DD"/>
                </a:solidFill>
              </a:rPr>
              <a:t>Ascierto</a:t>
            </a:r>
            <a:endParaRPr lang="en-US" sz="1200" dirty="0">
              <a:solidFill>
                <a:srgbClr val="57A9DD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A295173-7500-4CA8-937E-20268E35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505" y="1877787"/>
            <a:ext cx="10515600" cy="238321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How can we make more responsive the tumor? (</a:t>
            </a:r>
            <a:r>
              <a:rPr lang="en-US" sz="4000" i="1" dirty="0"/>
              <a:t>overcoming primary resistance</a:t>
            </a:r>
            <a:r>
              <a:rPr lang="en-US" sz="4000" dirty="0"/>
              <a:t>)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How can we reduce the risk of relapse?</a:t>
            </a:r>
            <a:br>
              <a:rPr lang="en-US" sz="4000" dirty="0"/>
            </a:br>
            <a:r>
              <a:rPr lang="en-US" sz="4000" dirty="0"/>
              <a:t>(</a:t>
            </a:r>
            <a:r>
              <a:rPr lang="en-US" sz="4000" i="1" dirty="0"/>
              <a:t>overcoming</a:t>
            </a:r>
            <a:r>
              <a:rPr lang="en-US" sz="4000" dirty="0"/>
              <a:t> </a:t>
            </a:r>
            <a:r>
              <a:rPr lang="en-US" sz="4000" i="1" dirty="0"/>
              <a:t>acquired resistance</a:t>
            </a:r>
            <a:r>
              <a:rPr lang="en-US" sz="4000" dirty="0"/>
              <a:t>)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868577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</a:rPr>
              <a:t>Paolo A. </a:t>
            </a:r>
            <a:r>
              <a:rPr lang="en-US" sz="1200" dirty="0" err="1">
                <a:solidFill>
                  <a:srgbClr val="57A9DD"/>
                </a:solidFill>
              </a:rPr>
              <a:t>Ascierto</a:t>
            </a:r>
            <a:endParaRPr lang="en-US" sz="1200" dirty="0">
              <a:solidFill>
                <a:srgbClr val="57A9DD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235016A-CDC2-4512-912C-133B0A6B7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00" y="78254"/>
            <a:ext cx="11465858" cy="47545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Cancer-immune phenotypes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BB44E79-01EE-48EB-9477-A093F7D04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838" y="594528"/>
            <a:ext cx="6236981" cy="534033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9BAADC9-DD9D-4DA3-B716-B5C2B7F12750}"/>
              </a:ext>
            </a:extLst>
          </p:cNvPr>
          <p:cNvSpPr txBox="1"/>
          <p:nvPr/>
        </p:nvSpPr>
        <p:spPr>
          <a:xfrm>
            <a:off x="8662072" y="5888177"/>
            <a:ext cx="3513600" cy="26160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b="1" dirty="0">
                <a:solidFill>
                  <a:prstClr val="white"/>
                </a:solidFill>
                <a:latin typeface="Arial" charset="0"/>
                <a:cs typeface="Arial" charset="0"/>
              </a:rPr>
              <a:t>Chen DS, </a:t>
            </a:r>
            <a:r>
              <a:rPr lang="en-GB" sz="1100" b="1" dirty="0" err="1">
                <a:solidFill>
                  <a:prstClr val="white"/>
                </a:solidFill>
                <a:latin typeface="Arial" charset="0"/>
                <a:cs typeface="Arial" charset="0"/>
              </a:rPr>
              <a:t>Mellman</a:t>
            </a:r>
            <a:r>
              <a:rPr lang="en-GB" sz="1100" b="1" dirty="0">
                <a:solidFill>
                  <a:prstClr val="white"/>
                </a:solidFill>
                <a:latin typeface="Arial" charset="0"/>
                <a:cs typeface="Arial" charset="0"/>
              </a:rPr>
              <a:t> I Nature 2017; 541,  321–330. </a:t>
            </a:r>
          </a:p>
        </p:txBody>
      </p:sp>
    </p:spTree>
    <p:extLst>
      <p:ext uri="{BB962C8B-B14F-4D97-AF65-F5344CB8AC3E}">
        <p14:creationId xmlns:p14="http://schemas.microsoft.com/office/powerpoint/2010/main" val="4472033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840329" y="6350726"/>
            <a:ext cx="261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57A9DD"/>
                </a:solidFill>
              </a:rPr>
              <a:t>Paolo A. </a:t>
            </a:r>
            <a:r>
              <a:rPr lang="en-US" sz="1200" dirty="0" err="1">
                <a:solidFill>
                  <a:srgbClr val="57A9DD"/>
                </a:solidFill>
              </a:rPr>
              <a:t>Ascierto</a:t>
            </a:r>
            <a:endParaRPr lang="en-US" sz="1200" dirty="0">
              <a:solidFill>
                <a:srgbClr val="57A9DD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A295173-7500-4CA8-937E-20268E35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72" y="477218"/>
            <a:ext cx="11465858" cy="47545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Potential combination strategies for the treatment of cancer</a:t>
            </a:r>
          </a:p>
        </p:txBody>
      </p:sp>
      <p:grpSp>
        <p:nvGrpSpPr>
          <p:cNvPr id="26" name="Group 32">
            <a:extLst>
              <a:ext uri="{FF2B5EF4-FFF2-40B4-BE49-F238E27FC236}">
                <a16:creationId xmlns:a16="http://schemas.microsoft.com/office/drawing/2014/main" id="{F7736AE4-BD9D-4AF2-88D1-FFE2DDB8EE77}"/>
              </a:ext>
            </a:extLst>
          </p:cNvPr>
          <p:cNvGrpSpPr/>
          <p:nvPr/>
        </p:nvGrpSpPr>
        <p:grpSpPr>
          <a:xfrm>
            <a:off x="3507117" y="1089700"/>
            <a:ext cx="4809688" cy="4809688"/>
            <a:chOff x="2685926" y="2848594"/>
            <a:chExt cx="4316412" cy="4316413"/>
          </a:xfrm>
        </p:grpSpPr>
        <p:sp>
          <p:nvSpPr>
            <p:cNvPr id="27" name="Freeform 128">
              <a:extLst>
                <a:ext uri="{FF2B5EF4-FFF2-40B4-BE49-F238E27FC236}">
                  <a16:creationId xmlns:a16="http://schemas.microsoft.com/office/drawing/2014/main" id="{42C168DB-6590-46C8-B71D-07883D797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926" y="2848594"/>
              <a:ext cx="2157413" cy="2157413"/>
            </a:xfrm>
            <a:custGeom>
              <a:avLst/>
              <a:gdLst>
                <a:gd name="T0" fmla="*/ 1359 w 1359"/>
                <a:gd name="T1" fmla="*/ 1053 h 1359"/>
                <a:gd name="T2" fmla="*/ 1359 w 1359"/>
                <a:gd name="T3" fmla="*/ 0 h 1359"/>
                <a:gd name="T4" fmla="*/ 1197 w 1359"/>
                <a:gd name="T5" fmla="*/ 0 h 1359"/>
                <a:gd name="T6" fmla="*/ 1121 w 1359"/>
                <a:gd name="T7" fmla="*/ 228 h 1359"/>
                <a:gd name="T8" fmla="*/ 1121 w 1359"/>
                <a:gd name="T9" fmla="*/ 228 h 1359"/>
                <a:gd name="T10" fmla="*/ 1091 w 1359"/>
                <a:gd name="T11" fmla="*/ 236 h 1359"/>
                <a:gd name="T12" fmla="*/ 1060 w 1359"/>
                <a:gd name="T13" fmla="*/ 244 h 1359"/>
                <a:gd name="T14" fmla="*/ 1000 w 1359"/>
                <a:gd name="T15" fmla="*/ 262 h 1359"/>
                <a:gd name="T16" fmla="*/ 820 w 1359"/>
                <a:gd name="T17" fmla="*/ 102 h 1359"/>
                <a:gd name="T18" fmla="*/ 540 w 1359"/>
                <a:gd name="T19" fmla="*/ 263 h 1359"/>
                <a:gd name="T20" fmla="*/ 588 w 1359"/>
                <a:gd name="T21" fmla="*/ 500 h 1359"/>
                <a:gd name="T22" fmla="*/ 588 w 1359"/>
                <a:gd name="T23" fmla="*/ 500 h 1359"/>
                <a:gd name="T24" fmla="*/ 542 w 1359"/>
                <a:gd name="T25" fmla="*/ 543 h 1359"/>
                <a:gd name="T26" fmla="*/ 500 w 1359"/>
                <a:gd name="T27" fmla="*/ 588 h 1359"/>
                <a:gd name="T28" fmla="*/ 263 w 1359"/>
                <a:gd name="T29" fmla="*/ 540 h 1359"/>
                <a:gd name="T30" fmla="*/ 102 w 1359"/>
                <a:gd name="T31" fmla="*/ 821 h 1359"/>
                <a:gd name="T32" fmla="*/ 261 w 1359"/>
                <a:gd name="T33" fmla="*/ 1000 h 1359"/>
                <a:gd name="T34" fmla="*/ 261 w 1359"/>
                <a:gd name="T35" fmla="*/ 1000 h 1359"/>
                <a:gd name="T36" fmla="*/ 243 w 1359"/>
                <a:gd name="T37" fmla="*/ 1061 h 1359"/>
                <a:gd name="T38" fmla="*/ 236 w 1359"/>
                <a:gd name="T39" fmla="*/ 1091 h 1359"/>
                <a:gd name="T40" fmla="*/ 228 w 1359"/>
                <a:gd name="T41" fmla="*/ 1122 h 1359"/>
                <a:gd name="T42" fmla="*/ 0 w 1359"/>
                <a:gd name="T43" fmla="*/ 1199 h 1359"/>
                <a:gd name="T44" fmla="*/ 0 w 1359"/>
                <a:gd name="T45" fmla="*/ 1359 h 1359"/>
                <a:gd name="T46" fmla="*/ 1053 w 1359"/>
                <a:gd name="T47" fmla="*/ 1359 h 1359"/>
                <a:gd name="T48" fmla="*/ 1053 w 1359"/>
                <a:gd name="T49" fmla="*/ 1359 h 1359"/>
                <a:gd name="T50" fmla="*/ 1055 w 1359"/>
                <a:gd name="T51" fmla="*/ 1329 h 1359"/>
                <a:gd name="T52" fmla="*/ 1059 w 1359"/>
                <a:gd name="T53" fmla="*/ 1298 h 1359"/>
                <a:gd name="T54" fmla="*/ 1068 w 1359"/>
                <a:gd name="T55" fmla="*/ 1269 h 1359"/>
                <a:gd name="T56" fmla="*/ 1078 w 1359"/>
                <a:gd name="T57" fmla="*/ 1240 h 1359"/>
                <a:gd name="T58" fmla="*/ 1091 w 1359"/>
                <a:gd name="T59" fmla="*/ 1214 h 1359"/>
                <a:gd name="T60" fmla="*/ 1105 w 1359"/>
                <a:gd name="T61" fmla="*/ 1188 h 1359"/>
                <a:gd name="T62" fmla="*/ 1124 w 1359"/>
                <a:gd name="T63" fmla="*/ 1165 h 1359"/>
                <a:gd name="T64" fmla="*/ 1142 w 1359"/>
                <a:gd name="T65" fmla="*/ 1144 h 1359"/>
                <a:gd name="T66" fmla="*/ 1165 w 1359"/>
                <a:gd name="T67" fmla="*/ 1124 h 1359"/>
                <a:gd name="T68" fmla="*/ 1188 w 1359"/>
                <a:gd name="T69" fmla="*/ 1107 h 1359"/>
                <a:gd name="T70" fmla="*/ 1213 w 1359"/>
                <a:gd name="T71" fmla="*/ 1091 h 1359"/>
                <a:gd name="T72" fmla="*/ 1240 w 1359"/>
                <a:gd name="T73" fmla="*/ 1078 h 1359"/>
                <a:gd name="T74" fmla="*/ 1269 w 1359"/>
                <a:gd name="T75" fmla="*/ 1068 h 1359"/>
                <a:gd name="T76" fmla="*/ 1298 w 1359"/>
                <a:gd name="T77" fmla="*/ 1061 h 1359"/>
                <a:gd name="T78" fmla="*/ 1328 w 1359"/>
                <a:gd name="T79" fmla="*/ 1056 h 1359"/>
                <a:gd name="T80" fmla="*/ 1359 w 1359"/>
                <a:gd name="T81" fmla="*/ 1053 h 1359"/>
                <a:gd name="T82" fmla="*/ 1359 w 1359"/>
                <a:gd name="T83" fmla="*/ 1053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59" h="1359">
                  <a:moveTo>
                    <a:pt x="1359" y="1053"/>
                  </a:moveTo>
                  <a:lnTo>
                    <a:pt x="1359" y="0"/>
                  </a:lnTo>
                  <a:lnTo>
                    <a:pt x="1197" y="0"/>
                  </a:lnTo>
                  <a:lnTo>
                    <a:pt x="1121" y="228"/>
                  </a:lnTo>
                  <a:lnTo>
                    <a:pt x="1121" y="228"/>
                  </a:lnTo>
                  <a:lnTo>
                    <a:pt x="1091" y="236"/>
                  </a:lnTo>
                  <a:lnTo>
                    <a:pt x="1060" y="244"/>
                  </a:lnTo>
                  <a:lnTo>
                    <a:pt x="1000" y="262"/>
                  </a:lnTo>
                  <a:lnTo>
                    <a:pt x="820" y="102"/>
                  </a:lnTo>
                  <a:lnTo>
                    <a:pt x="540" y="263"/>
                  </a:lnTo>
                  <a:lnTo>
                    <a:pt x="588" y="500"/>
                  </a:lnTo>
                  <a:lnTo>
                    <a:pt x="588" y="500"/>
                  </a:lnTo>
                  <a:lnTo>
                    <a:pt x="542" y="543"/>
                  </a:lnTo>
                  <a:lnTo>
                    <a:pt x="500" y="588"/>
                  </a:lnTo>
                  <a:lnTo>
                    <a:pt x="263" y="540"/>
                  </a:lnTo>
                  <a:lnTo>
                    <a:pt x="102" y="821"/>
                  </a:lnTo>
                  <a:lnTo>
                    <a:pt x="261" y="1000"/>
                  </a:lnTo>
                  <a:lnTo>
                    <a:pt x="261" y="1000"/>
                  </a:lnTo>
                  <a:lnTo>
                    <a:pt x="243" y="1061"/>
                  </a:lnTo>
                  <a:lnTo>
                    <a:pt x="236" y="1091"/>
                  </a:lnTo>
                  <a:lnTo>
                    <a:pt x="228" y="1122"/>
                  </a:lnTo>
                  <a:lnTo>
                    <a:pt x="0" y="1199"/>
                  </a:lnTo>
                  <a:lnTo>
                    <a:pt x="0" y="1359"/>
                  </a:lnTo>
                  <a:lnTo>
                    <a:pt x="1053" y="1359"/>
                  </a:lnTo>
                  <a:lnTo>
                    <a:pt x="1053" y="1359"/>
                  </a:lnTo>
                  <a:lnTo>
                    <a:pt x="1055" y="1329"/>
                  </a:lnTo>
                  <a:lnTo>
                    <a:pt x="1059" y="1298"/>
                  </a:lnTo>
                  <a:lnTo>
                    <a:pt x="1068" y="1269"/>
                  </a:lnTo>
                  <a:lnTo>
                    <a:pt x="1078" y="1240"/>
                  </a:lnTo>
                  <a:lnTo>
                    <a:pt x="1091" y="1214"/>
                  </a:lnTo>
                  <a:lnTo>
                    <a:pt x="1105" y="1188"/>
                  </a:lnTo>
                  <a:lnTo>
                    <a:pt x="1124" y="1165"/>
                  </a:lnTo>
                  <a:lnTo>
                    <a:pt x="1142" y="1144"/>
                  </a:lnTo>
                  <a:lnTo>
                    <a:pt x="1165" y="1124"/>
                  </a:lnTo>
                  <a:lnTo>
                    <a:pt x="1188" y="1107"/>
                  </a:lnTo>
                  <a:lnTo>
                    <a:pt x="1213" y="1091"/>
                  </a:lnTo>
                  <a:lnTo>
                    <a:pt x="1240" y="1078"/>
                  </a:lnTo>
                  <a:lnTo>
                    <a:pt x="1269" y="1068"/>
                  </a:lnTo>
                  <a:lnTo>
                    <a:pt x="1298" y="1061"/>
                  </a:lnTo>
                  <a:lnTo>
                    <a:pt x="1328" y="1056"/>
                  </a:lnTo>
                  <a:lnTo>
                    <a:pt x="1359" y="1053"/>
                  </a:lnTo>
                  <a:lnTo>
                    <a:pt x="1359" y="1053"/>
                  </a:lnTo>
                  <a:close/>
                </a:path>
              </a:pathLst>
            </a:custGeom>
            <a:solidFill>
              <a:srgbClr val="003865">
                <a:lumMod val="25000"/>
                <a:lumOff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55">
                <a:defRPr/>
              </a:pPr>
              <a:endParaRPr lang="en-GB" sz="1900" b="1" kern="0" dirty="0">
                <a:solidFill>
                  <a:prstClr val="white"/>
                </a:solidFill>
                <a:latin typeface="Georgia"/>
                <a:cs typeface="Arial" charset="0"/>
              </a:endParaRPr>
            </a:p>
          </p:txBody>
        </p:sp>
        <p:sp>
          <p:nvSpPr>
            <p:cNvPr id="28" name="Freeform 129">
              <a:extLst>
                <a:ext uri="{FF2B5EF4-FFF2-40B4-BE49-F238E27FC236}">
                  <a16:creationId xmlns:a16="http://schemas.microsoft.com/office/drawing/2014/main" id="{7129D288-4B13-4C71-B2B2-191756D56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338" y="2848594"/>
              <a:ext cx="2159000" cy="2157413"/>
            </a:xfrm>
            <a:custGeom>
              <a:avLst/>
              <a:gdLst>
                <a:gd name="T0" fmla="*/ 1098 w 1360"/>
                <a:gd name="T1" fmla="*/ 1000 h 1359"/>
                <a:gd name="T2" fmla="*/ 1258 w 1360"/>
                <a:gd name="T3" fmla="*/ 821 h 1359"/>
                <a:gd name="T4" fmla="*/ 1097 w 1360"/>
                <a:gd name="T5" fmla="*/ 540 h 1359"/>
                <a:gd name="T6" fmla="*/ 860 w 1360"/>
                <a:gd name="T7" fmla="*/ 588 h 1359"/>
                <a:gd name="T8" fmla="*/ 860 w 1360"/>
                <a:gd name="T9" fmla="*/ 588 h 1359"/>
                <a:gd name="T10" fmla="*/ 817 w 1360"/>
                <a:gd name="T11" fmla="*/ 543 h 1359"/>
                <a:gd name="T12" fmla="*/ 772 w 1360"/>
                <a:gd name="T13" fmla="*/ 500 h 1359"/>
                <a:gd name="T14" fmla="*/ 820 w 1360"/>
                <a:gd name="T15" fmla="*/ 263 h 1359"/>
                <a:gd name="T16" fmla="*/ 539 w 1360"/>
                <a:gd name="T17" fmla="*/ 102 h 1359"/>
                <a:gd name="T18" fmla="*/ 360 w 1360"/>
                <a:gd name="T19" fmla="*/ 262 h 1359"/>
                <a:gd name="T20" fmla="*/ 360 w 1360"/>
                <a:gd name="T21" fmla="*/ 262 h 1359"/>
                <a:gd name="T22" fmla="*/ 299 w 1360"/>
                <a:gd name="T23" fmla="*/ 244 h 1359"/>
                <a:gd name="T24" fmla="*/ 269 w 1360"/>
                <a:gd name="T25" fmla="*/ 236 h 1359"/>
                <a:gd name="T26" fmla="*/ 239 w 1360"/>
                <a:gd name="T27" fmla="*/ 228 h 1359"/>
                <a:gd name="T28" fmla="*/ 163 w 1360"/>
                <a:gd name="T29" fmla="*/ 0 h 1359"/>
                <a:gd name="T30" fmla="*/ 0 w 1360"/>
                <a:gd name="T31" fmla="*/ 0 h 1359"/>
                <a:gd name="T32" fmla="*/ 0 w 1360"/>
                <a:gd name="T33" fmla="*/ 1053 h 1359"/>
                <a:gd name="T34" fmla="*/ 0 w 1360"/>
                <a:gd name="T35" fmla="*/ 1053 h 1359"/>
                <a:gd name="T36" fmla="*/ 32 w 1360"/>
                <a:gd name="T37" fmla="*/ 1056 h 1359"/>
                <a:gd name="T38" fmla="*/ 62 w 1360"/>
                <a:gd name="T39" fmla="*/ 1061 h 1359"/>
                <a:gd name="T40" fmla="*/ 91 w 1360"/>
                <a:gd name="T41" fmla="*/ 1068 h 1359"/>
                <a:gd name="T42" fmla="*/ 120 w 1360"/>
                <a:gd name="T43" fmla="*/ 1078 h 1359"/>
                <a:gd name="T44" fmla="*/ 146 w 1360"/>
                <a:gd name="T45" fmla="*/ 1091 h 1359"/>
                <a:gd name="T46" fmla="*/ 171 w 1360"/>
                <a:gd name="T47" fmla="*/ 1107 h 1359"/>
                <a:gd name="T48" fmla="*/ 194 w 1360"/>
                <a:gd name="T49" fmla="*/ 1124 h 1359"/>
                <a:gd name="T50" fmla="*/ 216 w 1360"/>
                <a:gd name="T51" fmla="*/ 1144 h 1359"/>
                <a:gd name="T52" fmla="*/ 236 w 1360"/>
                <a:gd name="T53" fmla="*/ 1165 h 1359"/>
                <a:gd name="T54" fmla="*/ 253 w 1360"/>
                <a:gd name="T55" fmla="*/ 1188 h 1359"/>
                <a:gd name="T56" fmla="*/ 269 w 1360"/>
                <a:gd name="T57" fmla="*/ 1214 h 1359"/>
                <a:gd name="T58" fmla="*/ 282 w 1360"/>
                <a:gd name="T59" fmla="*/ 1240 h 1359"/>
                <a:gd name="T60" fmla="*/ 292 w 1360"/>
                <a:gd name="T61" fmla="*/ 1269 h 1359"/>
                <a:gd name="T62" fmla="*/ 299 w 1360"/>
                <a:gd name="T63" fmla="*/ 1298 h 1359"/>
                <a:gd name="T64" fmla="*/ 305 w 1360"/>
                <a:gd name="T65" fmla="*/ 1329 h 1359"/>
                <a:gd name="T66" fmla="*/ 307 w 1360"/>
                <a:gd name="T67" fmla="*/ 1359 h 1359"/>
                <a:gd name="T68" fmla="*/ 1360 w 1360"/>
                <a:gd name="T69" fmla="*/ 1359 h 1359"/>
                <a:gd name="T70" fmla="*/ 1360 w 1360"/>
                <a:gd name="T71" fmla="*/ 1199 h 1359"/>
                <a:gd name="T72" fmla="*/ 1132 w 1360"/>
                <a:gd name="T73" fmla="*/ 1122 h 1359"/>
                <a:gd name="T74" fmla="*/ 1132 w 1360"/>
                <a:gd name="T75" fmla="*/ 1122 h 1359"/>
                <a:gd name="T76" fmla="*/ 1124 w 1360"/>
                <a:gd name="T77" fmla="*/ 1091 h 1359"/>
                <a:gd name="T78" fmla="*/ 1117 w 1360"/>
                <a:gd name="T79" fmla="*/ 1061 h 1359"/>
                <a:gd name="T80" fmla="*/ 1109 w 1360"/>
                <a:gd name="T81" fmla="*/ 1030 h 1359"/>
                <a:gd name="T82" fmla="*/ 1098 w 1360"/>
                <a:gd name="T83" fmla="*/ 1000 h 1359"/>
                <a:gd name="T84" fmla="*/ 1098 w 1360"/>
                <a:gd name="T85" fmla="*/ 100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0" h="1359">
                  <a:moveTo>
                    <a:pt x="1098" y="1000"/>
                  </a:moveTo>
                  <a:lnTo>
                    <a:pt x="1258" y="821"/>
                  </a:lnTo>
                  <a:lnTo>
                    <a:pt x="1097" y="540"/>
                  </a:lnTo>
                  <a:lnTo>
                    <a:pt x="860" y="588"/>
                  </a:lnTo>
                  <a:lnTo>
                    <a:pt x="860" y="588"/>
                  </a:lnTo>
                  <a:lnTo>
                    <a:pt x="817" y="543"/>
                  </a:lnTo>
                  <a:lnTo>
                    <a:pt x="772" y="500"/>
                  </a:lnTo>
                  <a:lnTo>
                    <a:pt x="820" y="263"/>
                  </a:lnTo>
                  <a:lnTo>
                    <a:pt x="539" y="102"/>
                  </a:lnTo>
                  <a:lnTo>
                    <a:pt x="360" y="262"/>
                  </a:lnTo>
                  <a:lnTo>
                    <a:pt x="360" y="262"/>
                  </a:lnTo>
                  <a:lnTo>
                    <a:pt x="299" y="244"/>
                  </a:lnTo>
                  <a:lnTo>
                    <a:pt x="269" y="236"/>
                  </a:lnTo>
                  <a:lnTo>
                    <a:pt x="239" y="228"/>
                  </a:lnTo>
                  <a:lnTo>
                    <a:pt x="163" y="0"/>
                  </a:lnTo>
                  <a:lnTo>
                    <a:pt x="0" y="0"/>
                  </a:lnTo>
                  <a:lnTo>
                    <a:pt x="0" y="1053"/>
                  </a:lnTo>
                  <a:lnTo>
                    <a:pt x="0" y="1053"/>
                  </a:lnTo>
                  <a:lnTo>
                    <a:pt x="32" y="1056"/>
                  </a:lnTo>
                  <a:lnTo>
                    <a:pt x="62" y="1061"/>
                  </a:lnTo>
                  <a:lnTo>
                    <a:pt x="91" y="1068"/>
                  </a:lnTo>
                  <a:lnTo>
                    <a:pt x="120" y="1078"/>
                  </a:lnTo>
                  <a:lnTo>
                    <a:pt x="146" y="1091"/>
                  </a:lnTo>
                  <a:lnTo>
                    <a:pt x="171" y="1107"/>
                  </a:lnTo>
                  <a:lnTo>
                    <a:pt x="194" y="1124"/>
                  </a:lnTo>
                  <a:lnTo>
                    <a:pt x="216" y="1144"/>
                  </a:lnTo>
                  <a:lnTo>
                    <a:pt x="236" y="1165"/>
                  </a:lnTo>
                  <a:lnTo>
                    <a:pt x="253" y="1188"/>
                  </a:lnTo>
                  <a:lnTo>
                    <a:pt x="269" y="1214"/>
                  </a:lnTo>
                  <a:lnTo>
                    <a:pt x="282" y="1240"/>
                  </a:lnTo>
                  <a:lnTo>
                    <a:pt x="292" y="1269"/>
                  </a:lnTo>
                  <a:lnTo>
                    <a:pt x="299" y="1298"/>
                  </a:lnTo>
                  <a:lnTo>
                    <a:pt x="305" y="1329"/>
                  </a:lnTo>
                  <a:lnTo>
                    <a:pt x="307" y="1359"/>
                  </a:lnTo>
                  <a:lnTo>
                    <a:pt x="1360" y="1359"/>
                  </a:lnTo>
                  <a:lnTo>
                    <a:pt x="1360" y="1199"/>
                  </a:lnTo>
                  <a:lnTo>
                    <a:pt x="1132" y="1122"/>
                  </a:lnTo>
                  <a:lnTo>
                    <a:pt x="1132" y="1122"/>
                  </a:lnTo>
                  <a:lnTo>
                    <a:pt x="1124" y="1091"/>
                  </a:lnTo>
                  <a:lnTo>
                    <a:pt x="1117" y="1061"/>
                  </a:lnTo>
                  <a:lnTo>
                    <a:pt x="1109" y="1030"/>
                  </a:lnTo>
                  <a:lnTo>
                    <a:pt x="1098" y="1000"/>
                  </a:lnTo>
                  <a:lnTo>
                    <a:pt x="1098" y="1000"/>
                  </a:lnTo>
                  <a:close/>
                </a:path>
              </a:pathLst>
            </a:custGeom>
            <a:solidFill>
              <a:srgbClr val="C4D600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55">
                <a:defRPr/>
              </a:pPr>
              <a:endParaRPr lang="en-GB" sz="1900" b="1" kern="0" dirty="0">
                <a:solidFill>
                  <a:prstClr val="white"/>
                </a:solidFill>
                <a:latin typeface="Georgia"/>
                <a:cs typeface="Arial" charset="0"/>
              </a:endParaRPr>
            </a:p>
          </p:txBody>
        </p:sp>
        <p:sp>
          <p:nvSpPr>
            <p:cNvPr id="29" name="Freeform 130">
              <a:extLst>
                <a:ext uri="{FF2B5EF4-FFF2-40B4-BE49-F238E27FC236}">
                  <a16:creationId xmlns:a16="http://schemas.microsoft.com/office/drawing/2014/main" id="{5B49C82C-171E-4C6D-BEF7-4016775B6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926" y="5006007"/>
              <a:ext cx="2157413" cy="2159000"/>
            </a:xfrm>
            <a:custGeom>
              <a:avLst/>
              <a:gdLst>
                <a:gd name="T0" fmla="*/ 1053 w 1359"/>
                <a:gd name="T1" fmla="*/ 0 h 1360"/>
                <a:gd name="T2" fmla="*/ 0 w 1359"/>
                <a:gd name="T3" fmla="*/ 0 h 1360"/>
                <a:gd name="T4" fmla="*/ 0 w 1359"/>
                <a:gd name="T5" fmla="*/ 163 h 1360"/>
                <a:gd name="T6" fmla="*/ 228 w 1359"/>
                <a:gd name="T7" fmla="*/ 239 h 1360"/>
                <a:gd name="T8" fmla="*/ 228 w 1359"/>
                <a:gd name="T9" fmla="*/ 239 h 1360"/>
                <a:gd name="T10" fmla="*/ 236 w 1359"/>
                <a:gd name="T11" fmla="*/ 269 h 1360"/>
                <a:gd name="T12" fmla="*/ 243 w 1359"/>
                <a:gd name="T13" fmla="*/ 301 h 1360"/>
                <a:gd name="T14" fmla="*/ 261 w 1359"/>
                <a:gd name="T15" fmla="*/ 360 h 1360"/>
                <a:gd name="T16" fmla="*/ 102 w 1359"/>
                <a:gd name="T17" fmla="*/ 541 h 1360"/>
                <a:gd name="T18" fmla="*/ 263 w 1359"/>
                <a:gd name="T19" fmla="*/ 821 h 1360"/>
                <a:gd name="T20" fmla="*/ 500 w 1359"/>
                <a:gd name="T21" fmla="*/ 772 h 1360"/>
                <a:gd name="T22" fmla="*/ 500 w 1359"/>
                <a:gd name="T23" fmla="*/ 772 h 1360"/>
                <a:gd name="T24" fmla="*/ 542 w 1359"/>
                <a:gd name="T25" fmla="*/ 818 h 1360"/>
                <a:gd name="T26" fmla="*/ 588 w 1359"/>
                <a:gd name="T27" fmla="*/ 861 h 1360"/>
                <a:gd name="T28" fmla="*/ 540 w 1359"/>
                <a:gd name="T29" fmla="*/ 1097 h 1360"/>
                <a:gd name="T30" fmla="*/ 820 w 1359"/>
                <a:gd name="T31" fmla="*/ 1259 h 1360"/>
                <a:gd name="T32" fmla="*/ 1000 w 1359"/>
                <a:gd name="T33" fmla="*/ 1098 h 1360"/>
                <a:gd name="T34" fmla="*/ 1000 w 1359"/>
                <a:gd name="T35" fmla="*/ 1098 h 1360"/>
                <a:gd name="T36" fmla="*/ 1030 w 1359"/>
                <a:gd name="T37" fmla="*/ 1109 h 1360"/>
                <a:gd name="T38" fmla="*/ 1060 w 1359"/>
                <a:gd name="T39" fmla="*/ 1117 h 1360"/>
                <a:gd name="T40" fmla="*/ 1091 w 1359"/>
                <a:gd name="T41" fmla="*/ 1124 h 1360"/>
                <a:gd name="T42" fmla="*/ 1121 w 1359"/>
                <a:gd name="T43" fmla="*/ 1131 h 1360"/>
                <a:gd name="T44" fmla="*/ 1197 w 1359"/>
                <a:gd name="T45" fmla="*/ 1360 h 1360"/>
                <a:gd name="T46" fmla="*/ 1359 w 1359"/>
                <a:gd name="T47" fmla="*/ 1360 h 1360"/>
                <a:gd name="T48" fmla="*/ 1359 w 1359"/>
                <a:gd name="T49" fmla="*/ 307 h 1360"/>
                <a:gd name="T50" fmla="*/ 1359 w 1359"/>
                <a:gd name="T51" fmla="*/ 307 h 1360"/>
                <a:gd name="T52" fmla="*/ 1328 w 1359"/>
                <a:gd name="T53" fmla="*/ 305 h 1360"/>
                <a:gd name="T54" fmla="*/ 1298 w 1359"/>
                <a:gd name="T55" fmla="*/ 301 h 1360"/>
                <a:gd name="T56" fmla="*/ 1269 w 1359"/>
                <a:gd name="T57" fmla="*/ 294 h 1360"/>
                <a:gd name="T58" fmla="*/ 1240 w 1359"/>
                <a:gd name="T59" fmla="*/ 282 h 1360"/>
                <a:gd name="T60" fmla="*/ 1213 w 1359"/>
                <a:gd name="T61" fmla="*/ 269 h 1360"/>
                <a:gd name="T62" fmla="*/ 1188 w 1359"/>
                <a:gd name="T63" fmla="*/ 255 h 1360"/>
                <a:gd name="T64" fmla="*/ 1165 w 1359"/>
                <a:gd name="T65" fmla="*/ 236 h 1360"/>
                <a:gd name="T66" fmla="*/ 1142 w 1359"/>
                <a:gd name="T67" fmla="*/ 217 h 1360"/>
                <a:gd name="T68" fmla="*/ 1124 w 1359"/>
                <a:gd name="T69" fmla="*/ 196 h 1360"/>
                <a:gd name="T70" fmla="*/ 1105 w 1359"/>
                <a:gd name="T71" fmla="*/ 172 h 1360"/>
                <a:gd name="T72" fmla="*/ 1091 w 1359"/>
                <a:gd name="T73" fmla="*/ 147 h 1360"/>
                <a:gd name="T74" fmla="*/ 1078 w 1359"/>
                <a:gd name="T75" fmla="*/ 120 h 1360"/>
                <a:gd name="T76" fmla="*/ 1068 w 1359"/>
                <a:gd name="T77" fmla="*/ 92 h 1360"/>
                <a:gd name="T78" fmla="*/ 1059 w 1359"/>
                <a:gd name="T79" fmla="*/ 62 h 1360"/>
                <a:gd name="T80" fmla="*/ 1055 w 1359"/>
                <a:gd name="T81" fmla="*/ 32 h 1360"/>
                <a:gd name="T82" fmla="*/ 1053 w 1359"/>
                <a:gd name="T83" fmla="*/ 0 h 1360"/>
                <a:gd name="T84" fmla="*/ 1053 w 1359"/>
                <a:gd name="T85" fmla="*/ 0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9" h="1360">
                  <a:moveTo>
                    <a:pt x="1053" y="0"/>
                  </a:moveTo>
                  <a:lnTo>
                    <a:pt x="0" y="0"/>
                  </a:lnTo>
                  <a:lnTo>
                    <a:pt x="0" y="163"/>
                  </a:lnTo>
                  <a:lnTo>
                    <a:pt x="228" y="239"/>
                  </a:lnTo>
                  <a:lnTo>
                    <a:pt x="228" y="239"/>
                  </a:lnTo>
                  <a:lnTo>
                    <a:pt x="236" y="269"/>
                  </a:lnTo>
                  <a:lnTo>
                    <a:pt x="243" y="301"/>
                  </a:lnTo>
                  <a:lnTo>
                    <a:pt x="261" y="360"/>
                  </a:lnTo>
                  <a:lnTo>
                    <a:pt x="102" y="541"/>
                  </a:lnTo>
                  <a:lnTo>
                    <a:pt x="263" y="821"/>
                  </a:lnTo>
                  <a:lnTo>
                    <a:pt x="500" y="772"/>
                  </a:lnTo>
                  <a:lnTo>
                    <a:pt x="500" y="772"/>
                  </a:lnTo>
                  <a:lnTo>
                    <a:pt x="542" y="818"/>
                  </a:lnTo>
                  <a:lnTo>
                    <a:pt x="588" y="861"/>
                  </a:lnTo>
                  <a:lnTo>
                    <a:pt x="540" y="1097"/>
                  </a:lnTo>
                  <a:lnTo>
                    <a:pt x="820" y="1259"/>
                  </a:lnTo>
                  <a:lnTo>
                    <a:pt x="1000" y="1098"/>
                  </a:lnTo>
                  <a:lnTo>
                    <a:pt x="1000" y="1098"/>
                  </a:lnTo>
                  <a:lnTo>
                    <a:pt x="1030" y="1109"/>
                  </a:lnTo>
                  <a:lnTo>
                    <a:pt x="1060" y="1117"/>
                  </a:lnTo>
                  <a:lnTo>
                    <a:pt x="1091" y="1124"/>
                  </a:lnTo>
                  <a:lnTo>
                    <a:pt x="1121" y="1131"/>
                  </a:lnTo>
                  <a:lnTo>
                    <a:pt x="1197" y="1360"/>
                  </a:lnTo>
                  <a:lnTo>
                    <a:pt x="1359" y="1360"/>
                  </a:lnTo>
                  <a:lnTo>
                    <a:pt x="1359" y="307"/>
                  </a:lnTo>
                  <a:lnTo>
                    <a:pt x="1359" y="307"/>
                  </a:lnTo>
                  <a:lnTo>
                    <a:pt x="1328" y="305"/>
                  </a:lnTo>
                  <a:lnTo>
                    <a:pt x="1298" y="301"/>
                  </a:lnTo>
                  <a:lnTo>
                    <a:pt x="1269" y="294"/>
                  </a:lnTo>
                  <a:lnTo>
                    <a:pt x="1240" y="282"/>
                  </a:lnTo>
                  <a:lnTo>
                    <a:pt x="1213" y="269"/>
                  </a:lnTo>
                  <a:lnTo>
                    <a:pt x="1188" y="255"/>
                  </a:lnTo>
                  <a:lnTo>
                    <a:pt x="1165" y="236"/>
                  </a:lnTo>
                  <a:lnTo>
                    <a:pt x="1142" y="217"/>
                  </a:lnTo>
                  <a:lnTo>
                    <a:pt x="1124" y="196"/>
                  </a:lnTo>
                  <a:lnTo>
                    <a:pt x="1105" y="172"/>
                  </a:lnTo>
                  <a:lnTo>
                    <a:pt x="1091" y="147"/>
                  </a:lnTo>
                  <a:lnTo>
                    <a:pt x="1078" y="120"/>
                  </a:lnTo>
                  <a:lnTo>
                    <a:pt x="1068" y="92"/>
                  </a:lnTo>
                  <a:lnTo>
                    <a:pt x="1059" y="62"/>
                  </a:lnTo>
                  <a:lnTo>
                    <a:pt x="1055" y="32"/>
                  </a:lnTo>
                  <a:lnTo>
                    <a:pt x="1053" y="0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rgbClr val="F0AB00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55">
                <a:defRPr/>
              </a:pPr>
              <a:endParaRPr lang="en-GB" sz="1900" b="1" kern="0">
                <a:solidFill>
                  <a:prstClr val="white"/>
                </a:solidFill>
                <a:latin typeface="Georgia"/>
                <a:cs typeface="Arial" charset="0"/>
              </a:endParaRPr>
            </a:p>
          </p:txBody>
        </p:sp>
        <p:sp>
          <p:nvSpPr>
            <p:cNvPr id="30" name="Freeform 131">
              <a:extLst>
                <a:ext uri="{FF2B5EF4-FFF2-40B4-BE49-F238E27FC236}">
                  <a16:creationId xmlns:a16="http://schemas.microsoft.com/office/drawing/2014/main" id="{D26DC723-5BB9-45FE-A2AA-928AAE951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338" y="5006007"/>
              <a:ext cx="2159000" cy="2159000"/>
            </a:xfrm>
            <a:custGeom>
              <a:avLst/>
              <a:gdLst>
                <a:gd name="T0" fmla="*/ 0 w 1360"/>
                <a:gd name="T1" fmla="*/ 307 h 1360"/>
                <a:gd name="T2" fmla="*/ 0 w 1360"/>
                <a:gd name="T3" fmla="*/ 1360 h 1360"/>
                <a:gd name="T4" fmla="*/ 163 w 1360"/>
                <a:gd name="T5" fmla="*/ 1360 h 1360"/>
                <a:gd name="T6" fmla="*/ 239 w 1360"/>
                <a:gd name="T7" fmla="*/ 1131 h 1360"/>
                <a:gd name="T8" fmla="*/ 239 w 1360"/>
                <a:gd name="T9" fmla="*/ 1131 h 1360"/>
                <a:gd name="T10" fmla="*/ 269 w 1360"/>
                <a:gd name="T11" fmla="*/ 1124 h 1360"/>
                <a:gd name="T12" fmla="*/ 299 w 1360"/>
                <a:gd name="T13" fmla="*/ 1117 h 1360"/>
                <a:gd name="T14" fmla="*/ 330 w 1360"/>
                <a:gd name="T15" fmla="*/ 1109 h 1360"/>
                <a:gd name="T16" fmla="*/ 360 w 1360"/>
                <a:gd name="T17" fmla="*/ 1098 h 1360"/>
                <a:gd name="T18" fmla="*/ 539 w 1360"/>
                <a:gd name="T19" fmla="*/ 1259 h 1360"/>
                <a:gd name="T20" fmla="*/ 820 w 1360"/>
                <a:gd name="T21" fmla="*/ 1097 h 1360"/>
                <a:gd name="T22" fmla="*/ 772 w 1360"/>
                <a:gd name="T23" fmla="*/ 861 h 1360"/>
                <a:gd name="T24" fmla="*/ 772 w 1360"/>
                <a:gd name="T25" fmla="*/ 861 h 1360"/>
                <a:gd name="T26" fmla="*/ 817 w 1360"/>
                <a:gd name="T27" fmla="*/ 818 h 1360"/>
                <a:gd name="T28" fmla="*/ 860 w 1360"/>
                <a:gd name="T29" fmla="*/ 772 h 1360"/>
                <a:gd name="T30" fmla="*/ 1097 w 1360"/>
                <a:gd name="T31" fmla="*/ 821 h 1360"/>
                <a:gd name="T32" fmla="*/ 1258 w 1360"/>
                <a:gd name="T33" fmla="*/ 541 h 1360"/>
                <a:gd name="T34" fmla="*/ 1098 w 1360"/>
                <a:gd name="T35" fmla="*/ 360 h 1360"/>
                <a:gd name="T36" fmla="*/ 1098 w 1360"/>
                <a:gd name="T37" fmla="*/ 360 h 1360"/>
                <a:gd name="T38" fmla="*/ 1109 w 1360"/>
                <a:gd name="T39" fmla="*/ 330 h 1360"/>
                <a:gd name="T40" fmla="*/ 1117 w 1360"/>
                <a:gd name="T41" fmla="*/ 301 h 1360"/>
                <a:gd name="T42" fmla="*/ 1124 w 1360"/>
                <a:gd name="T43" fmla="*/ 269 h 1360"/>
                <a:gd name="T44" fmla="*/ 1132 w 1360"/>
                <a:gd name="T45" fmla="*/ 239 h 1360"/>
                <a:gd name="T46" fmla="*/ 1360 w 1360"/>
                <a:gd name="T47" fmla="*/ 163 h 1360"/>
                <a:gd name="T48" fmla="*/ 1360 w 1360"/>
                <a:gd name="T49" fmla="*/ 0 h 1360"/>
                <a:gd name="T50" fmla="*/ 307 w 1360"/>
                <a:gd name="T51" fmla="*/ 0 h 1360"/>
                <a:gd name="T52" fmla="*/ 307 w 1360"/>
                <a:gd name="T53" fmla="*/ 0 h 1360"/>
                <a:gd name="T54" fmla="*/ 305 w 1360"/>
                <a:gd name="T55" fmla="*/ 32 h 1360"/>
                <a:gd name="T56" fmla="*/ 299 w 1360"/>
                <a:gd name="T57" fmla="*/ 62 h 1360"/>
                <a:gd name="T58" fmla="*/ 292 w 1360"/>
                <a:gd name="T59" fmla="*/ 92 h 1360"/>
                <a:gd name="T60" fmla="*/ 282 w 1360"/>
                <a:gd name="T61" fmla="*/ 120 h 1360"/>
                <a:gd name="T62" fmla="*/ 269 w 1360"/>
                <a:gd name="T63" fmla="*/ 147 h 1360"/>
                <a:gd name="T64" fmla="*/ 253 w 1360"/>
                <a:gd name="T65" fmla="*/ 172 h 1360"/>
                <a:gd name="T66" fmla="*/ 236 w 1360"/>
                <a:gd name="T67" fmla="*/ 196 h 1360"/>
                <a:gd name="T68" fmla="*/ 216 w 1360"/>
                <a:gd name="T69" fmla="*/ 217 h 1360"/>
                <a:gd name="T70" fmla="*/ 194 w 1360"/>
                <a:gd name="T71" fmla="*/ 236 h 1360"/>
                <a:gd name="T72" fmla="*/ 171 w 1360"/>
                <a:gd name="T73" fmla="*/ 255 h 1360"/>
                <a:gd name="T74" fmla="*/ 146 w 1360"/>
                <a:gd name="T75" fmla="*/ 269 h 1360"/>
                <a:gd name="T76" fmla="*/ 120 w 1360"/>
                <a:gd name="T77" fmla="*/ 282 h 1360"/>
                <a:gd name="T78" fmla="*/ 91 w 1360"/>
                <a:gd name="T79" fmla="*/ 294 h 1360"/>
                <a:gd name="T80" fmla="*/ 62 w 1360"/>
                <a:gd name="T81" fmla="*/ 301 h 1360"/>
                <a:gd name="T82" fmla="*/ 32 w 1360"/>
                <a:gd name="T83" fmla="*/ 305 h 1360"/>
                <a:gd name="T84" fmla="*/ 0 w 1360"/>
                <a:gd name="T85" fmla="*/ 307 h 1360"/>
                <a:gd name="T86" fmla="*/ 0 w 1360"/>
                <a:gd name="T87" fmla="*/ 307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0" h="1360">
                  <a:moveTo>
                    <a:pt x="0" y="307"/>
                  </a:moveTo>
                  <a:lnTo>
                    <a:pt x="0" y="1360"/>
                  </a:lnTo>
                  <a:lnTo>
                    <a:pt x="163" y="1360"/>
                  </a:lnTo>
                  <a:lnTo>
                    <a:pt x="239" y="1131"/>
                  </a:lnTo>
                  <a:lnTo>
                    <a:pt x="239" y="1131"/>
                  </a:lnTo>
                  <a:lnTo>
                    <a:pt x="269" y="1124"/>
                  </a:lnTo>
                  <a:lnTo>
                    <a:pt x="299" y="1117"/>
                  </a:lnTo>
                  <a:lnTo>
                    <a:pt x="330" y="1109"/>
                  </a:lnTo>
                  <a:lnTo>
                    <a:pt x="360" y="1098"/>
                  </a:lnTo>
                  <a:lnTo>
                    <a:pt x="539" y="1259"/>
                  </a:lnTo>
                  <a:lnTo>
                    <a:pt x="820" y="1097"/>
                  </a:lnTo>
                  <a:lnTo>
                    <a:pt x="772" y="861"/>
                  </a:lnTo>
                  <a:lnTo>
                    <a:pt x="772" y="861"/>
                  </a:lnTo>
                  <a:lnTo>
                    <a:pt x="817" y="818"/>
                  </a:lnTo>
                  <a:lnTo>
                    <a:pt x="860" y="772"/>
                  </a:lnTo>
                  <a:lnTo>
                    <a:pt x="1097" y="821"/>
                  </a:lnTo>
                  <a:lnTo>
                    <a:pt x="1258" y="541"/>
                  </a:lnTo>
                  <a:lnTo>
                    <a:pt x="1098" y="360"/>
                  </a:lnTo>
                  <a:lnTo>
                    <a:pt x="1098" y="360"/>
                  </a:lnTo>
                  <a:lnTo>
                    <a:pt x="1109" y="330"/>
                  </a:lnTo>
                  <a:lnTo>
                    <a:pt x="1117" y="301"/>
                  </a:lnTo>
                  <a:lnTo>
                    <a:pt x="1124" y="269"/>
                  </a:lnTo>
                  <a:lnTo>
                    <a:pt x="1132" y="239"/>
                  </a:lnTo>
                  <a:lnTo>
                    <a:pt x="1360" y="163"/>
                  </a:lnTo>
                  <a:lnTo>
                    <a:pt x="1360" y="0"/>
                  </a:lnTo>
                  <a:lnTo>
                    <a:pt x="307" y="0"/>
                  </a:lnTo>
                  <a:lnTo>
                    <a:pt x="307" y="0"/>
                  </a:lnTo>
                  <a:lnTo>
                    <a:pt x="305" y="32"/>
                  </a:lnTo>
                  <a:lnTo>
                    <a:pt x="299" y="62"/>
                  </a:lnTo>
                  <a:lnTo>
                    <a:pt x="292" y="92"/>
                  </a:lnTo>
                  <a:lnTo>
                    <a:pt x="282" y="120"/>
                  </a:lnTo>
                  <a:lnTo>
                    <a:pt x="269" y="147"/>
                  </a:lnTo>
                  <a:lnTo>
                    <a:pt x="253" y="172"/>
                  </a:lnTo>
                  <a:lnTo>
                    <a:pt x="236" y="196"/>
                  </a:lnTo>
                  <a:lnTo>
                    <a:pt x="216" y="217"/>
                  </a:lnTo>
                  <a:lnTo>
                    <a:pt x="194" y="236"/>
                  </a:lnTo>
                  <a:lnTo>
                    <a:pt x="171" y="255"/>
                  </a:lnTo>
                  <a:lnTo>
                    <a:pt x="146" y="269"/>
                  </a:lnTo>
                  <a:lnTo>
                    <a:pt x="120" y="282"/>
                  </a:lnTo>
                  <a:lnTo>
                    <a:pt x="91" y="294"/>
                  </a:lnTo>
                  <a:lnTo>
                    <a:pt x="62" y="301"/>
                  </a:lnTo>
                  <a:lnTo>
                    <a:pt x="32" y="305"/>
                  </a:lnTo>
                  <a:lnTo>
                    <a:pt x="0" y="307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rgbClr val="830051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55">
                <a:defRPr/>
              </a:pPr>
              <a:endParaRPr lang="en-GB" sz="1900" b="1" kern="0" dirty="0">
                <a:solidFill>
                  <a:prstClr val="white"/>
                </a:solidFill>
                <a:latin typeface="Georgia"/>
                <a:cs typeface="Arial" charset="0"/>
              </a:endParaRPr>
            </a:p>
          </p:txBody>
        </p:sp>
      </p:grpSp>
      <p:cxnSp>
        <p:nvCxnSpPr>
          <p:cNvPr id="31" name="Connector: Elbow 9">
            <a:extLst>
              <a:ext uri="{FF2B5EF4-FFF2-40B4-BE49-F238E27FC236}">
                <a16:creationId xmlns:a16="http://schemas.microsoft.com/office/drawing/2014/main" id="{DA387916-435A-4CF4-AA21-0DE73D84C875}"/>
              </a:ext>
            </a:extLst>
          </p:cNvPr>
          <p:cNvCxnSpPr>
            <a:cxnSpLocks/>
          </p:cNvCxnSpPr>
          <p:nvPr/>
        </p:nvCxnSpPr>
        <p:spPr>
          <a:xfrm flipV="1">
            <a:off x="7073106" y="2243809"/>
            <a:ext cx="1471691" cy="403591"/>
          </a:xfrm>
          <a:prstGeom prst="bentConnector3">
            <a:avLst>
              <a:gd name="adj1" fmla="val 152"/>
            </a:avLst>
          </a:prstGeom>
          <a:noFill/>
          <a:ln w="38100" cap="flat" cmpd="sng" algn="ctr">
            <a:solidFill>
              <a:schemeClr val="bg1"/>
            </a:solidFill>
            <a:prstDash val="sysDash"/>
            <a:headEnd type="oval" w="med" len="med"/>
            <a:tailEnd type="oval" w="med" len="med"/>
          </a:ln>
          <a:effectLst/>
        </p:spPr>
      </p:cxnSp>
      <p:sp>
        <p:nvSpPr>
          <p:cNvPr id="32" name="Rectangle 38">
            <a:extLst>
              <a:ext uri="{FF2B5EF4-FFF2-40B4-BE49-F238E27FC236}">
                <a16:creationId xmlns:a16="http://schemas.microsoft.com/office/drawing/2014/main" id="{31B3B85B-5243-4DDD-8417-E7A25E48A0C7}"/>
              </a:ext>
            </a:extLst>
          </p:cNvPr>
          <p:cNvSpPr/>
          <p:nvPr/>
        </p:nvSpPr>
        <p:spPr>
          <a:xfrm>
            <a:off x="8605153" y="1967420"/>
            <a:ext cx="3066077" cy="67710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09555">
              <a:defRPr/>
            </a:pPr>
            <a:r>
              <a:rPr lang="en-GB" sz="1900" b="1" dirty="0">
                <a:solidFill>
                  <a:prstClr val="white"/>
                </a:solidFill>
                <a:latin typeface="Arial"/>
                <a:cs typeface="Arial" charset="0"/>
              </a:rPr>
              <a:t>Immunotherapy plus immunotherapy</a:t>
            </a:r>
          </a:p>
        </p:txBody>
      </p:sp>
      <p:sp>
        <p:nvSpPr>
          <p:cNvPr id="33" name="Rectangle 39">
            <a:extLst>
              <a:ext uri="{FF2B5EF4-FFF2-40B4-BE49-F238E27FC236}">
                <a16:creationId xmlns:a16="http://schemas.microsoft.com/office/drawing/2014/main" id="{AD3DE49C-7798-4D9C-9232-D5D0231191A1}"/>
              </a:ext>
            </a:extLst>
          </p:cNvPr>
          <p:cNvSpPr/>
          <p:nvPr/>
        </p:nvSpPr>
        <p:spPr>
          <a:xfrm>
            <a:off x="8605153" y="4548628"/>
            <a:ext cx="3066077" cy="67710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09555">
              <a:defRPr/>
            </a:pPr>
            <a:r>
              <a:rPr lang="en-GB" sz="1900" b="1" dirty="0">
                <a:solidFill>
                  <a:prstClr val="white"/>
                </a:solidFill>
                <a:latin typeface="Arial"/>
                <a:cs typeface="Arial" charset="0"/>
              </a:rPr>
              <a:t>Immunotherapy plus chemotherapy</a:t>
            </a:r>
          </a:p>
        </p:txBody>
      </p:sp>
      <p:sp>
        <p:nvSpPr>
          <p:cNvPr id="34" name="Rectangle 40">
            <a:extLst>
              <a:ext uri="{FF2B5EF4-FFF2-40B4-BE49-F238E27FC236}">
                <a16:creationId xmlns:a16="http://schemas.microsoft.com/office/drawing/2014/main" id="{9EA2E379-9408-4CE2-8763-4B52CDE88FB9}"/>
              </a:ext>
            </a:extLst>
          </p:cNvPr>
          <p:cNvSpPr/>
          <p:nvPr/>
        </p:nvSpPr>
        <p:spPr>
          <a:xfrm>
            <a:off x="41788" y="4548628"/>
            <a:ext cx="3136124" cy="67710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r" defTabSz="609555">
              <a:defRPr/>
            </a:pPr>
            <a:r>
              <a:rPr lang="en-GB" sz="1900" b="1" dirty="0">
                <a:solidFill>
                  <a:prstClr val="white"/>
                </a:solidFill>
                <a:latin typeface="Arial"/>
                <a:cs typeface="Arial" charset="0"/>
              </a:rPr>
              <a:t>Immunotherapy plus targeted therapy</a:t>
            </a:r>
          </a:p>
        </p:txBody>
      </p:sp>
      <p:sp>
        <p:nvSpPr>
          <p:cNvPr id="35" name="Rectangle 41">
            <a:extLst>
              <a:ext uri="{FF2B5EF4-FFF2-40B4-BE49-F238E27FC236}">
                <a16:creationId xmlns:a16="http://schemas.microsoft.com/office/drawing/2014/main" id="{B43B9E4B-1961-4679-AA48-9DBBA90A777B}"/>
              </a:ext>
            </a:extLst>
          </p:cNvPr>
          <p:cNvSpPr/>
          <p:nvPr/>
        </p:nvSpPr>
        <p:spPr>
          <a:xfrm>
            <a:off x="351998" y="1967420"/>
            <a:ext cx="2825915" cy="67710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r" defTabSz="609555">
              <a:defRPr/>
            </a:pPr>
            <a:r>
              <a:rPr lang="en-GB" sz="1900" b="1" dirty="0">
                <a:solidFill>
                  <a:prstClr val="white"/>
                </a:solidFill>
                <a:latin typeface="Arial"/>
                <a:cs typeface="Arial" charset="0"/>
              </a:rPr>
              <a:t>Immunotherapy plus radiotherapy</a:t>
            </a:r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D9C433F-D90B-493B-832C-63C0A4845427}"/>
              </a:ext>
            </a:extLst>
          </p:cNvPr>
          <p:cNvSpPr/>
          <p:nvPr/>
        </p:nvSpPr>
        <p:spPr>
          <a:xfrm>
            <a:off x="5014497" y="2597084"/>
            <a:ext cx="1794933" cy="1794925"/>
          </a:xfrm>
          <a:prstGeom prst="ellipse">
            <a:avLst/>
          </a:prstGeom>
          <a:solidFill>
            <a:srgbClr val="3F4444"/>
          </a:solidFill>
          <a:ln w="9525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 defTabSz="609555">
              <a:defRPr/>
            </a:pPr>
            <a:endParaRPr lang="en-GB" sz="1900" kern="0" dirty="0">
              <a:solidFill>
                <a:prstClr val="white"/>
              </a:solidFill>
              <a:latin typeface="Arial"/>
              <a:cs typeface="Arial" charset="0"/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4E5D0918-323E-455C-90EE-43C9D3E0A917}"/>
              </a:ext>
            </a:extLst>
          </p:cNvPr>
          <p:cNvSpPr/>
          <p:nvPr/>
        </p:nvSpPr>
        <p:spPr>
          <a:xfrm>
            <a:off x="4620213" y="3063657"/>
            <a:ext cx="2549629" cy="74879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609555">
              <a:defRPr/>
            </a:pPr>
            <a:r>
              <a:rPr lang="en-GB" sz="2100" b="1" dirty="0">
                <a:solidFill>
                  <a:prstClr val="white"/>
                </a:solidFill>
                <a:latin typeface="Arial"/>
                <a:cs typeface="Arial" charset="0"/>
              </a:rPr>
              <a:t>Potential combinations</a:t>
            </a:r>
          </a:p>
        </p:txBody>
      </p:sp>
      <p:cxnSp>
        <p:nvCxnSpPr>
          <p:cNvPr id="38" name="Connector: Elbow 66">
            <a:extLst>
              <a:ext uri="{FF2B5EF4-FFF2-40B4-BE49-F238E27FC236}">
                <a16:creationId xmlns:a16="http://schemas.microsoft.com/office/drawing/2014/main" id="{902771FA-5A7D-4D95-B4E1-498E408D2758}"/>
              </a:ext>
            </a:extLst>
          </p:cNvPr>
          <p:cNvCxnSpPr>
            <a:cxnSpLocks/>
          </p:cNvCxnSpPr>
          <p:nvPr/>
        </p:nvCxnSpPr>
        <p:spPr>
          <a:xfrm>
            <a:off x="7073106" y="4778689"/>
            <a:ext cx="1471691" cy="403591"/>
          </a:xfrm>
          <a:prstGeom prst="bentConnector3">
            <a:avLst>
              <a:gd name="adj1" fmla="val 152"/>
            </a:avLst>
          </a:prstGeom>
          <a:noFill/>
          <a:ln w="38100" cap="flat" cmpd="sng" algn="ctr">
            <a:solidFill>
              <a:schemeClr val="bg1"/>
            </a:solidFill>
            <a:prstDash val="sysDash"/>
            <a:headEnd type="oval" w="med" len="med"/>
            <a:tailEnd type="oval" w="med" len="med"/>
          </a:ln>
          <a:effectLst/>
        </p:spPr>
      </p:cxnSp>
      <p:cxnSp>
        <p:nvCxnSpPr>
          <p:cNvPr id="39" name="Connector: Elbow 67">
            <a:extLst>
              <a:ext uri="{FF2B5EF4-FFF2-40B4-BE49-F238E27FC236}">
                <a16:creationId xmlns:a16="http://schemas.microsoft.com/office/drawing/2014/main" id="{750813C7-3C77-458F-B408-AF19F51D92DD}"/>
              </a:ext>
            </a:extLst>
          </p:cNvPr>
          <p:cNvCxnSpPr>
            <a:cxnSpLocks/>
          </p:cNvCxnSpPr>
          <p:nvPr/>
        </p:nvCxnSpPr>
        <p:spPr>
          <a:xfrm flipH="1" flipV="1">
            <a:off x="3262066" y="2243809"/>
            <a:ext cx="1471691" cy="403591"/>
          </a:xfrm>
          <a:prstGeom prst="bentConnector3">
            <a:avLst>
              <a:gd name="adj1" fmla="val 152"/>
            </a:avLst>
          </a:prstGeom>
          <a:noFill/>
          <a:ln w="38100" cap="flat" cmpd="sng" algn="ctr">
            <a:solidFill>
              <a:schemeClr val="bg1"/>
            </a:solidFill>
            <a:prstDash val="sysDash"/>
            <a:headEnd type="oval" w="med" len="med"/>
            <a:tailEnd type="oval" w="med" len="med"/>
          </a:ln>
          <a:effectLst/>
        </p:spPr>
      </p:cxnSp>
      <p:cxnSp>
        <p:nvCxnSpPr>
          <p:cNvPr id="40" name="Connector: Elbow 68">
            <a:extLst>
              <a:ext uri="{FF2B5EF4-FFF2-40B4-BE49-F238E27FC236}">
                <a16:creationId xmlns:a16="http://schemas.microsoft.com/office/drawing/2014/main" id="{6B130CD0-F4AC-4DD1-813E-CE121743C5D5}"/>
              </a:ext>
            </a:extLst>
          </p:cNvPr>
          <p:cNvCxnSpPr>
            <a:cxnSpLocks/>
          </p:cNvCxnSpPr>
          <p:nvPr/>
        </p:nvCxnSpPr>
        <p:spPr>
          <a:xfrm flipH="1">
            <a:off x="3262066" y="4778689"/>
            <a:ext cx="1471691" cy="403591"/>
          </a:xfrm>
          <a:prstGeom prst="bentConnector3">
            <a:avLst>
              <a:gd name="adj1" fmla="val 152"/>
            </a:avLst>
          </a:prstGeom>
          <a:noFill/>
          <a:ln w="38100" cap="flat" cmpd="sng" algn="ctr">
            <a:solidFill>
              <a:schemeClr val="bg1"/>
            </a:solidFill>
            <a:prstDash val="sysDash"/>
            <a:headEnd type="oval" w="med" len="med"/>
            <a:tailEnd type="oval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21655656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Tema di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Incy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292934"/>
        </a:dk1>
        <a:lt1>
          <a:srgbClr val="FFFFFF"/>
        </a:lt1>
        <a:dk2>
          <a:srgbClr val="D2533C"/>
        </a:dk2>
        <a:lt2>
          <a:srgbClr val="F3F2DC"/>
        </a:lt2>
        <a:accent1>
          <a:srgbClr val="93A299"/>
        </a:accent1>
        <a:accent2>
          <a:srgbClr val="AD8F67"/>
        </a:accent2>
        <a:accent3>
          <a:srgbClr val="FFFFFF"/>
        </a:accent3>
        <a:accent4>
          <a:srgbClr val="21212B"/>
        </a:accent4>
        <a:accent5>
          <a:srgbClr val="C8CECA"/>
        </a:accent5>
        <a:accent6>
          <a:srgbClr val="9C815D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3_Pembro 16x9 Slide Template">
  <a:themeElements>
    <a:clrScheme name="Pembro-Merck Colors">
      <a:dk1>
        <a:srgbClr val="000000"/>
      </a:dk1>
      <a:lt1>
        <a:srgbClr val="FFFFFF"/>
      </a:lt1>
      <a:dk2>
        <a:srgbClr val="37424A"/>
      </a:dk2>
      <a:lt2>
        <a:srgbClr val="BFB8AF"/>
      </a:lt2>
      <a:accent1>
        <a:srgbClr val="00877C"/>
      </a:accent1>
      <a:accent2>
        <a:srgbClr val="6ECEB2"/>
      </a:accent2>
      <a:accent3>
        <a:srgbClr val="9AC92E"/>
      </a:accent3>
      <a:accent4>
        <a:srgbClr val="E8C90F"/>
      </a:accent4>
      <a:accent5>
        <a:srgbClr val="66203A"/>
      </a:accent5>
      <a:accent6>
        <a:srgbClr val="F68D2E"/>
      </a:accent6>
      <a:hlink>
        <a:srgbClr val="6ECEB2"/>
      </a:hlink>
      <a:folHlink>
        <a:srgbClr val="00877C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kern="600" spc="3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>
          <a:defRPr kern="600" spc="30" dirty="0" err="1" smtClean="0"/>
        </a:defPPr>
      </a:lstStyle>
    </a:txDef>
  </a:objectDefaults>
  <a:extraClrSchemeLst/>
</a:theme>
</file>

<file path=ppt/theme/theme18.xml><?xml version="1.0" encoding="utf-8"?>
<a:theme xmlns:a="http://schemas.openxmlformats.org/drawingml/2006/main" name="1_Pembro 16x9 Slide Template">
  <a:themeElements>
    <a:clrScheme name="Pembro-Merck Colors">
      <a:dk1>
        <a:srgbClr val="000000"/>
      </a:dk1>
      <a:lt1>
        <a:srgbClr val="FFFFFF"/>
      </a:lt1>
      <a:dk2>
        <a:srgbClr val="37424A"/>
      </a:dk2>
      <a:lt2>
        <a:srgbClr val="BFB8AF"/>
      </a:lt2>
      <a:accent1>
        <a:srgbClr val="00877C"/>
      </a:accent1>
      <a:accent2>
        <a:srgbClr val="6ECEB2"/>
      </a:accent2>
      <a:accent3>
        <a:srgbClr val="9AC92E"/>
      </a:accent3>
      <a:accent4>
        <a:srgbClr val="E8C90F"/>
      </a:accent4>
      <a:accent5>
        <a:srgbClr val="66203A"/>
      </a:accent5>
      <a:accent6>
        <a:srgbClr val="F68D2E"/>
      </a:accent6>
      <a:hlink>
        <a:srgbClr val="6ECEB2"/>
      </a:hlink>
      <a:folHlink>
        <a:srgbClr val="00877C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kern="600" spc="3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>
          <a:defRPr kern="600" spc="30" dirty="0" err="1" smtClean="0"/>
        </a:defPPr>
      </a:lstStyle>
    </a:txDef>
  </a:objectDefaults>
  <a:extraClrSchemeLst/>
</a:theme>
</file>

<file path=ppt/theme/theme19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UKPF-9312_P03_Pierre_Fabre_template2">
  <a:themeElements>
    <a:clrScheme name="PIERRE FABRE">
      <a:dk1>
        <a:sysClr val="windowText" lastClr="000000"/>
      </a:dk1>
      <a:lt1>
        <a:sysClr val="window" lastClr="FFFFFF"/>
      </a:lt1>
      <a:dk2>
        <a:srgbClr val="0061A7"/>
      </a:dk2>
      <a:lt2>
        <a:srgbClr val="74797D"/>
      </a:lt2>
      <a:accent1>
        <a:srgbClr val="0061A7"/>
      </a:accent1>
      <a:accent2>
        <a:srgbClr val="77BC1F"/>
      </a:accent2>
      <a:accent3>
        <a:srgbClr val="74797D"/>
      </a:accent3>
      <a:accent4>
        <a:srgbClr val="D8D1CA"/>
      </a:accent4>
      <a:accent5>
        <a:srgbClr val="CDC3BB"/>
      </a:accent5>
      <a:accent6>
        <a:srgbClr val="231F20"/>
      </a:accent6>
      <a:hlink>
        <a:srgbClr val="0080FF"/>
      </a:hlink>
      <a:folHlink>
        <a:srgbClr val="5EAE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45720" rIns="45720" rtlCol="0" anchor="ctr" anchorCtr="0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45720" rIns="45720" rtlCol="0">
        <a:spAutoFit/>
      </a:bodyPr>
      <a:lstStyle>
        <a:defPPr>
          <a:defRPr sz="1200" dirty="0">
            <a:solidFill>
              <a:schemeClr val="bg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33BEB06-E0A3-884F-A7F8-2B723F8C7C0A}" vid="{B45E81CE-1168-0B49-AF5B-73FC720800CA}"/>
    </a:ext>
  </a:extLst>
</a:theme>
</file>

<file path=ppt/theme/theme20.xml><?xml version="1.0" encoding="utf-8"?>
<a:theme xmlns:a="http://schemas.openxmlformats.org/drawingml/2006/main" name="7_2015 BMS New PowerPoint Template - White">
  <a:themeElements>
    <a:clrScheme name="2015 BMS New PowerPoint Template - White">
      <a:dk1>
        <a:srgbClr val="000000"/>
      </a:dk1>
      <a:lt1>
        <a:srgbClr val="FFFFFF"/>
      </a:lt1>
      <a:dk2>
        <a:srgbClr val="006DA8"/>
      </a:dk2>
      <a:lt2>
        <a:srgbClr val="68C8C6"/>
      </a:lt2>
      <a:accent1>
        <a:srgbClr val="006DA8"/>
      </a:accent1>
      <a:accent2>
        <a:srgbClr val="F15922"/>
      </a:accent2>
      <a:accent3>
        <a:srgbClr val="6B6B72"/>
      </a:accent3>
      <a:accent4>
        <a:srgbClr val="FF9900"/>
      </a:accent4>
      <a:accent5>
        <a:srgbClr val="1CB150"/>
      </a:accent5>
      <a:accent6>
        <a:srgbClr val="FF0000"/>
      </a:accent6>
      <a:hlink>
        <a:srgbClr val="31B6FF"/>
      </a:hlink>
      <a:folHlink>
        <a:srgbClr val="9A9A9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1.xml><?xml version="1.0" encoding="utf-8"?>
<a:theme xmlns:a="http://schemas.openxmlformats.org/drawingml/2006/main" name="1_Default - Title Slide">
  <a:themeElements>
    <a:clrScheme name="Default - Title Slid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fault - Title Sli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solidFill>
            <a:schemeClr val="tx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tx1"/>
          </a:solidFill>
          <a:prstDash val="solid"/>
          <a:round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2.xml><?xml version="1.0" encoding="utf-8"?>
<a:theme xmlns:a="http://schemas.openxmlformats.org/drawingml/2006/main" name="8_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0_Office Theme">
  <a:themeElements>
    <a:clrScheme name="Incy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292934"/>
        </a:dk1>
        <a:lt1>
          <a:srgbClr val="FFFFFF"/>
        </a:lt1>
        <a:dk2>
          <a:srgbClr val="D2533C"/>
        </a:dk2>
        <a:lt2>
          <a:srgbClr val="F3F2DC"/>
        </a:lt2>
        <a:accent1>
          <a:srgbClr val="93A299"/>
        </a:accent1>
        <a:accent2>
          <a:srgbClr val="AD8F67"/>
        </a:accent2>
        <a:accent3>
          <a:srgbClr val="FFFFFF"/>
        </a:accent3>
        <a:accent4>
          <a:srgbClr val="21212B"/>
        </a:accent4>
        <a:accent5>
          <a:srgbClr val="C8CECA"/>
        </a:accent5>
        <a:accent6>
          <a:srgbClr val="9C815D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4_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_2015 BMS New PowerPoint Template - White">
  <a:themeElements>
    <a:clrScheme name="2015 BMS New PowerPoint Template - White">
      <a:dk1>
        <a:srgbClr val="000000"/>
      </a:dk1>
      <a:lt1>
        <a:srgbClr val="FFFFFF"/>
      </a:lt1>
      <a:dk2>
        <a:srgbClr val="006DA8"/>
      </a:dk2>
      <a:lt2>
        <a:srgbClr val="68C8C6"/>
      </a:lt2>
      <a:accent1>
        <a:srgbClr val="006DA8"/>
      </a:accent1>
      <a:accent2>
        <a:srgbClr val="F15922"/>
      </a:accent2>
      <a:accent3>
        <a:srgbClr val="6B6B72"/>
      </a:accent3>
      <a:accent4>
        <a:srgbClr val="FF9900"/>
      </a:accent4>
      <a:accent5>
        <a:srgbClr val="1CB150"/>
      </a:accent5>
      <a:accent6>
        <a:srgbClr val="FF0000"/>
      </a:accent6>
      <a:hlink>
        <a:srgbClr val="31B6FF"/>
      </a:hlink>
      <a:folHlink>
        <a:srgbClr val="9A9A9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7.xml><?xml version="1.0" encoding="utf-8"?>
<a:theme xmlns:a="http://schemas.openxmlformats.org/drawingml/2006/main" name="9_2015 BMS New PowerPoint Template - White">
  <a:themeElements>
    <a:clrScheme name="2015 BMS New PowerPoint Template - White">
      <a:dk1>
        <a:srgbClr val="000000"/>
      </a:dk1>
      <a:lt1>
        <a:srgbClr val="FFFFFF"/>
      </a:lt1>
      <a:dk2>
        <a:srgbClr val="006DA8"/>
      </a:dk2>
      <a:lt2>
        <a:srgbClr val="68C8C6"/>
      </a:lt2>
      <a:accent1>
        <a:srgbClr val="006DA8"/>
      </a:accent1>
      <a:accent2>
        <a:srgbClr val="F15922"/>
      </a:accent2>
      <a:accent3>
        <a:srgbClr val="6B6B72"/>
      </a:accent3>
      <a:accent4>
        <a:srgbClr val="FF9900"/>
      </a:accent4>
      <a:accent5>
        <a:srgbClr val="1CB150"/>
      </a:accent5>
      <a:accent6>
        <a:srgbClr val="FF0000"/>
      </a:accent6>
      <a:hlink>
        <a:srgbClr val="31B6FF"/>
      </a:hlink>
      <a:folHlink>
        <a:srgbClr val="9A9A9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8.xml><?xml version="1.0" encoding="utf-8"?>
<a:theme xmlns:a="http://schemas.openxmlformats.org/drawingml/2006/main" name="6_2015 BMS New PowerPoint Template - White">
  <a:themeElements>
    <a:clrScheme name="2015 BMS New PowerPoint Template - White">
      <a:dk1>
        <a:srgbClr val="000000"/>
      </a:dk1>
      <a:lt1>
        <a:srgbClr val="FFFFFF"/>
      </a:lt1>
      <a:dk2>
        <a:srgbClr val="006DA8"/>
      </a:dk2>
      <a:lt2>
        <a:srgbClr val="68C8C6"/>
      </a:lt2>
      <a:accent1>
        <a:srgbClr val="006DA8"/>
      </a:accent1>
      <a:accent2>
        <a:srgbClr val="F15922"/>
      </a:accent2>
      <a:accent3>
        <a:srgbClr val="6B6B72"/>
      </a:accent3>
      <a:accent4>
        <a:srgbClr val="FF9900"/>
      </a:accent4>
      <a:accent5>
        <a:srgbClr val="1CB150"/>
      </a:accent5>
      <a:accent6>
        <a:srgbClr val="FF0000"/>
      </a:accent6>
      <a:hlink>
        <a:srgbClr val="31B6FF"/>
      </a:hlink>
      <a:folHlink>
        <a:srgbClr val="9A9A9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9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rgbClr val="1A80C3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embro 16x9 Slide Template">
  <a:themeElements>
    <a:clrScheme name="Pembro-Merck Colors">
      <a:dk1>
        <a:srgbClr val="000000"/>
      </a:dk1>
      <a:lt1>
        <a:srgbClr val="FFFFFF"/>
      </a:lt1>
      <a:dk2>
        <a:srgbClr val="37424A"/>
      </a:dk2>
      <a:lt2>
        <a:srgbClr val="BFB8AF"/>
      </a:lt2>
      <a:accent1>
        <a:srgbClr val="00877C"/>
      </a:accent1>
      <a:accent2>
        <a:srgbClr val="6ECEB2"/>
      </a:accent2>
      <a:accent3>
        <a:srgbClr val="9AC92E"/>
      </a:accent3>
      <a:accent4>
        <a:srgbClr val="E8C90F"/>
      </a:accent4>
      <a:accent5>
        <a:srgbClr val="66203A"/>
      </a:accent5>
      <a:accent6>
        <a:srgbClr val="F68D2E"/>
      </a:accent6>
      <a:hlink>
        <a:srgbClr val="6ECEB2"/>
      </a:hlink>
      <a:folHlink>
        <a:srgbClr val="00877C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kern="600" spc="3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>
          <a:defRPr kern="600" spc="30" dirty="0" err="1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11_2015 BMS New PowerPoint Template - White">
  <a:themeElements>
    <a:clrScheme name="2015 BMS New PowerPoint Template - White">
      <a:dk1>
        <a:srgbClr val="000000"/>
      </a:dk1>
      <a:lt1>
        <a:srgbClr val="FFFFFF"/>
      </a:lt1>
      <a:dk2>
        <a:srgbClr val="006DA8"/>
      </a:dk2>
      <a:lt2>
        <a:srgbClr val="68C8C6"/>
      </a:lt2>
      <a:accent1>
        <a:srgbClr val="006DA8"/>
      </a:accent1>
      <a:accent2>
        <a:srgbClr val="F15922"/>
      </a:accent2>
      <a:accent3>
        <a:srgbClr val="6B6B72"/>
      </a:accent3>
      <a:accent4>
        <a:srgbClr val="FF9900"/>
      </a:accent4>
      <a:accent5>
        <a:srgbClr val="1CB150"/>
      </a:accent5>
      <a:accent6>
        <a:srgbClr val="FF0000"/>
      </a:accent6>
      <a:hlink>
        <a:srgbClr val="31B6FF"/>
      </a:hlink>
      <a:folHlink>
        <a:srgbClr val="9A9A9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4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5269</Words>
  <Application>Microsoft Office PowerPoint</Application>
  <PresentationFormat>Widescreen</PresentationFormat>
  <Paragraphs>1170</Paragraphs>
  <Slides>63</Slides>
  <Notes>46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30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109" baseType="lpstr">
      <vt:lpstr>Arial</vt:lpstr>
      <vt:lpstr>Arial Black</vt:lpstr>
      <vt:lpstr>Arial MT</vt:lpstr>
      <vt:lpstr>Arial Narrow</vt:lpstr>
      <vt:lpstr>Calibri</vt:lpstr>
      <vt:lpstr>Calibri Light</vt:lpstr>
      <vt:lpstr>Corbel</vt:lpstr>
      <vt:lpstr>Georgia</vt:lpstr>
      <vt:lpstr>Helvetica</vt:lpstr>
      <vt:lpstr>Helvetica Neue UltraLight</vt:lpstr>
      <vt:lpstr>Proxima Nova Th</vt:lpstr>
      <vt:lpstr>StarSymbol</vt:lpstr>
      <vt:lpstr>Times New Roman</vt:lpstr>
      <vt:lpstr>Trebuchet MS</vt:lpstr>
      <vt:lpstr>Wingdings</vt:lpstr>
      <vt:lpstr>Tema di Office</vt:lpstr>
      <vt:lpstr>1_UKPF-9312_P03_Pierre_Fabre_template2</vt:lpstr>
      <vt:lpstr>1_Custom Design</vt:lpstr>
      <vt:lpstr>Pembro 16x9 Slide Template</vt:lpstr>
      <vt:lpstr>11_2015 BMS New PowerPoint Template - White</vt:lpstr>
      <vt:lpstr>4_Tema di Office</vt:lpstr>
      <vt:lpstr>Custom Design</vt:lpstr>
      <vt:lpstr>1_Tema di Office</vt:lpstr>
      <vt:lpstr>7_Custom Design</vt:lpstr>
      <vt:lpstr>11_Custom Design</vt:lpstr>
      <vt:lpstr>1_Default Design</vt:lpstr>
      <vt:lpstr>2_Tema di Office</vt:lpstr>
      <vt:lpstr>9_Office Theme</vt:lpstr>
      <vt:lpstr>13_Custom Design</vt:lpstr>
      <vt:lpstr>Office Theme</vt:lpstr>
      <vt:lpstr>3_Custom Design</vt:lpstr>
      <vt:lpstr>3_Pembro 16x9 Slide Template</vt:lpstr>
      <vt:lpstr>1_Pembro 16x9 Slide Template</vt:lpstr>
      <vt:lpstr>2_Custom Design</vt:lpstr>
      <vt:lpstr>7_2015 BMS New PowerPoint Template - White</vt:lpstr>
      <vt:lpstr>1_Default - Title Slide</vt:lpstr>
      <vt:lpstr>8_Custom Design</vt:lpstr>
      <vt:lpstr>10_Office Theme</vt:lpstr>
      <vt:lpstr>14_Custom Design</vt:lpstr>
      <vt:lpstr>3_Tema di Office</vt:lpstr>
      <vt:lpstr>2_2015 BMS New PowerPoint Template - White</vt:lpstr>
      <vt:lpstr>9_2015 BMS New PowerPoint Template - White</vt:lpstr>
      <vt:lpstr>6_2015 BMS New PowerPoint Template - White</vt:lpstr>
      <vt:lpstr>2_Office Theme</vt:lpstr>
      <vt:lpstr>4_Custom Design</vt:lpstr>
      <vt:lpstr>Prism 7</vt:lpstr>
      <vt:lpstr>New drugs for the treatment of advanced melanoma: immunotherapy &amp; target therapy </vt:lpstr>
      <vt:lpstr>Therapies approved for BRAFV600 metastatic melanoma</vt:lpstr>
      <vt:lpstr>First-line therapy: Overall survival</vt:lpstr>
      <vt:lpstr>Long-term benefit …</vt:lpstr>
      <vt:lpstr>Are there still unmet needs in advanced melanoma ?</vt:lpstr>
      <vt:lpstr>Long-term benefit …</vt:lpstr>
      <vt:lpstr>How can we make more responsive the tumor? (overcoming primary resistance)  How can we reduce the risk of relapse? (overcoming acquired resistance) </vt:lpstr>
      <vt:lpstr>Cancer-immune phenotypes</vt:lpstr>
      <vt:lpstr>Potential combination strategies for the treatment of cancer</vt:lpstr>
      <vt:lpstr>Potential combination strategies for the treatment of cancer</vt:lpstr>
      <vt:lpstr>What about the role of loco-regional treatments 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Progression-Free Survival (RECIST v1.1, BICR) </vt:lpstr>
      <vt:lpstr>Overall Survival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Durable responses were observed in patients who experienced progression on prior anti-PD(L)1 therapy</vt:lpstr>
      <vt:lpstr>Presentazione standard di PowerPoint</vt:lpstr>
      <vt:lpstr>Presentazione standard di PowerPoint</vt:lpstr>
      <vt:lpstr>Presentazione standard di PowerPoint</vt:lpstr>
      <vt:lpstr>Stage IV IO-Naïve 1L Melanoma Cohort at RP2D: Achieved Pre-Specified Efficacy Criteria  </vt:lpstr>
      <vt:lpstr>Stage IV IO-Naïve 1L Melanoma Cohort at RP2D Best Overall Response by Independent Radiology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Potential combination strategies for the treatment of cancer</vt:lpstr>
      <vt:lpstr>BRAF/MEK inhibitors as immunomodulating agents</vt:lpstr>
      <vt:lpstr>Targeted therapy with immunotherapy – a rational combination for advanced BRAFV600 mutant melanoma </vt:lpstr>
      <vt:lpstr>Clinical Trials Combining BRAFi + MEKi  + anti–PD-1/L1</vt:lpstr>
      <vt:lpstr>Keynote 022: Progression-Free Survival</vt:lpstr>
      <vt:lpstr>Best Percentage Change From Baseline in Target Lesion Sizea</vt:lpstr>
      <vt:lpstr>Kaplan-Meier Analysis of Duration of Responsea</vt:lpstr>
      <vt:lpstr>Overall Survival</vt:lpstr>
      <vt:lpstr>Presentazione standard di PowerPoint</vt:lpstr>
      <vt:lpstr>Figure 1. Study Schemata for COMBI-i (A) Part 1: Safety Run-In, (B) Part 2: Biomarker Cohort, and (C) Part 3: Randomized Phase 3 Portion</vt:lpstr>
      <vt:lpstr>Results (continued) Figure 2. Confirmed Objective Response and Best Percent Change From Baseline in Sum of Diameters by Local Investigator Review</vt:lpstr>
      <vt:lpstr>Results (continued)</vt:lpstr>
      <vt:lpstr>Results (continued) Figure 3. Time on Treatment and Duration of Response by Local Investigator Reviewa</vt:lpstr>
      <vt:lpstr>Results (continued) Figure 4. Percent Change From Baseline in Sum of Diameters Over Time by Local Review</vt:lpstr>
      <vt:lpstr>Results (continued) Table 3. Overview of Adverse Events</vt:lpstr>
      <vt:lpstr>Phase 3 Study of Atezolizumab (Anti–PD-L1) + Cobimetinib (Anti-MEKi) in Previously Untreated BRAF Wild-type Patients With Advanced Melanoma</vt:lpstr>
      <vt:lpstr>Raising the bar…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Fernando De Panfilis</cp:lastModifiedBy>
  <cp:revision>17</cp:revision>
  <dcterms:created xsi:type="dcterms:W3CDTF">2019-06-11T13:55:53Z</dcterms:created>
  <dcterms:modified xsi:type="dcterms:W3CDTF">2019-06-27T10:51:57Z</dcterms:modified>
</cp:coreProperties>
</file>