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64" r:id="rId3"/>
    <p:sldId id="379" r:id="rId4"/>
    <p:sldId id="366" r:id="rId5"/>
    <p:sldId id="383" r:id="rId6"/>
    <p:sldId id="384" r:id="rId7"/>
    <p:sldId id="385" r:id="rId8"/>
    <p:sldId id="387" r:id="rId9"/>
    <p:sldId id="374" r:id="rId10"/>
    <p:sldId id="376" r:id="rId11"/>
    <p:sldId id="278" r:id="rId12"/>
    <p:sldId id="389" r:id="rId13"/>
    <p:sldId id="390" r:id="rId14"/>
    <p:sldId id="391" r:id="rId15"/>
    <p:sldId id="392" r:id="rId16"/>
    <p:sldId id="394" r:id="rId17"/>
    <p:sldId id="395" r:id="rId18"/>
    <p:sldId id="396" r:id="rId19"/>
    <p:sldId id="402" r:id="rId20"/>
    <p:sldId id="397" r:id="rId21"/>
    <p:sldId id="398" r:id="rId22"/>
    <p:sldId id="399" r:id="rId23"/>
    <p:sldId id="400" r:id="rId24"/>
    <p:sldId id="401" r:id="rId25"/>
    <p:sldId id="378" r:id="rId26"/>
    <p:sldId id="403" r:id="rId27"/>
    <p:sldId id="404" r:id="rId28"/>
    <p:sldId id="405" r:id="rId29"/>
    <p:sldId id="406" r:id="rId30"/>
    <p:sldId id="407" r:id="rId31"/>
    <p:sldId id="262" r:id="rId32"/>
    <p:sldId id="408" r:id="rId33"/>
    <p:sldId id="269" r:id="rId34"/>
    <p:sldId id="380" r:id="rId35"/>
    <p:sldId id="365" r:id="rId36"/>
    <p:sldId id="386" r:id="rId3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62" autoAdjust="0"/>
  </p:normalViewPr>
  <p:slideViewPr>
    <p:cSldViewPr snapToGrid="0" snapToObjects="1">
      <p:cViewPr>
        <p:scale>
          <a:sx n="60" d="100"/>
          <a:sy n="60" d="100"/>
        </p:scale>
        <p:origin x="-1536" y="-3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8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ECA2-DEE8-4416-8F27-9094403ED3C6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005-32F6-4C36-8DA0-3B3130CD7FE8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41524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ECA2-DEE8-4416-8F27-9094403ED3C6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005-32F6-4C36-8DA0-3B3130CD7FE8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0379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ECA2-DEE8-4416-8F27-9094403ED3C6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005-32F6-4C36-8DA0-3B3130CD7FE8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13411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03D-D348-4CE7-9BCC-7EF71C33DBA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5938-D5A1-483B-B423-AD852AE4698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18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03D-D348-4CE7-9BCC-7EF71C33DBA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5938-D5A1-483B-B423-AD852AE4698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23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03D-D348-4CE7-9BCC-7EF71C33DBA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5938-D5A1-483B-B423-AD852AE4698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249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03D-D348-4CE7-9BCC-7EF71C33DBA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5938-D5A1-483B-B423-AD852AE4698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123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03D-D348-4CE7-9BCC-7EF71C33DBA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5938-D5A1-483B-B423-AD852AE4698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192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03D-D348-4CE7-9BCC-7EF71C33DBA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5938-D5A1-483B-B423-AD852AE4698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2477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03D-D348-4CE7-9BCC-7EF71C33DBA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5938-D5A1-483B-B423-AD852AE4698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742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03D-D348-4CE7-9BCC-7EF71C33DBA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5938-D5A1-483B-B423-AD852AE4698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70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ECA2-DEE8-4416-8F27-9094403ED3C6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005-32F6-4C36-8DA0-3B3130CD7FE8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122853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03D-D348-4CE7-9BCC-7EF71C33DBA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5938-D5A1-483B-B423-AD852AE4698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98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03D-D348-4CE7-9BCC-7EF71C33DBA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5938-D5A1-483B-B423-AD852AE4698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374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03D-D348-4CE7-9BCC-7EF71C33DBA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5938-D5A1-483B-B423-AD852AE4698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ECA2-DEE8-4416-8F27-9094403ED3C6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005-32F6-4C36-8DA0-3B3130CD7FE8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04471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ECA2-DEE8-4416-8F27-9094403ED3C6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005-32F6-4C36-8DA0-3B3130CD7FE8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40675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ECA2-DEE8-4416-8F27-9094403ED3C6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005-32F6-4C36-8DA0-3B3130CD7FE8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25208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ECA2-DEE8-4416-8F27-9094403ED3C6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005-32F6-4C36-8DA0-3B3130CD7FE8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22118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ECA2-DEE8-4416-8F27-9094403ED3C6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005-32F6-4C36-8DA0-3B3130CD7FE8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38138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ECA2-DEE8-4416-8F27-9094403ED3C6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005-32F6-4C36-8DA0-3B3130CD7FE8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59155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ECA2-DEE8-4416-8F27-9094403ED3C6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92005-32F6-4C36-8DA0-3B3130CD7FE8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65747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ECA2-DEE8-4416-8F27-9094403ED3C6}" type="datetimeFigureOut">
              <a:rPr lang="es-ES_tradnl" smtClean="0"/>
              <a:pPr/>
              <a:t>04/12/2019</a:t>
            </a:fld>
            <a:endParaRPr lang="es-ES_tradn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92005-32F6-4C36-8DA0-3B3130CD7FE8}" type="slidenum">
              <a:rPr lang="es-ES_tradnl" smtClean="0"/>
              <a:pPr/>
              <a:t>‹N›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13886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s-ES_tradnl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_tradnl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F403D-D348-4CE7-9BCC-7EF71C33DBA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5938-D5A1-483B-B423-AD852AE4698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89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309842" cy="687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307991" y="2276872"/>
            <a:ext cx="5836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 New drugs in clinical trials targeting breast cancer oncogenic pathways </a:t>
            </a:r>
            <a:endParaRPr lang="es-ES_tradnl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23928" y="4437112"/>
            <a:ext cx="4775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/>
              <a:t>Antonino </a:t>
            </a:r>
            <a:r>
              <a:rPr lang="it-IT" sz="2000" b="1" dirty="0" err="1" smtClean="0"/>
              <a:t>Grassadonia</a:t>
            </a:r>
            <a:endParaRPr lang="it-IT" sz="2000" b="1" dirty="0" smtClean="0"/>
          </a:p>
          <a:p>
            <a:pPr algn="ctr"/>
            <a:r>
              <a:rPr lang="it-IT" sz="2000" b="1" dirty="0" smtClean="0"/>
              <a:t>Università «G. D’Annunzio» Chieti - Pescara</a:t>
            </a:r>
            <a:endParaRPr lang="es-ES_trad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5845"/>
            <a:ext cx="8902722" cy="316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28600" y="485686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Clinical trials with CDK4/6 inhibitors in combination with inhibitors of PI3 kinase pathway and endocrine therapy </a:t>
            </a:r>
            <a:r>
              <a:rPr lang="en-US" dirty="0" smtClean="0"/>
              <a:t>in advanced </a:t>
            </a:r>
            <a:r>
              <a:rPr lang="en-US" dirty="0"/>
              <a:t>HR+HER2- breast cancer</a:t>
            </a:r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977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8331727"/>
              </p:ext>
            </p:extLst>
          </p:nvPr>
        </p:nvGraphicFramePr>
        <p:xfrm>
          <a:off x="355837" y="2156367"/>
          <a:ext cx="8441849" cy="226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90"/>
                <a:gridCol w="4112985"/>
                <a:gridCol w="1619250"/>
                <a:gridCol w="962024"/>
              </a:tblGrid>
              <a:tr h="30779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STUDY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INTERVENTION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RECRUITMENT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PHASE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07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 NCT03767335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MEN1611 + </a:t>
                      </a:r>
                      <a:r>
                        <a:rPr lang="it-IT" sz="1200" dirty="0" err="1" smtClean="0"/>
                        <a:t>Trastuzumab</a:t>
                      </a:r>
                      <a:r>
                        <a:rPr lang="it-IT" sz="1200" dirty="0" smtClean="0"/>
                        <a:t> +/-</a:t>
                      </a:r>
                      <a:r>
                        <a:rPr lang="it-IT" sz="1200" dirty="0" err="1" smtClean="0"/>
                        <a:t>Fulvestrant</a:t>
                      </a:r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 &gt;2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lines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of anti-HER2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txt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/>
                        <a:t>Recruiting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0" dirty="0" smtClean="0"/>
                        <a:t>I</a:t>
                      </a:r>
                      <a:endParaRPr lang="it-IT" sz="12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7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NCT02947685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Palbociclib</a:t>
                      </a:r>
                      <a:r>
                        <a:rPr lang="it-IT" sz="1200" dirty="0" smtClean="0"/>
                        <a:t> + </a:t>
                      </a:r>
                      <a:r>
                        <a:rPr lang="it-IT" sz="1200" dirty="0" err="1" smtClean="0"/>
                        <a:t>trastuzumab</a:t>
                      </a:r>
                      <a:r>
                        <a:rPr lang="it-IT" sz="1200" dirty="0" smtClean="0"/>
                        <a:t>/</a:t>
                      </a:r>
                      <a:r>
                        <a:rPr lang="it-IT" sz="1200" dirty="0" err="1" smtClean="0"/>
                        <a:t>pertuzumab</a:t>
                      </a:r>
                      <a:r>
                        <a:rPr lang="it-IT" sz="1200" dirty="0" smtClean="0"/>
                        <a:t> + Endocrine </a:t>
                      </a:r>
                      <a:r>
                        <a:rPr lang="it-IT" sz="1200" dirty="0" err="1" smtClean="0"/>
                        <a:t>Therapy</a:t>
                      </a:r>
                      <a:r>
                        <a:rPr lang="it-IT" sz="1200" dirty="0" smtClean="0"/>
                        <a:t> vs </a:t>
                      </a:r>
                      <a:r>
                        <a:rPr lang="it-IT" sz="1200" dirty="0" err="1" smtClean="0"/>
                        <a:t>trastuzumab</a:t>
                      </a:r>
                      <a:r>
                        <a:rPr lang="it-IT" sz="1200" dirty="0" smtClean="0"/>
                        <a:t>/</a:t>
                      </a:r>
                      <a:r>
                        <a:rPr lang="it-IT" sz="1200" dirty="0" err="1" smtClean="0"/>
                        <a:t>pertuzumab</a:t>
                      </a:r>
                      <a:r>
                        <a:rPr lang="it-IT" sz="1200" dirty="0" smtClean="0"/>
                        <a:t> + Endocrine </a:t>
                      </a:r>
                      <a:r>
                        <a:rPr lang="it-IT" sz="1200" dirty="0" err="1" smtClean="0"/>
                        <a:t>Therapy</a:t>
                      </a:r>
                      <a:r>
                        <a:rPr lang="it-IT" sz="1200" dirty="0" smtClean="0"/>
                        <a:t> 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/>
                        <a:t>Recruiting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0" dirty="0" smtClean="0"/>
                        <a:t>III</a:t>
                      </a:r>
                      <a:endParaRPr lang="it-IT" sz="12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7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NCT03709082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Palbociclib</a:t>
                      </a:r>
                      <a:r>
                        <a:rPr lang="it-IT" sz="1200" dirty="0" smtClean="0"/>
                        <a:t>,</a:t>
                      </a:r>
                      <a:r>
                        <a:rPr lang="it-IT" sz="1200" baseline="0" dirty="0" smtClean="0"/>
                        <a:t> +</a:t>
                      </a:r>
                      <a:r>
                        <a:rPr lang="it-IT" sz="1200" dirty="0" err="1" smtClean="0"/>
                        <a:t>Letrozole</a:t>
                      </a:r>
                      <a:r>
                        <a:rPr lang="it-IT" sz="1200" dirty="0" smtClean="0"/>
                        <a:t> +T-DM1 </a:t>
                      </a:r>
                    </a:p>
                    <a:p>
                      <a:pPr algn="ctr"/>
                      <a:r>
                        <a:rPr lang="it-IT" sz="1200" dirty="0" smtClean="0"/>
                        <a:t>(</a:t>
                      </a:r>
                      <a:r>
                        <a:rPr lang="it-IT" sz="1200" dirty="0" err="1" smtClean="0"/>
                        <a:t>after</a:t>
                      </a:r>
                      <a:r>
                        <a:rPr lang="it-IT" sz="1200" dirty="0" smtClean="0"/>
                        <a:t> I line with </a:t>
                      </a:r>
                      <a:r>
                        <a:rPr lang="it-IT" sz="1200" dirty="0" err="1" smtClean="0"/>
                        <a:t>Trast</a:t>
                      </a:r>
                      <a:r>
                        <a:rPr lang="it-IT" sz="1200" dirty="0" smtClean="0"/>
                        <a:t> +/-</a:t>
                      </a:r>
                      <a:r>
                        <a:rPr lang="it-IT" sz="1200" dirty="0" err="1" smtClean="0"/>
                        <a:t>Pert</a:t>
                      </a:r>
                      <a:r>
                        <a:rPr lang="it-IT" sz="1200" dirty="0" smtClean="0"/>
                        <a:t>.)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/>
                        <a:t>Recruiting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0" dirty="0" smtClean="0"/>
                        <a:t>II</a:t>
                      </a:r>
                      <a:endParaRPr lang="it-IT" sz="12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277358" y="314236"/>
            <a:ext cx="8520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Clinical trials with </a:t>
            </a:r>
            <a:r>
              <a:rPr lang="en-US" sz="2400" dirty="0" smtClean="0"/>
              <a:t>PI3K or CDK4/6 </a:t>
            </a:r>
            <a:r>
              <a:rPr lang="en-US" sz="2400" dirty="0"/>
              <a:t>inhibitors in combination with </a:t>
            </a:r>
            <a:r>
              <a:rPr lang="en-US" sz="2400" dirty="0" smtClean="0"/>
              <a:t>anti-HER2 and endocrine therapy in </a:t>
            </a:r>
            <a:r>
              <a:rPr lang="en-US" sz="2400" dirty="0"/>
              <a:t>advanced </a:t>
            </a:r>
            <a:r>
              <a:rPr lang="en-US" sz="2400" dirty="0" smtClean="0"/>
              <a:t>HR+HER2+ </a:t>
            </a:r>
            <a:r>
              <a:rPr lang="en-US" sz="2400" dirty="0"/>
              <a:t>breast cancer</a:t>
            </a:r>
            <a:endParaRPr lang="es-ES_tradnl" sz="2400" dirty="0"/>
          </a:p>
        </p:txBody>
      </p:sp>
    </p:spTree>
    <p:extLst>
      <p:ext uri="{BB962C8B-B14F-4D97-AF65-F5344CB8AC3E}">
        <p14:creationId xmlns="" xmlns:p14="http://schemas.microsoft.com/office/powerpoint/2010/main" val="261835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48000" y="257175"/>
            <a:ext cx="2291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Novel</a:t>
            </a:r>
            <a:r>
              <a:rPr lang="it-IT" sz="3200" dirty="0" smtClean="0"/>
              <a:t> SERDS</a:t>
            </a:r>
            <a:endParaRPr lang="es-ES_tradnl" sz="3200" dirty="0"/>
          </a:p>
        </p:txBody>
      </p:sp>
      <p:sp>
        <p:nvSpPr>
          <p:cNvPr id="5" name="Rettangolo 4"/>
          <p:cNvSpPr/>
          <p:nvPr/>
        </p:nvSpPr>
        <p:spPr>
          <a:xfrm>
            <a:off x="1014034" y="943660"/>
            <a:ext cx="7385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AZD9496	GDC-0810	</a:t>
            </a:r>
            <a:r>
              <a:rPr lang="en-US" sz="2400" dirty="0" err="1" smtClean="0"/>
              <a:t>Elacestrant</a:t>
            </a:r>
            <a:r>
              <a:rPr lang="en-US" sz="2400" dirty="0" smtClean="0"/>
              <a:t> </a:t>
            </a:r>
            <a:r>
              <a:rPr lang="en-US" sz="2400" dirty="0"/>
              <a:t>(RAD1901)</a:t>
            </a:r>
            <a:endParaRPr lang="es-ES_tradnl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29407" y="1738640"/>
            <a:ext cx="5358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More </a:t>
            </a:r>
            <a:r>
              <a:rPr lang="it-IT" sz="2000" dirty="0" err="1" smtClean="0"/>
              <a:t>active</a:t>
            </a:r>
            <a:r>
              <a:rPr lang="it-IT" sz="2000" dirty="0" smtClean="0"/>
              <a:t> </a:t>
            </a:r>
            <a:r>
              <a:rPr lang="it-IT" sz="2000" dirty="0" err="1" smtClean="0"/>
              <a:t>than</a:t>
            </a:r>
            <a:r>
              <a:rPr lang="it-IT" sz="2000" dirty="0" smtClean="0"/>
              <a:t> </a:t>
            </a:r>
            <a:r>
              <a:rPr lang="it-IT" sz="2000" dirty="0" err="1" smtClean="0"/>
              <a:t>Fulvestrant</a:t>
            </a:r>
            <a:r>
              <a:rPr lang="it-IT" sz="2000" dirty="0" smtClean="0"/>
              <a:t>, </a:t>
            </a:r>
            <a:r>
              <a:rPr lang="it-IT" sz="2000" dirty="0" err="1" smtClean="0"/>
              <a:t>even</a:t>
            </a:r>
            <a:r>
              <a:rPr lang="it-IT" sz="2000" dirty="0" smtClean="0"/>
              <a:t> in ER-</a:t>
            </a:r>
            <a:r>
              <a:rPr lang="it-IT" sz="2000" dirty="0" err="1" smtClean="0"/>
              <a:t>mutated</a:t>
            </a:r>
            <a:endParaRPr lang="es-ES_tradnl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168" y="2072075"/>
            <a:ext cx="7305124" cy="248519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42899" y="6120805"/>
            <a:ext cx="8131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Cancers become resistant </a:t>
            </a:r>
            <a:r>
              <a:rPr lang="en-US" dirty="0"/>
              <a:t>to </a:t>
            </a:r>
            <a:r>
              <a:rPr lang="en-US" dirty="0" smtClean="0"/>
              <a:t>AIs, </a:t>
            </a:r>
            <a:r>
              <a:rPr lang="en-US" dirty="0"/>
              <a:t>but </a:t>
            </a:r>
            <a:r>
              <a:rPr lang="en-US" dirty="0" smtClean="0"/>
              <a:t>respond </a:t>
            </a:r>
            <a:r>
              <a:rPr lang="en-US" dirty="0"/>
              <a:t>to </a:t>
            </a:r>
            <a:r>
              <a:rPr lang="en-US" dirty="0" smtClean="0"/>
              <a:t>SERM </a:t>
            </a:r>
            <a:r>
              <a:rPr lang="en-US" dirty="0"/>
              <a:t>or SERD </a:t>
            </a:r>
            <a:r>
              <a:rPr lang="en-US" dirty="0" smtClean="0"/>
              <a:t>(at higher doses)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342899" y="5289008"/>
            <a:ext cx="6305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Up to 30 percent </a:t>
            </a:r>
            <a:r>
              <a:rPr lang="en-US" dirty="0" smtClean="0">
                <a:solidFill>
                  <a:prstClr val="black"/>
                </a:solidFill>
              </a:rPr>
              <a:t>in metastatic </a:t>
            </a:r>
            <a:r>
              <a:rPr lang="en-US" dirty="0">
                <a:solidFill>
                  <a:prstClr val="black"/>
                </a:solidFill>
              </a:rPr>
              <a:t>ER-positive breast </a:t>
            </a:r>
            <a:r>
              <a:rPr lang="en-US" dirty="0" smtClean="0">
                <a:solidFill>
                  <a:prstClr val="black"/>
                </a:solidFill>
              </a:rPr>
              <a:t>cancers</a:t>
            </a:r>
            <a:endParaRPr lang="es-ES_tradnl" dirty="0"/>
          </a:p>
        </p:txBody>
      </p:sp>
      <p:sp>
        <p:nvSpPr>
          <p:cNvPr id="10" name="Rettangolo 9"/>
          <p:cNvSpPr/>
          <p:nvPr/>
        </p:nvSpPr>
        <p:spPr>
          <a:xfrm>
            <a:off x="342899" y="4873109"/>
            <a:ext cx="4516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ESR1 mutations </a:t>
            </a:r>
            <a:r>
              <a:rPr lang="en-US" dirty="0" smtClean="0"/>
              <a:t> are rare in primary tumors</a:t>
            </a:r>
            <a:endParaRPr lang="es-ES_tradnl" dirty="0"/>
          </a:p>
        </p:txBody>
      </p:sp>
      <p:sp>
        <p:nvSpPr>
          <p:cNvPr id="11" name="Rettangolo 10"/>
          <p:cNvSpPr/>
          <p:nvPr/>
        </p:nvSpPr>
        <p:spPr>
          <a:xfrm>
            <a:off x="342899" y="5704907"/>
            <a:ext cx="6305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Acquired </a:t>
            </a:r>
            <a:r>
              <a:rPr lang="en-US" dirty="0"/>
              <a:t>ESR1 </a:t>
            </a:r>
            <a:r>
              <a:rPr lang="en-US" dirty="0" smtClean="0"/>
              <a:t>mutations induced by AI, not  by SERM or SERD</a:t>
            </a:r>
            <a:endParaRPr lang="es-ES_tradnl" dirty="0"/>
          </a:p>
        </p:txBody>
      </p:sp>
    </p:spTree>
    <p:extLst>
      <p:ext uri="{BB962C8B-B14F-4D97-AF65-F5344CB8AC3E}">
        <p14:creationId xmlns="" xmlns:p14="http://schemas.microsoft.com/office/powerpoint/2010/main" val="111487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895473"/>
            <a:ext cx="8586126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128676" y="123825"/>
            <a:ext cx="4633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Novel</a:t>
            </a:r>
            <a:r>
              <a:rPr lang="it-IT" sz="3200" dirty="0" smtClean="0"/>
              <a:t> SERDS: </a:t>
            </a:r>
            <a:r>
              <a:rPr lang="it-IT" sz="3200" dirty="0" err="1" smtClean="0"/>
              <a:t>Clinical</a:t>
            </a:r>
            <a:r>
              <a:rPr lang="it-IT" sz="3200" dirty="0" smtClean="0"/>
              <a:t> Trials</a:t>
            </a:r>
            <a:endParaRPr lang="es-ES_tradnl" sz="3200" dirty="0"/>
          </a:p>
        </p:txBody>
      </p:sp>
      <p:sp>
        <p:nvSpPr>
          <p:cNvPr id="4" name="Rettangolo 3"/>
          <p:cNvSpPr/>
          <p:nvPr/>
        </p:nvSpPr>
        <p:spPr>
          <a:xfrm>
            <a:off x="518453" y="739793"/>
            <a:ext cx="8625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AZD9496 </a:t>
            </a:r>
            <a:r>
              <a:rPr lang="es-ES_tradnl" dirty="0" smtClean="0"/>
              <a:t>short </a:t>
            </a:r>
            <a:r>
              <a:rPr lang="es-ES_tradnl" dirty="0"/>
              <a:t>half-life </a:t>
            </a:r>
            <a:r>
              <a:rPr lang="es-ES_tradnl" dirty="0" smtClean="0"/>
              <a:t>and </a:t>
            </a:r>
            <a:r>
              <a:rPr lang="en-US" dirty="0" smtClean="0"/>
              <a:t>GDC0810 </a:t>
            </a:r>
            <a:r>
              <a:rPr lang="en-US" dirty="0"/>
              <a:t>low </a:t>
            </a:r>
            <a:r>
              <a:rPr lang="en-US" dirty="0" smtClean="0"/>
              <a:t>activity are  limitations </a:t>
            </a:r>
            <a:r>
              <a:rPr lang="en-US" dirty="0"/>
              <a:t>for clinical </a:t>
            </a:r>
            <a:r>
              <a:rPr lang="en-US" dirty="0" smtClean="0"/>
              <a:t>development</a:t>
            </a:r>
            <a:endParaRPr lang="es-ES_tradnl" dirty="0"/>
          </a:p>
        </p:txBody>
      </p:sp>
      <p:sp>
        <p:nvSpPr>
          <p:cNvPr id="7" name="Rettangolo 6"/>
          <p:cNvSpPr/>
          <p:nvPr/>
        </p:nvSpPr>
        <p:spPr>
          <a:xfrm>
            <a:off x="518453" y="1314450"/>
            <a:ext cx="797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Elacestrant</a:t>
            </a:r>
            <a:r>
              <a:rPr lang="en-US" dirty="0"/>
              <a:t> (RAD1901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is in </a:t>
            </a:r>
            <a:r>
              <a:rPr lang="en-US" dirty="0"/>
              <a:t>phase 3 clinical </a:t>
            </a:r>
            <a:r>
              <a:rPr lang="en-US" dirty="0" smtClean="0"/>
              <a:t>trial</a:t>
            </a:r>
            <a:r>
              <a:rPr lang="es-ES_tradnl" dirty="0" smtClean="0"/>
              <a:t> </a:t>
            </a:r>
            <a:r>
              <a:rPr lang="es-ES_tradnl" dirty="0"/>
              <a:t>(EMERALD trial; NCT03778931)</a:t>
            </a:r>
          </a:p>
        </p:txBody>
      </p:sp>
    </p:spTree>
    <p:extLst>
      <p:ext uri="{BB962C8B-B14F-4D97-AF65-F5344CB8AC3E}">
        <p14:creationId xmlns="" xmlns:p14="http://schemas.microsoft.com/office/powerpoint/2010/main" val="169026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28840" y="204490"/>
            <a:ext cx="6799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/>
              <a:t>Main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strategies</a:t>
            </a:r>
            <a:r>
              <a:rPr lang="it-IT" sz="3200" b="1" dirty="0" smtClean="0"/>
              <a:t> in HER2+ </a:t>
            </a:r>
            <a:r>
              <a:rPr lang="it-IT" sz="3200" b="1" dirty="0" err="1" smtClean="0"/>
              <a:t>Breast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cancer</a:t>
            </a:r>
            <a:endParaRPr lang="es-ES_tradnl" sz="3200" b="1" dirty="0"/>
          </a:p>
        </p:txBody>
      </p:sp>
      <p:sp>
        <p:nvSpPr>
          <p:cNvPr id="5" name="Rettangolo 4"/>
          <p:cNvSpPr/>
          <p:nvPr/>
        </p:nvSpPr>
        <p:spPr>
          <a:xfrm>
            <a:off x="485776" y="1370737"/>
            <a:ext cx="78771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875" indent="-342900">
              <a:buAutoNum type="arabicPeriod"/>
            </a:pPr>
            <a:r>
              <a:rPr lang="en-US" sz="2400" dirty="0" smtClean="0"/>
              <a:t>Blocking cross-talk </a:t>
            </a:r>
            <a:r>
              <a:rPr lang="en-US" sz="2400" dirty="0"/>
              <a:t>between </a:t>
            </a:r>
            <a:r>
              <a:rPr lang="en-US" sz="2400" dirty="0" smtClean="0"/>
              <a:t>HER2 and intracellular pathways</a:t>
            </a:r>
          </a:p>
          <a:p>
            <a:pPr marL="523875" indent="-342900">
              <a:buAutoNum type="arabicPeriod"/>
            </a:pPr>
            <a:endParaRPr lang="en-US" sz="2400" dirty="0"/>
          </a:p>
          <a:p>
            <a:pPr marL="523875" indent="-342900">
              <a:buAutoNum type="arabicPeriod"/>
            </a:pPr>
            <a:r>
              <a:rPr lang="en-US" sz="2400" dirty="0" smtClean="0"/>
              <a:t>Optimize Antigen-Dependent Cell </a:t>
            </a:r>
            <a:r>
              <a:rPr lang="en-US" sz="2400" dirty="0" err="1" smtClean="0"/>
              <a:t>Cytotoxicity</a:t>
            </a:r>
            <a:r>
              <a:rPr lang="en-US" sz="2400" dirty="0" smtClean="0"/>
              <a:t> (ADCC)</a:t>
            </a:r>
          </a:p>
          <a:p>
            <a:pPr marL="523875" indent="-342900">
              <a:buAutoNum type="arabicPeriod"/>
            </a:pPr>
            <a:endParaRPr lang="en-US" sz="2400" dirty="0"/>
          </a:p>
          <a:p>
            <a:pPr marL="523875" indent="-342900">
              <a:buAutoNum type="arabicPeriod"/>
            </a:pPr>
            <a:r>
              <a:rPr lang="en-US" sz="2400" dirty="0" smtClean="0"/>
              <a:t>Novel Antibody-Drug Conjugate</a:t>
            </a:r>
          </a:p>
          <a:p>
            <a:pPr marL="523875" indent="-342900">
              <a:buAutoNum type="arabicPeriod"/>
            </a:pPr>
            <a:endParaRPr lang="en-US" sz="2400" dirty="0" smtClean="0"/>
          </a:p>
          <a:p>
            <a:pPr marL="523875" indent="-342900">
              <a:buAutoNum type="arabicPeriod"/>
            </a:pPr>
            <a:r>
              <a:rPr lang="en-US" sz="2400" dirty="0" smtClean="0"/>
              <a:t>Novel TKI</a:t>
            </a:r>
            <a:endParaRPr lang="es-ES_tradnl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7641984"/>
              </p:ext>
            </p:extLst>
          </p:nvPr>
        </p:nvGraphicFramePr>
        <p:xfrm>
          <a:off x="378300" y="4435734"/>
          <a:ext cx="8441849" cy="226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90"/>
                <a:gridCol w="4112985"/>
                <a:gridCol w="1619250"/>
                <a:gridCol w="962024"/>
              </a:tblGrid>
              <a:tr h="30779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STUDY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INTERVENTION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RECRUITMENT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PHASE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0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NCT02167854</a:t>
                      </a:r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Alpelisib</a:t>
                      </a:r>
                      <a:r>
                        <a:rPr lang="it-IT" sz="1200" dirty="0" smtClean="0"/>
                        <a:t> +</a:t>
                      </a:r>
                      <a:r>
                        <a:rPr lang="it-IT" sz="1200" dirty="0" err="1" smtClean="0"/>
                        <a:t>Trastuzumab</a:t>
                      </a:r>
                      <a:r>
                        <a:rPr lang="it-IT" sz="1200" dirty="0" smtClean="0"/>
                        <a:t> + LJM716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Trast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.,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Pert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. and T-DM1)</a:t>
                      </a:r>
                      <a:endParaRPr lang="it-IT" sz="1200" dirty="0" smtClean="0"/>
                    </a:p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Active,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recruiting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7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NCT02038010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Alpelisib</a:t>
                      </a:r>
                      <a:r>
                        <a:rPr lang="it-IT" sz="1200" dirty="0" smtClean="0"/>
                        <a:t> + T-DM1</a:t>
                      </a: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Trast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.,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Pert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200" dirty="0" smtClean="0"/>
                    </a:p>
                    <a:p>
                      <a:pPr algn="ctr"/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Active,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recruiting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0" dirty="0" smtClean="0"/>
                        <a:t>I</a:t>
                      </a:r>
                      <a:endParaRPr lang="it-IT" sz="12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7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 NCT03767335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MEN1611 + </a:t>
                      </a:r>
                      <a:r>
                        <a:rPr lang="it-IT" sz="1200" dirty="0" err="1" smtClean="0"/>
                        <a:t>Trastuzumab</a:t>
                      </a:r>
                      <a:r>
                        <a:rPr lang="it-IT" sz="1200" dirty="0" smtClean="0"/>
                        <a:t> +/-</a:t>
                      </a:r>
                      <a:r>
                        <a:rPr lang="it-IT" sz="1200" dirty="0" err="1" smtClean="0"/>
                        <a:t>Fulvestrant</a:t>
                      </a:r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 &gt;2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lines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of anti-HER2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txt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/>
                        <a:t>Recruiting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0" dirty="0" smtClean="0"/>
                        <a:t>I</a:t>
                      </a:r>
                      <a:endParaRPr lang="it-IT" sz="12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152525" y="3987062"/>
            <a:ext cx="7115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Clinical trials with </a:t>
            </a:r>
            <a:r>
              <a:rPr lang="en-US" sz="2000" dirty="0" smtClean="0"/>
              <a:t>PI3 </a:t>
            </a:r>
            <a:r>
              <a:rPr lang="en-US" sz="2000" dirty="0"/>
              <a:t>kinase </a:t>
            </a:r>
            <a:r>
              <a:rPr lang="en-US" sz="2000" dirty="0" smtClean="0"/>
              <a:t>inhibitors and anti-HER2 Treatment</a:t>
            </a:r>
            <a:endParaRPr lang="es-ES_tradnl" sz="2000" dirty="0"/>
          </a:p>
        </p:txBody>
      </p:sp>
      <p:sp>
        <p:nvSpPr>
          <p:cNvPr id="6" name="Rettangolo 5"/>
          <p:cNvSpPr/>
          <p:nvPr/>
        </p:nvSpPr>
        <p:spPr>
          <a:xfrm>
            <a:off x="1284275" y="167310"/>
            <a:ext cx="6254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Blocking cross-talk  in HER2+ BC</a:t>
            </a:r>
            <a:endParaRPr lang="it-IT" sz="3600" b="1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7641984"/>
              </p:ext>
            </p:extLst>
          </p:nvPr>
        </p:nvGraphicFramePr>
        <p:xfrm>
          <a:off x="378300" y="1290309"/>
          <a:ext cx="8441849" cy="260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90"/>
                <a:gridCol w="4112985"/>
                <a:gridCol w="1619250"/>
                <a:gridCol w="962024"/>
              </a:tblGrid>
              <a:tr h="30779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STUDY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INTERVENTION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RECRUITMENT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PHASE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0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NCT02575231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MonarcHER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Abemaciclib+Trastuzumab+Fulvestrant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vs 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Abemaciclib+Trastuzumab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vs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Trast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+Chemio</a:t>
                      </a:r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 &gt;2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lines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anti-HER2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txt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200" dirty="0" smtClean="0"/>
                    </a:p>
                    <a:p>
                      <a:pPr algn="ctr"/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/>
                        <a:t>Recruiting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NCT02947685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(PATINA)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Palbociclib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+Trastuzumab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Pertuzumab+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Endocrine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Therapy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vs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rastuzumab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pertuzumab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+ Endocrine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Therapy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it-IT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Trast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./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Pert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200" dirty="0" smtClean="0"/>
                    </a:p>
                    <a:p>
                      <a:pPr algn="ctr"/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/>
                        <a:t>Recruiting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0" dirty="0" smtClean="0"/>
                        <a:t>III</a:t>
                      </a:r>
                      <a:endParaRPr lang="it-IT" sz="12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 NCT02448420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(PATRICIA)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Palbociclib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+Trastuzumab+ Endocrine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Therapy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 vs  treatment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physician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's </a:t>
                      </a:r>
                      <a:r>
                        <a:rPr lang="it-IT" sz="1200" baseline="0" dirty="0" err="1" smtClean="0">
                          <a:solidFill>
                            <a:schemeClr val="tx1"/>
                          </a:solidFill>
                        </a:rPr>
                        <a:t>choice</a:t>
                      </a:r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 &gt;2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lines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 of anti-HER2 </a:t>
                      </a:r>
                      <a:r>
                        <a:rPr lang="it-IT" sz="1200" dirty="0" err="1" smtClean="0">
                          <a:solidFill>
                            <a:schemeClr val="tx1"/>
                          </a:solidFill>
                        </a:rPr>
                        <a:t>txt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/>
                        <a:t>Recruiting</a:t>
                      </a:r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i="0" dirty="0" smtClean="0"/>
                        <a:t>II/</a:t>
                      </a:r>
                      <a:r>
                        <a:rPr lang="it-IT" sz="1200" i="0" dirty="0" err="1" smtClean="0"/>
                        <a:t>III</a:t>
                      </a:r>
                      <a:endParaRPr lang="it-IT" sz="12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1152525" y="814341"/>
            <a:ext cx="7115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Clinical trials with </a:t>
            </a:r>
            <a:r>
              <a:rPr lang="en-US" sz="2000" dirty="0" smtClean="0"/>
              <a:t>CDK4/6 inhibitors and anti-HER2 Treatment</a:t>
            </a:r>
            <a:endParaRPr lang="es-ES_tradnl" sz="2000" dirty="0"/>
          </a:p>
        </p:txBody>
      </p:sp>
    </p:spTree>
    <p:extLst>
      <p:ext uri="{BB962C8B-B14F-4D97-AF65-F5344CB8AC3E}">
        <p14:creationId xmlns="" xmlns:p14="http://schemas.microsoft.com/office/powerpoint/2010/main" val="431241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01" y="2505211"/>
            <a:ext cx="8900899" cy="197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8AAF54B-36C4-42B2-B033-1D31065A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8247638" cy="1103313"/>
          </a:xfrm>
        </p:spPr>
        <p:txBody>
          <a:bodyPr>
            <a:normAutofit/>
          </a:bodyPr>
          <a:lstStyle/>
          <a:p>
            <a:r>
              <a:rPr lang="en-US" sz="2800" dirty="0"/>
              <a:t>Abemaciclib in Previously Treated HR+/HER2+ Advanced BC (monarcHER): Phase II Study Design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A64FC702-59BD-427C-945F-2400247F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357956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International, open-label, randomized phase II trial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xmlns="" id="{7BF4725B-A70C-4BBF-8E29-5D7D0E326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780" y="1927866"/>
            <a:ext cx="394829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Stratified by no. prior systemic regimens (2-3 vs &gt; 3), measurable vs nonmeasurable disease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C9E34A98-A56C-4E87-8986-CE80F8644AB4}"/>
              </a:ext>
            </a:extLst>
          </p:cNvPr>
          <p:cNvSpPr txBox="1">
            <a:spLocks/>
          </p:cNvSpPr>
          <p:nvPr/>
        </p:nvSpPr>
        <p:spPr bwMode="auto">
          <a:xfrm>
            <a:off x="38381" y="4897854"/>
            <a:ext cx="9105615" cy="177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 investigator-assessed PFS for abemaciclib + trastuzumab + fulvestrant vs trastuzumab 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 CT, then abemaciclib + trastuzumab vs trastuzumab + CT if positive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Study designed to achieve 80% power and 2-sided α = 0.20 with 165 PFS events, assuming hazard ratio of 0.667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Secondary endpoints: ORR, OS, PRO, PK, safety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0271"/>
            <a:ext cx="9144000" cy="336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8AAF54B-36C4-42B2-B033-1D31065A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499" y="238127"/>
            <a:ext cx="6691793" cy="1103313"/>
          </a:xfrm>
        </p:spPr>
        <p:txBody>
          <a:bodyPr>
            <a:noAutofit/>
          </a:bodyPr>
          <a:lstStyle/>
          <a:p>
            <a:r>
              <a:rPr lang="en-US" sz="3200" dirty="0"/>
              <a:t>monarcHER: Investigator-Assessed PFS </a:t>
            </a:r>
            <a:br>
              <a:rPr lang="en-US" sz="3200" dirty="0"/>
            </a:br>
            <a:r>
              <a:rPr lang="en-US" sz="3200" dirty="0"/>
              <a:t>(Primary Endpoint)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64FC702-59BD-427C-945F-2400247F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7" y="5768712"/>
            <a:ext cx="8539325" cy="538547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Median PFS significantly prolonged with abemaciclib + trastuzumab + fulvestrant (prespecified </a:t>
            </a:r>
            <a:br>
              <a:rPr lang="en-US" sz="2000" dirty="0"/>
            </a:br>
            <a:r>
              <a:rPr lang="en-US" sz="2000" dirty="0"/>
              <a:t>2-sided </a:t>
            </a:r>
            <a:r>
              <a:rPr lang="el-GR" sz="2000" dirty="0"/>
              <a:t>α</a:t>
            </a:r>
            <a:r>
              <a:rPr lang="en-US" sz="2000" dirty="0"/>
              <a:t> = 0.20), with no PFS benefit found for abemaciclib + trastuzumab vs trastuzumab + CT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xmlns="" id="{E49C0F37-9B91-4E35-94C9-B9A4CBB7D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9" y="6371663"/>
            <a:ext cx="6165225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Tolaney. ESMO 2019. Abstr LBA23. Reproduced with permission.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16" y="2878461"/>
            <a:ext cx="237959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04916" y="1956234"/>
            <a:ext cx="764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Mergetuximab</a:t>
            </a:r>
            <a:r>
              <a:rPr lang="it-IT" sz="2800" b="1" dirty="0" smtClean="0"/>
              <a:t>: </a:t>
            </a:r>
            <a:r>
              <a:rPr lang="it-IT" sz="2800" b="1" dirty="0" err="1" smtClean="0"/>
              <a:t>Trastuzumab</a:t>
            </a:r>
            <a:r>
              <a:rPr lang="it-IT" sz="2800" b="1" dirty="0" smtClean="0"/>
              <a:t> with </a:t>
            </a:r>
            <a:r>
              <a:rPr lang="it-IT" sz="2800" b="1" dirty="0" err="1" smtClean="0"/>
              <a:t>increased</a:t>
            </a:r>
            <a:r>
              <a:rPr lang="it-IT" sz="2800" b="1" dirty="0" smtClean="0"/>
              <a:t> ADCC</a:t>
            </a:r>
            <a:endParaRPr lang="es-ES_tradnl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97933" y="5875662"/>
            <a:ext cx="1782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Trastuzumab</a:t>
            </a:r>
            <a:endParaRPr lang="es-ES_tradnl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16" y="2878461"/>
            <a:ext cx="237959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579258" y="5871970"/>
            <a:ext cx="202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Mergetuximab</a:t>
            </a:r>
            <a:endParaRPr lang="es-ES_tradnl" sz="2400" dirty="0"/>
          </a:p>
        </p:txBody>
      </p:sp>
      <p:sp>
        <p:nvSpPr>
          <p:cNvPr id="8" name="Rettangolo 7"/>
          <p:cNvSpPr/>
          <p:nvPr/>
        </p:nvSpPr>
        <p:spPr>
          <a:xfrm>
            <a:off x="5038725" y="4770762"/>
            <a:ext cx="914400" cy="24765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5972176" y="4948432"/>
            <a:ext cx="533399" cy="1399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924550" y="5199387"/>
            <a:ext cx="223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 amino acid </a:t>
            </a:r>
            <a:r>
              <a:rPr lang="it-IT" dirty="0" err="1" smtClean="0"/>
              <a:t>changed</a:t>
            </a:r>
            <a:endParaRPr lang="es-ES_tradnl" dirty="0"/>
          </a:p>
        </p:txBody>
      </p:sp>
      <p:sp>
        <p:nvSpPr>
          <p:cNvPr id="11" name="Rettangolo 10"/>
          <p:cNvSpPr/>
          <p:nvPr/>
        </p:nvSpPr>
        <p:spPr>
          <a:xfrm>
            <a:off x="820271" y="194606"/>
            <a:ext cx="8142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3875" indent="-342900"/>
            <a:r>
              <a:rPr lang="en-US" sz="2800" dirty="0" smtClean="0"/>
              <a:t>Optimize Antigen-Dependent Cell </a:t>
            </a:r>
            <a:r>
              <a:rPr lang="en-US" sz="2800" dirty="0" err="1" smtClean="0"/>
              <a:t>Cytotoxicity</a:t>
            </a:r>
            <a:r>
              <a:rPr lang="en-US" sz="2800" dirty="0" smtClean="0"/>
              <a:t> (ADCC)</a:t>
            </a:r>
          </a:p>
        </p:txBody>
      </p:sp>
    </p:spTree>
    <p:extLst>
      <p:ext uri="{BB962C8B-B14F-4D97-AF65-F5344CB8AC3E}">
        <p14:creationId xmlns="" xmlns:p14="http://schemas.microsoft.com/office/powerpoint/2010/main" val="977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380270"/>
            <a:ext cx="7658100" cy="379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33350" y="5439460"/>
            <a:ext cx="9010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Margetuximab</a:t>
            </a:r>
            <a:r>
              <a:rPr lang="en-US" dirty="0" smtClean="0"/>
              <a:t>: </a:t>
            </a:r>
            <a:r>
              <a:rPr lang="en-US" dirty="0" err="1" smtClean="0"/>
              <a:t>trastuzumab</a:t>
            </a:r>
            <a:r>
              <a:rPr lang="en-US" dirty="0" smtClean="0"/>
              <a:t> with Fc engineered (5 aa difference) </a:t>
            </a:r>
            <a:r>
              <a:rPr lang="en-US" dirty="0"/>
              <a:t>to have increased affinity for activating Fc</a:t>
            </a:r>
            <a:r>
              <a:rPr lang="el-GR" dirty="0"/>
              <a:t>γ</a:t>
            </a:r>
            <a:r>
              <a:rPr lang="en-US" dirty="0"/>
              <a:t> receptor CD16A (both lower and higher affinity alleles) and decreased affinity for inhibitory Fc</a:t>
            </a:r>
            <a:r>
              <a:rPr lang="el-GR" dirty="0"/>
              <a:t>γ</a:t>
            </a:r>
            <a:r>
              <a:rPr lang="en-US" dirty="0"/>
              <a:t> receptor CD32B</a:t>
            </a:r>
            <a:r>
              <a:rPr lang="en-US" baseline="30000" dirty="0"/>
              <a:t>[3</a:t>
            </a:r>
            <a:r>
              <a:rPr lang="en-US" baseline="30000" dirty="0" smtClean="0"/>
              <a:t>]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506370" y="302149"/>
            <a:ext cx="8142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3875" indent="-342900"/>
            <a:r>
              <a:rPr lang="en-US" sz="2800" dirty="0" smtClean="0"/>
              <a:t>Optimize Antigen-Dependent Cell </a:t>
            </a:r>
            <a:r>
              <a:rPr lang="en-US" sz="2800" dirty="0" err="1" smtClean="0"/>
              <a:t>Cytotoxicity</a:t>
            </a:r>
            <a:r>
              <a:rPr lang="en-US" sz="2800" dirty="0" smtClean="0"/>
              <a:t> (ADCC)</a:t>
            </a:r>
          </a:p>
        </p:txBody>
      </p:sp>
    </p:spTree>
    <p:extLst>
      <p:ext uri="{BB962C8B-B14F-4D97-AF65-F5344CB8AC3E}">
        <p14:creationId xmlns="" xmlns:p14="http://schemas.microsoft.com/office/powerpoint/2010/main" val="977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160857" y="622283"/>
            <a:ext cx="2600324" cy="1978643"/>
            <a:chOff x="25400" y="238125"/>
            <a:chExt cx="2867024" cy="2203450"/>
          </a:xfrm>
        </p:grpSpPr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" y="1571624"/>
              <a:ext cx="18923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uppo 10"/>
            <p:cNvGrpSpPr/>
            <p:nvPr/>
          </p:nvGrpSpPr>
          <p:grpSpPr>
            <a:xfrm flipH="1">
              <a:off x="25400" y="798510"/>
              <a:ext cx="904875" cy="1130300"/>
              <a:chOff x="1901825" y="798510"/>
              <a:chExt cx="904875" cy="1130300"/>
            </a:xfrm>
          </p:grpSpPr>
          <p:pic>
            <p:nvPicPr>
              <p:cNvPr id="31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79625" y="820736"/>
                <a:ext cx="317500" cy="654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108200" y="1230310"/>
                <a:ext cx="1130300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70100" y="1135061"/>
                <a:ext cx="317500" cy="654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65349" y="820736"/>
              <a:ext cx="317500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5824" y="1135061"/>
              <a:ext cx="317500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71679">
              <a:off x="265112" y="1731960"/>
              <a:ext cx="4699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33412" y="250825"/>
              <a:ext cx="18923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87114" flipH="1">
              <a:off x="2450608" y="450384"/>
              <a:ext cx="389971" cy="326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8995">
              <a:off x="199253" y="534621"/>
              <a:ext cx="457464" cy="38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62" y="250825"/>
              <a:ext cx="431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61" y="2146300"/>
              <a:ext cx="431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93924" y="1230310"/>
              <a:ext cx="11303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57269" flipH="1">
              <a:off x="2428493" y="1898821"/>
              <a:ext cx="393700" cy="329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tangolo arrotondato 9"/>
            <p:cNvSpPr/>
            <p:nvPr/>
          </p:nvSpPr>
          <p:spPr>
            <a:xfrm>
              <a:off x="44449" y="238125"/>
              <a:ext cx="2817813" cy="220345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459460" y="2655755"/>
            <a:ext cx="191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Mammary</a:t>
            </a:r>
            <a:r>
              <a:rPr lang="it-IT" dirty="0" smtClean="0"/>
              <a:t> </a:t>
            </a:r>
            <a:r>
              <a:rPr lang="it-IT" dirty="0" err="1" smtClean="0"/>
              <a:t>duct</a:t>
            </a:r>
            <a:endParaRPr lang="es-ES_tradnl" dirty="0"/>
          </a:p>
        </p:txBody>
      </p:sp>
      <p:grpSp>
        <p:nvGrpSpPr>
          <p:cNvPr id="3" name="Gruppo 2"/>
          <p:cNvGrpSpPr/>
          <p:nvPr/>
        </p:nvGrpSpPr>
        <p:grpSpPr>
          <a:xfrm>
            <a:off x="2164839" y="3490694"/>
            <a:ext cx="2090052" cy="2865219"/>
            <a:chOff x="2164839" y="3490694"/>
            <a:chExt cx="2090052" cy="2865219"/>
          </a:xfrm>
        </p:grpSpPr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839" y="4086225"/>
              <a:ext cx="4445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174" y="3490694"/>
              <a:ext cx="4445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810391" y="5860613"/>
              <a:ext cx="4445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uppo 1"/>
          <p:cNvGrpSpPr/>
          <p:nvPr/>
        </p:nvGrpSpPr>
        <p:grpSpPr>
          <a:xfrm>
            <a:off x="262700" y="3077861"/>
            <a:ext cx="7972172" cy="3676733"/>
            <a:chOff x="262700" y="3077861"/>
            <a:chExt cx="7972172" cy="367673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742" y="4330700"/>
              <a:ext cx="7112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942" y="4806950"/>
              <a:ext cx="7112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142" y="5016500"/>
              <a:ext cx="7112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ttore 2 5"/>
            <p:cNvCxnSpPr/>
            <p:nvPr/>
          </p:nvCxnSpPr>
          <p:spPr>
            <a:xfrm flipV="1">
              <a:off x="3590017" y="4559300"/>
              <a:ext cx="501650" cy="3238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7267" y="4451350"/>
              <a:ext cx="4699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767" y="3860800"/>
              <a:ext cx="4699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667" y="4057650"/>
              <a:ext cx="4699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467" y="5356225"/>
              <a:ext cx="431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767" y="5664200"/>
              <a:ext cx="431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1367" y="5372100"/>
              <a:ext cx="4318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Connettore 2 15"/>
            <p:cNvCxnSpPr/>
            <p:nvPr/>
          </p:nvCxnSpPr>
          <p:spPr>
            <a:xfrm>
              <a:off x="3590017" y="5026025"/>
              <a:ext cx="501650" cy="3238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842" y="3924300"/>
              <a:ext cx="31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342" y="3924300"/>
              <a:ext cx="31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842" y="3924300"/>
              <a:ext cx="31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Connettore 2 19"/>
            <p:cNvCxnSpPr/>
            <p:nvPr/>
          </p:nvCxnSpPr>
          <p:spPr>
            <a:xfrm>
              <a:off x="5209266" y="4260850"/>
              <a:ext cx="5683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>
              <a:off x="5268002" y="5781675"/>
              <a:ext cx="5683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317" y="5654675"/>
              <a:ext cx="11303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817" y="5654675"/>
              <a:ext cx="11303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CasellaDiTesto 51"/>
            <p:cNvSpPr txBox="1"/>
            <p:nvPr/>
          </p:nvSpPr>
          <p:spPr>
            <a:xfrm>
              <a:off x="262700" y="4463871"/>
              <a:ext cx="19175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/>
                <a:t>Pluripotent</a:t>
              </a:r>
              <a:endParaRPr lang="it-IT" dirty="0" smtClean="0"/>
            </a:p>
            <a:p>
              <a:pPr algn="ctr"/>
              <a:r>
                <a:rPr lang="it-IT" dirty="0" err="1" smtClean="0"/>
                <a:t>Progenitors</a:t>
              </a:r>
              <a:endParaRPr lang="it-IT" dirty="0" smtClean="0"/>
            </a:p>
            <a:p>
              <a:pPr algn="ctr"/>
              <a:r>
                <a:rPr lang="it-IT" dirty="0"/>
                <a:t>o</a:t>
              </a:r>
              <a:r>
                <a:rPr lang="it-IT" dirty="0" smtClean="0"/>
                <a:t>r </a:t>
              </a:r>
            </a:p>
            <a:p>
              <a:pPr algn="ctr"/>
              <a:r>
                <a:rPr lang="it-IT" dirty="0" err="1" smtClean="0"/>
                <a:t>Staminal</a:t>
              </a:r>
              <a:r>
                <a:rPr lang="it-IT" dirty="0" smtClean="0"/>
                <a:t> </a:t>
              </a:r>
              <a:r>
                <a:rPr lang="it-IT" dirty="0" err="1"/>
                <a:t>C</a:t>
              </a:r>
              <a:r>
                <a:rPr lang="it-IT" dirty="0" err="1" smtClean="0"/>
                <a:t>ells</a:t>
              </a:r>
              <a:endParaRPr lang="es-ES_tradnl" dirty="0"/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3901252" y="6108263"/>
              <a:ext cx="1917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/>
                <a:t>Mioepithelial</a:t>
              </a:r>
              <a:endParaRPr lang="it-IT" dirty="0" smtClean="0"/>
            </a:p>
            <a:p>
              <a:pPr algn="ctr"/>
              <a:r>
                <a:rPr lang="it-IT" dirty="0" err="1" smtClean="0"/>
                <a:t>Progenitors</a:t>
              </a:r>
              <a:endParaRPr lang="es-ES_tradnl" dirty="0"/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3901252" y="3077861"/>
              <a:ext cx="1917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Luminal</a:t>
              </a:r>
            </a:p>
            <a:p>
              <a:pPr algn="ctr"/>
              <a:r>
                <a:rPr lang="it-IT" dirty="0" err="1" smtClean="0"/>
                <a:t>Progenitors</a:t>
              </a:r>
              <a:endParaRPr lang="es-ES_tradnl" dirty="0"/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6317342" y="5943600"/>
              <a:ext cx="1917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/>
                <a:t>Differentiated</a:t>
              </a:r>
              <a:r>
                <a:rPr lang="it-IT" dirty="0" smtClean="0"/>
                <a:t> </a:t>
              </a:r>
              <a:r>
                <a:rPr lang="it-IT" dirty="0" err="1" smtClean="0"/>
                <a:t>Mioepithelial</a:t>
              </a:r>
              <a:r>
                <a:rPr lang="it-IT" dirty="0" smtClean="0"/>
                <a:t> </a:t>
              </a:r>
              <a:r>
                <a:rPr lang="it-IT" dirty="0" err="1"/>
                <a:t>C</a:t>
              </a:r>
              <a:r>
                <a:rPr lang="it-IT" dirty="0" err="1" smtClean="0"/>
                <a:t>ells</a:t>
              </a:r>
              <a:endParaRPr lang="it-IT" dirty="0" smtClean="0"/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5653937" y="3208194"/>
              <a:ext cx="1917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/>
                <a:t>Differentiated</a:t>
              </a:r>
              <a:r>
                <a:rPr lang="it-IT" dirty="0" smtClean="0"/>
                <a:t> Luminal </a:t>
              </a:r>
              <a:r>
                <a:rPr lang="it-IT" dirty="0" err="1" smtClean="0"/>
                <a:t>Cells</a:t>
              </a:r>
              <a:endParaRPr lang="it-IT" dirty="0" smtClean="0"/>
            </a:p>
          </p:txBody>
        </p:sp>
        <p:pic>
          <p:nvPicPr>
            <p:cNvPr id="57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434" y="3924300"/>
              <a:ext cx="31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459" y="3924300"/>
              <a:ext cx="31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o 3"/>
          <p:cNvGrpSpPr/>
          <p:nvPr/>
        </p:nvGrpSpPr>
        <p:grpSpPr>
          <a:xfrm>
            <a:off x="3561037" y="502806"/>
            <a:ext cx="5343048" cy="2245331"/>
            <a:chOff x="3561037" y="502806"/>
            <a:chExt cx="5343048" cy="2245331"/>
          </a:xfrm>
        </p:grpSpPr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683" y="502806"/>
              <a:ext cx="10795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829" y="1658594"/>
              <a:ext cx="4445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0" name="Connettore 2 59"/>
            <p:cNvCxnSpPr/>
            <p:nvPr/>
          </p:nvCxnSpPr>
          <p:spPr>
            <a:xfrm flipV="1">
              <a:off x="4640418" y="1503537"/>
              <a:ext cx="501650" cy="3238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/>
            <p:cNvCxnSpPr/>
            <p:nvPr/>
          </p:nvCxnSpPr>
          <p:spPr>
            <a:xfrm>
              <a:off x="4640418" y="1970262"/>
              <a:ext cx="501650" cy="3238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55" y="1859137"/>
              <a:ext cx="17653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CasellaDiTesto 62"/>
            <p:cNvSpPr txBox="1"/>
            <p:nvPr/>
          </p:nvSpPr>
          <p:spPr>
            <a:xfrm>
              <a:off x="6218179" y="875951"/>
              <a:ext cx="1917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Luminal </a:t>
              </a:r>
              <a:r>
                <a:rPr lang="it-IT" dirty="0" err="1" smtClean="0"/>
                <a:t>Tumor</a:t>
              </a:r>
              <a:endParaRPr lang="es-ES_tradnl" dirty="0"/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6986555" y="2153894"/>
              <a:ext cx="1917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/>
                <a:t>Basal-like</a:t>
              </a:r>
              <a:r>
                <a:rPr lang="it-IT" dirty="0" smtClean="0"/>
                <a:t> </a:t>
              </a:r>
              <a:r>
                <a:rPr lang="it-IT" dirty="0" err="1" smtClean="0"/>
                <a:t>Tumor</a:t>
              </a:r>
              <a:endParaRPr lang="es-ES_tradnl" dirty="0"/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3561037" y="2197830"/>
              <a:ext cx="1433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/>
                <a:t>Mutations</a:t>
              </a:r>
              <a:endParaRPr lang="es-ES_tradnl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774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095304"/>
            <a:ext cx="5702048" cy="251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2150" y="5711369"/>
            <a:ext cx="278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Type </a:t>
            </a:r>
            <a:r>
              <a:rPr lang="en-US" dirty="0" smtClean="0"/>
              <a:t>II </a:t>
            </a:r>
            <a:r>
              <a:rPr lang="en-US" dirty="0" err="1"/>
              <a:t>Fcγ</a:t>
            </a:r>
            <a:r>
              <a:rPr lang="en-US" dirty="0"/>
              <a:t> receptor </a:t>
            </a:r>
            <a:r>
              <a:rPr lang="en-US" dirty="0" smtClean="0"/>
              <a:t>= CD32</a:t>
            </a:r>
            <a:endParaRPr lang="es-ES_tradnl" dirty="0"/>
          </a:p>
        </p:txBody>
      </p:sp>
      <p:sp>
        <p:nvSpPr>
          <p:cNvPr id="5" name="Rettangolo 4"/>
          <p:cNvSpPr/>
          <p:nvPr/>
        </p:nvSpPr>
        <p:spPr>
          <a:xfrm>
            <a:off x="112150" y="4379357"/>
            <a:ext cx="2840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Type III </a:t>
            </a:r>
            <a:r>
              <a:rPr lang="en-US" dirty="0" err="1"/>
              <a:t>Fcγ</a:t>
            </a:r>
            <a:r>
              <a:rPr lang="en-US" dirty="0"/>
              <a:t> </a:t>
            </a:r>
            <a:r>
              <a:rPr lang="en-US" dirty="0" smtClean="0"/>
              <a:t>receptor = CD16 </a:t>
            </a:r>
            <a:endParaRPr lang="es-ES_tradnl" dirty="0"/>
          </a:p>
        </p:txBody>
      </p:sp>
      <p:sp>
        <p:nvSpPr>
          <p:cNvPr id="6" name="Rettangolo 5"/>
          <p:cNvSpPr/>
          <p:nvPr/>
        </p:nvSpPr>
        <p:spPr>
          <a:xfrm>
            <a:off x="2957201" y="4048125"/>
            <a:ext cx="1755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FcγRIIIa</a:t>
            </a:r>
            <a:r>
              <a:rPr lang="en-US" b="1" dirty="0"/>
              <a:t> (</a:t>
            </a:r>
            <a:r>
              <a:rPr lang="en-US" b="1" dirty="0" smtClean="0"/>
              <a:t>CD16A)</a:t>
            </a:r>
          </a:p>
        </p:txBody>
      </p:sp>
      <p:sp>
        <p:nvSpPr>
          <p:cNvPr id="7" name="Rettangolo 6"/>
          <p:cNvSpPr/>
          <p:nvPr/>
        </p:nvSpPr>
        <p:spPr>
          <a:xfrm>
            <a:off x="2957201" y="4711184"/>
            <a:ext cx="1726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FcγRIIIb</a:t>
            </a:r>
            <a:r>
              <a:rPr lang="en-US" dirty="0"/>
              <a:t> (</a:t>
            </a:r>
            <a:r>
              <a:rPr lang="en-US" dirty="0" smtClean="0"/>
              <a:t>CD16B)</a:t>
            </a:r>
            <a:endParaRPr lang="es-ES_tradnl" dirty="0"/>
          </a:p>
        </p:txBody>
      </p:sp>
      <p:sp>
        <p:nvSpPr>
          <p:cNvPr id="8" name="Rettangolo 7"/>
          <p:cNvSpPr/>
          <p:nvPr/>
        </p:nvSpPr>
        <p:spPr>
          <a:xfrm>
            <a:off x="4658372" y="3899416"/>
            <a:ext cx="4551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</a:t>
            </a:r>
            <a:r>
              <a:rPr lang="en-US" dirty="0"/>
              <a:t>: Valine </a:t>
            </a:r>
            <a:r>
              <a:rPr lang="en-US" dirty="0" smtClean="0"/>
              <a:t>aa158 (Lower affinity allele)</a:t>
            </a:r>
          </a:p>
          <a:p>
            <a:r>
              <a:rPr lang="en-US" dirty="0" smtClean="0"/>
              <a:t>F: </a:t>
            </a:r>
            <a:r>
              <a:rPr lang="es-ES_tradnl" dirty="0"/>
              <a:t>P</a:t>
            </a:r>
            <a:r>
              <a:rPr lang="es-ES_tradnl" dirty="0" smtClean="0"/>
              <a:t>henylalanine aa158 (</a:t>
            </a:r>
            <a:r>
              <a:rPr lang="en-US" dirty="0" smtClean="0"/>
              <a:t>Higher affinity allele)</a:t>
            </a:r>
            <a:endParaRPr lang="es-ES_tradnl" dirty="0"/>
          </a:p>
        </p:txBody>
      </p:sp>
      <p:cxnSp>
        <p:nvCxnSpPr>
          <p:cNvPr id="11" name="Connettore 1 10"/>
          <p:cNvCxnSpPr/>
          <p:nvPr/>
        </p:nvCxnSpPr>
        <p:spPr>
          <a:xfrm>
            <a:off x="2885676" y="4095750"/>
            <a:ext cx="0" cy="9159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2957201" y="5489198"/>
            <a:ext cx="1718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 </a:t>
            </a:r>
            <a:r>
              <a:rPr lang="es-ES_tradnl" dirty="0" smtClean="0"/>
              <a:t>Fc</a:t>
            </a:r>
            <a:r>
              <a:rPr lang="el-GR" dirty="0"/>
              <a:t>γ</a:t>
            </a:r>
            <a:r>
              <a:rPr lang="es-ES_tradnl" dirty="0" smtClean="0"/>
              <a:t>RIIa (</a:t>
            </a:r>
            <a:r>
              <a:rPr lang="en-US" dirty="0" smtClean="0"/>
              <a:t>CD32A)</a:t>
            </a:r>
            <a:endParaRPr lang="es-ES_tradnl" dirty="0"/>
          </a:p>
        </p:txBody>
      </p:sp>
      <p:sp>
        <p:nvSpPr>
          <p:cNvPr id="17" name="Rettangolo 16"/>
          <p:cNvSpPr/>
          <p:nvPr/>
        </p:nvSpPr>
        <p:spPr>
          <a:xfrm>
            <a:off x="2957201" y="5827217"/>
            <a:ext cx="3549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 </a:t>
            </a:r>
            <a:r>
              <a:rPr lang="es-ES_tradnl" dirty="0" smtClean="0"/>
              <a:t>Fc</a:t>
            </a:r>
            <a:r>
              <a:rPr lang="el-GR" dirty="0"/>
              <a:t>γ</a:t>
            </a:r>
            <a:r>
              <a:rPr lang="es-ES_tradnl" dirty="0" smtClean="0"/>
              <a:t>RIIb (</a:t>
            </a:r>
            <a:r>
              <a:rPr lang="en-US" dirty="0" smtClean="0"/>
              <a:t>CD32B)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inhibitory effect</a:t>
            </a:r>
            <a:endParaRPr lang="es-ES_tradnl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2885676" y="5489198"/>
            <a:ext cx="0" cy="7266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112150" y="6346211"/>
            <a:ext cx="2848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Type I Fc</a:t>
            </a:r>
            <a:r>
              <a:rPr lang="el-GR" dirty="0" smtClean="0"/>
              <a:t>γ</a:t>
            </a:r>
            <a:r>
              <a:rPr lang="it-IT" dirty="0" smtClean="0"/>
              <a:t> </a:t>
            </a:r>
            <a:r>
              <a:rPr lang="it-IT" dirty="0" err="1" smtClean="0"/>
              <a:t>receptor</a:t>
            </a:r>
            <a:r>
              <a:rPr lang="es-ES_tradnl" dirty="0" smtClean="0"/>
              <a:t> = CD64  </a:t>
            </a:r>
            <a:endParaRPr lang="es-ES_tradnl" dirty="0"/>
          </a:p>
        </p:txBody>
      </p:sp>
      <p:sp>
        <p:nvSpPr>
          <p:cNvPr id="21" name="Rettangolo 20"/>
          <p:cNvSpPr/>
          <p:nvPr/>
        </p:nvSpPr>
        <p:spPr>
          <a:xfrm>
            <a:off x="2957201" y="6346211"/>
            <a:ext cx="1417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 </a:t>
            </a:r>
            <a:r>
              <a:rPr lang="es-ES_tradnl" dirty="0" smtClean="0"/>
              <a:t>Fc</a:t>
            </a:r>
            <a:r>
              <a:rPr lang="el-GR" dirty="0"/>
              <a:t>γ</a:t>
            </a:r>
            <a:r>
              <a:rPr lang="es-ES_tradnl" dirty="0" smtClean="0"/>
              <a:t>RI (</a:t>
            </a:r>
            <a:r>
              <a:rPr lang="en-US" dirty="0" smtClean="0"/>
              <a:t>CD64)</a:t>
            </a:r>
            <a:endParaRPr lang="es-ES_tradnl" dirty="0"/>
          </a:p>
        </p:txBody>
      </p:sp>
      <p:sp>
        <p:nvSpPr>
          <p:cNvPr id="20" name="Rettangolo 19"/>
          <p:cNvSpPr/>
          <p:nvPr/>
        </p:nvSpPr>
        <p:spPr>
          <a:xfrm>
            <a:off x="600075" y="448360"/>
            <a:ext cx="7296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/>
              <a:t>Fc-gamma polymorphisms influence immune responses</a:t>
            </a:r>
          </a:p>
        </p:txBody>
      </p:sp>
    </p:spTree>
    <p:extLst>
      <p:ext uri="{BB962C8B-B14F-4D97-AF65-F5344CB8AC3E}">
        <p14:creationId xmlns="" xmlns:p14="http://schemas.microsoft.com/office/powerpoint/2010/main" val="977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26"/>
            <a:ext cx="9140825" cy="26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B9B1B698-6285-48C0-96E1-C20C9D2D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50" y="4780122"/>
            <a:ext cx="8939375" cy="161115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1800" dirty="0" smtClean="0"/>
              <a:t>Sequential </a:t>
            </a:r>
            <a:r>
              <a:rPr lang="en-US" sz="1800" dirty="0"/>
              <a:t>primary endpoint: PFS, OS</a:t>
            </a:r>
          </a:p>
          <a:p>
            <a:r>
              <a:rPr lang="en-US" sz="1800" dirty="0"/>
              <a:t>Secondary endpoints: ORR and investigator assessed PFS</a:t>
            </a:r>
          </a:p>
          <a:p>
            <a:r>
              <a:rPr lang="en-US" sz="1800" dirty="0"/>
              <a:t>Exploratory endpoints: CBR; DoR; effect of CD16A, CD32A, and CD32B alleles on efficacy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0BA19B49-7E69-4448-B2C2-6EDC9899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38127"/>
            <a:ext cx="5457666" cy="1103313"/>
          </a:xfrm>
        </p:spPr>
        <p:txBody>
          <a:bodyPr>
            <a:normAutofit/>
          </a:bodyPr>
          <a:lstStyle/>
          <a:p>
            <a:r>
              <a:rPr lang="en-US" sz="4000" dirty="0"/>
              <a:t>SOPHIA: Study Design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98716" y="1328381"/>
            <a:ext cx="372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Randomized, open-label phase III trial</a:t>
            </a:r>
          </a:p>
        </p:txBody>
      </p:sp>
    </p:spTree>
    <p:extLst>
      <p:ext uri="{BB962C8B-B14F-4D97-AF65-F5344CB8AC3E}">
        <p14:creationId xmlns="" xmlns:p14="http://schemas.microsoft.com/office/powerpoint/2010/main" val="27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1958292"/>
            <a:ext cx="8266113" cy="346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0BA19B49-7E69-4448-B2C2-6EDC9899087F}"/>
              </a:ext>
            </a:extLst>
          </p:cNvPr>
          <p:cNvSpPr txBox="1">
            <a:spLocks/>
          </p:cNvSpPr>
          <p:nvPr/>
        </p:nvSpPr>
        <p:spPr bwMode="auto">
          <a:xfrm>
            <a:off x="65087" y="217492"/>
            <a:ext cx="88392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SOPHIA: PFS in ITT Population by Central Blinded Analysis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(Primary Endpoint)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ED099219-68DA-426E-AA11-DFE9079E0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40"/>
            <a:ext cx="2281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Rugo. ASCO 2019. </a:t>
            </a:r>
            <a:r>
              <a:rPr lang="en-US" altLang="en-US" sz="1200" dirty="0" err="1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Abstr</a:t>
            </a: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smtClean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1000</a:t>
            </a:r>
            <a:endParaRPr lang="en-US" altLang="en-US" sz="120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6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9093736"/>
              </p:ext>
            </p:extLst>
          </p:nvPr>
        </p:nvGraphicFramePr>
        <p:xfrm>
          <a:off x="2228850" y="3798980"/>
          <a:ext cx="4581525" cy="1802323"/>
        </p:xfrm>
        <a:graphic>
          <a:graphicData uri="http://schemas.openxmlformats.org/drawingml/2006/table">
            <a:tbl>
              <a:tblPr firstRow="1" bandRow="1"/>
              <a:tblGrid>
                <a:gridCol w="1706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7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73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9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 or FV genotype</a:t>
                      </a:r>
                    </a:p>
                    <a:p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(N=437)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/>
                        <a:t>Margetuximab</a:t>
                      </a:r>
                      <a:r>
                        <a:rPr lang="en-US" sz="1400" dirty="0" smtClean="0"/>
                        <a:t>+ Chemo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213" marR="98213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Trastuzumab</a:t>
                      </a:r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+Chemo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213" marR="98213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PFS, </a:t>
                      </a:r>
                      <a:br>
                        <a:rPr lang="en-US" sz="1400" b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US" sz="14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3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464" marR="52464" marT="26232" marB="2623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One-sided</a:t>
                      </a:r>
                      <a:r>
                        <a:rPr lang="en-US" sz="1400" b="0" baseline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baseline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</a:t>
                      </a:r>
                      <a:r>
                        <a:rPr lang="en-US" sz="1400" b="0" baseline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4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52464" marR="52464" marT="26232" marB="2623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16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0166315"/>
              </p:ext>
            </p:extLst>
          </p:nvPr>
        </p:nvGraphicFramePr>
        <p:xfrm>
          <a:off x="2228850" y="1465355"/>
          <a:ext cx="4581525" cy="1802323"/>
        </p:xfrm>
        <a:graphic>
          <a:graphicData uri="http://schemas.openxmlformats.org/drawingml/2006/table">
            <a:tbl>
              <a:tblPr firstRow="1" bandRow="1"/>
              <a:tblGrid>
                <a:gridCol w="1706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7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73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9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VV genotype</a:t>
                      </a:r>
                    </a:p>
                    <a:p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(N=99)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/>
                        <a:t>Margetuximab</a:t>
                      </a:r>
                      <a:r>
                        <a:rPr lang="en-US" sz="1400" dirty="0" smtClean="0"/>
                        <a:t>+ Chemo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213" marR="98213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Trastuzumab</a:t>
                      </a:r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Chemo+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213" marR="98213" marT="60960" marB="6096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PFS, </a:t>
                      </a:r>
                      <a:br>
                        <a:rPr lang="en-US" sz="1400" b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lang="en-US" sz="14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3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2464" marR="52464" marT="26232" marB="2623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One-sided</a:t>
                      </a:r>
                      <a:r>
                        <a:rPr lang="en-US" sz="1400" b="0" baseline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baseline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</a:t>
                      </a:r>
                      <a:r>
                        <a:rPr lang="en-US" sz="1400" b="0" baseline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sz="1400" b="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endParaRPr lang="en-US" sz="14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464" marR="52464" marT="34976" marB="349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52464" marR="52464" marT="26232" marB="2623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838200" y="682110"/>
            <a:ext cx="8162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Margetuximab</a:t>
            </a:r>
            <a:r>
              <a:rPr lang="en-US" sz="2400" b="1" dirty="0" smtClean="0"/>
              <a:t>: Exploratory </a:t>
            </a:r>
            <a:r>
              <a:rPr lang="en-US" sz="2400" b="1" dirty="0"/>
              <a:t>analysis by CD16A genotype</a:t>
            </a:r>
            <a:endParaRPr lang="es-ES_tradnl" sz="2400" b="1" dirty="0"/>
          </a:p>
        </p:txBody>
      </p:sp>
    </p:spTree>
    <p:extLst>
      <p:ext uri="{BB962C8B-B14F-4D97-AF65-F5344CB8AC3E}">
        <p14:creationId xmlns="" xmlns:p14="http://schemas.microsoft.com/office/powerpoint/2010/main" val="977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43621" y="367647"/>
            <a:ext cx="511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3875" indent="-342900"/>
            <a:r>
              <a:rPr lang="en-US" sz="2800" dirty="0" smtClean="0"/>
              <a:t>Novel Antibody-Drug Conjugates</a:t>
            </a:r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3" y="1218414"/>
            <a:ext cx="360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18414"/>
            <a:ext cx="360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3" y="3837017"/>
            <a:ext cx="3600000" cy="270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37017"/>
            <a:ext cx="3600000" cy="270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593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4" y="269226"/>
            <a:ext cx="5227516" cy="39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95005" y="4566482"/>
            <a:ext cx="8977745" cy="1818590"/>
            <a:chOff x="-21945" y="4495232"/>
            <a:chExt cx="9575520" cy="181859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495232"/>
              <a:ext cx="955357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1945" y="5199397"/>
              <a:ext cx="9563100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asellaDiTesto 9"/>
          <p:cNvSpPr txBox="1"/>
          <p:nvPr/>
        </p:nvSpPr>
        <p:spPr>
          <a:xfrm>
            <a:off x="627797" y="4189863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Phase</a:t>
            </a:r>
            <a:r>
              <a:rPr lang="it-IT" b="1" dirty="0" smtClean="0"/>
              <a:t> III </a:t>
            </a:r>
            <a:r>
              <a:rPr lang="it-IT" b="1" dirty="0" err="1" smtClean="0"/>
              <a:t>trials</a:t>
            </a:r>
            <a:endParaRPr lang="it-IT" b="1" dirty="0"/>
          </a:p>
        </p:txBody>
      </p:sp>
      <p:sp>
        <p:nvSpPr>
          <p:cNvPr id="11" name="Rettangolo 10"/>
          <p:cNvSpPr/>
          <p:nvPr/>
        </p:nvSpPr>
        <p:spPr>
          <a:xfrm>
            <a:off x="6142946" y="2031832"/>
            <a:ext cx="2707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err="1" smtClean="0"/>
              <a:t>Deruxtecan</a:t>
            </a:r>
            <a:r>
              <a:rPr lang="it-IT" b="1" dirty="0" smtClean="0"/>
              <a:t> </a:t>
            </a:r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Topoisomerase</a:t>
            </a:r>
            <a:r>
              <a:rPr lang="it-IT" dirty="0" smtClean="0"/>
              <a:t> I </a:t>
            </a:r>
            <a:r>
              <a:rPr lang="it-IT" dirty="0" err="1" smtClean="0"/>
              <a:t>Inhibitor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137721" y="3643107"/>
            <a:ext cx="138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Trastuzumab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942066" y="1477834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 err="1" smtClean="0"/>
              <a:t>DRUGs</a:t>
            </a:r>
            <a:endParaRPr lang="it-IT" b="1" u="sng" dirty="0"/>
          </a:p>
        </p:txBody>
      </p:sp>
      <p:sp>
        <p:nvSpPr>
          <p:cNvPr id="14" name="Rettangolo 13"/>
          <p:cNvSpPr/>
          <p:nvPr/>
        </p:nvSpPr>
        <p:spPr>
          <a:xfrm>
            <a:off x="6715122" y="3416827"/>
            <a:ext cx="1133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(</a:t>
            </a:r>
            <a:r>
              <a:rPr lang="it-IT" dirty="0" err="1" smtClean="0"/>
              <a:t>Alkylant</a:t>
            </a:r>
            <a:r>
              <a:rPr lang="it-IT" dirty="0" smtClean="0"/>
              <a:t>) 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6530680" y="2862829"/>
            <a:ext cx="155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Duocarmazine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58424" y="531757"/>
            <a:ext cx="4604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3875" indent="-342900"/>
            <a:r>
              <a:rPr lang="en-US" sz="3600" b="1" dirty="0" smtClean="0"/>
              <a:t>Novel TKI in HER2+ BC</a:t>
            </a:r>
            <a:endParaRPr lang="es-ES_tradnl" sz="3600" b="1" dirty="0"/>
          </a:p>
        </p:txBody>
      </p:sp>
      <p:sp>
        <p:nvSpPr>
          <p:cNvPr id="5" name="Rettangolo 4"/>
          <p:cNvSpPr/>
          <p:nvPr/>
        </p:nvSpPr>
        <p:spPr>
          <a:xfrm>
            <a:off x="757450" y="1705970"/>
            <a:ext cx="8154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 smtClean="0"/>
              <a:t>Neratinib</a:t>
            </a:r>
            <a:endParaRPr lang="en-US" sz="2400" u="sng" dirty="0" smtClean="0"/>
          </a:p>
          <a:p>
            <a:r>
              <a:rPr lang="en-US" sz="2400" dirty="0" smtClean="0"/>
              <a:t> a next-generation TKI irreversibly inhibiting EGFR and HER2</a:t>
            </a:r>
            <a:endParaRPr lang="it-IT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9664"/>
            <a:ext cx="9130352" cy="14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57450" y="2703015"/>
            <a:ext cx="8154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 smtClean="0"/>
              <a:t>Pyrotinib</a:t>
            </a:r>
            <a:endParaRPr lang="en-US" sz="2400" u="sng" dirty="0" smtClean="0"/>
          </a:p>
          <a:p>
            <a:r>
              <a:rPr lang="en-US" sz="2400" dirty="0" smtClean="0"/>
              <a:t> a next-generation TKI irreversibly inhibiting HER2</a:t>
            </a:r>
            <a:endParaRPr lang="it-IT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84" y="1704762"/>
            <a:ext cx="8802806" cy="250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2E5B2B69-4CF3-48D4-ABB1-3B15F0AE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5" y="238127"/>
            <a:ext cx="5163244" cy="11033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NALA: Study Design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C26FCECF-2159-4FB7-93E6-08BEF7A9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321975"/>
            <a:ext cx="6260149" cy="369331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International, open-label, randomized phase III trial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="" xmlns:a16="http://schemas.microsoft.com/office/drawing/2014/main" id="{6A743521-72F5-46D5-B27A-65C2B3097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>
                <a:solidFill>
                  <a:schemeClr val="bg2"/>
                </a:solidFill>
                <a:latin typeface="Calibri" panose="020F0502020204030204" pitchFamily="34" charset="0"/>
                <a:cs typeface="+mn-cs"/>
              </a:rPr>
              <a:t>Saura. ASCO 2019. Abstr 1002. NCT01808573.</a:t>
            </a:r>
            <a:endParaRPr lang="en-US" altLang="en-US" sz="1200" b="0" dirty="0">
              <a:solidFill>
                <a:schemeClr val="bg2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90F63DFB-CF6B-4A6A-8CEF-CF63FE5E1486}"/>
              </a:ext>
            </a:extLst>
          </p:cNvPr>
          <p:cNvSpPr txBox="1">
            <a:spLocks/>
          </p:cNvSpPr>
          <p:nvPr/>
        </p:nvSpPr>
        <p:spPr bwMode="auto">
          <a:xfrm>
            <a:off x="323916" y="4397578"/>
            <a:ext cx="8315877" cy="130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sz="2000" b="0" kern="0" dirty="0" err="1" smtClean="0">
                <a:solidFill>
                  <a:schemeClr val="tx1"/>
                </a:solidFill>
              </a:rPr>
              <a:t>Coprimary</a:t>
            </a:r>
            <a:r>
              <a:rPr lang="en-US" sz="2000" b="0" kern="0" dirty="0" smtClean="0">
                <a:solidFill>
                  <a:schemeClr val="tx1"/>
                </a:solidFill>
              </a:rPr>
              <a:t> endpoints: OS, PFS (centrally confirmed)</a:t>
            </a:r>
          </a:p>
          <a:p>
            <a:pPr>
              <a:buNone/>
            </a:pPr>
            <a:r>
              <a:rPr lang="en-US" sz="1800" b="0" kern="0" dirty="0" smtClean="0">
                <a:solidFill>
                  <a:schemeClr val="tx1"/>
                </a:solidFill>
              </a:rPr>
              <a:t>	Study </a:t>
            </a:r>
            <a:r>
              <a:rPr lang="en-US" sz="1800" b="0" kern="0" dirty="0">
                <a:solidFill>
                  <a:schemeClr val="tx1"/>
                </a:solidFill>
              </a:rPr>
              <a:t>positive if either </a:t>
            </a:r>
            <a:r>
              <a:rPr lang="en-US" sz="1800" b="0" kern="0" dirty="0" smtClean="0">
                <a:solidFill>
                  <a:schemeClr val="tx1"/>
                </a:solidFill>
              </a:rPr>
              <a:t>endpoint statistically </a:t>
            </a:r>
            <a:r>
              <a:rPr lang="en-US" sz="1800" b="0" kern="0" dirty="0">
                <a:solidFill>
                  <a:schemeClr val="tx1"/>
                </a:solidFill>
              </a:rPr>
              <a:t>significant (OS, </a:t>
            </a:r>
            <a:r>
              <a:rPr lang="en-US" sz="1800" b="0" i="1" kern="0" dirty="0">
                <a:solidFill>
                  <a:schemeClr val="tx1"/>
                </a:solidFill>
              </a:rPr>
              <a:t>P </a:t>
            </a:r>
            <a:r>
              <a:rPr lang="en-US" sz="1800" b="0" kern="0" dirty="0">
                <a:solidFill>
                  <a:schemeClr val="tx1"/>
                </a:solidFill>
              </a:rPr>
              <a:t>&lt; .04; PFS, </a:t>
            </a:r>
            <a:r>
              <a:rPr lang="en-US" sz="1800" b="0" i="1" kern="0" dirty="0">
                <a:solidFill>
                  <a:schemeClr val="tx1"/>
                </a:solidFill>
              </a:rPr>
              <a:t>P </a:t>
            </a:r>
            <a:r>
              <a:rPr lang="en-US" sz="1800" b="0" kern="0" dirty="0">
                <a:solidFill>
                  <a:schemeClr val="tx1"/>
                </a:solidFill>
              </a:rPr>
              <a:t>&lt; .01)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="" xmlns:a16="http://schemas.microsoft.com/office/drawing/2014/main" id="{BC738051-A4B7-4462-83C0-6DB7E3A674EC}"/>
              </a:ext>
            </a:extLst>
          </p:cNvPr>
          <p:cNvSpPr txBox="1">
            <a:spLocks/>
          </p:cNvSpPr>
          <p:nvPr/>
        </p:nvSpPr>
        <p:spPr>
          <a:xfrm>
            <a:off x="323916" y="5706781"/>
            <a:ext cx="7660024" cy="84032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sz="2000" b="0" kern="0" dirty="0">
                <a:solidFill>
                  <a:schemeClr val="tx1"/>
                </a:solidFill>
              </a:rPr>
              <a:t>Secondary endpoints: PFS (locally determined), ORR, DoR, CBR, intervention for CNS metastases, safety, </a:t>
            </a:r>
            <a:r>
              <a:rPr lang="en-US" sz="2000" b="0" kern="0" dirty="0" smtClean="0">
                <a:solidFill>
                  <a:schemeClr val="tx1"/>
                </a:solidFill>
              </a:rPr>
              <a:t>PRO</a:t>
            </a:r>
            <a:endParaRPr lang="en-US" sz="2000" b="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02" y="1230044"/>
            <a:ext cx="8792926" cy="363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2E5B2B69-4CF3-48D4-ABB1-3B15F0AE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03" y="126731"/>
            <a:ext cx="8983998" cy="1103313"/>
          </a:xfrm>
        </p:spPr>
        <p:txBody>
          <a:bodyPr>
            <a:normAutofit/>
          </a:bodyPr>
          <a:lstStyle/>
          <a:p>
            <a:r>
              <a:rPr lang="en-US" sz="3200" dirty="0"/>
              <a:t>NALA: Centrally Confirmed PFS (Coprimary Endpoint)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C26FCECF-2159-4FB7-93E6-08BEF7A9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23" y="5449399"/>
            <a:ext cx="8539326" cy="6182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/>
              <a:t>Prespecified restricted means analysis (restriction: 24 mos) found a statistically significant difference of 2.2 mos in mean PFS with neratinib arm vs lapatinib arm (8.8 vs 6.6 mos; </a:t>
            </a:r>
            <a:r>
              <a:rPr lang="en-US" sz="1600" i="1" dirty="0"/>
              <a:t>P </a:t>
            </a:r>
            <a:r>
              <a:rPr lang="en-US" sz="1600" dirty="0"/>
              <a:t>= .0003)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="" xmlns:a16="http://schemas.microsoft.com/office/drawing/2014/main" id="{6A743521-72F5-46D5-B27A-65C2B3097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6027274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spc="-10" dirty="0">
                <a:latin typeface="Calibri" panose="020F0502020204030204" pitchFamily="34" charset="0"/>
                <a:cs typeface="+mn-cs"/>
              </a:rPr>
              <a:t>Saura. ASCO 2019. Abstr 1002. Reproduced with permission.</a:t>
            </a:r>
            <a:endParaRPr lang="en-US" altLang="en-US" sz="1200" b="0" dirty="0"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0226" y="204490"/>
            <a:ext cx="8248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/>
              <a:t>Main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strategies</a:t>
            </a:r>
            <a:r>
              <a:rPr lang="it-IT" sz="3200" b="1" dirty="0" smtClean="0"/>
              <a:t> in Triple-Negative </a:t>
            </a:r>
            <a:r>
              <a:rPr lang="it-IT" sz="3200" b="1" dirty="0" err="1" smtClean="0"/>
              <a:t>Breast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cancer</a:t>
            </a:r>
            <a:endParaRPr lang="es-ES_tradnl" sz="3200" b="1" dirty="0"/>
          </a:p>
        </p:txBody>
      </p:sp>
      <p:sp>
        <p:nvSpPr>
          <p:cNvPr id="6" name="Rettangolo 5"/>
          <p:cNvSpPr/>
          <p:nvPr/>
        </p:nvSpPr>
        <p:spPr>
          <a:xfrm>
            <a:off x="485776" y="1370737"/>
            <a:ext cx="78771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875" indent="-342900">
              <a:buAutoNum type="arabicPeriod"/>
            </a:pPr>
            <a:r>
              <a:rPr lang="en-US" sz="2400" dirty="0" smtClean="0"/>
              <a:t>Immune checkpoint Inhibitors</a:t>
            </a:r>
          </a:p>
          <a:p>
            <a:pPr marL="523875" indent="-342900">
              <a:buAutoNum type="arabicPeriod"/>
            </a:pPr>
            <a:endParaRPr lang="en-US" sz="2400" dirty="0" smtClean="0"/>
          </a:p>
          <a:p>
            <a:pPr marL="523875" indent="-342900">
              <a:buAutoNum type="arabicPeriod"/>
            </a:pPr>
            <a:r>
              <a:rPr lang="en-US" sz="2400" dirty="0" smtClean="0"/>
              <a:t>Novel Antibody-Drug Conjugate</a:t>
            </a:r>
          </a:p>
          <a:p>
            <a:pPr marL="523875" indent="-342900">
              <a:buAutoNum type="arabicPeriod"/>
            </a:pPr>
            <a:endParaRPr lang="en-US" sz="2400" dirty="0" smtClean="0"/>
          </a:p>
          <a:p>
            <a:pPr marL="523875" indent="-342900">
              <a:buAutoNum type="arabicPeriod"/>
            </a:pPr>
            <a:r>
              <a:rPr lang="en-US" sz="2400" dirty="0" smtClean="0"/>
              <a:t>Targeting novel </a:t>
            </a:r>
            <a:r>
              <a:rPr lang="en-US" sz="2400" dirty="0" err="1" smtClean="0"/>
              <a:t>oncogeniv</a:t>
            </a:r>
            <a:r>
              <a:rPr lang="en-US" sz="2400" dirty="0" smtClean="0"/>
              <a:t> pathways</a:t>
            </a:r>
            <a:endParaRPr lang="es-ES_tradnl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259632" y="260648"/>
            <a:ext cx="6516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Oncogenic</a:t>
            </a:r>
            <a:r>
              <a:rPr lang="en-US" sz="3200" b="1" dirty="0" smtClean="0"/>
              <a:t> pathways in breast Cancer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262478" y="1920359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ER signaling</a:t>
            </a:r>
          </a:p>
        </p:txBody>
      </p:sp>
      <p:sp>
        <p:nvSpPr>
          <p:cNvPr id="4" name="Rettangolo 3"/>
          <p:cNvSpPr/>
          <p:nvPr/>
        </p:nvSpPr>
        <p:spPr>
          <a:xfrm>
            <a:off x="262478" y="245512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HER2 signaling</a:t>
            </a:r>
            <a:endParaRPr lang="es-ES_tradnl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4878" y="2932731"/>
            <a:ext cx="21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Ras/MAPK </a:t>
            </a:r>
            <a:r>
              <a:rPr lang="it-IT" dirty="0" err="1" smtClean="0"/>
              <a:t>pathway</a:t>
            </a:r>
            <a:endParaRPr lang="es-ES_tradnl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14878" y="3410342"/>
            <a:ext cx="270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PI3K/AKT7mTOR </a:t>
            </a:r>
            <a:r>
              <a:rPr lang="it-IT" dirty="0" err="1" smtClean="0"/>
              <a:t>pathway</a:t>
            </a:r>
            <a:endParaRPr lang="es-ES_tradnl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48159" y="1442561"/>
            <a:ext cx="187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err="1" smtClean="0"/>
              <a:t>Specific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pathways</a:t>
            </a:r>
            <a:endParaRPr lang="es-ES_tradnl" b="1" u="sng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354635" y="1442561"/>
            <a:ext cx="201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/>
              <a:t>Common </a:t>
            </a:r>
            <a:r>
              <a:rPr lang="it-IT" b="1" u="sng" dirty="0" err="1" smtClean="0"/>
              <a:t>pathways</a:t>
            </a:r>
            <a:endParaRPr lang="es-ES_tradnl" b="1" u="sng" dirty="0"/>
          </a:p>
        </p:txBody>
      </p:sp>
      <p:sp>
        <p:nvSpPr>
          <p:cNvPr id="7" name="Rettangolo 6"/>
          <p:cNvSpPr/>
          <p:nvPr/>
        </p:nvSpPr>
        <p:spPr>
          <a:xfrm>
            <a:off x="262478" y="4002253"/>
            <a:ext cx="1622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Notch signaling</a:t>
            </a:r>
          </a:p>
        </p:txBody>
      </p:sp>
      <p:sp>
        <p:nvSpPr>
          <p:cNvPr id="9" name="Rettangolo 8"/>
          <p:cNvSpPr/>
          <p:nvPr/>
        </p:nvSpPr>
        <p:spPr>
          <a:xfrm>
            <a:off x="262478" y="4537014"/>
            <a:ext cx="3156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Sonic Hedgehog (SHH) signaling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276248" y="1649968"/>
            <a:ext cx="2017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BRCA1/2 mutations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62478" y="5071775"/>
            <a:ext cx="2426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Wnt/b-catenin signaling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020366" y="989052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Gain of </a:t>
            </a:r>
            <a:r>
              <a:rPr lang="it-IT" b="1" dirty="0" err="1" smtClean="0"/>
              <a:t>function</a:t>
            </a:r>
            <a:endParaRPr lang="es-ES_tradnl" b="1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448159" y="1310759"/>
            <a:ext cx="47524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6639991" y="989052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Loss</a:t>
            </a:r>
            <a:r>
              <a:rPr lang="it-IT" b="1" dirty="0" smtClean="0"/>
              <a:t> of </a:t>
            </a:r>
            <a:r>
              <a:rPr lang="it-IT" b="1" dirty="0" err="1" smtClean="0"/>
              <a:t>function</a:t>
            </a:r>
            <a:endParaRPr lang="es-ES_tradnl" b="1" dirty="0"/>
          </a:p>
        </p:txBody>
      </p:sp>
      <p:cxnSp>
        <p:nvCxnSpPr>
          <p:cNvPr id="24" name="Connettore 1 23"/>
          <p:cNvCxnSpPr/>
          <p:nvPr/>
        </p:nvCxnSpPr>
        <p:spPr>
          <a:xfrm>
            <a:off x="5876925" y="1310759"/>
            <a:ext cx="31623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6276248" y="2062311"/>
            <a:ext cx="269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ATM </a:t>
            </a:r>
            <a:r>
              <a:rPr lang="es-ES_tradnl" dirty="0" smtClean="0"/>
              <a:t>(ataxia telangiectasia)</a:t>
            </a:r>
            <a:endParaRPr lang="es-ES_tradnl" dirty="0"/>
          </a:p>
        </p:txBody>
      </p:sp>
      <p:sp>
        <p:nvSpPr>
          <p:cNvPr id="21" name="Rettangolo 20"/>
          <p:cNvSpPr/>
          <p:nvPr/>
        </p:nvSpPr>
        <p:spPr>
          <a:xfrm>
            <a:off x="6276248" y="2474654"/>
            <a:ext cx="2937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TP53 (</a:t>
            </a:r>
            <a:r>
              <a:rPr lang="es-ES_tradnl" dirty="0"/>
              <a:t>Li-Fraumeni </a:t>
            </a:r>
            <a:r>
              <a:rPr lang="es-ES_tradnl" dirty="0" smtClean="0"/>
              <a:t>syndrome)</a:t>
            </a:r>
            <a:endParaRPr lang="es-ES_tradnl" dirty="0"/>
          </a:p>
        </p:txBody>
      </p:sp>
      <p:sp>
        <p:nvSpPr>
          <p:cNvPr id="22" name="Rettangolo 21"/>
          <p:cNvSpPr/>
          <p:nvPr/>
        </p:nvSpPr>
        <p:spPr>
          <a:xfrm>
            <a:off x="6276248" y="2886997"/>
            <a:ext cx="262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PTEN </a:t>
            </a:r>
            <a:r>
              <a:rPr lang="es-ES_tradnl" dirty="0" smtClean="0"/>
              <a:t>(Cowden syndrome)</a:t>
            </a:r>
            <a:endParaRPr lang="es-ES_tradnl" dirty="0"/>
          </a:p>
        </p:txBody>
      </p:sp>
      <p:sp>
        <p:nvSpPr>
          <p:cNvPr id="25" name="Rettangolo 24"/>
          <p:cNvSpPr/>
          <p:nvPr/>
        </p:nvSpPr>
        <p:spPr>
          <a:xfrm>
            <a:off x="6276248" y="3299341"/>
            <a:ext cx="2733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PALB2 (</a:t>
            </a:r>
            <a:r>
              <a:rPr lang="en-US" dirty="0" err="1" smtClean="0"/>
              <a:t>Fanconi’s</a:t>
            </a:r>
            <a:r>
              <a:rPr lang="en-US" dirty="0" smtClean="0"/>
              <a:t> anemia)</a:t>
            </a:r>
            <a:endParaRPr lang="es-ES_tradnl" dirty="0"/>
          </a:p>
        </p:txBody>
      </p:sp>
      <p:sp>
        <p:nvSpPr>
          <p:cNvPr id="26" name="Rettangolo 25"/>
          <p:cNvSpPr/>
          <p:nvPr/>
        </p:nvSpPr>
        <p:spPr>
          <a:xfrm>
            <a:off x="3454084" y="1920359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CDK4/6 Signaling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62478" y="5606534"/>
            <a:ext cx="3285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A</a:t>
            </a:r>
            <a:r>
              <a:rPr lang="es-ES_tradnl" dirty="0" smtClean="0"/>
              <a:t>ndrogen </a:t>
            </a:r>
            <a:r>
              <a:rPr lang="es-ES_tradnl" dirty="0"/>
              <a:t>receptor (AR</a:t>
            </a:r>
            <a:r>
              <a:rPr lang="es-ES_tradnl" dirty="0" smtClean="0"/>
              <a:t>) </a:t>
            </a:r>
            <a:r>
              <a:rPr lang="es-ES_tradnl" dirty="0"/>
              <a:t>signaling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21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32642"/>
            <a:ext cx="9144000" cy="339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10226" y="204490"/>
            <a:ext cx="8248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/>
              <a:t>Main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strategies</a:t>
            </a:r>
            <a:r>
              <a:rPr lang="it-IT" sz="3200" b="1" dirty="0" smtClean="0"/>
              <a:t> in Triple-Negative </a:t>
            </a:r>
            <a:r>
              <a:rPr lang="it-IT" sz="3200" b="1" dirty="0" err="1" smtClean="0"/>
              <a:t>Breast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cancer</a:t>
            </a:r>
            <a:endParaRPr lang="es-ES_tradnl" sz="32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2" y="94596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22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560" y="910519"/>
            <a:ext cx="4891429" cy="59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4464" y="918776"/>
            <a:ext cx="1594286" cy="51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90" y="1486581"/>
            <a:ext cx="2005714" cy="46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916" y="910518"/>
            <a:ext cx="1948572" cy="518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259632" y="260648"/>
            <a:ext cx="7601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Other </a:t>
            </a:r>
            <a:r>
              <a:rPr lang="en-US" sz="3200" b="1" dirty="0" err="1" smtClean="0"/>
              <a:t>Oncogenic</a:t>
            </a:r>
            <a:r>
              <a:rPr lang="en-US" sz="3200" b="1" dirty="0" smtClean="0"/>
              <a:t> pathways in breast Cancer</a:t>
            </a:r>
            <a:endParaRPr lang="it-IT" sz="3200" dirty="0"/>
          </a:p>
        </p:txBody>
      </p:sp>
    </p:spTree>
    <p:extLst>
      <p:ext uri="{BB962C8B-B14F-4D97-AF65-F5344CB8AC3E}">
        <p14:creationId xmlns="" xmlns:p14="http://schemas.microsoft.com/office/powerpoint/2010/main" val="21116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59632" y="260648"/>
            <a:ext cx="7327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Targeting novel </a:t>
            </a:r>
            <a:r>
              <a:rPr lang="en-US" sz="3200" b="1" dirty="0" err="1" smtClean="0"/>
              <a:t>Oncogenic</a:t>
            </a:r>
            <a:r>
              <a:rPr lang="en-US" sz="3200" b="1" dirty="0" smtClean="0"/>
              <a:t> pathways in BC</a:t>
            </a:r>
            <a:endParaRPr lang="it-IT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174774"/>
            <a:ext cx="9289032" cy="549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9357" y="1806207"/>
            <a:ext cx="82010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New therapeutic strategies rely </a:t>
            </a:r>
            <a:r>
              <a:rPr lang="en-US" sz="4000" b="1" dirty="0"/>
              <a:t>on identifying </a:t>
            </a:r>
            <a:r>
              <a:rPr lang="en-US" sz="4000" b="1" dirty="0" smtClean="0"/>
              <a:t>the key </a:t>
            </a:r>
            <a:r>
              <a:rPr lang="en-US" sz="4000" b="1" dirty="0"/>
              <a:t>biomarkers driving treatment </a:t>
            </a:r>
            <a:r>
              <a:rPr lang="en-US" sz="4000" b="1" dirty="0" smtClean="0"/>
              <a:t>resistance and cancer </a:t>
            </a:r>
            <a:r>
              <a:rPr lang="en-US" sz="4000" b="1" dirty="0"/>
              <a:t>progression</a:t>
            </a:r>
            <a:endParaRPr lang="es-ES_tradnl" sz="4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63917" y="5328745"/>
            <a:ext cx="3069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err="1" smtClean="0"/>
              <a:t>Thank</a:t>
            </a:r>
            <a:r>
              <a:rPr lang="it-IT" sz="5400" dirty="0" smtClean="0"/>
              <a:t> </a:t>
            </a:r>
            <a:r>
              <a:rPr lang="it-IT" sz="5400" dirty="0" err="1" smtClean="0"/>
              <a:t>You</a:t>
            </a:r>
            <a:endParaRPr lang="it-IT" sz="5400" dirty="0"/>
          </a:p>
        </p:txBody>
      </p:sp>
    </p:spTree>
    <p:extLst>
      <p:ext uri="{BB962C8B-B14F-4D97-AF65-F5344CB8AC3E}">
        <p14:creationId xmlns="" xmlns:p14="http://schemas.microsoft.com/office/powerpoint/2010/main" val="17200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15000" contrast="19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11" y="1038225"/>
            <a:ext cx="7466051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200149" y="238810"/>
            <a:ext cx="6715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Timeline of FDA </a:t>
            </a:r>
            <a:r>
              <a:rPr lang="en-US" sz="2800" b="1" dirty="0" smtClean="0"/>
              <a:t>Drug Approvals </a:t>
            </a:r>
            <a:r>
              <a:rPr lang="en-US" sz="2800" b="1" dirty="0"/>
              <a:t>for MBC</a:t>
            </a:r>
            <a:endParaRPr lang="es-ES_tradnl" sz="2800" b="1" dirty="0"/>
          </a:p>
        </p:txBody>
      </p:sp>
    </p:spTree>
    <p:extLst>
      <p:ext uri="{BB962C8B-B14F-4D97-AF65-F5344CB8AC3E}">
        <p14:creationId xmlns="" xmlns:p14="http://schemas.microsoft.com/office/powerpoint/2010/main" val="10019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85776" y="1370737"/>
            <a:ext cx="7877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875" indent="-342900">
              <a:buAutoNum type="arabicPeriod"/>
            </a:pPr>
            <a:r>
              <a:rPr lang="en-US" sz="2400" dirty="0" smtClean="0"/>
              <a:t>Blocking cross-talk </a:t>
            </a:r>
            <a:r>
              <a:rPr lang="en-US" sz="2400" dirty="0"/>
              <a:t>between </a:t>
            </a:r>
            <a:r>
              <a:rPr lang="en-US" sz="2400" dirty="0" smtClean="0"/>
              <a:t>steroid receptors</a:t>
            </a:r>
            <a:r>
              <a:rPr lang="en-US" sz="2400" dirty="0"/>
              <a:t>, growth factor </a:t>
            </a:r>
            <a:r>
              <a:rPr lang="en-US" sz="2400" dirty="0" err="1" smtClean="0"/>
              <a:t>receptors,and</a:t>
            </a:r>
            <a:r>
              <a:rPr lang="en-US" sz="2400" dirty="0" smtClean="0"/>
              <a:t> intracellular pathways</a:t>
            </a:r>
          </a:p>
          <a:p>
            <a:pPr marL="523875" indent="-342900">
              <a:buAutoNum type="arabicPeriod"/>
            </a:pPr>
            <a:endParaRPr lang="en-US" sz="2400" dirty="0"/>
          </a:p>
          <a:p>
            <a:pPr marL="523875" indent="-342900">
              <a:buAutoNum type="arabicPeriod"/>
            </a:pPr>
            <a:r>
              <a:rPr lang="en-US" sz="2400" dirty="0" smtClean="0"/>
              <a:t>Novel and more active SERDS</a:t>
            </a:r>
          </a:p>
          <a:p>
            <a:pPr marL="523875" indent="-342900">
              <a:buAutoNum type="arabicPeriod"/>
            </a:pPr>
            <a:endParaRPr lang="en-US" sz="2400" dirty="0"/>
          </a:p>
          <a:p>
            <a:pPr marL="523875" indent="-342900">
              <a:buAutoNum type="arabicPeriod"/>
            </a:pPr>
            <a:r>
              <a:rPr lang="en-US" sz="2400" dirty="0" smtClean="0"/>
              <a:t>Inhibiting ER transcription</a:t>
            </a:r>
            <a:endParaRPr lang="es-ES_tradnl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28840" y="204490"/>
            <a:ext cx="639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/>
              <a:t>Main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strategies</a:t>
            </a:r>
            <a:r>
              <a:rPr lang="it-IT" sz="3200" b="1" dirty="0" smtClean="0"/>
              <a:t> in HR+ </a:t>
            </a:r>
            <a:r>
              <a:rPr lang="it-IT" sz="3200" b="1" dirty="0" err="1" smtClean="0"/>
              <a:t>Breast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cancer</a:t>
            </a:r>
            <a:endParaRPr lang="es-ES_tradnl" sz="3200" b="1" dirty="0"/>
          </a:p>
        </p:txBody>
      </p:sp>
    </p:spTree>
    <p:extLst>
      <p:ext uri="{BB962C8B-B14F-4D97-AF65-F5344CB8AC3E}">
        <p14:creationId xmlns="" xmlns:p14="http://schemas.microsoft.com/office/powerpoint/2010/main" val="36455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9" y="885825"/>
            <a:ext cx="6979646" cy="490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780439" y="196334"/>
            <a:ext cx="261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Blocking cross-talk </a:t>
            </a:r>
            <a:endParaRPr lang="es-ES_tradnl" sz="2400" b="1" dirty="0"/>
          </a:p>
        </p:txBody>
      </p:sp>
    </p:spTree>
    <p:extLst>
      <p:ext uri="{BB962C8B-B14F-4D97-AF65-F5344CB8AC3E}">
        <p14:creationId xmlns="" xmlns:p14="http://schemas.microsoft.com/office/powerpoint/2010/main" val="211484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67" y="3749367"/>
            <a:ext cx="4623627" cy="32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Nino\Downloads\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360" y="1402631"/>
            <a:ext cx="6917665" cy="230769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143000" y="400050"/>
            <a:ext cx="7014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prstClr val="black"/>
                </a:solidFill>
              </a:rPr>
              <a:t>Mutational</a:t>
            </a:r>
            <a:r>
              <a:rPr lang="it-IT" sz="3200" b="1" dirty="0" smtClean="0">
                <a:solidFill>
                  <a:prstClr val="black"/>
                </a:solidFill>
              </a:rPr>
              <a:t> </a:t>
            </a:r>
            <a:r>
              <a:rPr lang="it-IT" sz="3200" b="1" dirty="0" err="1" smtClean="0">
                <a:solidFill>
                  <a:prstClr val="black"/>
                </a:solidFill>
              </a:rPr>
              <a:t>analyses</a:t>
            </a:r>
            <a:r>
              <a:rPr lang="it-IT" sz="3200" b="1" dirty="0" smtClean="0">
                <a:solidFill>
                  <a:prstClr val="black"/>
                </a:solidFill>
              </a:rPr>
              <a:t> </a:t>
            </a:r>
            <a:r>
              <a:rPr lang="it-IT" sz="3200" b="1" dirty="0" err="1" smtClean="0">
                <a:solidFill>
                  <a:prstClr val="black"/>
                </a:solidFill>
              </a:rPr>
              <a:t>of</a:t>
            </a:r>
            <a:r>
              <a:rPr lang="it-IT" sz="3200" b="1" dirty="0" smtClean="0">
                <a:solidFill>
                  <a:prstClr val="black"/>
                </a:solidFill>
              </a:rPr>
              <a:t> PIK3CA in </a:t>
            </a:r>
            <a:r>
              <a:rPr lang="it-IT" sz="3200" b="1" dirty="0" err="1" smtClean="0">
                <a:solidFill>
                  <a:prstClr val="black"/>
                </a:solidFill>
              </a:rPr>
              <a:t>cancer</a:t>
            </a:r>
            <a:endParaRPr lang="it-IT" sz="3200" b="1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49" y="4202812"/>
            <a:ext cx="6595897" cy="239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807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CA8BA0E-B82B-49CB-9F75-7FC5F9F81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211" y="165447"/>
            <a:ext cx="9164211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Phase III SOLAR-1: Alpelisib + Fulvestrant vs Placebo + Fulvestrant in HR+/HER2- Advanced Breast Cancer</a:t>
            </a:r>
          </a:p>
        </p:txBody>
      </p:sp>
      <p:sp>
        <p:nvSpPr>
          <p:cNvPr id="3" name="Text Box 45">
            <a:extLst>
              <a:ext uri="{FF2B5EF4-FFF2-40B4-BE49-F238E27FC236}">
                <a16:creationId xmlns:a16="http://schemas.microsoft.com/office/drawing/2014/main" xmlns="" id="{482FB72E-565E-48FA-A05F-13C1993F4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419" y="2205358"/>
            <a:ext cx="9213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4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PIK3CA-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Mutant Cohort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(n = 341)</a:t>
            </a:r>
            <a:endParaRPr lang="en-US" altLang="en-US" sz="14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xmlns="" id="{EB004499-B65C-461E-8AEA-90D622A34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1688658"/>
            <a:ext cx="2707743" cy="822960"/>
          </a:xfrm>
          <a:prstGeom prst="rect">
            <a:avLst/>
          </a:prstGeom>
          <a:solidFill>
            <a:srgbClr val="01587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Alpelisib 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300 mg QD PO +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Fulvestrant 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500 mg IM*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(n = 169)</a:t>
            </a:r>
          </a:p>
        </p:txBody>
      </p:sp>
      <p:sp>
        <p:nvSpPr>
          <p:cNvPr id="5" name="Rectangle 50">
            <a:extLst>
              <a:ext uri="{FF2B5EF4-FFF2-40B4-BE49-F238E27FC236}">
                <a16:creationId xmlns:a16="http://schemas.microsoft.com/office/drawing/2014/main" xmlns="" id="{B4132975-6C9F-49C4-9680-72BC3F2B1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2545246"/>
            <a:ext cx="2707743" cy="822960"/>
          </a:xfrm>
          <a:prstGeom prst="rect">
            <a:avLst/>
          </a:prstGeom>
          <a:solidFill>
            <a:srgbClr val="E1471D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Placebo 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QD PO +</a:t>
            </a: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Fulvestrant 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500 mg IM*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(n = 172)</a:t>
            </a:r>
          </a:p>
        </p:txBody>
      </p:sp>
      <p:sp>
        <p:nvSpPr>
          <p:cNvPr id="6" name="Line 53">
            <a:extLst>
              <a:ext uri="{FF2B5EF4-FFF2-40B4-BE49-F238E27FC236}">
                <a16:creationId xmlns:a16="http://schemas.microsoft.com/office/drawing/2014/main" xmlns="" id="{FAAC4F54-3A4B-4B25-B793-7CD3D1024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386" y="2687184"/>
            <a:ext cx="511880" cy="3508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Line 54">
            <a:extLst>
              <a:ext uri="{FF2B5EF4-FFF2-40B4-BE49-F238E27FC236}">
                <a16:creationId xmlns:a16="http://schemas.microsoft.com/office/drawing/2014/main" xmlns="" id="{276A736A-1C7F-452D-A95C-9F80D47F70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9386" y="2239032"/>
            <a:ext cx="511880" cy="3476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Text Box 45">
            <a:extLst>
              <a:ext uri="{FF2B5EF4-FFF2-40B4-BE49-F238E27FC236}">
                <a16:creationId xmlns:a16="http://schemas.microsoft.com/office/drawing/2014/main" xmlns="" id="{952F5DCE-ABD3-4D8C-953F-3E612B6B6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09" y="3987061"/>
            <a:ext cx="11623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4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PIK3CA</a:t>
            </a:r>
            <a:r>
              <a:rPr lang="en-GB" alt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-Nonmutant</a:t>
            </a:r>
            <a:r>
              <a:rPr lang="en-GB" altLang="en-US" sz="14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Cohort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(n = 231)</a:t>
            </a:r>
            <a:endParaRPr lang="en-US" altLang="en-US" sz="14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9">
            <a:extLst>
              <a:ext uri="{FF2B5EF4-FFF2-40B4-BE49-F238E27FC236}">
                <a16:creationId xmlns:a16="http://schemas.microsoft.com/office/drawing/2014/main" xmlns="" id="{9F6CD6E2-34DF-4099-8525-4F87A130F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3491624"/>
            <a:ext cx="2707743" cy="822960"/>
          </a:xfrm>
          <a:prstGeom prst="rect">
            <a:avLst/>
          </a:prstGeom>
          <a:solidFill>
            <a:srgbClr val="01587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Alpelisib 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300 mg QD PO +</a:t>
            </a: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Fulvestrant 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500 mg IM*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(n = 115)</a:t>
            </a:r>
          </a:p>
        </p:txBody>
      </p:sp>
      <p:sp>
        <p:nvSpPr>
          <p:cNvPr id="13" name="Rectangle 50">
            <a:extLst>
              <a:ext uri="{FF2B5EF4-FFF2-40B4-BE49-F238E27FC236}">
                <a16:creationId xmlns:a16="http://schemas.microsoft.com/office/drawing/2014/main" xmlns="" id="{AFC715F2-4F76-4306-B849-5BD59C9FA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366044"/>
            <a:ext cx="2707743" cy="822960"/>
          </a:xfrm>
          <a:prstGeom prst="rect">
            <a:avLst/>
          </a:prstGeom>
          <a:solidFill>
            <a:srgbClr val="E1471D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Placebo 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QD PO +</a:t>
            </a: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Fulvestrant 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500 mg IM*</a:t>
            </a: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(n = 116)</a:t>
            </a:r>
          </a:p>
        </p:txBody>
      </p:sp>
      <p:sp>
        <p:nvSpPr>
          <p:cNvPr id="14" name="Line 53">
            <a:extLst>
              <a:ext uri="{FF2B5EF4-FFF2-40B4-BE49-F238E27FC236}">
                <a16:creationId xmlns:a16="http://schemas.microsoft.com/office/drawing/2014/main" xmlns="" id="{45C2C250-8FB9-48CA-8F0B-3C31914E3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0584" y="4590331"/>
            <a:ext cx="511880" cy="3508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" name="Line 54">
            <a:extLst>
              <a:ext uri="{FF2B5EF4-FFF2-40B4-BE49-F238E27FC236}">
                <a16:creationId xmlns:a16="http://schemas.microsoft.com/office/drawing/2014/main" xmlns="" id="{5334FFE8-371E-48A4-BA53-E73007144B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7994" y="4131434"/>
            <a:ext cx="511880" cy="3476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" name="Text Box 45">
            <a:extLst>
              <a:ext uri="{FF2B5EF4-FFF2-40B4-BE49-F238E27FC236}">
                <a16:creationId xmlns:a16="http://schemas.microsoft.com/office/drawing/2014/main" xmlns="" id="{658A5C1C-7C02-4AA1-8484-EA7316874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82" y="2323141"/>
            <a:ext cx="2024354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Men or postmenopausal women with HR+/HER2- advanced BC with recurrence or progression on/after prior AI, measurable disease or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≥ 1 predominantly lytic bone lesion, ECOG PS 0-1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(N = 572)</a:t>
            </a:r>
            <a:endParaRPr lang="en-US" altLang="en-US" sz="1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53">
            <a:extLst>
              <a:ext uri="{FF2B5EF4-FFF2-40B4-BE49-F238E27FC236}">
                <a16:creationId xmlns:a16="http://schemas.microsoft.com/office/drawing/2014/main" xmlns="" id="{0B50D1E5-D11C-4D65-A125-8586D8944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2618" y="3564293"/>
            <a:ext cx="459467" cy="5066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Line 54">
            <a:extLst>
              <a:ext uri="{FF2B5EF4-FFF2-40B4-BE49-F238E27FC236}">
                <a16:creationId xmlns:a16="http://schemas.microsoft.com/office/drawing/2014/main" xmlns="" id="{A4952B5C-0570-43D7-8D5D-46030F7914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9752" y="2852150"/>
            <a:ext cx="497922" cy="42182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Rectangle 66">
            <a:extLst>
              <a:ext uri="{FF2B5EF4-FFF2-40B4-BE49-F238E27FC236}">
                <a16:creationId xmlns:a16="http://schemas.microsoft.com/office/drawing/2014/main" xmlns="" id="{A98AD547-883E-4104-9C78-9D6E3571585D}"/>
              </a:ext>
            </a:extLst>
          </p:cNvPr>
          <p:cNvSpPr/>
          <p:nvPr/>
        </p:nvSpPr>
        <p:spPr>
          <a:xfrm>
            <a:off x="1043608" y="1506552"/>
            <a:ext cx="301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Stratification by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presence of liver/lung metastases,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prior CDK4/6 inhibitor treatment</a:t>
            </a:r>
            <a:endParaRPr lang="en-US" sz="12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Arrow Connector 67">
            <a:extLst>
              <a:ext uri="{FF2B5EF4-FFF2-40B4-BE49-F238E27FC236}">
                <a16:creationId xmlns:a16="http://schemas.microsoft.com/office/drawing/2014/main" xmlns="" id="{DF7908A9-555D-44E1-A6DC-6AB308D88464}"/>
              </a:ext>
            </a:extLst>
          </p:cNvPr>
          <p:cNvCxnSpPr/>
          <p:nvPr/>
        </p:nvCxnSpPr>
        <p:spPr bwMode="auto">
          <a:xfrm>
            <a:off x="2378198" y="2132856"/>
            <a:ext cx="0" cy="54864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1" name="TextBox 68">
            <a:extLst>
              <a:ext uri="{FF2B5EF4-FFF2-40B4-BE49-F238E27FC236}">
                <a16:creationId xmlns:a16="http://schemas.microsoft.com/office/drawing/2014/main" xmlns="" id="{F99EB840-4383-4877-943D-25CDC956EDAF}"/>
              </a:ext>
            </a:extLst>
          </p:cNvPr>
          <p:cNvSpPr txBox="1"/>
          <p:nvPr/>
        </p:nvSpPr>
        <p:spPr bwMode="auto">
          <a:xfrm>
            <a:off x="35496" y="5301208"/>
            <a:ext cx="8127321" cy="121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Primary endpoint: PFS (locally assessed) in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PIK3CA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-mutant cohort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Secondary endpoints: OS in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PIK3CA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-mutant and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PIK3CA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-nonmutant cohorts, PFS in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PIK3CA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-nonmutant cohort and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PIK3CA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mutant–positive ctDNA, ORR/CBR, safety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7B4E6A97-9D6B-49F3-B0FE-0B0DCC872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565976"/>
            <a:ext cx="65891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100" dirty="0">
                <a:solidFill>
                  <a:srgbClr val="455560"/>
                </a:solidFill>
                <a:latin typeface="Calibri" panose="020F0502020204030204" pitchFamily="34" charset="0"/>
              </a:rPr>
              <a:t>André. NEJM. 2019;380:1929. Andre. ESMO 2018. </a:t>
            </a:r>
            <a:r>
              <a:rPr lang="en-US" altLang="en-US" sz="1100" dirty="0" err="1">
                <a:solidFill>
                  <a:srgbClr val="455560"/>
                </a:solidFill>
                <a:latin typeface="Calibri" panose="020F0502020204030204" pitchFamily="34" charset="0"/>
              </a:rPr>
              <a:t>Abstr</a:t>
            </a:r>
            <a:r>
              <a:rPr lang="en-US" altLang="en-US" sz="1100" dirty="0">
                <a:solidFill>
                  <a:srgbClr val="455560"/>
                </a:solidFill>
                <a:latin typeface="Calibri" panose="020F0502020204030204" pitchFamily="34" charset="0"/>
              </a:rPr>
              <a:t> LBA3_PR. NCT02437318.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xmlns="" id="{7C7C1F03-FCA9-4CA6-AA65-1F441E9A065D}"/>
              </a:ext>
            </a:extLst>
          </p:cNvPr>
          <p:cNvSpPr/>
          <p:nvPr/>
        </p:nvSpPr>
        <p:spPr>
          <a:xfrm>
            <a:off x="7340424" y="4454358"/>
            <a:ext cx="1984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*Fulvestrant given on Days 1,15 of 28 in cycle 1, then Day 1 thereafter.</a:t>
            </a:r>
          </a:p>
        </p:txBody>
      </p:sp>
    </p:spTree>
    <p:extLst>
      <p:ext uri="{BB962C8B-B14F-4D97-AF65-F5344CB8AC3E}">
        <p14:creationId xmlns="" xmlns:p14="http://schemas.microsoft.com/office/powerpoint/2010/main" val="9593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2113697"/>
            <a:ext cx="4320000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43" y="2113697"/>
            <a:ext cx="4680000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Rettangolo 3072"/>
          <p:cNvSpPr/>
          <p:nvPr/>
        </p:nvSpPr>
        <p:spPr>
          <a:xfrm>
            <a:off x="5336093" y="1517973"/>
            <a:ext cx="2702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i="1" kern="0" dirty="0" smtClean="0">
                <a:solidFill>
                  <a:srgbClr val="455560"/>
                </a:solidFill>
                <a:latin typeface="Calibri" panose="020F0502020204030204" pitchFamily="34" charset="0"/>
              </a:rPr>
              <a:t>PIK3CA</a:t>
            </a:r>
            <a:r>
              <a:rPr lang="en-US" altLang="en-US" b="1" kern="0" dirty="0" smtClean="0">
                <a:solidFill>
                  <a:srgbClr val="455560"/>
                </a:solidFill>
                <a:latin typeface="Calibri" panose="020F0502020204030204" pitchFamily="34" charset="0"/>
              </a:rPr>
              <a:t>-Mutant </a:t>
            </a:r>
            <a:r>
              <a:rPr lang="en-US" altLang="en-US" b="1" kern="0" dirty="0">
                <a:solidFill>
                  <a:srgbClr val="455560"/>
                </a:solidFill>
                <a:latin typeface="Calibri" panose="020F0502020204030204" pitchFamily="34" charset="0"/>
              </a:rPr>
              <a:t>Cohort </a:t>
            </a:r>
          </a:p>
        </p:txBody>
      </p:sp>
      <p:sp>
        <p:nvSpPr>
          <p:cNvPr id="192" name="Rectangle 2">
            <a:extLst>
              <a:ext uri="{FF2B5EF4-FFF2-40B4-BE49-F238E27FC236}">
                <a16:creationId xmlns:a16="http://schemas.microsoft.com/office/drawing/2014/main" xmlns="" id="{4EABDB6E-D88C-4B49-87FD-C65ECB74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40" y="64970"/>
            <a:ext cx="8825109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25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SOLAR-1: Locally Assessed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PFS (Primary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Endpoint)</a:t>
            </a:r>
          </a:p>
        </p:txBody>
      </p:sp>
      <p:sp>
        <p:nvSpPr>
          <p:cNvPr id="3078" name="Rettangolo 3077"/>
          <p:cNvSpPr/>
          <p:nvPr/>
        </p:nvSpPr>
        <p:spPr>
          <a:xfrm>
            <a:off x="992982" y="1517973"/>
            <a:ext cx="275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i="1" kern="0" dirty="0">
                <a:solidFill>
                  <a:srgbClr val="455560"/>
                </a:solidFill>
                <a:latin typeface="Calibri" panose="020F0502020204030204" pitchFamily="34" charset="0"/>
              </a:rPr>
              <a:t>PIK3CA-</a:t>
            </a:r>
            <a:r>
              <a:rPr lang="en-US" altLang="en-US" b="1" kern="0" dirty="0">
                <a:solidFill>
                  <a:srgbClr val="455560"/>
                </a:solidFill>
                <a:latin typeface="Calibri" panose="020F0502020204030204" pitchFamily="34" charset="0"/>
              </a:rPr>
              <a:t>Nonmutant Cohort</a:t>
            </a:r>
          </a:p>
        </p:txBody>
      </p:sp>
      <p:sp>
        <p:nvSpPr>
          <p:cNvPr id="3079" name="Rettangolo 3078"/>
          <p:cNvSpPr/>
          <p:nvPr/>
        </p:nvSpPr>
        <p:spPr>
          <a:xfrm>
            <a:off x="211761" y="5937676"/>
            <a:ext cx="8808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FDA approved </a:t>
            </a:r>
            <a:r>
              <a:rPr lang="en-US" b="1" dirty="0" err="1">
                <a:solidFill>
                  <a:srgbClr val="FF0000"/>
                </a:solidFill>
              </a:rPr>
              <a:t>alpelisib</a:t>
            </a:r>
            <a:r>
              <a:rPr lang="en-US" b="1" dirty="0">
                <a:solidFill>
                  <a:srgbClr val="FF0000"/>
                </a:solidFill>
              </a:rPr>
              <a:t> in combination with </a:t>
            </a:r>
            <a:r>
              <a:rPr lang="en-US" b="1" dirty="0" err="1">
                <a:solidFill>
                  <a:srgbClr val="FF0000"/>
                </a:solidFill>
              </a:rPr>
              <a:t>fulvestrant</a:t>
            </a:r>
            <a:r>
              <a:rPr lang="en-US" b="1" dirty="0">
                <a:solidFill>
                  <a:srgbClr val="FF0000"/>
                </a:solidFill>
              </a:rPr>
              <a:t> for </a:t>
            </a:r>
            <a:r>
              <a:rPr lang="en-US" b="1" dirty="0" smtClean="0">
                <a:solidFill>
                  <a:srgbClr val="FF0000"/>
                </a:solidFill>
              </a:rPr>
              <a:t>PIK3CA-mutated </a:t>
            </a:r>
            <a:r>
              <a:rPr lang="en-US" b="1" dirty="0">
                <a:solidFill>
                  <a:srgbClr val="FF0000"/>
                </a:solidFill>
              </a:rPr>
              <a:t>HR+/HER2- advanced or metastatic BC in men or postmenopausal women following progression on ET</a:t>
            </a:r>
          </a:p>
        </p:txBody>
      </p:sp>
      <p:sp>
        <p:nvSpPr>
          <p:cNvPr id="198" name="Text Box 11">
            <a:extLst>
              <a:ext uri="{FF2B5EF4-FFF2-40B4-BE49-F238E27FC236}">
                <a16:creationId xmlns:a16="http://schemas.microsoft.com/office/drawing/2014/main" xmlns="" id="{8472F5A9-B515-478E-B454-449E24E47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4" y="5351116"/>
            <a:ext cx="2234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</a:rPr>
              <a:t>André. NEJM. 2019;380:1929.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3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1239</Words>
  <Application>Microsoft Office PowerPoint</Application>
  <PresentationFormat>Presentazione su schermo (4:3)</PresentationFormat>
  <Paragraphs>248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Tema di Office</vt:lpstr>
      <vt:lpstr>1_Tema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Abemaciclib in Previously Treated HR+/HER2+ Advanced BC (monarcHER): Phase II Study Design </vt:lpstr>
      <vt:lpstr>monarcHER: Investigator-Assessed PFS  (Primary Endpoint)</vt:lpstr>
      <vt:lpstr>Diapositiva 18</vt:lpstr>
      <vt:lpstr>Diapositiva 19</vt:lpstr>
      <vt:lpstr>Diapositiva 20</vt:lpstr>
      <vt:lpstr>SOPHIA: Study Design</vt:lpstr>
      <vt:lpstr>Diapositiva 22</vt:lpstr>
      <vt:lpstr>Diapositiva 23</vt:lpstr>
      <vt:lpstr>Diapositiva 24</vt:lpstr>
      <vt:lpstr>Diapositiva 25</vt:lpstr>
      <vt:lpstr>Diapositiva 26</vt:lpstr>
      <vt:lpstr>NALA: Study Design</vt:lpstr>
      <vt:lpstr>NALA: Centrally Confirmed PFS (Coprimary Endpoint)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antonino.grassadonia</dc:creator>
  <cp:lastModifiedBy>Clara</cp:lastModifiedBy>
  <cp:revision>74</cp:revision>
  <dcterms:created xsi:type="dcterms:W3CDTF">2019-11-02T17:48:52Z</dcterms:created>
  <dcterms:modified xsi:type="dcterms:W3CDTF">2019-12-04T15:10:23Z</dcterms:modified>
</cp:coreProperties>
</file>