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08" r:id="rId2"/>
  </p:sldMasterIdLst>
  <p:notesMasterIdLst>
    <p:notesMasterId r:id="rId53"/>
  </p:notesMasterIdLst>
  <p:handoutMasterIdLst>
    <p:handoutMasterId r:id="rId54"/>
  </p:handoutMasterIdLst>
  <p:sldIdLst>
    <p:sldId id="344" r:id="rId3"/>
    <p:sldId id="263" r:id="rId4"/>
    <p:sldId id="1192" r:id="rId5"/>
    <p:sldId id="1218" r:id="rId6"/>
    <p:sldId id="1203" r:id="rId7"/>
    <p:sldId id="1200" r:id="rId8"/>
    <p:sldId id="1201" r:id="rId9"/>
    <p:sldId id="1204" r:id="rId10"/>
    <p:sldId id="1202" r:id="rId11"/>
    <p:sldId id="1205" r:id="rId12"/>
    <p:sldId id="1206" r:id="rId13"/>
    <p:sldId id="1209" r:id="rId14"/>
    <p:sldId id="1207" r:id="rId15"/>
    <p:sldId id="1208" r:id="rId16"/>
    <p:sldId id="1216" r:id="rId17"/>
    <p:sldId id="1214" r:id="rId18"/>
    <p:sldId id="1215" r:id="rId19"/>
    <p:sldId id="348" r:id="rId20"/>
    <p:sldId id="1137" r:id="rId21"/>
    <p:sldId id="1219" r:id="rId22"/>
    <p:sldId id="1157" r:id="rId23"/>
    <p:sldId id="1158" r:id="rId24"/>
    <p:sldId id="1159" r:id="rId25"/>
    <p:sldId id="1160" r:id="rId26"/>
    <p:sldId id="1161" r:id="rId27"/>
    <p:sldId id="1162" r:id="rId28"/>
    <p:sldId id="1181" r:id="rId29"/>
    <p:sldId id="1182" r:id="rId30"/>
    <p:sldId id="1183" r:id="rId31"/>
    <p:sldId id="1184" r:id="rId32"/>
    <p:sldId id="1185" r:id="rId33"/>
    <p:sldId id="1186" r:id="rId34"/>
    <p:sldId id="1187" r:id="rId35"/>
    <p:sldId id="1163" r:id="rId36"/>
    <p:sldId id="1143" r:id="rId37"/>
    <p:sldId id="1188" r:id="rId38"/>
    <p:sldId id="1194" r:id="rId39"/>
    <p:sldId id="1195" r:id="rId40"/>
    <p:sldId id="1196" r:id="rId41"/>
    <p:sldId id="1165" r:id="rId42"/>
    <p:sldId id="1166" r:id="rId43"/>
    <p:sldId id="257" r:id="rId44"/>
    <p:sldId id="1131" r:id="rId45"/>
    <p:sldId id="1178" r:id="rId46"/>
    <p:sldId id="1168" r:id="rId47"/>
    <p:sldId id="1177" r:id="rId48"/>
    <p:sldId id="1173" r:id="rId49"/>
    <p:sldId id="1175" r:id="rId50"/>
    <p:sldId id="1172" r:id="rId51"/>
    <p:sldId id="1179" r:id="rId52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k, Martin" initials="JM" lastIdx="5" clrIdx="0">
    <p:extLst>
      <p:ext uri="{19B8F6BF-5375-455C-9EA6-DF929625EA0E}">
        <p15:presenceInfo xmlns:p15="http://schemas.microsoft.com/office/powerpoint/2012/main" userId="S-1-5-21-6776287-1952083785-2110791508-917063" providerId="AD"/>
      </p:ext>
    </p:extLst>
  </p:cmAuthor>
  <p:cmAuthor id="2" name="Howman, Emily" initials="HE" lastIdx="1" clrIdx="1">
    <p:extLst>
      <p:ext uri="{19B8F6BF-5375-455C-9EA6-DF929625EA0E}">
        <p15:presenceInfo xmlns:p15="http://schemas.microsoft.com/office/powerpoint/2012/main" userId="S-1-5-21-725345543-688789844-2146808213-15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34D023"/>
    <a:srgbClr val="110C42"/>
    <a:srgbClr val="11114A"/>
    <a:srgbClr val="ED7D31"/>
    <a:srgbClr val="212266"/>
    <a:srgbClr val="16115F"/>
    <a:srgbClr val="6AA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475" autoAdjust="0"/>
    <p:restoredTop sz="96026" autoAdjust="0"/>
  </p:normalViewPr>
  <p:slideViewPr>
    <p:cSldViewPr snapToGrid="0" snapToObjects="1">
      <p:cViewPr varScale="1">
        <p:scale>
          <a:sx n="135" d="100"/>
          <a:sy n="135" d="100"/>
        </p:scale>
        <p:origin x="192" y="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15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29T11:05:23.142" idx="1">
    <p:pos x="923" y="1250"/>
    <p:text>can arrows be used to point the lession? not all will read the scans even he will show it. as used on slide 16.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F802C9-24B0-4EDB-999F-21C3C62832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0DA72-2643-4ED1-987C-133B5BA930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4266-F2D1-483E-AFFB-9F6FF5F10917}" type="datetimeFigureOut">
              <a:rPr lang="en-US" smtClean="0"/>
              <a:t>4/27/19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9BAB4-9DB0-4133-97F2-3D5B44E4F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5B252-6D54-4C34-863A-AD4E49D311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8BA2F-DA42-4586-8169-FDD1BF0F87A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BD04D-0A0B-824D-85E7-92CD67B5C512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779C-73E8-BA4B-87B5-1E8807A238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92937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33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2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086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5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47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4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779C-73E8-BA4B-87B5-1E8807A23833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127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01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8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03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56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7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34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67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658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0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4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6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5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7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05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13BF0-8E2B-4160-8FA7-9024A70CF0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50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84325-0C0E-DF40-9568-8D5B6CF2C9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635"/>
            <a:ext cx="9110870" cy="5124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3C597-B244-B34A-86F9-6ED9F9CDE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9C418-C729-C644-8AE7-0AB66E7F3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021FD-87A2-A441-A85E-449B28B171EC}"/>
              </a:ext>
            </a:extLst>
          </p:cNvPr>
          <p:cNvSpPr/>
          <p:nvPr userDrawn="1"/>
        </p:nvSpPr>
        <p:spPr>
          <a:xfrm>
            <a:off x="7164288" y="4299942"/>
            <a:ext cx="167418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964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FBF04-83D4-7942-A3A5-F99F5A88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E1F3B1-0DF2-EA45-9CBF-73D3AB698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7DAE16-18CF-224B-A2B1-E0F63D49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64AFC6-FE15-0643-B811-7B816694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523DED-C0AA-B64F-9FAB-541AFF3D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44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B988D-AE68-5443-8973-516890E2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17B6E9-BF6F-3A45-9B8D-3CB2CBC4B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F7882E-30C5-A345-9662-73C76A2E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81EAD1-3672-C448-96D8-69A9A59D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5603DA-70D2-0749-A8E9-170F4657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C8B130-E716-944B-AEBB-B6DB0DC2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51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999D36-C732-6149-9875-22AE70A7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4E8492-78C0-6348-B968-40ECA5F1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F8308A-303B-A146-912B-69FB04E7B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99E096C-C64E-C54A-8370-F0636B2AF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CFD16E-130B-E14E-81F1-647449044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8F208C-6B46-C44C-A08F-00017D7D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281566-4999-A74A-82EF-DB1EF4FE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2A5EE18-8EF5-EA4D-B9ED-3BBDBDF3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038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9235A-0B8D-5E4F-88C1-B4B8C3EF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F6BC37-0535-F747-AEA0-0697DC5A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B90BA9-F971-8647-B8AB-26A5CE5E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C836F6-298D-B643-888E-2DC376E8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03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34C361B-9DD9-2149-B475-12727832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10C23C1-72D4-3142-AAF0-7BC5D006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0C4B71-934D-F748-BB92-869D0E16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8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C899D-AF86-E34D-A3AB-93C53E1A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28A236-9E83-C34E-9D95-2EF67EB3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B0189A-8411-3241-BB24-B98E850ED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7493AA-6E94-AD49-8405-BFE31965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1039DC-2F5E-9046-83D4-F615F3AF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3386B-5518-EE47-A390-2A62508E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62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C2839-4A2B-9144-8E89-CA3D0B08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66AD45-CE30-C04A-BA5B-9D736058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6AE8DB-987F-9C4D-B859-E3024332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52CBA4-19CF-D24D-9F74-DA977BFD0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9CF70A-7D10-C84A-9560-C484AB0F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6C2CAE-5A90-AC4F-89D5-F3B45E5A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21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7710F-3679-C745-B2DD-38B4916D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042514-8D52-6847-B85B-C850AD7BF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CF36FB-4ECB-B141-80EE-310C70A3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72AAAF-8129-A743-AE0B-906A00CC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1BE8ED-EA9E-1142-A6D2-70067141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222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6826C2-07E3-AA45-90AB-214AB90EF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16B981-0763-7442-BFFA-CEFA973B9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7F485-BEAF-5A4D-8DF7-71D80739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7FA3B5-2A71-5242-9D35-CAE066A1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A85FB2-6005-AD44-A074-77D67B6F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64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A267-6EC9-3A49-B6E0-278A91CE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DF0C-B277-9244-89BD-A8D64A16E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E204-9D5A-1447-8C02-1E035EF1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049EFB1-9957-5345-9400-A4BE3402ACCF}" type="datetimeFigureOut">
              <a:rPr lang="en-US" smtClean="0"/>
              <a:t>4/27/19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172B8-B2BE-1449-A974-D8295D0C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71CB1-4301-654D-A7A9-2B55D21B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BC51F9D-0C9C-234F-94B8-C7C23DFF090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8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8D1F-D95E-E749-A5B0-70052D7D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48A4C-5426-004A-977A-B0FAE509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802B2-E6FC-6E47-9093-751C325E0AE6}"/>
              </a:ext>
            </a:extLst>
          </p:cNvPr>
          <p:cNvSpPr/>
          <p:nvPr userDrawn="1"/>
        </p:nvSpPr>
        <p:spPr>
          <a:xfrm>
            <a:off x="7218294" y="4299942"/>
            <a:ext cx="1674186" cy="594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08376" y="332529"/>
            <a:ext cx="2305118" cy="70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GB" sz="1500" b="1" spc="7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2018 CURRENT TRENDS</a:t>
            </a:r>
          </a:p>
          <a:p>
            <a:pPr>
              <a:lnSpc>
                <a:spcPts val="1350"/>
              </a:lnSpc>
            </a:pPr>
            <a:r>
              <a:rPr lang="en-GB" sz="1500" b="1" spc="7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IMMUNO-ONCOLOGY:</a:t>
            </a:r>
          </a:p>
          <a:p>
            <a:pPr>
              <a:lnSpc>
                <a:spcPts val="1350"/>
              </a:lnSpc>
            </a:pPr>
            <a:r>
              <a:rPr lang="en-GB" sz="1350" b="1" spc="75" dirty="0">
                <a:solidFill>
                  <a:srgbClr val="97959B"/>
                </a:solidFill>
                <a:latin typeface="+mj-lt"/>
                <a:cs typeface="Arial" panose="020B0604020202020204" pitchFamily="34" charset="0"/>
              </a:rPr>
              <a:t>UROTHELIAL CANCER</a:t>
            </a:r>
          </a:p>
          <a:p>
            <a:pPr>
              <a:lnSpc>
                <a:spcPts val="600"/>
              </a:lnSpc>
            </a:pPr>
            <a:r>
              <a:rPr lang="en-GB" sz="600" b="1" spc="75" dirty="0">
                <a:solidFill>
                  <a:srgbClr val="7AB55E"/>
                </a:solidFill>
                <a:latin typeface="+mj-lt"/>
                <a:cs typeface="Arial" panose="020B0604020202020204" pitchFamily="34" charset="0"/>
              </a:rPr>
              <a:t>MILAN. ITALY. 6-7 NOVEMBER</a:t>
            </a:r>
            <a:r>
              <a:rPr lang="en-GB" sz="600" b="1" spc="75" baseline="0" dirty="0">
                <a:solidFill>
                  <a:srgbClr val="7AB55E"/>
                </a:solidFill>
                <a:latin typeface="+mj-lt"/>
                <a:cs typeface="Arial" panose="020B0604020202020204" pitchFamily="34" charset="0"/>
              </a:rPr>
              <a:t> 2018</a:t>
            </a:r>
            <a:endParaRPr lang="en-GB" sz="600" b="1" spc="75" dirty="0">
              <a:solidFill>
                <a:srgbClr val="7AB55E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0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0E8F-11CD-3D4E-9DDA-31ECF391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5716B-851D-1442-8DC4-C11274CF511D}"/>
              </a:ext>
            </a:extLst>
          </p:cNvPr>
          <p:cNvSpPr/>
          <p:nvPr userDrawn="1"/>
        </p:nvSpPr>
        <p:spPr>
          <a:xfrm>
            <a:off x="0" y="4033837"/>
            <a:ext cx="9144000" cy="110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9725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B15AB8-56EE-764E-B227-BA962AF7E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" y="-1"/>
            <a:ext cx="9143628" cy="51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F784-3448-5440-B8A2-BF14D68B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EBE2B-59C0-C54E-A7FF-DA01B4E4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049EFB1-9957-5345-9400-A4BE3402ACCF}" type="datetimeFigureOut">
              <a:rPr lang="en-US" smtClean="0"/>
              <a:t>4/27/19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A00B7-7877-114F-9616-5A4DCC64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96E89-EE66-524C-B969-70921B35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BC51F9D-0C9C-234F-94B8-C7C23DFF090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2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8F347-6C0A-2744-916C-071E277F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049EFB1-9957-5345-9400-A4BE3402ACCF}" type="datetimeFigureOut">
              <a:rPr lang="en-US" smtClean="0"/>
              <a:t>4/27/19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8E1BD-7A18-714D-829E-92D8C852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CB317-7951-2044-9D2D-F87F0A10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BC51F9D-0C9C-234F-94B8-C7C23DFF090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6B167-3C3A-3F47-99C3-28D6FF5E2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FE302A-031A-E647-BEB2-AB22F9DA4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2F11D-7FAA-1F40-88A7-7A4CA088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9CB64E-142C-EC45-BA84-7777D445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B73DD7-4D28-6645-9ED7-1D072392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0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0EE092-F0F4-0F47-9309-DEFC54B8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7DEC20-9B80-AD44-8193-7A137869C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C2CB17-6170-B244-942F-14C6A80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9B87DE-11E4-E349-9894-0E976D1F0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0FBDE8-2CF8-0C41-AB3D-C84F2F2D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2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A31DC7-D19B-3E45-9839-DFCE841D24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519B2B-2AD2-4840-A9A5-EEB0C2B6F6F7}"/>
              </a:ext>
            </a:extLst>
          </p:cNvPr>
          <p:cNvSpPr/>
          <p:nvPr userDrawn="1"/>
        </p:nvSpPr>
        <p:spPr>
          <a:xfrm>
            <a:off x="7218294" y="4245936"/>
            <a:ext cx="1624581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6905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D3D5D9-E569-3647-9DD9-FAA76B3C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EDB7C9-8FEC-2740-8E44-03988965C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E79800-3F02-4546-A7B9-41983B79D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66DEF-1B00-4F4B-8250-4BF38955215E}" type="datetimeFigureOut">
              <a:rPr lang="it-IT" smtClean="0"/>
              <a:t>27/04/19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710F42-76F1-4945-89E2-70324392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A29696-CF0B-BE45-9426-160F51388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D6C12-D73B-964F-B304-130DD5ED3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80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tiff"/><Relationship Id="rId4" Type="http://schemas.openxmlformats.org/officeDocument/2006/relationships/hyperlink" Target="mailto:andrea.laghi@uniroma1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comments" Target="../comments/comment1.xml"/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4.jpeg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80.jpeg"/><Relationship Id="rId21" Type="http://schemas.openxmlformats.org/officeDocument/2006/relationships/image" Target="../media/image96.gif"/><Relationship Id="rId7" Type="http://schemas.microsoft.com/office/2007/relationships/hdphoto" Target="../media/hdphoto1.wdp"/><Relationship Id="rId12" Type="http://schemas.openxmlformats.org/officeDocument/2006/relationships/image" Target="../media/image88.jpe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2.jpe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7.jpeg"/><Relationship Id="rId5" Type="http://schemas.openxmlformats.org/officeDocument/2006/relationships/image" Target="../media/image82.jpeg"/><Relationship Id="rId15" Type="http://schemas.openxmlformats.org/officeDocument/2006/relationships/image" Target="../media/image91.pn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Relationship Id="rId1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tiff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5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tmp"/><Relationship Id="rId5" Type="http://schemas.openxmlformats.org/officeDocument/2006/relationships/image" Target="../media/image103.tmp"/><Relationship Id="rId4" Type="http://schemas.openxmlformats.org/officeDocument/2006/relationships/image" Target="../media/image102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ML_3D_cmyk">
            <a:extLst>
              <a:ext uri="{FF2B5EF4-FFF2-40B4-BE49-F238E27FC236}">
                <a16:creationId xmlns:a16="http://schemas.microsoft.com/office/drawing/2014/main" id="{6DD8EBCD-66EC-3D44-B99B-4960EDC7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6612974" y="4284445"/>
            <a:ext cx="2449512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5CB056B-C7EE-B349-B42D-D1EF09208246}"/>
              </a:ext>
            </a:extLst>
          </p:cNvPr>
          <p:cNvSpPr txBox="1">
            <a:spLocks/>
          </p:cNvSpPr>
          <p:nvPr/>
        </p:nvSpPr>
        <p:spPr>
          <a:xfrm>
            <a:off x="3751850" y="2504247"/>
            <a:ext cx="5303520" cy="13159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Laghi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0000"/>
              </a:lnSpc>
              <a:spcBef>
                <a:spcPts val="0"/>
              </a:spcBef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Dept. of Medical-Surgical Sciences and Translational Medicine</a:t>
            </a:r>
          </a:p>
          <a:p>
            <a:pPr algn="ctr" defTabSz="685800">
              <a:lnSpc>
                <a:spcPct val="100000"/>
              </a:lnSpc>
              <a:spcBef>
                <a:spcPts val="0"/>
              </a:spcBef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SAPIENZA – University of Rome, </a:t>
            </a:r>
          </a:p>
          <a:p>
            <a:pPr algn="ctr" defTabSz="685800">
              <a:lnSpc>
                <a:spcPct val="100000"/>
              </a:lnSpc>
              <a:spcBef>
                <a:spcPts val="0"/>
              </a:spcBef>
            </a:pPr>
            <a:r>
              <a:rPr lang="en-GB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Sant’Andrea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Hospital, Rome, ITALY</a:t>
            </a:r>
          </a:p>
          <a:p>
            <a:pPr algn="ctr" defTabSz="685800">
              <a:lnSpc>
                <a:spcPct val="100000"/>
              </a:lnSpc>
              <a:spcBef>
                <a:spcPts val="0"/>
              </a:spcBef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andrea.laghi@uniroma1.it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Skype: </a:t>
            </a:r>
            <a:r>
              <a:rPr lang="en-GB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andrealaghimd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62F5BB-32BB-3143-8CA9-6D20FE68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221" y="1546015"/>
            <a:ext cx="5480779" cy="958232"/>
          </a:xfrm>
        </p:spPr>
        <p:txBody>
          <a:bodyPr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New imaging facilities for improving response evaluation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A987A4-D2AD-E244-A742-0716286D7176}"/>
              </a:ext>
            </a:extLst>
          </p:cNvPr>
          <p:cNvSpPr/>
          <p:nvPr/>
        </p:nvSpPr>
        <p:spPr>
          <a:xfrm>
            <a:off x="2326511" y="2025131"/>
            <a:ext cx="1111170" cy="744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AAE166F-7F64-EA44-869F-2A08E8E0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642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18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Variability JCO.tiff">
            <a:extLst>
              <a:ext uri="{FF2B5EF4-FFF2-40B4-BE49-F238E27FC236}">
                <a16:creationId xmlns:a16="http://schemas.microsoft.com/office/drawing/2014/main" id="{B9C66C2F-D72A-994D-ABA0-D2AEC1F0C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r="2445" b="61093"/>
          <a:stretch/>
        </p:blipFill>
        <p:spPr>
          <a:xfrm>
            <a:off x="168840" y="2578589"/>
            <a:ext cx="5485485" cy="128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egnaposto contenuto 3" descr="Variabilità complessivo.jpg">
            <a:extLst>
              <a:ext uri="{FF2B5EF4-FFF2-40B4-BE49-F238E27FC236}">
                <a16:creationId xmlns:a16="http://schemas.microsoft.com/office/drawing/2014/main" id="{45504472-7F30-D848-99A0-BAEC617CB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-201"/>
          <a:stretch/>
        </p:blipFill>
        <p:spPr>
          <a:xfrm>
            <a:off x="5956824" y="897976"/>
            <a:ext cx="3001232" cy="38396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0FE352-CC86-0142-A77A-9E919A343106}"/>
              </a:ext>
            </a:extLst>
          </p:cNvPr>
          <p:cNvSpPr txBox="1"/>
          <p:nvPr/>
        </p:nvSpPr>
        <p:spPr>
          <a:xfrm>
            <a:off x="6728631" y="4846138"/>
            <a:ext cx="2259905" cy="282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110C4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Oxnard G, JCO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10C4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Vol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110C4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29; 2011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752838BE-FD96-1945-8625-3AEC1666C592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RECIST LIMITATIONS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E134CA30-8E6F-A045-A2B7-391365B7D47C}"/>
              </a:ext>
            </a:extLst>
          </p:cNvPr>
          <p:cNvSpPr txBox="1">
            <a:spLocks/>
          </p:cNvSpPr>
          <p:nvPr/>
        </p:nvSpPr>
        <p:spPr>
          <a:xfrm>
            <a:off x="242234" y="857540"/>
            <a:ext cx="7408245" cy="136749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Inter-observer variability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2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F7DD6-CC2F-794C-9DC2-B0224CE531AA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spcBef>
                <a:spcPct val="0"/>
              </a:spcBef>
              <a:buClr>
                <a:schemeClr val="tx1"/>
              </a:buClr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SOFTWARE AUTOMATION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1EF566-6517-5C41-B8A9-E822E38C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0" y="924290"/>
            <a:ext cx="4154790" cy="233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8050DF9-E481-7B45-B9FF-04499FEF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2404483"/>
            <a:ext cx="4602479" cy="258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018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1B76F58-8BE0-8B41-9C94-93615F8DF6C9}"/>
              </a:ext>
            </a:extLst>
          </p:cNvPr>
          <p:cNvSpPr txBox="1">
            <a:spLocks/>
          </p:cNvSpPr>
          <p:nvPr/>
        </p:nvSpPr>
        <p:spPr>
          <a:xfrm>
            <a:off x="242234" y="857540"/>
            <a:ext cx="7408245" cy="136749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Inter-observer variability</a:t>
            </a:r>
          </a:p>
          <a:p>
            <a:pPr>
              <a:buClr>
                <a:schemeClr val="tx1"/>
              </a:buClr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Different morphological behaviour of lesions when using targeted therapies</a:t>
            </a:r>
          </a:p>
          <a:p>
            <a:pPr>
              <a:buClr>
                <a:schemeClr val="tx1"/>
              </a:buClr>
            </a:pPr>
            <a:endParaRPr lang="en-GB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752838BE-FD96-1945-8625-3AEC1666C592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spcBef>
                <a:spcPct val="0"/>
              </a:spcBef>
              <a:buClr>
                <a:schemeClr val="tx1"/>
              </a:buClr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RECIST LIMITATIONS</a:t>
            </a:r>
          </a:p>
        </p:txBody>
      </p:sp>
      <p:pic>
        <p:nvPicPr>
          <p:cNvPr id="9" name="Immagine 8" descr="713935-fig1.jpg">
            <a:extLst>
              <a:ext uri="{FF2B5EF4-FFF2-40B4-BE49-F238E27FC236}">
                <a16:creationId xmlns:a16="http://schemas.microsoft.com/office/drawing/2014/main" id="{DECCD2CD-E321-B740-8676-6398B1F4C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7261"/>
          <a:stretch/>
        </p:blipFill>
        <p:spPr>
          <a:xfrm>
            <a:off x="168840" y="2466930"/>
            <a:ext cx="3970674" cy="258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 descr="Angiogenesis.jpg">
            <a:extLst>
              <a:ext uri="{FF2B5EF4-FFF2-40B4-BE49-F238E27FC236}">
                <a16:creationId xmlns:a16="http://schemas.microsoft.com/office/drawing/2014/main" id="{4D1D8A4A-4BE8-D742-8041-209C7BCF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2" y="2466930"/>
            <a:ext cx="4530545" cy="257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60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>
            <a:extLst>
              <a:ext uri="{FF2B5EF4-FFF2-40B4-BE49-F238E27FC236}">
                <a16:creationId xmlns:a16="http://schemas.microsoft.com/office/drawing/2014/main" id="{EE36600D-8F5F-8947-BEA7-A9693EA1EAE4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24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spcBef>
                <a:spcPct val="0"/>
              </a:spcBef>
              <a:buClr>
                <a:schemeClr val="tx1"/>
              </a:buClr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CLINICAL CASE</a:t>
            </a:r>
          </a:p>
        </p:txBody>
      </p:sp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8B12AE22-2A49-BC42-8B69-1A08B59B1864}"/>
              </a:ext>
            </a:extLst>
          </p:cNvPr>
          <p:cNvSpPr txBox="1">
            <a:spLocks/>
          </p:cNvSpPr>
          <p:nvPr/>
        </p:nvSpPr>
        <p:spPr>
          <a:xfrm>
            <a:off x="316517" y="1378276"/>
            <a:ext cx="4366090" cy="248004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dirty="0"/>
              <a:t>71 year old woman</a:t>
            </a:r>
          </a:p>
          <a:p>
            <a:r>
              <a:rPr lang="en-GB" dirty="0"/>
              <a:t>Left radical </a:t>
            </a:r>
            <a:r>
              <a:rPr lang="en-GB" dirty="0" err="1"/>
              <a:t>nefrectomy</a:t>
            </a:r>
            <a:r>
              <a:rPr lang="en-GB" dirty="0"/>
              <a:t> (</a:t>
            </a:r>
            <a:r>
              <a:rPr lang="en-GB" dirty="0" err="1"/>
              <a:t>Fuhrmam</a:t>
            </a:r>
            <a:r>
              <a:rPr lang="en-GB" dirty="0"/>
              <a:t> type I/IV, pT3, lung and pancreatic </a:t>
            </a:r>
            <a:r>
              <a:rPr lang="en-GB" dirty="0" err="1"/>
              <a:t>mets</a:t>
            </a:r>
            <a:r>
              <a:rPr lang="en-GB" dirty="0"/>
              <a:t>)</a:t>
            </a:r>
          </a:p>
          <a:p>
            <a:r>
              <a:rPr lang="en-GB" dirty="0"/>
              <a:t>August 13th 2007 baseline CT scan</a:t>
            </a:r>
          </a:p>
        </p:txBody>
      </p:sp>
      <p:pic>
        <p:nvPicPr>
          <p:cNvPr id="7" name="Picture 11" descr="F:\export\sdc\VAGLIA_IDA_SANTA\se009.jpg">
            <a:extLst>
              <a:ext uri="{FF2B5EF4-FFF2-40B4-BE49-F238E27FC236}">
                <a16:creationId xmlns:a16="http://schemas.microsoft.com/office/drawing/2014/main" id="{E9FC1E11-CE3B-5E44-B0B3-EEA13175B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t="8264" r="8972" b="14377"/>
          <a:stretch/>
        </p:blipFill>
        <p:spPr bwMode="auto">
          <a:xfrm>
            <a:off x="5118409" y="997025"/>
            <a:ext cx="3080719" cy="363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7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2BF3E3E4-0BFE-6D49-9F09-847444E73FA9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24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spcBef>
                <a:spcPct val="0"/>
              </a:spcBef>
              <a:buClr>
                <a:schemeClr val="tx1"/>
              </a:buClr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CLINICAL CASE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A8B9B875-E04F-DC46-B0DF-3D34726A6725}"/>
              </a:ext>
            </a:extLst>
          </p:cNvPr>
          <p:cNvSpPr txBox="1">
            <a:spLocks/>
          </p:cNvSpPr>
          <p:nvPr/>
        </p:nvSpPr>
        <p:spPr>
          <a:xfrm>
            <a:off x="482308" y="724830"/>
            <a:ext cx="7992888" cy="914400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dirty="0"/>
              <a:t>Three cycles of sunitinib (50mg/day)</a:t>
            </a:r>
          </a:p>
          <a:p>
            <a:r>
              <a:rPr lang="en-GB" dirty="0"/>
              <a:t>Follow-up CT scan 28th of January 2008</a:t>
            </a:r>
          </a:p>
        </p:txBody>
      </p:sp>
      <p:pic>
        <p:nvPicPr>
          <p:cNvPr id="8" name="Picture 12" descr="F:\export\sdc\VAGLIA_IDA_SANTA\se011.jpg">
            <a:extLst>
              <a:ext uri="{FF2B5EF4-FFF2-40B4-BE49-F238E27FC236}">
                <a16:creationId xmlns:a16="http://schemas.microsoft.com/office/drawing/2014/main" id="{835EA5E3-6B63-5B4F-B5E2-82B3CC5F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8266" r="3773" b="14377"/>
          <a:stretch>
            <a:fillRect/>
          </a:stretch>
        </p:blipFill>
        <p:spPr bwMode="auto">
          <a:xfrm>
            <a:off x="4718048" y="1870591"/>
            <a:ext cx="3444914" cy="288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:\export\sdc\VAGLIA_IDA_SANTA\se009.jpg">
            <a:extLst>
              <a:ext uri="{FF2B5EF4-FFF2-40B4-BE49-F238E27FC236}">
                <a16:creationId xmlns:a16="http://schemas.microsoft.com/office/drawing/2014/main" id="{BC5DAD7B-34D8-1240-ABFB-B24CE528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8264" r="3773" b="14377"/>
          <a:stretch>
            <a:fillRect/>
          </a:stretch>
        </p:blipFill>
        <p:spPr bwMode="auto">
          <a:xfrm>
            <a:off x="848095" y="1870591"/>
            <a:ext cx="3444758" cy="28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CC7345-05E0-CA43-87AC-F57EB93A2318}"/>
              </a:ext>
            </a:extLst>
          </p:cNvPr>
          <p:cNvSpPr txBox="1"/>
          <p:nvPr/>
        </p:nvSpPr>
        <p:spPr>
          <a:xfrm>
            <a:off x="3037492" y="4237379"/>
            <a:ext cx="2882520" cy="769441"/>
          </a:xfrm>
          <a:prstGeom prst="rect">
            <a:avLst/>
          </a:prstGeom>
          <a:solidFill>
            <a:sysClr val="windowText" lastClr="000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SD or PR?</a:t>
            </a:r>
          </a:p>
        </p:txBody>
      </p:sp>
    </p:spTree>
    <p:extLst>
      <p:ext uri="{BB962C8B-B14F-4D97-AF65-F5344CB8AC3E}">
        <p14:creationId xmlns:p14="http://schemas.microsoft.com/office/powerpoint/2010/main" val="221279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2BF3E3E4-0BFE-6D49-9F09-847444E73FA9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724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spcBef>
                <a:spcPct val="0"/>
              </a:spcBef>
              <a:buClr>
                <a:schemeClr val="tx1"/>
              </a:buClr>
              <a:buNone/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CLINICAL CASE</a:t>
            </a:r>
          </a:p>
        </p:txBody>
      </p:sp>
      <p:pic>
        <p:nvPicPr>
          <p:cNvPr id="8" name="Picture 12" descr="F:\export\sdc\VAGLIA_IDA_SANTA\se011.jpg">
            <a:extLst>
              <a:ext uri="{FF2B5EF4-FFF2-40B4-BE49-F238E27FC236}">
                <a16:creationId xmlns:a16="http://schemas.microsoft.com/office/drawing/2014/main" id="{835EA5E3-6B63-5B4F-B5E2-82B3CC5F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8266" r="3773" b="14377"/>
          <a:stretch>
            <a:fillRect/>
          </a:stretch>
        </p:blipFill>
        <p:spPr bwMode="auto">
          <a:xfrm>
            <a:off x="4718048" y="1034252"/>
            <a:ext cx="3444914" cy="288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:\export\sdc\VAGLIA_IDA_SANTA\se009.jpg">
            <a:extLst>
              <a:ext uri="{FF2B5EF4-FFF2-40B4-BE49-F238E27FC236}">
                <a16:creationId xmlns:a16="http://schemas.microsoft.com/office/drawing/2014/main" id="{BC5DAD7B-34D8-1240-ABFB-B24CE528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8264" r="3773" b="14377"/>
          <a:stretch>
            <a:fillRect/>
          </a:stretch>
        </p:blipFill>
        <p:spPr bwMode="auto">
          <a:xfrm>
            <a:off x="848095" y="1034252"/>
            <a:ext cx="3444758" cy="28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6F7550-384D-4C42-94B4-3120F7762530}"/>
              </a:ext>
            </a:extLst>
          </p:cNvPr>
          <p:cNvSpPr txBox="1"/>
          <p:nvPr/>
        </p:nvSpPr>
        <p:spPr>
          <a:xfrm>
            <a:off x="1372559" y="3998593"/>
            <a:ext cx="2314673" cy="46166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GB" dirty="0"/>
              <a:t>SLD=110mm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BF38BC-6081-954F-904D-1213BA0613C1}"/>
              </a:ext>
            </a:extLst>
          </p:cNvPr>
          <p:cNvSpPr txBox="1"/>
          <p:nvPr/>
        </p:nvSpPr>
        <p:spPr>
          <a:xfrm>
            <a:off x="5306290" y="3992137"/>
            <a:ext cx="2165978" cy="46166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GB" dirty="0"/>
              <a:t>SLD=93mm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E3A05B-F19B-CA4E-B76C-329930DD2825}"/>
              </a:ext>
            </a:extLst>
          </p:cNvPr>
          <p:cNvSpPr txBox="1"/>
          <p:nvPr/>
        </p:nvSpPr>
        <p:spPr>
          <a:xfrm>
            <a:off x="1923768" y="4543714"/>
            <a:ext cx="5008102" cy="46166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GB" b="1" dirty="0"/>
              <a:t>Overall size reduction=15% (SD)</a:t>
            </a:r>
          </a:p>
        </p:txBody>
      </p:sp>
    </p:spTree>
    <p:extLst>
      <p:ext uri="{BB962C8B-B14F-4D97-AF65-F5344CB8AC3E}">
        <p14:creationId xmlns:p14="http://schemas.microsoft.com/office/powerpoint/2010/main" val="32800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DF514D4A-123D-1C4B-9D08-FD5368EBA03D}"/>
              </a:ext>
            </a:extLst>
          </p:cNvPr>
          <p:cNvSpPr txBox="1">
            <a:spLocks/>
          </p:cNvSpPr>
          <p:nvPr/>
        </p:nvSpPr>
        <p:spPr>
          <a:xfrm>
            <a:off x="2167747" y="11739"/>
            <a:ext cx="4638078" cy="768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CHOI CRITERIA</a:t>
            </a:r>
          </a:p>
        </p:txBody>
      </p:sp>
      <p:pic>
        <p:nvPicPr>
          <p:cNvPr id="11" name="Segnaposto contenuto 3" descr="CHOI 2007 grafico.tiff">
            <a:extLst>
              <a:ext uri="{FF2B5EF4-FFF2-40B4-BE49-F238E27FC236}">
                <a16:creationId xmlns:a16="http://schemas.microsoft.com/office/drawing/2014/main" id="{2238177D-AB81-D04C-B3C6-289897F10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7" r="49778" b="25559"/>
          <a:stretch/>
        </p:blipFill>
        <p:spPr>
          <a:xfrm>
            <a:off x="581559" y="2545174"/>
            <a:ext cx="4133051" cy="250656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DF9748E-64EF-0347-B306-39FC0682CB67}"/>
              </a:ext>
            </a:extLst>
          </p:cNvPr>
          <p:cNvSpPr/>
          <p:nvPr/>
        </p:nvSpPr>
        <p:spPr>
          <a:xfrm>
            <a:off x="0" y="4620280"/>
            <a:ext cx="150073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RECIST</a:t>
            </a:r>
            <a:endParaRPr lang="it-IT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Segnaposto contenuto 3" descr="CHOI 2007 grafico.tiff">
            <a:extLst>
              <a:ext uri="{FF2B5EF4-FFF2-40B4-BE49-F238E27FC236}">
                <a16:creationId xmlns:a16="http://schemas.microsoft.com/office/drawing/2014/main" id="{1FC0675E-8250-7449-B00D-252B8AE99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2" t="-1876" b="24552"/>
          <a:stretch/>
        </p:blipFill>
        <p:spPr>
          <a:xfrm>
            <a:off x="4925681" y="2528636"/>
            <a:ext cx="4218319" cy="253964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7549E8F-8DB1-DB43-9A71-9E45AF3DDCB9}"/>
              </a:ext>
            </a:extLst>
          </p:cNvPr>
          <p:cNvSpPr/>
          <p:nvPr/>
        </p:nvSpPr>
        <p:spPr>
          <a:xfrm>
            <a:off x="5020802" y="4620280"/>
            <a:ext cx="98296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Choi</a:t>
            </a:r>
            <a:endParaRPr lang="it-IT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74043E7-7EF3-B94B-87BB-E22B2DB1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800" y="787183"/>
            <a:ext cx="2451454" cy="157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10507D-2209-7A4E-AFC5-2BB7C5439F8A}"/>
              </a:ext>
            </a:extLst>
          </p:cNvPr>
          <p:cNvSpPr txBox="1"/>
          <p:nvPr/>
        </p:nvSpPr>
        <p:spPr>
          <a:xfrm>
            <a:off x="1480956" y="931467"/>
            <a:ext cx="2943333" cy="1446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/>
              <a:t>SIZE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234249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7289FBC-24A2-FF4C-8FC0-53C65805CB36}"/>
              </a:ext>
            </a:extLst>
          </p:cNvPr>
          <p:cNvSpPr/>
          <p:nvPr/>
        </p:nvSpPr>
        <p:spPr>
          <a:xfrm>
            <a:off x="456639" y="946258"/>
            <a:ext cx="8155346" cy="211391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Reliability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with:</a:t>
            </a:r>
          </a:p>
          <a:p>
            <a:pPr marL="800100" lvl="2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&lt;15 mm</a:t>
            </a:r>
          </a:p>
          <a:p>
            <a:pPr marL="800100" lvl="2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 small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hypodense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baseline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C5E6486-6D35-6946-85F8-7DF53A7FCF42}"/>
              </a:ext>
            </a:extLst>
          </p:cNvPr>
          <p:cNvSpPr txBox="1">
            <a:spLocks/>
          </p:cNvSpPr>
          <p:nvPr/>
        </p:nvSpPr>
        <p:spPr>
          <a:xfrm>
            <a:off x="959840" y="1"/>
            <a:ext cx="7148945" cy="80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CHOI CRITERIA: DRAWBACKS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72A5B7-7E63-674A-AA5D-2488D506A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50" b="75684"/>
          <a:stretch/>
        </p:blipFill>
        <p:spPr>
          <a:xfrm>
            <a:off x="5058859" y="4453252"/>
            <a:ext cx="3156300" cy="59277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943462A-CE6F-2342-8B65-A9BEAE23B062}"/>
              </a:ext>
            </a:extLst>
          </p:cNvPr>
          <p:cNvSpPr/>
          <p:nvPr/>
        </p:nvSpPr>
        <p:spPr>
          <a:xfrm>
            <a:off x="853464" y="3252923"/>
            <a:ext cx="7361695" cy="1200329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with PD,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management of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sunitinib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mRCC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4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IMMUNOTHERAPY</a:t>
            </a:r>
          </a:p>
        </p:txBody>
      </p:sp>
      <p:grpSp>
        <p:nvGrpSpPr>
          <p:cNvPr id="13" name="Gruppieren 6">
            <a:extLst>
              <a:ext uri="{FF2B5EF4-FFF2-40B4-BE49-F238E27FC236}">
                <a16:creationId xmlns:a16="http://schemas.microsoft.com/office/drawing/2014/main" id="{F48F45C1-2534-0C4D-9248-EB858166F1B4}"/>
              </a:ext>
            </a:extLst>
          </p:cNvPr>
          <p:cNvGrpSpPr/>
          <p:nvPr/>
        </p:nvGrpSpPr>
        <p:grpSpPr>
          <a:xfrm>
            <a:off x="206055" y="1569669"/>
            <a:ext cx="3855582" cy="2810945"/>
            <a:chOff x="943150" y="1657291"/>
            <a:chExt cx="3286609" cy="2810537"/>
          </a:xfrm>
        </p:grpSpPr>
        <p:pic>
          <p:nvPicPr>
            <p:cNvPr id="14" name="Grafik 1">
              <a:extLst>
                <a:ext uri="{FF2B5EF4-FFF2-40B4-BE49-F238E27FC236}">
                  <a16:creationId xmlns:a16="http://schemas.microsoft.com/office/drawing/2014/main" id="{D188C49B-F6B1-5A41-999C-766675E9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50" y="1657291"/>
              <a:ext cx="3125702" cy="2810537"/>
            </a:xfrm>
            <a:prstGeom prst="rect">
              <a:avLst/>
            </a:prstGeom>
          </p:spPr>
        </p:pic>
        <p:sp>
          <p:nvSpPr>
            <p:cNvPr id="15" name="Rechteck 4">
              <a:extLst>
                <a:ext uri="{FF2B5EF4-FFF2-40B4-BE49-F238E27FC236}">
                  <a16:creationId xmlns:a16="http://schemas.microsoft.com/office/drawing/2014/main" id="{349B9DBF-6471-1745-9731-80D4C82E0401}"/>
                </a:ext>
              </a:extLst>
            </p:cNvPr>
            <p:cNvSpPr/>
            <p:nvPr/>
          </p:nvSpPr>
          <p:spPr>
            <a:xfrm>
              <a:off x="4016415" y="1950334"/>
              <a:ext cx="104172" cy="225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10C4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16" name="Rechteck 5">
              <a:extLst>
                <a:ext uri="{FF2B5EF4-FFF2-40B4-BE49-F238E27FC236}">
                  <a16:creationId xmlns:a16="http://schemas.microsoft.com/office/drawing/2014/main" id="{47798619-D10A-B746-94A9-71F042A73BB8}"/>
                </a:ext>
              </a:extLst>
            </p:cNvPr>
            <p:cNvSpPr/>
            <p:nvPr/>
          </p:nvSpPr>
          <p:spPr>
            <a:xfrm>
              <a:off x="3924959" y="2836852"/>
              <a:ext cx="304800" cy="225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10C4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feld 8">
            <a:extLst>
              <a:ext uri="{FF2B5EF4-FFF2-40B4-BE49-F238E27FC236}">
                <a16:creationId xmlns:a16="http://schemas.microsoft.com/office/drawing/2014/main" id="{D506B538-C243-B64D-BCE7-DCF40F48786D}"/>
              </a:ext>
            </a:extLst>
          </p:cNvPr>
          <p:cNvSpPr txBox="1"/>
          <p:nvPr/>
        </p:nvSpPr>
        <p:spPr>
          <a:xfrm>
            <a:off x="3866202" y="1785260"/>
            <a:ext cx="141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Progress</a:t>
            </a:r>
            <a:endParaRPr lang="en-US" sz="20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0BBF654-4C08-294C-830C-7403D9DED8AE}"/>
              </a:ext>
            </a:extLst>
          </p:cNvPr>
          <p:cNvSpPr txBox="1"/>
          <p:nvPr/>
        </p:nvSpPr>
        <p:spPr>
          <a:xfrm>
            <a:off x="3866202" y="2613005"/>
            <a:ext cx="165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Response</a:t>
            </a:r>
            <a:endParaRPr lang="en-US" sz="20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A6572519-1731-3641-A30D-539579965A6B}"/>
              </a:ext>
            </a:extLst>
          </p:cNvPr>
          <p:cNvSpPr txBox="1"/>
          <p:nvPr/>
        </p:nvSpPr>
        <p:spPr>
          <a:xfrm>
            <a:off x="3866202" y="3446987"/>
            <a:ext cx="165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Pseudo-progress</a:t>
            </a:r>
            <a:endParaRPr lang="en-US" sz="20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5D9C562D-6FCA-5845-9B27-F1846B09B84E}"/>
              </a:ext>
            </a:extLst>
          </p:cNvPr>
          <p:cNvSpPr txBox="1">
            <a:spLocks/>
          </p:cNvSpPr>
          <p:nvPr/>
        </p:nvSpPr>
        <p:spPr>
          <a:xfrm>
            <a:off x="5525390" y="1421797"/>
            <a:ext cx="3259250" cy="11624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it-I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treatment </a:t>
            </a:r>
          </a:p>
          <a:p>
            <a:pPr lvl="0" algn="l"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continue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non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delay the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charset="0"/>
              <a:buChar char="•"/>
              <a:defRPr/>
            </a:pPr>
            <a:endParaRPr lang="it-IT" sz="1600" dirty="0">
              <a:solidFill>
                <a:srgbClr val="2122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7C48AE44-C5DB-7547-8B7F-1D15F51ABED3}"/>
              </a:ext>
            </a:extLst>
          </p:cNvPr>
          <p:cNvSpPr txBox="1">
            <a:spLocks/>
          </p:cNvSpPr>
          <p:nvPr/>
        </p:nvSpPr>
        <p:spPr>
          <a:xfrm>
            <a:off x="5525390" y="3401278"/>
            <a:ext cx="3259250" cy="921974"/>
          </a:xfrm>
          <a:prstGeom prst="rect">
            <a:avLst/>
          </a:prstGeom>
          <a:solidFill>
            <a:srgbClr val="34D023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it-I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treatment </a:t>
            </a:r>
          </a:p>
          <a:p>
            <a:pPr algn="l"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desirable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discontinue an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3" descr="ML_3D_cmyk">
            <a:extLst>
              <a:ext uri="{FF2B5EF4-FFF2-40B4-BE49-F238E27FC236}">
                <a16:creationId xmlns:a16="http://schemas.microsoft.com/office/drawing/2014/main" id="{CBC51C58-8C12-E14F-8F5C-2D2D24B9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hteck 7">
            <a:extLst>
              <a:ext uri="{FF2B5EF4-FFF2-40B4-BE49-F238E27FC236}">
                <a16:creationId xmlns:a16="http://schemas.microsoft.com/office/drawing/2014/main" id="{9A047B96-9C9D-5C42-9BDB-D13EB1F2A736}"/>
              </a:ext>
            </a:extLst>
          </p:cNvPr>
          <p:cNvSpPr/>
          <p:nvPr/>
        </p:nvSpPr>
        <p:spPr>
          <a:xfrm>
            <a:off x="0" y="4866501"/>
            <a:ext cx="2782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Ganten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RöFo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9499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 descr="ML_3D_cmyk">
            <a:extLst>
              <a:ext uri="{FF2B5EF4-FFF2-40B4-BE49-F238E27FC236}">
                <a16:creationId xmlns:a16="http://schemas.microsoft.com/office/drawing/2014/main" id="{816215AD-4788-454B-9E45-46F3A7A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357" y="85308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NSCLC under treatment with Pembrolizumab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C6D7CF3-3AF0-CB49-B867-2D8A27AE3563}"/>
              </a:ext>
            </a:extLst>
          </p:cNvPr>
          <p:cNvGrpSpPr>
            <a:grpSpLocks noChangeAspect="1"/>
          </p:cNvGrpSpPr>
          <p:nvPr/>
        </p:nvGrpSpPr>
        <p:grpSpPr>
          <a:xfrm>
            <a:off x="159436" y="1409084"/>
            <a:ext cx="4112313" cy="3031722"/>
            <a:chOff x="91197" y="1150572"/>
            <a:chExt cx="4714368" cy="347557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9906F84-2E00-8B41-86F7-FE0093673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3" r="1621" b="8552"/>
            <a:stretch/>
          </p:blipFill>
          <p:spPr>
            <a:xfrm>
              <a:off x="91197" y="1150572"/>
              <a:ext cx="2495329" cy="177437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B657FAC-1557-AF47-8147-348E9367C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1" t="6898" r="3208" b="11730"/>
            <a:stretch/>
          </p:blipFill>
          <p:spPr>
            <a:xfrm>
              <a:off x="91197" y="2924945"/>
              <a:ext cx="2529516" cy="170120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4B6B67A-9337-6545-A815-AD342B1D2B50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" b="5992"/>
            <a:stretch/>
          </p:blipFill>
          <p:spPr>
            <a:xfrm>
              <a:off x="2582181" y="2924945"/>
              <a:ext cx="2223383" cy="170120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3499B17-72E3-7D4E-9E71-9D5621C4B1DE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182" y="1150572"/>
              <a:ext cx="2223383" cy="1774874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F9AF8BB8-31AE-D54D-813C-5A8A80A76931}"/>
              </a:ext>
            </a:extLst>
          </p:cNvPr>
          <p:cNvSpPr/>
          <p:nvPr/>
        </p:nvSpPr>
        <p:spPr>
          <a:xfrm>
            <a:off x="1486201" y="4589618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endParaRPr lang="it-IT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016492C-6BBB-DD4B-A0AA-E975032CD351}"/>
              </a:ext>
            </a:extLst>
          </p:cNvPr>
          <p:cNvGrpSpPr/>
          <p:nvPr/>
        </p:nvGrpSpPr>
        <p:grpSpPr>
          <a:xfrm>
            <a:off x="4589023" y="1409084"/>
            <a:ext cx="4236991" cy="3549866"/>
            <a:chOff x="4589023" y="1409084"/>
            <a:chExt cx="4236991" cy="354986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D0A5C53-52B4-B245-8691-A2EC5DDFFB8E}"/>
                </a:ext>
              </a:extLst>
            </p:cNvPr>
            <p:cNvGrpSpPr/>
            <p:nvPr/>
          </p:nvGrpSpPr>
          <p:grpSpPr>
            <a:xfrm>
              <a:off x="4589023" y="1409084"/>
              <a:ext cx="4236991" cy="3031722"/>
              <a:chOff x="4316066" y="1409084"/>
              <a:chExt cx="4236991" cy="3031722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FB30476D-9256-1B43-BDA1-75D9323D0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7" r="4816" b="8567"/>
              <a:stretch/>
            </p:blipFill>
            <p:spPr>
              <a:xfrm>
                <a:off x="6491656" y="2935744"/>
                <a:ext cx="2036445" cy="1505062"/>
              </a:xfrm>
              <a:prstGeom prst="rect">
                <a:avLst/>
              </a:prstGeom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6B6E9E63-771F-A641-A61E-7035EC9F5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7437" y="2956858"/>
                <a:ext cx="2149750" cy="1483948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A9BBEB19-3D62-2548-9D28-67D1DA563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" r="3487" b="12075"/>
              <a:stretch/>
            </p:blipFill>
            <p:spPr>
              <a:xfrm>
                <a:off x="4316066" y="1409084"/>
                <a:ext cx="2175590" cy="1547774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6327DC4-CE79-EB42-8078-4EA3E024B79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8" t="5966" r="3396" b="6054"/>
              <a:stretch/>
            </p:blipFill>
            <p:spPr>
              <a:xfrm>
                <a:off x="6509762" y="1409084"/>
                <a:ext cx="2043295" cy="1547774"/>
              </a:xfrm>
              <a:prstGeom prst="rect">
                <a:avLst/>
              </a:prstGeom>
            </p:spPr>
          </p:pic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D74FCB0-ADC5-994C-83EA-7F535BC6C74A}"/>
                </a:ext>
              </a:extLst>
            </p:cNvPr>
            <p:cNvSpPr/>
            <p:nvPr/>
          </p:nvSpPr>
          <p:spPr>
            <a:xfrm>
              <a:off x="6460684" y="4589618"/>
              <a:ext cx="607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TP1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0458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9720" y="1257279"/>
            <a:ext cx="7039430" cy="31559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Speaker’s fees: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Bayer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Bracco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 Healthcare</a:t>
            </a:r>
          </a:p>
          <a:p>
            <a:pPr lvl="1">
              <a:lnSpc>
                <a:spcPct val="100000"/>
              </a:lnSpc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Guerbet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Merck</a:t>
            </a:r>
          </a:p>
          <a:p>
            <a:pPr lvl="1">
              <a:lnSpc>
                <a:spcPct val="1000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Advisory board: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 Healthcare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24AFB6-B913-8A46-9C61-938FA6AF8B98}"/>
              </a:ext>
            </a:extLst>
          </p:cNvPr>
          <p:cNvSpPr txBox="1">
            <a:spLocks/>
          </p:cNvSpPr>
          <p:nvPr/>
        </p:nvSpPr>
        <p:spPr>
          <a:xfrm>
            <a:off x="617220" y="296704"/>
            <a:ext cx="7886700" cy="686276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CONFLICTS OF INTEREST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 descr="ML_3D_cmyk">
            <a:extLst>
              <a:ext uri="{FF2B5EF4-FFF2-40B4-BE49-F238E27FC236}">
                <a16:creationId xmlns:a16="http://schemas.microsoft.com/office/drawing/2014/main" id="{816215AD-4788-454B-9E45-46F3A7A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357" y="85308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NSCLC under treatment with Pembrolizumab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016492C-6BBB-DD4B-A0AA-E975032CD351}"/>
              </a:ext>
            </a:extLst>
          </p:cNvPr>
          <p:cNvGrpSpPr/>
          <p:nvPr/>
        </p:nvGrpSpPr>
        <p:grpSpPr>
          <a:xfrm>
            <a:off x="120718" y="1286535"/>
            <a:ext cx="4236991" cy="3549866"/>
            <a:chOff x="4589023" y="1409084"/>
            <a:chExt cx="4236991" cy="354986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D0A5C53-52B4-B245-8691-A2EC5DDFFB8E}"/>
                </a:ext>
              </a:extLst>
            </p:cNvPr>
            <p:cNvGrpSpPr/>
            <p:nvPr/>
          </p:nvGrpSpPr>
          <p:grpSpPr>
            <a:xfrm>
              <a:off x="4589023" y="1409084"/>
              <a:ext cx="4236991" cy="3031722"/>
              <a:chOff x="4316066" y="1409084"/>
              <a:chExt cx="4236991" cy="3031722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FB30476D-9256-1B43-BDA1-75D9323D0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7" r="4816" b="8567"/>
              <a:stretch/>
            </p:blipFill>
            <p:spPr>
              <a:xfrm>
                <a:off x="6491656" y="2935744"/>
                <a:ext cx="2036445" cy="1505062"/>
              </a:xfrm>
              <a:prstGeom prst="rect">
                <a:avLst/>
              </a:prstGeom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6B6E9E63-771F-A641-A61E-7035EC9F5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7437" y="2956858"/>
                <a:ext cx="2149750" cy="1483948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A9BBEB19-3D62-2548-9D28-67D1DA563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" r="3487" b="12075"/>
              <a:stretch/>
            </p:blipFill>
            <p:spPr>
              <a:xfrm>
                <a:off x="4316066" y="1409084"/>
                <a:ext cx="2175590" cy="1547774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6327DC4-CE79-EB42-8078-4EA3E024B79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8" t="5966" r="3396" b="6054"/>
              <a:stretch/>
            </p:blipFill>
            <p:spPr>
              <a:xfrm>
                <a:off x="6509762" y="1409084"/>
                <a:ext cx="2043295" cy="1547774"/>
              </a:xfrm>
              <a:prstGeom prst="rect">
                <a:avLst/>
              </a:prstGeom>
            </p:spPr>
          </p:pic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D74FCB0-ADC5-994C-83EA-7F535BC6C74A}"/>
                </a:ext>
              </a:extLst>
            </p:cNvPr>
            <p:cNvSpPr/>
            <p:nvPr/>
          </p:nvSpPr>
          <p:spPr>
            <a:xfrm>
              <a:off x="6460684" y="4589618"/>
              <a:ext cx="607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TP1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E68670D-087B-4242-B9A4-11E58D236B3F}"/>
              </a:ext>
            </a:extLst>
          </p:cNvPr>
          <p:cNvGrpSpPr/>
          <p:nvPr/>
        </p:nvGrpSpPr>
        <p:grpSpPr>
          <a:xfrm>
            <a:off x="4609707" y="1283861"/>
            <a:ext cx="4412756" cy="3552540"/>
            <a:chOff x="4609707" y="1283861"/>
            <a:chExt cx="4412756" cy="3552540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8707D672-559E-D449-AA16-56476792A5C5}"/>
                </a:ext>
              </a:extLst>
            </p:cNvPr>
            <p:cNvSpPr/>
            <p:nvPr/>
          </p:nvSpPr>
          <p:spPr>
            <a:xfrm>
              <a:off x="6481368" y="4467069"/>
              <a:ext cx="607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TP2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15B324B6-69D2-9345-ABB7-2707161CB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0"/>
            <a:stretch/>
          </p:blipFill>
          <p:spPr>
            <a:xfrm>
              <a:off x="6968678" y="2834309"/>
              <a:ext cx="2053278" cy="1577959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69194C1B-E61A-4A4D-B26B-5C44ED44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56" y="2806341"/>
              <a:ext cx="2313399" cy="1605927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EB93053D-5BFC-BA42-B1C1-1100FD8FD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555" y="1283861"/>
              <a:ext cx="2061908" cy="1550448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2214967B-7E30-3B4D-9C8F-BF6D82C9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707" y="1286535"/>
              <a:ext cx="2350848" cy="1551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8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08730"/>
            <a:ext cx="83439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 IN ASSESSING RESPONSE </a:t>
            </a:r>
            <a:b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IMMUNOTHERAPY</a:t>
            </a:r>
            <a:endParaRPr lang="en-GB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251460" y="1407368"/>
            <a:ext cx="8321039" cy="2581702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>
                <a:prstClr val="black"/>
              </a:buClr>
            </a:pPr>
            <a:r>
              <a:rPr lang="en-GB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evidence of a measurable antitumoral activity may take longer for IT than for conventional cytotoxic drugs</a:t>
            </a:r>
          </a:p>
          <a:p>
            <a:pPr lvl="1">
              <a:lnSpc>
                <a:spcPct val="100000"/>
              </a:lnSpc>
              <a:buClr>
                <a:prstClr val="black"/>
              </a:buClr>
            </a:pPr>
            <a:endParaRPr lang="en-GB" sz="2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Clr>
                <a:prstClr val="black"/>
              </a:buClr>
            </a:pPr>
            <a:r>
              <a:rPr lang="en-GB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Discontinuation of IT agents can be inappropriate unless PD is confirmed </a:t>
            </a:r>
          </a:p>
          <a:p>
            <a:pPr lvl="1">
              <a:lnSpc>
                <a:spcPct val="100000"/>
              </a:lnSpc>
              <a:buClr>
                <a:prstClr val="black"/>
              </a:buClr>
            </a:pPr>
            <a:endParaRPr lang="en-GB" sz="2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Clr>
                <a:prstClr val="black"/>
              </a:buClr>
            </a:pPr>
            <a:r>
              <a:rPr lang="en-GB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IT, treatment response can occur also after PD, as defined by conventional criteria 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8C5F1C8-0104-D643-A926-DC86C4B1F0A0}"/>
              </a:ext>
            </a:extLst>
          </p:cNvPr>
          <p:cNvSpPr/>
          <p:nvPr/>
        </p:nvSpPr>
        <p:spPr>
          <a:xfrm rot="20288863">
            <a:off x="1803210" y="2185942"/>
            <a:ext cx="5537580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RECIST CRITERIA </a:t>
            </a:r>
          </a:p>
          <a:p>
            <a:pPr algn="ctr"/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ARE INADEQUATE 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3807"/>
            <a:ext cx="8492490" cy="617696"/>
          </a:xfrm>
        </p:spPr>
        <p:txBody>
          <a:bodyPr/>
          <a:lstStyle/>
          <a:p>
            <a:pPr lvl="0" algn="ctr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Immune-Related Response Criteria (2009)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524186" y="1153716"/>
            <a:ext cx="8311204" cy="2851282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-274638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Modified</a:t>
            </a: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WHO </a:t>
            </a:r>
            <a:r>
              <a:rPr lang="it-IT" sz="21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criteria</a:t>
            </a: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Wolchok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ed al. 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Clin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Cancer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Res 2009)</a:t>
            </a:r>
            <a:endParaRPr lang="it-IT" sz="210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57175" lvl="0" indent="-257175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  <a:buFont typeface="Arial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measurable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(≥5x5 mm)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incorporated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tumor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burden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lvl="1" indent="0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  <a:buNone/>
            </a:pP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	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Tumor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Burden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=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SPD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index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SPD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measurable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endParaRPr lang="it-IT" sz="16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74638" lvl="1" indent="-265113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non-measurable lesions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(&lt;5x5 mm)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do not define progression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45D28A-D187-D844-A258-BDD4A9BEB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84" y="3198195"/>
            <a:ext cx="2353548" cy="1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524186" y="1153716"/>
            <a:ext cx="8311204" cy="2851282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-274638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Modified</a:t>
            </a: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WHO </a:t>
            </a:r>
            <a:r>
              <a:rPr lang="it-IT" sz="21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criteria</a:t>
            </a: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Wolchok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ed al. 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Clin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500" i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Cancer</a:t>
            </a:r>
            <a:r>
              <a:rPr lang="it-IT" sz="15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Res 2009)</a:t>
            </a:r>
            <a:endParaRPr lang="it-IT" sz="21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57175" lvl="0" indent="-257175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  <a:buFont typeface="Arial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measurable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(≥5x5 mm)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incorporated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tumor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burden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lvl="1" indent="0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  <a:buNone/>
            </a:pP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	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Tumor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Burden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=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SPD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index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</a:t>
            </a:r>
            <a:r>
              <a:rPr lang="it-IT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SPD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measurable</a:t>
            </a:r>
            <a:r>
              <a:rPr lang="it-IT" baseline="-25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baseline="-25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lesions</a:t>
            </a:r>
            <a:endParaRPr lang="it-IT" sz="16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74638" lvl="1" indent="-265113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non-measurable lesions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(&lt;5x5 mm) 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do not define progression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E42B045-F5EB-FF4A-8B46-BD764C77D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821"/>
          <a:stretch/>
        </p:blipFill>
        <p:spPr bwMode="auto">
          <a:xfrm>
            <a:off x="4679788" y="3065844"/>
            <a:ext cx="3417571" cy="147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2776F3C-94DF-F046-8541-8041E3128FB9}"/>
              </a:ext>
            </a:extLst>
          </p:cNvPr>
          <p:cNvSpPr/>
          <p:nvPr/>
        </p:nvSpPr>
        <p:spPr>
          <a:xfrm>
            <a:off x="524186" y="3065844"/>
            <a:ext cx="398999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3429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CR, PR, PD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D75EC-EC77-C448-BE6F-00FFC16F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73807"/>
            <a:ext cx="8492490" cy="617696"/>
          </a:xfrm>
        </p:spPr>
        <p:txBody>
          <a:bodyPr/>
          <a:lstStyle/>
          <a:p>
            <a:pPr lvl="0" algn="ctr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Immune-Related Response Criteria (2009)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08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097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irResponse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202067" y="1269061"/>
            <a:ext cx="4941433" cy="1486421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-274638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Bidimensional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have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larger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variability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unidimensional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measurements</a:t>
            </a:r>
            <a:endParaRPr lang="it-IT" sz="21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74638" lvl="1" indent="-274638" defTabSz="342900">
              <a:lnSpc>
                <a:spcPct val="100000"/>
              </a:lnSpc>
              <a:spcBef>
                <a:spcPct val="20000"/>
              </a:spcBef>
              <a:buClr>
                <a:srgbClr val="110C42"/>
              </a:buClr>
            </a:pP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Inaccurate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capture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small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changes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tumor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burden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during</a:t>
            </a:r>
            <a:r>
              <a:rPr lang="it-IT" sz="21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therapy</a:t>
            </a: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4042DB-35DF-1F4A-9099-B3C10B98E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57" r="-1"/>
          <a:stretch/>
        </p:blipFill>
        <p:spPr>
          <a:xfrm>
            <a:off x="7030330" y="1250353"/>
            <a:ext cx="1944826" cy="148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CAFC73-CA00-9142-A9AC-47EAE2EBE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21"/>
          <a:stretch/>
        </p:blipFill>
        <p:spPr>
          <a:xfrm>
            <a:off x="4929244" y="1250353"/>
            <a:ext cx="1985991" cy="150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1EC8386-800F-4E4A-9824-568A508F4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75" y="1268736"/>
            <a:ext cx="1095016" cy="4406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FE7CCF0-68F0-1945-BECC-7FDA59789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35" y="1187281"/>
            <a:ext cx="1012400" cy="58494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5158D918-1042-6F47-811C-A41AB4E29D4A}"/>
              </a:ext>
            </a:extLst>
          </p:cNvPr>
          <p:cNvSpPr/>
          <p:nvPr/>
        </p:nvSpPr>
        <p:spPr>
          <a:xfrm>
            <a:off x="5228533" y="4889584"/>
            <a:ext cx="24465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 Res 2013;19:3936–3943 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64C412-4725-E144-B2DF-75413C05FCDE}"/>
              </a:ext>
            </a:extLst>
          </p:cNvPr>
          <p:cNvSpPr txBox="1">
            <a:spLocks/>
          </p:cNvSpPr>
          <p:nvPr/>
        </p:nvSpPr>
        <p:spPr>
          <a:xfrm>
            <a:off x="168844" y="2947844"/>
            <a:ext cx="6491181" cy="20179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 defTabSz="342900">
              <a:buClr>
                <a:srgbClr val="110C42"/>
              </a:buClr>
              <a:buFont typeface="Arial"/>
              <a:buChar char="•"/>
            </a:pPr>
            <a:r>
              <a:rPr lang="it-IT" sz="20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Modified</a:t>
            </a:r>
            <a:r>
              <a:rPr lang="it-IT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RECIST </a:t>
            </a:r>
            <a:r>
              <a:rPr lang="it-IT" sz="20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criteria</a:t>
            </a:r>
            <a:r>
              <a:rPr lang="it-IT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(2013)</a:t>
            </a:r>
          </a:p>
          <a:p>
            <a:pPr marL="657225" lvl="2" indent="-257175" defTabSz="342900">
              <a:buClr>
                <a:srgbClr val="110C42"/>
              </a:buClr>
            </a:pP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does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not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define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progression</a:t>
            </a:r>
            <a:endParaRPr lang="it-IT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657225" lvl="2" indent="-257175" defTabSz="342900">
              <a:buClr>
                <a:srgbClr val="110C42"/>
              </a:buClr>
            </a:pP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Measurements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new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lesion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included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the sum of the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measurements</a:t>
            </a:r>
            <a:endParaRPr lang="it-IT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657225" lvl="2" indent="-257175" defTabSz="342900">
              <a:buClr>
                <a:srgbClr val="110C42"/>
              </a:buClr>
            </a:pP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Confirmation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by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two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consecutive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observations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not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wks</a:t>
            </a:r>
            <a:r>
              <a:rPr lang="it-IT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apart</a:t>
            </a:r>
            <a:endParaRPr lang="it-IT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4D7031-6832-ED44-A6EF-46282265C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953" y="133375"/>
            <a:ext cx="62230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1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lvl="0" algn="ctr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irRC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6F6FE2A-D089-3E4F-8251-CC04EE43C4CC}"/>
              </a:ext>
            </a:extLst>
          </p:cNvPr>
          <p:cNvSpPr/>
          <p:nvPr/>
        </p:nvSpPr>
        <p:spPr>
          <a:xfrm>
            <a:off x="84729" y="1260221"/>
            <a:ext cx="5547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irRC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irRECIST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342900"/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costantly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endParaRPr lang="it-IT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/>
            <a:endParaRPr lang="it-IT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/>
            <a:endParaRPr lang="it-IT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/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Doubts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of data and </a:t>
            </a:r>
          </a:p>
          <a:p>
            <a:pPr algn="ctr" defTabSz="342900"/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100" dirty="0">
                <a:latin typeface="Arial" panose="020B0604020202020204" pitchFamily="34" charset="0"/>
                <a:cs typeface="Arial" panose="020B0604020202020204" pitchFamily="34" charset="0"/>
              </a:rPr>
              <a:t> trials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B33C912-3CCC-574F-B415-5AEAA1C890A2}"/>
              </a:ext>
            </a:extLst>
          </p:cNvPr>
          <p:cNvSpPr/>
          <p:nvPr/>
        </p:nvSpPr>
        <p:spPr>
          <a:xfrm>
            <a:off x="234705" y="3958854"/>
            <a:ext cx="5091676" cy="11233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342900"/>
            <a:r>
              <a:rPr lang="it-IT" sz="27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iRECIST</a:t>
            </a:r>
            <a:r>
              <a:rPr lang="it-IT" sz="27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(2017)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modified RECIST 1.1 for </a:t>
            </a:r>
          </a:p>
          <a:p>
            <a:pPr algn="ctr" defTabSz="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immune-based therapeutics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ccia a destra 2">
            <a:extLst>
              <a:ext uri="{FF2B5EF4-FFF2-40B4-BE49-F238E27FC236}">
                <a16:creationId xmlns:a16="http://schemas.microsoft.com/office/drawing/2014/main" id="{01A41AA4-93BB-5244-BB4A-3FEAA70283F0}"/>
              </a:ext>
            </a:extLst>
          </p:cNvPr>
          <p:cNvSpPr/>
          <p:nvPr/>
        </p:nvSpPr>
        <p:spPr>
          <a:xfrm rot="5400000">
            <a:off x="2458902" y="2000761"/>
            <a:ext cx="485457" cy="550243"/>
          </a:xfrm>
          <a:prstGeom prst="rightArrow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latinLnBrk="1" hangingPunct="0"/>
            <a:endParaRPr lang="it-IT" sz="135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Freccia a destra 2">
            <a:extLst>
              <a:ext uri="{FF2B5EF4-FFF2-40B4-BE49-F238E27FC236}">
                <a16:creationId xmlns:a16="http://schemas.microsoft.com/office/drawing/2014/main" id="{A8977F61-5861-E441-B972-0BA78907E16F}"/>
              </a:ext>
            </a:extLst>
          </p:cNvPr>
          <p:cNvSpPr/>
          <p:nvPr/>
        </p:nvSpPr>
        <p:spPr>
          <a:xfrm rot="5400000">
            <a:off x="2458902" y="3350078"/>
            <a:ext cx="485457" cy="550243"/>
          </a:xfrm>
          <a:prstGeom prst="rightArrow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latinLnBrk="1" hangingPunct="0"/>
            <a:endParaRPr lang="it-IT" sz="135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989323C-35C6-0F4B-810A-20E7CE3B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82" y="2413042"/>
            <a:ext cx="3256525" cy="200519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12">
            <a:extLst>
              <a:ext uri="{FF2B5EF4-FFF2-40B4-BE49-F238E27FC236}">
                <a16:creationId xmlns:a16="http://schemas.microsoft.com/office/drawing/2014/main" id="{3CCCBF71-DE00-4D73-8D67-7C58406EE92E}"/>
              </a:ext>
            </a:extLst>
          </p:cNvPr>
          <p:cNvSpPr/>
          <p:nvPr/>
        </p:nvSpPr>
        <p:spPr>
          <a:xfrm>
            <a:off x="4976862" y="4889584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Seymour et al. Lancet Oncology 2017;18:143-52 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EA1AFA-032C-4249-A546-2B7CC2507774}"/>
              </a:ext>
            </a:extLst>
          </p:cNvPr>
          <p:cNvSpPr/>
          <p:nvPr/>
        </p:nvSpPr>
        <p:spPr>
          <a:xfrm>
            <a:off x="3823019" y="1941699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Nishino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2015</a:t>
            </a:r>
          </a:p>
          <a:p>
            <a:pPr algn="r" defTabSz="342900"/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Nishino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Immunother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86461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3B1C206-5F5C-2743-8FA3-3F5E3049A036}"/>
              </a:ext>
            </a:extLst>
          </p:cNvPr>
          <p:cNvSpPr txBox="1">
            <a:spLocks/>
          </p:cNvSpPr>
          <p:nvPr/>
        </p:nvSpPr>
        <p:spPr>
          <a:xfrm>
            <a:off x="-8295" y="1318422"/>
            <a:ext cx="4391241" cy="3008003"/>
          </a:xfrm>
          <a:prstGeom prst="rect">
            <a:avLst/>
          </a:prstGeom>
        </p:spPr>
        <p:txBody>
          <a:bodyPr lIns="9000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lvl="1" indent="-285750">
              <a:buClr>
                <a:srgbClr val="110C42"/>
              </a:buClr>
            </a:pPr>
            <a:r>
              <a:rPr lang="en-CA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Definitions of measurable and non-measurable disease; numbers and site of target disease </a:t>
            </a:r>
            <a:r>
              <a:rPr lang="en-CA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 per RECIST 1.1.</a:t>
            </a:r>
          </a:p>
          <a:p>
            <a:pPr marL="471488" lvl="1" indent="-285750">
              <a:buClr>
                <a:srgbClr val="110C42"/>
              </a:buClr>
            </a:pPr>
            <a:r>
              <a:rPr lang="en-CA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Evaluation, but separate recording of new lesions</a:t>
            </a:r>
          </a:p>
          <a:p>
            <a:pPr marL="471488" lvl="1" indent="-285750">
              <a:buClr>
                <a:srgbClr val="110C42"/>
              </a:buClr>
            </a:pPr>
            <a:r>
              <a:rPr lang="en-CA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Confirmation of PD is required</a:t>
            </a:r>
          </a:p>
          <a:p>
            <a:pPr marL="471488" lvl="1" indent="-285750">
              <a:buClr>
                <a:srgbClr val="110C42"/>
              </a:buClr>
            </a:pPr>
            <a:r>
              <a:rPr lang="en-US" altLang="en-US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categories</a:t>
            </a:r>
          </a:p>
          <a:p>
            <a:pPr marL="814388" lvl="2" indent="-285750">
              <a:buClr>
                <a:srgbClr val="110C42"/>
              </a:buClr>
            </a:pPr>
            <a:r>
              <a:rPr lang="en-US" alt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Unconfirmed immune PD (</a:t>
            </a:r>
            <a:r>
              <a:rPr lang="en-US" altLang="en-US" sz="1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iUPD</a:t>
            </a:r>
            <a:r>
              <a:rPr lang="en-US" alt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pPr marL="814388" lvl="2" indent="-285750">
              <a:buClr>
                <a:srgbClr val="110C42"/>
              </a:buClr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Confirmed immune PD (</a:t>
            </a:r>
            <a:r>
              <a:rPr lang="en-US" sz="1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iCPD</a:t>
            </a: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it-IT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8DDB16-FF80-B041-B82C-760D0E991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0" t="4222" r="13625" b="2667"/>
          <a:stretch/>
        </p:blipFill>
        <p:spPr>
          <a:xfrm>
            <a:off x="4382946" y="1245863"/>
            <a:ext cx="4628172" cy="3259166"/>
          </a:xfrm>
          <a:prstGeom prst="rect">
            <a:avLst/>
          </a:prstGeom>
        </p:spPr>
      </p:pic>
      <p:sp>
        <p:nvSpPr>
          <p:cNvPr id="7" name="Rettangolo 12">
            <a:extLst>
              <a:ext uri="{FF2B5EF4-FFF2-40B4-BE49-F238E27FC236}">
                <a16:creationId xmlns:a16="http://schemas.microsoft.com/office/drawing/2014/main" id="{190F03DB-43E0-46B8-8AB8-E63D54DC8D09}"/>
              </a:ext>
            </a:extLst>
          </p:cNvPr>
          <p:cNvSpPr/>
          <p:nvPr/>
        </p:nvSpPr>
        <p:spPr>
          <a:xfrm>
            <a:off x="4550463" y="4889584"/>
            <a:ext cx="31245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Seymour et al. Lancet Oncology 2017;18:143-52 </a:t>
            </a:r>
          </a:p>
        </p:txBody>
      </p:sp>
    </p:spTree>
    <p:extLst>
      <p:ext uri="{BB962C8B-B14F-4D97-AF65-F5344CB8AC3E}">
        <p14:creationId xmlns:p14="http://schemas.microsoft.com/office/powerpoint/2010/main" val="4025834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771CDBB4-307F-A447-B028-FE8B2D34CA78}"/>
              </a:ext>
            </a:extLst>
          </p:cNvPr>
          <p:cNvSpPr txBox="1">
            <a:spLocks/>
          </p:cNvSpPr>
          <p:nvPr/>
        </p:nvSpPr>
        <p:spPr>
          <a:xfrm>
            <a:off x="415954" y="1527112"/>
            <a:ext cx="8312091" cy="964880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it-IT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/>
            </a:lvl1pPr>
            <a:lvl2pPr marL="471488" lvl="1" indent="-285750" defTabSz="685800">
              <a:lnSpc>
                <a:spcPct val="90000"/>
              </a:lnSpc>
              <a:spcBef>
                <a:spcPts val="375"/>
              </a:spcBef>
              <a:buClr>
                <a:srgbClr val="110C42"/>
              </a:buClr>
              <a:buFont typeface="Arial" panose="020B0604020202020204" pitchFamily="34" charset="0"/>
              <a:buChar char="•"/>
              <a:defRPr sz="2000">
                <a:ea typeface="Arial" charset="0"/>
                <a:cs typeface="Arial" charset="0"/>
              </a:defRPr>
            </a:lvl2pPr>
            <a:lvl3pPr marL="814388" lvl="2" indent="-285750" defTabSz="685800">
              <a:lnSpc>
                <a:spcPct val="90000"/>
              </a:lnSpc>
              <a:spcBef>
                <a:spcPts val="375"/>
              </a:spcBef>
              <a:buClr>
                <a:srgbClr val="110C42"/>
              </a:buClr>
              <a:buFont typeface="Arial" panose="020B0604020202020204" pitchFamily="34" charset="0"/>
              <a:buChar char="•"/>
              <a:defRPr sz="1600"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“The major change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concept of resetting the bar”: reference point during treatment is VARIABLE (not only BASELINE and NADIR)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99370D-D302-1D40-B7C7-D32DB0A6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4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02B987-EF71-C749-88A5-1ACF9055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357" y="1371600"/>
            <a:ext cx="5287533" cy="3657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D4A5AC-44CD-1545-B3E5-BE511E41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555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0FF7DD47-60F0-C347-BCD8-68E4D818A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357" y="1371600"/>
            <a:ext cx="5287533" cy="3657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3D282D-DD3C-A342-9F11-6AF6BA1B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049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96704"/>
            <a:ext cx="7886700" cy="686276"/>
          </a:xfrm>
        </p:spPr>
        <p:txBody>
          <a:bodyPr anchor="ctr"/>
          <a:lstStyle/>
          <a:p>
            <a:pPr lvl="0" algn="ctr">
              <a:defRPr/>
            </a:pPr>
            <a: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ONCOLOGIC THERAPIES</a:t>
            </a:r>
            <a:endParaRPr lang="en-GB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8FD05A-E4A8-FF4A-B586-5524E7E0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246" y="1076655"/>
            <a:ext cx="4116648" cy="39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42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magine 96">
            <a:extLst>
              <a:ext uri="{FF2B5EF4-FFF2-40B4-BE49-F238E27FC236}">
                <a16:creationId xmlns:a16="http://schemas.microsoft.com/office/drawing/2014/main" id="{9E23FA17-638D-1E4A-9A9D-D38D4BE9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357" y="1371600"/>
            <a:ext cx="5287533" cy="3657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EFC3F2-6360-9A4C-B104-D962C499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084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9573E2-9C3F-8C4A-A618-D078E4C93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55" y="1371601"/>
            <a:ext cx="5371845" cy="36512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F435DB-B67A-B04E-A1ED-17B1AFBF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583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58E463-BE75-8442-864A-CE58381D9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55" y="1366472"/>
            <a:ext cx="5823391" cy="36512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F32BB2-6485-2842-8086-5B2B5C2B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31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ottotitolo 2">
            <a:extLst>
              <a:ext uri="{FF2B5EF4-FFF2-40B4-BE49-F238E27FC236}">
                <a16:creationId xmlns:a16="http://schemas.microsoft.com/office/drawing/2014/main" id="{8734CACA-31F8-3C40-B5D0-C7754C725862}"/>
              </a:ext>
            </a:extLst>
          </p:cNvPr>
          <p:cNvSpPr txBox="1">
            <a:spLocks/>
          </p:cNvSpPr>
          <p:nvPr/>
        </p:nvSpPr>
        <p:spPr>
          <a:xfrm>
            <a:off x="265252" y="1096566"/>
            <a:ext cx="8613496" cy="1090490"/>
          </a:xfrm>
          <a:prstGeom prst="rect">
            <a:avLst/>
          </a:prstGeom>
        </p:spPr>
        <p:txBody>
          <a:bodyPr lIns="90000">
            <a:spAutoFit/>
          </a:bodyPr>
          <a:lstStyle>
            <a:defPPr>
              <a:defRPr lang="it-IT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/>
            </a:lvl1pPr>
            <a:lvl2pPr marL="471488" lvl="1" indent="-285750" defTabSz="685800">
              <a:lnSpc>
                <a:spcPct val="90000"/>
              </a:lnSpc>
              <a:spcBef>
                <a:spcPts val="375"/>
              </a:spcBef>
              <a:buClr>
                <a:srgbClr val="110C42"/>
              </a:buClr>
              <a:buFont typeface="Arial" panose="020B0604020202020204" pitchFamily="34" charset="0"/>
              <a:buChar char="•"/>
              <a:defRPr sz="2000">
                <a:ea typeface="Arial" charset="0"/>
                <a:cs typeface="Arial" charset="0"/>
              </a:defRPr>
            </a:lvl2pPr>
            <a:lvl3pPr marL="814388" lvl="2" indent="-285750" defTabSz="685800">
              <a:lnSpc>
                <a:spcPct val="90000"/>
              </a:lnSpc>
              <a:spcBef>
                <a:spcPts val="375"/>
              </a:spcBef>
              <a:buClr>
                <a:srgbClr val="110C42"/>
              </a:buClr>
              <a:buFont typeface="Arial" panose="020B0604020202020204" pitchFamily="34" charset="0"/>
              <a:buChar char="•"/>
              <a:defRPr sz="1600"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algn="ctr">
              <a:buNone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BEST OVERALL RESPONSE (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iBOR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the best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timepoint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from the start 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end of treatment </a:t>
            </a:r>
          </a:p>
        </p:txBody>
      </p: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AF9137B7-B114-8F44-87C3-373A66A774AC}"/>
              </a:ext>
            </a:extLst>
          </p:cNvPr>
          <p:cNvGrpSpPr/>
          <p:nvPr/>
        </p:nvGrpSpPr>
        <p:grpSpPr>
          <a:xfrm>
            <a:off x="-166806" y="2518527"/>
            <a:ext cx="9127926" cy="2202064"/>
            <a:chOff x="-396552" y="170614"/>
            <a:chExt cx="9505056" cy="5894042"/>
          </a:xfrm>
        </p:grpSpPr>
        <p:cxnSp>
          <p:nvCxnSpPr>
            <p:cNvPr id="124" name="Connettore 1 123">
              <a:extLst>
                <a:ext uri="{FF2B5EF4-FFF2-40B4-BE49-F238E27FC236}">
                  <a16:creationId xmlns:a16="http://schemas.microsoft.com/office/drawing/2014/main" id="{D705A239-44A4-6646-ADCC-C0BA283024B2}"/>
                </a:ext>
              </a:extLst>
            </p:cNvPr>
            <p:cNvCxnSpPr/>
            <p:nvPr/>
          </p:nvCxnSpPr>
          <p:spPr>
            <a:xfrm>
              <a:off x="8172400" y="548680"/>
              <a:ext cx="0" cy="5040560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20000"/>
                  <a:lumOff val="80000"/>
                </a:schemeClr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1B5F3E91-6D60-024F-9869-312E0F4DBD90}"/>
                </a:ext>
              </a:extLst>
            </p:cNvPr>
            <p:cNvSpPr txBox="1"/>
            <p:nvPr/>
          </p:nvSpPr>
          <p:spPr>
            <a:xfrm>
              <a:off x="7184875" y="5778976"/>
              <a:ext cx="1923629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TP5</a:t>
              </a:r>
            </a:p>
          </p:txBody>
        </p:sp>
        <p:grpSp>
          <p:nvGrpSpPr>
            <p:cNvPr id="126" name="Gruppo 125">
              <a:extLst>
                <a:ext uri="{FF2B5EF4-FFF2-40B4-BE49-F238E27FC236}">
                  <a16:creationId xmlns:a16="http://schemas.microsoft.com/office/drawing/2014/main" id="{D1E54BD1-41E4-374F-BCF6-D94B94344C15}"/>
                </a:ext>
              </a:extLst>
            </p:cNvPr>
            <p:cNvGrpSpPr/>
            <p:nvPr/>
          </p:nvGrpSpPr>
          <p:grpSpPr>
            <a:xfrm>
              <a:off x="-396552" y="170614"/>
              <a:ext cx="9253027" cy="5894042"/>
              <a:chOff x="-396552" y="170614"/>
              <a:chExt cx="9253027" cy="5894042"/>
            </a:xfrm>
          </p:grpSpPr>
          <p:grpSp>
            <p:nvGrpSpPr>
              <p:cNvPr id="127" name="Gruppo 126">
                <a:extLst>
                  <a:ext uri="{FF2B5EF4-FFF2-40B4-BE49-F238E27FC236}">
                    <a16:creationId xmlns:a16="http://schemas.microsoft.com/office/drawing/2014/main" id="{5EA44743-2049-044E-9977-EA0330504CFD}"/>
                  </a:ext>
                </a:extLst>
              </p:cNvPr>
              <p:cNvGrpSpPr/>
              <p:nvPr/>
            </p:nvGrpSpPr>
            <p:grpSpPr>
              <a:xfrm>
                <a:off x="0" y="548680"/>
                <a:ext cx="8172400" cy="5515976"/>
                <a:chOff x="0" y="548680"/>
                <a:chExt cx="8172400" cy="5515976"/>
              </a:xfrm>
            </p:grpSpPr>
            <p:grpSp>
              <p:nvGrpSpPr>
                <p:cNvPr id="155" name="Gruppo 154">
                  <a:extLst>
                    <a:ext uri="{FF2B5EF4-FFF2-40B4-BE49-F238E27FC236}">
                      <a16:creationId xmlns:a16="http://schemas.microsoft.com/office/drawing/2014/main" id="{84910F22-CBCB-764B-96E5-E89BEDD07FC6}"/>
                    </a:ext>
                  </a:extLst>
                </p:cNvPr>
                <p:cNvGrpSpPr/>
                <p:nvPr/>
              </p:nvGrpSpPr>
              <p:grpSpPr>
                <a:xfrm>
                  <a:off x="0" y="548680"/>
                  <a:ext cx="8172400" cy="5515976"/>
                  <a:chOff x="0" y="548680"/>
                  <a:chExt cx="8172400" cy="5515976"/>
                </a:xfrm>
              </p:grpSpPr>
              <p:cxnSp>
                <p:nvCxnSpPr>
                  <p:cNvPr id="157" name="Connettore 1 156">
                    <a:extLst>
                      <a:ext uri="{FF2B5EF4-FFF2-40B4-BE49-F238E27FC236}">
                        <a16:creationId xmlns:a16="http://schemas.microsoft.com/office/drawing/2014/main" id="{C4C7B731-C48D-644E-B4C6-C96557FC9094}"/>
                      </a:ext>
                    </a:extLst>
                  </p:cNvPr>
                  <p:cNvCxnSpPr/>
                  <p:nvPr/>
                </p:nvCxnSpPr>
                <p:spPr>
                  <a:xfrm>
                    <a:off x="2411760" y="548680"/>
                    <a:ext cx="0" cy="5040560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Mod val="20000"/>
                        <a:lumOff val="80000"/>
                      </a:schemeClr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158" name="Connettore 1 157">
                    <a:extLst>
                      <a:ext uri="{FF2B5EF4-FFF2-40B4-BE49-F238E27FC236}">
                        <a16:creationId xmlns:a16="http://schemas.microsoft.com/office/drawing/2014/main" id="{CCC3F4D9-6424-7543-AF60-0F3B4520566B}"/>
                      </a:ext>
                    </a:extLst>
                  </p:cNvPr>
                  <p:cNvCxnSpPr/>
                  <p:nvPr/>
                </p:nvCxnSpPr>
                <p:spPr>
                  <a:xfrm>
                    <a:off x="3851920" y="548680"/>
                    <a:ext cx="0" cy="5040560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Mod val="20000"/>
                        <a:lumOff val="80000"/>
                      </a:schemeClr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159" name="Connettore 1 158">
                    <a:extLst>
                      <a:ext uri="{FF2B5EF4-FFF2-40B4-BE49-F238E27FC236}">
                        <a16:creationId xmlns:a16="http://schemas.microsoft.com/office/drawing/2014/main" id="{1CF7256A-5D90-B04A-8182-A5ABC1179051}"/>
                      </a:ext>
                    </a:extLst>
                  </p:cNvPr>
                  <p:cNvCxnSpPr/>
                  <p:nvPr/>
                </p:nvCxnSpPr>
                <p:spPr>
                  <a:xfrm>
                    <a:off x="5292080" y="548680"/>
                    <a:ext cx="0" cy="5040560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Mod val="20000"/>
                        <a:lumOff val="80000"/>
                      </a:schemeClr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sp>
                <p:nvSpPr>
                  <p:cNvPr id="160" name="CasellaDiTesto 159">
                    <a:extLst>
                      <a:ext uri="{FF2B5EF4-FFF2-40B4-BE49-F238E27FC236}">
                        <a16:creationId xmlns:a16="http://schemas.microsoft.com/office/drawing/2014/main" id="{BBA4CB4F-653A-E44F-8B39-AB4EA6429D9F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5787659"/>
                    <a:ext cx="1923629" cy="2769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BASELINE</a:t>
                    </a:r>
                  </a:p>
                </p:txBody>
              </p:sp>
              <p:sp>
                <p:nvSpPr>
                  <p:cNvPr id="161" name="CasellaDiTesto 160">
                    <a:extLst>
                      <a:ext uri="{FF2B5EF4-FFF2-40B4-BE49-F238E27FC236}">
                        <a16:creationId xmlns:a16="http://schemas.microsoft.com/office/drawing/2014/main" id="{3DEF1510-886A-EA43-A64B-5B3D26EA38E2}"/>
                      </a:ext>
                    </a:extLst>
                  </p:cNvPr>
                  <p:cNvSpPr txBox="1"/>
                  <p:nvPr/>
                </p:nvSpPr>
                <p:spPr>
                  <a:xfrm>
                    <a:off x="1424235" y="5778445"/>
                    <a:ext cx="1923629" cy="2769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TP1</a:t>
                    </a:r>
                  </a:p>
                </p:txBody>
              </p:sp>
              <p:sp>
                <p:nvSpPr>
                  <p:cNvPr id="162" name="CasellaDiTesto 161">
                    <a:extLst>
                      <a:ext uri="{FF2B5EF4-FFF2-40B4-BE49-F238E27FC236}">
                        <a16:creationId xmlns:a16="http://schemas.microsoft.com/office/drawing/2014/main" id="{27AEC28C-8285-CF4E-B893-9CD3CD4792A0}"/>
                      </a:ext>
                    </a:extLst>
                  </p:cNvPr>
                  <p:cNvSpPr txBox="1"/>
                  <p:nvPr/>
                </p:nvSpPr>
                <p:spPr>
                  <a:xfrm>
                    <a:off x="2864395" y="5785521"/>
                    <a:ext cx="1923629" cy="2769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TP2</a:t>
                    </a:r>
                  </a:p>
                </p:txBody>
              </p:sp>
              <p:sp>
                <p:nvSpPr>
                  <p:cNvPr id="163" name="CasellaDiTesto 162">
                    <a:extLst>
                      <a:ext uri="{FF2B5EF4-FFF2-40B4-BE49-F238E27FC236}">
                        <a16:creationId xmlns:a16="http://schemas.microsoft.com/office/drawing/2014/main" id="{8DDAD6CA-5E25-C145-881E-91AC754B0734}"/>
                      </a:ext>
                    </a:extLst>
                  </p:cNvPr>
                  <p:cNvSpPr txBox="1"/>
                  <p:nvPr/>
                </p:nvSpPr>
                <p:spPr>
                  <a:xfrm>
                    <a:off x="4304555" y="5785521"/>
                    <a:ext cx="1923629" cy="2769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TP3</a:t>
                    </a:r>
                  </a:p>
                </p:txBody>
              </p:sp>
              <p:sp>
                <p:nvSpPr>
                  <p:cNvPr id="164" name="CasellaDiTesto 163">
                    <a:extLst>
                      <a:ext uri="{FF2B5EF4-FFF2-40B4-BE49-F238E27FC236}">
                        <a16:creationId xmlns:a16="http://schemas.microsoft.com/office/drawing/2014/main" id="{FC33C9BA-BDF7-9B4C-8D16-95FFB6B707D0}"/>
                      </a:ext>
                    </a:extLst>
                  </p:cNvPr>
                  <p:cNvSpPr txBox="1"/>
                  <p:nvPr/>
                </p:nvSpPr>
                <p:spPr>
                  <a:xfrm>
                    <a:off x="5724128" y="5785521"/>
                    <a:ext cx="1923629" cy="2769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TP4</a:t>
                    </a:r>
                  </a:p>
                </p:txBody>
              </p:sp>
              <p:grpSp>
                <p:nvGrpSpPr>
                  <p:cNvPr id="165" name="Gruppo 164">
                    <a:extLst>
                      <a:ext uri="{FF2B5EF4-FFF2-40B4-BE49-F238E27FC236}">
                        <a16:creationId xmlns:a16="http://schemas.microsoft.com/office/drawing/2014/main" id="{BCA6D8A6-761A-7946-B61B-D6940E5B1A8F}"/>
                      </a:ext>
                    </a:extLst>
                  </p:cNvPr>
                  <p:cNvGrpSpPr/>
                  <p:nvPr/>
                </p:nvGrpSpPr>
                <p:grpSpPr>
                  <a:xfrm>
                    <a:off x="827584" y="548680"/>
                    <a:ext cx="7344816" cy="5040560"/>
                    <a:chOff x="827584" y="548680"/>
                    <a:chExt cx="7344816" cy="5040560"/>
                  </a:xfrm>
                </p:grpSpPr>
                <p:cxnSp>
                  <p:nvCxnSpPr>
                    <p:cNvPr id="166" name="Connettore 1 165">
                      <a:extLst>
                        <a:ext uri="{FF2B5EF4-FFF2-40B4-BE49-F238E27FC236}">
                          <a16:creationId xmlns:a16="http://schemas.microsoft.com/office/drawing/2014/main" id="{0F641914-F28F-BF4C-B983-AF7895AF2B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71600" y="2708920"/>
                      <a:ext cx="7200800" cy="0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dash"/>
                      <a:bevel/>
                    </a:ln>
                    <a:effectLst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</p:cxnSp>
                <p:grpSp>
                  <p:nvGrpSpPr>
                    <p:cNvPr id="167" name="Gruppo 166">
                      <a:extLst>
                        <a:ext uri="{FF2B5EF4-FFF2-40B4-BE49-F238E27FC236}">
                          <a16:creationId xmlns:a16="http://schemas.microsoft.com/office/drawing/2014/main" id="{DB65CED6-8F12-714C-AFE3-845AB33E6F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584" y="548680"/>
                      <a:ext cx="7344816" cy="5040560"/>
                      <a:chOff x="827584" y="548680"/>
                      <a:chExt cx="7344816" cy="5040560"/>
                    </a:xfrm>
                  </p:grpSpPr>
                  <p:cxnSp>
                    <p:nvCxnSpPr>
                      <p:cNvPr id="168" name="Connettore 1 167">
                        <a:extLst>
                          <a:ext uri="{FF2B5EF4-FFF2-40B4-BE49-F238E27FC236}">
                            <a16:creationId xmlns:a16="http://schemas.microsoft.com/office/drawing/2014/main" id="{00DC76EE-4E83-6A4C-BFD3-4E843A656A8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71600" y="548680"/>
                        <a:ext cx="0" cy="504056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chemeClr val="accent5">
                            <a:lumMod val="75000"/>
                          </a:schemeClr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69" name="Connettore 1 168">
                        <a:extLst>
                          <a:ext uri="{FF2B5EF4-FFF2-40B4-BE49-F238E27FC236}">
                            <a16:creationId xmlns:a16="http://schemas.microsoft.com/office/drawing/2014/main" id="{08024279-067C-3343-A237-2B276AE4E38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71600" y="5589220"/>
                        <a:ext cx="7200800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chemeClr val="accent5">
                            <a:lumMod val="75000"/>
                          </a:schemeClr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70" name="Connettore 1 169">
                        <a:extLst>
                          <a:ext uri="{FF2B5EF4-FFF2-40B4-BE49-F238E27FC236}">
                            <a16:creationId xmlns:a16="http://schemas.microsoft.com/office/drawing/2014/main" id="{5A2FB2CA-D0EB-3842-AF1C-7DD41978959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27584" y="1268760"/>
                        <a:ext cx="144015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71" name="Connettore 1 170">
                        <a:extLst>
                          <a:ext uri="{FF2B5EF4-FFF2-40B4-BE49-F238E27FC236}">
                            <a16:creationId xmlns:a16="http://schemas.microsoft.com/office/drawing/2014/main" id="{B10FB66D-22BE-6844-9145-411CE79B356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27584" y="1988840"/>
                        <a:ext cx="144015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72" name="Connettore 1 171">
                        <a:extLst>
                          <a:ext uri="{FF2B5EF4-FFF2-40B4-BE49-F238E27FC236}">
                            <a16:creationId xmlns:a16="http://schemas.microsoft.com/office/drawing/2014/main" id="{967F8706-55D7-1247-A757-141DA8FBE93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27584" y="3429000"/>
                        <a:ext cx="144015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73" name="Connettore 1 172">
                        <a:extLst>
                          <a:ext uri="{FF2B5EF4-FFF2-40B4-BE49-F238E27FC236}">
                            <a16:creationId xmlns:a16="http://schemas.microsoft.com/office/drawing/2014/main" id="{B40D09A7-80DC-9E4A-902D-2E85C1EEEA6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27584" y="4149080"/>
                        <a:ext cx="144015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  <p:cxnSp>
                    <p:nvCxnSpPr>
                      <p:cNvPr id="174" name="Connettore 1 173">
                        <a:extLst>
                          <a:ext uri="{FF2B5EF4-FFF2-40B4-BE49-F238E27FC236}">
                            <a16:creationId xmlns:a16="http://schemas.microsoft.com/office/drawing/2014/main" id="{2FBA7C46-4D90-B14C-A684-50881B62585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827584" y="4869160"/>
                        <a:ext cx="144015" cy="0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4F81BD"/>
                        </a:solidFill>
                        <a:prstDash val="solid"/>
                        <a:bevel/>
                      </a:ln>
                      <a:effectLst>
                        <a:outerShdw blurRad="381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</p:cxnSp>
                </p:grpSp>
              </p:grpSp>
            </p:grpSp>
            <p:cxnSp>
              <p:nvCxnSpPr>
                <p:cNvPr id="156" name="Connettore 1 155">
                  <a:extLst>
                    <a:ext uri="{FF2B5EF4-FFF2-40B4-BE49-F238E27FC236}">
                      <a16:creationId xmlns:a16="http://schemas.microsoft.com/office/drawing/2014/main" id="{D394A852-8095-FE43-8C4C-5C1E453DC975}"/>
                    </a:ext>
                  </a:extLst>
                </p:cNvPr>
                <p:cNvCxnSpPr/>
                <p:nvPr/>
              </p:nvCxnSpPr>
              <p:spPr>
                <a:xfrm>
                  <a:off x="6732240" y="548680"/>
                  <a:ext cx="0" cy="5040560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28" name="CasellaDiTesto 127">
                <a:extLst>
                  <a:ext uri="{FF2B5EF4-FFF2-40B4-BE49-F238E27FC236}">
                    <a16:creationId xmlns:a16="http://schemas.microsoft.com/office/drawing/2014/main" id="{87F04AB5-A056-D841-9944-93F6178245CE}"/>
                  </a:ext>
                </a:extLst>
              </p:cNvPr>
              <p:cNvSpPr txBox="1"/>
              <p:nvPr/>
            </p:nvSpPr>
            <p:spPr>
              <a:xfrm>
                <a:off x="9785" y="170614"/>
                <a:ext cx="1923629" cy="6365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% VARIATION</a:t>
                </a:r>
              </a:p>
            </p:txBody>
          </p:sp>
          <p:sp>
            <p:nvSpPr>
              <p:cNvPr id="129" name="CasellaDiTesto 128">
                <a:extLst>
                  <a:ext uri="{FF2B5EF4-FFF2-40B4-BE49-F238E27FC236}">
                    <a16:creationId xmlns:a16="http://schemas.microsoft.com/office/drawing/2014/main" id="{A6310135-C3EA-BE4E-97AA-F090ACDF8386}"/>
                  </a:ext>
                </a:extLst>
              </p:cNvPr>
              <p:cNvSpPr txBox="1"/>
              <p:nvPr/>
            </p:nvSpPr>
            <p:spPr>
              <a:xfrm>
                <a:off x="-392694" y="1130261"/>
                <a:ext cx="1923629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20</a:t>
                </a:r>
              </a:p>
            </p:txBody>
          </p:sp>
          <p:sp>
            <p:nvSpPr>
              <p:cNvPr id="130" name="CasellaDiTesto 129">
                <a:extLst>
                  <a:ext uri="{FF2B5EF4-FFF2-40B4-BE49-F238E27FC236}">
                    <a16:creationId xmlns:a16="http://schemas.microsoft.com/office/drawing/2014/main" id="{80E967DD-F071-3048-8D45-C2E336604DC1}"/>
                  </a:ext>
                </a:extLst>
              </p:cNvPr>
              <p:cNvSpPr txBox="1"/>
              <p:nvPr/>
            </p:nvSpPr>
            <p:spPr>
              <a:xfrm>
                <a:off x="-396552" y="1855859"/>
                <a:ext cx="1923629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10</a:t>
                </a:r>
              </a:p>
            </p:txBody>
          </p:sp>
          <p:sp>
            <p:nvSpPr>
              <p:cNvPr id="131" name="CasellaDiTesto 130">
                <a:extLst>
                  <a:ext uri="{FF2B5EF4-FFF2-40B4-BE49-F238E27FC236}">
                    <a16:creationId xmlns:a16="http://schemas.microsoft.com/office/drawing/2014/main" id="{1587D39A-BDC3-0346-BB3F-5D85771EB89A}"/>
                  </a:ext>
                </a:extLst>
              </p:cNvPr>
              <p:cNvSpPr txBox="1"/>
              <p:nvPr/>
            </p:nvSpPr>
            <p:spPr>
              <a:xfrm>
                <a:off x="-396552" y="3296019"/>
                <a:ext cx="1923629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- 10</a:t>
                </a:r>
              </a:p>
            </p:txBody>
          </p:sp>
          <p:sp>
            <p:nvSpPr>
              <p:cNvPr id="132" name="CasellaDiTesto 131">
                <a:extLst>
                  <a:ext uri="{FF2B5EF4-FFF2-40B4-BE49-F238E27FC236}">
                    <a16:creationId xmlns:a16="http://schemas.microsoft.com/office/drawing/2014/main" id="{C2F79E27-0060-EA42-9E46-3B7034B67CF0}"/>
                  </a:ext>
                </a:extLst>
              </p:cNvPr>
              <p:cNvSpPr txBox="1"/>
              <p:nvPr/>
            </p:nvSpPr>
            <p:spPr>
              <a:xfrm>
                <a:off x="-396552" y="4016099"/>
                <a:ext cx="1923629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- 20</a:t>
                </a:r>
              </a:p>
            </p:txBody>
          </p:sp>
          <p:sp>
            <p:nvSpPr>
              <p:cNvPr id="133" name="CasellaDiTesto 132">
                <a:extLst>
                  <a:ext uri="{FF2B5EF4-FFF2-40B4-BE49-F238E27FC236}">
                    <a16:creationId xmlns:a16="http://schemas.microsoft.com/office/drawing/2014/main" id="{40ABC5D9-93E5-3A43-87A6-12F724E25D6E}"/>
                  </a:ext>
                </a:extLst>
              </p:cNvPr>
              <p:cNvSpPr txBox="1"/>
              <p:nvPr/>
            </p:nvSpPr>
            <p:spPr>
              <a:xfrm>
                <a:off x="-396552" y="4736179"/>
                <a:ext cx="1923629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2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- 30</a:t>
                </a:r>
              </a:p>
            </p:txBody>
          </p:sp>
          <p:grpSp>
            <p:nvGrpSpPr>
              <p:cNvPr id="134" name="Gruppo 133">
                <a:extLst>
                  <a:ext uri="{FF2B5EF4-FFF2-40B4-BE49-F238E27FC236}">
                    <a16:creationId xmlns:a16="http://schemas.microsoft.com/office/drawing/2014/main" id="{25408B70-CB13-984B-9AEF-828B2BBCBF6A}"/>
                  </a:ext>
                </a:extLst>
              </p:cNvPr>
              <p:cNvGrpSpPr/>
              <p:nvPr/>
            </p:nvGrpSpPr>
            <p:grpSpPr>
              <a:xfrm>
                <a:off x="971600" y="2037988"/>
                <a:ext cx="1477878" cy="670932"/>
                <a:chOff x="971600" y="2037988"/>
                <a:chExt cx="1477878" cy="670932"/>
              </a:xfrm>
            </p:grpSpPr>
            <p:cxnSp>
              <p:nvCxnSpPr>
                <p:cNvPr id="153" name="Connettore 1 152">
                  <a:extLst>
                    <a:ext uri="{FF2B5EF4-FFF2-40B4-BE49-F238E27FC236}">
                      <a16:creationId xmlns:a16="http://schemas.microsoft.com/office/drawing/2014/main" id="{70E35FD9-757A-BB4C-BEE2-7864941BD9D2}"/>
                    </a:ext>
                  </a:extLst>
                </p:cNvPr>
                <p:cNvCxnSpPr/>
                <p:nvPr/>
              </p:nvCxnSpPr>
              <p:spPr>
                <a:xfrm flipV="1">
                  <a:off x="971600" y="2060848"/>
                  <a:ext cx="1440160" cy="648072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154" name="Ovale 153">
                  <a:extLst>
                    <a:ext uri="{FF2B5EF4-FFF2-40B4-BE49-F238E27FC236}">
                      <a16:creationId xmlns:a16="http://schemas.microsoft.com/office/drawing/2014/main" id="{F191DADB-5B1E-E140-8BCC-4DFC31834BF5}"/>
                    </a:ext>
                  </a:extLst>
                </p:cNvPr>
                <p:cNvSpPr/>
                <p:nvPr/>
              </p:nvSpPr>
              <p:spPr>
                <a:xfrm>
                  <a:off x="2351759" y="2037988"/>
                  <a:ext cx="97719" cy="72008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bevel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42A505B9-23C0-6047-90DC-7D36EF4CB502}"/>
                  </a:ext>
                </a:extLst>
              </p:cNvPr>
              <p:cNvSpPr txBox="1"/>
              <p:nvPr/>
            </p:nvSpPr>
            <p:spPr>
              <a:xfrm>
                <a:off x="1438803" y="1407258"/>
                <a:ext cx="1923629" cy="7780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6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SD</a:t>
                </a:r>
                <a:endParaRPr lang="it-IT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36" name="CasellaDiTesto 135">
                <a:extLst>
                  <a:ext uri="{FF2B5EF4-FFF2-40B4-BE49-F238E27FC236}">
                    <a16:creationId xmlns:a16="http://schemas.microsoft.com/office/drawing/2014/main" id="{BFB9362D-A28D-6E44-9B71-55FDE2D1730C}"/>
                  </a:ext>
                </a:extLst>
              </p:cNvPr>
              <p:cNvSpPr txBox="1"/>
              <p:nvPr/>
            </p:nvSpPr>
            <p:spPr>
              <a:xfrm>
                <a:off x="4016523" y="980727"/>
                <a:ext cx="1923629" cy="7780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600" b="1" dirty="0" err="1">
                    <a:solidFill>
                      <a:srgbClr val="FFC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iUPD</a:t>
                </a:r>
                <a:endParaRPr lang="it-IT" b="1" dirty="0">
                  <a:solidFill>
                    <a:srgbClr val="FFC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137" name="Gruppo 136">
                <a:extLst>
                  <a:ext uri="{FF2B5EF4-FFF2-40B4-BE49-F238E27FC236}">
                    <a16:creationId xmlns:a16="http://schemas.microsoft.com/office/drawing/2014/main" id="{CF3C5CDD-2B44-E845-9712-9FC8D7BA3B31}"/>
                  </a:ext>
                </a:extLst>
              </p:cNvPr>
              <p:cNvGrpSpPr/>
              <p:nvPr/>
            </p:nvGrpSpPr>
            <p:grpSpPr>
              <a:xfrm>
                <a:off x="2411760" y="908720"/>
                <a:ext cx="1465871" cy="1152128"/>
                <a:chOff x="2411760" y="908720"/>
                <a:chExt cx="1465871" cy="1152128"/>
              </a:xfrm>
            </p:grpSpPr>
            <p:cxnSp>
              <p:nvCxnSpPr>
                <p:cNvPr id="151" name="Connettore 1 150">
                  <a:extLst>
                    <a:ext uri="{FF2B5EF4-FFF2-40B4-BE49-F238E27FC236}">
                      <a16:creationId xmlns:a16="http://schemas.microsoft.com/office/drawing/2014/main" id="{04AE6006-66EA-7E43-B5A3-88C45FC755F6}"/>
                    </a:ext>
                  </a:extLst>
                </p:cNvPr>
                <p:cNvCxnSpPr/>
                <p:nvPr/>
              </p:nvCxnSpPr>
              <p:spPr>
                <a:xfrm flipV="1">
                  <a:off x="2411760" y="908720"/>
                  <a:ext cx="1440160" cy="1152128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152" name="Ovale 151">
                  <a:extLst>
                    <a:ext uri="{FF2B5EF4-FFF2-40B4-BE49-F238E27FC236}">
                      <a16:creationId xmlns:a16="http://schemas.microsoft.com/office/drawing/2014/main" id="{D1C18490-4BB5-B14D-AA5E-3061B39FA01A}"/>
                    </a:ext>
                  </a:extLst>
                </p:cNvPr>
                <p:cNvSpPr/>
                <p:nvPr/>
              </p:nvSpPr>
              <p:spPr>
                <a:xfrm>
                  <a:off x="3779912" y="908720"/>
                  <a:ext cx="97719" cy="72008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bevel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" name="Gruppo 137">
                <a:extLst>
                  <a:ext uri="{FF2B5EF4-FFF2-40B4-BE49-F238E27FC236}">
                    <a16:creationId xmlns:a16="http://schemas.microsoft.com/office/drawing/2014/main" id="{BF956C4A-C95B-6A4F-8096-F02B51B63B84}"/>
                  </a:ext>
                </a:extLst>
              </p:cNvPr>
              <p:cNvGrpSpPr/>
              <p:nvPr/>
            </p:nvGrpSpPr>
            <p:grpSpPr>
              <a:xfrm>
                <a:off x="3863320" y="692696"/>
                <a:ext cx="3064357" cy="778024"/>
                <a:chOff x="3863320" y="692696"/>
                <a:chExt cx="3064357" cy="778024"/>
              </a:xfrm>
            </p:grpSpPr>
            <p:cxnSp>
              <p:nvCxnSpPr>
                <p:cNvPr id="147" name="Connettore 1 146">
                  <a:extLst>
                    <a:ext uri="{FF2B5EF4-FFF2-40B4-BE49-F238E27FC236}">
                      <a16:creationId xmlns:a16="http://schemas.microsoft.com/office/drawing/2014/main" id="{DB614079-2588-694F-91E0-15DB20B89B5C}"/>
                    </a:ext>
                  </a:extLst>
                </p:cNvPr>
                <p:cNvCxnSpPr>
                  <a:stCxn id="152" idx="5"/>
                  <a:endCxn id="150" idx="3"/>
                </p:cNvCxnSpPr>
                <p:nvPr/>
              </p:nvCxnSpPr>
              <p:spPr>
                <a:xfrm>
                  <a:off x="3863320" y="970183"/>
                  <a:ext cx="1371063" cy="0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grpSp>
              <p:nvGrpSpPr>
                <p:cNvPr id="148" name="Gruppo 147">
                  <a:extLst>
                    <a:ext uri="{FF2B5EF4-FFF2-40B4-BE49-F238E27FC236}">
                      <a16:creationId xmlns:a16="http://schemas.microsoft.com/office/drawing/2014/main" id="{58BF25C8-624C-0147-834A-F48F121C989F}"/>
                    </a:ext>
                  </a:extLst>
                </p:cNvPr>
                <p:cNvGrpSpPr/>
                <p:nvPr/>
              </p:nvGrpSpPr>
              <p:grpSpPr>
                <a:xfrm>
                  <a:off x="5004048" y="692696"/>
                  <a:ext cx="1923629" cy="778024"/>
                  <a:chOff x="5004048" y="692696"/>
                  <a:chExt cx="1923629" cy="778024"/>
                </a:xfrm>
              </p:grpSpPr>
              <p:sp>
                <p:nvSpPr>
                  <p:cNvPr id="149" name="CasellaDiTesto 148">
                    <a:extLst>
                      <a:ext uri="{FF2B5EF4-FFF2-40B4-BE49-F238E27FC236}">
                        <a16:creationId xmlns:a16="http://schemas.microsoft.com/office/drawing/2014/main" id="{38F8684D-C550-B740-8AFF-793FCB58EBC5}"/>
                      </a:ext>
                    </a:extLst>
                  </p:cNvPr>
                  <p:cNvSpPr txBox="1"/>
                  <p:nvPr/>
                </p:nvSpPr>
                <p:spPr>
                  <a:xfrm>
                    <a:off x="5004048" y="692696"/>
                    <a:ext cx="1923629" cy="7780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600" b="1" dirty="0" err="1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rPr>
                      <a:t>iUPD</a:t>
                    </a:r>
                    <a:endParaRPr lang="it-IT" sz="2400" b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50" name="Ovale 149">
                    <a:extLst>
                      <a:ext uri="{FF2B5EF4-FFF2-40B4-BE49-F238E27FC236}">
                        <a16:creationId xmlns:a16="http://schemas.microsoft.com/office/drawing/2014/main" id="{236F100F-C50B-3C44-8269-C9E0DBB4FB3A}"/>
                      </a:ext>
                    </a:extLst>
                  </p:cNvPr>
                  <p:cNvSpPr/>
                  <p:nvPr/>
                </p:nvSpPr>
                <p:spPr>
                  <a:xfrm>
                    <a:off x="5220072" y="908720"/>
                    <a:ext cx="97719" cy="72008"/>
                  </a:xfrm>
                  <a:prstGeom prst="ellipse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 w="25400" cap="flat">
                    <a:solidFill>
                      <a:schemeClr val="accent5">
                        <a:lumMod val="75000"/>
                      </a:schemeClr>
                    </a:solidFill>
                    <a:prstDash val="solid"/>
                    <a:bevel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39" name="CasellaDiTesto 138">
                <a:extLst>
                  <a:ext uri="{FF2B5EF4-FFF2-40B4-BE49-F238E27FC236}">
                    <a16:creationId xmlns:a16="http://schemas.microsoft.com/office/drawing/2014/main" id="{E5701367-11CF-6548-92F9-8E5BFE1AA090}"/>
                  </a:ext>
                </a:extLst>
              </p:cNvPr>
              <p:cNvSpPr txBox="1"/>
              <p:nvPr/>
            </p:nvSpPr>
            <p:spPr>
              <a:xfrm>
                <a:off x="6475088" y="4912453"/>
                <a:ext cx="1419573" cy="7780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600" b="1" dirty="0" err="1">
                    <a:solidFill>
                      <a:srgbClr val="FFC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iPR</a:t>
                </a:r>
                <a:endParaRPr lang="it-IT" sz="2400" b="1" dirty="0">
                  <a:solidFill>
                    <a:srgbClr val="FFC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140" name="Gruppo 139">
                <a:extLst>
                  <a:ext uri="{FF2B5EF4-FFF2-40B4-BE49-F238E27FC236}">
                    <a16:creationId xmlns:a16="http://schemas.microsoft.com/office/drawing/2014/main" id="{5DFDD518-A65F-9A42-B593-37C2138BF09C}"/>
                  </a:ext>
                </a:extLst>
              </p:cNvPr>
              <p:cNvGrpSpPr/>
              <p:nvPr/>
            </p:nvGrpSpPr>
            <p:grpSpPr>
              <a:xfrm>
                <a:off x="5323809" y="931580"/>
                <a:ext cx="1477589" cy="4441636"/>
                <a:chOff x="3863062" y="931580"/>
                <a:chExt cx="1477589" cy="4441636"/>
              </a:xfrm>
            </p:grpSpPr>
            <p:cxnSp>
              <p:nvCxnSpPr>
                <p:cNvPr id="145" name="Connettore 1 144">
                  <a:extLst>
                    <a:ext uri="{FF2B5EF4-FFF2-40B4-BE49-F238E27FC236}">
                      <a16:creationId xmlns:a16="http://schemas.microsoft.com/office/drawing/2014/main" id="{1887B0F9-C44A-7949-92A9-7FB3094B0C17}"/>
                    </a:ext>
                  </a:extLst>
                </p:cNvPr>
                <p:cNvCxnSpPr>
                  <a:endCxn id="146" idx="4"/>
                </p:cNvCxnSpPr>
                <p:nvPr/>
              </p:nvCxnSpPr>
              <p:spPr>
                <a:xfrm>
                  <a:off x="3863062" y="931580"/>
                  <a:ext cx="1428730" cy="4441636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146" name="Ovale 145">
                  <a:extLst>
                    <a:ext uri="{FF2B5EF4-FFF2-40B4-BE49-F238E27FC236}">
                      <a16:creationId xmlns:a16="http://schemas.microsoft.com/office/drawing/2014/main" id="{09B55F20-526E-0448-9FA5-B0CE810B91DE}"/>
                    </a:ext>
                  </a:extLst>
                </p:cNvPr>
                <p:cNvSpPr/>
                <p:nvPr/>
              </p:nvSpPr>
              <p:spPr>
                <a:xfrm>
                  <a:off x="5242932" y="5301208"/>
                  <a:ext cx="97719" cy="72008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bevel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" name="Gruppo 140">
                <a:extLst>
                  <a:ext uri="{FF2B5EF4-FFF2-40B4-BE49-F238E27FC236}">
                    <a16:creationId xmlns:a16="http://schemas.microsoft.com/office/drawing/2014/main" id="{03027A26-3F82-F640-BD54-8A16B8CB24E5}"/>
                  </a:ext>
                </a:extLst>
              </p:cNvPr>
              <p:cNvGrpSpPr/>
              <p:nvPr/>
            </p:nvGrpSpPr>
            <p:grpSpPr>
              <a:xfrm>
                <a:off x="6732240" y="3383280"/>
                <a:ext cx="1466448" cy="1979391"/>
                <a:chOff x="6732240" y="3383280"/>
                <a:chExt cx="1466448" cy="1979391"/>
              </a:xfrm>
            </p:grpSpPr>
            <p:cxnSp>
              <p:nvCxnSpPr>
                <p:cNvPr id="143" name="Connettore 1 142">
                  <a:extLst>
                    <a:ext uri="{FF2B5EF4-FFF2-40B4-BE49-F238E27FC236}">
                      <a16:creationId xmlns:a16="http://schemas.microsoft.com/office/drawing/2014/main" id="{16513FD0-FDAB-9D4E-AF00-85FE079665A6}"/>
                    </a:ext>
                  </a:extLst>
                </p:cNvPr>
                <p:cNvCxnSpPr/>
                <p:nvPr/>
              </p:nvCxnSpPr>
              <p:spPr>
                <a:xfrm flipV="1">
                  <a:off x="6732240" y="3434517"/>
                  <a:ext cx="1385313" cy="1928154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lumMod val="75000"/>
                    </a:schemeClr>
                  </a:solidFill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144" name="Ovale 143">
                  <a:extLst>
                    <a:ext uri="{FF2B5EF4-FFF2-40B4-BE49-F238E27FC236}">
                      <a16:creationId xmlns:a16="http://schemas.microsoft.com/office/drawing/2014/main" id="{1E3B17CC-6D5B-E74D-A027-F0901F364632}"/>
                    </a:ext>
                  </a:extLst>
                </p:cNvPr>
                <p:cNvSpPr/>
                <p:nvPr/>
              </p:nvSpPr>
              <p:spPr>
                <a:xfrm>
                  <a:off x="8100969" y="3383280"/>
                  <a:ext cx="97719" cy="72008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25400" cap="flat">
                  <a:solidFill>
                    <a:schemeClr val="accent5">
                      <a:lumMod val="75000"/>
                    </a:schemeClr>
                  </a:solidFill>
                  <a:prstDash val="solid"/>
                  <a:bevel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2" name="CasellaDiTesto 141">
                <a:extLst>
                  <a:ext uri="{FF2B5EF4-FFF2-40B4-BE49-F238E27FC236}">
                    <a16:creationId xmlns:a16="http://schemas.microsoft.com/office/drawing/2014/main" id="{AEFAEF9A-5487-7545-B2E5-028B730D1981}"/>
                  </a:ext>
                </a:extLst>
              </p:cNvPr>
              <p:cNvSpPr txBox="1"/>
              <p:nvPr/>
            </p:nvSpPr>
            <p:spPr>
              <a:xfrm>
                <a:off x="7436902" y="2809204"/>
                <a:ext cx="1419573" cy="7780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600" b="1" dirty="0" err="1">
                    <a:solidFill>
                      <a:srgbClr val="FFC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iUPD</a:t>
                </a:r>
                <a:endParaRPr lang="it-IT" sz="2400" b="1" dirty="0">
                  <a:solidFill>
                    <a:srgbClr val="FFC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0AEF92DE-C8FC-0440-8B61-B64DE7B76DF2}"/>
              </a:ext>
            </a:extLst>
          </p:cNvPr>
          <p:cNvGrpSpPr/>
          <p:nvPr/>
        </p:nvGrpSpPr>
        <p:grpSpPr>
          <a:xfrm>
            <a:off x="6256425" y="1262316"/>
            <a:ext cx="825867" cy="3916752"/>
            <a:chOff x="6701489" y="1341849"/>
            <a:chExt cx="825867" cy="3916752"/>
          </a:xfrm>
        </p:grpSpPr>
        <p:sp>
          <p:nvSpPr>
            <p:cNvPr id="176" name="Freccia in giù 57">
              <a:extLst>
                <a:ext uri="{FF2B5EF4-FFF2-40B4-BE49-F238E27FC236}">
                  <a16:creationId xmlns:a16="http://schemas.microsoft.com/office/drawing/2014/main" id="{6203AF50-65AF-D240-8D3A-6580C922BBBB}"/>
                </a:ext>
              </a:extLst>
            </p:cNvPr>
            <p:cNvSpPr/>
            <p:nvPr/>
          </p:nvSpPr>
          <p:spPr>
            <a:xfrm>
              <a:off x="6876256" y="1341849"/>
              <a:ext cx="429228" cy="3383295"/>
            </a:xfrm>
            <a:prstGeom prst="downArrow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Rettangolo 176">
              <a:extLst>
                <a:ext uri="{FF2B5EF4-FFF2-40B4-BE49-F238E27FC236}">
                  <a16:creationId xmlns:a16="http://schemas.microsoft.com/office/drawing/2014/main" id="{B46CF011-6DA9-2948-9751-991254F6CCB6}"/>
                </a:ext>
              </a:extLst>
            </p:cNvPr>
            <p:cNvSpPr/>
            <p:nvPr/>
          </p:nvSpPr>
          <p:spPr>
            <a:xfrm>
              <a:off x="6701489" y="4858491"/>
              <a:ext cx="8258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 err="1">
                  <a:solidFill>
                    <a:srgbClr val="4BACC6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iBOR</a:t>
              </a:r>
              <a:endParaRPr lang="it-IT" dirty="0"/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D73273BE-BD67-FC44-86AA-CA352D46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9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" y="366807"/>
            <a:ext cx="8969279" cy="453057"/>
          </a:xfrm>
        </p:spPr>
        <p:txBody>
          <a:bodyPr anchor="ctr"/>
          <a:lstStyle/>
          <a:p>
            <a:pPr lvl="0" algn="ctr">
              <a:defRPr/>
            </a:pPr>
            <a:r>
              <a:rPr lang="it-IT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Melanoma under treatment with </a:t>
            </a:r>
            <a:r>
              <a:rPr lang="it-IT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endParaRPr lang="it-IT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C:\telemis_tmrhe\telemis\entity\tmrhe\temp\dd51.jpg">
            <a:extLst>
              <a:ext uri="{FF2B5EF4-FFF2-40B4-BE49-F238E27FC236}">
                <a16:creationId xmlns:a16="http://schemas.microsoft.com/office/drawing/2014/main" id="{C4680837-1A05-AD4E-BCC8-BEF60FF40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 b="12704"/>
          <a:stretch/>
        </p:blipFill>
        <p:spPr bwMode="auto">
          <a:xfrm>
            <a:off x="2574192" y="1321729"/>
            <a:ext cx="1573179" cy="1649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elemis_tmrhe\telemis\entity\tmrhe\temp\dd56.jpg">
            <a:extLst>
              <a:ext uri="{FF2B5EF4-FFF2-40B4-BE49-F238E27FC236}">
                <a16:creationId xmlns:a16="http://schemas.microsoft.com/office/drawing/2014/main" id="{30990D31-568D-1D4B-A2F0-DFC9438FA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 b="11977"/>
          <a:stretch/>
        </p:blipFill>
        <p:spPr bwMode="auto">
          <a:xfrm>
            <a:off x="1010089" y="1321729"/>
            <a:ext cx="1548926" cy="1649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903C6E-4725-C74B-A464-1FB68C647A63}"/>
              </a:ext>
            </a:extLst>
          </p:cNvPr>
          <p:cNvGrpSpPr/>
          <p:nvPr/>
        </p:nvGrpSpPr>
        <p:grpSpPr>
          <a:xfrm>
            <a:off x="2590469" y="1307968"/>
            <a:ext cx="3083645" cy="1657226"/>
            <a:chOff x="2525709" y="639036"/>
            <a:chExt cx="4111526" cy="2209635"/>
          </a:xfrm>
        </p:grpSpPr>
        <p:pic>
          <p:nvPicPr>
            <p:cNvPr id="12" name="Picture 5" descr="C:\telemis_tmrhe\telemis\entity\tmrhe\temp\dd976.jpg">
              <a:extLst>
                <a:ext uri="{FF2B5EF4-FFF2-40B4-BE49-F238E27FC236}">
                  <a16:creationId xmlns:a16="http://schemas.microsoft.com/office/drawing/2014/main" id="{8A071E41-4A9E-B543-B30D-FC78D0F83A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3" t="25167" r="6980" b="7158"/>
            <a:stretch/>
          </p:blipFill>
          <p:spPr bwMode="auto">
            <a:xfrm>
              <a:off x="2525709" y="641954"/>
              <a:ext cx="2065235" cy="22067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:\telemis_tmrhe\telemis\entity\tmrhe\temp\dd764.jpg">
              <a:extLst>
                <a:ext uri="{FF2B5EF4-FFF2-40B4-BE49-F238E27FC236}">
                  <a16:creationId xmlns:a16="http://schemas.microsoft.com/office/drawing/2014/main" id="{4CA9CC25-C01D-B648-93BE-EB11DD2C6E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t="25254" r="9612" b="5985"/>
            <a:stretch/>
          </p:blipFill>
          <p:spPr bwMode="auto">
            <a:xfrm>
              <a:off x="4572000" y="639036"/>
              <a:ext cx="2065235" cy="21998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D2B377F-D1F6-C146-8C5E-B5257C5465E3}"/>
              </a:ext>
            </a:extLst>
          </p:cNvPr>
          <p:cNvGrpSpPr/>
          <p:nvPr/>
        </p:nvGrpSpPr>
        <p:grpSpPr>
          <a:xfrm>
            <a:off x="2613021" y="3390293"/>
            <a:ext cx="3087796" cy="1649893"/>
            <a:chOff x="2520174" y="3685153"/>
            <a:chExt cx="4117061" cy="2199857"/>
          </a:xfrm>
        </p:grpSpPr>
        <p:pic>
          <p:nvPicPr>
            <p:cNvPr id="15" name="Picture 4" descr="C:\telemis_tmrhe\telemis\entity\tmrhe\temp\dd272.jpg">
              <a:extLst>
                <a:ext uri="{FF2B5EF4-FFF2-40B4-BE49-F238E27FC236}">
                  <a16:creationId xmlns:a16="http://schemas.microsoft.com/office/drawing/2014/main" id="{54043F1A-2CA4-5F4F-9EA1-403CFADE1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7" t="22030" r="11509" b="7551"/>
            <a:stretch/>
          </p:blipFill>
          <p:spPr bwMode="auto">
            <a:xfrm>
              <a:off x="2520174" y="3685153"/>
              <a:ext cx="2065235" cy="21998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telemis_tmrhe\telemis\entity\tmrhe\temp\dd568.jpg">
              <a:extLst>
                <a:ext uri="{FF2B5EF4-FFF2-40B4-BE49-F238E27FC236}">
                  <a16:creationId xmlns:a16="http://schemas.microsoft.com/office/drawing/2014/main" id="{EBBFA548-AD7A-1849-B902-CCD1C60F6F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8" t="25731" r="15408" b="7382"/>
            <a:stretch/>
          </p:blipFill>
          <p:spPr bwMode="auto">
            <a:xfrm>
              <a:off x="4572000" y="3685153"/>
              <a:ext cx="2065235" cy="21998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C:\telemis_tmrhe\telemis\entity\tmrhe\temp\dd726.jpg">
            <a:extLst>
              <a:ext uri="{FF2B5EF4-FFF2-40B4-BE49-F238E27FC236}">
                <a16:creationId xmlns:a16="http://schemas.microsoft.com/office/drawing/2014/main" id="{B872FF4D-7325-C24E-91FB-9DDDA9C14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9162" r="11452" b="16524"/>
          <a:stretch/>
        </p:blipFill>
        <p:spPr bwMode="auto">
          <a:xfrm>
            <a:off x="5745367" y="3390292"/>
            <a:ext cx="1545795" cy="1649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telemis_tmrhe\telemis\entity\tmrhe\temp\dd592.jpg">
            <a:extLst>
              <a:ext uri="{FF2B5EF4-FFF2-40B4-BE49-F238E27FC236}">
                <a16:creationId xmlns:a16="http://schemas.microsoft.com/office/drawing/2014/main" id="{23CA3CE1-4444-A143-BDB1-A6CB37667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13891" r="10065" b="13288"/>
          <a:stretch/>
        </p:blipFill>
        <p:spPr bwMode="auto">
          <a:xfrm>
            <a:off x="5707723" y="1307968"/>
            <a:ext cx="1549812" cy="1663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6ACF97-8194-2048-8D6D-0E195ADE0221}"/>
              </a:ext>
            </a:extLst>
          </p:cNvPr>
          <p:cNvSpPr txBox="1"/>
          <p:nvPr/>
        </p:nvSpPr>
        <p:spPr>
          <a:xfrm>
            <a:off x="790365" y="1523324"/>
            <a:ext cx="219610" cy="1272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34289" tIns="34289" rIns="34289" bIns="34289" numCol="1" spcCol="38100" rtlCol="0" anchor="t">
            <a:spAutoFit/>
          </a:bodyPr>
          <a:lstStyle/>
          <a:p>
            <a:pPr defTabSz="685800" latinLnBrk="1" hangingPunct="0"/>
            <a:r>
              <a:rPr lang="it-IT" sz="9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BASELINE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DE7CED6-851F-D841-8621-6A333307EE8F}"/>
              </a:ext>
            </a:extLst>
          </p:cNvPr>
          <p:cNvGrpSpPr/>
          <p:nvPr/>
        </p:nvGrpSpPr>
        <p:grpSpPr>
          <a:xfrm>
            <a:off x="784792" y="3390293"/>
            <a:ext cx="1774223" cy="1649893"/>
            <a:chOff x="118137" y="3685153"/>
            <a:chExt cx="2365631" cy="2199857"/>
          </a:xfrm>
        </p:grpSpPr>
        <p:pic>
          <p:nvPicPr>
            <p:cNvPr id="21" name="Picture 3" descr="C:\telemis_tmrhe\telemis\entity\tmrhe\temp\dd354.jpg">
              <a:extLst>
                <a:ext uri="{FF2B5EF4-FFF2-40B4-BE49-F238E27FC236}">
                  <a16:creationId xmlns:a16="http://schemas.microsoft.com/office/drawing/2014/main" id="{64717547-4D01-D143-8A77-D771C661C4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04"/>
            <a:stretch/>
          </p:blipFill>
          <p:spPr bwMode="auto">
            <a:xfrm>
              <a:off x="418533" y="3685153"/>
              <a:ext cx="2065235" cy="21998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6756205-56AB-A341-8F50-BC5501216F97}"/>
                </a:ext>
              </a:extLst>
            </p:cNvPr>
            <p:cNvSpPr txBox="1"/>
            <p:nvPr/>
          </p:nvSpPr>
          <p:spPr>
            <a:xfrm>
              <a:off x="118137" y="4509120"/>
              <a:ext cx="292813" cy="693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wordArtVert" wrap="none" lIns="34289" tIns="34289" rIns="34289" bIns="34289" numCol="1" spcCol="38100" rtlCol="0" anchor="t">
              <a:spAutoFit/>
            </a:bodyPr>
            <a:lstStyle/>
            <a:p>
              <a:pPr defTabSz="685800" latinLnBrk="1" hangingPunct="0"/>
              <a:r>
                <a:rPr lang="it-IT" sz="900" b="1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TP1</a:t>
              </a:r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D6379E5D-572F-CD4C-B95E-0A1653D31539}"/>
              </a:ext>
            </a:extLst>
          </p:cNvPr>
          <p:cNvSpPr/>
          <p:nvPr/>
        </p:nvSpPr>
        <p:spPr>
          <a:xfrm>
            <a:off x="3369633" y="3468208"/>
            <a:ext cx="1564512" cy="438580"/>
          </a:xfrm>
          <a:prstGeom prst="rect">
            <a:avLst/>
          </a:prstGeom>
          <a:solidFill>
            <a:srgbClr val="FFC000"/>
          </a:solidFill>
          <a:ln w="28575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algn="ctr" defTabSz="685800" latinLnBrk="1" hangingPunct="0"/>
            <a:r>
              <a:rPr lang="it-IT" sz="10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New NON TARGET</a:t>
            </a:r>
          </a:p>
          <a:p>
            <a:pPr algn="ctr" defTabSz="685800" latinLnBrk="1" hangingPunct="0"/>
            <a:r>
              <a:rPr lang="it-IT" sz="135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iUPD</a:t>
            </a:r>
            <a:endParaRPr lang="it-IT" sz="135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683E750-7FD2-D342-9487-50EA4A60352C}"/>
              </a:ext>
            </a:extLst>
          </p:cNvPr>
          <p:cNvSpPr txBox="1"/>
          <p:nvPr/>
        </p:nvSpPr>
        <p:spPr>
          <a:xfrm>
            <a:off x="1252211" y="3468206"/>
            <a:ext cx="1064680" cy="276997"/>
          </a:xfrm>
          <a:prstGeom prst="rect">
            <a:avLst/>
          </a:prstGeom>
          <a:solidFill>
            <a:srgbClr val="FFC000"/>
          </a:solidFill>
          <a:ln w="28575" cap="flat">
            <a:solidFill>
              <a:srgbClr val="4F81B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latinLnBrk="1" hangingPunct="0"/>
            <a:r>
              <a:rPr lang="it-IT" sz="135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iPR</a:t>
            </a:r>
            <a:endParaRPr lang="it-IT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9733CF1-C888-3542-A296-686AE78317E3}"/>
              </a:ext>
            </a:extLst>
          </p:cNvPr>
          <p:cNvSpPr txBox="1"/>
          <p:nvPr/>
        </p:nvSpPr>
        <p:spPr>
          <a:xfrm>
            <a:off x="5261913" y="2808436"/>
            <a:ext cx="2240868" cy="692495"/>
          </a:xfrm>
          <a:prstGeom prst="rect">
            <a:avLst/>
          </a:prstGeom>
          <a:solidFill>
            <a:srgbClr val="FFC000"/>
          </a:solidFill>
          <a:ln w="28575" cap="flat">
            <a:solidFill>
              <a:srgbClr val="4F81B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latinLnBrk="1" hangingPunct="0"/>
            <a:r>
              <a:rPr lang="it-IT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Clear </a:t>
            </a:r>
            <a:r>
              <a:rPr lang="it-IT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clinical</a:t>
            </a:r>
            <a:r>
              <a:rPr lang="it-IT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benefit</a:t>
            </a:r>
          </a:p>
          <a:p>
            <a:pPr algn="ctr" defTabSz="685800" latinLnBrk="1" hangingPunct="0"/>
            <a:r>
              <a:rPr lang="it-IT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Continue </a:t>
            </a:r>
            <a:r>
              <a:rPr lang="it-IT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Immunotherapy</a:t>
            </a:r>
            <a:endParaRPr lang="it-IT" sz="135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algn="ctr" defTabSz="685800" latinLnBrk="1" hangingPunct="0"/>
            <a:r>
              <a:rPr lang="it-IT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Follow</a:t>
            </a:r>
            <a:r>
              <a:rPr lang="it-IT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up </a:t>
            </a:r>
            <a:r>
              <a:rPr lang="it-IT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splenic</a:t>
            </a:r>
            <a:r>
              <a:rPr lang="it-IT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it-IT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lesions</a:t>
            </a:r>
            <a:endParaRPr lang="it-IT" sz="135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70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 descr="ML_3D_cmyk">
            <a:extLst>
              <a:ext uri="{FF2B5EF4-FFF2-40B4-BE49-F238E27FC236}">
                <a16:creationId xmlns:a16="http://schemas.microsoft.com/office/drawing/2014/main" id="{816215AD-4788-454B-9E45-46F3A7A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HYPER-PROGRESSION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F670F8-82A1-1F40-9DD3-91BF7B163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" y="1539993"/>
            <a:ext cx="5112327" cy="316504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B9FF93A-26B3-0145-8079-4CC0E9076A82}"/>
              </a:ext>
            </a:extLst>
          </p:cNvPr>
          <p:cNvSpPr/>
          <p:nvPr/>
        </p:nvSpPr>
        <p:spPr>
          <a:xfrm>
            <a:off x="3038664" y="4883543"/>
            <a:ext cx="45570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0"/>
            <a:r>
              <a:rPr lang="it-IT" sz="1100" dirty="0">
                <a:cs typeface="Arial" panose="020B0604020202020204" pitchFamily="34" charset="0"/>
              </a:rPr>
              <a:t>International</a:t>
            </a:r>
            <a:r>
              <a:rPr lang="it-IT" sz="1050" dirty="0">
                <a:cs typeface="Arial" panose="020B0604020202020204" pitchFamily="34" charset="0"/>
              </a:rPr>
              <a:t> </a:t>
            </a:r>
            <a:r>
              <a:rPr lang="it-IT" sz="1050" dirty="0" err="1">
                <a:cs typeface="Arial" panose="020B0604020202020204" pitchFamily="34" charset="0"/>
              </a:rPr>
              <a:t>Immunopharmacology</a:t>
            </a:r>
            <a:r>
              <a:rPr lang="it-IT" sz="1050" dirty="0">
                <a:cs typeface="Arial" panose="020B0604020202020204" pitchFamily="34" charset="0"/>
              </a:rPr>
              <a:t> 58 (2018) 125–135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EE8957D-64BA-BC44-A918-068C2361C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99" y="1952145"/>
            <a:ext cx="3449680" cy="224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0D71D63-6887-FE49-90D0-82F92F745B75}"/>
              </a:ext>
            </a:extLst>
          </p:cNvPr>
          <p:cNvSpPr/>
          <p:nvPr/>
        </p:nvSpPr>
        <p:spPr>
          <a:xfrm>
            <a:off x="2617303" y="3001998"/>
            <a:ext cx="23902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it-IT" sz="1500" b="1" dirty="0" err="1">
                <a:solidFill>
                  <a:srgbClr val="FF0000"/>
                </a:solidFill>
                <a:cs typeface="Arial" panose="020B0604020202020204" pitchFamily="34" charset="0"/>
              </a:rPr>
              <a:t>Tumor</a:t>
            </a:r>
            <a:r>
              <a:rPr lang="it-IT" sz="15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cs typeface="Arial" panose="020B0604020202020204" pitchFamily="34" charset="0"/>
              </a:rPr>
              <a:t>growth</a:t>
            </a:r>
            <a:r>
              <a:rPr lang="it-IT" sz="15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cs typeface="Arial" panose="020B0604020202020204" pitchFamily="34" charset="0"/>
              </a:rPr>
              <a:t>kinetics</a:t>
            </a:r>
            <a:r>
              <a:rPr lang="it-IT" sz="1500" b="1" dirty="0">
                <a:solidFill>
                  <a:srgbClr val="FF0000"/>
                </a:solidFill>
                <a:cs typeface="Arial" panose="020B0604020202020204" pitchFamily="34" charset="0"/>
              </a:rPr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363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06B4-8F1C-D34E-B239-4B73F951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HYPER-PROGRESSION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3FF10F-6122-8A46-8538-65D4DA1C0CF5}"/>
              </a:ext>
            </a:extLst>
          </p:cNvPr>
          <p:cNvSpPr/>
          <p:nvPr/>
        </p:nvSpPr>
        <p:spPr>
          <a:xfrm>
            <a:off x="205740" y="1767185"/>
            <a:ext cx="414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Paradoxical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initiation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treatment with anti-PD-1/PD-L1 agents»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∼10%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consistence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predictors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93D80EF3-BC8A-8A4F-BD25-9D81A715B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3440" y="1607165"/>
            <a:ext cx="4275035" cy="28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06B4-8F1C-D34E-B239-4B73F951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HYPER-PROGRESSION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3FF10F-6122-8A46-8538-65D4DA1C0CF5}"/>
              </a:ext>
            </a:extLst>
          </p:cNvPr>
          <p:cNvSpPr/>
          <p:nvPr/>
        </p:nvSpPr>
        <p:spPr>
          <a:xfrm>
            <a:off x="205740" y="1767185"/>
            <a:ext cx="414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Paradoxical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treatment with anti-PD-1/PD-L1 agents»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∼10%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A7D078-3605-6A4D-B0B2-BC796B748730}"/>
              </a:ext>
            </a:extLst>
          </p:cNvPr>
          <p:cNvSpPr txBox="1">
            <a:spLocks/>
          </p:cNvSpPr>
          <p:nvPr/>
        </p:nvSpPr>
        <p:spPr>
          <a:xfrm>
            <a:off x="3959424" y="4733530"/>
            <a:ext cx="5184576" cy="5317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Champiat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. 2018.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Bellmunt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50" i="1" dirty="0">
                <a:latin typeface="Arial" panose="020B0604020202020204" pitchFamily="34" charset="0"/>
                <a:cs typeface="Arial" panose="020B0604020202020204" pitchFamily="34" charset="0"/>
              </a:rPr>
              <a:t> 2017;376:1015-26.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7938F-EB93-9949-98CF-537A628D75EB}"/>
              </a:ext>
            </a:extLst>
          </p:cNvPr>
          <p:cNvGrpSpPr/>
          <p:nvPr/>
        </p:nvGrpSpPr>
        <p:grpSpPr>
          <a:xfrm>
            <a:off x="5648199" y="1268016"/>
            <a:ext cx="2341371" cy="3377343"/>
            <a:chOff x="6784770" y="1007021"/>
            <a:chExt cx="4059934" cy="5777598"/>
          </a:xfrm>
        </p:grpSpPr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B7542824-F773-C540-B194-EA070760F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4770" y="1007021"/>
              <a:ext cx="4059934" cy="5777598"/>
            </a:xfrm>
            <a:prstGeom prst="rect">
              <a:avLst/>
            </a:prstGeom>
          </p:spPr>
        </p:pic>
        <p:sp>
          <p:nvSpPr>
            <p:cNvPr id="11" name="Ovale 6">
              <a:extLst>
                <a:ext uri="{FF2B5EF4-FFF2-40B4-BE49-F238E27FC236}">
                  <a16:creationId xmlns:a16="http://schemas.microsoft.com/office/drawing/2014/main" id="{8722EC23-FDBE-6F46-A784-BD5AACFE5AC3}"/>
                </a:ext>
              </a:extLst>
            </p:cNvPr>
            <p:cNvSpPr/>
            <p:nvPr/>
          </p:nvSpPr>
          <p:spPr>
            <a:xfrm>
              <a:off x="7713111" y="1084734"/>
              <a:ext cx="576064" cy="8640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e 7">
              <a:extLst>
                <a:ext uri="{FF2B5EF4-FFF2-40B4-BE49-F238E27FC236}">
                  <a16:creationId xmlns:a16="http://schemas.microsoft.com/office/drawing/2014/main" id="{84845BFC-5205-0840-98B2-5EEDC109FD36}"/>
                </a:ext>
              </a:extLst>
            </p:cNvPr>
            <p:cNvSpPr/>
            <p:nvPr/>
          </p:nvSpPr>
          <p:spPr>
            <a:xfrm>
              <a:off x="7577479" y="3993996"/>
              <a:ext cx="576064" cy="8640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73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06B4-8F1C-D34E-B239-4B73F951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HYPER-PROGRESSION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3FF10F-6122-8A46-8538-65D4DA1C0CF5}"/>
              </a:ext>
            </a:extLst>
          </p:cNvPr>
          <p:cNvSpPr/>
          <p:nvPr/>
        </p:nvSpPr>
        <p:spPr>
          <a:xfrm>
            <a:off x="205740" y="1767185"/>
            <a:ext cx="414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Paradoxical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treatment with anti-PD-1/PD-L1 agents»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∼10%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2D9A8CC-4F5D-AE4A-B1A4-5C80E24B4585}"/>
              </a:ext>
            </a:extLst>
          </p:cNvPr>
          <p:cNvSpPr txBox="1">
            <a:spLocks/>
          </p:cNvSpPr>
          <p:nvPr/>
        </p:nvSpPr>
        <p:spPr>
          <a:xfrm>
            <a:off x="5904656" y="4948045"/>
            <a:ext cx="3239344" cy="195455"/>
          </a:xfrm>
          <a:prstGeom prst="rect">
            <a:avLst/>
          </a:prstGeom>
        </p:spPr>
        <p:txBody>
          <a:bodyPr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2018 ASCO EDUCATIONAL BOOK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272E4C3-1193-3A48-8974-01034F26E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469266"/>
            <a:ext cx="4206240" cy="32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06B4-8F1C-D34E-B239-4B73F951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HYPER-PROGRESSION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3FF10F-6122-8A46-8538-65D4DA1C0CF5}"/>
              </a:ext>
            </a:extLst>
          </p:cNvPr>
          <p:cNvSpPr/>
          <p:nvPr/>
        </p:nvSpPr>
        <p:spPr>
          <a:xfrm>
            <a:off x="205740" y="1767185"/>
            <a:ext cx="4149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Paradoxical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treatment with anti-PD-1/PD-L1 agents»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∼10%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2D9A8CC-4F5D-AE4A-B1A4-5C80E24B4585}"/>
              </a:ext>
            </a:extLst>
          </p:cNvPr>
          <p:cNvSpPr txBox="1">
            <a:spLocks/>
          </p:cNvSpPr>
          <p:nvPr/>
        </p:nvSpPr>
        <p:spPr>
          <a:xfrm>
            <a:off x="5904656" y="4948045"/>
            <a:ext cx="3239344" cy="195455"/>
          </a:xfrm>
          <a:prstGeom prst="rect">
            <a:avLst/>
          </a:prstGeom>
        </p:spPr>
        <p:txBody>
          <a:bodyPr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 ASCO EDUCATIONAL BOOK</a:t>
            </a:r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1429FA81-9CEB-5D4D-AAB2-B4482BDE6E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750" y="1805939"/>
            <a:ext cx="4523659" cy="25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7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96704"/>
            <a:ext cx="7886700" cy="686276"/>
          </a:xfrm>
        </p:spPr>
        <p:txBody>
          <a:bodyPr anchor="ctr"/>
          <a:lstStyle/>
          <a:p>
            <a:pPr lvl="0" algn="ctr">
              <a:defRPr/>
            </a:pPr>
            <a: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OBJECTIVES</a:t>
            </a:r>
            <a:endParaRPr lang="en-GB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267076" y="1235510"/>
            <a:ext cx="8236844" cy="3184282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present the evolution of objective response criteria and discuss limitations in assessing response to target therapy and to immunotherapy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1">
              <a:buClr>
                <a:prstClr val="black"/>
              </a:buCl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review current status of imaging in assessing response to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target therapy and to immunotherapy</a:t>
            </a:r>
          </a:p>
          <a:p>
            <a:pPr lvl="1">
              <a:buClr>
                <a:prstClr val="black"/>
              </a:buClr>
              <a:defRPr/>
            </a:pP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1">
              <a:buClr>
                <a:prstClr val="black"/>
              </a:buClr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present future directions of imaging</a:t>
            </a:r>
          </a:p>
          <a:p>
            <a:pPr marL="3429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270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 descr="ML_3D_cmyk">
            <a:extLst>
              <a:ext uri="{FF2B5EF4-FFF2-40B4-BE49-F238E27FC236}">
                <a16:creationId xmlns:a16="http://schemas.microsoft.com/office/drawing/2014/main" id="{816215AD-4788-454B-9E45-46F3A7A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HYPER-PROGRESSION</a:t>
            </a:r>
            <a:b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NSCLC - Pembrolizumab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4C7EB22-C424-B948-8E1C-AE9804CA4F48}"/>
              </a:ext>
            </a:extLst>
          </p:cNvPr>
          <p:cNvGrpSpPr/>
          <p:nvPr/>
        </p:nvGrpSpPr>
        <p:grpSpPr>
          <a:xfrm>
            <a:off x="290054" y="1544341"/>
            <a:ext cx="3267697" cy="2670354"/>
            <a:chOff x="161303" y="785449"/>
            <a:chExt cx="5184576" cy="421246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CB78E29A-BAC0-644D-A31F-566D495A5EA5}"/>
                </a:ext>
              </a:extLst>
            </p:cNvPr>
            <p:cNvGrpSpPr/>
            <p:nvPr/>
          </p:nvGrpSpPr>
          <p:grpSpPr>
            <a:xfrm>
              <a:off x="161303" y="785449"/>
              <a:ext cx="5184576" cy="4212468"/>
              <a:chOff x="1475656" y="620688"/>
              <a:chExt cx="6192688" cy="5220288"/>
            </a:xfrm>
          </p:grpSpPr>
          <p:pic>
            <p:nvPicPr>
              <p:cNvPr id="16" name="Picture 2" descr="C:\Users\UTENTE\Desktop\Ima\baseline axial tumore.jpg">
                <a:extLst>
                  <a:ext uri="{FF2B5EF4-FFF2-40B4-BE49-F238E27FC236}">
                    <a16:creationId xmlns:a16="http://schemas.microsoft.com/office/drawing/2014/main" id="{8E1915E8-C9F7-4548-947E-ED3C582A751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 cstate="print"/>
              <a:srcRect l="14563" t="26375" r="16040" b="14563"/>
              <a:stretch>
                <a:fillRect/>
              </a:stretch>
            </p:blipFill>
            <p:spPr bwMode="auto">
              <a:xfrm>
                <a:off x="1476000" y="620688"/>
                <a:ext cx="3096000" cy="2628000"/>
              </a:xfrm>
              <a:prstGeom prst="rect">
                <a:avLst/>
              </a:prstGeom>
              <a:noFill/>
            </p:spPr>
          </p:pic>
          <p:pic>
            <p:nvPicPr>
              <p:cNvPr id="17" name="Picture 3" descr="C:\Users\UTENTE\Desktop\Ima\baseline linfonodi.jpg">
                <a:extLst>
                  <a:ext uri="{FF2B5EF4-FFF2-40B4-BE49-F238E27FC236}">
                    <a16:creationId xmlns:a16="http://schemas.microsoft.com/office/drawing/2014/main" id="{55023A9B-F5F8-2A4F-BFB1-BF479EBCE86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print"/>
              <a:srcRect l="18992" t="35235" r="19112" b="17356"/>
              <a:stretch>
                <a:fillRect/>
              </a:stretch>
            </p:blipFill>
            <p:spPr bwMode="auto">
              <a:xfrm>
                <a:off x="4572000" y="620688"/>
                <a:ext cx="3096000" cy="2628000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C:\Users\UTENTE\Desktop\Ima\baseline versamento pleurico.jpg">
                <a:extLst>
                  <a:ext uri="{FF2B5EF4-FFF2-40B4-BE49-F238E27FC236}">
                    <a16:creationId xmlns:a16="http://schemas.microsoft.com/office/drawing/2014/main" id="{ADE48FE9-60F4-C547-8CDB-DACD18834BC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 cstate="print"/>
              <a:srcRect l="13086" t="26376" r="14563" b="14563"/>
              <a:stretch>
                <a:fillRect/>
              </a:stretch>
            </p:blipFill>
            <p:spPr bwMode="auto">
              <a:xfrm>
                <a:off x="4572344" y="3212976"/>
                <a:ext cx="3096000" cy="2628000"/>
              </a:xfrm>
              <a:prstGeom prst="rect">
                <a:avLst/>
              </a:prstGeom>
              <a:noFill/>
            </p:spPr>
          </p:pic>
          <p:pic>
            <p:nvPicPr>
              <p:cNvPr id="19" name="Picture 5" descr="C:\Users\UTENTE\Desktop\Ima\baseline sagittal tumore.jpg">
                <a:extLst>
                  <a:ext uri="{FF2B5EF4-FFF2-40B4-BE49-F238E27FC236}">
                    <a16:creationId xmlns:a16="http://schemas.microsoft.com/office/drawing/2014/main" id="{5EAF4A13-E083-EF4E-9E50-AFEE7EF33D8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print"/>
              <a:srcRect l="24899" t="4404" r="16040" b="59120"/>
              <a:stretch>
                <a:fillRect/>
              </a:stretch>
            </p:blipFill>
            <p:spPr bwMode="auto">
              <a:xfrm>
                <a:off x="1475656" y="3212976"/>
                <a:ext cx="3096000" cy="262800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Freccia in giù 9">
              <a:extLst>
                <a:ext uri="{FF2B5EF4-FFF2-40B4-BE49-F238E27FC236}">
                  <a16:creationId xmlns:a16="http://schemas.microsoft.com/office/drawing/2014/main" id="{A0BE5DF2-F01B-A542-93A5-797AE70262EB}"/>
                </a:ext>
              </a:extLst>
            </p:cNvPr>
            <p:cNvSpPr/>
            <p:nvPr/>
          </p:nvSpPr>
          <p:spPr>
            <a:xfrm rot="3656517">
              <a:off x="2220828" y="751368"/>
              <a:ext cx="307126" cy="4445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ccia in giù 11">
              <a:extLst>
                <a:ext uri="{FF2B5EF4-FFF2-40B4-BE49-F238E27FC236}">
                  <a16:creationId xmlns:a16="http://schemas.microsoft.com/office/drawing/2014/main" id="{08E477E5-708F-8343-8150-312D19B92EB8}"/>
                </a:ext>
              </a:extLst>
            </p:cNvPr>
            <p:cNvSpPr/>
            <p:nvPr/>
          </p:nvSpPr>
          <p:spPr>
            <a:xfrm rot="19765356">
              <a:off x="3385364" y="1048685"/>
              <a:ext cx="307126" cy="4445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ccia in giù 12">
              <a:extLst>
                <a:ext uri="{FF2B5EF4-FFF2-40B4-BE49-F238E27FC236}">
                  <a16:creationId xmlns:a16="http://schemas.microsoft.com/office/drawing/2014/main" id="{3843EE4A-F6B3-D44F-AB94-70589B8AE5A8}"/>
                </a:ext>
              </a:extLst>
            </p:cNvPr>
            <p:cNvSpPr/>
            <p:nvPr/>
          </p:nvSpPr>
          <p:spPr>
            <a:xfrm rot="19354375">
              <a:off x="323887" y="3323549"/>
              <a:ext cx="307126" cy="4445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ccia in giù 13">
              <a:extLst>
                <a:ext uri="{FF2B5EF4-FFF2-40B4-BE49-F238E27FC236}">
                  <a16:creationId xmlns:a16="http://schemas.microsoft.com/office/drawing/2014/main" id="{A9441CA8-0360-CF4D-A0EB-6EFA0F09DE02}"/>
                </a:ext>
              </a:extLst>
            </p:cNvPr>
            <p:cNvSpPr/>
            <p:nvPr/>
          </p:nvSpPr>
          <p:spPr>
            <a:xfrm rot="2834017">
              <a:off x="3461537" y="4013196"/>
              <a:ext cx="307126" cy="4445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7" descr="C:\Users\UTENTE\Desktop\Ima\IMG-0005-00001.jpg">
            <a:extLst>
              <a:ext uri="{FF2B5EF4-FFF2-40B4-BE49-F238E27FC236}">
                <a16:creationId xmlns:a16="http://schemas.microsoft.com/office/drawing/2014/main" id="{1CC84984-9FE8-7D41-9A6F-B4C8D1E21524}"/>
              </a:ext>
            </a:extLst>
          </p:cNvPr>
          <p:cNvPicPr>
            <a:picLocks noChangeArrowheads="1"/>
          </p:cNvPicPr>
          <p:nvPr/>
        </p:nvPicPr>
        <p:blipFill>
          <a:blip r:embed="rId8" cstate="print"/>
          <a:srcRect l="39965" t="11560" r="39128" b="8356"/>
          <a:stretch>
            <a:fillRect/>
          </a:stretch>
        </p:blipFill>
        <p:spPr bwMode="auto">
          <a:xfrm>
            <a:off x="3813300" y="1547978"/>
            <a:ext cx="1609522" cy="2670354"/>
          </a:xfrm>
          <a:prstGeom prst="rect">
            <a:avLst/>
          </a:prstGeom>
          <a:noFill/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4F34113-B863-5B4D-A58C-BDA582D9F1EE}"/>
              </a:ext>
            </a:extLst>
          </p:cNvPr>
          <p:cNvSpPr/>
          <p:nvPr/>
        </p:nvSpPr>
        <p:spPr>
          <a:xfrm>
            <a:off x="1430637" y="4223562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Baseline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73B5950-334C-2F45-86D2-F4A3E06CD1D2}"/>
              </a:ext>
            </a:extLst>
          </p:cNvPr>
          <p:cNvSpPr/>
          <p:nvPr/>
        </p:nvSpPr>
        <p:spPr>
          <a:xfrm>
            <a:off x="4128189" y="420071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5 </a:t>
            </a:r>
            <a:r>
              <a:rPr lang="it-IT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wks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57EA6DC-01DB-7B47-89BD-8A8A5B56F7C5}"/>
              </a:ext>
            </a:extLst>
          </p:cNvPr>
          <p:cNvGrpSpPr/>
          <p:nvPr/>
        </p:nvGrpSpPr>
        <p:grpSpPr>
          <a:xfrm>
            <a:off x="5684236" y="1547904"/>
            <a:ext cx="3192789" cy="2670354"/>
            <a:chOff x="35496" y="1052736"/>
            <a:chExt cx="6061444" cy="5040280"/>
          </a:xfrm>
        </p:grpSpPr>
        <p:pic>
          <p:nvPicPr>
            <p:cNvPr id="25" name="Picture 2" descr="C:\Users\UTENTE\Desktop\Ima\follow up 1 tumore.jpg">
              <a:extLst>
                <a:ext uri="{FF2B5EF4-FFF2-40B4-BE49-F238E27FC236}">
                  <a16:creationId xmlns:a16="http://schemas.microsoft.com/office/drawing/2014/main" id="{F6BBF603-CF8C-2542-92FF-A8966C86F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13087" t="20469" r="5704" b="11610"/>
            <a:stretch>
              <a:fillRect/>
            </a:stretch>
          </p:blipFill>
          <p:spPr bwMode="auto">
            <a:xfrm>
              <a:off x="35496" y="1052736"/>
              <a:ext cx="3013378" cy="2520280"/>
            </a:xfrm>
            <a:prstGeom prst="rect">
              <a:avLst/>
            </a:prstGeom>
            <a:noFill/>
          </p:spPr>
        </p:pic>
        <p:pic>
          <p:nvPicPr>
            <p:cNvPr id="26" name="Picture 3" descr="C:\Users\UTENTE\Desktop\Ima\follow up 1 meta polm.jpg">
              <a:extLst>
                <a:ext uri="{FF2B5EF4-FFF2-40B4-BE49-F238E27FC236}">
                  <a16:creationId xmlns:a16="http://schemas.microsoft.com/office/drawing/2014/main" id="{232D77F7-E1D9-4E48-BC18-0AEC7F866FC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/>
            <a:srcRect l="8657" t="17516" r="4227" b="11610"/>
            <a:stretch>
              <a:fillRect/>
            </a:stretch>
          </p:blipFill>
          <p:spPr bwMode="auto">
            <a:xfrm>
              <a:off x="3070968" y="1052736"/>
              <a:ext cx="3013200" cy="2520280"/>
            </a:xfrm>
            <a:prstGeom prst="rect">
              <a:avLst/>
            </a:prstGeom>
            <a:noFill/>
          </p:spPr>
        </p:pic>
        <p:sp>
          <p:nvSpPr>
            <p:cNvPr id="28" name="Freccia in giù 7">
              <a:extLst>
                <a:ext uri="{FF2B5EF4-FFF2-40B4-BE49-F238E27FC236}">
                  <a16:creationId xmlns:a16="http://schemas.microsoft.com/office/drawing/2014/main" id="{632BD5E0-C7EF-1A4C-9999-52BF018A98A8}"/>
                </a:ext>
              </a:extLst>
            </p:cNvPr>
            <p:cNvSpPr/>
            <p:nvPr/>
          </p:nvSpPr>
          <p:spPr>
            <a:xfrm rot="607719">
              <a:off x="5485020" y="1372157"/>
              <a:ext cx="409501" cy="5927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ccia in giù 8">
              <a:extLst>
                <a:ext uri="{FF2B5EF4-FFF2-40B4-BE49-F238E27FC236}">
                  <a16:creationId xmlns:a16="http://schemas.microsoft.com/office/drawing/2014/main" id="{6148EBB6-7423-4D44-9A11-8507A4F00448}"/>
                </a:ext>
              </a:extLst>
            </p:cNvPr>
            <p:cNvSpPr/>
            <p:nvPr/>
          </p:nvSpPr>
          <p:spPr>
            <a:xfrm rot="8472227">
              <a:off x="2349480" y="1583356"/>
              <a:ext cx="409501" cy="5927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5" descr="C:\Users\UTENTE\Desktop\Ima\follow up 1 linfonodi.jpg">
              <a:extLst>
                <a:ext uri="{FF2B5EF4-FFF2-40B4-BE49-F238E27FC236}">
                  <a16:creationId xmlns:a16="http://schemas.microsoft.com/office/drawing/2014/main" id="{D33A2B1F-2A7C-8B40-A159-DF24C11965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/>
            <a:srcRect l="17516" t="29328" r="11610" b="14563"/>
            <a:stretch>
              <a:fillRect/>
            </a:stretch>
          </p:blipFill>
          <p:spPr bwMode="auto">
            <a:xfrm>
              <a:off x="46632" y="3573016"/>
              <a:ext cx="3013200" cy="2520000"/>
            </a:xfrm>
            <a:prstGeom prst="rect">
              <a:avLst/>
            </a:prstGeom>
            <a:noFill/>
          </p:spPr>
        </p:pic>
        <p:sp>
          <p:nvSpPr>
            <p:cNvPr id="33" name="Freccia in giù 13">
              <a:extLst>
                <a:ext uri="{FF2B5EF4-FFF2-40B4-BE49-F238E27FC236}">
                  <a16:creationId xmlns:a16="http://schemas.microsoft.com/office/drawing/2014/main" id="{67601095-8AF5-BE41-9586-14940CE0D5B7}"/>
                </a:ext>
              </a:extLst>
            </p:cNvPr>
            <p:cNvSpPr/>
            <p:nvPr/>
          </p:nvSpPr>
          <p:spPr>
            <a:xfrm rot="12015014">
              <a:off x="680059" y="4860058"/>
              <a:ext cx="409501" cy="5927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8" descr="C:\Users\UTENTE\Desktop\Ima\follow up 1 altre meta epatiche.jpg">
              <a:extLst>
                <a:ext uri="{FF2B5EF4-FFF2-40B4-BE49-F238E27FC236}">
                  <a16:creationId xmlns:a16="http://schemas.microsoft.com/office/drawing/2014/main" id="{B71C7AC2-A970-2142-9F41-7EEAAA6E2DD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print"/>
            <a:srcRect l="7180" t="13086" r="1274" b="16040"/>
            <a:stretch>
              <a:fillRect/>
            </a:stretch>
          </p:blipFill>
          <p:spPr bwMode="auto">
            <a:xfrm>
              <a:off x="3083739" y="3573015"/>
              <a:ext cx="3013201" cy="2520001"/>
            </a:xfrm>
            <a:prstGeom prst="rect">
              <a:avLst/>
            </a:prstGeom>
            <a:noFill/>
          </p:spPr>
        </p:pic>
        <p:sp>
          <p:nvSpPr>
            <p:cNvPr id="36" name="Freccia in giù 16">
              <a:extLst>
                <a:ext uri="{FF2B5EF4-FFF2-40B4-BE49-F238E27FC236}">
                  <a16:creationId xmlns:a16="http://schemas.microsoft.com/office/drawing/2014/main" id="{D7383246-1547-2C47-97B2-9DCCE8359060}"/>
                </a:ext>
              </a:extLst>
            </p:cNvPr>
            <p:cNvSpPr/>
            <p:nvPr/>
          </p:nvSpPr>
          <p:spPr>
            <a:xfrm rot="19024187">
              <a:off x="3396857" y="3777121"/>
              <a:ext cx="409501" cy="5927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ttangolo 36">
            <a:extLst>
              <a:ext uri="{FF2B5EF4-FFF2-40B4-BE49-F238E27FC236}">
                <a16:creationId xmlns:a16="http://schemas.microsoft.com/office/drawing/2014/main" id="{43AE7506-4733-F341-9548-791BAA7920A7}"/>
              </a:ext>
            </a:extLst>
          </p:cNvPr>
          <p:cNvSpPr/>
          <p:nvPr/>
        </p:nvSpPr>
        <p:spPr>
          <a:xfrm>
            <a:off x="6890811" y="420071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12 </a:t>
            </a:r>
            <a:r>
              <a:rPr lang="it-IT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wks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 descr="ML_3D_cmyk">
            <a:extLst>
              <a:ext uri="{FF2B5EF4-FFF2-40B4-BE49-F238E27FC236}">
                <a16:creationId xmlns:a16="http://schemas.microsoft.com/office/drawing/2014/main" id="{816215AD-4788-454B-9E45-46F3A7A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irRC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irRECIST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it-IT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8724DB5A-BD34-AF4D-B886-0A0742A87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76" y="1239540"/>
            <a:ext cx="894522" cy="111940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6FA1EACD-F54F-EF4E-9B69-1CFFB0ED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600" y="1264286"/>
            <a:ext cx="3021496" cy="97052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4B05EF0-7601-3F4E-B350-D0017472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00" y="2159010"/>
            <a:ext cx="2053880" cy="25605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1C130FC-B8C0-F240-BA84-FDD18182E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764" y="1284963"/>
            <a:ext cx="3231258" cy="176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309551BD-4DF9-CB46-83F8-971A490D5CD2}"/>
              </a:ext>
            </a:extLst>
          </p:cNvPr>
          <p:cNvSpPr/>
          <p:nvPr/>
        </p:nvSpPr>
        <p:spPr>
          <a:xfrm>
            <a:off x="282077" y="3318866"/>
            <a:ext cx="32481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ATYPICAL: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Pseudoprogression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5%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Dissociated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8%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concomitant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tumoral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595767F-A9BF-E24D-8106-8AB2E796031F}"/>
              </a:ext>
            </a:extLst>
          </p:cNvPr>
          <p:cNvSpPr/>
          <p:nvPr/>
        </p:nvSpPr>
        <p:spPr>
          <a:xfrm>
            <a:off x="225076" y="2528370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160  NSCLC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20 (13%)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E692AC0C-0C77-7843-8938-54D0EF89E732}"/>
              </a:ext>
            </a:extLst>
          </p:cNvPr>
          <p:cNvSpPr/>
          <p:nvPr/>
        </p:nvSpPr>
        <p:spPr>
          <a:xfrm>
            <a:off x="3564521" y="3256663"/>
            <a:ext cx="5499502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34290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 defTabSz="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RECIST 1.1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benefit of immune checkpoint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11% of the progressive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57175" indent="-257175" algn="just" defTabSz="342900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IrRECIST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unconventional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3.8%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discrepancy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</p:txBody>
      </p:sp>
    </p:spTree>
    <p:extLst>
      <p:ext uri="{BB962C8B-B14F-4D97-AF65-F5344CB8AC3E}">
        <p14:creationId xmlns:p14="http://schemas.microsoft.com/office/powerpoint/2010/main" val="38425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49F232-37E9-9949-9269-17E3E6E40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75" y="0"/>
            <a:ext cx="6859561" cy="5143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426D4A-DA0A-3540-96FA-A46FD733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75" y="0"/>
            <a:ext cx="6868390" cy="51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9" y="137938"/>
            <a:ext cx="8814891" cy="994172"/>
          </a:xfrm>
        </p:spPr>
        <p:txBody>
          <a:bodyPr anchor="ctr"/>
          <a:lstStyle/>
          <a:p>
            <a:pPr algn="ctr"/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SHIFT FROM MORPHOLOGY TO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6AD2-544E-084C-A23C-8B4610EBA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0" y="1365098"/>
            <a:ext cx="4663679" cy="129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9pPr>
          </a:lstStyle>
          <a:p>
            <a:pPr marL="257175" indent="-257175" defTabSz="342900">
              <a:buFont typeface="Arial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EXPLORE TUMOR VASCULARITY </a:t>
            </a:r>
          </a:p>
          <a:p>
            <a:pPr marL="600075" lvl="1" indent="-257175" defTabSz="342900">
              <a:buFont typeface="Arial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DCE-MRI (MR-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perfusion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0075" lvl="1" indent="-257175" defTabSz="342900">
              <a:buFont typeface="Arial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CT-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perfusion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; DECT</a:t>
            </a:r>
          </a:p>
          <a:p>
            <a:pPr marL="600075" lvl="1" indent="-257175" defTabSz="342900">
              <a:buFont typeface="Arial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CEUS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C5129-6E06-D549-A810-EF095439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94" y="3608344"/>
            <a:ext cx="2254910" cy="144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1ADC442-FF28-6C40-8A81-0A975C49F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12080" r="6541" b="4359"/>
          <a:stretch/>
        </p:blipFill>
        <p:spPr>
          <a:xfrm>
            <a:off x="4670175" y="988801"/>
            <a:ext cx="2430419" cy="177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3" descr="ML_3D_cmyk">
            <a:extLst>
              <a:ext uri="{FF2B5EF4-FFF2-40B4-BE49-F238E27FC236}">
                <a16:creationId xmlns:a16="http://schemas.microsoft.com/office/drawing/2014/main" id="{032C5DA7-D78A-8D45-9BE4-1C18F8E0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5F21CBE-1598-4F40-BB27-F7861CEB9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9" y="3030444"/>
            <a:ext cx="4775872" cy="1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t" anchorCtr="0">
            <a:spAutoFit/>
          </a:bodyPr>
          <a:lstStyle/>
          <a:p>
            <a:pPr marL="268288" indent="-268288">
              <a:buFont typeface="Arial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*: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IAUGC</a:t>
            </a:r>
            <a:r>
              <a:rPr lang="it-I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buFont typeface="Arial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16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VEGF and VEGFR-2</a:t>
            </a:r>
          </a:p>
          <a:p>
            <a:pPr lvl="1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VEGF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blockage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 </a:t>
            </a:r>
            <a:r>
              <a:rPr lang="it-IT" sz="1600" dirty="0" err="1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vascular</a:t>
            </a:r>
            <a:r>
              <a:rPr lang="it-IT" sz="1600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 </a:t>
            </a:r>
            <a:r>
              <a:rPr lang="it-IT" sz="1600" dirty="0" err="1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permeability</a:t>
            </a:r>
            <a:endParaRPr lang="it-IT" sz="1600" dirty="0">
              <a:latin typeface="Arial" panose="020B0604020202020204" pitchFamily="34" charset="0"/>
              <a:ea typeface="Wingdings"/>
              <a:cs typeface="Arial" panose="020B0604020202020204" pitchFamily="34" charset="0"/>
              <a:sym typeface="Wingdings"/>
            </a:endParaRPr>
          </a:p>
          <a:p>
            <a:pPr lvl="1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 </a:t>
            </a:r>
            <a:r>
              <a:rPr lang="it-IT" sz="1600" dirty="0" err="1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tumor</a:t>
            </a:r>
            <a:r>
              <a:rPr lang="it-IT" sz="1600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16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endParaRPr lang="it-IT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7E3EC4B-0C6F-3942-94DF-F1220B6F286E}"/>
              </a:ext>
            </a:extLst>
          </p:cNvPr>
          <p:cNvSpPr/>
          <p:nvPr/>
        </p:nvSpPr>
        <p:spPr>
          <a:xfrm>
            <a:off x="-866" y="4610284"/>
            <a:ext cx="38043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*Data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1.5T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low-molecular-weight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extracellular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Gd-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CM with 20%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within-subject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2 cm in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D50B6A8-7CA7-2649-ACC1-9CB86196BCBE}"/>
              </a:ext>
            </a:extLst>
          </p:cNvPr>
          <p:cNvGrpSpPr>
            <a:grpSpLocks noChangeAspect="1"/>
          </p:cNvGrpSpPr>
          <p:nvPr/>
        </p:nvGrpSpPr>
        <p:grpSpPr>
          <a:xfrm>
            <a:off x="6579902" y="2357980"/>
            <a:ext cx="2463979" cy="1609662"/>
            <a:chOff x="1392071" y="3709301"/>
            <a:chExt cx="6264740" cy="3007588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CA1FB954-B570-104B-A515-E387E50E7242}"/>
                </a:ext>
              </a:extLst>
            </p:cNvPr>
            <p:cNvGrpSpPr/>
            <p:nvPr/>
          </p:nvGrpSpPr>
          <p:grpSpPr>
            <a:xfrm>
              <a:off x="1392071" y="3787156"/>
              <a:ext cx="6264740" cy="2929733"/>
              <a:chOff x="395536" y="222732"/>
              <a:chExt cx="8378800" cy="4934460"/>
            </a:xfrm>
          </p:grpSpPr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C50B48D8-D7A5-2E40-991C-296012DC284A}"/>
                  </a:ext>
                </a:extLst>
              </p:cNvPr>
              <p:cNvGrpSpPr/>
              <p:nvPr/>
            </p:nvGrpSpPr>
            <p:grpSpPr>
              <a:xfrm>
                <a:off x="395536" y="222732"/>
                <a:ext cx="8378800" cy="4934460"/>
                <a:chOff x="386150" y="32202"/>
                <a:chExt cx="8244170" cy="4790444"/>
              </a:xfrm>
            </p:grpSpPr>
            <p:pic>
              <p:nvPicPr>
                <p:cNvPr id="12" name="Picture 2" descr="C:\Users\Dimas\Desktop\Lisi Perf.bmp">
                  <a:extLst>
                    <a:ext uri="{FF2B5EF4-FFF2-40B4-BE49-F238E27FC236}">
                      <a16:creationId xmlns:a16="http://schemas.microsoft.com/office/drawing/2014/main" id="{A80EA724-B7CC-9A41-AC82-CA16DDDB5E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7051"/>
                <a:stretch/>
              </p:blipFill>
              <p:spPr bwMode="auto">
                <a:xfrm>
                  <a:off x="386150" y="32202"/>
                  <a:ext cx="6159599" cy="202949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2" descr="C:\Users\Dimas\Desktop\Lisi Perf.bmp">
                  <a:extLst>
                    <a:ext uri="{FF2B5EF4-FFF2-40B4-BE49-F238E27FC236}">
                      <a16:creationId xmlns:a16="http://schemas.microsoft.com/office/drawing/2014/main" id="{E75D3773-015D-EB4D-A23B-DED2731BF1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417" r="66292" b="33367"/>
                <a:stretch/>
              </p:blipFill>
              <p:spPr bwMode="auto">
                <a:xfrm>
                  <a:off x="6545749" y="32202"/>
                  <a:ext cx="2084571" cy="205414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 descr="C:\Users\Dimas\Desktop\Lisi Perf.bmp">
                  <a:extLst>
                    <a:ext uri="{FF2B5EF4-FFF2-40B4-BE49-F238E27FC236}">
                      <a16:creationId xmlns:a16="http://schemas.microsoft.com/office/drawing/2014/main" id="{4F265BAB-50CB-A643-A4C4-F61FE6A5DD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149"/>
                <a:stretch/>
              </p:blipFill>
              <p:spPr bwMode="auto">
                <a:xfrm>
                  <a:off x="389236" y="2041686"/>
                  <a:ext cx="8215212" cy="278096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DA84C53F-2EB3-994E-B668-C92381DE9A1D}"/>
                  </a:ext>
                </a:extLst>
              </p:cNvPr>
              <p:cNvSpPr/>
              <p:nvPr/>
            </p:nvSpPr>
            <p:spPr>
              <a:xfrm>
                <a:off x="434372" y="2348880"/>
                <a:ext cx="2454572" cy="129614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2030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it-IT" sz="13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BB6116B-A16F-F94E-9BC5-9779E950E574}"/>
                </a:ext>
              </a:extLst>
            </p:cNvPr>
            <p:cNvSpPr txBox="1"/>
            <p:nvPr/>
          </p:nvSpPr>
          <p:spPr>
            <a:xfrm>
              <a:off x="3083229" y="3715996"/>
              <a:ext cx="1203140" cy="43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BF </a:t>
              </a:r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ea typeface="Wingdings"/>
                  <a:cs typeface="Arial" panose="020B0604020202020204" pitchFamily="34" charset="0"/>
                  <a:sym typeface="Wingdings"/>
                </a:rPr>
                <a:t></a:t>
              </a:r>
              <a:endParaRPr lang="it-IT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8F697EB-8DE1-4B45-9262-8059E9C8E673}"/>
                </a:ext>
              </a:extLst>
            </p:cNvPr>
            <p:cNvSpPr txBox="1"/>
            <p:nvPr/>
          </p:nvSpPr>
          <p:spPr>
            <a:xfrm>
              <a:off x="4564461" y="3712354"/>
              <a:ext cx="1219443" cy="43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BV </a:t>
              </a:r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ea typeface="Wingdings"/>
                  <a:cs typeface="Arial" panose="020B0604020202020204" pitchFamily="34" charset="0"/>
                  <a:sym typeface="Wingdings"/>
                </a:rPr>
                <a:t></a:t>
              </a:r>
              <a:endParaRPr lang="it-IT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C41633E-369E-5F49-8AA5-E6EFF3F42B69}"/>
                </a:ext>
              </a:extLst>
            </p:cNvPr>
            <p:cNvSpPr txBox="1"/>
            <p:nvPr/>
          </p:nvSpPr>
          <p:spPr>
            <a:xfrm>
              <a:off x="6106510" y="3709301"/>
              <a:ext cx="1203140" cy="43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</a:t>
              </a:r>
              <a:r>
                <a:rPr lang="it-IT" sz="900" b="1" dirty="0">
                  <a:solidFill>
                    <a:prstClr val="white"/>
                  </a:solidFill>
                  <a:latin typeface="Arial" panose="020B0604020202020204" pitchFamily="34" charset="0"/>
                  <a:ea typeface="Wingdings"/>
                  <a:cs typeface="Arial" panose="020B0604020202020204" pitchFamily="34" charset="0"/>
                  <a:sym typeface="Wingdings"/>
                </a:rPr>
                <a:t></a:t>
              </a:r>
              <a:endParaRPr lang="it-IT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901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6AD2-544E-084C-A23C-8B4610EBA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42" y="1702594"/>
            <a:ext cx="4769598" cy="183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257175" indent="-257175" defTabSz="342900">
              <a:lnSpc>
                <a:spcPct val="140000"/>
              </a:lnSpc>
              <a:buFont typeface="Arial" charset="0"/>
              <a:buChar char="•"/>
              <a:defRPr sz="2000" b="1">
                <a:ea typeface="ヒラギノ角ゴ Pro W3" panose="020B0300000000000000" pitchFamily="34" charset="-128"/>
                <a:cs typeface="Arial"/>
              </a:defRPr>
            </a:lvl1pPr>
            <a:lvl2pPr marL="600075" lvl="1" indent="-257175" defTabSz="342900">
              <a:lnSpc>
                <a:spcPct val="140000"/>
              </a:lnSpc>
              <a:buFont typeface="Arial" charset="0"/>
              <a:buChar char="•"/>
              <a:defRPr sz="2000">
                <a:ea typeface="ヒラギノ角ゴ Pro W3" panose="020B0300000000000000" pitchFamily="34" charset="-128"/>
                <a:cs typeface="Arial"/>
              </a:defRPr>
            </a:lvl2pPr>
            <a:lvl3pPr marL="1143000" indent="-228600"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Helvetica Neue UltraLight" panose="02000206000000020004" pitchFamily="2" charset="0"/>
                <a:ea typeface="ヒラギノ角ゴ Pro W3" panose="020B0300000000000000" pitchFamily="34" charset="-128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EXPLORE TUMOR CELLULARITY </a:t>
            </a:r>
          </a:p>
          <a:p>
            <a:pPr marL="600075" marR="0" lvl="1" indent="-257175" algn="l" defTabSz="3429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(DWI)</a:t>
            </a:r>
          </a:p>
          <a:p>
            <a:pPr marL="600075" marR="0" lvl="1" indent="-257175" algn="l" defTabSz="3429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IVIM</a:t>
            </a:r>
          </a:p>
        </p:txBody>
      </p:sp>
      <p:pic>
        <p:nvPicPr>
          <p:cNvPr id="17" name="Immagine 16" descr="Senza titolo.jpg">
            <a:extLst>
              <a:ext uri="{FF2B5EF4-FFF2-40B4-BE49-F238E27FC236}">
                <a16:creationId xmlns:a16="http://schemas.microsoft.com/office/drawing/2014/main" id="{2B8E21DE-7E67-B44D-843F-A9361DB9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/>
          <a:stretch/>
        </p:blipFill>
        <p:spPr>
          <a:xfrm>
            <a:off x="5242577" y="3146307"/>
            <a:ext cx="2736435" cy="132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ML_3D_cmyk">
            <a:extLst>
              <a:ext uri="{FF2B5EF4-FFF2-40B4-BE49-F238E27FC236}">
                <a16:creationId xmlns:a16="http://schemas.microsoft.com/office/drawing/2014/main" id="{1D1C8D0B-2EA0-084D-9BB6-BB2435FD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CFD2E46-253F-C142-BA89-009C1ED8780A}"/>
              </a:ext>
            </a:extLst>
          </p:cNvPr>
          <p:cNvGrpSpPr/>
          <p:nvPr/>
        </p:nvGrpSpPr>
        <p:grpSpPr>
          <a:xfrm>
            <a:off x="7110905" y="1343738"/>
            <a:ext cx="1828916" cy="1678090"/>
            <a:chOff x="7110905" y="1343738"/>
            <a:chExt cx="1828916" cy="1678090"/>
          </a:xfrm>
        </p:grpSpPr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CB52B94D-3DC9-704C-A8B9-77B376230EBF}"/>
                </a:ext>
              </a:extLst>
            </p:cNvPr>
            <p:cNvSpPr/>
            <p:nvPr/>
          </p:nvSpPr>
          <p:spPr>
            <a:xfrm>
              <a:off x="7110905" y="1343738"/>
              <a:ext cx="1828916" cy="167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" name="Gruppo 127">
              <a:extLst>
                <a:ext uri="{FF2B5EF4-FFF2-40B4-BE49-F238E27FC236}">
                  <a16:creationId xmlns:a16="http://schemas.microsoft.com/office/drawing/2014/main" id="{8B33FB6E-88F1-2B49-BBAB-37893C18912D}"/>
                </a:ext>
              </a:extLst>
            </p:cNvPr>
            <p:cNvGrpSpPr/>
            <p:nvPr/>
          </p:nvGrpSpPr>
          <p:grpSpPr>
            <a:xfrm>
              <a:off x="8311748" y="1928627"/>
              <a:ext cx="313975" cy="428878"/>
              <a:chOff x="2735566" y="3562044"/>
              <a:chExt cx="723229" cy="987905"/>
            </a:xfrm>
          </p:grpSpPr>
          <p:sp>
            <p:nvSpPr>
              <p:cNvPr id="155" name="Figura a mano libera 154">
                <a:extLst>
                  <a:ext uri="{FF2B5EF4-FFF2-40B4-BE49-F238E27FC236}">
                    <a16:creationId xmlns:a16="http://schemas.microsoft.com/office/drawing/2014/main" id="{173C686D-56FA-5445-897C-17FEC3E36916}"/>
                  </a:ext>
                </a:extLst>
              </p:cNvPr>
              <p:cNvSpPr/>
              <p:nvPr/>
            </p:nvSpPr>
            <p:spPr>
              <a:xfrm>
                <a:off x="2735566" y="3562044"/>
                <a:ext cx="723229" cy="987905"/>
              </a:xfrm>
              <a:custGeom>
                <a:avLst/>
                <a:gdLst>
                  <a:gd name="connsiteX0" fmla="*/ 123478 w 723229"/>
                  <a:gd name="connsiteY0" fmla="*/ 141129 h 987905"/>
                  <a:gd name="connsiteX1" fmla="*/ 123478 w 723229"/>
                  <a:gd name="connsiteY1" fmla="*/ 141129 h 987905"/>
                  <a:gd name="connsiteX2" fmla="*/ 70559 w 723229"/>
                  <a:gd name="connsiteY2" fmla="*/ 317541 h 987905"/>
                  <a:gd name="connsiteX3" fmla="*/ 52919 w 723229"/>
                  <a:gd name="connsiteY3" fmla="*/ 370464 h 987905"/>
                  <a:gd name="connsiteX4" fmla="*/ 0 w 723229"/>
                  <a:gd name="connsiteY4" fmla="*/ 476311 h 987905"/>
                  <a:gd name="connsiteX5" fmla="*/ 17640 w 723229"/>
                  <a:gd name="connsiteY5" fmla="*/ 776211 h 987905"/>
                  <a:gd name="connsiteX6" fmla="*/ 52919 w 723229"/>
                  <a:gd name="connsiteY6" fmla="*/ 829134 h 987905"/>
                  <a:gd name="connsiteX7" fmla="*/ 123478 w 723229"/>
                  <a:gd name="connsiteY7" fmla="*/ 899699 h 987905"/>
                  <a:gd name="connsiteX8" fmla="*/ 176397 w 723229"/>
                  <a:gd name="connsiteY8" fmla="*/ 917340 h 987905"/>
                  <a:gd name="connsiteX9" fmla="*/ 299876 w 723229"/>
                  <a:gd name="connsiteY9" fmla="*/ 987905 h 987905"/>
                  <a:gd name="connsiteX10" fmla="*/ 388074 w 723229"/>
                  <a:gd name="connsiteY10" fmla="*/ 970263 h 987905"/>
                  <a:gd name="connsiteX11" fmla="*/ 423354 w 723229"/>
                  <a:gd name="connsiteY11" fmla="*/ 934981 h 987905"/>
                  <a:gd name="connsiteX12" fmla="*/ 476273 w 723229"/>
                  <a:gd name="connsiteY12" fmla="*/ 899699 h 987905"/>
                  <a:gd name="connsiteX13" fmla="*/ 564472 w 723229"/>
                  <a:gd name="connsiteY13" fmla="*/ 829134 h 987905"/>
                  <a:gd name="connsiteX14" fmla="*/ 599751 w 723229"/>
                  <a:gd name="connsiteY14" fmla="*/ 776211 h 987905"/>
                  <a:gd name="connsiteX15" fmla="*/ 635031 w 723229"/>
                  <a:gd name="connsiteY15" fmla="*/ 740928 h 987905"/>
                  <a:gd name="connsiteX16" fmla="*/ 652670 w 723229"/>
                  <a:gd name="connsiteY16" fmla="*/ 688005 h 987905"/>
                  <a:gd name="connsiteX17" fmla="*/ 687950 w 723229"/>
                  <a:gd name="connsiteY17" fmla="*/ 635081 h 987905"/>
                  <a:gd name="connsiteX18" fmla="*/ 723229 w 723229"/>
                  <a:gd name="connsiteY18" fmla="*/ 529234 h 987905"/>
                  <a:gd name="connsiteX19" fmla="*/ 705590 w 723229"/>
                  <a:gd name="connsiteY19" fmla="*/ 441029 h 987905"/>
                  <a:gd name="connsiteX20" fmla="*/ 670310 w 723229"/>
                  <a:gd name="connsiteY20" fmla="*/ 176411 h 987905"/>
                  <a:gd name="connsiteX21" fmla="*/ 617391 w 723229"/>
                  <a:gd name="connsiteY21" fmla="*/ 105847 h 987905"/>
                  <a:gd name="connsiteX22" fmla="*/ 582111 w 723229"/>
                  <a:gd name="connsiteY22" fmla="*/ 52923 h 987905"/>
                  <a:gd name="connsiteX23" fmla="*/ 511552 w 723229"/>
                  <a:gd name="connsiteY23" fmla="*/ 35282 h 987905"/>
                  <a:gd name="connsiteX24" fmla="*/ 335155 w 723229"/>
                  <a:gd name="connsiteY24" fmla="*/ 0 h 987905"/>
                  <a:gd name="connsiteX25" fmla="*/ 194037 w 723229"/>
                  <a:gd name="connsiteY25" fmla="*/ 52923 h 987905"/>
                  <a:gd name="connsiteX26" fmla="*/ 176397 w 723229"/>
                  <a:gd name="connsiteY26" fmla="*/ 105847 h 987905"/>
                  <a:gd name="connsiteX27" fmla="*/ 123478 w 723229"/>
                  <a:gd name="connsiteY27" fmla="*/ 141129 h 98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3229" h="987905">
                    <a:moveTo>
                      <a:pt x="123478" y="141129"/>
                    </a:moveTo>
                    <a:lnTo>
                      <a:pt x="123478" y="141129"/>
                    </a:lnTo>
                    <a:cubicBezTo>
                      <a:pt x="105838" y="199933"/>
                      <a:pt x="88612" y="258863"/>
                      <a:pt x="70559" y="317541"/>
                    </a:cubicBezTo>
                    <a:cubicBezTo>
                      <a:pt x="65091" y="335314"/>
                      <a:pt x="61234" y="353832"/>
                      <a:pt x="52919" y="370464"/>
                    </a:cubicBezTo>
                    <a:cubicBezTo>
                      <a:pt x="-15471" y="507256"/>
                      <a:pt x="44339" y="343287"/>
                      <a:pt x="0" y="476311"/>
                    </a:cubicBezTo>
                    <a:cubicBezTo>
                      <a:pt x="5880" y="576278"/>
                      <a:pt x="2786" y="677179"/>
                      <a:pt x="17640" y="776211"/>
                    </a:cubicBezTo>
                    <a:cubicBezTo>
                      <a:pt x="20785" y="797178"/>
                      <a:pt x="39122" y="813036"/>
                      <a:pt x="52919" y="829134"/>
                    </a:cubicBezTo>
                    <a:cubicBezTo>
                      <a:pt x="74565" y="854390"/>
                      <a:pt x="91922" y="889180"/>
                      <a:pt x="123478" y="899699"/>
                    </a:cubicBezTo>
                    <a:cubicBezTo>
                      <a:pt x="141118" y="905579"/>
                      <a:pt x="159307" y="910015"/>
                      <a:pt x="176397" y="917340"/>
                    </a:cubicBezTo>
                    <a:cubicBezTo>
                      <a:pt x="239063" y="944199"/>
                      <a:pt x="246729" y="952470"/>
                      <a:pt x="299876" y="987905"/>
                    </a:cubicBezTo>
                    <a:cubicBezTo>
                      <a:pt x="329275" y="982024"/>
                      <a:pt x="360517" y="982074"/>
                      <a:pt x="388074" y="970263"/>
                    </a:cubicBezTo>
                    <a:cubicBezTo>
                      <a:pt x="403361" y="963711"/>
                      <a:pt x="410367" y="945371"/>
                      <a:pt x="423354" y="934981"/>
                    </a:cubicBezTo>
                    <a:cubicBezTo>
                      <a:pt x="439909" y="921736"/>
                      <a:pt x="459719" y="912944"/>
                      <a:pt x="476273" y="899699"/>
                    </a:cubicBezTo>
                    <a:cubicBezTo>
                      <a:pt x="601940" y="799156"/>
                      <a:pt x="401601" y="937721"/>
                      <a:pt x="564472" y="829134"/>
                    </a:cubicBezTo>
                    <a:cubicBezTo>
                      <a:pt x="576232" y="811493"/>
                      <a:pt x="586507" y="792767"/>
                      <a:pt x="599751" y="776211"/>
                    </a:cubicBezTo>
                    <a:cubicBezTo>
                      <a:pt x="610140" y="763223"/>
                      <a:pt x="626475" y="755190"/>
                      <a:pt x="635031" y="740928"/>
                    </a:cubicBezTo>
                    <a:cubicBezTo>
                      <a:pt x="644597" y="724983"/>
                      <a:pt x="644355" y="704637"/>
                      <a:pt x="652670" y="688005"/>
                    </a:cubicBezTo>
                    <a:cubicBezTo>
                      <a:pt x="662151" y="669041"/>
                      <a:pt x="679340" y="654456"/>
                      <a:pt x="687950" y="635081"/>
                    </a:cubicBezTo>
                    <a:cubicBezTo>
                      <a:pt x="703053" y="601095"/>
                      <a:pt x="723229" y="529234"/>
                      <a:pt x="723229" y="529234"/>
                    </a:cubicBezTo>
                    <a:cubicBezTo>
                      <a:pt x="717349" y="499832"/>
                      <a:pt x="709093" y="470807"/>
                      <a:pt x="705590" y="441029"/>
                    </a:cubicBezTo>
                    <a:cubicBezTo>
                      <a:pt x="704687" y="433349"/>
                      <a:pt x="705540" y="238068"/>
                      <a:pt x="670310" y="176411"/>
                    </a:cubicBezTo>
                    <a:cubicBezTo>
                      <a:pt x="655724" y="150883"/>
                      <a:pt x="634479" y="129772"/>
                      <a:pt x="617391" y="105847"/>
                    </a:cubicBezTo>
                    <a:cubicBezTo>
                      <a:pt x="605068" y="88594"/>
                      <a:pt x="599751" y="64684"/>
                      <a:pt x="582111" y="52923"/>
                    </a:cubicBezTo>
                    <a:cubicBezTo>
                      <a:pt x="561940" y="39474"/>
                      <a:pt x="535257" y="40362"/>
                      <a:pt x="511552" y="35282"/>
                    </a:cubicBezTo>
                    <a:cubicBezTo>
                      <a:pt x="452920" y="22717"/>
                      <a:pt x="335155" y="0"/>
                      <a:pt x="335155" y="0"/>
                    </a:cubicBezTo>
                    <a:cubicBezTo>
                      <a:pt x="287343" y="9563"/>
                      <a:pt x="228643" y="9661"/>
                      <a:pt x="194037" y="52923"/>
                    </a:cubicBezTo>
                    <a:cubicBezTo>
                      <a:pt x="182421" y="67444"/>
                      <a:pt x="184713" y="89214"/>
                      <a:pt x="176397" y="105847"/>
                    </a:cubicBezTo>
                    <a:cubicBezTo>
                      <a:pt x="166916" y="124810"/>
                      <a:pt x="132298" y="135249"/>
                      <a:pt x="123478" y="141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Ovale 155">
                <a:extLst>
                  <a:ext uri="{FF2B5EF4-FFF2-40B4-BE49-F238E27FC236}">
                    <a16:creationId xmlns:a16="http://schemas.microsoft.com/office/drawing/2014/main" id="{9C1B6117-ACAF-AC48-8F0D-0FD116C2E630}"/>
                  </a:ext>
                </a:extLst>
              </p:cNvPr>
              <p:cNvSpPr/>
              <p:nvPr/>
            </p:nvSpPr>
            <p:spPr>
              <a:xfrm>
                <a:off x="3107436" y="3737720"/>
                <a:ext cx="158757" cy="283728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9" name="Gruppo 128">
              <a:extLst>
                <a:ext uri="{FF2B5EF4-FFF2-40B4-BE49-F238E27FC236}">
                  <a16:creationId xmlns:a16="http://schemas.microsoft.com/office/drawing/2014/main" id="{34CA75E8-20BD-2B40-BD98-C471B01CA2EA}"/>
                </a:ext>
              </a:extLst>
            </p:cNvPr>
            <p:cNvGrpSpPr/>
            <p:nvPr/>
          </p:nvGrpSpPr>
          <p:grpSpPr>
            <a:xfrm>
              <a:off x="7711389" y="2410074"/>
              <a:ext cx="313975" cy="428878"/>
              <a:chOff x="2735566" y="3562044"/>
              <a:chExt cx="723229" cy="987905"/>
            </a:xfrm>
          </p:grpSpPr>
          <p:sp>
            <p:nvSpPr>
              <p:cNvPr id="153" name="Figura a mano libera 152">
                <a:extLst>
                  <a:ext uri="{FF2B5EF4-FFF2-40B4-BE49-F238E27FC236}">
                    <a16:creationId xmlns:a16="http://schemas.microsoft.com/office/drawing/2014/main" id="{3F3C8F4F-EC88-8141-A053-B2FD557389F2}"/>
                  </a:ext>
                </a:extLst>
              </p:cNvPr>
              <p:cNvSpPr/>
              <p:nvPr/>
            </p:nvSpPr>
            <p:spPr>
              <a:xfrm>
                <a:off x="2735566" y="3562044"/>
                <a:ext cx="723229" cy="987905"/>
              </a:xfrm>
              <a:custGeom>
                <a:avLst/>
                <a:gdLst>
                  <a:gd name="connsiteX0" fmla="*/ 123478 w 723229"/>
                  <a:gd name="connsiteY0" fmla="*/ 141129 h 987905"/>
                  <a:gd name="connsiteX1" fmla="*/ 123478 w 723229"/>
                  <a:gd name="connsiteY1" fmla="*/ 141129 h 987905"/>
                  <a:gd name="connsiteX2" fmla="*/ 70559 w 723229"/>
                  <a:gd name="connsiteY2" fmla="*/ 317541 h 987905"/>
                  <a:gd name="connsiteX3" fmla="*/ 52919 w 723229"/>
                  <a:gd name="connsiteY3" fmla="*/ 370464 h 987905"/>
                  <a:gd name="connsiteX4" fmla="*/ 0 w 723229"/>
                  <a:gd name="connsiteY4" fmla="*/ 476311 h 987905"/>
                  <a:gd name="connsiteX5" fmla="*/ 17640 w 723229"/>
                  <a:gd name="connsiteY5" fmla="*/ 776211 h 987905"/>
                  <a:gd name="connsiteX6" fmla="*/ 52919 w 723229"/>
                  <a:gd name="connsiteY6" fmla="*/ 829134 h 987905"/>
                  <a:gd name="connsiteX7" fmla="*/ 123478 w 723229"/>
                  <a:gd name="connsiteY7" fmla="*/ 899699 h 987905"/>
                  <a:gd name="connsiteX8" fmla="*/ 176397 w 723229"/>
                  <a:gd name="connsiteY8" fmla="*/ 917340 h 987905"/>
                  <a:gd name="connsiteX9" fmla="*/ 299876 w 723229"/>
                  <a:gd name="connsiteY9" fmla="*/ 987905 h 987905"/>
                  <a:gd name="connsiteX10" fmla="*/ 388074 w 723229"/>
                  <a:gd name="connsiteY10" fmla="*/ 970263 h 987905"/>
                  <a:gd name="connsiteX11" fmla="*/ 423354 w 723229"/>
                  <a:gd name="connsiteY11" fmla="*/ 934981 h 987905"/>
                  <a:gd name="connsiteX12" fmla="*/ 476273 w 723229"/>
                  <a:gd name="connsiteY12" fmla="*/ 899699 h 987905"/>
                  <a:gd name="connsiteX13" fmla="*/ 564472 w 723229"/>
                  <a:gd name="connsiteY13" fmla="*/ 829134 h 987905"/>
                  <a:gd name="connsiteX14" fmla="*/ 599751 w 723229"/>
                  <a:gd name="connsiteY14" fmla="*/ 776211 h 987905"/>
                  <a:gd name="connsiteX15" fmla="*/ 635031 w 723229"/>
                  <a:gd name="connsiteY15" fmla="*/ 740928 h 987905"/>
                  <a:gd name="connsiteX16" fmla="*/ 652670 w 723229"/>
                  <a:gd name="connsiteY16" fmla="*/ 688005 h 987905"/>
                  <a:gd name="connsiteX17" fmla="*/ 687950 w 723229"/>
                  <a:gd name="connsiteY17" fmla="*/ 635081 h 987905"/>
                  <a:gd name="connsiteX18" fmla="*/ 723229 w 723229"/>
                  <a:gd name="connsiteY18" fmla="*/ 529234 h 987905"/>
                  <a:gd name="connsiteX19" fmla="*/ 705590 w 723229"/>
                  <a:gd name="connsiteY19" fmla="*/ 441029 h 987905"/>
                  <a:gd name="connsiteX20" fmla="*/ 670310 w 723229"/>
                  <a:gd name="connsiteY20" fmla="*/ 176411 h 987905"/>
                  <a:gd name="connsiteX21" fmla="*/ 617391 w 723229"/>
                  <a:gd name="connsiteY21" fmla="*/ 105847 h 987905"/>
                  <a:gd name="connsiteX22" fmla="*/ 582111 w 723229"/>
                  <a:gd name="connsiteY22" fmla="*/ 52923 h 987905"/>
                  <a:gd name="connsiteX23" fmla="*/ 511552 w 723229"/>
                  <a:gd name="connsiteY23" fmla="*/ 35282 h 987905"/>
                  <a:gd name="connsiteX24" fmla="*/ 335155 w 723229"/>
                  <a:gd name="connsiteY24" fmla="*/ 0 h 987905"/>
                  <a:gd name="connsiteX25" fmla="*/ 194037 w 723229"/>
                  <a:gd name="connsiteY25" fmla="*/ 52923 h 987905"/>
                  <a:gd name="connsiteX26" fmla="*/ 176397 w 723229"/>
                  <a:gd name="connsiteY26" fmla="*/ 105847 h 987905"/>
                  <a:gd name="connsiteX27" fmla="*/ 123478 w 723229"/>
                  <a:gd name="connsiteY27" fmla="*/ 141129 h 98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3229" h="987905">
                    <a:moveTo>
                      <a:pt x="123478" y="141129"/>
                    </a:moveTo>
                    <a:lnTo>
                      <a:pt x="123478" y="141129"/>
                    </a:lnTo>
                    <a:cubicBezTo>
                      <a:pt x="105838" y="199933"/>
                      <a:pt x="88612" y="258863"/>
                      <a:pt x="70559" y="317541"/>
                    </a:cubicBezTo>
                    <a:cubicBezTo>
                      <a:pt x="65091" y="335314"/>
                      <a:pt x="61234" y="353832"/>
                      <a:pt x="52919" y="370464"/>
                    </a:cubicBezTo>
                    <a:cubicBezTo>
                      <a:pt x="-15471" y="507256"/>
                      <a:pt x="44339" y="343287"/>
                      <a:pt x="0" y="476311"/>
                    </a:cubicBezTo>
                    <a:cubicBezTo>
                      <a:pt x="5880" y="576278"/>
                      <a:pt x="2786" y="677179"/>
                      <a:pt x="17640" y="776211"/>
                    </a:cubicBezTo>
                    <a:cubicBezTo>
                      <a:pt x="20785" y="797178"/>
                      <a:pt x="39122" y="813036"/>
                      <a:pt x="52919" y="829134"/>
                    </a:cubicBezTo>
                    <a:cubicBezTo>
                      <a:pt x="74565" y="854390"/>
                      <a:pt x="91922" y="889180"/>
                      <a:pt x="123478" y="899699"/>
                    </a:cubicBezTo>
                    <a:cubicBezTo>
                      <a:pt x="141118" y="905579"/>
                      <a:pt x="159307" y="910015"/>
                      <a:pt x="176397" y="917340"/>
                    </a:cubicBezTo>
                    <a:cubicBezTo>
                      <a:pt x="239063" y="944199"/>
                      <a:pt x="246729" y="952470"/>
                      <a:pt x="299876" y="987905"/>
                    </a:cubicBezTo>
                    <a:cubicBezTo>
                      <a:pt x="329275" y="982024"/>
                      <a:pt x="360517" y="982074"/>
                      <a:pt x="388074" y="970263"/>
                    </a:cubicBezTo>
                    <a:cubicBezTo>
                      <a:pt x="403361" y="963711"/>
                      <a:pt x="410367" y="945371"/>
                      <a:pt x="423354" y="934981"/>
                    </a:cubicBezTo>
                    <a:cubicBezTo>
                      <a:pt x="439909" y="921736"/>
                      <a:pt x="459719" y="912944"/>
                      <a:pt x="476273" y="899699"/>
                    </a:cubicBezTo>
                    <a:cubicBezTo>
                      <a:pt x="601940" y="799156"/>
                      <a:pt x="401601" y="937721"/>
                      <a:pt x="564472" y="829134"/>
                    </a:cubicBezTo>
                    <a:cubicBezTo>
                      <a:pt x="576232" y="811493"/>
                      <a:pt x="586507" y="792767"/>
                      <a:pt x="599751" y="776211"/>
                    </a:cubicBezTo>
                    <a:cubicBezTo>
                      <a:pt x="610140" y="763223"/>
                      <a:pt x="626475" y="755190"/>
                      <a:pt x="635031" y="740928"/>
                    </a:cubicBezTo>
                    <a:cubicBezTo>
                      <a:pt x="644597" y="724983"/>
                      <a:pt x="644355" y="704637"/>
                      <a:pt x="652670" y="688005"/>
                    </a:cubicBezTo>
                    <a:cubicBezTo>
                      <a:pt x="662151" y="669041"/>
                      <a:pt x="679340" y="654456"/>
                      <a:pt x="687950" y="635081"/>
                    </a:cubicBezTo>
                    <a:cubicBezTo>
                      <a:pt x="703053" y="601095"/>
                      <a:pt x="723229" y="529234"/>
                      <a:pt x="723229" y="529234"/>
                    </a:cubicBezTo>
                    <a:cubicBezTo>
                      <a:pt x="717349" y="499832"/>
                      <a:pt x="709093" y="470807"/>
                      <a:pt x="705590" y="441029"/>
                    </a:cubicBezTo>
                    <a:cubicBezTo>
                      <a:pt x="704687" y="433349"/>
                      <a:pt x="705540" y="238068"/>
                      <a:pt x="670310" y="176411"/>
                    </a:cubicBezTo>
                    <a:cubicBezTo>
                      <a:pt x="655724" y="150883"/>
                      <a:pt x="634479" y="129772"/>
                      <a:pt x="617391" y="105847"/>
                    </a:cubicBezTo>
                    <a:cubicBezTo>
                      <a:pt x="605068" y="88594"/>
                      <a:pt x="599751" y="64684"/>
                      <a:pt x="582111" y="52923"/>
                    </a:cubicBezTo>
                    <a:cubicBezTo>
                      <a:pt x="561940" y="39474"/>
                      <a:pt x="535257" y="40362"/>
                      <a:pt x="511552" y="35282"/>
                    </a:cubicBezTo>
                    <a:cubicBezTo>
                      <a:pt x="452920" y="22717"/>
                      <a:pt x="335155" y="0"/>
                      <a:pt x="335155" y="0"/>
                    </a:cubicBezTo>
                    <a:cubicBezTo>
                      <a:pt x="287343" y="9563"/>
                      <a:pt x="228643" y="9661"/>
                      <a:pt x="194037" y="52923"/>
                    </a:cubicBezTo>
                    <a:cubicBezTo>
                      <a:pt x="182421" y="67444"/>
                      <a:pt x="184713" y="89214"/>
                      <a:pt x="176397" y="105847"/>
                    </a:cubicBezTo>
                    <a:cubicBezTo>
                      <a:pt x="166916" y="124810"/>
                      <a:pt x="132298" y="135249"/>
                      <a:pt x="123478" y="141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Ovale 153">
                <a:extLst>
                  <a:ext uri="{FF2B5EF4-FFF2-40B4-BE49-F238E27FC236}">
                    <a16:creationId xmlns:a16="http://schemas.microsoft.com/office/drawing/2014/main" id="{DEEFF99D-5661-3141-A453-073E103A1350}"/>
                  </a:ext>
                </a:extLst>
              </p:cNvPr>
              <p:cNvSpPr/>
              <p:nvPr/>
            </p:nvSpPr>
            <p:spPr>
              <a:xfrm>
                <a:off x="3107436" y="3737720"/>
                <a:ext cx="158757" cy="283728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" name="Gruppo 129">
              <a:extLst>
                <a:ext uri="{FF2B5EF4-FFF2-40B4-BE49-F238E27FC236}">
                  <a16:creationId xmlns:a16="http://schemas.microsoft.com/office/drawing/2014/main" id="{6B5336BA-7B77-8541-8569-320EA9BDEBEC}"/>
                </a:ext>
              </a:extLst>
            </p:cNvPr>
            <p:cNvGrpSpPr/>
            <p:nvPr/>
          </p:nvGrpSpPr>
          <p:grpSpPr>
            <a:xfrm rot="19908179">
              <a:off x="7620810" y="2009624"/>
              <a:ext cx="622329" cy="325270"/>
              <a:chOff x="2494070" y="5317604"/>
              <a:chExt cx="1433512" cy="749248"/>
            </a:xfrm>
            <a:solidFill>
              <a:srgbClr val="00B0F0"/>
            </a:solidFill>
          </p:grpSpPr>
          <p:cxnSp>
            <p:nvCxnSpPr>
              <p:cNvPr id="151" name="Connettore 2 150">
                <a:extLst>
                  <a:ext uri="{FF2B5EF4-FFF2-40B4-BE49-F238E27FC236}">
                    <a16:creationId xmlns:a16="http://schemas.microsoft.com/office/drawing/2014/main" id="{25EB23AC-8910-E246-BABC-33640626B231}"/>
                  </a:ext>
                </a:extLst>
              </p:cNvPr>
              <p:cNvCxnSpPr/>
              <p:nvPr/>
            </p:nvCxnSpPr>
            <p:spPr>
              <a:xfrm rot="1691821" flipV="1">
                <a:off x="2712339" y="5317604"/>
                <a:ext cx="1215243" cy="749248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2" name="Ovale 151">
                <a:extLst>
                  <a:ext uri="{FF2B5EF4-FFF2-40B4-BE49-F238E27FC236}">
                    <a16:creationId xmlns:a16="http://schemas.microsoft.com/office/drawing/2014/main" id="{8F74D3A4-5741-F142-8DE2-38DF3BFC20A7}"/>
                  </a:ext>
                </a:extLst>
              </p:cNvPr>
              <p:cNvSpPr/>
              <p:nvPr/>
            </p:nvSpPr>
            <p:spPr>
              <a:xfrm>
                <a:off x="2494070" y="5655658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E234FE5C-7AE2-3D41-8047-57CEE1846A36}"/>
                </a:ext>
              </a:extLst>
            </p:cNvPr>
            <p:cNvGrpSpPr/>
            <p:nvPr/>
          </p:nvGrpSpPr>
          <p:grpSpPr>
            <a:xfrm rot="16776393">
              <a:off x="7775897" y="2441993"/>
              <a:ext cx="765196" cy="122210"/>
              <a:chOff x="2485717" y="5586142"/>
              <a:chExt cx="1762600" cy="281506"/>
            </a:xfrm>
            <a:solidFill>
              <a:srgbClr val="00B0F0"/>
            </a:solidFill>
          </p:grpSpPr>
          <p:cxnSp>
            <p:nvCxnSpPr>
              <p:cNvPr id="149" name="Connettore 2 148">
                <a:extLst>
                  <a:ext uri="{FF2B5EF4-FFF2-40B4-BE49-F238E27FC236}">
                    <a16:creationId xmlns:a16="http://schemas.microsoft.com/office/drawing/2014/main" id="{0AC42A7D-E7F9-0546-93EE-2D3A6E8BAD21}"/>
                  </a:ext>
                </a:extLst>
              </p:cNvPr>
              <p:cNvCxnSpPr/>
              <p:nvPr/>
            </p:nvCxnSpPr>
            <p:spPr>
              <a:xfrm rot="4776762" flipV="1">
                <a:off x="3293138" y="4912468"/>
                <a:ext cx="281506" cy="1628853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0" name="Ovale 149">
                <a:extLst>
                  <a:ext uri="{FF2B5EF4-FFF2-40B4-BE49-F238E27FC236}">
                    <a16:creationId xmlns:a16="http://schemas.microsoft.com/office/drawing/2014/main" id="{5EE478A7-3E17-1D40-AB24-2DC288EC0459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Figura a mano libera 131">
              <a:extLst>
                <a:ext uri="{FF2B5EF4-FFF2-40B4-BE49-F238E27FC236}">
                  <a16:creationId xmlns:a16="http://schemas.microsoft.com/office/drawing/2014/main" id="{A57041FD-080B-6940-A773-7060515F2F54}"/>
                </a:ext>
              </a:extLst>
            </p:cNvPr>
            <p:cNvSpPr/>
            <p:nvPr/>
          </p:nvSpPr>
          <p:spPr>
            <a:xfrm>
              <a:off x="8135793" y="1533027"/>
              <a:ext cx="296260" cy="386750"/>
            </a:xfrm>
            <a:custGeom>
              <a:avLst/>
              <a:gdLst>
                <a:gd name="connsiteX0" fmla="*/ 47390 w 682423"/>
                <a:gd name="connsiteY0" fmla="*/ 227455 h 890865"/>
                <a:gd name="connsiteX1" fmla="*/ 47390 w 682423"/>
                <a:gd name="connsiteY1" fmla="*/ 227455 h 890865"/>
                <a:gd name="connsiteX2" fmla="*/ 28434 w 682423"/>
                <a:gd name="connsiteY2" fmla="*/ 312751 h 890865"/>
                <a:gd name="connsiteX3" fmla="*/ 9478 w 682423"/>
                <a:gd name="connsiteY3" fmla="*/ 369614 h 890865"/>
                <a:gd name="connsiteX4" fmla="*/ 0 w 682423"/>
                <a:gd name="connsiteY4" fmla="*/ 398046 h 890865"/>
                <a:gd name="connsiteX5" fmla="*/ 9478 w 682423"/>
                <a:gd name="connsiteY5" fmla="*/ 435955 h 890865"/>
                <a:gd name="connsiteX6" fmla="*/ 66347 w 682423"/>
                <a:gd name="connsiteY6" fmla="*/ 473864 h 890865"/>
                <a:gd name="connsiteX7" fmla="*/ 66347 w 682423"/>
                <a:gd name="connsiteY7" fmla="*/ 540205 h 890865"/>
                <a:gd name="connsiteX8" fmla="*/ 104259 w 682423"/>
                <a:gd name="connsiteY8" fmla="*/ 549683 h 890865"/>
                <a:gd name="connsiteX9" fmla="*/ 113737 w 682423"/>
                <a:gd name="connsiteY9" fmla="*/ 815047 h 890865"/>
                <a:gd name="connsiteX10" fmla="*/ 132693 w 682423"/>
                <a:gd name="connsiteY10" fmla="*/ 843478 h 890865"/>
                <a:gd name="connsiteX11" fmla="*/ 189562 w 682423"/>
                <a:gd name="connsiteY11" fmla="*/ 862433 h 890865"/>
                <a:gd name="connsiteX12" fmla="*/ 208518 w 682423"/>
                <a:gd name="connsiteY12" fmla="*/ 890865 h 890865"/>
                <a:gd name="connsiteX13" fmla="*/ 246431 w 682423"/>
                <a:gd name="connsiteY13" fmla="*/ 834001 h 890865"/>
                <a:gd name="connsiteX14" fmla="*/ 255909 w 682423"/>
                <a:gd name="connsiteY14" fmla="*/ 720274 h 890865"/>
                <a:gd name="connsiteX15" fmla="*/ 312777 w 682423"/>
                <a:gd name="connsiteY15" fmla="*/ 729751 h 890865"/>
                <a:gd name="connsiteX16" fmla="*/ 369646 w 682423"/>
                <a:gd name="connsiteY16" fmla="*/ 767660 h 890865"/>
                <a:gd name="connsiteX17" fmla="*/ 426515 w 682423"/>
                <a:gd name="connsiteY17" fmla="*/ 786615 h 890865"/>
                <a:gd name="connsiteX18" fmla="*/ 483383 w 682423"/>
                <a:gd name="connsiteY18" fmla="*/ 729751 h 890865"/>
                <a:gd name="connsiteX19" fmla="*/ 492861 w 682423"/>
                <a:gd name="connsiteY19" fmla="*/ 682365 h 890865"/>
                <a:gd name="connsiteX20" fmla="*/ 559208 w 682423"/>
                <a:gd name="connsiteY20" fmla="*/ 672887 h 890865"/>
                <a:gd name="connsiteX21" fmla="*/ 578164 w 682423"/>
                <a:gd name="connsiteY21" fmla="*/ 644456 h 890865"/>
                <a:gd name="connsiteX22" fmla="*/ 568686 w 682423"/>
                <a:gd name="connsiteY22" fmla="*/ 530728 h 890865"/>
                <a:gd name="connsiteX23" fmla="*/ 635033 w 682423"/>
                <a:gd name="connsiteY23" fmla="*/ 483342 h 890865"/>
                <a:gd name="connsiteX24" fmla="*/ 682423 w 682423"/>
                <a:gd name="connsiteY24" fmla="*/ 426478 h 890865"/>
                <a:gd name="connsiteX25" fmla="*/ 672945 w 682423"/>
                <a:gd name="connsiteY25" fmla="*/ 379092 h 890865"/>
                <a:gd name="connsiteX26" fmla="*/ 644511 w 682423"/>
                <a:gd name="connsiteY26" fmla="*/ 360137 h 890865"/>
                <a:gd name="connsiteX27" fmla="*/ 597120 w 682423"/>
                <a:gd name="connsiteY27" fmla="*/ 322228 h 890865"/>
                <a:gd name="connsiteX28" fmla="*/ 568686 w 682423"/>
                <a:gd name="connsiteY28" fmla="*/ 293796 h 890865"/>
                <a:gd name="connsiteX29" fmla="*/ 540252 w 682423"/>
                <a:gd name="connsiteY29" fmla="*/ 274841 h 890865"/>
                <a:gd name="connsiteX30" fmla="*/ 521296 w 682423"/>
                <a:gd name="connsiteY30" fmla="*/ 246410 h 890865"/>
                <a:gd name="connsiteX31" fmla="*/ 473905 w 682423"/>
                <a:gd name="connsiteY31" fmla="*/ 161114 h 890865"/>
                <a:gd name="connsiteX32" fmla="*/ 445471 w 682423"/>
                <a:gd name="connsiteY32" fmla="*/ 170591 h 890865"/>
                <a:gd name="connsiteX33" fmla="*/ 388602 w 682423"/>
                <a:gd name="connsiteY33" fmla="*/ 142159 h 890865"/>
                <a:gd name="connsiteX34" fmla="*/ 379124 w 682423"/>
                <a:gd name="connsiteY34" fmla="*/ 113728 h 890865"/>
                <a:gd name="connsiteX35" fmla="*/ 369646 w 682423"/>
                <a:gd name="connsiteY35" fmla="*/ 75818 h 890865"/>
                <a:gd name="connsiteX36" fmla="*/ 360168 w 682423"/>
                <a:gd name="connsiteY36" fmla="*/ 28432 h 890865"/>
                <a:gd name="connsiteX37" fmla="*/ 303299 w 682423"/>
                <a:gd name="connsiteY37" fmla="*/ 0 h 890865"/>
                <a:gd name="connsiteX38" fmla="*/ 255909 w 682423"/>
                <a:gd name="connsiteY38" fmla="*/ 9477 h 890865"/>
                <a:gd name="connsiteX39" fmla="*/ 208518 w 682423"/>
                <a:gd name="connsiteY39" fmla="*/ 66341 h 890865"/>
                <a:gd name="connsiteX40" fmla="*/ 66347 w 682423"/>
                <a:gd name="connsiteY40" fmla="*/ 37909 h 890865"/>
                <a:gd name="connsiteX41" fmla="*/ 56869 w 682423"/>
                <a:gd name="connsiteY41" fmla="*/ 66341 h 890865"/>
                <a:gd name="connsiteX42" fmla="*/ 66347 w 682423"/>
                <a:gd name="connsiteY42" fmla="*/ 94773 h 890865"/>
                <a:gd name="connsiteX43" fmla="*/ 104259 w 682423"/>
                <a:gd name="connsiteY43" fmla="*/ 142159 h 890865"/>
                <a:gd name="connsiteX44" fmla="*/ 75825 w 682423"/>
                <a:gd name="connsiteY44" fmla="*/ 199023 h 890865"/>
                <a:gd name="connsiteX45" fmla="*/ 47390 w 682423"/>
                <a:gd name="connsiteY45" fmla="*/ 227455 h 89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423" h="890865">
                  <a:moveTo>
                    <a:pt x="47390" y="227455"/>
                  </a:moveTo>
                  <a:lnTo>
                    <a:pt x="47390" y="227455"/>
                  </a:lnTo>
                  <a:cubicBezTo>
                    <a:pt x="41071" y="255887"/>
                    <a:pt x="35939" y="284609"/>
                    <a:pt x="28434" y="312751"/>
                  </a:cubicBezTo>
                  <a:cubicBezTo>
                    <a:pt x="23286" y="332056"/>
                    <a:pt x="15797" y="350660"/>
                    <a:pt x="9478" y="369614"/>
                  </a:cubicBezTo>
                  <a:lnTo>
                    <a:pt x="0" y="398046"/>
                  </a:lnTo>
                  <a:cubicBezTo>
                    <a:pt x="3159" y="410682"/>
                    <a:pt x="-529" y="427617"/>
                    <a:pt x="9478" y="435955"/>
                  </a:cubicBezTo>
                  <a:cubicBezTo>
                    <a:pt x="83381" y="497536"/>
                    <a:pt x="41408" y="399056"/>
                    <a:pt x="66347" y="473864"/>
                  </a:cubicBezTo>
                  <a:cubicBezTo>
                    <a:pt x="59596" y="494117"/>
                    <a:pt x="45520" y="519379"/>
                    <a:pt x="66347" y="540205"/>
                  </a:cubicBezTo>
                  <a:cubicBezTo>
                    <a:pt x="75558" y="549416"/>
                    <a:pt x="91622" y="546524"/>
                    <a:pt x="104259" y="549683"/>
                  </a:cubicBezTo>
                  <a:cubicBezTo>
                    <a:pt x="107418" y="638138"/>
                    <a:pt x="105211" y="726948"/>
                    <a:pt x="113737" y="815047"/>
                  </a:cubicBezTo>
                  <a:cubicBezTo>
                    <a:pt x="114834" y="826384"/>
                    <a:pt x="123034" y="837442"/>
                    <a:pt x="132693" y="843478"/>
                  </a:cubicBezTo>
                  <a:cubicBezTo>
                    <a:pt x="149638" y="854067"/>
                    <a:pt x="189562" y="862433"/>
                    <a:pt x="189562" y="862433"/>
                  </a:cubicBezTo>
                  <a:cubicBezTo>
                    <a:pt x="195881" y="871910"/>
                    <a:pt x="197127" y="890865"/>
                    <a:pt x="208518" y="890865"/>
                  </a:cubicBezTo>
                  <a:cubicBezTo>
                    <a:pt x="232182" y="890865"/>
                    <a:pt x="241533" y="848692"/>
                    <a:pt x="246431" y="834001"/>
                  </a:cubicBezTo>
                  <a:cubicBezTo>
                    <a:pt x="249590" y="796092"/>
                    <a:pt x="235485" y="752367"/>
                    <a:pt x="255909" y="720274"/>
                  </a:cubicBezTo>
                  <a:cubicBezTo>
                    <a:pt x="266227" y="704061"/>
                    <a:pt x="295038" y="722360"/>
                    <a:pt x="312777" y="729751"/>
                  </a:cubicBezTo>
                  <a:cubicBezTo>
                    <a:pt x="333807" y="738513"/>
                    <a:pt x="348033" y="760456"/>
                    <a:pt x="369646" y="767660"/>
                  </a:cubicBezTo>
                  <a:lnTo>
                    <a:pt x="426515" y="786615"/>
                  </a:lnTo>
                  <a:cubicBezTo>
                    <a:pt x="466953" y="766397"/>
                    <a:pt x="468218" y="775242"/>
                    <a:pt x="483383" y="729751"/>
                  </a:cubicBezTo>
                  <a:cubicBezTo>
                    <a:pt x="488477" y="714470"/>
                    <a:pt x="479974" y="692029"/>
                    <a:pt x="492861" y="682365"/>
                  </a:cubicBezTo>
                  <a:cubicBezTo>
                    <a:pt x="510734" y="668962"/>
                    <a:pt x="537092" y="676046"/>
                    <a:pt x="559208" y="672887"/>
                  </a:cubicBezTo>
                  <a:cubicBezTo>
                    <a:pt x="565527" y="663410"/>
                    <a:pt x="578164" y="655846"/>
                    <a:pt x="578164" y="644456"/>
                  </a:cubicBezTo>
                  <a:cubicBezTo>
                    <a:pt x="578164" y="567080"/>
                    <a:pt x="521018" y="626055"/>
                    <a:pt x="568686" y="530728"/>
                  </a:cubicBezTo>
                  <a:cubicBezTo>
                    <a:pt x="573565" y="520972"/>
                    <a:pt x="623847" y="492663"/>
                    <a:pt x="635033" y="483342"/>
                  </a:cubicBezTo>
                  <a:cubicBezTo>
                    <a:pt x="662399" y="460539"/>
                    <a:pt x="663784" y="454434"/>
                    <a:pt x="682423" y="426478"/>
                  </a:cubicBezTo>
                  <a:cubicBezTo>
                    <a:pt x="679264" y="410683"/>
                    <a:pt x="680937" y="393078"/>
                    <a:pt x="672945" y="379092"/>
                  </a:cubicBezTo>
                  <a:cubicBezTo>
                    <a:pt x="667293" y="369202"/>
                    <a:pt x="652566" y="368191"/>
                    <a:pt x="644511" y="360137"/>
                  </a:cubicBezTo>
                  <a:cubicBezTo>
                    <a:pt x="601640" y="317269"/>
                    <a:pt x="652476" y="340677"/>
                    <a:pt x="597120" y="322228"/>
                  </a:cubicBezTo>
                  <a:cubicBezTo>
                    <a:pt x="587642" y="312751"/>
                    <a:pt x="578983" y="302376"/>
                    <a:pt x="568686" y="293796"/>
                  </a:cubicBezTo>
                  <a:cubicBezTo>
                    <a:pt x="559935" y="286504"/>
                    <a:pt x="548307" y="282895"/>
                    <a:pt x="540252" y="274841"/>
                  </a:cubicBezTo>
                  <a:cubicBezTo>
                    <a:pt x="532197" y="266787"/>
                    <a:pt x="527615" y="255887"/>
                    <a:pt x="521296" y="246410"/>
                  </a:cubicBezTo>
                  <a:cubicBezTo>
                    <a:pt x="511102" y="144490"/>
                    <a:pt x="542379" y="141552"/>
                    <a:pt x="473905" y="161114"/>
                  </a:cubicBezTo>
                  <a:cubicBezTo>
                    <a:pt x="464299" y="163858"/>
                    <a:pt x="454949" y="167432"/>
                    <a:pt x="445471" y="170591"/>
                  </a:cubicBezTo>
                  <a:cubicBezTo>
                    <a:pt x="426739" y="164348"/>
                    <a:pt x="401966" y="158862"/>
                    <a:pt x="388602" y="142159"/>
                  </a:cubicBezTo>
                  <a:cubicBezTo>
                    <a:pt x="382361" y="134359"/>
                    <a:pt x="381869" y="123333"/>
                    <a:pt x="379124" y="113728"/>
                  </a:cubicBezTo>
                  <a:cubicBezTo>
                    <a:pt x="375545" y="101204"/>
                    <a:pt x="372472" y="88533"/>
                    <a:pt x="369646" y="75818"/>
                  </a:cubicBezTo>
                  <a:cubicBezTo>
                    <a:pt x="366151" y="60093"/>
                    <a:pt x="368160" y="42418"/>
                    <a:pt x="360168" y="28432"/>
                  </a:cubicBezTo>
                  <a:cubicBezTo>
                    <a:pt x="351521" y="13301"/>
                    <a:pt x="317894" y="4864"/>
                    <a:pt x="303299" y="0"/>
                  </a:cubicBezTo>
                  <a:cubicBezTo>
                    <a:pt x="287502" y="3159"/>
                    <a:pt x="267300" y="-1914"/>
                    <a:pt x="255909" y="9477"/>
                  </a:cubicBezTo>
                  <a:cubicBezTo>
                    <a:pt x="179702" y="85679"/>
                    <a:pt x="313955" y="39985"/>
                    <a:pt x="208518" y="66341"/>
                  </a:cubicBezTo>
                  <a:cubicBezTo>
                    <a:pt x="178575" y="57787"/>
                    <a:pt x="97556" y="30974"/>
                    <a:pt x="66347" y="37909"/>
                  </a:cubicBezTo>
                  <a:cubicBezTo>
                    <a:pt x="56595" y="40076"/>
                    <a:pt x="60028" y="56864"/>
                    <a:pt x="56869" y="66341"/>
                  </a:cubicBezTo>
                  <a:cubicBezTo>
                    <a:pt x="60028" y="75818"/>
                    <a:pt x="60106" y="86972"/>
                    <a:pt x="66347" y="94773"/>
                  </a:cubicBezTo>
                  <a:cubicBezTo>
                    <a:pt x="115343" y="156014"/>
                    <a:pt x="80436" y="70697"/>
                    <a:pt x="104259" y="142159"/>
                  </a:cubicBezTo>
                  <a:cubicBezTo>
                    <a:pt x="80436" y="213623"/>
                    <a:pt x="112572" y="125535"/>
                    <a:pt x="75825" y="199023"/>
                  </a:cubicBezTo>
                  <a:cubicBezTo>
                    <a:pt x="54044" y="242583"/>
                    <a:pt x="52129" y="222716"/>
                    <a:pt x="47390" y="22745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Ovale 132">
              <a:extLst>
                <a:ext uri="{FF2B5EF4-FFF2-40B4-BE49-F238E27FC236}">
                  <a16:creationId xmlns:a16="http://schemas.microsoft.com/office/drawing/2014/main" id="{3F33454C-FEC3-9B42-BE99-AD9290360325}"/>
                </a:ext>
              </a:extLst>
            </p:cNvPr>
            <p:cNvSpPr/>
            <p:nvPr/>
          </p:nvSpPr>
          <p:spPr>
            <a:xfrm>
              <a:off x="8199457" y="1651925"/>
              <a:ext cx="109154" cy="1984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5E660610-023C-6549-BD60-287CA87B3026}"/>
                </a:ext>
              </a:extLst>
            </p:cNvPr>
            <p:cNvGrpSpPr/>
            <p:nvPr/>
          </p:nvGrpSpPr>
          <p:grpSpPr>
            <a:xfrm rot="20378196">
              <a:off x="8030389" y="1719316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47" name="Connettore 2 146">
                <a:extLst>
                  <a:ext uri="{FF2B5EF4-FFF2-40B4-BE49-F238E27FC236}">
                    <a16:creationId xmlns:a16="http://schemas.microsoft.com/office/drawing/2014/main" id="{14F676B4-7F34-BD43-9C86-24092B98B657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8" name="Ovale 147">
                <a:extLst>
                  <a:ext uri="{FF2B5EF4-FFF2-40B4-BE49-F238E27FC236}">
                    <a16:creationId xmlns:a16="http://schemas.microsoft.com/office/drawing/2014/main" id="{236AA904-3263-7243-A09F-92177F3D25D3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5" name="Figura a mano libera 134">
              <a:extLst>
                <a:ext uri="{FF2B5EF4-FFF2-40B4-BE49-F238E27FC236}">
                  <a16:creationId xmlns:a16="http://schemas.microsoft.com/office/drawing/2014/main" id="{83EA0B39-EFF5-C74D-B710-4933ABC757B2}"/>
                </a:ext>
              </a:extLst>
            </p:cNvPr>
            <p:cNvSpPr/>
            <p:nvPr/>
          </p:nvSpPr>
          <p:spPr>
            <a:xfrm>
              <a:off x="8321907" y="2386195"/>
              <a:ext cx="296260" cy="386750"/>
            </a:xfrm>
            <a:custGeom>
              <a:avLst/>
              <a:gdLst>
                <a:gd name="connsiteX0" fmla="*/ 47390 w 682423"/>
                <a:gd name="connsiteY0" fmla="*/ 227455 h 890865"/>
                <a:gd name="connsiteX1" fmla="*/ 47390 w 682423"/>
                <a:gd name="connsiteY1" fmla="*/ 227455 h 890865"/>
                <a:gd name="connsiteX2" fmla="*/ 28434 w 682423"/>
                <a:gd name="connsiteY2" fmla="*/ 312751 h 890865"/>
                <a:gd name="connsiteX3" fmla="*/ 9478 w 682423"/>
                <a:gd name="connsiteY3" fmla="*/ 369614 h 890865"/>
                <a:gd name="connsiteX4" fmla="*/ 0 w 682423"/>
                <a:gd name="connsiteY4" fmla="*/ 398046 h 890865"/>
                <a:gd name="connsiteX5" fmla="*/ 9478 w 682423"/>
                <a:gd name="connsiteY5" fmla="*/ 435955 h 890865"/>
                <a:gd name="connsiteX6" fmla="*/ 66347 w 682423"/>
                <a:gd name="connsiteY6" fmla="*/ 473864 h 890865"/>
                <a:gd name="connsiteX7" fmla="*/ 66347 w 682423"/>
                <a:gd name="connsiteY7" fmla="*/ 540205 h 890865"/>
                <a:gd name="connsiteX8" fmla="*/ 104259 w 682423"/>
                <a:gd name="connsiteY8" fmla="*/ 549683 h 890865"/>
                <a:gd name="connsiteX9" fmla="*/ 113737 w 682423"/>
                <a:gd name="connsiteY9" fmla="*/ 815047 h 890865"/>
                <a:gd name="connsiteX10" fmla="*/ 132693 w 682423"/>
                <a:gd name="connsiteY10" fmla="*/ 843478 h 890865"/>
                <a:gd name="connsiteX11" fmla="*/ 189562 w 682423"/>
                <a:gd name="connsiteY11" fmla="*/ 862433 h 890865"/>
                <a:gd name="connsiteX12" fmla="*/ 208518 w 682423"/>
                <a:gd name="connsiteY12" fmla="*/ 890865 h 890865"/>
                <a:gd name="connsiteX13" fmla="*/ 246431 w 682423"/>
                <a:gd name="connsiteY13" fmla="*/ 834001 h 890865"/>
                <a:gd name="connsiteX14" fmla="*/ 255909 w 682423"/>
                <a:gd name="connsiteY14" fmla="*/ 720274 h 890865"/>
                <a:gd name="connsiteX15" fmla="*/ 312777 w 682423"/>
                <a:gd name="connsiteY15" fmla="*/ 729751 h 890865"/>
                <a:gd name="connsiteX16" fmla="*/ 369646 w 682423"/>
                <a:gd name="connsiteY16" fmla="*/ 767660 h 890865"/>
                <a:gd name="connsiteX17" fmla="*/ 426515 w 682423"/>
                <a:gd name="connsiteY17" fmla="*/ 786615 h 890865"/>
                <a:gd name="connsiteX18" fmla="*/ 483383 w 682423"/>
                <a:gd name="connsiteY18" fmla="*/ 729751 h 890865"/>
                <a:gd name="connsiteX19" fmla="*/ 492861 w 682423"/>
                <a:gd name="connsiteY19" fmla="*/ 682365 h 890865"/>
                <a:gd name="connsiteX20" fmla="*/ 559208 w 682423"/>
                <a:gd name="connsiteY20" fmla="*/ 672887 h 890865"/>
                <a:gd name="connsiteX21" fmla="*/ 578164 w 682423"/>
                <a:gd name="connsiteY21" fmla="*/ 644456 h 890865"/>
                <a:gd name="connsiteX22" fmla="*/ 568686 w 682423"/>
                <a:gd name="connsiteY22" fmla="*/ 530728 h 890865"/>
                <a:gd name="connsiteX23" fmla="*/ 635033 w 682423"/>
                <a:gd name="connsiteY23" fmla="*/ 483342 h 890865"/>
                <a:gd name="connsiteX24" fmla="*/ 682423 w 682423"/>
                <a:gd name="connsiteY24" fmla="*/ 426478 h 890865"/>
                <a:gd name="connsiteX25" fmla="*/ 672945 w 682423"/>
                <a:gd name="connsiteY25" fmla="*/ 379092 h 890865"/>
                <a:gd name="connsiteX26" fmla="*/ 644511 w 682423"/>
                <a:gd name="connsiteY26" fmla="*/ 360137 h 890865"/>
                <a:gd name="connsiteX27" fmla="*/ 597120 w 682423"/>
                <a:gd name="connsiteY27" fmla="*/ 322228 h 890865"/>
                <a:gd name="connsiteX28" fmla="*/ 568686 w 682423"/>
                <a:gd name="connsiteY28" fmla="*/ 293796 h 890865"/>
                <a:gd name="connsiteX29" fmla="*/ 540252 w 682423"/>
                <a:gd name="connsiteY29" fmla="*/ 274841 h 890865"/>
                <a:gd name="connsiteX30" fmla="*/ 521296 w 682423"/>
                <a:gd name="connsiteY30" fmla="*/ 246410 h 890865"/>
                <a:gd name="connsiteX31" fmla="*/ 473905 w 682423"/>
                <a:gd name="connsiteY31" fmla="*/ 161114 h 890865"/>
                <a:gd name="connsiteX32" fmla="*/ 445471 w 682423"/>
                <a:gd name="connsiteY32" fmla="*/ 170591 h 890865"/>
                <a:gd name="connsiteX33" fmla="*/ 388602 w 682423"/>
                <a:gd name="connsiteY33" fmla="*/ 142159 h 890865"/>
                <a:gd name="connsiteX34" fmla="*/ 379124 w 682423"/>
                <a:gd name="connsiteY34" fmla="*/ 113728 h 890865"/>
                <a:gd name="connsiteX35" fmla="*/ 369646 w 682423"/>
                <a:gd name="connsiteY35" fmla="*/ 75818 h 890865"/>
                <a:gd name="connsiteX36" fmla="*/ 360168 w 682423"/>
                <a:gd name="connsiteY36" fmla="*/ 28432 h 890865"/>
                <a:gd name="connsiteX37" fmla="*/ 303299 w 682423"/>
                <a:gd name="connsiteY37" fmla="*/ 0 h 890865"/>
                <a:gd name="connsiteX38" fmla="*/ 255909 w 682423"/>
                <a:gd name="connsiteY38" fmla="*/ 9477 h 890865"/>
                <a:gd name="connsiteX39" fmla="*/ 208518 w 682423"/>
                <a:gd name="connsiteY39" fmla="*/ 66341 h 890865"/>
                <a:gd name="connsiteX40" fmla="*/ 66347 w 682423"/>
                <a:gd name="connsiteY40" fmla="*/ 37909 h 890865"/>
                <a:gd name="connsiteX41" fmla="*/ 56869 w 682423"/>
                <a:gd name="connsiteY41" fmla="*/ 66341 h 890865"/>
                <a:gd name="connsiteX42" fmla="*/ 66347 w 682423"/>
                <a:gd name="connsiteY42" fmla="*/ 94773 h 890865"/>
                <a:gd name="connsiteX43" fmla="*/ 104259 w 682423"/>
                <a:gd name="connsiteY43" fmla="*/ 142159 h 890865"/>
                <a:gd name="connsiteX44" fmla="*/ 75825 w 682423"/>
                <a:gd name="connsiteY44" fmla="*/ 199023 h 890865"/>
                <a:gd name="connsiteX45" fmla="*/ 47390 w 682423"/>
                <a:gd name="connsiteY45" fmla="*/ 227455 h 89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423" h="890865">
                  <a:moveTo>
                    <a:pt x="47390" y="227455"/>
                  </a:moveTo>
                  <a:lnTo>
                    <a:pt x="47390" y="227455"/>
                  </a:lnTo>
                  <a:cubicBezTo>
                    <a:pt x="41071" y="255887"/>
                    <a:pt x="35939" y="284609"/>
                    <a:pt x="28434" y="312751"/>
                  </a:cubicBezTo>
                  <a:cubicBezTo>
                    <a:pt x="23286" y="332056"/>
                    <a:pt x="15797" y="350660"/>
                    <a:pt x="9478" y="369614"/>
                  </a:cubicBezTo>
                  <a:lnTo>
                    <a:pt x="0" y="398046"/>
                  </a:lnTo>
                  <a:cubicBezTo>
                    <a:pt x="3159" y="410682"/>
                    <a:pt x="-529" y="427617"/>
                    <a:pt x="9478" y="435955"/>
                  </a:cubicBezTo>
                  <a:cubicBezTo>
                    <a:pt x="83381" y="497536"/>
                    <a:pt x="41408" y="399056"/>
                    <a:pt x="66347" y="473864"/>
                  </a:cubicBezTo>
                  <a:cubicBezTo>
                    <a:pt x="59596" y="494117"/>
                    <a:pt x="45520" y="519379"/>
                    <a:pt x="66347" y="540205"/>
                  </a:cubicBezTo>
                  <a:cubicBezTo>
                    <a:pt x="75558" y="549416"/>
                    <a:pt x="91622" y="546524"/>
                    <a:pt x="104259" y="549683"/>
                  </a:cubicBezTo>
                  <a:cubicBezTo>
                    <a:pt x="107418" y="638138"/>
                    <a:pt x="105211" y="726948"/>
                    <a:pt x="113737" y="815047"/>
                  </a:cubicBezTo>
                  <a:cubicBezTo>
                    <a:pt x="114834" y="826384"/>
                    <a:pt x="123034" y="837442"/>
                    <a:pt x="132693" y="843478"/>
                  </a:cubicBezTo>
                  <a:cubicBezTo>
                    <a:pt x="149638" y="854067"/>
                    <a:pt x="189562" y="862433"/>
                    <a:pt x="189562" y="862433"/>
                  </a:cubicBezTo>
                  <a:cubicBezTo>
                    <a:pt x="195881" y="871910"/>
                    <a:pt x="197127" y="890865"/>
                    <a:pt x="208518" y="890865"/>
                  </a:cubicBezTo>
                  <a:cubicBezTo>
                    <a:pt x="232182" y="890865"/>
                    <a:pt x="241533" y="848692"/>
                    <a:pt x="246431" y="834001"/>
                  </a:cubicBezTo>
                  <a:cubicBezTo>
                    <a:pt x="249590" y="796092"/>
                    <a:pt x="235485" y="752367"/>
                    <a:pt x="255909" y="720274"/>
                  </a:cubicBezTo>
                  <a:cubicBezTo>
                    <a:pt x="266227" y="704061"/>
                    <a:pt x="295038" y="722360"/>
                    <a:pt x="312777" y="729751"/>
                  </a:cubicBezTo>
                  <a:cubicBezTo>
                    <a:pt x="333807" y="738513"/>
                    <a:pt x="348033" y="760456"/>
                    <a:pt x="369646" y="767660"/>
                  </a:cubicBezTo>
                  <a:lnTo>
                    <a:pt x="426515" y="786615"/>
                  </a:lnTo>
                  <a:cubicBezTo>
                    <a:pt x="466953" y="766397"/>
                    <a:pt x="468218" y="775242"/>
                    <a:pt x="483383" y="729751"/>
                  </a:cubicBezTo>
                  <a:cubicBezTo>
                    <a:pt x="488477" y="714470"/>
                    <a:pt x="479974" y="692029"/>
                    <a:pt x="492861" y="682365"/>
                  </a:cubicBezTo>
                  <a:cubicBezTo>
                    <a:pt x="510734" y="668962"/>
                    <a:pt x="537092" y="676046"/>
                    <a:pt x="559208" y="672887"/>
                  </a:cubicBezTo>
                  <a:cubicBezTo>
                    <a:pt x="565527" y="663410"/>
                    <a:pt x="578164" y="655846"/>
                    <a:pt x="578164" y="644456"/>
                  </a:cubicBezTo>
                  <a:cubicBezTo>
                    <a:pt x="578164" y="567080"/>
                    <a:pt x="521018" y="626055"/>
                    <a:pt x="568686" y="530728"/>
                  </a:cubicBezTo>
                  <a:cubicBezTo>
                    <a:pt x="573565" y="520972"/>
                    <a:pt x="623847" y="492663"/>
                    <a:pt x="635033" y="483342"/>
                  </a:cubicBezTo>
                  <a:cubicBezTo>
                    <a:pt x="662399" y="460539"/>
                    <a:pt x="663784" y="454434"/>
                    <a:pt x="682423" y="426478"/>
                  </a:cubicBezTo>
                  <a:cubicBezTo>
                    <a:pt x="679264" y="410683"/>
                    <a:pt x="680937" y="393078"/>
                    <a:pt x="672945" y="379092"/>
                  </a:cubicBezTo>
                  <a:cubicBezTo>
                    <a:pt x="667293" y="369202"/>
                    <a:pt x="652566" y="368191"/>
                    <a:pt x="644511" y="360137"/>
                  </a:cubicBezTo>
                  <a:cubicBezTo>
                    <a:pt x="601640" y="317269"/>
                    <a:pt x="652476" y="340677"/>
                    <a:pt x="597120" y="322228"/>
                  </a:cubicBezTo>
                  <a:cubicBezTo>
                    <a:pt x="587642" y="312751"/>
                    <a:pt x="578983" y="302376"/>
                    <a:pt x="568686" y="293796"/>
                  </a:cubicBezTo>
                  <a:cubicBezTo>
                    <a:pt x="559935" y="286504"/>
                    <a:pt x="548307" y="282895"/>
                    <a:pt x="540252" y="274841"/>
                  </a:cubicBezTo>
                  <a:cubicBezTo>
                    <a:pt x="532197" y="266787"/>
                    <a:pt x="527615" y="255887"/>
                    <a:pt x="521296" y="246410"/>
                  </a:cubicBezTo>
                  <a:cubicBezTo>
                    <a:pt x="511102" y="144490"/>
                    <a:pt x="542379" y="141552"/>
                    <a:pt x="473905" y="161114"/>
                  </a:cubicBezTo>
                  <a:cubicBezTo>
                    <a:pt x="464299" y="163858"/>
                    <a:pt x="454949" y="167432"/>
                    <a:pt x="445471" y="170591"/>
                  </a:cubicBezTo>
                  <a:cubicBezTo>
                    <a:pt x="426739" y="164348"/>
                    <a:pt x="401966" y="158862"/>
                    <a:pt x="388602" y="142159"/>
                  </a:cubicBezTo>
                  <a:cubicBezTo>
                    <a:pt x="382361" y="134359"/>
                    <a:pt x="381869" y="123333"/>
                    <a:pt x="379124" y="113728"/>
                  </a:cubicBezTo>
                  <a:cubicBezTo>
                    <a:pt x="375545" y="101204"/>
                    <a:pt x="372472" y="88533"/>
                    <a:pt x="369646" y="75818"/>
                  </a:cubicBezTo>
                  <a:cubicBezTo>
                    <a:pt x="366151" y="60093"/>
                    <a:pt x="368160" y="42418"/>
                    <a:pt x="360168" y="28432"/>
                  </a:cubicBezTo>
                  <a:cubicBezTo>
                    <a:pt x="351521" y="13301"/>
                    <a:pt x="317894" y="4864"/>
                    <a:pt x="303299" y="0"/>
                  </a:cubicBezTo>
                  <a:cubicBezTo>
                    <a:pt x="287502" y="3159"/>
                    <a:pt x="267300" y="-1914"/>
                    <a:pt x="255909" y="9477"/>
                  </a:cubicBezTo>
                  <a:cubicBezTo>
                    <a:pt x="179702" y="85679"/>
                    <a:pt x="313955" y="39985"/>
                    <a:pt x="208518" y="66341"/>
                  </a:cubicBezTo>
                  <a:cubicBezTo>
                    <a:pt x="178575" y="57787"/>
                    <a:pt x="97556" y="30974"/>
                    <a:pt x="66347" y="37909"/>
                  </a:cubicBezTo>
                  <a:cubicBezTo>
                    <a:pt x="56595" y="40076"/>
                    <a:pt x="60028" y="56864"/>
                    <a:pt x="56869" y="66341"/>
                  </a:cubicBezTo>
                  <a:cubicBezTo>
                    <a:pt x="60028" y="75818"/>
                    <a:pt x="60106" y="86972"/>
                    <a:pt x="66347" y="94773"/>
                  </a:cubicBezTo>
                  <a:cubicBezTo>
                    <a:pt x="115343" y="156014"/>
                    <a:pt x="80436" y="70697"/>
                    <a:pt x="104259" y="142159"/>
                  </a:cubicBezTo>
                  <a:cubicBezTo>
                    <a:pt x="80436" y="213623"/>
                    <a:pt x="112572" y="125535"/>
                    <a:pt x="75825" y="199023"/>
                  </a:cubicBezTo>
                  <a:cubicBezTo>
                    <a:pt x="54044" y="242583"/>
                    <a:pt x="52129" y="222716"/>
                    <a:pt x="47390" y="22745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Ovale 135">
              <a:extLst>
                <a:ext uri="{FF2B5EF4-FFF2-40B4-BE49-F238E27FC236}">
                  <a16:creationId xmlns:a16="http://schemas.microsoft.com/office/drawing/2014/main" id="{03CD2394-3B3D-5D49-8C52-0B486AB892BB}"/>
                </a:ext>
              </a:extLst>
            </p:cNvPr>
            <p:cNvSpPr/>
            <p:nvPr/>
          </p:nvSpPr>
          <p:spPr>
            <a:xfrm>
              <a:off x="8385571" y="2505093"/>
              <a:ext cx="109154" cy="1984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7" name="Gruppo 136">
              <a:extLst>
                <a:ext uri="{FF2B5EF4-FFF2-40B4-BE49-F238E27FC236}">
                  <a16:creationId xmlns:a16="http://schemas.microsoft.com/office/drawing/2014/main" id="{557F4236-CEDA-D545-9BE2-849730DA214A}"/>
                </a:ext>
              </a:extLst>
            </p:cNvPr>
            <p:cNvGrpSpPr/>
            <p:nvPr/>
          </p:nvGrpSpPr>
          <p:grpSpPr>
            <a:xfrm rot="11348271">
              <a:off x="8389915" y="2594665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45" name="Connettore 2 144">
                <a:extLst>
                  <a:ext uri="{FF2B5EF4-FFF2-40B4-BE49-F238E27FC236}">
                    <a16:creationId xmlns:a16="http://schemas.microsoft.com/office/drawing/2014/main" id="{46C14CCB-73F3-0944-9492-8D85A82E07DC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6" name="Ovale 145">
                <a:extLst>
                  <a:ext uri="{FF2B5EF4-FFF2-40B4-BE49-F238E27FC236}">
                    <a16:creationId xmlns:a16="http://schemas.microsoft.com/office/drawing/2014/main" id="{0C7D7CFF-ABB7-804F-8DB2-724688D87B09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" name="Figura a mano libera 137">
              <a:extLst>
                <a:ext uri="{FF2B5EF4-FFF2-40B4-BE49-F238E27FC236}">
                  <a16:creationId xmlns:a16="http://schemas.microsoft.com/office/drawing/2014/main" id="{EE740DC1-2BB3-D54A-99CC-FA934C62F40C}"/>
                </a:ext>
              </a:extLst>
            </p:cNvPr>
            <p:cNvSpPr/>
            <p:nvPr/>
          </p:nvSpPr>
          <p:spPr>
            <a:xfrm>
              <a:off x="7621740" y="1657990"/>
              <a:ext cx="296260" cy="386750"/>
            </a:xfrm>
            <a:custGeom>
              <a:avLst/>
              <a:gdLst>
                <a:gd name="connsiteX0" fmla="*/ 47390 w 682423"/>
                <a:gd name="connsiteY0" fmla="*/ 227455 h 890865"/>
                <a:gd name="connsiteX1" fmla="*/ 47390 w 682423"/>
                <a:gd name="connsiteY1" fmla="*/ 227455 h 890865"/>
                <a:gd name="connsiteX2" fmla="*/ 28434 w 682423"/>
                <a:gd name="connsiteY2" fmla="*/ 312751 h 890865"/>
                <a:gd name="connsiteX3" fmla="*/ 9478 w 682423"/>
                <a:gd name="connsiteY3" fmla="*/ 369614 h 890865"/>
                <a:gd name="connsiteX4" fmla="*/ 0 w 682423"/>
                <a:gd name="connsiteY4" fmla="*/ 398046 h 890865"/>
                <a:gd name="connsiteX5" fmla="*/ 9478 w 682423"/>
                <a:gd name="connsiteY5" fmla="*/ 435955 h 890865"/>
                <a:gd name="connsiteX6" fmla="*/ 66347 w 682423"/>
                <a:gd name="connsiteY6" fmla="*/ 473864 h 890865"/>
                <a:gd name="connsiteX7" fmla="*/ 66347 w 682423"/>
                <a:gd name="connsiteY7" fmla="*/ 540205 h 890865"/>
                <a:gd name="connsiteX8" fmla="*/ 104259 w 682423"/>
                <a:gd name="connsiteY8" fmla="*/ 549683 h 890865"/>
                <a:gd name="connsiteX9" fmla="*/ 113737 w 682423"/>
                <a:gd name="connsiteY9" fmla="*/ 815047 h 890865"/>
                <a:gd name="connsiteX10" fmla="*/ 132693 w 682423"/>
                <a:gd name="connsiteY10" fmla="*/ 843478 h 890865"/>
                <a:gd name="connsiteX11" fmla="*/ 189562 w 682423"/>
                <a:gd name="connsiteY11" fmla="*/ 862433 h 890865"/>
                <a:gd name="connsiteX12" fmla="*/ 208518 w 682423"/>
                <a:gd name="connsiteY12" fmla="*/ 890865 h 890865"/>
                <a:gd name="connsiteX13" fmla="*/ 246431 w 682423"/>
                <a:gd name="connsiteY13" fmla="*/ 834001 h 890865"/>
                <a:gd name="connsiteX14" fmla="*/ 255909 w 682423"/>
                <a:gd name="connsiteY14" fmla="*/ 720274 h 890865"/>
                <a:gd name="connsiteX15" fmla="*/ 312777 w 682423"/>
                <a:gd name="connsiteY15" fmla="*/ 729751 h 890865"/>
                <a:gd name="connsiteX16" fmla="*/ 369646 w 682423"/>
                <a:gd name="connsiteY16" fmla="*/ 767660 h 890865"/>
                <a:gd name="connsiteX17" fmla="*/ 426515 w 682423"/>
                <a:gd name="connsiteY17" fmla="*/ 786615 h 890865"/>
                <a:gd name="connsiteX18" fmla="*/ 483383 w 682423"/>
                <a:gd name="connsiteY18" fmla="*/ 729751 h 890865"/>
                <a:gd name="connsiteX19" fmla="*/ 492861 w 682423"/>
                <a:gd name="connsiteY19" fmla="*/ 682365 h 890865"/>
                <a:gd name="connsiteX20" fmla="*/ 559208 w 682423"/>
                <a:gd name="connsiteY20" fmla="*/ 672887 h 890865"/>
                <a:gd name="connsiteX21" fmla="*/ 578164 w 682423"/>
                <a:gd name="connsiteY21" fmla="*/ 644456 h 890865"/>
                <a:gd name="connsiteX22" fmla="*/ 568686 w 682423"/>
                <a:gd name="connsiteY22" fmla="*/ 530728 h 890865"/>
                <a:gd name="connsiteX23" fmla="*/ 635033 w 682423"/>
                <a:gd name="connsiteY23" fmla="*/ 483342 h 890865"/>
                <a:gd name="connsiteX24" fmla="*/ 682423 w 682423"/>
                <a:gd name="connsiteY24" fmla="*/ 426478 h 890865"/>
                <a:gd name="connsiteX25" fmla="*/ 672945 w 682423"/>
                <a:gd name="connsiteY25" fmla="*/ 379092 h 890865"/>
                <a:gd name="connsiteX26" fmla="*/ 644511 w 682423"/>
                <a:gd name="connsiteY26" fmla="*/ 360137 h 890865"/>
                <a:gd name="connsiteX27" fmla="*/ 597120 w 682423"/>
                <a:gd name="connsiteY27" fmla="*/ 322228 h 890865"/>
                <a:gd name="connsiteX28" fmla="*/ 568686 w 682423"/>
                <a:gd name="connsiteY28" fmla="*/ 293796 h 890865"/>
                <a:gd name="connsiteX29" fmla="*/ 540252 w 682423"/>
                <a:gd name="connsiteY29" fmla="*/ 274841 h 890865"/>
                <a:gd name="connsiteX30" fmla="*/ 521296 w 682423"/>
                <a:gd name="connsiteY30" fmla="*/ 246410 h 890865"/>
                <a:gd name="connsiteX31" fmla="*/ 473905 w 682423"/>
                <a:gd name="connsiteY31" fmla="*/ 161114 h 890865"/>
                <a:gd name="connsiteX32" fmla="*/ 445471 w 682423"/>
                <a:gd name="connsiteY32" fmla="*/ 170591 h 890865"/>
                <a:gd name="connsiteX33" fmla="*/ 388602 w 682423"/>
                <a:gd name="connsiteY33" fmla="*/ 142159 h 890865"/>
                <a:gd name="connsiteX34" fmla="*/ 379124 w 682423"/>
                <a:gd name="connsiteY34" fmla="*/ 113728 h 890865"/>
                <a:gd name="connsiteX35" fmla="*/ 369646 w 682423"/>
                <a:gd name="connsiteY35" fmla="*/ 75818 h 890865"/>
                <a:gd name="connsiteX36" fmla="*/ 360168 w 682423"/>
                <a:gd name="connsiteY36" fmla="*/ 28432 h 890865"/>
                <a:gd name="connsiteX37" fmla="*/ 303299 w 682423"/>
                <a:gd name="connsiteY37" fmla="*/ 0 h 890865"/>
                <a:gd name="connsiteX38" fmla="*/ 255909 w 682423"/>
                <a:gd name="connsiteY38" fmla="*/ 9477 h 890865"/>
                <a:gd name="connsiteX39" fmla="*/ 208518 w 682423"/>
                <a:gd name="connsiteY39" fmla="*/ 66341 h 890865"/>
                <a:gd name="connsiteX40" fmla="*/ 66347 w 682423"/>
                <a:gd name="connsiteY40" fmla="*/ 37909 h 890865"/>
                <a:gd name="connsiteX41" fmla="*/ 56869 w 682423"/>
                <a:gd name="connsiteY41" fmla="*/ 66341 h 890865"/>
                <a:gd name="connsiteX42" fmla="*/ 66347 w 682423"/>
                <a:gd name="connsiteY42" fmla="*/ 94773 h 890865"/>
                <a:gd name="connsiteX43" fmla="*/ 104259 w 682423"/>
                <a:gd name="connsiteY43" fmla="*/ 142159 h 890865"/>
                <a:gd name="connsiteX44" fmla="*/ 75825 w 682423"/>
                <a:gd name="connsiteY44" fmla="*/ 199023 h 890865"/>
                <a:gd name="connsiteX45" fmla="*/ 47390 w 682423"/>
                <a:gd name="connsiteY45" fmla="*/ 227455 h 89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423" h="890865">
                  <a:moveTo>
                    <a:pt x="47390" y="227455"/>
                  </a:moveTo>
                  <a:lnTo>
                    <a:pt x="47390" y="227455"/>
                  </a:lnTo>
                  <a:cubicBezTo>
                    <a:pt x="41071" y="255887"/>
                    <a:pt x="35939" y="284609"/>
                    <a:pt x="28434" y="312751"/>
                  </a:cubicBezTo>
                  <a:cubicBezTo>
                    <a:pt x="23286" y="332056"/>
                    <a:pt x="15797" y="350660"/>
                    <a:pt x="9478" y="369614"/>
                  </a:cubicBezTo>
                  <a:lnTo>
                    <a:pt x="0" y="398046"/>
                  </a:lnTo>
                  <a:cubicBezTo>
                    <a:pt x="3159" y="410682"/>
                    <a:pt x="-529" y="427617"/>
                    <a:pt x="9478" y="435955"/>
                  </a:cubicBezTo>
                  <a:cubicBezTo>
                    <a:pt x="83381" y="497536"/>
                    <a:pt x="41408" y="399056"/>
                    <a:pt x="66347" y="473864"/>
                  </a:cubicBezTo>
                  <a:cubicBezTo>
                    <a:pt x="59596" y="494117"/>
                    <a:pt x="45520" y="519379"/>
                    <a:pt x="66347" y="540205"/>
                  </a:cubicBezTo>
                  <a:cubicBezTo>
                    <a:pt x="75558" y="549416"/>
                    <a:pt x="91622" y="546524"/>
                    <a:pt x="104259" y="549683"/>
                  </a:cubicBezTo>
                  <a:cubicBezTo>
                    <a:pt x="107418" y="638138"/>
                    <a:pt x="105211" y="726948"/>
                    <a:pt x="113737" y="815047"/>
                  </a:cubicBezTo>
                  <a:cubicBezTo>
                    <a:pt x="114834" y="826384"/>
                    <a:pt x="123034" y="837442"/>
                    <a:pt x="132693" y="843478"/>
                  </a:cubicBezTo>
                  <a:cubicBezTo>
                    <a:pt x="149638" y="854067"/>
                    <a:pt x="189562" y="862433"/>
                    <a:pt x="189562" y="862433"/>
                  </a:cubicBezTo>
                  <a:cubicBezTo>
                    <a:pt x="195881" y="871910"/>
                    <a:pt x="197127" y="890865"/>
                    <a:pt x="208518" y="890865"/>
                  </a:cubicBezTo>
                  <a:cubicBezTo>
                    <a:pt x="232182" y="890865"/>
                    <a:pt x="241533" y="848692"/>
                    <a:pt x="246431" y="834001"/>
                  </a:cubicBezTo>
                  <a:cubicBezTo>
                    <a:pt x="249590" y="796092"/>
                    <a:pt x="235485" y="752367"/>
                    <a:pt x="255909" y="720274"/>
                  </a:cubicBezTo>
                  <a:cubicBezTo>
                    <a:pt x="266227" y="704061"/>
                    <a:pt x="295038" y="722360"/>
                    <a:pt x="312777" y="729751"/>
                  </a:cubicBezTo>
                  <a:cubicBezTo>
                    <a:pt x="333807" y="738513"/>
                    <a:pt x="348033" y="760456"/>
                    <a:pt x="369646" y="767660"/>
                  </a:cubicBezTo>
                  <a:lnTo>
                    <a:pt x="426515" y="786615"/>
                  </a:lnTo>
                  <a:cubicBezTo>
                    <a:pt x="466953" y="766397"/>
                    <a:pt x="468218" y="775242"/>
                    <a:pt x="483383" y="729751"/>
                  </a:cubicBezTo>
                  <a:cubicBezTo>
                    <a:pt x="488477" y="714470"/>
                    <a:pt x="479974" y="692029"/>
                    <a:pt x="492861" y="682365"/>
                  </a:cubicBezTo>
                  <a:cubicBezTo>
                    <a:pt x="510734" y="668962"/>
                    <a:pt x="537092" y="676046"/>
                    <a:pt x="559208" y="672887"/>
                  </a:cubicBezTo>
                  <a:cubicBezTo>
                    <a:pt x="565527" y="663410"/>
                    <a:pt x="578164" y="655846"/>
                    <a:pt x="578164" y="644456"/>
                  </a:cubicBezTo>
                  <a:cubicBezTo>
                    <a:pt x="578164" y="567080"/>
                    <a:pt x="521018" y="626055"/>
                    <a:pt x="568686" y="530728"/>
                  </a:cubicBezTo>
                  <a:cubicBezTo>
                    <a:pt x="573565" y="520972"/>
                    <a:pt x="623847" y="492663"/>
                    <a:pt x="635033" y="483342"/>
                  </a:cubicBezTo>
                  <a:cubicBezTo>
                    <a:pt x="662399" y="460539"/>
                    <a:pt x="663784" y="454434"/>
                    <a:pt x="682423" y="426478"/>
                  </a:cubicBezTo>
                  <a:cubicBezTo>
                    <a:pt x="679264" y="410683"/>
                    <a:pt x="680937" y="393078"/>
                    <a:pt x="672945" y="379092"/>
                  </a:cubicBezTo>
                  <a:cubicBezTo>
                    <a:pt x="667293" y="369202"/>
                    <a:pt x="652566" y="368191"/>
                    <a:pt x="644511" y="360137"/>
                  </a:cubicBezTo>
                  <a:cubicBezTo>
                    <a:pt x="601640" y="317269"/>
                    <a:pt x="652476" y="340677"/>
                    <a:pt x="597120" y="322228"/>
                  </a:cubicBezTo>
                  <a:cubicBezTo>
                    <a:pt x="587642" y="312751"/>
                    <a:pt x="578983" y="302376"/>
                    <a:pt x="568686" y="293796"/>
                  </a:cubicBezTo>
                  <a:cubicBezTo>
                    <a:pt x="559935" y="286504"/>
                    <a:pt x="548307" y="282895"/>
                    <a:pt x="540252" y="274841"/>
                  </a:cubicBezTo>
                  <a:cubicBezTo>
                    <a:pt x="532197" y="266787"/>
                    <a:pt x="527615" y="255887"/>
                    <a:pt x="521296" y="246410"/>
                  </a:cubicBezTo>
                  <a:cubicBezTo>
                    <a:pt x="511102" y="144490"/>
                    <a:pt x="542379" y="141552"/>
                    <a:pt x="473905" y="161114"/>
                  </a:cubicBezTo>
                  <a:cubicBezTo>
                    <a:pt x="464299" y="163858"/>
                    <a:pt x="454949" y="167432"/>
                    <a:pt x="445471" y="170591"/>
                  </a:cubicBezTo>
                  <a:cubicBezTo>
                    <a:pt x="426739" y="164348"/>
                    <a:pt x="401966" y="158862"/>
                    <a:pt x="388602" y="142159"/>
                  </a:cubicBezTo>
                  <a:cubicBezTo>
                    <a:pt x="382361" y="134359"/>
                    <a:pt x="381869" y="123333"/>
                    <a:pt x="379124" y="113728"/>
                  </a:cubicBezTo>
                  <a:cubicBezTo>
                    <a:pt x="375545" y="101204"/>
                    <a:pt x="372472" y="88533"/>
                    <a:pt x="369646" y="75818"/>
                  </a:cubicBezTo>
                  <a:cubicBezTo>
                    <a:pt x="366151" y="60093"/>
                    <a:pt x="368160" y="42418"/>
                    <a:pt x="360168" y="28432"/>
                  </a:cubicBezTo>
                  <a:cubicBezTo>
                    <a:pt x="351521" y="13301"/>
                    <a:pt x="317894" y="4864"/>
                    <a:pt x="303299" y="0"/>
                  </a:cubicBezTo>
                  <a:cubicBezTo>
                    <a:pt x="287502" y="3159"/>
                    <a:pt x="267300" y="-1914"/>
                    <a:pt x="255909" y="9477"/>
                  </a:cubicBezTo>
                  <a:cubicBezTo>
                    <a:pt x="179702" y="85679"/>
                    <a:pt x="313955" y="39985"/>
                    <a:pt x="208518" y="66341"/>
                  </a:cubicBezTo>
                  <a:cubicBezTo>
                    <a:pt x="178575" y="57787"/>
                    <a:pt x="97556" y="30974"/>
                    <a:pt x="66347" y="37909"/>
                  </a:cubicBezTo>
                  <a:cubicBezTo>
                    <a:pt x="56595" y="40076"/>
                    <a:pt x="60028" y="56864"/>
                    <a:pt x="56869" y="66341"/>
                  </a:cubicBezTo>
                  <a:cubicBezTo>
                    <a:pt x="60028" y="75818"/>
                    <a:pt x="60106" y="86972"/>
                    <a:pt x="66347" y="94773"/>
                  </a:cubicBezTo>
                  <a:cubicBezTo>
                    <a:pt x="115343" y="156014"/>
                    <a:pt x="80436" y="70697"/>
                    <a:pt x="104259" y="142159"/>
                  </a:cubicBezTo>
                  <a:cubicBezTo>
                    <a:pt x="80436" y="213623"/>
                    <a:pt x="112572" y="125535"/>
                    <a:pt x="75825" y="199023"/>
                  </a:cubicBezTo>
                  <a:cubicBezTo>
                    <a:pt x="54044" y="242583"/>
                    <a:pt x="52129" y="222716"/>
                    <a:pt x="47390" y="22745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Ovale 138">
              <a:extLst>
                <a:ext uri="{FF2B5EF4-FFF2-40B4-BE49-F238E27FC236}">
                  <a16:creationId xmlns:a16="http://schemas.microsoft.com/office/drawing/2014/main" id="{DD2AEC5B-6B82-D74E-9BDE-E40C4E7E4E15}"/>
                </a:ext>
              </a:extLst>
            </p:cNvPr>
            <p:cNvSpPr/>
            <p:nvPr/>
          </p:nvSpPr>
          <p:spPr>
            <a:xfrm>
              <a:off x="7679272" y="1802756"/>
              <a:ext cx="109154" cy="1984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igura a mano libera 139">
              <a:extLst>
                <a:ext uri="{FF2B5EF4-FFF2-40B4-BE49-F238E27FC236}">
                  <a16:creationId xmlns:a16="http://schemas.microsoft.com/office/drawing/2014/main" id="{71B2F623-892C-0845-84D2-AEB96392A165}"/>
                </a:ext>
              </a:extLst>
            </p:cNvPr>
            <p:cNvSpPr/>
            <p:nvPr/>
          </p:nvSpPr>
          <p:spPr>
            <a:xfrm>
              <a:off x="7327436" y="2065805"/>
              <a:ext cx="296260" cy="386750"/>
            </a:xfrm>
            <a:custGeom>
              <a:avLst/>
              <a:gdLst>
                <a:gd name="connsiteX0" fmla="*/ 47390 w 682423"/>
                <a:gd name="connsiteY0" fmla="*/ 227455 h 890865"/>
                <a:gd name="connsiteX1" fmla="*/ 47390 w 682423"/>
                <a:gd name="connsiteY1" fmla="*/ 227455 h 890865"/>
                <a:gd name="connsiteX2" fmla="*/ 28434 w 682423"/>
                <a:gd name="connsiteY2" fmla="*/ 312751 h 890865"/>
                <a:gd name="connsiteX3" fmla="*/ 9478 w 682423"/>
                <a:gd name="connsiteY3" fmla="*/ 369614 h 890865"/>
                <a:gd name="connsiteX4" fmla="*/ 0 w 682423"/>
                <a:gd name="connsiteY4" fmla="*/ 398046 h 890865"/>
                <a:gd name="connsiteX5" fmla="*/ 9478 w 682423"/>
                <a:gd name="connsiteY5" fmla="*/ 435955 h 890865"/>
                <a:gd name="connsiteX6" fmla="*/ 66347 w 682423"/>
                <a:gd name="connsiteY6" fmla="*/ 473864 h 890865"/>
                <a:gd name="connsiteX7" fmla="*/ 66347 w 682423"/>
                <a:gd name="connsiteY7" fmla="*/ 540205 h 890865"/>
                <a:gd name="connsiteX8" fmla="*/ 104259 w 682423"/>
                <a:gd name="connsiteY8" fmla="*/ 549683 h 890865"/>
                <a:gd name="connsiteX9" fmla="*/ 113737 w 682423"/>
                <a:gd name="connsiteY9" fmla="*/ 815047 h 890865"/>
                <a:gd name="connsiteX10" fmla="*/ 132693 w 682423"/>
                <a:gd name="connsiteY10" fmla="*/ 843478 h 890865"/>
                <a:gd name="connsiteX11" fmla="*/ 189562 w 682423"/>
                <a:gd name="connsiteY11" fmla="*/ 862433 h 890865"/>
                <a:gd name="connsiteX12" fmla="*/ 208518 w 682423"/>
                <a:gd name="connsiteY12" fmla="*/ 890865 h 890865"/>
                <a:gd name="connsiteX13" fmla="*/ 246431 w 682423"/>
                <a:gd name="connsiteY13" fmla="*/ 834001 h 890865"/>
                <a:gd name="connsiteX14" fmla="*/ 255909 w 682423"/>
                <a:gd name="connsiteY14" fmla="*/ 720274 h 890865"/>
                <a:gd name="connsiteX15" fmla="*/ 312777 w 682423"/>
                <a:gd name="connsiteY15" fmla="*/ 729751 h 890865"/>
                <a:gd name="connsiteX16" fmla="*/ 369646 w 682423"/>
                <a:gd name="connsiteY16" fmla="*/ 767660 h 890865"/>
                <a:gd name="connsiteX17" fmla="*/ 426515 w 682423"/>
                <a:gd name="connsiteY17" fmla="*/ 786615 h 890865"/>
                <a:gd name="connsiteX18" fmla="*/ 483383 w 682423"/>
                <a:gd name="connsiteY18" fmla="*/ 729751 h 890865"/>
                <a:gd name="connsiteX19" fmla="*/ 492861 w 682423"/>
                <a:gd name="connsiteY19" fmla="*/ 682365 h 890865"/>
                <a:gd name="connsiteX20" fmla="*/ 559208 w 682423"/>
                <a:gd name="connsiteY20" fmla="*/ 672887 h 890865"/>
                <a:gd name="connsiteX21" fmla="*/ 578164 w 682423"/>
                <a:gd name="connsiteY21" fmla="*/ 644456 h 890865"/>
                <a:gd name="connsiteX22" fmla="*/ 568686 w 682423"/>
                <a:gd name="connsiteY22" fmla="*/ 530728 h 890865"/>
                <a:gd name="connsiteX23" fmla="*/ 635033 w 682423"/>
                <a:gd name="connsiteY23" fmla="*/ 483342 h 890865"/>
                <a:gd name="connsiteX24" fmla="*/ 682423 w 682423"/>
                <a:gd name="connsiteY24" fmla="*/ 426478 h 890865"/>
                <a:gd name="connsiteX25" fmla="*/ 672945 w 682423"/>
                <a:gd name="connsiteY25" fmla="*/ 379092 h 890865"/>
                <a:gd name="connsiteX26" fmla="*/ 644511 w 682423"/>
                <a:gd name="connsiteY26" fmla="*/ 360137 h 890865"/>
                <a:gd name="connsiteX27" fmla="*/ 597120 w 682423"/>
                <a:gd name="connsiteY27" fmla="*/ 322228 h 890865"/>
                <a:gd name="connsiteX28" fmla="*/ 568686 w 682423"/>
                <a:gd name="connsiteY28" fmla="*/ 293796 h 890865"/>
                <a:gd name="connsiteX29" fmla="*/ 540252 w 682423"/>
                <a:gd name="connsiteY29" fmla="*/ 274841 h 890865"/>
                <a:gd name="connsiteX30" fmla="*/ 521296 w 682423"/>
                <a:gd name="connsiteY30" fmla="*/ 246410 h 890865"/>
                <a:gd name="connsiteX31" fmla="*/ 473905 w 682423"/>
                <a:gd name="connsiteY31" fmla="*/ 161114 h 890865"/>
                <a:gd name="connsiteX32" fmla="*/ 445471 w 682423"/>
                <a:gd name="connsiteY32" fmla="*/ 170591 h 890865"/>
                <a:gd name="connsiteX33" fmla="*/ 388602 w 682423"/>
                <a:gd name="connsiteY33" fmla="*/ 142159 h 890865"/>
                <a:gd name="connsiteX34" fmla="*/ 379124 w 682423"/>
                <a:gd name="connsiteY34" fmla="*/ 113728 h 890865"/>
                <a:gd name="connsiteX35" fmla="*/ 369646 w 682423"/>
                <a:gd name="connsiteY35" fmla="*/ 75818 h 890865"/>
                <a:gd name="connsiteX36" fmla="*/ 360168 w 682423"/>
                <a:gd name="connsiteY36" fmla="*/ 28432 h 890865"/>
                <a:gd name="connsiteX37" fmla="*/ 303299 w 682423"/>
                <a:gd name="connsiteY37" fmla="*/ 0 h 890865"/>
                <a:gd name="connsiteX38" fmla="*/ 255909 w 682423"/>
                <a:gd name="connsiteY38" fmla="*/ 9477 h 890865"/>
                <a:gd name="connsiteX39" fmla="*/ 208518 w 682423"/>
                <a:gd name="connsiteY39" fmla="*/ 66341 h 890865"/>
                <a:gd name="connsiteX40" fmla="*/ 66347 w 682423"/>
                <a:gd name="connsiteY40" fmla="*/ 37909 h 890865"/>
                <a:gd name="connsiteX41" fmla="*/ 56869 w 682423"/>
                <a:gd name="connsiteY41" fmla="*/ 66341 h 890865"/>
                <a:gd name="connsiteX42" fmla="*/ 66347 w 682423"/>
                <a:gd name="connsiteY42" fmla="*/ 94773 h 890865"/>
                <a:gd name="connsiteX43" fmla="*/ 104259 w 682423"/>
                <a:gd name="connsiteY43" fmla="*/ 142159 h 890865"/>
                <a:gd name="connsiteX44" fmla="*/ 75825 w 682423"/>
                <a:gd name="connsiteY44" fmla="*/ 199023 h 890865"/>
                <a:gd name="connsiteX45" fmla="*/ 47390 w 682423"/>
                <a:gd name="connsiteY45" fmla="*/ 227455 h 89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82423" h="890865">
                  <a:moveTo>
                    <a:pt x="47390" y="227455"/>
                  </a:moveTo>
                  <a:lnTo>
                    <a:pt x="47390" y="227455"/>
                  </a:lnTo>
                  <a:cubicBezTo>
                    <a:pt x="41071" y="255887"/>
                    <a:pt x="35939" y="284609"/>
                    <a:pt x="28434" y="312751"/>
                  </a:cubicBezTo>
                  <a:cubicBezTo>
                    <a:pt x="23286" y="332056"/>
                    <a:pt x="15797" y="350660"/>
                    <a:pt x="9478" y="369614"/>
                  </a:cubicBezTo>
                  <a:lnTo>
                    <a:pt x="0" y="398046"/>
                  </a:lnTo>
                  <a:cubicBezTo>
                    <a:pt x="3159" y="410682"/>
                    <a:pt x="-529" y="427617"/>
                    <a:pt x="9478" y="435955"/>
                  </a:cubicBezTo>
                  <a:cubicBezTo>
                    <a:pt x="83381" y="497536"/>
                    <a:pt x="41408" y="399056"/>
                    <a:pt x="66347" y="473864"/>
                  </a:cubicBezTo>
                  <a:cubicBezTo>
                    <a:pt x="59596" y="494117"/>
                    <a:pt x="45520" y="519379"/>
                    <a:pt x="66347" y="540205"/>
                  </a:cubicBezTo>
                  <a:cubicBezTo>
                    <a:pt x="75558" y="549416"/>
                    <a:pt x="91622" y="546524"/>
                    <a:pt x="104259" y="549683"/>
                  </a:cubicBezTo>
                  <a:cubicBezTo>
                    <a:pt x="107418" y="638138"/>
                    <a:pt x="105211" y="726948"/>
                    <a:pt x="113737" y="815047"/>
                  </a:cubicBezTo>
                  <a:cubicBezTo>
                    <a:pt x="114834" y="826384"/>
                    <a:pt x="123034" y="837442"/>
                    <a:pt x="132693" y="843478"/>
                  </a:cubicBezTo>
                  <a:cubicBezTo>
                    <a:pt x="149638" y="854067"/>
                    <a:pt x="189562" y="862433"/>
                    <a:pt x="189562" y="862433"/>
                  </a:cubicBezTo>
                  <a:cubicBezTo>
                    <a:pt x="195881" y="871910"/>
                    <a:pt x="197127" y="890865"/>
                    <a:pt x="208518" y="890865"/>
                  </a:cubicBezTo>
                  <a:cubicBezTo>
                    <a:pt x="232182" y="890865"/>
                    <a:pt x="241533" y="848692"/>
                    <a:pt x="246431" y="834001"/>
                  </a:cubicBezTo>
                  <a:cubicBezTo>
                    <a:pt x="249590" y="796092"/>
                    <a:pt x="235485" y="752367"/>
                    <a:pt x="255909" y="720274"/>
                  </a:cubicBezTo>
                  <a:cubicBezTo>
                    <a:pt x="266227" y="704061"/>
                    <a:pt x="295038" y="722360"/>
                    <a:pt x="312777" y="729751"/>
                  </a:cubicBezTo>
                  <a:cubicBezTo>
                    <a:pt x="333807" y="738513"/>
                    <a:pt x="348033" y="760456"/>
                    <a:pt x="369646" y="767660"/>
                  </a:cubicBezTo>
                  <a:lnTo>
                    <a:pt x="426515" y="786615"/>
                  </a:lnTo>
                  <a:cubicBezTo>
                    <a:pt x="466953" y="766397"/>
                    <a:pt x="468218" y="775242"/>
                    <a:pt x="483383" y="729751"/>
                  </a:cubicBezTo>
                  <a:cubicBezTo>
                    <a:pt x="488477" y="714470"/>
                    <a:pt x="479974" y="692029"/>
                    <a:pt x="492861" y="682365"/>
                  </a:cubicBezTo>
                  <a:cubicBezTo>
                    <a:pt x="510734" y="668962"/>
                    <a:pt x="537092" y="676046"/>
                    <a:pt x="559208" y="672887"/>
                  </a:cubicBezTo>
                  <a:cubicBezTo>
                    <a:pt x="565527" y="663410"/>
                    <a:pt x="578164" y="655846"/>
                    <a:pt x="578164" y="644456"/>
                  </a:cubicBezTo>
                  <a:cubicBezTo>
                    <a:pt x="578164" y="567080"/>
                    <a:pt x="521018" y="626055"/>
                    <a:pt x="568686" y="530728"/>
                  </a:cubicBezTo>
                  <a:cubicBezTo>
                    <a:pt x="573565" y="520972"/>
                    <a:pt x="623847" y="492663"/>
                    <a:pt x="635033" y="483342"/>
                  </a:cubicBezTo>
                  <a:cubicBezTo>
                    <a:pt x="662399" y="460539"/>
                    <a:pt x="663784" y="454434"/>
                    <a:pt x="682423" y="426478"/>
                  </a:cubicBezTo>
                  <a:cubicBezTo>
                    <a:pt x="679264" y="410683"/>
                    <a:pt x="680937" y="393078"/>
                    <a:pt x="672945" y="379092"/>
                  </a:cubicBezTo>
                  <a:cubicBezTo>
                    <a:pt x="667293" y="369202"/>
                    <a:pt x="652566" y="368191"/>
                    <a:pt x="644511" y="360137"/>
                  </a:cubicBezTo>
                  <a:cubicBezTo>
                    <a:pt x="601640" y="317269"/>
                    <a:pt x="652476" y="340677"/>
                    <a:pt x="597120" y="322228"/>
                  </a:cubicBezTo>
                  <a:cubicBezTo>
                    <a:pt x="587642" y="312751"/>
                    <a:pt x="578983" y="302376"/>
                    <a:pt x="568686" y="293796"/>
                  </a:cubicBezTo>
                  <a:cubicBezTo>
                    <a:pt x="559935" y="286504"/>
                    <a:pt x="548307" y="282895"/>
                    <a:pt x="540252" y="274841"/>
                  </a:cubicBezTo>
                  <a:cubicBezTo>
                    <a:pt x="532197" y="266787"/>
                    <a:pt x="527615" y="255887"/>
                    <a:pt x="521296" y="246410"/>
                  </a:cubicBezTo>
                  <a:cubicBezTo>
                    <a:pt x="511102" y="144490"/>
                    <a:pt x="542379" y="141552"/>
                    <a:pt x="473905" y="161114"/>
                  </a:cubicBezTo>
                  <a:cubicBezTo>
                    <a:pt x="464299" y="163858"/>
                    <a:pt x="454949" y="167432"/>
                    <a:pt x="445471" y="170591"/>
                  </a:cubicBezTo>
                  <a:cubicBezTo>
                    <a:pt x="426739" y="164348"/>
                    <a:pt x="401966" y="158862"/>
                    <a:pt x="388602" y="142159"/>
                  </a:cubicBezTo>
                  <a:cubicBezTo>
                    <a:pt x="382361" y="134359"/>
                    <a:pt x="381869" y="123333"/>
                    <a:pt x="379124" y="113728"/>
                  </a:cubicBezTo>
                  <a:cubicBezTo>
                    <a:pt x="375545" y="101204"/>
                    <a:pt x="372472" y="88533"/>
                    <a:pt x="369646" y="75818"/>
                  </a:cubicBezTo>
                  <a:cubicBezTo>
                    <a:pt x="366151" y="60093"/>
                    <a:pt x="368160" y="42418"/>
                    <a:pt x="360168" y="28432"/>
                  </a:cubicBezTo>
                  <a:cubicBezTo>
                    <a:pt x="351521" y="13301"/>
                    <a:pt x="317894" y="4864"/>
                    <a:pt x="303299" y="0"/>
                  </a:cubicBezTo>
                  <a:cubicBezTo>
                    <a:pt x="287502" y="3159"/>
                    <a:pt x="267300" y="-1914"/>
                    <a:pt x="255909" y="9477"/>
                  </a:cubicBezTo>
                  <a:cubicBezTo>
                    <a:pt x="179702" y="85679"/>
                    <a:pt x="313955" y="39985"/>
                    <a:pt x="208518" y="66341"/>
                  </a:cubicBezTo>
                  <a:cubicBezTo>
                    <a:pt x="178575" y="57787"/>
                    <a:pt x="97556" y="30974"/>
                    <a:pt x="66347" y="37909"/>
                  </a:cubicBezTo>
                  <a:cubicBezTo>
                    <a:pt x="56595" y="40076"/>
                    <a:pt x="60028" y="56864"/>
                    <a:pt x="56869" y="66341"/>
                  </a:cubicBezTo>
                  <a:cubicBezTo>
                    <a:pt x="60028" y="75818"/>
                    <a:pt x="60106" y="86972"/>
                    <a:pt x="66347" y="94773"/>
                  </a:cubicBezTo>
                  <a:cubicBezTo>
                    <a:pt x="115343" y="156014"/>
                    <a:pt x="80436" y="70697"/>
                    <a:pt x="104259" y="142159"/>
                  </a:cubicBezTo>
                  <a:cubicBezTo>
                    <a:pt x="80436" y="213623"/>
                    <a:pt x="112572" y="125535"/>
                    <a:pt x="75825" y="199023"/>
                  </a:cubicBezTo>
                  <a:cubicBezTo>
                    <a:pt x="54044" y="242583"/>
                    <a:pt x="52129" y="222716"/>
                    <a:pt x="47390" y="22745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Ovale 140">
              <a:extLst>
                <a:ext uri="{FF2B5EF4-FFF2-40B4-BE49-F238E27FC236}">
                  <a16:creationId xmlns:a16="http://schemas.microsoft.com/office/drawing/2014/main" id="{4E0FDA0D-3801-8F4A-A9B3-025436965596}"/>
                </a:ext>
              </a:extLst>
            </p:cNvPr>
            <p:cNvSpPr/>
            <p:nvPr/>
          </p:nvSpPr>
          <p:spPr>
            <a:xfrm>
              <a:off x="7384968" y="2210571"/>
              <a:ext cx="109154" cy="1984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2" name="Gruppo 141">
              <a:extLst>
                <a:ext uri="{FF2B5EF4-FFF2-40B4-BE49-F238E27FC236}">
                  <a16:creationId xmlns:a16="http://schemas.microsoft.com/office/drawing/2014/main" id="{3B6AB15A-BFCB-B34D-9A32-35EDF11552BF}"/>
                </a:ext>
              </a:extLst>
            </p:cNvPr>
            <p:cNvGrpSpPr/>
            <p:nvPr/>
          </p:nvGrpSpPr>
          <p:grpSpPr>
            <a:xfrm rot="3889063">
              <a:off x="7422647" y="1923960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43" name="Connettore 2 142">
                <a:extLst>
                  <a:ext uri="{FF2B5EF4-FFF2-40B4-BE49-F238E27FC236}">
                    <a16:creationId xmlns:a16="http://schemas.microsoft.com/office/drawing/2014/main" id="{6D2BA6E2-845B-6D46-A212-1FBF986B597D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4" name="Ovale 143">
                <a:extLst>
                  <a:ext uri="{FF2B5EF4-FFF2-40B4-BE49-F238E27FC236}">
                    <a16:creationId xmlns:a16="http://schemas.microsoft.com/office/drawing/2014/main" id="{6FE8DECD-7406-2F4F-AFB6-F5B213480FA5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A8B99A7D-C1D8-804F-8486-05D906C3E921}"/>
              </a:ext>
            </a:extLst>
          </p:cNvPr>
          <p:cNvSpPr/>
          <p:nvPr/>
        </p:nvSpPr>
        <p:spPr>
          <a:xfrm>
            <a:off x="6333836" y="1947177"/>
            <a:ext cx="614891" cy="479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195F35C-FF11-C14B-BF9E-C6A2BA8EC7CD}"/>
              </a:ext>
            </a:extLst>
          </p:cNvPr>
          <p:cNvGrpSpPr/>
          <p:nvPr/>
        </p:nvGrpSpPr>
        <p:grpSpPr>
          <a:xfrm>
            <a:off x="4649349" y="1338820"/>
            <a:ext cx="1899499" cy="1742852"/>
            <a:chOff x="4272159" y="1338820"/>
            <a:chExt cx="1899499" cy="1742852"/>
          </a:xfrm>
        </p:grpSpPr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2F217F44-A4DB-534F-8AF8-590856ECEF5C}"/>
                </a:ext>
              </a:extLst>
            </p:cNvPr>
            <p:cNvSpPr/>
            <p:nvPr/>
          </p:nvSpPr>
          <p:spPr>
            <a:xfrm>
              <a:off x="4272159" y="1338820"/>
              <a:ext cx="1899499" cy="1742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igura a mano libera 87">
              <a:extLst>
                <a:ext uri="{FF2B5EF4-FFF2-40B4-BE49-F238E27FC236}">
                  <a16:creationId xmlns:a16="http://schemas.microsoft.com/office/drawing/2014/main" id="{55D2BAD7-BE00-CB49-A64B-875F9357B76D}"/>
                </a:ext>
              </a:extLst>
            </p:cNvPr>
            <p:cNvSpPr/>
            <p:nvPr/>
          </p:nvSpPr>
          <p:spPr>
            <a:xfrm>
              <a:off x="4811535" y="1561701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igura a mano libera 88">
              <a:extLst>
                <a:ext uri="{FF2B5EF4-FFF2-40B4-BE49-F238E27FC236}">
                  <a16:creationId xmlns:a16="http://schemas.microsoft.com/office/drawing/2014/main" id="{0AD01806-C855-8944-A40B-F4EE9B0B73CF}"/>
                </a:ext>
              </a:extLst>
            </p:cNvPr>
            <p:cNvSpPr/>
            <p:nvPr/>
          </p:nvSpPr>
          <p:spPr>
            <a:xfrm>
              <a:off x="4436612" y="1832140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igura a mano libera 89">
              <a:extLst>
                <a:ext uri="{FF2B5EF4-FFF2-40B4-BE49-F238E27FC236}">
                  <a16:creationId xmlns:a16="http://schemas.microsoft.com/office/drawing/2014/main" id="{0E4D9BD0-5554-BD43-AADC-7DCEA082D9FE}"/>
                </a:ext>
              </a:extLst>
            </p:cNvPr>
            <p:cNvSpPr/>
            <p:nvPr/>
          </p:nvSpPr>
          <p:spPr>
            <a:xfrm>
              <a:off x="4940547" y="2007131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igura a mano libera 90">
              <a:extLst>
                <a:ext uri="{FF2B5EF4-FFF2-40B4-BE49-F238E27FC236}">
                  <a16:creationId xmlns:a16="http://schemas.microsoft.com/office/drawing/2014/main" id="{A4DDF8B5-B367-B849-996C-39748D4ADE5A}"/>
                </a:ext>
              </a:extLst>
            </p:cNvPr>
            <p:cNvSpPr/>
            <p:nvPr/>
          </p:nvSpPr>
          <p:spPr>
            <a:xfrm>
              <a:off x="5172308" y="1529885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igura a mano libera 91">
              <a:extLst>
                <a:ext uri="{FF2B5EF4-FFF2-40B4-BE49-F238E27FC236}">
                  <a16:creationId xmlns:a16="http://schemas.microsoft.com/office/drawing/2014/main" id="{0336B01C-EC9D-554B-824F-164F54F1B6D6}"/>
                </a:ext>
              </a:extLst>
            </p:cNvPr>
            <p:cNvSpPr/>
            <p:nvPr/>
          </p:nvSpPr>
          <p:spPr>
            <a:xfrm>
              <a:off x="5327864" y="2054855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igura a mano libera 92">
              <a:extLst>
                <a:ext uri="{FF2B5EF4-FFF2-40B4-BE49-F238E27FC236}">
                  <a16:creationId xmlns:a16="http://schemas.microsoft.com/office/drawing/2014/main" id="{CAFBB601-0C28-0F44-B59B-4D2BA3246EFA}"/>
                </a:ext>
              </a:extLst>
            </p:cNvPr>
            <p:cNvSpPr/>
            <p:nvPr/>
          </p:nvSpPr>
          <p:spPr>
            <a:xfrm>
              <a:off x="4599658" y="2277569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igura a mano libera 93">
              <a:extLst>
                <a:ext uri="{FF2B5EF4-FFF2-40B4-BE49-F238E27FC236}">
                  <a16:creationId xmlns:a16="http://schemas.microsoft.com/office/drawing/2014/main" id="{ADE8DA4A-55C9-7A49-8C4C-70D25F87A0AF}"/>
                </a:ext>
              </a:extLst>
            </p:cNvPr>
            <p:cNvSpPr/>
            <p:nvPr/>
          </p:nvSpPr>
          <p:spPr>
            <a:xfrm>
              <a:off x="5103593" y="2452560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igura a mano libera 94">
              <a:extLst>
                <a:ext uri="{FF2B5EF4-FFF2-40B4-BE49-F238E27FC236}">
                  <a16:creationId xmlns:a16="http://schemas.microsoft.com/office/drawing/2014/main" id="{CFCF79D5-B708-8843-82CC-86348E36FB10}"/>
                </a:ext>
              </a:extLst>
            </p:cNvPr>
            <p:cNvSpPr/>
            <p:nvPr/>
          </p:nvSpPr>
          <p:spPr>
            <a:xfrm>
              <a:off x="5600209" y="2357773"/>
              <a:ext cx="326092" cy="445430"/>
            </a:xfrm>
            <a:custGeom>
              <a:avLst/>
              <a:gdLst>
                <a:gd name="connsiteX0" fmla="*/ 123478 w 723229"/>
                <a:gd name="connsiteY0" fmla="*/ 141129 h 987905"/>
                <a:gd name="connsiteX1" fmla="*/ 123478 w 723229"/>
                <a:gd name="connsiteY1" fmla="*/ 141129 h 987905"/>
                <a:gd name="connsiteX2" fmla="*/ 70559 w 723229"/>
                <a:gd name="connsiteY2" fmla="*/ 317541 h 987905"/>
                <a:gd name="connsiteX3" fmla="*/ 52919 w 723229"/>
                <a:gd name="connsiteY3" fmla="*/ 370464 h 987905"/>
                <a:gd name="connsiteX4" fmla="*/ 0 w 723229"/>
                <a:gd name="connsiteY4" fmla="*/ 476311 h 987905"/>
                <a:gd name="connsiteX5" fmla="*/ 17640 w 723229"/>
                <a:gd name="connsiteY5" fmla="*/ 776211 h 987905"/>
                <a:gd name="connsiteX6" fmla="*/ 52919 w 723229"/>
                <a:gd name="connsiteY6" fmla="*/ 829134 h 987905"/>
                <a:gd name="connsiteX7" fmla="*/ 123478 w 723229"/>
                <a:gd name="connsiteY7" fmla="*/ 899699 h 987905"/>
                <a:gd name="connsiteX8" fmla="*/ 176397 w 723229"/>
                <a:gd name="connsiteY8" fmla="*/ 917340 h 987905"/>
                <a:gd name="connsiteX9" fmla="*/ 299876 w 723229"/>
                <a:gd name="connsiteY9" fmla="*/ 987905 h 987905"/>
                <a:gd name="connsiteX10" fmla="*/ 388074 w 723229"/>
                <a:gd name="connsiteY10" fmla="*/ 970263 h 987905"/>
                <a:gd name="connsiteX11" fmla="*/ 423354 w 723229"/>
                <a:gd name="connsiteY11" fmla="*/ 934981 h 987905"/>
                <a:gd name="connsiteX12" fmla="*/ 476273 w 723229"/>
                <a:gd name="connsiteY12" fmla="*/ 899699 h 987905"/>
                <a:gd name="connsiteX13" fmla="*/ 564472 w 723229"/>
                <a:gd name="connsiteY13" fmla="*/ 829134 h 987905"/>
                <a:gd name="connsiteX14" fmla="*/ 599751 w 723229"/>
                <a:gd name="connsiteY14" fmla="*/ 776211 h 987905"/>
                <a:gd name="connsiteX15" fmla="*/ 635031 w 723229"/>
                <a:gd name="connsiteY15" fmla="*/ 740928 h 987905"/>
                <a:gd name="connsiteX16" fmla="*/ 652670 w 723229"/>
                <a:gd name="connsiteY16" fmla="*/ 688005 h 987905"/>
                <a:gd name="connsiteX17" fmla="*/ 687950 w 723229"/>
                <a:gd name="connsiteY17" fmla="*/ 635081 h 987905"/>
                <a:gd name="connsiteX18" fmla="*/ 723229 w 723229"/>
                <a:gd name="connsiteY18" fmla="*/ 529234 h 987905"/>
                <a:gd name="connsiteX19" fmla="*/ 705590 w 723229"/>
                <a:gd name="connsiteY19" fmla="*/ 441029 h 987905"/>
                <a:gd name="connsiteX20" fmla="*/ 670310 w 723229"/>
                <a:gd name="connsiteY20" fmla="*/ 176411 h 987905"/>
                <a:gd name="connsiteX21" fmla="*/ 617391 w 723229"/>
                <a:gd name="connsiteY21" fmla="*/ 105847 h 987905"/>
                <a:gd name="connsiteX22" fmla="*/ 582111 w 723229"/>
                <a:gd name="connsiteY22" fmla="*/ 52923 h 987905"/>
                <a:gd name="connsiteX23" fmla="*/ 511552 w 723229"/>
                <a:gd name="connsiteY23" fmla="*/ 35282 h 987905"/>
                <a:gd name="connsiteX24" fmla="*/ 335155 w 723229"/>
                <a:gd name="connsiteY24" fmla="*/ 0 h 987905"/>
                <a:gd name="connsiteX25" fmla="*/ 194037 w 723229"/>
                <a:gd name="connsiteY25" fmla="*/ 52923 h 987905"/>
                <a:gd name="connsiteX26" fmla="*/ 176397 w 723229"/>
                <a:gd name="connsiteY26" fmla="*/ 105847 h 987905"/>
                <a:gd name="connsiteX27" fmla="*/ 123478 w 723229"/>
                <a:gd name="connsiteY27" fmla="*/ 141129 h 9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3229" h="987905">
                  <a:moveTo>
                    <a:pt x="123478" y="141129"/>
                  </a:moveTo>
                  <a:lnTo>
                    <a:pt x="123478" y="141129"/>
                  </a:lnTo>
                  <a:cubicBezTo>
                    <a:pt x="105838" y="199933"/>
                    <a:pt x="88612" y="258863"/>
                    <a:pt x="70559" y="317541"/>
                  </a:cubicBezTo>
                  <a:cubicBezTo>
                    <a:pt x="65091" y="335314"/>
                    <a:pt x="61234" y="353832"/>
                    <a:pt x="52919" y="370464"/>
                  </a:cubicBezTo>
                  <a:cubicBezTo>
                    <a:pt x="-15471" y="507256"/>
                    <a:pt x="44339" y="343287"/>
                    <a:pt x="0" y="476311"/>
                  </a:cubicBezTo>
                  <a:cubicBezTo>
                    <a:pt x="5880" y="576278"/>
                    <a:pt x="2786" y="677179"/>
                    <a:pt x="17640" y="776211"/>
                  </a:cubicBezTo>
                  <a:cubicBezTo>
                    <a:pt x="20785" y="797178"/>
                    <a:pt x="39122" y="813036"/>
                    <a:pt x="52919" y="829134"/>
                  </a:cubicBezTo>
                  <a:cubicBezTo>
                    <a:pt x="74565" y="854390"/>
                    <a:pt x="91922" y="889180"/>
                    <a:pt x="123478" y="899699"/>
                  </a:cubicBezTo>
                  <a:cubicBezTo>
                    <a:pt x="141118" y="905579"/>
                    <a:pt x="159307" y="910015"/>
                    <a:pt x="176397" y="917340"/>
                  </a:cubicBezTo>
                  <a:cubicBezTo>
                    <a:pt x="239063" y="944199"/>
                    <a:pt x="246729" y="952470"/>
                    <a:pt x="299876" y="987905"/>
                  </a:cubicBezTo>
                  <a:cubicBezTo>
                    <a:pt x="329275" y="982024"/>
                    <a:pt x="360517" y="982074"/>
                    <a:pt x="388074" y="970263"/>
                  </a:cubicBezTo>
                  <a:cubicBezTo>
                    <a:pt x="403361" y="963711"/>
                    <a:pt x="410367" y="945371"/>
                    <a:pt x="423354" y="934981"/>
                  </a:cubicBezTo>
                  <a:cubicBezTo>
                    <a:pt x="439909" y="921736"/>
                    <a:pt x="459719" y="912944"/>
                    <a:pt x="476273" y="899699"/>
                  </a:cubicBezTo>
                  <a:cubicBezTo>
                    <a:pt x="601940" y="799156"/>
                    <a:pt x="401601" y="937721"/>
                    <a:pt x="564472" y="829134"/>
                  </a:cubicBezTo>
                  <a:cubicBezTo>
                    <a:pt x="576232" y="811493"/>
                    <a:pt x="586507" y="792767"/>
                    <a:pt x="599751" y="776211"/>
                  </a:cubicBezTo>
                  <a:cubicBezTo>
                    <a:pt x="610140" y="763223"/>
                    <a:pt x="626475" y="755190"/>
                    <a:pt x="635031" y="740928"/>
                  </a:cubicBezTo>
                  <a:cubicBezTo>
                    <a:pt x="644597" y="724983"/>
                    <a:pt x="644355" y="704637"/>
                    <a:pt x="652670" y="688005"/>
                  </a:cubicBezTo>
                  <a:cubicBezTo>
                    <a:pt x="662151" y="669041"/>
                    <a:pt x="679340" y="654456"/>
                    <a:pt x="687950" y="635081"/>
                  </a:cubicBezTo>
                  <a:cubicBezTo>
                    <a:pt x="703053" y="601095"/>
                    <a:pt x="723229" y="529234"/>
                    <a:pt x="723229" y="529234"/>
                  </a:cubicBezTo>
                  <a:cubicBezTo>
                    <a:pt x="717349" y="499832"/>
                    <a:pt x="709093" y="470807"/>
                    <a:pt x="705590" y="441029"/>
                  </a:cubicBezTo>
                  <a:cubicBezTo>
                    <a:pt x="704687" y="433349"/>
                    <a:pt x="705540" y="238068"/>
                    <a:pt x="670310" y="176411"/>
                  </a:cubicBezTo>
                  <a:cubicBezTo>
                    <a:pt x="655724" y="150883"/>
                    <a:pt x="634479" y="129772"/>
                    <a:pt x="617391" y="105847"/>
                  </a:cubicBezTo>
                  <a:cubicBezTo>
                    <a:pt x="605068" y="88594"/>
                    <a:pt x="599751" y="64684"/>
                    <a:pt x="582111" y="52923"/>
                  </a:cubicBezTo>
                  <a:cubicBezTo>
                    <a:pt x="561940" y="39474"/>
                    <a:pt x="535257" y="40362"/>
                    <a:pt x="511552" y="35282"/>
                  </a:cubicBezTo>
                  <a:cubicBezTo>
                    <a:pt x="452920" y="22717"/>
                    <a:pt x="335155" y="0"/>
                    <a:pt x="335155" y="0"/>
                  </a:cubicBezTo>
                  <a:cubicBezTo>
                    <a:pt x="287343" y="9563"/>
                    <a:pt x="228643" y="9661"/>
                    <a:pt x="194037" y="52923"/>
                  </a:cubicBezTo>
                  <a:cubicBezTo>
                    <a:pt x="182421" y="67444"/>
                    <a:pt x="184713" y="89214"/>
                    <a:pt x="176397" y="105847"/>
                  </a:cubicBezTo>
                  <a:cubicBezTo>
                    <a:pt x="166916" y="124810"/>
                    <a:pt x="132298" y="135249"/>
                    <a:pt x="123478" y="14112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vale 95">
              <a:extLst>
                <a:ext uri="{FF2B5EF4-FFF2-40B4-BE49-F238E27FC236}">
                  <a16:creationId xmlns:a16="http://schemas.microsoft.com/office/drawing/2014/main" id="{87DA53F2-244B-8F42-98AB-36AC70DBE272}"/>
                </a:ext>
              </a:extLst>
            </p:cNvPr>
            <p:cNvSpPr/>
            <p:nvPr/>
          </p:nvSpPr>
          <p:spPr>
            <a:xfrm>
              <a:off x="4889959" y="1673389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e 96">
              <a:extLst>
                <a:ext uri="{FF2B5EF4-FFF2-40B4-BE49-F238E27FC236}">
                  <a16:creationId xmlns:a16="http://schemas.microsoft.com/office/drawing/2014/main" id="{A0E45E5F-6421-EF4A-A743-BEB2EAEA5117}"/>
                </a:ext>
              </a:extLst>
            </p:cNvPr>
            <p:cNvSpPr/>
            <p:nvPr/>
          </p:nvSpPr>
          <p:spPr>
            <a:xfrm>
              <a:off x="5327864" y="1614507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" name="Gruppo 97">
              <a:extLst>
                <a:ext uri="{FF2B5EF4-FFF2-40B4-BE49-F238E27FC236}">
                  <a16:creationId xmlns:a16="http://schemas.microsoft.com/office/drawing/2014/main" id="{A9305C17-B37D-6645-960C-42A2192515FA}"/>
                </a:ext>
              </a:extLst>
            </p:cNvPr>
            <p:cNvGrpSpPr/>
            <p:nvPr/>
          </p:nvGrpSpPr>
          <p:grpSpPr>
            <a:xfrm>
              <a:off x="5576348" y="1609425"/>
              <a:ext cx="326092" cy="445430"/>
              <a:chOff x="2735566" y="3562044"/>
              <a:chExt cx="723229" cy="987905"/>
            </a:xfrm>
          </p:grpSpPr>
          <p:sp>
            <p:nvSpPr>
              <p:cNvPr id="123" name="Figura a mano libera 122">
                <a:extLst>
                  <a:ext uri="{FF2B5EF4-FFF2-40B4-BE49-F238E27FC236}">
                    <a16:creationId xmlns:a16="http://schemas.microsoft.com/office/drawing/2014/main" id="{5B593141-1CDE-2245-851C-07EBB5139037}"/>
                  </a:ext>
                </a:extLst>
              </p:cNvPr>
              <p:cNvSpPr/>
              <p:nvPr/>
            </p:nvSpPr>
            <p:spPr>
              <a:xfrm>
                <a:off x="2735566" y="3562044"/>
                <a:ext cx="723229" cy="987905"/>
              </a:xfrm>
              <a:custGeom>
                <a:avLst/>
                <a:gdLst>
                  <a:gd name="connsiteX0" fmla="*/ 123478 w 723229"/>
                  <a:gd name="connsiteY0" fmla="*/ 141129 h 987905"/>
                  <a:gd name="connsiteX1" fmla="*/ 123478 w 723229"/>
                  <a:gd name="connsiteY1" fmla="*/ 141129 h 987905"/>
                  <a:gd name="connsiteX2" fmla="*/ 70559 w 723229"/>
                  <a:gd name="connsiteY2" fmla="*/ 317541 h 987905"/>
                  <a:gd name="connsiteX3" fmla="*/ 52919 w 723229"/>
                  <a:gd name="connsiteY3" fmla="*/ 370464 h 987905"/>
                  <a:gd name="connsiteX4" fmla="*/ 0 w 723229"/>
                  <a:gd name="connsiteY4" fmla="*/ 476311 h 987905"/>
                  <a:gd name="connsiteX5" fmla="*/ 17640 w 723229"/>
                  <a:gd name="connsiteY5" fmla="*/ 776211 h 987905"/>
                  <a:gd name="connsiteX6" fmla="*/ 52919 w 723229"/>
                  <a:gd name="connsiteY6" fmla="*/ 829134 h 987905"/>
                  <a:gd name="connsiteX7" fmla="*/ 123478 w 723229"/>
                  <a:gd name="connsiteY7" fmla="*/ 899699 h 987905"/>
                  <a:gd name="connsiteX8" fmla="*/ 176397 w 723229"/>
                  <a:gd name="connsiteY8" fmla="*/ 917340 h 987905"/>
                  <a:gd name="connsiteX9" fmla="*/ 299876 w 723229"/>
                  <a:gd name="connsiteY9" fmla="*/ 987905 h 987905"/>
                  <a:gd name="connsiteX10" fmla="*/ 388074 w 723229"/>
                  <a:gd name="connsiteY10" fmla="*/ 970263 h 987905"/>
                  <a:gd name="connsiteX11" fmla="*/ 423354 w 723229"/>
                  <a:gd name="connsiteY11" fmla="*/ 934981 h 987905"/>
                  <a:gd name="connsiteX12" fmla="*/ 476273 w 723229"/>
                  <a:gd name="connsiteY12" fmla="*/ 899699 h 987905"/>
                  <a:gd name="connsiteX13" fmla="*/ 564472 w 723229"/>
                  <a:gd name="connsiteY13" fmla="*/ 829134 h 987905"/>
                  <a:gd name="connsiteX14" fmla="*/ 599751 w 723229"/>
                  <a:gd name="connsiteY14" fmla="*/ 776211 h 987905"/>
                  <a:gd name="connsiteX15" fmla="*/ 635031 w 723229"/>
                  <a:gd name="connsiteY15" fmla="*/ 740928 h 987905"/>
                  <a:gd name="connsiteX16" fmla="*/ 652670 w 723229"/>
                  <a:gd name="connsiteY16" fmla="*/ 688005 h 987905"/>
                  <a:gd name="connsiteX17" fmla="*/ 687950 w 723229"/>
                  <a:gd name="connsiteY17" fmla="*/ 635081 h 987905"/>
                  <a:gd name="connsiteX18" fmla="*/ 723229 w 723229"/>
                  <a:gd name="connsiteY18" fmla="*/ 529234 h 987905"/>
                  <a:gd name="connsiteX19" fmla="*/ 705590 w 723229"/>
                  <a:gd name="connsiteY19" fmla="*/ 441029 h 987905"/>
                  <a:gd name="connsiteX20" fmla="*/ 670310 w 723229"/>
                  <a:gd name="connsiteY20" fmla="*/ 176411 h 987905"/>
                  <a:gd name="connsiteX21" fmla="*/ 617391 w 723229"/>
                  <a:gd name="connsiteY21" fmla="*/ 105847 h 987905"/>
                  <a:gd name="connsiteX22" fmla="*/ 582111 w 723229"/>
                  <a:gd name="connsiteY22" fmla="*/ 52923 h 987905"/>
                  <a:gd name="connsiteX23" fmla="*/ 511552 w 723229"/>
                  <a:gd name="connsiteY23" fmla="*/ 35282 h 987905"/>
                  <a:gd name="connsiteX24" fmla="*/ 335155 w 723229"/>
                  <a:gd name="connsiteY24" fmla="*/ 0 h 987905"/>
                  <a:gd name="connsiteX25" fmla="*/ 194037 w 723229"/>
                  <a:gd name="connsiteY25" fmla="*/ 52923 h 987905"/>
                  <a:gd name="connsiteX26" fmla="*/ 176397 w 723229"/>
                  <a:gd name="connsiteY26" fmla="*/ 105847 h 987905"/>
                  <a:gd name="connsiteX27" fmla="*/ 123478 w 723229"/>
                  <a:gd name="connsiteY27" fmla="*/ 141129 h 98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3229" h="987905">
                    <a:moveTo>
                      <a:pt x="123478" y="141129"/>
                    </a:moveTo>
                    <a:lnTo>
                      <a:pt x="123478" y="141129"/>
                    </a:lnTo>
                    <a:cubicBezTo>
                      <a:pt x="105838" y="199933"/>
                      <a:pt x="88612" y="258863"/>
                      <a:pt x="70559" y="317541"/>
                    </a:cubicBezTo>
                    <a:cubicBezTo>
                      <a:pt x="65091" y="335314"/>
                      <a:pt x="61234" y="353832"/>
                      <a:pt x="52919" y="370464"/>
                    </a:cubicBezTo>
                    <a:cubicBezTo>
                      <a:pt x="-15471" y="507256"/>
                      <a:pt x="44339" y="343287"/>
                      <a:pt x="0" y="476311"/>
                    </a:cubicBezTo>
                    <a:cubicBezTo>
                      <a:pt x="5880" y="576278"/>
                      <a:pt x="2786" y="677179"/>
                      <a:pt x="17640" y="776211"/>
                    </a:cubicBezTo>
                    <a:cubicBezTo>
                      <a:pt x="20785" y="797178"/>
                      <a:pt x="39122" y="813036"/>
                      <a:pt x="52919" y="829134"/>
                    </a:cubicBezTo>
                    <a:cubicBezTo>
                      <a:pt x="74565" y="854390"/>
                      <a:pt x="91922" y="889180"/>
                      <a:pt x="123478" y="899699"/>
                    </a:cubicBezTo>
                    <a:cubicBezTo>
                      <a:pt x="141118" y="905579"/>
                      <a:pt x="159307" y="910015"/>
                      <a:pt x="176397" y="917340"/>
                    </a:cubicBezTo>
                    <a:cubicBezTo>
                      <a:pt x="239063" y="944199"/>
                      <a:pt x="246729" y="952470"/>
                      <a:pt x="299876" y="987905"/>
                    </a:cubicBezTo>
                    <a:cubicBezTo>
                      <a:pt x="329275" y="982024"/>
                      <a:pt x="360517" y="982074"/>
                      <a:pt x="388074" y="970263"/>
                    </a:cubicBezTo>
                    <a:cubicBezTo>
                      <a:pt x="403361" y="963711"/>
                      <a:pt x="410367" y="945371"/>
                      <a:pt x="423354" y="934981"/>
                    </a:cubicBezTo>
                    <a:cubicBezTo>
                      <a:pt x="439909" y="921736"/>
                      <a:pt x="459719" y="912944"/>
                      <a:pt x="476273" y="899699"/>
                    </a:cubicBezTo>
                    <a:cubicBezTo>
                      <a:pt x="601940" y="799156"/>
                      <a:pt x="401601" y="937721"/>
                      <a:pt x="564472" y="829134"/>
                    </a:cubicBezTo>
                    <a:cubicBezTo>
                      <a:pt x="576232" y="811493"/>
                      <a:pt x="586507" y="792767"/>
                      <a:pt x="599751" y="776211"/>
                    </a:cubicBezTo>
                    <a:cubicBezTo>
                      <a:pt x="610140" y="763223"/>
                      <a:pt x="626475" y="755190"/>
                      <a:pt x="635031" y="740928"/>
                    </a:cubicBezTo>
                    <a:cubicBezTo>
                      <a:pt x="644597" y="724983"/>
                      <a:pt x="644355" y="704637"/>
                      <a:pt x="652670" y="688005"/>
                    </a:cubicBezTo>
                    <a:cubicBezTo>
                      <a:pt x="662151" y="669041"/>
                      <a:pt x="679340" y="654456"/>
                      <a:pt x="687950" y="635081"/>
                    </a:cubicBezTo>
                    <a:cubicBezTo>
                      <a:pt x="703053" y="601095"/>
                      <a:pt x="723229" y="529234"/>
                      <a:pt x="723229" y="529234"/>
                    </a:cubicBezTo>
                    <a:cubicBezTo>
                      <a:pt x="717349" y="499832"/>
                      <a:pt x="709093" y="470807"/>
                      <a:pt x="705590" y="441029"/>
                    </a:cubicBezTo>
                    <a:cubicBezTo>
                      <a:pt x="704687" y="433349"/>
                      <a:pt x="705540" y="238068"/>
                      <a:pt x="670310" y="176411"/>
                    </a:cubicBezTo>
                    <a:cubicBezTo>
                      <a:pt x="655724" y="150883"/>
                      <a:pt x="634479" y="129772"/>
                      <a:pt x="617391" y="105847"/>
                    </a:cubicBezTo>
                    <a:cubicBezTo>
                      <a:pt x="605068" y="88594"/>
                      <a:pt x="599751" y="64684"/>
                      <a:pt x="582111" y="52923"/>
                    </a:cubicBezTo>
                    <a:cubicBezTo>
                      <a:pt x="561940" y="39474"/>
                      <a:pt x="535257" y="40362"/>
                      <a:pt x="511552" y="35282"/>
                    </a:cubicBezTo>
                    <a:cubicBezTo>
                      <a:pt x="452920" y="22717"/>
                      <a:pt x="335155" y="0"/>
                      <a:pt x="335155" y="0"/>
                    </a:cubicBezTo>
                    <a:cubicBezTo>
                      <a:pt x="287343" y="9563"/>
                      <a:pt x="228643" y="9661"/>
                      <a:pt x="194037" y="52923"/>
                    </a:cubicBezTo>
                    <a:cubicBezTo>
                      <a:pt x="182421" y="67444"/>
                      <a:pt x="184713" y="89214"/>
                      <a:pt x="176397" y="105847"/>
                    </a:cubicBezTo>
                    <a:cubicBezTo>
                      <a:pt x="166916" y="124810"/>
                      <a:pt x="132298" y="135249"/>
                      <a:pt x="123478" y="141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e 123">
                <a:extLst>
                  <a:ext uri="{FF2B5EF4-FFF2-40B4-BE49-F238E27FC236}">
                    <a16:creationId xmlns:a16="http://schemas.microsoft.com/office/drawing/2014/main" id="{2FAE458E-8BD9-DB40-B672-D34E7810AD66}"/>
                  </a:ext>
                </a:extLst>
              </p:cNvPr>
              <p:cNvSpPr/>
              <p:nvPr/>
            </p:nvSpPr>
            <p:spPr>
              <a:xfrm>
                <a:off x="3107436" y="3737720"/>
                <a:ext cx="158757" cy="283728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Ovale 98">
              <a:extLst>
                <a:ext uri="{FF2B5EF4-FFF2-40B4-BE49-F238E27FC236}">
                  <a16:creationId xmlns:a16="http://schemas.microsoft.com/office/drawing/2014/main" id="{45863948-0064-8C46-A8B7-8C11278F8FDB}"/>
                </a:ext>
              </a:extLst>
            </p:cNvPr>
            <p:cNvSpPr/>
            <p:nvPr/>
          </p:nvSpPr>
          <p:spPr>
            <a:xfrm>
              <a:off x="4563867" y="1911351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e 99">
              <a:extLst>
                <a:ext uri="{FF2B5EF4-FFF2-40B4-BE49-F238E27FC236}">
                  <a16:creationId xmlns:a16="http://schemas.microsoft.com/office/drawing/2014/main" id="{6AEA7BC7-279B-6940-B741-773ABE87DB2C}"/>
                </a:ext>
              </a:extLst>
            </p:cNvPr>
            <p:cNvSpPr/>
            <p:nvPr/>
          </p:nvSpPr>
          <p:spPr>
            <a:xfrm>
              <a:off x="5075109" y="2054855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Ovale 100">
              <a:extLst>
                <a:ext uri="{FF2B5EF4-FFF2-40B4-BE49-F238E27FC236}">
                  <a16:creationId xmlns:a16="http://schemas.microsoft.com/office/drawing/2014/main" id="{1E09422B-7025-044E-BC74-901C359E2556}"/>
                </a:ext>
              </a:extLst>
            </p:cNvPr>
            <p:cNvSpPr/>
            <p:nvPr/>
          </p:nvSpPr>
          <p:spPr>
            <a:xfrm>
              <a:off x="5506988" y="2213605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e 101">
              <a:extLst>
                <a:ext uri="{FF2B5EF4-FFF2-40B4-BE49-F238E27FC236}">
                  <a16:creationId xmlns:a16="http://schemas.microsoft.com/office/drawing/2014/main" id="{7533BE34-9CBE-C747-B6D7-F2A9F42A2A55}"/>
                </a:ext>
              </a:extLst>
            </p:cNvPr>
            <p:cNvSpPr/>
            <p:nvPr/>
          </p:nvSpPr>
          <p:spPr>
            <a:xfrm>
              <a:off x="4675851" y="2499953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e 102">
              <a:extLst>
                <a:ext uri="{FF2B5EF4-FFF2-40B4-BE49-F238E27FC236}">
                  <a16:creationId xmlns:a16="http://schemas.microsoft.com/office/drawing/2014/main" id="{F266CC51-F47D-7548-A370-5BC96CE1908B}"/>
                </a:ext>
              </a:extLst>
            </p:cNvPr>
            <p:cNvSpPr/>
            <p:nvPr/>
          </p:nvSpPr>
          <p:spPr>
            <a:xfrm>
              <a:off x="5218272" y="2504704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e 103">
              <a:extLst>
                <a:ext uri="{FF2B5EF4-FFF2-40B4-BE49-F238E27FC236}">
                  <a16:creationId xmlns:a16="http://schemas.microsoft.com/office/drawing/2014/main" id="{7401E1A2-3829-EB49-8988-F16852C8E454}"/>
                </a:ext>
              </a:extLst>
            </p:cNvPr>
            <p:cNvSpPr/>
            <p:nvPr/>
          </p:nvSpPr>
          <p:spPr>
            <a:xfrm>
              <a:off x="5708228" y="2629097"/>
              <a:ext cx="71581" cy="127928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9" name="Gruppo 158">
              <a:extLst>
                <a:ext uri="{FF2B5EF4-FFF2-40B4-BE49-F238E27FC236}">
                  <a16:creationId xmlns:a16="http://schemas.microsoft.com/office/drawing/2014/main" id="{32A2FCC0-4A2D-3C4A-9B72-69BE356F28A4}"/>
                </a:ext>
              </a:extLst>
            </p:cNvPr>
            <p:cNvGrpSpPr/>
            <p:nvPr/>
          </p:nvGrpSpPr>
          <p:grpSpPr>
            <a:xfrm rot="20378196">
              <a:off x="4984277" y="2251422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60" name="Connettore 2 159">
                <a:extLst>
                  <a:ext uri="{FF2B5EF4-FFF2-40B4-BE49-F238E27FC236}">
                    <a16:creationId xmlns:a16="http://schemas.microsoft.com/office/drawing/2014/main" id="{3E2FEB2A-0908-8A44-9DEB-C341D1CBFD8B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1" name="Ovale 160">
                <a:extLst>
                  <a:ext uri="{FF2B5EF4-FFF2-40B4-BE49-F238E27FC236}">
                    <a16:creationId xmlns:a16="http://schemas.microsoft.com/office/drawing/2014/main" id="{A01B8F1F-CF3E-2F46-A90B-BEF5D36448D7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2" name="Gruppo 161">
              <a:extLst>
                <a:ext uri="{FF2B5EF4-FFF2-40B4-BE49-F238E27FC236}">
                  <a16:creationId xmlns:a16="http://schemas.microsoft.com/office/drawing/2014/main" id="{2807CC1B-B68C-CB4E-AE82-8DE4EE9F044B}"/>
                </a:ext>
              </a:extLst>
            </p:cNvPr>
            <p:cNvGrpSpPr/>
            <p:nvPr/>
          </p:nvGrpSpPr>
          <p:grpSpPr>
            <a:xfrm rot="15303125">
              <a:off x="4695064" y="2081128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63" name="Connettore 2 162">
                <a:extLst>
                  <a:ext uri="{FF2B5EF4-FFF2-40B4-BE49-F238E27FC236}">
                    <a16:creationId xmlns:a16="http://schemas.microsoft.com/office/drawing/2014/main" id="{69F083FF-F9D4-0F47-B530-8461FEDAE4FE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4" name="Ovale 163">
                <a:extLst>
                  <a:ext uri="{FF2B5EF4-FFF2-40B4-BE49-F238E27FC236}">
                    <a16:creationId xmlns:a16="http://schemas.microsoft.com/office/drawing/2014/main" id="{2EDB9A9D-388E-314A-9EC0-1C2D0788D289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5" name="Gruppo 164">
              <a:extLst>
                <a:ext uri="{FF2B5EF4-FFF2-40B4-BE49-F238E27FC236}">
                  <a16:creationId xmlns:a16="http://schemas.microsoft.com/office/drawing/2014/main" id="{83521CDF-210D-7840-80E7-47C24EB3009F}"/>
                </a:ext>
              </a:extLst>
            </p:cNvPr>
            <p:cNvGrpSpPr/>
            <p:nvPr/>
          </p:nvGrpSpPr>
          <p:grpSpPr>
            <a:xfrm rot="16379052">
              <a:off x="5384188" y="1808559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66" name="Connettore 2 165">
                <a:extLst>
                  <a:ext uri="{FF2B5EF4-FFF2-40B4-BE49-F238E27FC236}">
                    <a16:creationId xmlns:a16="http://schemas.microsoft.com/office/drawing/2014/main" id="{0520F336-6A01-8E46-AFBB-FC0FCCD6D204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7" name="Ovale 166">
                <a:extLst>
                  <a:ext uri="{FF2B5EF4-FFF2-40B4-BE49-F238E27FC236}">
                    <a16:creationId xmlns:a16="http://schemas.microsoft.com/office/drawing/2014/main" id="{075EBB1B-EB65-DF4A-9411-7D4A912245DC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8" name="Gruppo 167">
              <a:extLst>
                <a:ext uri="{FF2B5EF4-FFF2-40B4-BE49-F238E27FC236}">
                  <a16:creationId xmlns:a16="http://schemas.microsoft.com/office/drawing/2014/main" id="{BEB4B406-E2F3-724D-B3B6-8A7790BAAF5A}"/>
                </a:ext>
              </a:extLst>
            </p:cNvPr>
            <p:cNvGrpSpPr/>
            <p:nvPr/>
          </p:nvGrpSpPr>
          <p:grpSpPr>
            <a:xfrm rot="13924304">
              <a:off x="5610992" y="2157916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69" name="Connettore 2 168">
                <a:extLst>
                  <a:ext uri="{FF2B5EF4-FFF2-40B4-BE49-F238E27FC236}">
                    <a16:creationId xmlns:a16="http://schemas.microsoft.com/office/drawing/2014/main" id="{D08F83C0-1848-444B-AE13-1813CB386DC3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0" name="Ovale 169">
                <a:extLst>
                  <a:ext uri="{FF2B5EF4-FFF2-40B4-BE49-F238E27FC236}">
                    <a16:creationId xmlns:a16="http://schemas.microsoft.com/office/drawing/2014/main" id="{BC4E5F93-9E92-9348-87AE-2352112C45DE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1" name="Gruppo 170">
              <a:extLst>
                <a:ext uri="{FF2B5EF4-FFF2-40B4-BE49-F238E27FC236}">
                  <a16:creationId xmlns:a16="http://schemas.microsoft.com/office/drawing/2014/main" id="{1A3E1A27-B72E-1442-BD90-2F98DA3DBC43}"/>
                </a:ext>
              </a:extLst>
            </p:cNvPr>
            <p:cNvGrpSpPr/>
            <p:nvPr/>
          </p:nvGrpSpPr>
          <p:grpSpPr>
            <a:xfrm rot="16392737">
              <a:off x="5375998" y="2620588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72" name="Connettore 2 171">
                <a:extLst>
                  <a:ext uri="{FF2B5EF4-FFF2-40B4-BE49-F238E27FC236}">
                    <a16:creationId xmlns:a16="http://schemas.microsoft.com/office/drawing/2014/main" id="{78586BC1-5454-2C40-9B63-2C463FA6439F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3" name="Ovale 172">
                <a:extLst>
                  <a:ext uri="{FF2B5EF4-FFF2-40B4-BE49-F238E27FC236}">
                    <a16:creationId xmlns:a16="http://schemas.microsoft.com/office/drawing/2014/main" id="{FD56CBA3-37E8-7D44-BDD9-D1DBEB596FE8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4" name="Gruppo 173">
              <a:extLst>
                <a:ext uri="{FF2B5EF4-FFF2-40B4-BE49-F238E27FC236}">
                  <a16:creationId xmlns:a16="http://schemas.microsoft.com/office/drawing/2014/main" id="{977AD137-9908-FF4D-9266-225C8B2BA18E}"/>
                </a:ext>
              </a:extLst>
            </p:cNvPr>
            <p:cNvGrpSpPr/>
            <p:nvPr/>
          </p:nvGrpSpPr>
          <p:grpSpPr>
            <a:xfrm rot="17071299">
              <a:off x="4868837" y="2593734"/>
              <a:ext cx="277659" cy="76893"/>
              <a:chOff x="2485717" y="5651179"/>
              <a:chExt cx="639577" cy="177119"/>
            </a:xfrm>
            <a:solidFill>
              <a:srgbClr val="00B0F0"/>
            </a:solidFill>
          </p:grpSpPr>
          <p:cxnSp>
            <p:nvCxnSpPr>
              <p:cNvPr id="175" name="Connettore 2 174">
                <a:extLst>
                  <a:ext uri="{FF2B5EF4-FFF2-40B4-BE49-F238E27FC236}">
                    <a16:creationId xmlns:a16="http://schemas.microsoft.com/office/drawing/2014/main" id="{7D109C4D-6440-7E4F-955A-70BB3D577E71}"/>
                  </a:ext>
                </a:extLst>
              </p:cNvPr>
              <p:cNvCxnSpPr/>
              <p:nvPr/>
            </p:nvCxnSpPr>
            <p:spPr>
              <a:xfrm rot="1221804" flipV="1">
                <a:off x="2616968" y="5682208"/>
                <a:ext cx="508326" cy="14609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B0F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6" name="Ovale 175">
                <a:extLst>
                  <a:ext uri="{FF2B5EF4-FFF2-40B4-BE49-F238E27FC236}">
                    <a16:creationId xmlns:a16="http://schemas.microsoft.com/office/drawing/2014/main" id="{CD5041E6-FBBB-9146-B4BE-968F5959304C}"/>
                  </a:ext>
                </a:extLst>
              </p:cNvPr>
              <p:cNvSpPr/>
              <p:nvPr/>
            </p:nvSpPr>
            <p:spPr>
              <a:xfrm>
                <a:off x="2485717" y="5651179"/>
                <a:ext cx="158757" cy="16440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8" name="Immagine 157">
            <a:extLst>
              <a:ext uri="{FF2B5EF4-FFF2-40B4-BE49-F238E27FC236}">
                <a16:creationId xmlns:a16="http://schemas.microsoft.com/office/drawing/2014/main" id="{5903D068-0D7C-6B4A-ABA1-D3B43219C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702" y="1803244"/>
            <a:ext cx="3545986" cy="2712726"/>
          </a:xfrm>
          <a:prstGeom prst="rect">
            <a:avLst/>
          </a:prstGeom>
        </p:spPr>
      </p:pic>
      <p:pic>
        <p:nvPicPr>
          <p:cNvPr id="157" name="Immagine 156">
            <a:extLst>
              <a:ext uri="{FF2B5EF4-FFF2-40B4-BE49-F238E27FC236}">
                <a16:creationId xmlns:a16="http://schemas.microsoft.com/office/drawing/2014/main" id="{D075EA7C-2C3C-614E-AC21-68303D060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07" y="1823001"/>
            <a:ext cx="3578071" cy="2692969"/>
          </a:xfrm>
          <a:prstGeom prst="rect">
            <a:avLst/>
          </a:prstGeom>
        </p:spPr>
      </p:pic>
      <p:sp>
        <p:nvSpPr>
          <p:cNvPr id="84" name="Rettangolo 83">
            <a:extLst>
              <a:ext uri="{FF2B5EF4-FFF2-40B4-BE49-F238E27FC236}">
                <a16:creationId xmlns:a16="http://schemas.microsoft.com/office/drawing/2014/main" id="{9898924D-441B-8244-81BE-37A3DDFEEF4A}"/>
              </a:ext>
            </a:extLst>
          </p:cNvPr>
          <p:cNvSpPr/>
          <p:nvPr/>
        </p:nvSpPr>
        <p:spPr>
          <a:xfrm rot="20510671">
            <a:off x="1949618" y="2316151"/>
            <a:ext cx="5139645" cy="13849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NO DATA ON PERFUSION/DWI AND IMMUNOTHERAPY</a:t>
            </a:r>
            <a:endParaRPr lang="it-IT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7DAD44C-8DAC-6941-AFC9-CD29BD4F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69" y="137938"/>
            <a:ext cx="8814891" cy="994172"/>
          </a:xfrm>
        </p:spPr>
        <p:txBody>
          <a:bodyPr anchor="ctr"/>
          <a:lstStyle/>
          <a:p>
            <a:pPr algn="ctr"/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SHIFT FROM MORPHOLOGY TO FUNCTION</a:t>
            </a:r>
          </a:p>
        </p:txBody>
      </p:sp>
    </p:spTree>
    <p:extLst>
      <p:ext uri="{BB962C8B-B14F-4D97-AF65-F5344CB8AC3E}">
        <p14:creationId xmlns:p14="http://schemas.microsoft.com/office/powerpoint/2010/main" val="37536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RADIOMICS: the conversion of digital images into mineable data</a:t>
            </a:r>
          </a:p>
        </p:txBody>
      </p:sp>
      <p:sp>
        <p:nvSpPr>
          <p:cNvPr id="10" name="Right Arrow 11">
            <a:extLst>
              <a:ext uri="{FF2B5EF4-FFF2-40B4-BE49-F238E27FC236}">
                <a16:creationId xmlns:a16="http://schemas.microsoft.com/office/drawing/2014/main" id="{19185664-742D-BD45-AE54-8E1B244788FC}"/>
              </a:ext>
            </a:extLst>
          </p:cNvPr>
          <p:cNvSpPr/>
          <p:nvPr/>
        </p:nvSpPr>
        <p:spPr>
          <a:xfrm>
            <a:off x="1143003" y="1074057"/>
            <a:ext cx="6857999" cy="99041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3000">
                <a:schemeClr val="accent1">
                  <a:lumMod val="45000"/>
                  <a:lumOff val="55000"/>
                  <a:alpha val="50000"/>
                </a:schemeClr>
              </a:gs>
              <a:gs pos="83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51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0661B389-90E0-B149-8C59-83C3921DD2B0}"/>
              </a:ext>
            </a:extLst>
          </p:cNvPr>
          <p:cNvSpPr txBox="1"/>
          <p:nvPr/>
        </p:nvSpPr>
        <p:spPr>
          <a:xfrm>
            <a:off x="1839854" y="1301879"/>
            <a:ext cx="975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900" b="1" dirty="0" err="1">
                <a:solidFill>
                  <a:srgbClr val="ED7D31"/>
                </a:solidFill>
                <a:cs typeface="Arial" panose="020B0604020202020204" pitchFamily="34" charset="0"/>
              </a:rPr>
              <a:t>Source</a:t>
            </a:r>
            <a:r>
              <a:rPr lang="es-ES" sz="900" b="1" dirty="0">
                <a:solidFill>
                  <a:srgbClr val="ED7D31"/>
                </a:solidFill>
                <a:cs typeface="Arial" panose="020B0604020202020204" pitchFamily="34" charset="0"/>
              </a:rPr>
              <a:t> </a:t>
            </a:r>
            <a:r>
              <a:rPr lang="es-ES" sz="900" b="1" dirty="0" err="1">
                <a:solidFill>
                  <a:srgbClr val="ED7D31"/>
                </a:solidFill>
                <a:cs typeface="Arial" panose="020B0604020202020204" pitchFamily="34" charset="0"/>
              </a:rPr>
              <a:t>images</a:t>
            </a:r>
            <a:endParaRPr lang="es-ES" sz="900" b="1" dirty="0">
              <a:solidFill>
                <a:srgbClr val="ED7D3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ángulo 21">
            <a:extLst>
              <a:ext uri="{FF2B5EF4-FFF2-40B4-BE49-F238E27FC236}">
                <a16:creationId xmlns:a16="http://schemas.microsoft.com/office/drawing/2014/main" id="{155ED3DC-68A5-DB47-A670-40A247480848}"/>
              </a:ext>
            </a:extLst>
          </p:cNvPr>
          <p:cNvSpPr/>
          <p:nvPr/>
        </p:nvSpPr>
        <p:spPr>
          <a:xfrm>
            <a:off x="1761595" y="1473150"/>
            <a:ext cx="1131803" cy="27687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Rectángulo 33">
            <a:extLst>
              <a:ext uri="{FF2B5EF4-FFF2-40B4-BE49-F238E27FC236}">
                <a16:creationId xmlns:a16="http://schemas.microsoft.com/office/drawing/2014/main" id="{7738C11B-70B3-D943-B138-2F2D35824B73}"/>
              </a:ext>
            </a:extLst>
          </p:cNvPr>
          <p:cNvSpPr/>
          <p:nvPr/>
        </p:nvSpPr>
        <p:spPr>
          <a:xfrm>
            <a:off x="1352397" y="3180133"/>
            <a:ext cx="342656" cy="1061738"/>
          </a:xfrm>
          <a:prstGeom prst="rect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4" name="CuadroTexto 34">
            <a:extLst>
              <a:ext uri="{FF2B5EF4-FFF2-40B4-BE49-F238E27FC236}">
                <a16:creationId xmlns:a16="http://schemas.microsoft.com/office/drawing/2014/main" id="{A49EA7C3-C43C-9F42-8F99-E20408F7DDD2}"/>
              </a:ext>
            </a:extLst>
          </p:cNvPr>
          <p:cNvSpPr txBox="1"/>
          <p:nvPr/>
        </p:nvSpPr>
        <p:spPr>
          <a:xfrm rot="16200000">
            <a:off x="1171528" y="3621523"/>
            <a:ext cx="704393" cy="178960"/>
          </a:xfrm>
          <a:prstGeom prst="rect">
            <a:avLst/>
          </a:prstGeom>
          <a:solidFill>
            <a:srgbClr val="D883FF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PERFUSION</a:t>
            </a:r>
            <a:endParaRPr lang="es-ES" sz="4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ángulo 35">
            <a:extLst>
              <a:ext uri="{FF2B5EF4-FFF2-40B4-BE49-F238E27FC236}">
                <a16:creationId xmlns:a16="http://schemas.microsoft.com/office/drawing/2014/main" id="{B8A8C020-7E7E-5647-92E7-CAA44C7EF0E9}"/>
              </a:ext>
            </a:extLst>
          </p:cNvPr>
          <p:cNvSpPr/>
          <p:nvPr/>
        </p:nvSpPr>
        <p:spPr>
          <a:xfrm>
            <a:off x="1354181" y="2064257"/>
            <a:ext cx="342656" cy="10693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1" name="CuadroTexto 37">
            <a:extLst>
              <a:ext uri="{FF2B5EF4-FFF2-40B4-BE49-F238E27FC236}">
                <a16:creationId xmlns:a16="http://schemas.microsoft.com/office/drawing/2014/main" id="{4CF9C702-9E61-6348-951D-A0C2D349AAE4}"/>
              </a:ext>
            </a:extLst>
          </p:cNvPr>
          <p:cNvSpPr txBox="1"/>
          <p:nvPr/>
        </p:nvSpPr>
        <p:spPr>
          <a:xfrm rot="16200000">
            <a:off x="1219615" y="2517815"/>
            <a:ext cx="612470" cy="178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DIFFUSION</a:t>
            </a:r>
          </a:p>
        </p:txBody>
      </p:sp>
      <p:sp>
        <p:nvSpPr>
          <p:cNvPr id="22" name="Rectángulo 40">
            <a:extLst>
              <a:ext uri="{FF2B5EF4-FFF2-40B4-BE49-F238E27FC236}">
                <a16:creationId xmlns:a16="http://schemas.microsoft.com/office/drawing/2014/main" id="{20F78C1F-FAF0-8E4F-9D13-8206BC513028}"/>
              </a:ext>
            </a:extLst>
          </p:cNvPr>
          <p:cNvSpPr/>
          <p:nvPr/>
        </p:nvSpPr>
        <p:spPr>
          <a:xfrm>
            <a:off x="1354668" y="1475383"/>
            <a:ext cx="342656" cy="5499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3" name="CuadroTexto 41">
            <a:extLst>
              <a:ext uri="{FF2B5EF4-FFF2-40B4-BE49-F238E27FC236}">
                <a16:creationId xmlns:a16="http://schemas.microsoft.com/office/drawing/2014/main" id="{B7D47BA6-DCDA-2144-A9A8-6E8CCB64EDCD}"/>
              </a:ext>
            </a:extLst>
          </p:cNvPr>
          <p:cNvSpPr txBox="1"/>
          <p:nvPr/>
        </p:nvSpPr>
        <p:spPr>
          <a:xfrm rot="16200000">
            <a:off x="1260812" y="1660470"/>
            <a:ext cx="528389" cy="1789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ANATOMY</a:t>
            </a:r>
            <a:endParaRPr lang="es-ES" sz="4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4" name="CuadroTexto 42">
            <a:extLst>
              <a:ext uri="{FF2B5EF4-FFF2-40B4-BE49-F238E27FC236}">
                <a16:creationId xmlns:a16="http://schemas.microsoft.com/office/drawing/2014/main" id="{E4DCB72D-7DD7-F24F-B211-6F71380543FA}"/>
              </a:ext>
            </a:extLst>
          </p:cNvPr>
          <p:cNvSpPr txBox="1"/>
          <p:nvPr/>
        </p:nvSpPr>
        <p:spPr>
          <a:xfrm>
            <a:off x="1799480" y="1515703"/>
            <a:ext cx="325902" cy="17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T2w</a:t>
            </a:r>
          </a:p>
        </p:txBody>
      </p:sp>
      <p:sp>
        <p:nvSpPr>
          <p:cNvPr id="25" name="CuadroTexto 65">
            <a:extLst>
              <a:ext uri="{FF2B5EF4-FFF2-40B4-BE49-F238E27FC236}">
                <a16:creationId xmlns:a16="http://schemas.microsoft.com/office/drawing/2014/main" id="{05102724-2ED9-E048-81A4-BD23AC113217}"/>
              </a:ext>
            </a:extLst>
          </p:cNvPr>
          <p:cNvSpPr txBox="1"/>
          <p:nvPr/>
        </p:nvSpPr>
        <p:spPr>
          <a:xfrm>
            <a:off x="1799480" y="2817054"/>
            <a:ext cx="341219" cy="17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6" name="Imagen 75">
            <a:extLst>
              <a:ext uri="{FF2B5EF4-FFF2-40B4-BE49-F238E27FC236}">
                <a16:creationId xmlns:a16="http://schemas.microsoft.com/office/drawing/2014/main" id="{29B27C7E-10F9-054D-AB74-9F034D802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86" y="1512098"/>
            <a:ext cx="631225" cy="513221"/>
          </a:xfrm>
          <a:prstGeom prst="rect">
            <a:avLst/>
          </a:prstGeom>
        </p:spPr>
      </p:pic>
      <p:pic>
        <p:nvPicPr>
          <p:cNvPr id="27" name="Imagen 91">
            <a:extLst>
              <a:ext uri="{FF2B5EF4-FFF2-40B4-BE49-F238E27FC236}">
                <a16:creationId xmlns:a16="http://schemas.microsoft.com/office/drawing/2014/main" id="{4E160FC4-EBD1-284A-84B1-FC0AD90FF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87" y="2166971"/>
            <a:ext cx="632450" cy="514244"/>
          </a:xfrm>
          <a:prstGeom prst="rect">
            <a:avLst/>
          </a:prstGeom>
        </p:spPr>
      </p:pic>
      <p:pic>
        <p:nvPicPr>
          <p:cNvPr id="28" name="Imagen 77">
            <a:extLst>
              <a:ext uri="{FF2B5EF4-FFF2-40B4-BE49-F238E27FC236}">
                <a16:creationId xmlns:a16="http://schemas.microsoft.com/office/drawing/2014/main" id="{A395612A-88DE-E249-934F-36361AAE6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84" y="2050400"/>
            <a:ext cx="632450" cy="514243"/>
          </a:xfrm>
          <a:prstGeom prst="rect">
            <a:avLst/>
          </a:prstGeom>
        </p:spPr>
      </p:pic>
      <p:pic>
        <p:nvPicPr>
          <p:cNvPr id="29" name="Imagen 93" descr="C:\Users\Alfredo\AppData\Local\Microsoft\Windows\INetCache\Content.Word\ADC_7.jpg">
            <a:extLst>
              <a:ext uri="{FF2B5EF4-FFF2-40B4-BE49-F238E27FC236}">
                <a16:creationId xmlns:a16="http://schemas.microsoft.com/office/drawing/2014/main" id="{8FC735EB-278C-3140-B11E-5BF02567C4DF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84" y="2571424"/>
            <a:ext cx="632450" cy="55263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44">
            <a:extLst>
              <a:ext uri="{FF2B5EF4-FFF2-40B4-BE49-F238E27FC236}">
                <a16:creationId xmlns:a16="http://schemas.microsoft.com/office/drawing/2014/main" id="{2D3FD9E8-B910-1C41-8834-2D389E8693B7}"/>
              </a:ext>
            </a:extLst>
          </p:cNvPr>
          <p:cNvSpPr txBox="1"/>
          <p:nvPr/>
        </p:nvSpPr>
        <p:spPr>
          <a:xfrm>
            <a:off x="1799480" y="2064257"/>
            <a:ext cx="325902" cy="1789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DWI</a:t>
            </a:r>
          </a:p>
        </p:txBody>
      </p:sp>
      <p:pic>
        <p:nvPicPr>
          <p:cNvPr id="31" name="Imagen 109">
            <a:extLst>
              <a:ext uri="{FF2B5EF4-FFF2-40B4-BE49-F238E27FC236}">
                <a16:creationId xmlns:a16="http://schemas.microsoft.com/office/drawing/2014/main" id="{CDC34FBD-3FB7-7C49-8945-B5AD2091B1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33" y="3268339"/>
            <a:ext cx="638422" cy="519098"/>
          </a:xfrm>
          <a:prstGeom prst="rect">
            <a:avLst/>
          </a:prstGeom>
        </p:spPr>
      </p:pic>
      <p:pic>
        <p:nvPicPr>
          <p:cNvPr id="32" name="Imagen 96">
            <a:extLst>
              <a:ext uri="{FF2B5EF4-FFF2-40B4-BE49-F238E27FC236}">
                <a16:creationId xmlns:a16="http://schemas.microsoft.com/office/drawing/2014/main" id="{909AB9AE-865E-8448-B90D-5E53C31FB1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67" y="3232361"/>
            <a:ext cx="642397" cy="522330"/>
          </a:xfrm>
          <a:prstGeom prst="rect">
            <a:avLst/>
          </a:prstGeom>
        </p:spPr>
      </p:pic>
      <p:pic>
        <p:nvPicPr>
          <p:cNvPr id="33" name="Imagen 95">
            <a:extLst>
              <a:ext uri="{FF2B5EF4-FFF2-40B4-BE49-F238E27FC236}">
                <a16:creationId xmlns:a16="http://schemas.microsoft.com/office/drawing/2014/main" id="{4E53FD9D-F003-9245-9213-CFF797CCEC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70" y="3206063"/>
            <a:ext cx="642397" cy="522330"/>
          </a:xfrm>
          <a:prstGeom prst="rect">
            <a:avLst/>
          </a:prstGeom>
        </p:spPr>
      </p:pic>
      <p:pic>
        <p:nvPicPr>
          <p:cNvPr id="34" name="Imagen 94">
            <a:extLst>
              <a:ext uri="{FF2B5EF4-FFF2-40B4-BE49-F238E27FC236}">
                <a16:creationId xmlns:a16="http://schemas.microsoft.com/office/drawing/2014/main" id="{B9E2ABAC-6CEA-0A45-8227-78229E1ECE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03" y="3175530"/>
            <a:ext cx="642398" cy="519155"/>
          </a:xfrm>
          <a:prstGeom prst="rect">
            <a:avLst/>
          </a:prstGeom>
        </p:spPr>
      </p:pic>
      <p:sp>
        <p:nvSpPr>
          <p:cNvPr id="35" name="CuadroTexto 63">
            <a:extLst>
              <a:ext uri="{FF2B5EF4-FFF2-40B4-BE49-F238E27FC236}">
                <a16:creationId xmlns:a16="http://schemas.microsoft.com/office/drawing/2014/main" id="{3AB48FBD-CCD9-D340-BE18-3C424F9D0C90}"/>
              </a:ext>
            </a:extLst>
          </p:cNvPr>
          <p:cNvSpPr txBox="1"/>
          <p:nvPr/>
        </p:nvSpPr>
        <p:spPr>
          <a:xfrm>
            <a:off x="1799127" y="3173319"/>
            <a:ext cx="545629" cy="1789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DCE-MRI</a:t>
            </a:r>
          </a:p>
        </p:txBody>
      </p:sp>
      <p:sp>
        <p:nvSpPr>
          <p:cNvPr id="36" name="CuadroTexto 110">
            <a:extLst>
              <a:ext uri="{FF2B5EF4-FFF2-40B4-BE49-F238E27FC236}">
                <a16:creationId xmlns:a16="http://schemas.microsoft.com/office/drawing/2014/main" id="{10D11CCB-27BA-DD49-90A1-9366AE93846C}"/>
              </a:ext>
            </a:extLst>
          </p:cNvPr>
          <p:cNvSpPr txBox="1"/>
          <p:nvPr/>
        </p:nvSpPr>
        <p:spPr>
          <a:xfrm>
            <a:off x="1796929" y="3931723"/>
            <a:ext cx="361292" cy="17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563" dirty="0">
                <a:solidFill>
                  <a:prstClr val="black"/>
                </a:solidFill>
                <a:cs typeface="Arial" panose="020B0604020202020204" pitchFamily="34" charset="0"/>
              </a:rPr>
              <a:t>K</a:t>
            </a:r>
            <a:r>
              <a:rPr lang="es-ES" sz="563" baseline="30000" dirty="0">
                <a:solidFill>
                  <a:prstClr val="black"/>
                </a:solidFill>
                <a:cs typeface="Arial" panose="020B0604020202020204" pitchFamily="34" charset="0"/>
              </a:rPr>
              <a:t>trans</a:t>
            </a:r>
          </a:p>
        </p:txBody>
      </p:sp>
      <p:pic>
        <p:nvPicPr>
          <p:cNvPr id="37" name="Imagen 111">
            <a:extLst>
              <a:ext uri="{FF2B5EF4-FFF2-40B4-BE49-F238E27FC236}">
                <a16:creationId xmlns:a16="http://schemas.microsoft.com/office/drawing/2014/main" id="{34A19A74-5B56-1545-AB01-12EA67E21E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13" y="3704477"/>
            <a:ext cx="641642" cy="527603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8D3D4764-A794-EB44-8F2B-4FBCCB5713C7}"/>
              </a:ext>
            </a:extLst>
          </p:cNvPr>
          <p:cNvGrpSpPr/>
          <p:nvPr/>
        </p:nvGrpSpPr>
        <p:grpSpPr>
          <a:xfrm>
            <a:off x="2936657" y="1301878"/>
            <a:ext cx="1232993" cy="2939993"/>
            <a:chOff x="2391543" y="1837438"/>
            <a:chExt cx="1643990" cy="3919990"/>
          </a:xfrm>
        </p:grpSpPr>
        <p:sp>
          <p:nvSpPr>
            <p:cNvPr id="39" name="CuadroTexto 14">
              <a:extLst>
                <a:ext uri="{FF2B5EF4-FFF2-40B4-BE49-F238E27FC236}">
                  <a16:creationId xmlns:a16="http://schemas.microsoft.com/office/drawing/2014/main" id="{7EC450B9-89C4-F344-8C5F-09C762FE4957}"/>
                </a:ext>
              </a:extLst>
            </p:cNvPr>
            <p:cNvSpPr txBox="1"/>
            <p:nvPr/>
          </p:nvSpPr>
          <p:spPr>
            <a:xfrm>
              <a:off x="2506978" y="1837438"/>
              <a:ext cx="139194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900" b="1" dirty="0" err="1">
                  <a:solidFill>
                    <a:srgbClr val="ED7D31"/>
                  </a:solidFill>
                  <a:cs typeface="Arial" panose="020B0604020202020204" pitchFamily="34" charset="0"/>
                </a:rPr>
                <a:t>Segmentation</a:t>
              </a:r>
              <a:endParaRPr lang="es-ES" sz="900" b="1" dirty="0">
                <a:solidFill>
                  <a:srgbClr val="ED7D3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Rectángulo 29">
              <a:extLst>
                <a:ext uri="{FF2B5EF4-FFF2-40B4-BE49-F238E27FC236}">
                  <a16:creationId xmlns:a16="http://schemas.microsoft.com/office/drawing/2014/main" id="{9199A7C9-3BFC-AF4F-B458-E059498346DC}"/>
                </a:ext>
              </a:extLst>
            </p:cNvPr>
            <p:cNvSpPr/>
            <p:nvPr/>
          </p:nvSpPr>
          <p:spPr>
            <a:xfrm>
              <a:off x="2448221" y="2065797"/>
              <a:ext cx="1509070" cy="36916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s-ES" sz="1013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CuadroTexto 67">
              <a:extLst>
                <a:ext uri="{FF2B5EF4-FFF2-40B4-BE49-F238E27FC236}">
                  <a16:creationId xmlns:a16="http://schemas.microsoft.com/office/drawing/2014/main" id="{87B7E87B-30F9-0B4B-9381-8900A48B933D}"/>
                </a:ext>
              </a:extLst>
            </p:cNvPr>
            <p:cNvSpPr txBox="1"/>
            <p:nvPr/>
          </p:nvSpPr>
          <p:spPr>
            <a:xfrm>
              <a:off x="2592239" y="2065797"/>
              <a:ext cx="1221032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Organ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extraction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CuadroTexto 74">
              <a:extLst>
                <a:ext uri="{FF2B5EF4-FFF2-40B4-BE49-F238E27FC236}">
                  <a16:creationId xmlns:a16="http://schemas.microsoft.com/office/drawing/2014/main" id="{EF78FBE6-0BB4-694C-9B24-9EDB44CB952F}"/>
                </a:ext>
              </a:extLst>
            </p:cNvPr>
            <p:cNvSpPr txBox="1"/>
            <p:nvPr/>
          </p:nvSpPr>
          <p:spPr>
            <a:xfrm>
              <a:off x="2391543" y="4475828"/>
              <a:ext cx="1623427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Nosological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image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tángulo 12">
              <a:extLst>
                <a:ext uri="{FF2B5EF4-FFF2-40B4-BE49-F238E27FC236}">
                  <a16:creationId xmlns:a16="http://schemas.microsoft.com/office/drawing/2014/main" id="{FC0525DB-80C3-6445-AEAC-A08E873BA7B3}"/>
                </a:ext>
              </a:extLst>
            </p:cNvPr>
            <p:cNvSpPr/>
            <p:nvPr/>
          </p:nvSpPr>
          <p:spPr>
            <a:xfrm>
              <a:off x="2461219" y="3505843"/>
              <a:ext cx="1479873" cy="883915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10287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575" b="1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4" name="Imagen 113">
              <a:extLst>
                <a:ext uri="{FF2B5EF4-FFF2-40B4-BE49-F238E27FC236}">
                  <a16:creationId xmlns:a16="http://schemas.microsoft.com/office/drawing/2014/main" id="{3A0FCDC8-AC0B-D546-8B2B-C086AB694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5" r="61288" b="51705"/>
            <a:stretch/>
          </p:blipFill>
          <p:spPr>
            <a:xfrm>
              <a:off x="2520217" y="2237771"/>
              <a:ext cx="1378710" cy="1111107"/>
            </a:xfrm>
            <a:prstGeom prst="rect">
              <a:avLst/>
            </a:prstGeom>
          </p:spPr>
        </p:pic>
        <p:pic>
          <p:nvPicPr>
            <p:cNvPr id="45" name="Imagen 2">
              <a:extLst>
                <a:ext uri="{FF2B5EF4-FFF2-40B4-BE49-F238E27FC236}">
                  <a16:creationId xmlns:a16="http://schemas.microsoft.com/office/drawing/2014/main" id="{0861AC3F-9CEF-5C4E-B8E3-091A1ACB3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29931" y="4653926"/>
              <a:ext cx="1350795" cy="1046746"/>
            </a:xfrm>
            <a:prstGeom prst="rect">
              <a:avLst/>
            </a:prstGeom>
          </p:spPr>
        </p:pic>
        <p:sp>
          <p:nvSpPr>
            <p:cNvPr id="46" name="CuadroTexto 70">
              <a:extLst>
                <a:ext uri="{FF2B5EF4-FFF2-40B4-BE49-F238E27FC236}">
                  <a16:creationId xmlns:a16="http://schemas.microsoft.com/office/drawing/2014/main" id="{F77D59A9-9CBC-624F-8820-8EE01F02C2FE}"/>
                </a:ext>
              </a:extLst>
            </p:cNvPr>
            <p:cNvSpPr txBox="1"/>
            <p:nvPr/>
          </p:nvSpPr>
          <p:spPr>
            <a:xfrm>
              <a:off x="2412106" y="3377314"/>
              <a:ext cx="1623427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Clustering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8F0C5B90-F1D6-1F44-BF5C-793476A27E30}"/>
              </a:ext>
            </a:extLst>
          </p:cNvPr>
          <p:cNvGrpSpPr/>
          <p:nvPr/>
        </p:nvGrpSpPr>
        <p:grpSpPr>
          <a:xfrm>
            <a:off x="4148932" y="1301880"/>
            <a:ext cx="1229166" cy="2939305"/>
            <a:chOff x="4007909" y="1837438"/>
            <a:chExt cx="1638888" cy="3919073"/>
          </a:xfrm>
        </p:grpSpPr>
        <p:sp>
          <p:nvSpPr>
            <p:cNvPr id="48" name="CuadroTexto 16">
              <a:extLst>
                <a:ext uri="{FF2B5EF4-FFF2-40B4-BE49-F238E27FC236}">
                  <a16:creationId xmlns:a16="http://schemas.microsoft.com/office/drawing/2014/main" id="{E3E80A9D-246C-4B4D-9D2A-7678F1F45AAC}"/>
                </a:ext>
              </a:extLst>
            </p:cNvPr>
            <p:cNvSpPr txBox="1"/>
            <p:nvPr/>
          </p:nvSpPr>
          <p:spPr>
            <a:xfrm>
              <a:off x="4007909" y="1837438"/>
              <a:ext cx="163888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900" b="1" dirty="0" err="1">
                  <a:solidFill>
                    <a:srgbClr val="ED7D31"/>
                  </a:solidFill>
                  <a:cs typeface="Arial" panose="020B0604020202020204" pitchFamily="34" charset="0"/>
                </a:rPr>
                <a:t>Feature</a:t>
              </a:r>
              <a:r>
                <a:rPr lang="es-ES" sz="900" b="1" dirty="0">
                  <a:solidFill>
                    <a:srgbClr val="ED7D31"/>
                  </a:solidFill>
                  <a:cs typeface="Arial" panose="020B0604020202020204" pitchFamily="34" charset="0"/>
                </a:rPr>
                <a:t> </a:t>
              </a:r>
              <a:r>
                <a:rPr lang="es-ES" sz="900" b="1" dirty="0" err="1">
                  <a:solidFill>
                    <a:srgbClr val="ED7D31"/>
                  </a:solidFill>
                  <a:cs typeface="Arial" panose="020B0604020202020204" pitchFamily="34" charset="0"/>
                </a:rPr>
                <a:t>extraction</a:t>
              </a:r>
              <a:endParaRPr lang="es-ES" sz="900" b="1" dirty="0">
                <a:solidFill>
                  <a:srgbClr val="ED7D3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" name="Rectángulo 30">
              <a:extLst>
                <a:ext uri="{FF2B5EF4-FFF2-40B4-BE49-F238E27FC236}">
                  <a16:creationId xmlns:a16="http://schemas.microsoft.com/office/drawing/2014/main" id="{769F4DD5-27C7-4D4D-985D-0E4651324AD3}"/>
                </a:ext>
              </a:extLst>
            </p:cNvPr>
            <p:cNvSpPr/>
            <p:nvPr/>
          </p:nvSpPr>
          <p:spPr>
            <a:xfrm>
              <a:off x="4068983" y="2064880"/>
              <a:ext cx="1522057" cy="36916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s-ES" sz="1013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CuadroTexto 82">
              <a:extLst>
                <a:ext uri="{FF2B5EF4-FFF2-40B4-BE49-F238E27FC236}">
                  <a16:creationId xmlns:a16="http://schemas.microsoft.com/office/drawing/2014/main" id="{8DAE3458-55A6-8A44-AD16-8CF8D63D7642}"/>
                </a:ext>
              </a:extLst>
            </p:cNvPr>
            <p:cNvSpPr txBox="1"/>
            <p:nvPr/>
          </p:nvSpPr>
          <p:spPr>
            <a:xfrm>
              <a:off x="4089288" y="2069917"/>
              <a:ext cx="1473789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Volume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/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Shape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features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CuadroTexto 83">
              <a:extLst>
                <a:ext uri="{FF2B5EF4-FFF2-40B4-BE49-F238E27FC236}">
                  <a16:creationId xmlns:a16="http://schemas.microsoft.com/office/drawing/2014/main" id="{1D34C394-C55F-7F43-94C5-05720E15460B}"/>
                </a:ext>
              </a:extLst>
            </p:cNvPr>
            <p:cNvSpPr txBox="1"/>
            <p:nvPr/>
          </p:nvSpPr>
          <p:spPr>
            <a:xfrm>
              <a:off x="4207486" y="3381785"/>
              <a:ext cx="1221032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Histogram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features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CuadroTexto 85">
              <a:extLst>
                <a:ext uri="{FF2B5EF4-FFF2-40B4-BE49-F238E27FC236}">
                  <a16:creationId xmlns:a16="http://schemas.microsoft.com/office/drawing/2014/main" id="{A09B32A5-3490-5D45-B9D9-DBF876ACBED6}"/>
                </a:ext>
              </a:extLst>
            </p:cNvPr>
            <p:cNvSpPr txBox="1"/>
            <p:nvPr/>
          </p:nvSpPr>
          <p:spPr>
            <a:xfrm>
              <a:off x="4201325" y="4475828"/>
              <a:ext cx="1221032" cy="22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Texture</a:t>
              </a:r>
              <a:r>
                <a:rPr lang="es-ES" sz="506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s-ES" sz="506" dirty="0" err="1">
                  <a:solidFill>
                    <a:prstClr val="black"/>
                  </a:solidFill>
                  <a:cs typeface="Arial" panose="020B0604020202020204" pitchFamily="34" charset="0"/>
                </a:rPr>
                <a:t>Features</a:t>
              </a:r>
              <a:endParaRPr lang="es-ES" sz="506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3" name="Imagen 4">
              <a:extLst>
                <a:ext uri="{FF2B5EF4-FFF2-40B4-BE49-F238E27FC236}">
                  <a16:creationId xmlns:a16="http://schemas.microsoft.com/office/drawing/2014/main" id="{E4F10A00-3B4A-8343-B6CB-08C1D3883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5" r="22425" b="12659"/>
            <a:stretch/>
          </p:blipFill>
          <p:spPr>
            <a:xfrm>
              <a:off x="4143644" y="2260020"/>
              <a:ext cx="1378709" cy="1088859"/>
            </a:xfrm>
            <a:prstGeom prst="rect">
              <a:avLst/>
            </a:prstGeom>
          </p:spPr>
        </p:pic>
        <p:pic>
          <p:nvPicPr>
            <p:cNvPr id="54" name="Imagen 68">
              <a:extLst>
                <a:ext uri="{FF2B5EF4-FFF2-40B4-BE49-F238E27FC236}">
                  <a16:creationId xmlns:a16="http://schemas.microsoft.com/office/drawing/2014/main" id="{0BD66834-EB9C-8849-A4EA-A43F117F7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5569" t="8308" r="11989" b="11028"/>
            <a:stretch/>
          </p:blipFill>
          <p:spPr>
            <a:xfrm>
              <a:off x="4155913" y="3588835"/>
              <a:ext cx="1371546" cy="809521"/>
            </a:xfrm>
            <a:prstGeom prst="rect">
              <a:avLst/>
            </a:prstGeom>
          </p:spPr>
        </p:pic>
        <p:pic>
          <p:nvPicPr>
            <p:cNvPr id="55" name="Imagen 6">
              <a:extLst>
                <a:ext uri="{FF2B5EF4-FFF2-40B4-BE49-F238E27FC236}">
                  <a16:creationId xmlns:a16="http://schemas.microsoft.com/office/drawing/2014/main" id="{F7996D64-FBF3-654A-9889-7702D59D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19196" y="4678122"/>
              <a:ext cx="1232949" cy="1041280"/>
            </a:xfrm>
            <a:prstGeom prst="rect">
              <a:avLst/>
            </a:prstGeom>
          </p:spPr>
        </p:pic>
      </p:grpSp>
      <p:pic>
        <p:nvPicPr>
          <p:cNvPr id="56" name="Immagine 55">
            <a:extLst>
              <a:ext uri="{FF2B5EF4-FFF2-40B4-BE49-F238E27FC236}">
                <a16:creationId xmlns:a16="http://schemas.microsoft.com/office/drawing/2014/main" id="{24179194-949E-2040-B5B6-15F4D71979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19775" y="3158846"/>
            <a:ext cx="1857375" cy="1857375"/>
          </a:xfrm>
          <a:prstGeom prst="rect">
            <a:avLst/>
          </a:prstGeom>
        </p:spPr>
      </p:pic>
      <p:sp>
        <p:nvSpPr>
          <p:cNvPr id="57" name="Freccia curva 56">
            <a:extLst>
              <a:ext uri="{FF2B5EF4-FFF2-40B4-BE49-F238E27FC236}">
                <a16:creationId xmlns:a16="http://schemas.microsoft.com/office/drawing/2014/main" id="{F38BBDAB-7B95-B345-BAB9-6D0761562FDA}"/>
              </a:ext>
            </a:extLst>
          </p:cNvPr>
          <p:cNvSpPr/>
          <p:nvPr/>
        </p:nvSpPr>
        <p:spPr>
          <a:xfrm rot="5400000">
            <a:off x="5629599" y="1804597"/>
            <a:ext cx="1109911" cy="1529006"/>
          </a:xfrm>
          <a:prstGeom prst="bentArrow">
            <a:avLst>
              <a:gd name="adj1" fmla="val 25000"/>
              <a:gd name="adj2" fmla="val 20233"/>
              <a:gd name="adj3" fmla="val 25000"/>
              <a:gd name="adj4" fmla="val 609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1AC0A0DE-DA7D-114F-BD95-AE7B25B6D317}"/>
              </a:ext>
            </a:extLst>
          </p:cNvPr>
          <p:cNvSpPr/>
          <p:nvPr/>
        </p:nvSpPr>
        <p:spPr>
          <a:xfrm>
            <a:off x="1191137" y="4440753"/>
            <a:ext cx="361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RADIOMIC SIGNATURE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ccia sinistra 58">
            <a:extLst>
              <a:ext uri="{FF2B5EF4-FFF2-40B4-BE49-F238E27FC236}">
                <a16:creationId xmlns:a16="http://schemas.microsoft.com/office/drawing/2014/main" id="{11E8D206-7B10-0441-BD13-748E576DFB99}"/>
              </a:ext>
            </a:extLst>
          </p:cNvPr>
          <p:cNvSpPr/>
          <p:nvPr/>
        </p:nvSpPr>
        <p:spPr>
          <a:xfrm>
            <a:off x="4963765" y="4463611"/>
            <a:ext cx="745033" cy="3978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</a:endParaRPr>
          </a:p>
        </p:txBody>
      </p:sp>
      <p:pic>
        <p:nvPicPr>
          <p:cNvPr id="60" name="Picture 13" descr="ML_3D_cmyk">
            <a:extLst>
              <a:ext uri="{FF2B5EF4-FFF2-40B4-BE49-F238E27FC236}">
                <a16:creationId xmlns:a16="http://schemas.microsoft.com/office/drawing/2014/main" id="{F9B7221E-5B7E-D044-B525-28031FA3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DF652D-9F1F-D545-B56D-E2BC0E058F3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749"/>
          <a:stretch/>
        </p:blipFill>
        <p:spPr>
          <a:xfrm>
            <a:off x="486261" y="945104"/>
            <a:ext cx="3333552" cy="334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4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RADIOMICS AND IMMUNOTHERAPY</a:t>
            </a:r>
          </a:p>
        </p:txBody>
      </p:sp>
      <p:pic>
        <p:nvPicPr>
          <p:cNvPr id="84" name="Picture 13" descr="ML_3D_cmyk">
            <a:extLst>
              <a:ext uri="{FF2B5EF4-FFF2-40B4-BE49-F238E27FC236}">
                <a16:creationId xmlns:a16="http://schemas.microsoft.com/office/drawing/2014/main" id="{08BEDFB9-3FFD-764F-8E1D-BA53D03C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F52027D-7105-5A40-BF3C-55F5288EF1A2}"/>
              </a:ext>
            </a:extLst>
          </p:cNvPr>
          <p:cNvSpPr/>
          <p:nvPr/>
        </p:nvSpPr>
        <p:spPr>
          <a:xfrm>
            <a:off x="216240" y="1845558"/>
            <a:ext cx="37426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defTabSz="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20–50%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IT treatment</a:t>
            </a:r>
          </a:p>
          <a:p>
            <a:pPr marL="192881" indent="-192881" defTabSz="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 defTabSz="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Inability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precisely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benefit from IT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applicability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immune checkpoint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blockade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put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immune-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3E94ADE-CB84-F84D-AD7C-27DE9DF6B67E}"/>
              </a:ext>
            </a:extLst>
          </p:cNvPr>
          <p:cNvSpPr/>
          <p:nvPr/>
        </p:nvSpPr>
        <p:spPr>
          <a:xfrm>
            <a:off x="1312931" y="1284786"/>
            <a:ext cx="1241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5754222-FC2F-5841-AC8A-3EB78AEE09FC}"/>
              </a:ext>
            </a:extLst>
          </p:cNvPr>
          <p:cNvSpPr/>
          <p:nvPr/>
        </p:nvSpPr>
        <p:spPr>
          <a:xfrm>
            <a:off x="4613694" y="1284786"/>
            <a:ext cx="4005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WE KNOW?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1F29386-A6CC-DD43-AE04-A95FD6F0B0B0}"/>
              </a:ext>
            </a:extLst>
          </p:cNvPr>
          <p:cNvSpPr/>
          <p:nvPr/>
        </p:nvSpPr>
        <p:spPr>
          <a:xfrm>
            <a:off x="4336993" y="1845558"/>
            <a:ext cx="46095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Radiomics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prognostic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high-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low-risk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Radiomics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pretreatment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images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promising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Delta-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radiomics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serve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noninvasive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way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99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3" descr="ML_3D_cmyk">
            <a:extLst>
              <a:ext uri="{FF2B5EF4-FFF2-40B4-BE49-F238E27FC236}">
                <a16:creationId xmlns:a16="http://schemas.microsoft.com/office/drawing/2014/main" id="{08BEDFB9-3FFD-764F-8E1D-BA53D03C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66BEB40-07A4-F040-B8D4-7FEB817DCB4E}"/>
              </a:ext>
            </a:extLst>
          </p:cNvPr>
          <p:cNvGrpSpPr/>
          <p:nvPr/>
        </p:nvGrpSpPr>
        <p:grpSpPr>
          <a:xfrm>
            <a:off x="484481" y="1237687"/>
            <a:ext cx="3380423" cy="1045486"/>
            <a:chOff x="0" y="0"/>
            <a:chExt cx="5386388" cy="160762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E511558-2214-AB41-A04F-BB4D8D94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386388" cy="13177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A48C052-C7AB-0C41-9313-AE078C51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1317700"/>
              <a:ext cx="1728788" cy="289921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34905731-2919-A341-B9DB-E45FAC97C815}"/>
              </a:ext>
            </a:extLst>
          </p:cNvPr>
          <p:cNvSpPr/>
          <p:nvPr/>
        </p:nvSpPr>
        <p:spPr>
          <a:xfrm>
            <a:off x="372103" y="2466798"/>
            <a:ext cx="62159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defTabSz="34290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Nishino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phenotypes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immune-inflamed, immune-excluded, immune-desert</a:t>
            </a:r>
          </a:p>
          <a:p>
            <a:pPr marL="342900" lvl="1" defTabSz="342900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characterised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dense,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CD8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infiltration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interferon-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signalling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checkpoint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markers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PD-L1), and a high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mutational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ccia angolare in su 9">
            <a:extLst>
              <a:ext uri="{FF2B5EF4-FFF2-40B4-BE49-F238E27FC236}">
                <a16:creationId xmlns:a16="http://schemas.microsoft.com/office/drawing/2014/main" id="{B5A28052-9393-DF47-AC25-091AC80171FD}"/>
              </a:ext>
            </a:extLst>
          </p:cNvPr>
          <p:cNvSpPr/>
          <p:nvPr/>
        </p:nvSpPr>
        <p:spPr>
          <a:xfrm rot="5400000">
            <a:off x="1492101" y="3061137"/>
            <a:ext cx="595200" cy="63758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C5EC29-78F7-4A4B-B02B-AA059A75497D}"/>
              </a:ext>
            </a:extLst>
          </p:cNvPr>
          <p:cNvSpPr/>
          <p:nvPr/>
        </p:nvSpPr>
        <p:spPr>
          <a:xfrm>
            <a:off x="2174693" y="3360109"/>
            <a:ext cx="19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RESPOND TO IT</a:t>
            </a: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C06308-BF1B-1643-9E9D-F2C6E6874BC6}"/>
              </a:ext>
            </a:extLst>
          </p:cNvPr>
          <p:cNvSpPr txBox="1">
            <a:spLocks/>
          </p:cNvSpPr>
          <p:nvPr/>
        </p:nvSpPr>
        <p:spPr>
          <a:xfrm>
            <a:off x="651510" y="12941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RADIOMICS AS AN IMAGING BIOMARKER FOR IMMUNOTHERAPY</a:t>
            </a:r>
          </a:p>
        </p:txBody>
      </p:sp>
    </p:spTree>
    <p:extLst>
      <p:ext uri="{BB962C8B-B14F-4D97-AF65-F5344CB8AC3E}">
        <p14:creationId xmlns:p14="http://schemas.microsoft.com/office/powerpoint/2010/main" val="39598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3" descr="ML_3D_cmyk">
            <a:extLst>
              <a:ext uri="{FF2B5EF4-FFF2-40B4-BE49-F238E27FC236}">
                <a16:creationId xmlns:a16="http://schemas.microsoft.com/office/drawing/2014/main" id="{08BEDFB9-3FFD-764F-8E1D-BA53D03C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C01575-0EE3-654C-8D5D-78D82421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1" y="1245489"/>
            <a:ext cx="5289215" cy="165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60FDE3-D8C5-6446-B8AF-0684571AB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1" y="2585411"/>
            <a:ext cx="2795397" cy="21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99D1247-393E-8F46-8FF4-87C843D09345}"/>
              </a:ext>
            </a:extLst>
          </p:cNvPr>
          <p:cNvSpPr/>
          <p:nvPr/>
        </p:nvSpPr>
        <p:spPr>
          <a:xfrm>
            <a:off x="5943600" y="1482904"/>
            <a:ext cx="320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defTabSz="34290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on immune-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inflamed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immune-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desert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phenotypes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CD8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Radiomics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on CT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(i.e.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5781" lvl="1" indent="-192881" defTabSz="34290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7E2E7EE-8D98-BD45-A2AB-BC6F3CF64CD1}"/>
              </a:ext>
            </a:extLst>
          </p:cNvPr>
          <p:cNvSpPr/>
          <p:nvPr/>
        </p:nvSpPr>
        <p:spPr>
          <a:xfrm>
            <a:off x="5469404" y="4884161"/>
            <a:ext cx="21419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et al, Lancet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8ED4DBE-5BB5-5B46-96A9-91DDEEE65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765" y="2585411"/>
            <a:ext cx="2928571" cy="219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199E06-0216-B54B-87B7-358CE8FED13D}"/>
              </a:ext>
            </a:extLst>
          </p:cNvPr>
          <p:cNvSpPr txBox="1">
            <a:spLocks/>
          </p:cNvSpPr>
          <p:nvPr/>
        </p:nvSpPr>
        <p:spPr>
          <a:xfrm>
            <a:off x="651510" y="129414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RADIOMICS AS AN IMAGING BIOMARKER FOR IMMUNOTHERAPY</a:t>
            </a:r>
          </a:p>
        </p:txBody>
      </p:sp>
    </p:spTree>
    <p:extLst>
      <p:ext uri="{BB962C8B-B14F-4D97-AF65-F5344CB8AC3E}">
        <p14:creationId xmlns:p14="http://schemas.microsoft.com/office/powerpoint/2010/main" val="40995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0974"/>
            <a:ext cx="7886700" cy="994172"/>
          </a:xfrm>
        </p:spPr>
        <p:txBody>
          <a:bodyPr/>
          <a:lstStyle/>
          <a:p>
            <a:pPr lvl="0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RADIOMICS HELP IN PREDICTING HYPERPROGRESSION?</a:t>
            </a: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75217E-3EA5-1A4C-A550-8245636442A2}"/>
              </a:ext>
            </a:extLst>
          </p:cNvPr>
          <p:cNvSpPr txBox="1"/>
          <p:nvPr/>
        </p:nvSpPr>
        <p:spPr>
          <a:xfrm>
            <a:off x="2023110" y="1296447"/>
            <a:ext cx="49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BASELINE PR VS HYPERPROGRESSION</a:t>
            </a:r>
          </a:p>
        </p:txBody>
      </p:sp>
      <p:pic>
        <p:nvPicPr>
          <p:cNvPr id="7" name="Immagine 6" descr="Ritaglio schermata">
            <a:extLst>
              <a:ext uri="{FF2B5EF4-FFF2-40B4-BE49-F238E27FC236}">
                <a16:creationId xmlns:a16="http://schemas.microsoft.com/office/drawing/2014/main" id="{5336F72D-3C8E-7549-A3A2-03FA6A1FB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2"/>
          <a:stretch/>
        </p:blipFill>
        <p:spPr>
          <a:xfrm>
            <a:off x="1262867" y="1725218"/>
            <a:ext cx="4051779" cy="1305720"/>
          </a:xfrm>
          <a:prstGeom prst="rect">
            <a:avLst/>
          </a:prstGeom>
        </p:spPr>
      </p:pic>
      <p:pic>
        <p:nvPicPr>
          <p:cNvPr id="8" name="Immagine 7" descr="Ritaglio schermata">
            <a:extLst>
              <a:ext uri="{FF2B5EF4-FFF2-40B4-BE49-F238E27FC236}">
                <a16:creationId xmlns:a16="http://schemas.microsoft.com/office/drawing/2014/main" id="{41B763FB-8B82-D74B-9E6C-D83F47AC7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5" t="35471" r="16052" b="55078"/>
          <a:stretch/>
        </p:blipFill>
        <p:spPr>
          <a:xfrm>
            <a:off x="3901582" y="2200172"/>
            <a:ext cx="733727" cy="83076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B25C091-B2BB-8443-BB6B-A83E6DCD41E7}"/>
              </a:ext>
            </a:extLst>
          </p:cNvPr>
          <p:cNvGrpSpPr/>
          <p:nvPr/>
        </p:nvGrpSpPr>
        <p:grpSpPr>
          <a:xfrm>
            <a:off x="1262867" y="3361567"/>
            <a:ext cx="4051779" cy="1420565"/>
            <a:chOff x="99531" y="938736"/>
            <a:chExt cx="8196569" cy="2469482"/>
          </a:xfrm>
        </p:grpSpPr>
        <p:pic>
          <p:nvPicPr>
            <p:cNvPr id="10" name="Immagine 9" descr="Ritaglio schermata">
              <a:extLst>
                <a:ext uri="{FF2B5EF4-FFF2-40B4-BE49-F238E27FC236}">
                  <a16:creationId xmlns:a16="http://schemas.microsoft.com/office/drawing/2014/main" id="{79BEE594-224E-CC4E-A230-70ACD30D7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1"/>
            <a:stretch/>
          </p:blipFill>
          <p:spPr>
            <a:xfrm>
              <a:off x="99531" y="938736"/>
              <a:ext cx="8196569" cy="2469482"/>
            </a:xfrm>
            <a:prstGeom prst="rect">
              <a:avLst/>
            </a:prstGeom>
          </p:spPr>
        </p:pic>
        <p:pic>
          <p:nvPicPr>
            <p:cNvPr id="11" name="Immagine 10" descr="Ritaglio schermata">
              <a:extLst>
                <a:ext uri="{FF2B5EF4-FFF2-40B4-BE49-F238E27FC236}">
                  <a16:creationId xmlns:a16="http://schemas.microsoft.com/office/drawing/2014/main" id="{6F2C63A3-F6B8-5848-842A-4EC343753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65" t="12036" r="15854" b="78066"/>
            <a:stretch/>
          </p:blipFill>
          <p:spPr>
            <a:xfrm>
              <a:off x="5796978" y="1537855"/>
              <a:ext cx="1152462" cy="1192898"/>
            </a:xfrm>
            <a:prstGeom prst="rect">
              <a:avLst/>
            </a:prstGeom>
          </p:spPr>
        </p:pic>
      </p:grpSp>
      <p:pic>
        <p:nvPicPr>
          <p:cNvPr id="12" name="Immagine 11" descr="Ritaglio schermata">
            <a:extLst>
              <a:ext uri="{FF2B5EF4-FFF2-40B4-BE49-F238E27FC236}">
                <a16:creationId xmlns:a16="http://schemas.microsoft.com/office/drawing/2014/main" id="{5BE84A90-430A-3346-9AE1-5FC6FA64D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39" y="3361567"/>
            <a:ext cx="2001345" cy="1420565"/>
          </a:xfrm>
          <a:prstGeom prst="rect">
            <a:avLst/>
          </a:prstGeom>
        </p:spPr>
      </p:pic>
      <p:pic>
        <p:nvPicPr>
          <p:cNvPr id="13" name="Immagine 12" descr="Ritaglio schermata">
            <a:extLst>
              <a:ext uri="{FF2B5EF4-FFF2-40B4-BE49-F238E27FC236}">
                <a16:creationId xmlns:a16="http://schemas.microsoft.com/office/drawing/2014/main" id="{F9B24143-DC1B-0240-9551-F5FF1DE4EF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35" y="1725219"/>
            <a:ext cx="1902615" cy="138538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CEB0FA1-AE6C-5D43-8D58-EE01F8E98C96}"/>
              </a:ext>
            </a:extLst>
          </p:cNvPr>
          <p:cNvSpPr/>
          <p:nvPr/>
        </p:nvSpPr>
        <p:spPr>
          <a:xfrm>
            <a:off x="7574412" y="227940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B306A9C-90C7-204E-A753-09B109F06802}"/>
              </a:ext>
            </a:extLst>
          </p:cNvPr>
          <p:cNvSpPr/>
          <p:nvPr/>
        </p:nvSpPr>
        <p:spPr>
          <a:xfrm>
            <a:off x="7553578" y="393334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2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56EF26A-A960-1049-B877-ED86A5D75109}"/>
              </a:ext>
            </a:extLst>
          </p:cNvPr>
          <p:cNvSpPr txBox="1">
            <a:spLocks/>
          </p:cNvSpPr>
          <p:nvPr/>
        </p:nvSpPr>
        <p:spPr>
          <a:xfrm>
            <a:off x="220157" y="260372"/>
            <a:ext cx="8517959" cy="77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ERA OF CYTOTOXIC DRUGS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523B317-FC67-554F-8B86-59989B9A919A}"/>
              </a:ext>
            </a:extLst>
          </p:cNvPr>
          <p:cNvSpPr txBox="1">
            <a:spLocks/>
          </p:cNvSpPr>
          <p:nvPr/>
        </p:nvSpPr>
        <p:spPr>
          <a:xfrm>
            <a:off x="706012" y="1625579"/>
            <a:ext cx="6147769" cy="3177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WHO (1979)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endParaRPr lang="en-GB" sz="3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RECIST 1.0 (2000)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endParaRPr lang="en-GB" sz="3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RECIST 1.1 (2009) </a:t>
            </a:r>
          </a:p>
        </p:txBody>
      </p:sp>
    </p:spTree>
    <p:extLst>
      <p:ext uri="{BB962C8B-B14F-4D97-AF65-F5344CB8AC3E}">
        <p14:creationId xmlns:p14="http://schemas.microsoft.com/office/powerpoint/2010/main" val="424819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63"/>
            <a:ext cx="7886700" cy="994172"/>
          </a:xfrm>
        </p:spPr>
        <p:txBody>
          <a:bodyPr anchor="ctr"/>
          <a:lstStyle/>
          <a:p>
            <a:pPr lvl="0" algn="ctr"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8F211AA-7ED3-E14D-BF68-BB48EA72386B}"/>
              </a:ext>
            </a:extLst>
          </p:cNvPr>
          <p:cNvSpPr txBox="1">
            <a:spLocks/>
          </p:cNvSpPr>
          <p:nvPr/>
        </p:nvSpPr>
        <p:spPr>
          <a:xfrm>
            <a:off x="325755" y="909886"/>
            <a:ext cx="8492490" cy="4035504"/>
          </a:xfrm>
          <a:prstGeom prst="rect">
            <a:avLst/>
          </a:prstGeom>
        </p:spPr>
        <p:txBody>
          <a:bodyPr vert="horz" lIns="6750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Radiologists need to be aware of the mechanism of action of new oncologic drugs, including immunotherapy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Assessment of response to therapy should be performed by specific criteria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IT pseudo-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hyperprogressions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are uncommon, but real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Functional imaging and radiomics are expected to provide more detailed information about response to IT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Picture 13" descr="ML_3D_cmyk">
            <a:extLst>
              <a:ext uri="{FF2B5EF4-FFF2-40B4-BE49-F238E27FC236}">
                <a16:creationId xmlns:a16="http://schemas.microsoft.com/office/drawing/2014/main" id="{3398838F-B84C-7742-B39E-8DBB196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69" t="36273" r="7175" b="35451"/>
          <a:stretch>
            <a:fillRect/>
          </a:stretch>
        </p:blipFill>
        <p:spPr bwMode="auto">
          <a:xfrm>
            <a:off x="7675037" y="4672323"/>
            <a:ext cx="1419972" cy="47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40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7BDFA399-1325-F241-981E-071A94B77319}"/>
              </a:ext>
            </a:extLst>
          </p:cNvPr>
          <p:cNvSpPr txBox="1">
            <a:spLocks/>
          </p:cNvSpPr>
          <p:nvPr/>
        </p:nvSpPr>
        <p:spPr>
          <a:xfrm>
            <a:off x="168840" y="0"/>
            <a:ext cx="8517959" cy="83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tx1"/>
              </a:buClr>
            </a:pPr>
            <a:r>
              <a:rPr lang="it-IT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FROM WHO TO RECIST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E14844A5-D348-4A4E-9A61-D6FBEF7076CC}"/>
              </a:ext>
            </a:extLst>
          </p:cNvPr>
          <p:cNvSpPr txBox="1">
            <a:spLocks/>
          </p:cNvSpPr>
          <p:nvPr/>
        </p:nvSpPr>
        <p:spPr>
          <a:xfrm>
            <a:off x="193554" y="919576"/>
            <a:ext cx="8950446" cy="1850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Response Evaluation Criteria for Solid Tumours</a:t>
            </a:r>
          </a:p>
          <a:p>
            <a:pPr>
              <a:buClr>
                <a:schemeClr val="tx1"/>
              </a:buClr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From 2D to 1D </a:t>
            </a:r>
          </a:p>
          <a:p>
            <a:pPr>
              <a:buClr>
                <a:schemeClr val="tx1"/>
              </a:buClr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Sum of the longest diameters of the appointed target lesions in the transversal plane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62E37C4-AF35-ED40-82FB-EC753A10602D}"/>
              </a:ext>
            </a:extLst>
          </p:cNvPr>
          <p:cNvGrpSpPr/>
          <p:nvPr/>
        </p:nvGrpSpPr>
        <p:grpSpPr>
          <a:xfrm>
            <a:off x="5294752" y="3237019"/>
            <a:ext cx="2434891" cy="1872887"/>
            <a:chOff x="1110564" y="4236329"/>
            <a:chExt cx="2434891" cy="1872887"/>
          </a:xfrm>
        </p:grpSpPr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DEB7A2B7-61B2-A14F-8B79-09D92BE220DE}"/>
                </a:ext>
              </a:extLst>
            </p:cNvPr>
            <p:cNvSpPr/>
            <p:nvPr/>
          </p:nvSpPr>
          <p:spPr>
            <a:xfrm>
              <a:off x="1110564" y="4236329"/>
              <a:ext cx="2434891" cy="919528"/>
            </a:xfrm>
            <a:custGeom>
              <a:avLst/>
              <a:gdLst>
                <a:gd name="connsiteX0" fmla="*/ 1841157 w 2644953"/>
                <a:gd name="connsiteY0" fmla="*/ 0 h 1100392"/>
                <a:gd name="connsiteX1" fmla="*/ 593125 w 2644953"/>
                <a:gd name="connsiteY1" fmla="*/ 24713 h 1100392"/>
                <a:gd name="connsiteX2" fmla="*/ 494271 w 2644953"/>
                <a:gd name="connsiteY2" fmla="*/ 37070 h 1100392"/>
                <a:gd name="connsiteX3" fmla="*/ 247135 w 2644953"/>
                <a:gd name="connsiteY3" fmla="*/ 49427 h 1100392"/>
                <a:gd name="connsiteX4" fmla="*/ 98854 w 2644953"/>
                <a:gd name="connsiteY4" fmla="*/ 123567 h 1100392"/>
                <a:gd name="connsiteX5" fmla="*/ 61784 w 2644953"/>
                <a:gd name="connsiteY5" fmla="*/ 148281 h 1100392"/>
                <a:gd name="connsiteX6" fmla="*/ 0 w 2644953"/>
                <a:gd name="connsiteY6" fmla="*/ 259491 h 1100392"/>
                <a:gd name="connsiteX7" fmla="*/ 12357 w 2644953"/>
                <a:gd name="connsiteY7" fmla="*/ 457200 h 1100392"/>
                <a:gd name="connsiteX8" fmla="*/ 86498 w 2644953"/>
                <a:gd name="connsiteY8" fmla="*/ 605481 h 1100392"/>
                <a:gd name="connsiteX9" fmla="*/ 160638 w 2644953"/>
                <a:gd name="connsiteY9" fmla="*/ 704335 h 1100392"/>
                <a:gd name="connsiteX10" fmla="*/ 247135 w 2644953"/>
                <a:gd name="connsiteY10" fmla="*/ 815546 h 1100392"/>
                <a:gd name="connsiteX11" fmla="*/ 333633 w 2644953"/>
                <a:gd name="connsiteY11" fmla="*/ 840259 h 1100392"/>
                <a:gd name="connsiteX12" fmla="*/ 370703 w 2644953"/>
                <a:gd name="connsiteY12" fmla="*/ 864973 h 1100392"/>
                <a:gd name="connsiteX13" fmla="*/ 444844 w 2644953"/>
                <a:gd name="connsiteY13" fmla="*/ 902043 h 1100392"/>
                <a:gd name="connsiteX14" fmla="*/ 481914 w 2644953"/>
                <a:gd name="connsiteY14" fmla="*/ 976183 h 1100392"/>
                <a:gd name="connsiteX15" fmla="*/ 494271 w 2644953"/>
                <a:gd name="connsiteY15" fmla="*/ 1013254 h 1100392"/>
                <a:gd name="connsiteX16" fmla="*/ 568411 w 2644953"/>
                <a:gd name="connsiteY16" fmla="*/ 1050324 h 1100392"/>
                <a:gd name="connsiteX17" fmla="*/ 617838 w 2644953"/>
                <a:gd name="connsiteY17" fmla="*/ 1087394 h 1100392"/>
                <a:gd name="connsiteX18" fmla="*/ 803190 w 2644953"/>
                <a:gd name="connsiteY18" fmla="*/ 1087394 h 1100392"/>
                <a:gd name="connsiteX19" fmla="*/ 852617 w 2644953"/>
                <a:gd name="connsiteY19" fmla="*/ 1062681 h 1100392"/>
                <a:gd name="connsiteX20" fmla="*/ 889687 w 2644953"/>
                <a:gd name="connsiteY20" fmla="*/ 1050324 h 1100392"/>
                <a:gd name="connsiteX21" fmla="*/ 976184 w 2644953"/>
                <a:gd name="connsiteY21" fmla="*/ 988540 h 1100392"/>
                <a:gd name="connsiteX22" fmla="*/ 1013254 w 2644953"/>
                <a:gd name="connsiteY22" fmla="*/ 976183 h 1100392"/>
                <a:gd name="connsiteX23" fmla="*/ 1050325 w 2644953"/>
                <a:gd name="connsiteY23" fmla="*/ 951470 h 1100392"/>
                <a:gd name="connsiteX24" fmla="*/ 1149179 w 2644953"/>
                <a:gd name="connsiteY24" fmla="*/ 926756 h 1100392"/>
                <a:gd name="connsiteX25" fmla="*/ 1285103 w 2644953"/>
                <a:gd name="connsiteY25" fmla="*/ 877329 h 1100392"/>
                <a:gd name="connsiteX26" fmla="*/ 1359244 w 2644953"/>
                <a:gd name="connsiteY26" fmla="*/ 852616 h 1100392"/>
                <a:gd name="connsiteX27" fmla="*/ 1458098 w 2644953"/>
                <a:gd name="connsiteY27" fmla="*/ 803189 h 1100392"/>
                <a:gd name="connsiteX28" fmla="*/ 1507525 w 2644953"/>
                <a:gd name="connsiteY28" fmla="*/ 790832 h 1100392"/>
                <a:gd name="connsiteX29" fmla="*/ 1569308 w 2644953"/>
                <a:gd name="connsiteY29" fmla="*/ 766118 h 1100392"/>
                <a:gd name="connsiteX30" fmla="*/ 1606379 w 2644953"/>
                <a:gd name="connsiteY30" fmla="*/ 753762 h 1100392"/>
                <a:gd name="connsiteX31" fmla="*/ 1692876 w 2644953"/>
                <a:gd name="connsiteY31" fmla="*/ 716691 h 1100392"/>
                <a:gd name="connsiteX32" fmla="*/ 1742303 w 2644953"/>
                <a:gd name="connsiteY32" fmla="*/ 691978 h 1100392"/>
                <a:gd name="connsiteX33" fmla="*/ 1779373 w 2644953"/>
                <a:gd name="connsiteY33" fmla="*/ 667264 h 1100392"/>
                <a:gd name="connsiteX34" fmla="*/ 1841157 w 2644953"/>
                <a:gd name="connsiteY34" fmla="*/ 654908 h 1100392"/>
                <a:gd name="connsiteX35" fmla="*/ 1915298 w 2644953"/>
                <a:gd name="connsiteY35" fmla="*/ 630194 h 1100392"/>
                <a:gd name="connsiteX36" fmla="*/ 1977081 w 2644953"/>
                <a:gd name="connsiteY36" fmla="*/ 617837 h 1100392"/>
                <a:gd name="connsiteX37" fmla="*/ 2100649 w 2644953"/>
                <a:gd name="connsiteY37" fmla="*/ 580767 h 1100392"/>
                <a:gd name="connsiteX38" fmla="*/ 2137719 w 2644953"/>
                <a:gd name="connsiteY38" fmla="*/ 568410 h 1100392"/>
                <a:gd name="connsiteX39" fmla="*/ 2174790 w 2644953"/>
                <a:gd name="connsiteY39" fmla="*/ 556054 h 1100392"/>
                <a:gd name="connsiteX40" fmla="*/ 2273644 w 2644953"/>
                <a:gd name="connsiteY40" fmla="*/ 518983 h 1100392"/>
                <a:gd name="connsiteX41" fmla="*/ 2310714 w 2644953"/>
                <a:gd name="connsiteY41" fmla="*/ 494270 h 1100392"/>
                <a:gd name="connsiteX42" fmla="*/ 2360141 w 2644953"/>
                <a:gd name="connsiteY42" fmla="*/ 481913 h 1100392"/>
                <a:gd name="connsiteX43" fmla="*/ 2434281 w 2644953"/>
                <a:gd name="connsiteY43" fmla="*/ 457200 h 1100392"/>
                <a:gd name="connsiteX44" fmla="*/ 2508422 w 2644953"/>
                <a:gd name="connsiteY44" fmla="*/ 407773 h 1100392"/>
                <a:gd name="connsiteX45" fmla="*/ 2557849 w 2644953"/>
                <a:gd name="connsiteY45" fmla="*/ 370702 h 1100392"/>
                <a:gd name="connsiteX46" fmla="*/ 2594919 w 2644953"/>
                <a:gd name="connsiteY46" fmla="*/ 345989 h 1100392"/>
                <a:gd name="connsiteX47" fmla="*/ 2607276 w 2644953"/>
                <a:gd name="connsiteY47" fmla="*/ 296562 h 1100392"/>
                <a:gd name="connsiteX48" fmla="*/ 2631990 w 2644953"/>
                <a:gd name="connsiteY48" fmla="*/ 247135 h 1100392"/>
                <a:gd name="connsiteX49" fmla="*/ 2644346 w 2644953"/>
                <a:gd name="connsiteY49" fmla="*/ 172994 h 1100392"/>
                <a:gd name="connsiteX50" fmla="*/ 2631990 w 2644953"/>
                <a:gd name="connsiteY50" fmla="*/ 24713 h 1100392"/>
                <a:gd name="connsiteX51" fmla="*/ 2557849 w 2644953"/>
                <a:gd name="connsiteY51" fmla="*/ 0 h 1100392"/>
                <a:gd name="connsiteX52" fmla="*/ 1841157 w 2644953"/>
                <a:gd name="connsiteY52" fmla="*/ 0 h 110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644953" h="1100392">
                  <a:moveTo>
                    <a:pt x="1841157" y="0"/>
                  </a:moveTo>
                  <a:cubicBezTo>
                    <a:pt x="1388487" y="90528"/>
                    <a:pt x="1859244" y="364"/>
                    <a:pt x="593125" y="24713"/>
                  </a:cubicBezTo>
                  <a:cubicBezTo>
                    <a:pt x="559923" y="25352"/>
                    <a:pt x="527394" y="34704"/>
                    <a:pt x="494271" y="37070"/>
                  </a:cubicBezTo>
                  <a:cubicBezTo>
                    <a:pt x="411999" y="42947"/>
                    <a:pt x="329514" y="45308"/>
                    <a:pt x="247135" y="49427"/>
                  </a:cubicBezTo>
                  <a:cubicBezTo>
                    <a:pt x="144819" y="83532"/>
                    <a:pt x="194668" y="59691"/>
                    <a:pt x="98854" y="123567"/>
                  </a:cubicBezTo>
                  <a:lnTo>
                    <a:pt x="61784" y="148281"/>
                  </a:lnTo>
                  <a:cubicBezTo>
                    <a:pt x="5132" y="233259"/>
                    <a:pt x="21750" y="194243"/>
                    <a:pt x="0" y="259491"/>
                  </a:cubicBezTo>
                  <a:cubicBezTo>
                    <a:pt x="4119" y="325394"/>
                    <a:pt x="3435" y="391774"/>
                    <a:pt x="12357" y="457200"/>
                  </a:cubicBezTo>
                  <a:cubicBezTo>
                    <a:pt x="20275" y="515261"/>
                    <a:pt x="52482" y="560126"/>
                    <a:pt x="86498" y="605481"/>
                  </a:cubicBezTo>
                  <a:cubicBezTo>
                    <a:pt x="111211" y="638432"/>
                    <a:pt x="137790" y="670064"/>
                    <a:pt x="160638" y="704335"/>
                  </a:cubicBezTo>
                  <a:cubicBezTo>
                    <a:pt x="180274" y="733788"/>
                    <a:pt x="212294" y="792319"/>
                    <a:pt x="247135" y="815546"/>
                  </a:cubicBezTo>
                  <a:cubicBezTo>
                    <a:pt x="257768" y="822634"/>
                    <a:pt x="327047" y="838612"/>
                    <a:pt x="333633" y="840259"/>
                  </a:cubicBezTo>
                  <a:cubicBezTo>
                    <a:pt x="345990" y="848497"/>
                    <a:pt x="357420" y="858331"/>
                    <a:pt x="370703" y="864973"/>
                  </a:cubicBezTo>
                  <a:cubicBezTo>
                    <a:pt x="473027" y="916135"/>
                    <a:pt x="338597" y="831212"/>
                    <a:pt x="444844" y="902043"/>
                  </a:cubicBezTo>
                  <a:cubicBezTo>
                    <a:pt x="475900" y="995216"/>
                    <a:pt x="434008" y="880372"/>
                    <a:pt x="481914" y="976183"/>
                  </a:cubicBezTo>
                  <a:cubicBezTo>
                    <a:pt x="487739" y="987833"/>
                    <a:pt x="486134" y="1003083"/>
                    <a:pt x="494271" y="1013254"/>
                  </a:cubicBezTo>
                  <a:cubicBezTo>
                    <a:pt x="511691" y="1035029"/>
                    <a:pt x="543992" y="1042184"/>
                    <a:pt x="568411" y="1050324"/>
                  </a:cubicBezTo>
                  <a:cubicBezTo>
                    <a:pt x="584887" y="1062681"/>
                    <a:pt x="599418" y="1078184"/>
                    <a:pt x="617838" y="1087394"/>
                  </a:cubicBezTo>
                  <a:cubicBezTo>
                    <a:pt x="671818" y="1114384"/>
                    <a:pt x="756393" y="1091648"/>
                    <a:pt x="803190" y="1087394"/>
                  </a:cubicBezTo>
                  <a:cubicBezTo>
                    <a:pt x="819666" y="1079156"/>
                    <a:pt x="835686" y="1069937"/>
                    <a:pt x="852617" y="1062681"/>
                  </a:cubicBezTo>
                  <a:cubicBezTo>
                    <a:pt x="864589" y="1057550"/>
                    <a:pt x="878378" y="1056786"/>
                    <a:pt x="889687" y="1050324"/>
                  </a:cubicBezTo>
                  <a:cubicBezTo>
                    <a:pt x="928855" y="1027942"/>
                    <a:pt x="937944" y="1007661"/>
                    <a:pt x="976184" y="988540"/>
                  </a:cubicBezTo>
                  <a:cubicBezTo>
                    <a:pt x="987834" y="982715"/>
                    <a:pt x="1001604" y="982008"/>
                    <a:pt x="1013254" y="976183"/>
                  </a:cubicBezTo>
                  <a:cubicBezTo>
                    <a:pt x="1026537" y="969541"/>
                    <a:pt x="1037042" y="958112"/>
                    <a:pt x="1050325" y="951470"/>
                  </a:cubicBezTo>
                  <a:cubicBezTo>
                    <a:pt x="1075658" y="938804"/>
                    <a:pt x="1125676" y="931457"/>
                    <a:pt x="1149179" y="926756"/>
                  </a:cubicBezTo>
                  <a:cubicBezTo>
                    <a:pt x="1226888" y="874950"/>
                    <a:pt x="1143531" y="924518"/>
                    <a:pt x="1285103" y="877329"/>
                  </a:cubicBezTo>
                  <a:lnTo>
                    <a:pt x="1359244" y="852616"/>
                  </a:lnTo>
                  <a:cubicBezTo>
                    <a:pt x="1404652" y="822343"/>
                    <a:pt x="1397637" y="823342"/>
                    <a:pt x="1458098" y="803189"/>
                  </a:cubicBezTo>
                  <a:cubicBezTo>
                    <a:pt x="1474209" y="797819"/>
                    <a:pt x="1491414" y="796203"/>
                    <a:pt x="1507525" y="790832"/>
                  </a:cubicBezTo>
                  <a:cubicBezTo>
                    <a:pt x="1528568" y="783818"/>
                    <a:pt x="1548539" y="773906"/>
                    <a:pt x="1569308" y="766118"/>
                  </a:cubicBezTo>
                  <a:cubicBezTo>
                    <a:pt x="1581504" y="761545"/>
                    <a:pt x="1594022" y="757881"/>
                    <a:pt x="1606379" y="753762"/>
                  </a:cubicBezTo>
                  <a:cubicBezTo>
                    <a:pt x="1681500" y="703680"/>
                    <a:pt x="1601687" y="750887"/>
                    <a:pt x="1692876" y="716691"/>
                  </a:cubicBezTo>
                  <a:cubicBezTo>
                    <a:pt x="1710123" y="710223"/>
                    <a:pt x="1726310" y="701117"/>
                    <a:pt x="1742303" y="691978"/>
                  </a:cubicBezTo>
                  <a:cubicBezTo>
                    <a:pt x="1755197" y="684610"/>
                    <a:pt x="1765468" y="672478"/>
                    <a:pt x="1779373" y="667264"/>
                  </a:cubicBezTo>
                  <a:cubicBezTo>
                    <a:pt x="1799038" y="659890"/>
                    <a:pt x="1820895" y="660434"/>
                    <a:pt x="1841157" y="654908"/>
                  </a:cubicBezTo>
                  <a:cubicBezTo>
                    <a:pt x="1866290" y="648054"/>
                    <a:pt x="1889753" y="635303"/>
                    <a:pt x="1915298" y="630194"/>
                  </a:cubicBezTo>
                  <a:cubicBezTo>
                    <a:pt x="1935892" y="626075"/>
                    <a:pt x="1956579" y="622393"/>
                    <a:pt x="1977081" y="617837"/>
                  </a:cubicBezTo>
                  <a:cubicBezTo>
                    <a:pt x="2033115" y="605385"/>
                    <a:pt x="2039030" y="601307"/>
                    <a:pt x="2100649" y="580767"/>
                  </a:cubicBezTo>
                  <a:lnTo>
                    <a:pt x="2137719" y="568410"/>
                  </a:lnTo>
                  <a:lnTo>
                    <a:pt x="2174790" y="556054"/>
                  </a:lnTo>
                  <a:cubicBezTo>
                    <a:pt x="2261723" y="498097"/>
                    <a:pt x="2151494" y="564789"/>
                    <a:pt x="2273644" y="518983"/>
                  </a:cubicBezTo>
                  <a:cubicBezTo>
                    <a:pt x="2287549" y="513769"/>
                    <a:pt x="2297064" y="500120"/>
                    <a:pt x="2310714" y="494270"/>
                  </a:cubicBezTo>
                  <a:cubicBezTo>
                    <a:pt x="2326324" y="487580"/>
                    <a:pt x="2343874" y="486793"/>
                    <a:pt x="2360141" y="481913"/>
                  </a:cubicBezTo>
                  <a:cubicBezTo>
                    <a:pt x="2385092" y="474428"/>
                    <a:pt x="2434281" y="457200"/>
                    <a:pt x="2434281" y="457200"/>
                  </a:cubicBezTo>
                  <a:cubicBezTo>
                    <a:pt x="2520554" y="370927"/>
                    <a:pt x="2424966" y="455462"/>
                    <a:pt x="2508422" y="407773"/>
                  </a:cubicBezTo>
                  <a:cubicBezTo>
                    <a:pt x="2526303" y="397555"/>
                    <a:pt x="2541090" y="382673"/>
                    <a:pt x="2557849" y="370702"/>
                  </a:cubicBezTo>
                  <a:cubicBezTo>
                    <a:pt x="2569934" y="362070"/>
                    <a:pt x="2582562" y="354227"/>
                    <a:pt x="2594919" y="345989"/>
                  </a:cubicBezTo>
                  <a:cubicBezTo>
                    <a:pt x="2599038" y="329513"/>
                    <a:pt x="2601313" y="312463"/>
                    <a:pt x="2607276" y="296562"/>
                  </a:cubicBezTo>
                  <a:cubicBezTo>
                    <a:pt x="2613744" y="279314"/>
                    <a:pt x="2626697" y="264779"/>
                    <a:pt x="2631990" y="247135"/>
                  </a:cubicBezTo>
                  <a:cubicBezTo>
                    <a:pt x="2639189" y="223137"/>
                    <a:pt x="2640227" y="197708"/>
                    <a:pt x="2644346" y="172994"/>
                  </a:cubicBezTo>
                  <a:cubicBezTo>
                    <a:pt x="2640227" y="123567"/>
                    <a:pt x="2654171" y="69075"/>
                    <a:pt x="2631990" y="24713"/>
                  </a:cubicBezTo>
                  <a:cubicBezTo>
                    <a:pt x="2620340" y="1413"/>
                    <a:pt x="2583899" y="0"/>
                    <a:pt x="2557849" y="0"/>
                  </a:cubicBezTo>
                  <a:lnTo>
                    <a:pt x="1841157" y="0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5CB34BDD-34B8-C744-A53E-58564BF86EAA}"/>
                </a:ext>
              </a:extLst>
            </p:cNvPr>
            <p:cNvCxnSpPr>
              <a:stCxn id="20" idx="7"/>
            </p:cNvCxnSpPr>
            <p:nvPr/>
          </p:nvCxnSpPr>
          <p:spPr>
            <a:xfrm flipV="1">
              <a:off x="1121940" y="4261043"/>
              <a:ext cx="2410552" cy="357339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2E181D72-E2A0-2544-ACCD-2DF5C3AB206E}"/>
                </a:ext>
              </a:extLst>
            </p:cNvPr>
            <p:cNvSpPr/>
            <p:nvPr/>
          </p:nvSpPr>
          <p:spPr>
            <a:xfrm>
              <a:off x="2003739" y="4368248"/>
              <a:ext cx="3987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D20DF230-F372-BD40-BB47-DB15E34A33D2}"/>
                </a:ext>
              </a:extLst>
            </p:cNvPr>
            <p:cNvSpPr/>
            <p:nvPr/>
          </p:nvSpPr>
          <p:spPr>
            <a:xfrm>
              <a:off x="1708181" y="5647551"/>
              <a:ext cx="13131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RECIST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B033BB7-AAD1-2A45-A471-50DD699395DB}"/>
              </a:ext>
            </a:extLst>
          </p:cNvPr>
          <p:cNvGrpSpPr/>
          <p:nvPr/>
        </p:nvGrpSpPr>
        <p:grpSpPr>
          <a:xfrm>
            <a:off x="1362275" y="3056246"/>
            <a:ext cx="2644953" cy="2053660"/>
            <a:chOff x="5586028" y="4055556"/>
            <a:chExt cx="2644953" cy="2053660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C4EEA328-BE88-7C46-B617-6E75686CA2D9}"/>
                </a:ext>
              </a:extLst>
            </p:cNvPr>
            <p:cNvSpPr/>
            <p:nvPr/>
          </p:nvSpPr>
          <p:spPr>
            <a:xfrm>
              <a:off x="6144682" y="5647551"/>
              <a:ext cx="9364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WHO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F2F43071-DC87-9340-8829-EAB7EA715098}"/>
                </a:ext>
              </a:extLst>
            </p:cNvPr>
            <p:cNvSpPr/>
            <p:nvPr/>
          </p:nvSpPr>
          <p:spPr>
            <a:xfrm>
              <a:off x="5586028" y="4236329"/>
              <a:ext cx="2644953" cy="1100392"/>
            </a:xfrm>
            <a:custGeom>
              <a:avLst/>
              <a:gdLst>
                <a:gd name="connsiteX0" fmla="*/ 1841157 w 2644953"/>
                <a:gd name="connsiteY0" fmla="*/ 0 h 1100392"/>
                <a:gd name="connsiteX1" fmla="*/ 593125 w 2644953"/>
                <a:gd name="connsiteY1" fmla="*/ 24713 h 1100392"/>
                <a:gd name="connsiteX2" fmla="*/ 494271 w 2644953"/>
                <a:gd name="connsiteY2" fmla="*/ 37070 h 1100392"/>
                <a:gd name="connsiteX3" fmla="*/ 247135 w 2644953"/>
                <a:gd name="connsiteY3" fmla="*/ 49427 h 1100392"/>
                <a:gd name="connsiteX4" fmla="*/ 98854 w 2644953"/>
                <a:gd name="connsiteY4" fmla="*/ 123567 h 1100392"/>
                <a:gd name="connsiteX5" fmla="*/ 61784 w 2644953"/>
                <a:gd name="connsiteY5" fmla="*/ 148281 h 1100392"/>
                <a:gd name="connsiteX6" fmla="*/ 0 w 2644953"/>
                <a:gd name="connsiteY6" fmla="*/ 259491 h 1100392"/>
                <a:gd name="connsiteX7" fmla="*/ 12357 w 2644953"/>
                <a:gd name="connsiteY7" fmla="*/ 457200 h 1100392"/>
                <a:gd name="connsiteX8" fmla="*/ 86498 w 2644953"/>
                <a:gd name="connsiteY8" fmla="*/ 605481 h 1100392"/>
                <a:gd name="connsiteX9" fmla="*/ 160638 w 2644953"/>
                <a:gd name="connsiteY9" fmla="*/ 704335 h 1100392"/>
                <a:gd name="connsiteX10" fmla="*/ 247135 w 2644953"/>
                <a:gd name="connsiteY10" fmla="*/ 815546 h 1100392"/>
                <a:gd name="connsiteX11" fmla="*/ 333633 w 2644953"/>
                <a:gd name="connsiteY11" fmla="*/ 840259 h 1100392"/>
                <a:gd name="connsiteX12" fmla="*/ 370703 w 2644953"/>
                <a:gd name="connsiteY12" fmla="*/ 864973 h 1100392"/>
                <a:gd name="connsiteX13" fmla="*/ 444844 w 2644953"/>
                <a:gd name="connsiteY13" fmla="*/ 902043 h 1100392"/>
                <a:gd name="connsiteX14" fmla="*/ 481914 w 2644953"/>
                <a:gd name="connsiteY14" fmla="*/ 976183 h 1100392"/>
                <a:gd name="connsiteX15" fmla="*/ 494271 w 2644953"/>
                <a:gd name="connsiteY15" fmla="*/ 1013254 h 1100392"/>
                <a:gd name="connsiteX16" fmla="*/ 568411 w 2644953"/>
                <a:gd name="connsiteY16" fmla="*/ 1050324 h 1100392"/>
                <a:gd name="connsiteX17" fmla="*/ 617838 w 2644953"/>
                <a:gd name="connsiteY17" fmla="*/ 1087394 h 1100392"/>
                <a:gd name="connsiteX18" fmla="*/ 803190 w 2644953"/>
                <a:gd name="connsiteY18" fmla="*/ 1087394 h 1100392"/>
                <a:gd name="connsiteX19" fmla="*/ 852617 w 2644953"/>
                <a:gd name="connsiteY19" fmla="*/ 1062681 h 1100392"/>
                <a:gd name="connsiteX20" fmla="*/ 889687 w 2644953"/>
                <a:gd name="connsiteY20" fmla="*/ 1050324 h 1100392"/>
                <a:gd name="connsiteX21" fmla="*/ 976184 w 2644953"/>
                <a:gd name="connsiteY21" fmla="*/ 988540 h 1100392"/>
                <a:gd name="connsiteX22" fmla="*/ 1013254 w 2644953"/>
                <a:gd name="connsiteY22" fmla="*/ 976183 h 1100392"/>
                <a:gd name="connsiteX23" fmla="*/ 1050325 w 2644953"/>
                <a:gd name="connsiteY23" fmla="*/ 951470 h 1100392"/>
                <a:gd name="connsiteX24" fmla="*/ 1149179 w 2644953"/>
                <a:gd name="connsiteY24" fmla="*/ 926756 h 1100392"/>
                <a:gd name="connsiteX25" fmla="*/ 1285103 w 2644953"/>
                <a:gd name="connsiteY25" fmla="*/ 877329 h 1100392"/>
                <a:gd name="connsiteX26" fmla="*/ 1359244 w 2644953"/>
                <a:gd name="connsiteY26" fmla="*/ 852616 h 1100392"/>
                <a:gd name="connsiteX27" fmla="*/ 1458098 w 2644953"/>
                <a:gd name="connsiteY27" fmla="*/ 803189 h 1100392"/>
                <a:gd name="connsiteX28" fmla="*/ 1507525 w 2644953"/>
                <a:gd name="connsiteY28" fmla="*/ 790832 h 1100392"/>
                <a:gd name="connsiteX29" fmla="*/ 1569308 w 2644953"/>
                <a:gd name="connsiteY29" fmla="*/ 766118 h 1100392"/>
                <a:gd name="connsiteX30" fmla="*/ 1606379 w 2644953"/>
                <a:gd name="connsiteY30" fmla="*/ 753762 h 1100392"/>
                <a:gd name="connsiteX31" fmla="*/ 1692876 w 2644953"/>
                <a:gd name="connsiteY31" fmla="*/ 716691 h 1100392"/>
                <a:gd name="connsiteX32" fmla="*/ 1742303 w 2644953"/>
                <a:gd name="connsiteY32" fmla="*/ 691978 h 1100392"/>
                <a:gd name="connsiteX33" fmla="*/ 1779373 w 2644953"/>
                <a:gd name="connsiteY33" fmla="*/ 667264 h 1100392"/>
                <a:gd name="connsiteX34" fmla="*/ 1841157 w 2644953"/>
                <a:gd name="connsiteY34" fmla="*/ 654908 h 1100392"/>
                <a:gd name="connsiteX35" fmla="*/ 1915298 w 2644953"/>
                <a:gd name="connsiteY35" fmla="*/ 630194 h 1100392"/>
                <a:gd name="connsiteX36" fmla="*/ 1977081 w 2644953"/>
                <a:gd name="connsiteY36" fmla="*/ 617837 h 1100392"/>
                <a:gd name="connsiteX37" fmla="*/ 2100649 w 2644953"/>
                <a:gd name="connsiteY37" fmla="*/ 580767 h 1100392"/>
                <a:gd name="connsiteX38" fmla="*/ 2137719 w 2644953"/>
                <a:gd name="connsiteY38" fmla="*/ 568410 h 1100392"/>
                <a:gd name="connsiteX39" fmla="*/ 2174790 w 2644953"/>
                <a:gd name="connsiteY39" fmla="*/ 556054 h 1100392"/>
                <a:gd name="connsiteX40" fmla="*/ 2273644 w 2644953"/>
                <a:gd name="connsiteY40" fmla="*/ 518983 h 1100392"/>
                <a:gd name="connsiteX41" fmla="*/ 2310714 w 2644953"/>
                <a:gd name="connsiteY41" fmla="*/ 494270 h 1100392"/>
                <a:gd name="connsiteX42" fmla="*/ 2360141 w 2644953"/>
                <a:gd name="connsiteY42" fmla="*/ 481913 h 1100392"/>
                <a:gd name="connsiteX43" fmla="*/ 2434281 w 2644953"/>
                <a:gd name="connsiteY43" fmla="*/ 457200 h 1100392"/>
                <a:gd name="connsiteX44" fmla="*/ 2508422 w 2644953"/>
                <a:gd name="connsiteY44" fmla="*/ 407773 h 1100392"/>
                <a:gd name="connsiteX45" fmla="*/ 2557849 w 2644953"/>
                <a:gd name="connsiteY45" fmla="*/ 370702 h 1100392"/>
                <a:gd name="connsiteX46" fmla="*/ 2594919 w 2644953"/>
                <a:gd name="connsiteY46" fmla="*/ 345989 h 1100392"/>
                <a:gd name="connsiteX47" fmla="*/ 2607276 w 2644953"/>
                <a:gd name="connsiteY47" fmla="*/ 296562 h 1100392"/>
                <a:gd name="connsiteX48" fmla="*/ 2631990 w 2644953"/>
                <a:gd name="connsiteY48" fmla="*/ 247135 h 1100392"/>
                <a:gd name="connsiteX49" fmla="*/ 2644346 w 2644953"/>
                <a:gd name="connsiteY49" fmla="*/ 172994 h 1100392"/>
                <a:gd name="connsiteX50" fmla="*/ 2631990 w 2644953"/>
                <a:gd name="connsiteY50" fmla="*/ 24713 h 1100392"/>
                <a:gd name="connsiteX51" fmla="*/ 2557849 w 2644953"/>
                <a:gd name="connsiteY51" fmla="*/ 0 h 1100392"/>
                <a:gd name="connsiteX52" fmla="*/ 1841157 w 2644953"/>
                <a:gd name="connsiteY52" fmla="*/ 0 h 110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644953" h="1100392">
                  <a:moveTo>
                    <a:pt x="1841157" y="0"/>
                  </a:moveTo>
                  <a:cubicBezTo>
                    <a:pt x="1388487" y="90528"/>
                    <a:pt x="1859244" y="364"/>
                    <a:pt x="593125" y="24713"/>
                  </a:cubicBezTo>
                  <a:cubicBezTo>
                    <a:pt x="559923" y="25352"/>
                    <a:pt x="527394" y="34704"/>
                    <a:pt x="494271" y="37070"/>
                  </a:cubicBezTo>
                  <a:cubicBezTo>
                    <a:pt x="411999" y="42947"/>
                    <a:pt x="329514" y="45308"/>
                    <a:pt x="247135" y="49427"/>
                  </a:cubicBezTo>
                  <a:cubicBezTo>
                    <a:pt x="144819" y="83532"/>
                    <a:pt x="194668" y="59691"/>
                    <a:pt x="98854" y="123567"/>
                  </a:cubicBezTo>
                  <a:lnTo>
                    <a:pt x="61784" y="148281"/>
                  </a:lnTo>
                  <a:cubicBezTo>
                    <a:pt x="5132" y="233259"/>
                    <a:pt x="21750" y="194243"/>
                    <a:pt x="0" y="259491"/>
                  </a:cubicBezTo>
                  <a:cubicBezTo>
                    <a:pt x="4119" y="325394"/>
                    <a:pt x="3435" y="391774"/>
                    <a:pt x="12357" y="457200"/>
                  </a:cubicBezTo>
                  <a:cubicBezTo>
                    <a:pt x="20275" y="515261"/>
                    <a:pt x="52482" y="560126"/>
                    <a:pt x="86498" y="605481"/>
                  </a:cubicBezTo>
                  <a:cubicBezTo>
                    <a:pt x="111211" y="638432"/>
                    <a:pt x="137790" y="670064"/>
                    <a:pt x="160638" y="704335"/>
                  </a:cubicBezTo>
                  <a:cubicBezTo>
                    <a:pt x="180274" y="733788"/>
                    <a:pt x="212294" y="792319"/>
                    <a:pt x="247135" y="815546"/>
                  </a:cubicBezTo>
                  <a:cubicBezTo>
                    <a:pt x="257768" y="822634"/>
                    <a:pt x="327047" y="838612"/>
                    <a:pt x="333633" y="840259"/>
                  </a:cubicBezTo>
                  <a:cubicBezTo>
                    <a:pt x="345990" y="848497"/>
                    <a:pt x="357420" y="858331"/>
                    <a:pt x="370703" y="864973"/>
                  </a:cubicBezTo>
                  <a:cubicBezTo>
                    <a:pt x="473027" y="916135"/>
                    <a:pt x="338597" y="831212"/>
                    <a:pt x="444844" y="902043"/>
                  </a:cubicBezTo>
                  <a:cubicBezTo>
                    <a:pt x="475900" y="995216"/>
                    <a:pt x="434008" y="880372"/>
                    <a:pt x="481914" y="976183"/>
                  </a:cubicBezTo>
                  <a:cubicBezTo>
                    <a:pt x="487739" y="987833"/>
                    <a:pt x="486134" y="1003083"/>
                    <a:pt x="494271" y="1013254"/>
                  </a:cubicBezTo>
                  <a:cubicBezTo>
                    <a:pt x="511691" y="1035029"/>
                    <a:pt x="543992" y="1042184"/>
                    <a:pt x="568411" y="1050324"/>
                  </a:cubicBezTo>
                  <a:cubicBezTo>
                    <a:pt x="584887" y="1062681"/>
                    <a:pt x="599418" y="1078184"/>
                    <a:pt x="617838" y="1087394"/>
                  </a:cubicBezTo>
                  <a:cubicBezTo>
                    <a:pt x="671818" y="1114384"/>
                    <a:pt x="756393" y="1091648"/>
                    <a:pt x="803190" y="1087394"/>
                  </a:cubicBezTo>
                  <a:cubicBezTo>
                    <a:pt x="819666" y="1079156"/>
                    <a:pt x="835686" y="1069937"/>
                    <a:pt x="852617" y="1062681"/>
                  </a:cubicBezTo>
                  <a:cubicBezTo>
                    <a:pt x="864589" y="1057550"/>
                    <a:pt x="878378" y="1056786"/>
                    <a:pt x="889687" y="1050324"/>
                  </a:cubicBezTo>
                  <a:cubicBezTo>
                    <a:pt x="928855" y="1027942"/>
                    <a:pt x="937944" y="1007661"/>
                    <a:pt x="976184" y="988540"/>
                  </a:cubicBezTo>
                  <a:cubicBezTo>
                    <a:pt x="987834" y="982715"/>
                    <a:pt x="1001604" y="982008"/>
                    <a:pt x="1013254" y="976183"/>
                  </a:cubicBezTo>
                  <a:cubicBezTo>
                    <a:pt x="1026537" y="969541"/>
                    <a:pt x="1037042" y="958112"/>
                    <a:pt x="1050325" y="951470"/>
                  </a:cubicBezTo>
                  <a:cubicBezTo>
                    <a:pt x="1075658" y="938804"/>
                    <a:pt x="1125676" y="931457"/>
                    <a:pt x="1149179" y="926756"/>
                  </a:cubicBezTo>
                  <a:cubicBezTo>
                    <a:pt x="1226888" y="874950"/>
                    <a:pt x="1143531" y="924518"/>
                    <a:pt x="1285103" y="877329"/>
                  </a:cubicBezTo>
                  <a:lnTo>
                    <a:pt x="1359244" y="852616"/>
                  </a:lnTo>
                  <a:cubicBezTo>
                    <a:pt x="1404652" y="822343"/>
                    <a:pt x="1397637" y="823342"/>
                    <a:pt x="1458098" y="803189"/>
                  </a:cubicBezTo>
                  <a:cubicBezTo>
                    <a:pt x="1474209" y="797819"/>
                    <a:pt x="1491414" y="796203"/>
                    <a:pt x="1507525" y="790832"/>
                  </a:cubicBezTo>
                  <a:cubicBezTo>
                    <a:pt x="1528568" y="783818"/>
                    <a:pt x="1548539" y="773906"/>
                    <a:pt x="1569308" y="766118"/>
                  </a:cubicBezTo>
                  <a:cubicBezTo>
                    <a:pt x="1581504" y="761545"/>
                    <a:pt x="1594022" y="757881"/>
                    <a:pt x="1606379" y="753762"/>
                  </a:cubicBezTo>
                  <a:cubicBezTo>
                    <a:pt x="1681500" y="703680"/>
                    <a:pt x="1601687" y="750887"/>
                    <a:pt x="1692876" y="716691"/>
                  </a:cubicBezTo>
                  <a:cubicBezTo>
                    <a:pt x="1710123" y="710223"/>
                    <a:pt x="1726310" y="701117"/>
                    <a:pt x="1742303" y="691978"/>
                  </a:cubicBezTo>
                  <a:cubicBezTo>
                    <a:pt x="1755197" y="684610"/>
                    <a:pt x="1765468" y="672478"/>
                    <a:pt x="1779373" y="667264"/>
                  </a:cubicBezTo>
                  <a:cubicBezTo>
                    <a:pt x="1799038" y="659890"/>
                    <a:pt x="1820895" y="660434"/>
                    <a:pt x="1841157" y="654908"/>
                  </a:cubicBezTo>
                  <a:cubicBezTo>
                    <a:pt x="1866290" y="648054"/>
                    <a:pt x="1889753" y="635303"/>
                    <a:pt x="1915298" y="630194"/>
                  </a:cubicBezTo>
                  <a:cubicBezTo>
                    <a:pt x="1935892" y="626075"/>
                    <a:pt x="1956579" y="622393"/>
                    <a:pt x="1977081" y="617837"/>
                  </a:cubicBezTo>
                  <a:cubicBezTo>
                    <a:pt x="2033115" y="605385"/>
                    <a:pt x="2039030" y="601307"/>
                    <a:pt x="2100649" y="580767"/>
                  </a:cubicBezTo>
                  <a:lnTo>
                    <a:pt x="2137719" y="568410"/>
                  </a:lnTo>
                  <a:lnTo>
                    <a:pt x="2174790" y="556054"/>
                  </a:lnTo>
                  <a:cubicBezTo>
                    <a:pt x="2261723" y="498097"/>
                    <a:pt x="2151494" y="564789"/>
                    <a:pt x="2273644" y="518983"/>
                  </a:cubicBezTo>
                  <a:cubicBezTo>
                    <a:pt x="2287549" y="513769"/>
                    <a:pt x="2297064" y="500120"/>
                    <a:pt x="2310714" y="494270"/>
                  </a:cubicBezTo>
                  <a:cubicBezTo>
                    <a:pt x="2326324" y="487580"/>
                    <a:pt x="2343874" y="486793"/>
                    <a:pt x="2360141" y="481913"/>
                  </a:cubicBezTo>
                  <a:cubicBezTo>
                    <a:pt x="2385092" y="474428"/>
                    <a:pt x="2434281" y="457200"/>
                    <a:pt x="2434281" y="457200"/>
                  </a:cubicBezTo>
                  <a:cubicBezTo>
                    <a:pt x="2520554" y="370927"/>
                    <a:pt x="2424966" y="455462"/>
                    <a:pt x="2508422" y="407773"/>
                  </a:cubicBezTo>
                  <a:cubicBezTo>
                    <a:pt x="2526303" y="397555"/>
                    <a:pt x="2541090" y="382673"/>
                    <a:pt x="2557849" y="370702"/>
                  </a:cubicBezTo>
                  <a:cubicBezTo>
                    <a:pt x="2569934" y="362070"/>
                    <a:pt x="2582562" y="354227"/>
                    <a:pt x="2594919" y="345989"/>
                  </a:cubicBezTo>
                  <a:cubicBezTo>
                    <a:pt x="2599038" y="329513"/>
                    <a:pt x="2601313" y="312463"/>
                    <a:pt x="2607276" y="296562"/>
                  </a:cubicBezTo>
                  <a:cubicBezTo>
                    <a:pt x="2613744" y="279314"/>
                    <a:pt x="2626697" y="264779"/>
                    <a:pt x="2631990" y="247135"/>
                  </a:cubicBezTo>
                  <a:cubicBezTo>
                    <a:pt x="2639189" y="223137"/>
                    <a:pt x="2640227" y="197708"/>
                    <a:pt x="2644346" y="172994"/>
                  </a:cubicBezTo>
                  <a:cubicBezTo>
                    <a:pt x="2640227" y="123567"/>
                    <a:pt x="2654171" y="69075"/>
                    <a:pt x="2631990" y="24713"/>
                  </a:cubicBezTo>
                  <a:cubicBezTo>
                    <a:pt x="2620340" y="1413"/>
                    <a:pt x="2583899" y="0"/>
                    <a:pt x="2557849" y="0"/>
                  </a:cubicBezTo>
                  <a:lnTo>
                    <a:pt x="1841157" y="0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E7A76BD3-A5FC-9041-BE98-E8774268B333}"/>
                </a:ext>
              </a:extLst>
            </p:cNvPr>
            <p:cNvCxnSpPr>
              <a:stCxn id="28" idx="8"/>
              <a:endCxn id="28" idx="50"/>
            </p:cNvCxnSpPr>
            <p:nvPr/>
          </p:nvCxnSpPr>
          <p:spPr>
            <a:xfrm flipV="1">
              <a:off x="5672526" y="4261042"/>
              <a:ext cx="2545492" cy="580768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CF40354A-07EF-0C45-8DB2-CBE0EA3CBE2E}"/>
                </a:ext>
              </a:extLst>
            </p:cNvPr>
            <p:cNvCxnSpPr/>
            <p:nvPr/>
          </p:nvCxnSpPr>
          <p:spPr>
            <a:xfrm>
              <a:off x="6034992" y="4261042"/>
              <a:ext cx="193588" cy="1062681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8FA0D5ED-9764-3646-8B71-992A1152E4D9}"/>
                </a:ext>
              </a:extLst>
            </p:cNvPr>
            <p:cNvSpPr/>
            <p:nvPr/>
          </p:nvSpPr>
          <p:spPr>
            <a:xfrm>
              <a:off x="6676440" y="4055556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8EA1006-1837-E24D-8722-1346983C43D8}"/>
                </a:ext>
              </a:extLst>
            </p:cNvPr>
            <p:cNvSpPr/>
            <p:nvPr/>
          </p:nvSpPr>
          <p:spPr>
            <a:xfrm>
              <a:off x="6208338" y="4776659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73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B1A089C0-5699-A04A-802E-8670C768A62B}"/>
              </a:ext>
            </a:extLst>
          </p:cNvPr>
          <p:cNvSpPr txBox="1">
            <a:spLocks/>
          </p:cNvSpPr>
          <p:nvPr/>
        </p:nvSpPr>
        <p:spPr>
          <a:xfrm>
            <a:off x="753255" y="762708"/>
            <a:ext cx="4202299" cy="726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GB" sz="1800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 reader: </a:t>
            </a:r>
          </a:p>
          <a:p>
            <a:r>
              <a:rPr lang="en-GB" sz="1800" dirty="0">
                <a:latin typeface="Arial" charset="0"/>
                <a:ea typeface="Arial" charset="0"/>
                <a:cs typeface="Arial" charset="0"/>
              </a:rPr>
              <a:t>3 cm x 4 cm = 12 cm</a:t>
            </a:r>
            <a:r>
              <a:rPr lang="en-GB" sz="1800" baseline="300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5" name="Segnaposto contenuto 10" descr="carbonero_adenopat_221211.jpg">
            <a:extLst>
              <a:ext uri="{FF2B5EF4-FFF2-40B4-BE49-F238E27FC236}">
                <a16:creationId xmlns:a16="http://schemas.microsoft.com/office/drawing/2014/main" id="{48CC0C37-A9B7-F84C-8DB8-4343C6E0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24911" r="11670" b="12572"/>
          <a:stretch/>
        </p:blipFill>
        <p:spPr>
          <a:xfrm>
            <a:off x="835706" y="1470671"/>
            <a:ext cx="3313774" cy="2769074"/>
          </a:xfrm>
          <a:prstGeom prst="rect">
            <a:avLst/>
          </a:prstGeom>
        </p:spPr>
      </p:pic>
      <p:sp>
        <p:nvSpPr>
          <p:cNvPr id="16" name="Segnaposto testo 6">
            <a:extLst>
              <a:ext uri="{FF2B5EF4-FFF2-40B4-BE49-F238E27FC236}">
                <a16:creationId xmlns:a16="http://schemas.microsoft.com/office/drawing/2014/main" id="{B35D6951-4AF8-9647-BAEC-690711DE8EFD}"/>
              </a:ext>
            </a:extLst>
          </p:cNvPr>
          <p:cNvSpPr txBox="1">
            <a:spLocks/>
          </p:cNvSpPr>
          <p:nvPr/>
        </p:nvSpPr>
        <p:spPr>
          <a:xfrm>
            <a:off x="5280351" y="768355"/>
            <a:ext cx="3485041" cy="726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1800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GB" sz="1800" dirty="0">
                <a:latin typeface="Arial" charset="0"/>
                <a:ea typeface="Arial" charset="0"/>
                <a:cs typeface="Arial" charset="0"/>
              </a:rPr>
              <a:t> reader: </a:t>
            </a:r>
          </a:p>
          <a:p>
            <a:r>
              <a:rPr lang="en-GB" sz="1800" dirty="0">
                <a:latin typeface="Arial" charset="0"/>
                <a:ea typeface="Arial" charset="0"/>
                <a:cs typeface="Arial" charset="0"/>
              </a:rPr>
              <a:t>3.45 cm x 4.6 cm = 15.87 cm</a:t>
            </a:r>
            <a:r>
              <a:rPr lang="en-GB" sz="1800" baseline="300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7" name="Segnaposto contenuto 10" descr="carbonero_adenopat_221211.jpg">
            <a:extLst>
              <a:ext uri="{FF2B5EF4-FFF2-40B4-BE49-F238E27FC236}">
                <a16:creationId xmlns:a16="http://schemas.microsoft.com/office/drawing/2014/main" id="{3276FA8E-5E18-0945-9C7A-C5A6E580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24911" r="11670" b="12572"/>
          <a:stretch/>
        </p:blipFill>
        <p:spPr>
          <a:xfrm>
            <a:off x="5307264" y="1469102"/>
            <a:ext cx="3281999" cy="2742522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35157C2-A6E0-7344-B90B-3B17F3EB786F}"/>
              </a:ext>
            </a:extLst>
          </p:cNvPr>
          <p:cNvCxnSpPr/>
          <p:nvPr/>
        </p:nvCxnSpPr>
        <p:spPr>
          <a:xfrm>
            <a:off x="2826545" y="2504252"/>
            <a:ext cx="288032" cy="576064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D729620-92B3-E245-A297-17E62923A6AF}"/>
              </a:ext>
            </a:extLst>
          </p:cNvPr>
          <p:cNvCxnSpPr>
            <a:cxnSpLocks/>
          </p:cNvCxnSpPr>
          <p:nvPr/>
        </p:nvCxnSpPr>
        <p:spPr>
          <a:xfrm>
            <a:off x="7252353" y="2462024"/>
            <a:ext cx="288032" cy="61829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2D3BD176-B45F-5044-AC87-FB94B8A14AF0}"/>
              </a:ext>
            </a:extLst>
          </p:cNvPr>
          <p:cNvCxnSpPr/>
          <p:nvPr/>
        </p:nvCxnSpPr>
        <p:spPr>
          <a:xfrm flipH="1">
            <a:off x="2741636" y="2792284"/>
            <a:ext cx="504056" cy="144016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CAEC0E74-6AFE-5442-A7B3-4BF18E5832CF}"/>
              </a:ext>
            </a:extLst>
          </p:cNvPr>
          <p:cNvCxnSpPr>
            <a:cxnSpLocks/>
          </p:cNvCxnSpPr>
          <p:nvPr/>
        </p:nvCxnSpPr>
        <p:spPr>
          <a:xfrm flipH="1">
            <a:off x="7132320" y="2801615"/>
            <a:ext cx="588085" cy="906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CA0D02B-F812-4544-9C5C-27D31D3A5F52}"/>
              </a:ext>
            </a:extLst>
          </p:cNvPr>
          <p:cNvSpPr txBox="1"/>
          <p:nvPr/>
        </p:nvSpPr>
        <p:spPr>
          <a:xfrm>
            <a:off x="814308" y="4383761"/>
            <a:ext cx="4753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WHO = 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15.87 cm</a:t>
            </a:r>
            <a:r>
              <a:rPr lang="en-GB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-12.0 cm</a:t>
            </a:r>
            <a:r>
              <a:rPr lang="en-GB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/12.0 cm</a:t>
            </a:r>
            <a:r>
              <a:rPr lang="en-GB" baseline="30000" dirty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= 0.32 </a:t>
            </a:r>
          </a:p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i.e. PD (cut-off for ≥ 25%)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D13A544-6B66-1545-94A5-244AC1D0901A}"/>
              </a:ext>
            </a:extLst>
          </p:cNvPr>
          <p:cNvSpPr txBox="1"/>
          <p:nvPr/>
        </p:nvSpPr>
        <p:spPr>
          <a:xfrm>
            <a:off x="360338" y="25884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T0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4A67444-4A9D-874E-BA30-A9B4BF9E85F0}"/>
              </a:ext>
            </a:extLst>
          </p:cNvPr>
          <p:cNvSpPr txBox="1"/>
          <p:nvPr/>
        </p:nvSpPr>
        <p:spPr>
          <a:xfrm>
            <a:off x="4826381" y="25884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T1</a:t>
            </a:r>
          </a:p>
        </p:txBody>
      </p:sp>
      <p:sp>
        <p:nvSpPr>
          <p:cNvPr id="25" name="Titolo 3">
            <a:extLst>
              <a:ext uri="{FF2B5EF4-FFF2-40B4-BE49-F238E27FC236}">
                <a16:creationId xmlns:a16="http://schemas.microsoft.com/office/drawing/2014/main" id="{5C176D9F-D8DC-3049-B31E-E8FBCF3A7AF9}"/>
              </a:ext>
            </a:extLst>
          </p:cNvPr>
          <p:cNvSpPr txBox="1">
            <a:spLocks/>
          </p:cNvSpPr>
          <p:nvPr/>
        </p:nvSpPr>
        <p:spPr>
          <a:xfrm>
            <a:off x="308857" y="134133"/>
            <a:ext cx="8517959" cy="52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2D &gt;&gt;&gt; 1D, A STEP BACKWARD?</a:t>
            </a:r>
          </a:p>
        </p:txBody>
      </p:sp>
    </p:spTree>
    <p:extLst>
      <p:ext uri="{BB962C8B-B14F-4D97-AF65-F5344CB8AC3E}">
        <p14:creationId xmlns:p14="http://schemas.microsoft.com/office/powerpoint/2010/main" val="28151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B1A089C0-5699-A04A-802E-8670C768A62B}"/>
              </a:ext>
            </a:extLst>
          </p:cNvPr>
          <p:cNvSpPr txBox="1">
            <a:spLocks/>
          </p:cNvSpPr>
          <p:nvPr/>
        </p:nvSpPr>
        <p:spPr>
          <a:xfrm>
            <a:off x="753255" y="762708"/>
            <a:ext cx="4202299" cy="726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AA0B3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reader: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AA0B3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 cm x 4 cm = 12 cm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5" name="Segnaposto contenuto 10" descr="carbonero_adenopat_221211.jpg">
            <a:extLst>
              <a:ext uri="{FF2B5EF4-FFF2-40B4-BE49-F238E27FC236}">
                <a16:creationId xmlns:a16="http://schemas.microsoft.com/office/drawing/2014/main" id="{48CC0C37-A9B7-F84C-8DB8-4343C6E0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24911" r="11670" b="12572"/>
          <a:stretch/>
        </p:blipFill>
        <p:spPr>
          <a:xfrm>
            <a:off x="835706" y="1470671"/>
            <a:ext cx="3313774" cy="2769074"/>
          </a:xfrm>
          <a:prstGeom prst="rect">
            <a:avLst/>
          </a:prstGeom>
        </p:spPr>
      </p:pic>
      <p:sp>
        <p:nvSpPr>
          <p:cNvPr id="16" name="Segnaposto testo 6">
            <a:extLst>
              <a:ext uri="{FF2B5EF4-FFF2-40B4-BE49-F238E27FC236}">
                <a16:creationId xmlns:a16="http://schemas.microsoft.com/office/drawing/2014/main" id="{B35D6951-4AF8-9647-BAEC-690711DE8EFD}"/>
              </a:ext>
            </a:extLst>
          </p:cNvPr>
          <p:cNvSpPr txBox="1">
            <a:spLocks/>
          </p:cNvSpPr>
          <p:nvPr/>
        </p:nvSpPr>
        <p:spPr>
          <a:xfrm>
            <a:off x="5280351" y="768355"/>
            <a:ext cx="3485041" cy="726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6AA0B3"/>
              </a:buClr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AA0B3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reader: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AA0B3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3.45 cm x 4.6 cm = 15.87 cm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7" name="Segnaposto contenuto 10" descr="carbonero_adenopat_221211.jpg">
            <a:extLst>
              <a:ext uri="{FF2B5EF4-FFF2-40B4-BE49-F238E27FC236}">
                <a16:creationId xmlns:a16="http://schemas.microsoft.com/office/drawing/2014/main" id="{3276FA8E-5E18-0945-9C7A-C5A6E580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24911" r="11670" b="12572"/>
          <a:stretch/>
        </p:blipFill>
        <p:spPr>
          <a:xfrm>
            <a:off x="5307264" y="1469102"/>
            <a:ext cx="3281999" cy="2742522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35157C2-A6E0-7344-B90B-3B17F3EB786F}"/>
              </a:ext>
            </a:extLst>
          </p:cNvPr>
          <p:cNvCxnSpPr/>
          <p:nvPr/>
        </p:nvCxnSpPr>
        <p:spPr>
          <a:xfrm>
            <a:off x="2826545" y="2504252"/>
            <a:ext cx="288032" cy="576064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D729620-92B3-E245-A297-17E62923A6AF}"/>
              </a:ext>
            </a:extLst>
          </p:cNvPr>
          <p:cNvCxnSpPr>
            <a:cxnSpLocks/>
          </p:cNvCxnSpPr>
          <p:nvPr/>
        </p:nvCxnSpPr>
        <p:spPr>
          <a:xfrm>
            <a:off x="7252353" y="2462024"/>
            <a:ext cx="288032" cy="61829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2D3BD176-B45F-5044-AC87-FB94B8A14AF0}"/>
              </a:ext>
            </a:extLst>
          </p:cNvPr>
          <p:cNvCxnSpPr/>
          <p:nvPr/>
        </p:nvCxnSpPr>
        <p:spPr>
          <a:xfrm flipH="1">
            <a:off x="2741636" y="2792284"/>
            <a:ext cx="504056" cy="144016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CAEC0E74-6AFE-5442-A7B3-4BF18E5832CF}"/>
              </a:ext>
            </a:extLst>
          </p:cNvPr>
          <p:cNvCxnSpPr>
            <a:cxnSpLocks/>
          </p:cNvCxnSpPr>
          <p:nvPr/>
        </p:nvCxnSpPr>
        <p:spPr>
          <a:xfrm flipH="1">
            <a:off x="7132320" y="2801615"/>
            <a:ext cx="588085" cy="906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D13A544-6B66-1545-94A5-244AC1D0901A}"/>
              </a:ext>
            </a:extLst>
          </p:cNvPr>
          <p:cNvSpPr txBox="1"/>
          <p:nvPr/>
        </p:nvSpPr>
        <p:spPr>
          <a:xfrm>
            <a:off x="360338" y="25884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4A67444-4A9D-874E-BA30-A9B4BF9E85F0}"/>
              </a:ext>
            </a:extLst>
          </p:cNvPr>
          <p:cNvSpPr txBox="1"/>
          <p:nvPr/>
        </p:nvSpPr>
        <p:spPr>
          <a:xfrm>
            <a:off x="4826381" y="25884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T1</a:t>
            </a:r>
          </a:p>
        </p:txBody>
      </p:sp>
      <p:sp>
        <p:nvSpPr>
          <p:cNvPr id="25" name="Titolo 3">
            <a:extLst>
              <a:ext uri="{FF2B5EF4-FFF2-40B4-BE49-F238E27FC236}">
                <a16:creationId xmlns:a16="http://schemas.microsoft.com/office/drawing/2014/main" id="{5C176D9F-D8DC-3049-B31E-E8FBCF3A7AF9}"/>
              </a:ext>
            </a:extLst>
          </p:cNvPr>
          <p:cNvSpPr txBox="1">
            <a:spLocks/>
          </p:cNvSpPr>
          <p:nvPr/>
        </p:nvSpPr>
        <p:spPr>
          <a:xfrm>
            <a:off x="308857" y="134133"/>
            <a:ext cx="8517959" cy="52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2D &gt;&gt;&gt; 1D, A STEP BACKWARD?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2692C4F-5DE6-0447-9F49-14B12B906A04}"/>
              </a:ext>
            </a:extLst>
          </p:cNvPr>
          <p:cNvSpPr txBox="1"/>
          <p:nvPr/>
        </p:nvSpPr>
        <p:spPr>
          <a:xfrm>
            <a:off x="814308" y="4383761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110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RECIST = </a:t>
            </a:r>
            <a:r>
              <a:rPr lang="en-GB" b="0" dirty="0">
                <a:solidFill>
                  <a:schemeClr val="tx1"/>
                </a:solidFill>
              </a:rPr>
              <a:t>4.6 cm </a:t>
            </a:r>
            <a:r>
              <a:rPr lang="mr-IN" b="0" dirty="0">
                <a:solidFill>
                  <a:schemeClr val="tx1"/>
                </a:solidFill>
              </a:rPr>
              <a:t>–</a:t>
            </a:r>
            <a:r>
              <a:rPr lang="en-GB" b="0" dirty="0">
                <a:solidFill>
                  <a:schemeClr val="tx1"/>
                </a:solidFill>
              </a:rPr>
              <a:t> 4 cm / 4 cm = 0.15 </a:t>
            </a:r>
          </a:p>
          <a:p>
            <a:r>
              <a:rPr lang="en-GB" dirty="0">
                <a:solidFill>
                  <a:schemeClr val="tx1"/>
                </a:solidFill>
              </a:rPr>
              <a:t>i.e. SD (cut-off for PD ≥ 20%) </a:t>
            </a:r>
          </a:p>
        </p:txBody>
      </p:sp>
    </p:spTree>
    <p:extLst>
      <p:ext uri="{BB962C8B-B14F-4D97-AF65-F5344CB8AC3E}">
        <p14:creationId xmlns:p14="http://schemas.microsoft.com/office/powerpoint/2010/main" val="244962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178474FE-62AA-ED41-BA87-4E7170563D31}"/>
              </a:ext>
            </a:extLst>
          </p:cNvPr>
          <p:cNvSpPr txBox="1">
            <a:spLocks/>
          </p:cNvSpPr>
          <p:nvPr/>
        </p:nvSpPr>
        <p:spPr>
          <a:xfrm>
            <a:off x="331400" y="83223"/>
            <a:ext cx="85179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RECIST 1.0 (2000) vs 1.1 (2009)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5C1E2E-6536-7945-ADE1-E39847E8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42" y="1046768"/>
            <a:ext cx="4950273" cy="379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7932036B-0505-5F4F-A033-5C06DFB685BE}"/>
              </a:ext>
            </a:extLst>
          </p:cNvPr>
          <p:cNvSpPr/>
          <p:nvPr/>
        </p:nvSpPr>
        <p:spPr>
          <a:xfrm>
            <a:off x="1308856" y="1783293"/>
            <a:ext cx="696133" cy="51898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110C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324CE935-4B66-6344-A1FA-7C8C3F0AD387}"/>
              </a:ext>
            </a:extLst>
          </p:cNvPr>
          <p:cNvSpPr/>
          <p:nvPr/>
        </p:nvSpPr>
        <p:spPr>
          <a:xfrm>
            <a:off x="1308857" y="3785637"/>
            <a:ext cx="696133" cy="51898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7CCF8152-BC65-5E44-AE3C-40286A452600}"/>
              </a:ext>
            </a:extLst>
          </p:cNvPr>
          <p:cNvSpPr/>
          <p:nvPr/>
        </p:nvSpPr>
        <p:spPr>
          <a:xfrm>
            <a:off x="1308857" y="4326361"/>
            <a:ext cx="696133" cy="51898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58406</TotalTime>
  <Words>1483</Words>
  <Application>Microsoft Macintosh PowerPoint</Application>
  <PresentationFormat>Presentazione su schermo (16:9)</PresentationFormat>
  <Paragraphs>333</Paragraphs>
  <Slides>50</Slides>
  <Notes>25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7" baseType="lpstr">
      <vt:lpstr>ヒラギノ角ゴ Pro W3</vt:lpstr>
      <vt:lpstr>Arial</vt:lpstr>
      <vt:lpstr>Calibri</vt:lpstr>
      <vt:lpstr>Calibri Light</vt:lpstr>
      <vt:lpstr>Wingdings</vt:lpstr>
      <vt:lpstr>Custom Design</vt:lpstr>
      <vt:lpstr>Tema di Office</vt:lpstr>
      <vt:lpstr>New imaging facilities for improving response evaluation </vt:lpstr>
      <vt:lpstr>Presentazione standard di PowerPoint</vt:lpstr>
      <vt:lpstr>NEW ONCOLOGIC THERAPIES</vt:lpstr>
      <vt:lpstr>TEACHING OBJECTIVES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IMMUNOTHERAPY</vt:lpstr>
      <vt:lpstr>NSCLC under treatment with Pembrolizumab</vt:lpstr>
      <vt:lpstr>NSCLC under treatment with Pembrolizumab</vt:lpstr>
      <vt:lpstr>KEY POINTS IN ASSESSING RESPONSE  TO IMMUNOTHERAPY</vt:lpstr>
      <vt:lpstr>Immune-Related Response Criteria (2009)</vt:lpstr>
      <vt:lpstr>Immune-Related Response Criteria (2009)</vt:lpstr>
      <vt:lpstr>From irResponse Criteria to irRECIST </vt:lpstr>
      <vt:lpstr>From irRC and irRECIST to iRECIST </vt:lpstr>
      <vt:lpstr>iRECIST </vt:lpstr>
      <vt:lpstr>iRECIST </vt:lpstr>
      <vt:lpstr>iRECIST </vt:lpstr>
      <vt:lpstr>iRECIST </vt:lpstr>
      <vt:lpstr>iRECIST </vt:lpstr>
      <vt:lpstr>iRECIST </vt:lpstr>
      <vt:lpstr>iRECIST </vt:lpstr>
      <vt:lpstr>iRECIST </vt:lpstr>
      <vt:lpstr>M1 Melanoma under treatment with Ipilimumab</vt:lpstr>
      <vt:lpstr>HYPER-PROGRESSION</vt:lpstr>
      <vt:lpstr>HYPER-PROGRESSION</vt:lpstr>
      <vt:lpstr>HYPER-PROGRESSION</vt:lpstr>
      <vt:lpstr>HYPER-PROGRESSION</vt:lpstr>
      <vt:lpstr>HYPER-PROGRESSION</vt:lpstr>
      <vt:lpstr>HYPER-PROGRESSION NSCLC - Pembrolizumab</vt:lpstr>
      <vt:lpstr>irRC and irRECIST vs iRECIST</vt:lpstr>
      <vt:lpstr>Presentazione standard di PowerPoint</vt:lpstr>
      <vt:lpstr>A SHIFT FROM MORPHOLOGY TO FUNCTION</vt:lpstr>
      <vt:lpstr>A SHIFT FROM MORPHOLOGY TO FUNCTION</vt:lpstr>
      <vt:lpstr>RADIOMICS: the conversion of digital images into mineable data</vt:lpstr>
      <vt:lpstr>RADIOMICS AND IMMUNOTHERAPY</vt:lpstr>
      <vt:lpstr>Presentazione standard di PowerPoint</vt:lpstr>
      <vt:lpstr>Presentazione standard di PowerPoint</vt:lpstr>
      <vt:lpstr>CAN RADIOMICS HELP IN PREDICTING HYPERPROGRESSION?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marcella ronca</dc:creator>
  <cp:lastModifiedBy>andrea laghi</cp:lastModifiedBy>
  <cp:revision>546</cp:revision>
  <dcterms:created xsi:type="dcterms:W3CDTF">2016-06-10T14:52:14Z</dcterms:created>
  <dcterms:modified xsi:type="dcterms:W3CDTF">2019-05-02T15:09:17Z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136797044</vt:i4>
  </property>
  <property fmtid="{D5CDD505-2E9C-101B-9397-08002B2CF9AE}" pid="3" name="_NewReviewCycle">
    <vt:lpwstr/>
  </property>
  <property fmtid="{D5CDD505-2E9C-101B-9397-08002B2CF9AE}" pid="4" name="_EmailSubject">
    <vt:lpwstr>Dr Laghi slides</vt:lpwstr>
  </property>
  <property fmtid="{D5CDD505-2E9C-101B-9397-08002B2CF9AE}" pid="5" name="_AuthorEmail">
    <vt:lpwstr>linda.cerbone@merck.com</vt:lpwstr>
  </property>
  <property fmtid="{D5CDD505-2E9C-101B-9397-08002B2CF9AE}" pid="6" name="_AuthorEmailDisplayName">
    <vt:lpwstr>Cerbone, Linda</vt:lpwstr>
  </property>
  <property fmtid="{D5CDD505-2E9C-101B-9397-08002B2CF9AE}" pid="7" name="docIndexRef">
    <vt:lpwstr>cd4ced96-01b5-4b82-b812-225b910f7fc1</vt:lpwstr>
  </property>
  <property fmtid="{D5CDD505-2E9C-101B-9397-08002B2CF9AE}" pid="8" name="bjSaver">
    <vt:lpwstr>ZJ4evjLfzmUUm5ltRfmV1oDFEfDMTb+6</vt:lpwstr>
  </property>
  <property fmtid="{D5CDD505-2E9C-101B-9397-08002B2CF9AE}" pid="9" name="bjDocumentLabelXML">
    <vt:lpwstr>&lt;?xml version="1.0" encoding="us-ascii"?&gt;&lt;sisl xmlns:xsi="http://www.w3.org/2001/XMLSchema-instance" xmlns:xsd="http://www.w3.org/2001/XMLSchema" sislVersion="0" policy="a10f9ac0-5937-4b4f-b459-96aedd9ed2c5" origin="userSelected" xmlns="http://www.boldonj</vt:lpwstr>
  </property>
  <property fmtid="{D5CDD505-2E9C-101B-9397-08002B2CF9AE}" pid="10" name="bjDocumentLabelXML-0">
    <vt:lpwstr>ames.com/2008/01/sie/internal/label"&gt;&lt;element uid="03ac5bc8-a729-4fd2-9278-917130bed417" value="" /&gt;&lt;/sisl&gt;</vt:lpwstr>
  </property>
  <property fmtid="{D5CDD505-2E9C-101B-9397-08002B2CF9AE}" pid="11" name="bjDocumentSecurityLabel">
    <vt:lpwstr>Non Classificato-Not Classified</vt:lpwstr>
  </property>
</Properties>
</file>