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8" r:id="rId2"/>
  </p:sldMasterIdLst>
  <p:notesMasterIdLst>
    <p:notesMasterId r:id="rId35"/>
  </p:notesMasterIdLst>
  <p:sldIdLst>
    <p:sldId id="461" r:id="rId3"/>
    <p:sldId id="916" r:id="rId4"/>
    <p:sldId id="844" r:id="rId5"/>
    <p:sldId id="829" r:id="rId6"/>
    <p:sldId id="663" r:id="rId7"/>
    <p:sldId id="848" r:id="rId8"/>
    <p:sldId id="945" r:id="rId9"/>
    <p:sldId id="937" r:id="rId10"/>
    <p:sldId id="946" r:id="rId11"/>
    <p:sldId id="850" r:id="rId12"/>
    <p:sldId id="906" r:id="rId13"/>
    <p:sldId id="766" r:id="rId14"/>
    <p:sldId id="907" r:id="rId15"/>
    <p:sldId id="772" r:id="rId16"/>
    <p:sldId id="947" r:id="rId17"/>
    <p:sldId id="435" r:id="rId18"/>
    <p:sldId id="759" r:id="rId19"/>
    <p:sldId id="910" r:id="rId20"/>
    <p:sldId id="843" r:id="rId21"/>
    <p:sldId id="909" r:id="rId22"/>
    <p:sldId id="912" r:id="rId23"/>
    <p:sldId id="841" r:id="rId24"/>
    <p:sldId id="847" r:id="rId25"/>
    <p:sldId id="682" r:id="rId26"/>
    <p:sldId id="958" r:id="rId27"/>
    <p:sldId id="914" r:id="rId28"/>
    <p:sldId id="933" r:id="rId29"/>
    <p:sldId id="940" r:id="rId30"/>
    <p:sldId id="948" r:id="rId31"/>
    <p:sldId id="938" r:id="rId32"/>
    <p:sldId id="921" r:id="rId33"/>
    <p:sldId id="939" r:id="rId34"/>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000080"/>
    <a:srgbClr val="0000FF"/>
    <a:srgbClr val="F5FDB0"/>
    <a:srgbClr val="FF5FF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Stile con tema 2 - Color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80293" autoAdjust="0"/>
  </p:normalViewPr>
  <p:slideViewPr>
    <p:cSldViewPr snapToGrid="0" snapToObjects="1">
      <p:cViewPr varScale="1">
        <p:scale>
          <a:sx n="139" d="100"/>
          <a:sy n="139" d="100"/>
        </p:scale>
        <p:origin x="1320" y="160"/>
      </p:cViewPr>
      <p:guideLst>
        <p:guide orient="horz" pos="1620"/>
        <p:guide pos="2880"/>
      </p:guideLst>
    </p:cSldViewPr>
  </p:slideViewPr>
  <p:outlineViewPr>
    <p:cViewPr>
      <p:scale>
        <a:sx n="33" d="100"/>
        <a:sy n="33" d="100"/>
      </p:scale>
      <p:origin x="0" y="-2352"/>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D1A798-DAD8-3E40-BAA7-53457ADFFAD6}" type="datetimeFigureOut">
              <a:rPr lang="it-IT" smtClean="0"/>
              <a:pPr/>
              <a:t>27/06/19</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89EBF3-1E8E-E24A-BB91-663D2CC30AAB}" type="slidenum">
              <a:rPr lang="it-IT" smtClean="0"/>
              <a:pPr/>
              <a:t>‹n.›</a:t>
            </a:fld>
            <a:endParaRPr lang="it-IT"/>
          </a:p>
        </p:txBody>
      </p:sp>
    </p:spTree>
    <p:extLst>
      <p:ext uri="{BB962C8B-B14F-4D97-AF65-F5344CB8AC3E}">
        <p14:creationId xmlns:p14="http://schemas.microsoft.com/office/powerpoint/2010/main" val="17863256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jamanetwork.com/journals/jamadermatology/fullarticle/2597890"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734A9A-5A66-9C4E-96D0-3915DA00DD09}" type="slidenum">
              <a:rPr lang="it-IT"/>
              <a:pPr/>
              <a:t>1</a:t>
            </a:fld>
            <a:endParaRPr lang="it-IT"/>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a:xfrm>
            <a:off x="914400" y="4343400"/>
            <a:ext cx="5029200" cy="4114800"/>
          </a:xfrm>
        </p:spPr>
        <p:txBody>
          <a:bodyPr/>
          <a:lstStyle/>
          <a:p>
            <a:endParaRPr lang="it-IT" sz="1000" dirty="0"/>
          </a:p>
        </p:txBody>
      </p:sp>
    </p:spTree>
    <p:extLst>
      <p:ext uri="{BB962C8B-B14F-4D97-AF65-F5344CB8AC3E}">
        <p14:creationId xmlns:p14="http://schemas.microsoft.com/office/powerpoint/2010/main" val="3601076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noProof="0" dirty="0"/>
              <a:t>Efficacy data of </a:t>
            </a:r>
            <a:r>
              <a:rPr lang="en-US" noProof="0" dirty="0" err="1"/>
              <a:t>sonidegib</a:t>
            </a:r>
            <a:r>
              <a:rPr lang="en-US" noProof="0" dirty="0"/>
              <a:t> and </a:t>
            </a:r>
            <a:r>
              <a:rPr lang="en-US" noProof="0" dirty="0" err="1"/>
              <a:t>vismodegib</a:t>
            </a:r>
            <a:r>
              <a:rPr lang="en-US" noProof="0" dirty="0"/>
              <a:t> for BCC treatment</a:t>
            </a:r>
            <a:r>
              <a:rPr lang="en-US" baseline="0" noProof="0" dirty="0"/>
              <a:t>,</a:t>
            </a:r>
            <a:r>
              <a:rPr lang="en-US" noProof="0" dirty="0"/>
              <a:t> when </a:t>
            </a:r>
            <a:r>
              <a:rPr lang="en-US" baseline="0" noProof="0" dirty="0"/>
              <a:t>comparing the objective response rate, are similar, 47 and 43%, but </a:t>
            </a:r>
            <a:r>
              <a:rPr lang="en-US" b="1" baseline="0" noProof="0" dirty="0" err="1"/>
              <a:t>vismodegib</a:t>
            </a:r>
            <a:r>
              <a:rPr lang="en-US" b="1" baseline="0" noProof="0" dirty="0"/>
              <a:t> shows higher complete rates</a:t>
            </a:r>
            <a:r>
              <a:rPr lang="en-US" baseline="0" noProof="0" dirty="0"/>
              <a:t>, </a:t>
            </a:r>
            <a:endParaRPr lang="en-US" sz="1200" kern="1200" dirty="0">
              <a:solidFill>
                <a:schemeClr val="tx1"/>
              </a:solidFill>
              <a:effectLst/>
              <a:latin typeface="+mn-lt"/>
              <a:ea typeface="+mn-ea"/>
              <a:cs typeface="+mn-cs"/>
            </a:endParaRPr>
          </a:p>
          <a:p>
            <a:endParaRPr lang="en-US" sz="1200" b="1" kern="1200" noProof="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noProof="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5089EBF3-1E8E-E24A-BB91-663D2CC30AAB}" type="slidenum">
              <a:rPr lang="it-IT" smtClean="0"/>
              <a:pPr/>
              <a:t>10</a:t>
            </a:fld>
            <a:endParaRPr lang="it-IT"/>
          </a:p>
        </p:txBody>
      </p:sp>
    </p:spTree>
    <p:extLst>
      <p:ext uri="{BB962C8B-B14F-4D97-AF65-F5344CB8AC3E}">
        <p14:creationId xmlns:p14="http://schemas.microsoft.com/office/powerpoint/2010/main" val="504091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noProof="0" dirty="0" smtClean="0">
                <a:solidFill>
                  <a:schemeClr val="tx1"/>
                </a:solidFill>
                <a:effectLst/>
                <a:latin typeface="+mn-lt"/>
                <a:ea typeface="+mn-ea"/>
                <a:cs typeface="+mn-cs"/>
              </a:rPr>
              <a:t>In </a:t>
            </a:r>
            <a:r>
              <a:rPr lang="en-US" sz="1200" kern="1200" noProof="0" dirty="0">
                <a:solidFill>
                  <a:schemeClr val="tx1"/>
                </a:solidFill>
                <a:effectLst/>
                <a:latin typeface="+mn-lt"/>
                <a:ea typeface="+mn-ea"/>
                <a:cs typeface="+mn-cs"/>
              </a:rPr>
              <a:t>the </a:t>
            </a:r>
            <a:r>
              <a:rPr lang="en-US" sz="1200" kern="1200" noProof="0" dirty="0" err="1">
                <a:solidFill>
                  <a:schemeClr val="tx1"/>
                </a:solidFill>
                <a:effectLst/>
                <a:latin typeface="+mn-lt"/>
                <a:ea typeface="+mn-ea"/>
                <a:cs typeface="+mn-cs"/>
              </a:rPr>
              <a:t>mBCC</a:t>
            </a:r>
            <a:r>
              <a:rPr lang="en-US" sz="1200" kern="1200" noProof="0" dirty="0">
                <a:solidFill>
                  <a:schemeClr val="tx1"/>
                </a:solidFill>
                <a:effectLst/>
                <a:latin typeface="+mn-lt"/>
                <a:ea typeface="+mn-ea"/>
                <a:cs typeface="+mn-cs"/>
              </a:rPr>
              <a:t> cohort of ERIVANCE, the ORR was 30% (Table 3); </a:t>
            </a:r>
            <a:r>
              <a:rPr lang="en-US" sz="1200" b="1" kern="1200" noProof="0" dirty="0">
                <a:solidFill>
                  <a:schemeClr val="tx1"/>
                </a:solidFill>
                <a:effectLst/>
                <a:latin typeface="+mn-lt"/>
                <a:ea typeface="+mn-ea"/>
                <a:cs typeface="+mn-cs"/>
              </a:rPr>
              <a:t>all responses were PRs (n = 10) </a:t>
            </a:r>
            <a:r>
              <a:rPr lang="en-US" sz="1200" kern="1200" noProof="0" dirty="0">
                <a:solidFill>
                  <a:schemeClr val="tx1"/>
                </a:solidFill>
                <a:effectLst/>
                <a:latin typeface="+mn-lt"/>
                <a:ea typeface="+mn-ea"/>
                <a:cs typeface="+mn-cs"/>
              </a:rPr>
              <a:t>[43]. SD and PD were reported in 21 patients (64%) and 1 patient (3%), respectively. Most patients with </a:t>
            </a:r>
            <a:r>
              <a:rPr lang="en-US" sz="1200" kern="1200" noProof="0" dirty="0" err="1">
                <a:solidFill>
                  <a:schemeClr val="tx1"/>
                </a:solidFill>
                <a:effectLst/>
                <a:latin typeface="+mn-lt"/>
                <a:ea typeface="+mn-ea"/>
                <a:cs typeface="+mn-cs"/>
              </a:rPr>
              <a:t>mBCC</a:t>
            </a:r>
            <a:r>
              <a:rPr lang="en-US" sz="1200" kern="1200" noProof="0" dirty="0">
                <a:solidFill>
                  <a:schemeClr val="tx1"/>
                </a:solidFill>
                <a:effectLst/>
                <a:latin typeface="+mn-lt"/>
                <a:ea typeface="+mn-ea"/>
                <a:cs typeface="+mn-cs"/>
              </a:rPr>
              <a:t> (73%) experienced tumor shrinkage. The median DOR was 7.6 months, and the median PFS was 9.5 months [43].</a:t>
            </a:r>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11</a:t>
            </a:fld>
            <a:endParaRPr lang="it-IT"/>
          </a:p>
        </p:txBody>
      </p:sp>
    </p:spTree>
    <p:extLst>
      <p:ext uri="{BB962C8B-B14F-4D97-AF65-F5344CB8AC3E}">
        <p14:creationId xmlns:p14="http://schemas.microsoft.com/office/powerpoint/2010/main" val="973020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AE commonly observed in HH inhibitors treated patients</a:t>
            </a:r>
            <a:r>
              <a:rPr lang="en-US" sz="1200" kern="1200" baseline="0" noProof="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are:</a:t>
            </a:r>
            <a:r>
              <a:rPr lang="en-US" sz="1200" kern="1200" baseline="0" noProof="0" dirty="0">
                <a:solidFill>
                  <a:schemeClr val="tx1"/>
                </a:solidFill>
                <a:effectLst/>
                <a:latin typeface="+mn-lt"/>
                <a:ea typeface="+mn-ea"/>
                <a:cs typeface="+mn-cs"/>
              </a:rPr>
              <a:t> muscle spams, alopecia, and </a:t>
            </a:r>
            <a:r>
              <a:rPr lang="en-US" sz="1200" kern="1200" baseline="0" noProof="0" dirty="0" err="1">
                <a:solidFill>
                  <a:schemeClr val="tx1"/>
                </a:solidFill>
                <a:effectLst/>
                <a:latin typeface="+mn-lt"/>
                <a:ea typeface="+mn-ea"/>
                <a:cs typeface="+mn-cs"/>
              </a:rPr>
              <a:t>dysgeusia</a:t>
            </a:r>
            <a:r>
              <a:rPr lang="en-US" sz="1200" kern="1200" baseline="0" noProof="0" dirty="0">
                <a:solidFill>
                  <a:schemeClr val="tx1"/>
                </a:solidFill>
                <a:effectLst/>
                <a:latin typeface="+mn-lt"/>
                <a:ea typeface="+mn-ea"/>
                <a:cs typeface="+mn-cs"/>
              </a:rPr>
              <a:t>, with similar rates in both drugs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noProof="0" dirty="0">
                <a:solidFill>
                  <a:schemeClr val="tx1"/>
                </a:solidFill>
                <a:effectLst/>
                <a:latin typeface="+mn-lt"/>
                <a:ea typeface="+mn-ea"/>
                <a:cs typeface="+mn-cs"/>
              </a:rPr>
              <a:t>Nearly all patients experience at least one treatment emergent adverse event, most were classified as grade 1 or 2, the presence of adverse events of grade 3 and 4 is low, &lt;20%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noProof="0" dirty="0">
                <a:solidFill>
                  <a:schemeClr val="tx1"/>
                </a:solidFill>
                <a:effectLst/>
                <a:latin typeface="+mn-lt"/>
                <a:ea typeface="+mn-ea"/>
                <a:cs typeface="+mn-cs"/>
              </a:rPr>
              <a:t>Although the severity is mainly grade 1-2, the long term nature of these AEs can lead to decrease QoL, treatment interruption and in some cases discontinuation all of which might affect clinical outcome.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noProof="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Exposure ≥12 months did not lead to increased incidence or severity of new TEAEs. The majority of the most common TEAEs ongoing at time of treatment discontinuation resolved by 12 months afterwards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noProof="0" dirty="0" smtClean="0">
                <a:solidFill>
                  <a:schemeClr val="tx1"/>
                </a:solidFill>
                <a:effectLst/>
                <a:latin typeface="+mn-lt"/>
                <a:ea typeface="+mn-ea"/>
                <a:cs typeface="+mn-cs"/>
              </a:rPr>
              <a:t>A follow-up 21-month analysis of ERIVANCE (12-month update relative to the primary analysis; cutoff: November 28, 2011), at which time 22 patients with </a:t>
            </a:r>
            <a:r>
              <a:rPr lang="en-US" sz="1200" kern="1200" baseline="0" noProof="0" dirty="0" err="1" smtClean="0">
                <a:solidFill>
                  <a:schemeClr val="tx1"/>
                </a:solidFill>
                <a:effectLst/>
                <a:latin typeface="+mn-lt"/>
                <a:ea typeface="+mn-ea"/>
                <a:cs typeface="+mn-cs"/>
              </a:rPr>
              <a:t>laBCC</a:t>
            </a:r>
            <a:r>
              <a:rPr lang="en-US" sz="1200" kern="1200" baseline="0" noProof="0" dirty="0" smtClean="0">
                <a:solidFill>
                  <a:schemeClr val="tx1"/>
                </a:solidFill>
                <a:effectLst/>
                <a:latin typeface="+mn-lt"/>
                <a:ea typeface="+mn-ea"/>
                <a:cs typeface="+mn-cs"/>
              </a:rPr>
              <a:t> (31%) and 7 patients with </a:t>
            </a:r>
            <a:r>
              <a:rPr lang="en-US" sz="1200" kern="1200" baseline="0" noProof="0" dirty="0" err="1" smtClean="0">
                <a:solidFill>
                  <a:schemeClr val="tx1"/>
                </a:solidFill>
                <a:effectLst/>
                <a:latin typeface="+mn-lt"/>
                <a:ea typeface="+mn-ea"/>
                <a:cs typeface="+mn-cs"/>
              </a:rPr>
              <a:t>mBCC</a:t>
            </a:r>
            <a:r>
              <a:rPr lang="en-US" sz="1200" kern="1200" baseline="0" noProof="0" dirty="0" smtClean="0">
                <a:solidFill>
                  <a:schemeClr val="tx1"/>
                </a:solidFill>
                <a:effectLst/>
                <a:latin typeface="+mn-lt"/>
                <a:ea typeface="+mn-ea"/>
                <a:cs typeface="+mn-cs"/>
              </a:rPr>
              <a:t> (21%) were still receiving treatment, confirmed the efficacy of </a:t>
            </a:r>
            <a:r>
              <a:rPr lang="en-US" sz="1200" kern="1200" baseline="0" noProof="0" dirty="0" err="1" smtClean="0">
                <a:solidFill>
                  <a:schemeClr val="tx1"/>
                </a:solidFill>
                <a:effectLst/>
                <a:latin typeface="+mn-lt"/>
                <a:ea typeface="+mn-ea"/>
                <a:cs typeface="+mn-cs"/>
              </a:rPr>
              <a:t>vismodegib</a:t>
            </a:r>
            <a:r>
              <a:rPr lang="en-US" sz="1200" kern="1200" baseline="0" noProof="0" dirty="0" smtClean="0">
                <a:solidFill>
                  <a:schemeClr val="tx1"/>
                </a:solidFill>
                <a:effectLst/>
                <a:latin typeface="+mn-lt"/>
                <a:ea typeface="+mn-ea"/>
                <a:cs typeface="+mn-cs"/>
              </a:rPr>
              <a:t> and demonstrated the durability of the responses achieved.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it-IT" sz="1200" kern="1200" baseline="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12</a:t>
            </a:fld>
            <a:endParaRPr lang="it-IT"/>
          </a:p>
        </p:txBody>
      </p:sp>
    </p:spTree>
    <p:extLst>
      <p:ext uri="{BB962C8B-B14F-4D97-AF65-F5344CB8AC3E}">
        <p14:creationId xmlns:p14="http://schemas.microsoft.com/office/powerpoint/2010/main" val="2425091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noProof="0" dirty="0" smtClean="0">
                <a:solidFill>
                  <a:schemeClr val="tx1"/>
                </a:solidFill>
                <a:effectLst/>
                <a:latin typeface="+mn-lt"/>
                <a:ea typeface="+mn-ea"/>
                <a:cs typeface="+mn-cs"/>
              </a:rPr>
              <a:t>Although </a:t>
            </a:r>
            <a:r>
              <a:rPr lang="en-US" sz="1200" b="1" kern="1200" noProof="0" dirty="0">
                <a:solidFill>
                  <a:schemeClr val="tx1"/>
                </a:solidFill>
                <a:effectLst/>
                <a:latin typeface="+mn-lt"/>
                <a:ea typeface="+mn-ea"/>
                <a:cs typeface="+mn-cs"/>
              </a:rPr>
              <a:t>all patients (N = 104) experienced ≥ 1 adverse event (AE), most patients (57%) had only grade 1/2 AEs</a:t>
            </a:r>
            <a:r>
              <a:rPr lang="en-US" sz="1200" kern="1200" noProof="0" dirty="0">
                <a:solidFill>
                  <a:schemeClr val="tx1"/>
                </a:solidFill>
                <a:effectLst/>
                <a:latin typeface="+mn-lt"/>
                <a:ea typeface="+mn-ea"/>
                <a:cs typeface="+mn-cs"/>
              </a:rPr>
              <a:t>. The most common AEs (any grade) included muscle spasms (68% of patients), alopecia (63%), dysgeusia (51%), decreased weight (46%), fatigue</a:t>
            </a:r>
          </a:p>
          <a:p>
            <a:r>
              <a:rPr lang="en-US" sz="1200" kern="1200" noProof="0" dirty="0">
                <a:solidFill>
                  <a:schemeClr val="tx1"/>
                </a:solidFill>
                <a:effectLst/>
                <a:latin typeface="+mn-lt"/>
                <a:ea typeface="+mn-ea"/>
                <a:cs typeface="+mn-cs"/>
              </a:rPr>
              <a:t>(36%), nausea (29%), decreased appetite (23%), and diarrhea (22%). Thirteen patients (12%) discontinued treatment due to AEs, and muscle spasms (n = 2) were the most common AE leading to discontinuation. Serious AEs were reported in 25% of patients. Sixteen patients died by the time of the primary analysis. None of these deaths occurred during treatment or were considered related to</a:t>
            </a:r>
          </a:p>
          <a:p>
            <a:r>
              <a:rPr lang="en-US" sz="1200" kern="1200" noProof="0" dirty="0" err="1">
                <a:solidFill>
                  <a:schemeClr val="tx1"/>
                </a:solidFill>
                <a:effectLst/>
                <a:latin typeface="+mn-lt"/>
                <a:ea typeface="+mn-ea"/>
                <a:cs typeface="+mn-cs"/>
              </a:rPr>
              <a:t>vismodegib</a:t>
            </a:r>
            <a:r>
              <a:rPr lang="en-US" sz="1200" kern="1200" noProof="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13</a:t>
            </a:fld>
            <a:endParaRPr lang="it-IT"/>
          </a:p>
        </p:txBody>
      </p:sp>
    </p:spTree>
    <p:extLst>
      <p:ext uri="{BB962C8B-B14F-4D97-AF65-F5344CB8AC3E}">
        <p14:creationId xmlns:p14="http://schemas.microsoft.com/office/powerpoint/2010/main" val="1096222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The safety profile of </a:t>
            </a:r>
            <a:r>
              <a:rPr lang="en-US" sz="1200" kern="1200" noProof="0" dirty="0" err="1">
                <a:solidFill>
                  <a:schemeClr val="tx1"/>
                </a:solidFill>
                <a:effectLst/>
                <a:latin typeface="+mn-lt"/>
                <a:ea typeface="+mn-ea"/>
                <a:cs typeface="+mn-cs"/>
              </a:rPr>
              <a:t>sonidegib</a:t>
            </a:r>
            <a:r>
              <a:rPr lang="en-US" sz="1200" kern="1200" noProof="0" dirty="0">
                <a:solidFill>
                  <a:schemeClr val="tx1"/>
                </a:solidFill>
                <a:effectLst/>
                <a:latin typeface="+mn-lt"/>
                <a:ea typeface="+mn-ea"/>
                <a:cs typeface="+mn-cs"/>
              </a:rPr>
              <a:t> remained similar between the primary and 12-month analyses.20 Nearly all patients (200 mg, 97.5%; 800 mg, 100%) experienced 1 or more adverse events. In general</a:t>
            </a:r>
            <a:r>
              <a:rPr lang="en-US" sz="1200" b="1" kern="1200" noProof="0" dirty="0">
                <a:solidFill>
                  <a:schemeClr val="tx1"/>
                </a:solidFill>
                <a:effectLst/>
                <a:latin typeface="+mn-lt"/>
                <a:ea typeface="+mn-ea"/>
                <a:cs typeface="+mn-cs"/>
              </a:rPr>
              <a:t>, the most common adverse events, </a:t>
            </a:r>
            <a:r>
              <a:rPr lang="en-US" sz="1200" kern="1200" noProof="0" dirty="0">
                <a:solidFill>
                  <a:schemeClr val="tx1"/>
                </a:solidFill>
                <a:effectLst/>
                <a:latin typeface="+mn-lt"/>
                <a:ea typeface="+mn-ea"/>
                <a:cs typeface="+mn-cs"/>
              </a:rPr>
              <a:t>including muscle spasms, alopecia, </a:t>
            </a:r>
            <a:r>
              <a:rPr lang="en-US" sz="1200" kern="1200" noProof="0" dirty="0" err="1">
                <a:solidFill>
                  <a:schemeClr val="tx1"/>
                </a:solidFill>
                <a:effectLst/>
                <a:latin typeface="+mn-lt"/>
                <a:ea typeface="+mn-ea"/>
                <a:cs typeface="+mn-cs"/>
              </a:rPr>
              <a:t>dysgeusia</a:t>
            </a:r>
            <a:r>
              <a:rPr lang="en-US" sz="1200" kern="1200" noProof="0" dirty="0">
                <a:solidFill>
                  <a:schemeClr val="tx1"/>
                </a:solidFill>
                <a:effectLst/>
                <a:latin typeface="+mn-lt"/>
                <a:ea typeface="+mn-ea"/>
                <a:cs typeface="+mn-cs"/>
              </a:rPr>
              <a:t>, nausea, </a:t>
            </a:r>
            <a:r>
              <a:rPr lang="en-US" sz="1200" b="1" kern="1200" noProof="0" dirty="0">
                <a:solidFill>
                  <a:schemeClr val="tx1"/>
                </a:solidFill>
                <a:effectLst/>
                <a:latin typeface="+mn-lt"/>
                <a:ea typeface="+mn-ea"/>
                <a:cs typeface="+mn-cs"/>
              </a:rPr>
              <a:t>increased </a:t>
            </a:r>
            <a:r>
              <a:rPr lang="en-US" sz="1200" b="1" kern="1200" noProof="0" dirty="0" err="1">
                <a:solidFill>
                  <a:schemeClr val="tx1"/>
                </a:solidFill>
                <a:effectLst/>
                <a:latin typeface="+mn-lt"/>
                <a:ea typeface="+mn-ea"/>
                <a:cs typeface="+mn-cs"/>
              </a:rPr>
              <a:t>creatine</a:t>
            </a:r>
            <a:r>
              <a:rPr lang="en-US" sz="1200" b="1" kern="1200" noProof="0" dirty="0">
                <a:solidFill>
                  <a:schemeClr val="tx1"/>
                </a:solidFill>
                <a:effectLst/>
                <a:latin typeface="+mn-lt"/>
                <a:ea typeface="+mn-ea"/>
                <a:cs typeface="+mn-cs"/>
              </a:rPr>
              <a:t> kinase</a:t>
            </a:r>
            <a:r>
              <a:rPr lang="en-US" sz="1200" kern="1200" noProof="0" dirty="0">
                <a:solidFill>
                  <a:schemeClr val="tx1"/>
                </a:solidFill>
                <a:effectLst/>
                <a:latin typeface="+mn-lt"/>
                <a:ea typeface="+mn-ea"/>
                <a:cs typeface="+mn-cs"/>
              </a:rPr>
              <a:t>, fatigue, weight loss, decreased appetite, myalgia, and vomiting, </a:t>
            </a:r>
            <a:r>
              <a:rPr lang="en-US" sz="1200" b="1" kern="1200" noProof="0" dirty="0">
                <a:solidFill>
                  <a:schemeClr val="tx1"/>
                </a:solidFill>
                <a:effectLst/>
                <a:latin typeface="+mn-lt"/>
                <a:ea typeface="+mn-ea"/>
                <a:cs typeface="+mn-cs"/>
              </a:rPr>
              <a:t>occurred less frequently in the 200- versus 800-mg arm </a:t>
            </a:r>
            <a:endParaRPr lang="en-US" b="1"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noProof="0" dirty="0">
                <a:solidFill>
                  <a:schemeClr val="tx1"/>
                </a:solidFill>
                <a:effectLst/>
                <a:latin typeface="+mn-lt"/>
                <a:ea typeface="+mn-ea"/>
                <a:cs typeface="+mn-cs"/>
              </a:rPr>
              <a:t>Increased </a:t>
            </a:r>
            <a:r>
              <a:rPr lang="en-US" sz="1200" b="1" kern="1200" noProof="0" dirty="0" err="1">
                <a:solidFill>
                  <a:schemeClr val="tx1"/>
                </a:solidFill>
                <a:effectLst/>
                <a:latin typeface="+mn-lt"/>
                <a:ea typeface="+mn-ea"/>
                <a:cs typeface="+mn-cs"/>
              </a:rPr>
              <a:t>creatine</a:t>
            </a:r>
            <a:r>
              <a:rPr lang="en-US" sz="1200" b="1" kern="1200" noProof="0" dirty="0">
                <a:solidFill>
                  <a:schemeClr val="tx1"/>
                </a:solidFill>
                <a:effectLst/>
                <a:latin typeface="+mn-lt"/>
                <a:ea typeface="+mn-ea"/>
                <a:cs typeface="+mn-cs"/>
              </a:rPr>
              <a:t> kinase was the most common grade 3/4 adverse event</a:t>
            </a:r>
            <a:r>
              <a:rPr lang="en-US" sz="1200" kern="1200" noProof="0" dirty="0">
                <a:solidFill>
                  <a:schemeClr val="tx1"/>
                </a:solidFill>
                <a:effectLst/>
                <a:latin typeface="+mn-lt"/>
                <a:ea typeface="+mn-ea"/>
                <a:cs typeface="+mn-cs"/>
              </a:rPr>
              <a:t>, occurring in 6.3% (200 mg) and 13.3% (800 mg) of patients The most common adverse events leading to discontinuation (200- vs 800-mg arm) in the 12-month analysis included muscle spasms (5.1% vs 8.7%), </a:t>
            </a:r>
            <a:r>
              <a:rPr lang="en-US" sz="1200" kern="1200" noProof="0" dirty="0" err="1">
                <a:solidFill>
                  <a:schemeClr val="tx1"/>
                </a:solidFill>
                <a:effectLst/>
                <a:latin typeface="+mn-lt"/>
                <a:ea typeface="+mn-ea"/>
                <a:cs typeface="+mn-cs"/>
              </a:rPr>
              <a:t>dysgeusia</a:t>
            </a:r>
            <a:r>
              <a:rPr lang="en-US" sz="1200" kern="1200" noProof="0" dirty="0">
                <a:solidFill>
                  <a:schemeClr val="tx1"/>
                </a:solidFill>
                <a:effectLst/>
                <a:latin typeface="+mn-lt"/>
                <a:ea typeface="+mn-ea"/>
                <a:cs typeface="+mn-cs"/>
              </a:rPr>
              <a:t> (3.8% vs 4.7%), nausea (3.8% vs 4.7%), and </a:t>
            </a:r>
            <a:r>
              <a:rPr lang="en-US" sz="1200" kern="1200" noProof="0" dirty="0" err="1">
                <a:solidFill>
                  <a:schemeClr val="tx1"/>
                </a:solidFill>
                <a:effectLst/>
                <a:latin typeface="+mn-lt"/>
                <a:ea typeface="+mn-ea"/>
                <a:cs typeface="+mn-cs"/>
              </a:rPr>
              <a:t>alopeci</a:t>
            </a:r>
            <a:r>
              <a:rPr lang="en-US" sz="1200" kern="1200" noProof="0" dirty="0">
                <a:solidFill>
                  <a:schemeClr val="tx1"/>
                </a:solidFill>
                <a:effectLst/>
                <a:latin typeface="+mn-lt"/>
                <a:ea typeface="+mn-ea"/>
                <a:cs typeface="+mn-cs"/>
              </a:rPr>
              <a:t> (1.3% vs 6.0%); 59% of patients who discontinued treatment because of adverse events had only grade 1/2 events.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t>Musculoskeletal adverse effects (AEs) including serum CK elevations are the most clinically relevant AEs reported in </a:t>
            </a:r>
            <a:r>
              <a:rPr lang="en-US" sz="1200" b="1" dirty="0" err="1"/>
              <a:t>sonidegib</a:t>
            </a:r>
            <a:r>
              <a:rPr lang="en-US" sz="1200" b="1" dirty="0"/>
              <a:t>-treated patients and are a </a:t>
            </a:r>
            <a:r>
              <a:rPr lang="en-US" sz="1200" b="1" u="sng" dirty="0"/>
              <a:t>class effect </a:t>
            </a:r>
            <a:r>
              <a:rPr lang="en-US" sz="1200" b="1" dirty="0"/>
              <a:t>of </a:t>
            </a:r>
            <a:r>
              <a:rPr lang="en-US" sz="1200" b="1" dirty="0" err="1"/>
              <a:t>Hh</a:t>
            </a:r>
            <a:r>
              <a:rPr lang="en-US" sz="1200" b="1" dirty="0"/>
              <a:t> pathway inhibitors</a:t>
            </a:r>
            <a:r>
              <a:rPr lang="en-US" sz="1200" dirty="0"/>
              <a:t>. Not evaluated in ERIVANCE but reported with </a:t>
            </a:r>
            <a:r>
              <a:rPr lang="en-US" sz="1200" dirty="0" err="1"/>
              <a:t>vismodegib</a:t>
            </a:r>
            <a:r>
              <a:rPr lang="en-US" sz="1200" dirty="0"/>
              <a:t>. The Hedgehog pathway is believed to maintain the tissue regeneration/repair mechanism.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t>No association between CPK abnormalities and muscle spasms (STEVIE)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Patients with muscle symptoms characterized primarily by muscle spasms, musculoskeletal pain, and myalgia need to be monitored for CK elevation because it can be a sign of </a:t>
            </a:r>
            <a:r>
              <a:rPr lang="en-US" sz="1200" b="1" dirty="0"/>
              <a:t>pending muscle damage</a:t>
            </a:r>
            <a:r>
              <a:rPr lang="en-US" sz="1200" dirty="0"/>
              <a:t>. </a:t>
            </a:r>
            <a:endParaRPr lang="it-IT"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14</a:t>
            </a:fld>
            <a:endParaRPr lang="it-IT"/>
          </a:p>
        </p:txBody>
      </p:sp>
    </p:spTree>
    <p:extLst>
      <p:ext uri="{BB962C8B-B14F-4D97-AF65-F5344CB8AC3E}">
        <p14:creationId xmlns:p14="http://schemas.microsoft.com/office/powerpoint/2010/main" val="282893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Dermatology Life Quality Index (DLQI) Test</a:t>
            </a:r>
            <a:endParaRPr lang="it-IT"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15</a:t>
            </a:fld>
            <a:endParaRPr lang="it-IT"/>
          </a:p>
        </p:txBody>
      </p:sp>
    </p:spTree>
    <p:extLst>
      <p:ext uri="{BB962C8B-B14F-4D97-AF65-F5344CB8AC3E}">
        <p14:creationId xmlns:p14="http://schemas.microsoft.com/office/powerpoint/2010/main" val="2231390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Development of mechanism-based preventive and management strategies. Counseling and supportive care </a:t>
            </a:r>
            <a:r>
              <a:rPr lang="en-US" noProof="0" dirty="0" err="1"/>
              <a:t>inteventions</a:t>
            </a:r>
            <a:r>
              <a:rPr lang="en-US" noProof="0" dirty="0"/>
              <a:t> all of which will contribute to improved QoL and optimal benefit from therapy. </a:t>
            </a:r>
          </a:p>
          <a:p>
            <a:r>
              <a:rPr lang="en-US" noProof="0" dirty="0"/>
              <a:t>Is so important to follow</a:t>
            </a:r>
            <a:r>
              <a:rPr lang="en-US" baseline="0" noProof="0" dirty="0"/>
              <a:t> the easy indications of prevention and treatment of AE in order to increase duration of treatment. </a:t>
            </a:r>
            <a:endParaRPr lang="it-IT" dirty="0"/>
          </a:p>
        </p:txBody>
      </p:sp>
      <p:sp>
        <p:nvSpPr>
          <p:cNvPr id="4" name="Segnaposto numero diapositiva 3"/>
          <p:cNvSpPr>
            <a:spLocks noGrp="1"/>
          </p:cNvSpPr>
          <p:nvPr>
            <p:ph type="sldNum" sz="quarter" idx="10"/>
          </p:nvPr>
        </p:nvSpPr>
        <p:spPr/>
        <p:txBody>
          <a:bodyPr/>
          <a:lstStyle/>
          <a:p>
            <a:fld id="{9114D7CD-CB07-44E7-B63D-4BEB59844097}" type="slidenum">
              <a:rPr lang="it-IT" smtClean="0"/>
              <a:pPr/>
              <a:t>16</a:t>
            </a:fld>
            <a:endParaRPr lang="it-IT"/>
          </a:p>
        </p:txBody>
      </p:sp>
    </p:spTree>
    <p:extLst>
      <p:ext uri="{BB962C8B-B14F-4D97-AF65-F5344CB8AC3E}">
        <p14:creationId xmlns:p14="http://schemas.microsoft.com/office/powerpoint/2010/main" val="2289367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b="1" dirty="0" err="1"/>
              <a:t>Adverse</a:t>
            </a:r>
            <a:r>
              <a:rPr lang="it-IT" b="1" dirty="0"/>
              <a:t> </a:t>
            </a:r>
            <a:r>
              <a:rPr lang="it-IT" b="1" dirty="0" err="1"/>
              <a:t>effects</a:t>
            </a:r>
            <a:r>
              <a:rPr lang="it-IT" b="1" dirty="0"/>
              <a:t> </a:t>
            </a:r>
            <a:r>
              <a:rPr lang="it-IT" b="1" dirty="0" err="1"/>
              <a:t>have</a:t>
            </a:r>
            <a:r>
              <a:rPr lang="it-IT" b="1" dirty="0"/>
              <a:t> </a:t>
            </a:r>
            <a:r>
              <a:rPr lang="it-IT" b="1" dirty="0" err="1"/>
              <a:t>limited</a:t>
            </a:r>
            <a:r>
              <a:rPr lang="it-IT" b="1" dirty="0"/>
              <a:t> treatment </a:t>
            </a:r>
            <a:r>
              <a:rPr lang="it-IT" b="1" dirty="0" err="1"/>
              <a:t>duration</a:t>
            </a:r>
            <a:r>
              <a:rPr lang="it-IT" b="1" dirty="0"/>
              <a:t> and </a:t>
            </a:r>
            <a:r>
              <a:rPr lang="it-IT" b="1" dirty="0" err="1"/>
              <a:t>tolerability</a:t>
            </a:r>
            <a:r>
              <a:rPr lang="it-IT" b="1" dirty="0"/>
              <a:t>. </a:t>
            </a:r>
            <a:endParaRPr lang="en-US" b="1" noProof="0" dirty="0"/>
          </a:p>
          <a:p>
            <a:r>
              <a:rPr lang="en-US" noProof="0" dirty="0"/>
              <a:t>This analysis opens a new therapeutic</a:t>
            </a:r>
            <a:r>
              <a:rPr lang="en-US" baseline="0" noProof="0" dirty="0"/>
              <a:t> strategy, </a:t>
            </a:r>
            <a:r>
              <a:rPr lang="en-US" b="1" baseline="0" noProof="0" dirty="0"/>
              <a:t>the intermittent approach</a:t>
            </a:r>
            <a:r>
              <a:rPr lang="en-US" baseline="0" noProof="0" dirty="0"/>
              <a:t>. This year has been published this article in which is observed the efficacy of treatment with drug holidays of 1 to 3 weeks, with the important advantage of the decreasing toxicity. </a:t>
            </a:r>
          </a:p>
          <a:p>
            <a:endParaRPr lang="en-US" baseline="0" noProof="0" dirty="0"/>
          </a:p>
          <a:p>
            <a:r>
              <a:rPr lang="en-US" dirty="0"/>
              <a:t>A total of 7 patients with advanced BCC, including 1 with confirmed basal cell nevus syndrome, were treated with intermittent dosing of </a:t>
            </a:r>
            <a:r>
              <a:rPr lang="en-US" dirty="0" err="1"/>
              <a:t>vismodegib</a:t>
            </a:r>
            <a:r>
              <a:rPr lang="en-US" dirty="0"/>
              <a:t>, with dosing regimens that ranged from 1 week receiving medication followed by 1 to 3 weeks without receiving medication (</a:t>
            </a:r>
            <a:r>
              <a:rPr lang="en-US" dirty="0">
                <a:hlinkClick r:id="rId3"/>
              </a:rPr>
              <a:t>Table</a:t>
            </a:r>
            <a:r>
              <a:rPr lang="en-US" dirty="0"/>
              <a:t>). All patients experienced improvement in their BCCs (</a:t>
            </a:r>
            <a:r>
              <a:rPr lang="en-US" dirty="0">
                <a:hlinkClick r:id="rId3"/>
              </a:rPr>
              <a:t>Figure</a:t>
            </a:r>
            <a:r>
              <a:rPr lang="en-US" dirty="0"/>
              <a:t>), and BCCs were resolved in 3 patients. Improvement was determined by clinical decreases in size and number of BCCs using clinical photos from previous visits.</a:t>
            </a:r>
          </a:p>
          <a:p>
            <a:endParaRPr lang="en-US" noProof="0" dirty="0"/>
          </a:p>
          <a:p>
            <a:r>
              <a:rPr lang="en-US" dirty="0"/>
              <a:t>To our knowledge, this is the first study to demonstrate efficacy with 1- to 3-week drug holidays. An </a:t>
            </a:r>
            <a:r>
              <a:rPr lang="en-US" b="1" dirty="0"/>
              <a:t>intermittent dosing schedule of </a:t>
            </a:r>
            <a:r>
              <a:rPr lang="en-US" b="1" dirty="0" err="1"/>
              <a:t>vismodegib</a:t>
            </a:r>
            <a:r>
              <a:rPr lang="en-US" b="1" dirty="0"/>
              <a:t> </a:t>
            </a:r>
            <a:r>
              <a:rPr lang="en-US" dirty="0"/>
              <a:t>should be considered when treatment-related AEs would cause discontinuation of treatment. Dosing regimens as low as </a:t>
            </a:r>
            <a:r>
              <a:rPr lang="en-US" b="1" dirty="0"/>
              <a:t>1 week with and 3 weeks without medication </a:t>
            </a:r>
            <a:r>
              <a:rPr lang="en-US" dirty="0"/>
              <a:t>continued to demonstrate clinical improvement in patients with BCCs in this cohort.</a:t>
            </a:r>
            <a:endParaRPr lang="en-US" noProof="0"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17</a:t>
            </a:fld>
            <a:endParaRPr lang="it-IT"/>
          </a:p>
        </p:txBody>
      </p:sp>
    </p:spTree>
    <p:extLst>
      <p:ext uri="{BB962C8B-B14F-4D97-AF65-F5344CB8AC3E}">
        <p14:creationId xmlns:p14="http://schemas.microsoft.com/office/powerpoint/2010/main" val="2494459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noProof="0" dirty="0" smtClean="0">
                <a:solidFill>
                  <a:schemeClr val="tx1"/>
                </a:solidFill>
                <a:effectLst/>
                <a:latin typeface="+mn-lt"/>
                <a:ea typeface="+mn-ea"/>
                <a:cs typeface="+mn-cs"/>
              </a:rPr>
              <a:t>Genomic </a:t>
            </a:r>
            <a:r>
              <a:rPr lang="en-US" sz="1200" kern="1200" noProof="0" dirty="0">
                <a:solidFill>
                  <a:schemeClr val="tx1"/>
                </a:solidFill>
                <a:effectLst/>
                <a:latin typeface="+mn-lt"/>
                <a:ea typeface="+mn-ea"/>
                <a:cs typeface="+mn-cs"/>
              </a:rPr>
              <a:t>analysis of tumor biopsies revealed that </a:t>
            </a:r>
            <a:r>
              <a:rPr lang="en-US" sz="1200" kern="1200" noProof="0" dirty="0" err="1">
                <a:solidFill>
                  <a:schemeClr val="tx1"/>
                </a:solidFill>
                <a:effectLst/>
                <a:latin typeface="+mn-lt"/>
                <a:ea typeface="+mn-ea"/>
                <a:cs typeface="+mn-cs"/>
              </a:rPr>
              <a:t>vismodegib</a:t>
            </a:r>
            <a:r>
              <a:rPr lang="en-US" sz="1200" kern="1200" noProof="0" dirty="0">
                <a:solidFill>
                  <a:schemeClr val="tx1"/>
                </a:solidFill>
                <a:effectLst/>
                <a:latin typeface="+mn-lt"/>
                <a:ea typeface="+mn-ea"/>
                <a:cs typeface="+mn-cs"/>
              </a:rPr>
              <a:t> resistance is associated with Hedgehog (</a:t>
            </a:r>
            <a:r>
              <a:rPr lang="en-US" sz="1200" kern="1200" noProof="0" dirty="0" err="1">
                <a:solidFill>
                  <a:schemeClr val="tx1"/>
                </a:solidFill>
                <a:effectLst/>
                <a:latin typeface="+mn-lt"/>
                <a:ea typeface="+mn-ea"/>
                <a:cs typeface="+mn-cs"/>
              </a:rPr>
              <a:t>Hh</a:t>
            </a:r>
            <a:r>
              <a:rPr lang="en-US" sz="1200" kern="1200" noProof="0" dirty="0">
                <a:solidFill>
                  <a:schemeClr val="tx1"/>
                </a:solidFill>
                <a:effectLst/>
                <a:latin typeface="+mn-lt"/>
                <a:ea typeface="+mn-ea"/>
                <a:cs typeface="+mn-cs"/>
              </a:rPr>
              <a:t>) pathway reactivation, predominantly through mutation of the drug target SMO and to a lesser extent through concurrent copy number changes in SUFU  and GLI2 . </a:t>
            </a:r>
            <a:r>
              <a:rPr lang="en-US" sz="1200" u="sng" kern="1200" noProof="0" dirty="0">
                <a:solidFill>
                  <a:schemeClr val="tx1"/>
                </a:solidFill>
                <a:effectLst/>
                <a:latin typeface="+mn-lt"/>
                <a:ea typeface="+mn-ea"/>
                <a:cs typeface="+mn-cs"/>
              </a:rPr>
              <a:t>SMO mutations either directly impaired drug binding or activated SMO to varying levels. </a:t>
            </a:r>
          </a:p>
          <a:p>
            <a:endParaRPr lang="en-US" sz="1200" u="sng"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Furthermore, we found evidence for </a:t>
            </a:r>
            <a:r>
              <a:rPr lang="en-US" sz="1200" b="1" kern="1200" noProof="0" dirty="0">
                <a:solidFill>
                  <a:schemeClr val="tx1"/>
                </a:solidFill>
                <a:effectLst/>
                <a:latin typeface="+mn-lt"/>
                <a:ea typeface="+mn-ea"/>
                <a:cs typeface="+mn-cs"/>
              </a:rPr>
              <a:t>intra-tumor heterogeneity (multiple mechanisms of resistance)</a:t>
            </a:r>
            <a:r>
              <a:rPr lang="en-US" sz="1200" kern="1200" noProof="0" dirty="0">
                <a:solidFill>
                  <a:schemeClr val="tx1"/>
                </a:solidFill>
                <a:effectLst/>
                <a:latin typeface="+mn-lt"/>
                <a:ea typeface="+mn-ea"/>
                <a:cs typeface="+mn-cs"/>
              </a:rPr>
              <a:t>, suggesting that a combination of therapies targeting components at multiple levels of the </a:t>
            </a:r>
            <a:r>
              <a:rPr lang="en-US" sz="1200" kern="1200" noProof="0" dirty="0" err="1">
                <a:solidFill>
                  <a:schemeClr val="tx1"/>
                </a:solidFill>
                <a:effectLst/>
                <a:latin typeface="+mn-lt"/>
                <a:ea typeface="+mn-ea"/>
                <a:cs typeface="+mn-cs"/>
              </a:rPr>
              <a:t>Hh</a:t>
            </a:r>
            <a:r>
              <a:rPr lang="en-US" sz="1200" kern="1200" noProof="0" dirty="0">
                <a:solidFill>
                  <a:schemeClr val="tx1"/>
                </a:solidFill>
                <a:effectLst/>
                <a:latin typeface="+mn-lt"/>
                <a:ea typeface="+mn-ea"/>
                <a:cs typeface="+mn-cs"/>
              </a:rPr>
              <a:t> pathway is required to overcome resistance.</a:t>
            </a:r>
          </a:p>
          <a:p>
            <a:r>
              <a:rPr lang="it-IT" sz="1200" kern="1200" dirty="0">
                <a:solidFill>
                  <a:schemeClr val="tx1"/>
                </a:solidFill>
                <a:effectLst/>
                <a:latin typeface="+mn-lt"/>
                <a:ea typeface="+mn-ea"/>
                <a:cs typeface="+mn-cs"/>
              </a:rPr>
              <a:t>A single </a:t>
            </a:r>
            <a:r>
              <a:rPr lang="it-IT" sz="1200" kern="1200" dirty="0" err="1">
                <a:solidFill>
                  <a:schemeClr val="tx1"/>
                </a:solidFill>
                <a:effectLst/>
                <a:latin typeface="+mn-lt"/>
                <a:ea typeface="+mn-ea"/>
                <a:cs typeface="+mn-cs"/>
              </a:rPr>
              <a:t>relapsed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tumor</a:t>
            </a:r>
            <a:r>
              <a:rPr lang="it-IT" sz="1200" kern="1200" dirty="0">
                <a:solidFill>
                  <a:schemeClr val="tx1"/>
                </a:solidFill>
                <a:effectLst/>
                <a:latin typeface="+mn-lt"/>
                <a:ea typeface="+mn-ea"/>
                <a:cs typeface="+mn-cs"/>
              </a:rPr>
              <a:t> can </a:t>
            </a:r>
            <a:r>
              <a:rPr lang="it-IT" sz="1200" kern="1200" dirty="0" err="1">
                <a:solidFill>
                  <a:schemeClr val="tx1"/>
                </a:solidFill>
                <a:effectLst/>
                <a:latin typeface="+mn-lt"/>
                <a:ea typeface="+mn-ea"/>
                <a:cs typeface="+mn-cs"/>
              </a:rPr>
              <a:t>harbor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clones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different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resistance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mutations</a:t>
            </a:r>
            <a:endParaRPr lang="it-IT" sz="1200" kern="1200" dirty="0">
              <a:solidFill>
                <a:schemeClr val="tx1"/>
              </a:solidFill>
              <a:effectLst/>
              <a:latin typeface="+mn-lt"/>
              <a:ea typeface="+mn-ea"/>
              <a:cs typeface="+mn-cs"/>
            </a:endParaRPr>
          </a:p>
          <a:p>
            <a:endParaRPr lang="en-US"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Disease recurrence in patients who initially respond to HPI therapy, including those with a CR, may be due to residual tumor cells escaping the cytotoxic effects of HPI therapy or becoming resistant to HPI therapy</a:t>
            </a:r>
          </a:p>
          <a:p>
            <a:endParaRPr lang="en-US"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Thus, recurrence was associated with the proliferation of resistant, possibly preexisting </a:t>
            </a:r>
            <a:r>
              <a:rPr lang="en-US" sz="1200" kern="1200" noProof="0" dirty="0" err="1">
                <a:solidFill>
                  <a:schemeClr val="tx1"/>
                </a:solidFill>
                <a:effectLst/>
                <a:latin typeface="+mn-lt"/>
                <a:ea typeface="+mn-ea"/>
                <a:cs typeface="+mn-cs"/>
              </a:rPr>
              <a:t>subclones</a:t>
            </a:r>
            <a:r>
              <a:rPr lang="en-US" sz="1200" kern="1200" noProof="0" dirty="0">
                <a:solidFill>
                  <a:schemeClr val="tx1"/>
                </a:solidFill>
                <a:effectLst/>
                <a:latin typeface="+mn-lt"/>
                <a:ea typeface="+mn-ea"/>
                <a:cs typeface="+mn-cs"/>
              </a:rPr>
              <a:t> that emerged after the larger HPI-sensitive cell populations had been eliminated</a:t>
            </a:r>
          </a:p>
          <a:p>
            <a:endParaRPr lang="it-IT" sz="1200" kern="1200" dirty="0">
              <a:solidFill>
                <a:schemeClr val="tx1"/>
              </a:solidFill>
              <a:effectLst/>
              <a:latin typeface="+mn-lt"/>
              <a:ea typeface="+mn-ea"/>
              <a:cs typeface="+mn-cs"/>
            </a:endParaRPr>
          </a:p>
          <a:p>
            <a:endParaRPr lang="en-US" sz="1200" kern="1200" noProof="0" dirty="0">
              <a:solidFill>
                <a:schemeClr val="tx1"/>
              </a:solidFill>
              <a:effectLst/>
              <a:latin typeface="+mn-lt"/>
              <a:ea typeface="+mn-ea"/>
              <a:cs typeface="+mn-cs"/>
            </a:endParaRPr>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18</a:t>
            </a:fld>
            <a:endParaRPr lang="it-IT"/>
          </a:p>
        </p:txBody>
      </p:sp>
    </p:spTree>
    <p:extLst>
      <p:ext uri="{BB962C8B-B14F-4D97-AF65-F5344CB8AC3E}">
        <p14:creationId xmlns:p14="http://schemas.microsoft.com/office/powerpoint/2010/main" val="2232051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b="1" noProof="0" dirty="0"/>
              <a:t>Patients with </a:t>
            </a:r>
            <a:r>
              <a:rPr lang="en-US" b="1" noProof="0" dirty="0" err="1"/>
              <a:t>aBCC</a:t>
            </a:r>
            <a:r>
              <a:rPr lang="en-US" b="1" noProof="0" dirty="0"/>
              <a:t> previously resistant to </a:t>
            </a:r>
            <a:r>
              <a:rPr lang="en-US" b="1" noProof="0" dirty="0" err="1"/>
              <a:t>vismo</a:t>
            </a:r>
            <a:r>
              <a:rPr lang="en-US" b="1" noProof="0" dirty="0"/>
              <a:t> similarly demonstrated </a:t>
            </a:r>
            <a:r>
              <a:rPr lang="en-US" b="1" noProof="0" dirty="0" err="1"/>
              <a:t>Tx</a:t>
            </a:r>
            <a:r>
              <a:rPr lang="en-US" b="1" noProof="0" dirty="0"/>
              <a:t> resistance with </a:t>
            </a:r>
            <a:r>
              <a:rPr lang="en-US" b="1" noProof="0" dirty="0" err="1"/>
              <a:t>sonidegib</a:t>
            </a:r>
            <a:r>
              <a:rPr lang="en-US" b="1" noProof="0" dirty="0"/>
              <a:t>. </a:t>
            </a:r>
          </a:p>
          <a:p>
            <a:r>
              <a:rPr lang="en-US" noProof="0" dirty="0"/>
              <a:t>In terms of efficacy, the </a:t>
            </a:r>
            <a:r>
              <a:rPr lang="en-US" baseline="0" noProof="0" dirty="0"/>
              <a:t>cross resistance between </a:t>
            </a:r>
            <a:r>
              <a:rPr lang="en-US" baseline="0" noProof="0" dirty="0" err="1"/>
              <a:t>vismodegib</a:t>
            </a:r>
            <a:r>
              <a:rPr lang="en-US" baseline="0" noProof="0" dirty="0"/>
              <a:t> and </a:t>
            </a:r>
            <a:r>
              <a:rPr lang="en-US" baseline="0" noProof="0" dirty="0" err="1"/>
              <a:t>sonidegib</a:t>
            </a:r>
            <a:r>
              <a:rPr lang="en-US" baseline="0" noProof="0" dirty="0"/>
              <a:t> has been already proven. </a:t>
            </a:r>
          </a:p>
          <a:p>
            <a:endParaRPr lang="en-US" baseline="0" noProof="0" dirty="0"/>
          </a:p>
          <a:p>
            <a:r>
              <a:rPr lang="en-US" baseline="0" noProof="0" dirty="0"/>
              <a:t>Trial, 9 patients with </a:t>
            </a:r>
            <a:r>
              <a:rPr lang="en-US" baseline="0" noProof="0" dirty="0" err="1"/>
              <a:t>aBCC</a:t>
            </a:r>
            <a:r>
              <a:rPr lang="en-US" baseline="0" noProof="0" dirty="0"/>
              <a:t> resistant to </a:t>
            </a:r>
            <a:r>
              <a:rPr lang="en-US" baseline="0" noProof="0" dirty="0" err="1"/>
              <a:t>vismo</a:t>
            </a:r>
            <a:endParaRPr lang="en-US" baseline="0" noProof="0" dirty="0"/>
          </a:p>
          <a:p>
            <a:r>
              <a:rPr lang="en-US" baseline="0" noProof="0" dirty="0" err="1"/>
              <a:t>Sonidegib</a:t>
            </a:r>
            <a:r>
              <a:rPr lang="en-US" baseline="0" noProof="0" dirty="0"/>
              <a:t> for 6 weeks</a:t>
            </a:r>
          </a:p>
          <a:p>
            <a:r>
              <a:rPr lang="en-US" baseline="0" noProof="0" dirty="0"/>
              <a:t>5 pts PD, 3 pts SD discontinued for AE (1) or election to surgery (2) </a:t>
            </a:r>
          </a:p>
          <a:p>
            <a:r>
              <a:rPr lang="en-US" baseline="0" noProof="0" dirty="0"/>
              <a:t>SMO mutations suggesting resistance identified in 5/9 patients (no patient experienced response with </a:t>
            </a:r>
            <a:r>
              <a:rPr lang="en-US" baseline="0" noProof="0" dirty="0" err="1"/>
              <a:t>sonidegib</a:t>
            </a:r>
            <a:r>
              <a:rPr lang="en-US" baseline="0" noProof="0" dirty="0"/>
              <a:t>). </a:t>
            </a:r>
          </a:p>
          <a:p>
            <a:endParaRPr lang="it-IT" baseline="0" dirty="0"/>
          </a:p>
          <a:p>
            <a:r>
              <a:rPr lang="it-IT" sz="1200" kern="1200" dirty="0">
                <a:solidFill>
                  <a:schemeClr val="tx1"/>
                </a:solidFill>
                <a:effectLst/>
                <a:latin typeface="+mn-lt"/>
                <a:ea typeface="+mn-ea"/>
                <a:cs typeface="+mn-cs"/>
              </a:rPr>
              <a:t/>
            </a:r>
            <a:br>
              <a:rPr lang="it-IT" sz="1200" kern="1200" dirty="0">
                <a:solidFill>
                  <a:schemeClr val="tx1"/>
                </a:solidFill>
                <a:effectLst/>
                <a:latin typeface="+mn-lt"/>
                <a:ea typeface="+mn-ea"/>
                <a:cs typeface="+mn-cs"/>
              </a:rPr>
            </a:b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r>
            <a:br>
              <a:rPr lang="it-IT" sz="1200" kern="1200" dirty="0">
                <a:solidFill>
                  <a:schemeClr val="tx1"/>
                </a:solidFill>
                <a:effectLst/>
                <a:latin typeface="+mn-lt"/>
                <a:ea typeface="+mn-ea"/>
                <a:cs typeface="+mn-cs"/>
              </a:rPr>
            </a:b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r>
            <a:br>
              <a:rPr lang="it-IT" sz="1200" kern="1200" dirty="0">
                <a:solidFill>
                  <a:schemeClr val="tx1"/>
                </a:solidFill>
                <a:effectLst/>
                <a:latin typeface="+mn-lt"/>
                <a:ea typeface="+mn-ea"/>
                <a:cs typeface="+mn-cs"/>
              </a:rPr>
            </a:b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Target BCC </a:t>
            </a:r>
            <a:r>
              <a:rPr lang="it-IT" sz="1200" kern="1200" dirty="0" err="1">
                <a:solidFill>
                  <a:schemeClr val="tx1"/>
                </a:solidFill>
                <a:effectLst/>
                <a:latin typeface="+mn-lt"/>
                <a:ea typeface="+mn-ea"/>
                <a:cs typeface="+mn-cs"/>
              </a:rPr>
              <a:t>size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determination</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clinically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visible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lesions</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overall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responses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enrolled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subjects</a:t>
            </a:r>
            <a:r>
              <a:rPr lang="it-IT" sz="1200" kern="1200" dirty="0">
                <a:solidFill>
                  <a:schemeClr val="tx1"/>
                </a:solidFill>
                <a:effectLst/>
                <a:latin typeface="+mn-lt"/>
                <a:ea typeface="+mn-ea"/>
                <a:cs typeface="+mn-cs"/>
              </a:rPr>
              <a:t>. Color </a:t>
            </a:r>
            <a:r>
              <a:rPr lang="it-IT" sz="1200" kern="1200" dirty="0" err="1">
                <a:solidFill>
                  <a:schemeClr val="tx1"/>
                </a:solidFill>
                <a:effectLst/>
                <a:latin typeface="+mn-lt"/>
                <a:ea typeface="+mn-ea"/>
                <a:cs typeface="+mn-cs"/>
              </a:rPr>
              <a:t>photographs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taken</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all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clinically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visible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lesions</a:t>
            </a:r>
            <a:r>
              <a:rPr lang="it-IT" sz="1200" kern="1200" dirty="0">
                <a:solidFill>
                  <a:schemeClr val="tx1"/>
                </a:solidFill>
                <a:effectLst/>
                <a:latin typeface="+mn-lt"/>
                <a:ea typeface="+mn-ea"/>
                <a:cs typeface="+mn-cs"/>
              </a:rPr>
              <a:t> with a </a:t>
            </a:r>
            <a:r>
              <a:rPr lang="it-IT" sz="1200" kern="1200" dirty="0" err="1">
                <a:solidFill>
                  <a:schemeClr val="tx1"/>
                </a:solidFill>
                <a:effectLst/>
                <a:latin typeface="+mn-lt"/>
                <a:ea typeface="+mn-ea"/>
                <a:cs typeface="+mn-cs"/>
              </a:rPr>
              <a:t>ruler</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plane</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lesion</a:t>
            </a:r>
            <a:r>
              <a:rPr lang="it-IT" sz="1200" kern="1200" dirty="0">
                <a:solidFill>
                  <a:schemeClr val="tx1"/>
                </a:solidFill>
                <a:effectLst/>
                <a:latin typeface="+mn-lt"/>
                <a:ea typeface="+mn-ea"/>
                <a:cs typeface="+mn-cs"/>
              </a:rPr>
              <a:t>. A, in </a:t>
            </a:r>
            <a:r>
              <a:rPr lang="it-IT" sz="1200" kern="1200" dirty="0" err="1">
                <a:solidFill>
                  <a:schemeClr val="tx1"/>
                </a:solidFill>
                <a:effectLst/>
                <a:latin typeface="+mn-lt"/>
                <a:ea typeface="+mn-ea"/>
                <a:cs typeface="+mn-cs"/>
              </a:rPr>
              <a:t>cases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tumor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borders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complex</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clean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plastic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grids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placed</a:t>
            </a:r>
            <a:r>
              <a:rPr lang="it-IT" sz="1200" kern="1200" dirty="0">
                <a:solidFill>
                  <a:schemeClr val="tx1"/>
                </a:solidFill>
                <a:effectLst/>
                <a:latin typeface="+mn-lt"/>
                <a:ea typeface="+mn-ea"/>
                <a:cs typeface="+mn-cs"/>
              </a:rPr>
              <a:t> over the </a:t>
            </a:r>
            <a:r>
              <a:rPr lang="it-IT" sz="1200" kern="1200" dirty="0" err="1">
                <a:solidFill>
                  <a:schemeClr val="tx1"/>
                </a:solidFill>
                <a:effectLst/>
                <a:latin typeface="+mn-lt"/>
                <a:ea typeface="+mn-ea"/>
                <a:cs typeface="+mn-cs"/>
              </a:rPr>
              <a:t>lesions</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traced</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document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longest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diameter</a:t>
            </a:r>
            <a:r>
              <a:rPr lang="it-IT" sz="1200" kern="1200" dirty="0">
                <a:solidFill>
                  <a:schemeClr val="tx1"/>
                </a:solidFill>
                <a:effectLst/>
                <a:latin typeface="+mn-lt"/>
                <a:ea typeface="+mn-ea"/>
                <a:cs typeface="+mn-cs"/>
              </a:rPr>
              <a:t>. B, </a:t>
            </a:r>
            <a:r>
              <a:rPr lang="it-IT" sz="1200" kern="1200" dirty="0" err="1">
                <a:solidFill>
                  <a:schemeClr val="tx1"/>
                </a:solidFill>
                <a:effectLst/>
                <a:latin typeface="+mn-lt"/>
                <a:ea typeface="+mn-ea"/>
                <a:cs typeface="+mn-cs"/>
              </a:rPr>
              <a:t>photograph</a:t>
            </a:r>
            <a:r>
              <a:rPr lang="it-IT" sz="1200" kern="1200" dirty="0">
                <a:solidFill>
                  <a:schemeClr val="tx1"/>
                </a:solidFill>
                <a:effectLst/>
                <a:latin typeface="+mn-lt"/>
                <a:ea typeface="+mn-ea"/>
                <a:cs typeface="+mn-cs"/>
              </a:rPr>
              <a:t> of target </a:t>
            </a:r>
            <a:r>
              <a:rPr lang="it-IT" sz="1200" kern="1200" dirty="0" err="1">
                <a:solidFill>
                  <a:schemeClr val="tx1"/>
                </a:solidFill>
                <a:effectLst/>
                <a:latin typeface="+mn-lt"/>
                <a:ea typeface="+mn-ea"/>
                <a:cs typeface="+mn-cs"/>
              </a:rPr>
              <a:t>lesion</a:t>
            </a:r>
            <a:r>
              <a:rPr lang="it-IT" sz="1200" kern="1200" dirty="0">
                <a:solidFill>
                  <a:schemeClr val="tx1"/>
                </a:solidFill>
                <a:effectLst/>
                <a:latin typeface="+mn-lt"/>
                <a:ea typeface="+mn-ea"/>
                <a:cs typeface="+mn-cs"/>
              </a:rPr>
              <a:t> in a </a:t>
            </a:r>
            <a:r>
              <a:rPr lang="it-IT" sz="1200" kern="1200" dirty="0" err="1">
                <a:solidFill>
                  <a:schemeClr val="tx1"/>
                </a:solidFill>
                <a:effectLst/>
                <a:latin typeface="+mn-lt"/>
                <a:ea typeface="+mn-ea"/>
                <a:cs typeface="+mn-cs"/>
              </a:rPr>
              <a:t>subject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before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study</a:t>
            </a:r>
            <a:r>
              <a:rPr lang="it-IT" sz="1200" kern="1200" dirty="0">
                <a:solidFill>
                  <a:schemeClr val="tx1"/>
                </a:solidFill>
                <a:effectLst/>
                <a:latin typeface="+mn-lt"/>
                <a:ea typeface="+mn-ea"/>
                <a:cs typeface="+mn-cs"/>
              </a:rPr>
              <a:t> start. C, </a:t>
            </a:r>
            <a:r>
              <a:rPr lang="it-IT" sz="1200" kern="1200" dirty="0" err="1">
                <a:solidFill>
                  <a:schemeClr val="tx1"/>
                </a:solidFill>
                <a:effectLst/>
                <a:latin typeface="+mn-lt"/>
                <a:ea typeface="+mn-ea"/>
                <a:cs typeface="+mn-cs"/>
              </a:rPr>
              <a:t>photograph</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same</a:t>
            </a:r>
            <a:r>
              <a:rPr lang="it-IT" sz="1200" kern="1200" dirty="0">
                <a:solidFill>
                  <a:schemeClr val="tx1"/>
                </a:solidFill>
                <a:effectLst/>
                <a:latin typeface="+mn-lt"/>
                <a:ea typeface="+mn-ea"/>
                <a:cs typeface="+mn-cs"/>
              </a:rPr>
              <a:t> target </a:t>
            </a:r>
            <a:r>
              <a:rPr lang="it-IT" sz="1200" kern="1200" dirty="0" err="1">
                <a:solidFill>
                  <a:schemeClr val="tx1"/>
                </a:solidFill>
                <a:effectLst/>
                <a:latin typeface="+mn-lt"/>
                <a:ea typeface="+mn-ea"/>
                <a:cs typeface="+mn-cs"/>
              </a:rPr>
              <a:t>lesion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after</a:t>
            </a:r>
            <a:r>
              <a:rPr lang="it-IT" sz="1200" kern="1200" dirty="0">
                <a:solidFill>
                  <a:schemeClr val="tx1"/>
                </a:solidFill>
                <a:effectLst/>
                <a:latin typeface="+mn-lt"/>
                <a:ea typeface="+mn-ea"/>
                <a:cs typeface="+mn-cs"/>
              </a:rPr>
              <a:t> 6 weeks of </a:t>
            </a:r>
            <a:r>
              <a:rPr lang="it-IT" sz="1200" kern="1200" dirty="0" err="1">
                <a:solidFill>
                  <a:schemeClr val="tx1"/>
                </a:solidFill>
                <a:effectLst/>
                <a:latin typeface="+mn-lt"/>
                <a:ea typeface="+mn-ea"/>
                <a:cs typeface="+mn-cs"/>
              </a:rPr>
              <a:t>sonidegib</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Arrows</a:t>
            </a:r>
            <a:r>
              <a:rPr lang="it-IT" sz="1200" kern="1200" dirty="0">
                <a:solidFill>
                  <a:schemeClr val="tx1"/>
                </a:solidFill>
                <a:effectLst/>
                <a:latin typeface="+mn-lt"/>
                <a:ea typeface="+mn-ea"/>
                <a:cs typeface="+mn-cs"/>
              </a:rPr>
              <a:t> indicate </a:t>
            </a:r>
            <a:r>
              <a:rPr lang="it-IT" sz="1200" kern="1200" dirty="0" err="1">
                <a:solidFill>
                  <a:schemeClr val="tx1"/>
                </a:solidFill>
                <a:effectLst/>
                <a:latin typeface="+mn-lt"/>
                <a:ea typeface="+mn-ea"/>
                <a:cs typeface="+mn-cs"/>
              </a:rPr>
              <a:t>areas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tumor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growth</a:t>
            </a:r>
            <a:r>
              <a:rPr lang="it-IT" sz="1200" kern="1200" dirty="0">
                <a:solidFill>
                  <a:schemeClr val="tx1"/>
                </a:solidFill>
                <a:effectLst/>
                <a:latin typeface="+mn-lt"/>
                <a:ea typeface="+mn-ea"/>
                <a:cs typeface="+mn-cs"/>
              </a:rPr>
              <a:t>. D, </a:t>
            </a:r>
            <a:r>
              <a:rPr lang="it-IT" sz="1200" kern="1200" dirty="0" err="1">
                <a:solidFill>
                  <a:schemeClr val="tx1"/>
                </a:solidFill>
                <a:effectLst/>
                <a:latin typeface="+mn-lt"/>
                <a:ea typeface="+mn-ea"/>
                <a:cs typeface="+mn-cs"/>
              </a:rPr>
              <a:t>change</a:t>
            </a:r>
            <a:r>
              <a:rPr lang="it-IT" sz="1200" kern="1200" dirty="0">
                <a:solidFill>
                  <a:schemeClr val="tx1"/>
                </a:solidFill>
                <a:effectLst/>
                <a:latin typeface="+mn-lt"/>
                <a:ea typeface="+mn-ea"/>
                <a:cs typeface="+mn-cs"/>
              </a:rPr>
              <a:t> in target </a:t>
            </a:r>
            <a:r>
              <a:rPr lang="it-IT" sz="1200" kern="1200" dirty="0" err="1">
                <a:solidFill>
                  <a:schemeClr val="tx1"/>
                </a:solidFill>
                <a:effectLst/>
                <a:latin typeface="+mn-lt"/>
                <a:ea typeface="+mn-ea"/>
                <a:cs typeface="+mn-cs"/>
              </a:rPr>
              <a:t>tumor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diameter</a:t>
            </a:r>
            <a:r>
              <a:rPr lang="it-IT" sz="1200" kern="1200" dirty="0">
                <a:solidFill>
                  <a:schemeClr val="tx1"/>
                </a:solidFill>
                <a:effectLst/>
                <a:latin typeface="+mn-lt"/>
                <a:ea typeface="+mn-ea"/>
                <a:cs typeface="+mn-cs"/>
              </a:rPr>
              <a:t> from baseline (%) </a:t>
            </a:r>
            <a:r>
              <a:rPr lang="it-IT" sz="1200" kern="1200" dirty="0" err="1">
                <a:solidFill>
                  <a:schemeClr val="tx1"/>
                </a:solidFill>
                <a:effectLst/>
                <a:latin typeface="+mn-lt"/>
                <a:ea typeface="+mn-ea"/>
                <a:cs typeface="+mn-cs"/>
              </a:rPr>
              <a:t>after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sonidegib</a:t>
            </a:r>
            <a:r>
              <a:rPr lang="it-IT" sz="1200" kern="1200" dirty="0">
                <a:solidFill>
                  <a:schemeClr val="tx1"/>
                </a:solidFill>
                <a:effectLst/>
                <a:latin typeface="+mn-lt"/>
                <a:ea typeface="+mn-ea"/>
                <a:cs typeface="+mn-cs"/>
              </a:rPr>
              <a:t>. None of the </a:t>
            </a:r>
            <a:r>
              <a:rPr lang="it-IT" sz="1200" kern="1200" dirty="0" err="1">
                <a:solidFill>
                  <a:schemeClr val="tx1"/>
                </a:solidFill>
                <a:effectLst/>
                <a:latin typeface="+mn-lt"/>
                <a:ea typeface="+mn-ea"/>
                <a:cs typeface="+mn-cs"/>
              </a:rPr>
              <a:t>patients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met</a:t>
            </a:r>
            <a:r>
              <a:rPr lang="it-IT" sz="1200" kern="1200" dirty="0">
                <a:solidFill>
                  <a:schemeClr val="tx1"/>
                </a:solidFill>
                <a:effectLst/>
                <a:latin typeface="+mn-lt"/>
                <a:ea typeface="+mn-ea"/>
                <a:cs typeface="+mn-cs"/>
              </a:rPr>
              <a:t> the 30% </a:t>
            </a:r>
            <a:r>
              <a:rPr lang="it-IT" sz="1200" kern="1200" dirty="0" err="1">
                <a:solidFill>
                  <a:schemeClr val="tx1"/>
                </a:solidFill>
                <a:effectLst/>
                <a:latin typeface="+mn-lt"/>
                <a:ea typeface="+mn-ea"/>
                <a:cs typeface="+mn-cs"/>
              </a:rPr>
              <a:t>partial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response</a:t>
            </a:r>
            <a:r>
              <a:rPr lang="it-IT" sz="1200" kern="1200" dirty="0">
                <a:solidFill>
                  <a:schemeClr val="tx1"/>
                </a:solidFill>
                <a:effectLst/>
                <a:latin typeface="+mn-lt"/>
                <a:ea typeface="+mn-ea"/>
                <a:cs typeface="+mn-cs"/>
              </a:rPr>
              <a:t> (top </a:t>
            </a:r>
            <a:r>
              <a:rPr lang="it-IT" sz="1200" kern="1200" dirty="0" err="1">
                <a:solidFill>
                  <a:schemeClr val="tx1"/>
                </a:solidFill>
                <a:effectLst/>
                <a:latin typeface="+mn-lt"/>
                <a:ea typeface="+mn-ea"/>
                <a:cs typeface="+mn-cs"/>
              </a:rPr>
              <a:t>gray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dotted</a:t>
            </a:r>
            <a:r>
              <a:rPr lang="it-IT" sz="1200" kern="1200" dirty="0">
                <a:solidFill>
                  <a:schemeClr val="tx1"/>
                </a:solidFill>
                <a:effectLst/>
                <a:latin typeface="+mn-lt"/>
                <a:ea typeface="+mn-ea"/>
                <a:cs typeface="+mn-cs"/>
              </a:rPr>
              <a:t> line) per RECIST, </a:t>
            </a:r>
            <a:r>
              <a:rPr lang="it-IT" sz="1200" kern="1200" dirty="0" err="1">
                <a:solidFill>
                  <a:schemeClr val="tx1"/>
                </a:solidFill>
                <a:effectLst/>
                <a:latin typeface="+mn-lt"/>
                <a:ea typeface="+mn-ea"/>
                <a:cs typeface="+mn-cs"/>
              </a:rPr>
              <a:t>version</a:t>
            </a:r>
            <a:r>
              <a:rPr lang="it-IT" sz="1200" kern="1200" dirty="0">
                <a:solidFill>
                  <a:schemeClr val="tx1"/>
                </a:solidFill>
                <a:effectLst/>
                <a:latin typeface="+mn-lt"/>
                <a:ea typeface="+mn-ea"/>
                <a:cs typeface="+mn-cs"/>
              </a:rPr>
              <a:t> 1.1. SMO </a:t>
            </a:r>
            <a:r>
              <a:rPr lang="it-IT" sz="1200" kern="1200" dirty="0" err="1">
                <a:solidFill>
                  <a:schemeClr val="tx1"/>
                </a:solidFill>
                <a:effectLst/>
                <a:latin typeface="+mn-lt"/>
                <a:ea typeface="+mn-ea"/>
                <a:cs typeface="+mn-cs"/>
              </a:rPr>
              <a:t>mutations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known</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ead</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functional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resistance</a:t>
            </a:r>
            <a:r>
              <a:rPr lang="it-IT" sz="1200" kern="1200" dirty="0">
                <a:solidFill>
                  <a:schemeClr val="tx1"/>
                </a:solidFill>
                <a:effectLst/>
                <a:latin typeface="+mn-lt"/>
                <a:ea typeface="+mn-ea"/>
                <a:cs typeface="+mn-cs"/>
              </a:rPr>
              <a:t> </a:t>
            </a:r>
            <a:r>
              <a:rPr lang="it-IT" sz="1200" i="1" kern="1200" dirty="0">
                <a:solidFill>
                  <a:schemeClr val="tx1"/>
                </a:solidFill>
                <a:effectLst/>
                <a:latin typeface="+mn-lt"/>
                <a:ea typeface="+mn-ea"/>
                <a:cs typeface="+mn-cs"/>
              </a:rPr>
              <a:t>in vitro </a:t>
            </a:r>
            <a:r>
              <a:rPr lang="it-IT" sz="1200" kern="1200" dirty="0" err="1">
                <a:solidFill>
                  <a:schemeClr val="tx1"/>
                </a:solidFill>
                <a:effectLst/>
                <a:latin typeface="+mn-lt"/>
                <a:ea typeface="+mn-ea"/>
                <a:cs typeface="+mn-cs"/>
              </a:rPr>
              <a:t>found</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individual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tumors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annotated</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each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patient</a:t>
            </a:r>
            <a:r>
              <a:rPr lang="it-IT" sz="1200" kern="1200" dirty="0">
                <a:solidFill>
                  <a:schemeClr val="tx1"/>
                </a:solidFill>
                <a:effectLst/>
                <a:latin typeface="+mn-lt"/>
                <a:ea typeface="+mn-ea"/>
                <a:cs typeface="+mn-cs"/>
              </a:rPr>
              <a:t>. </a:t>
            </a:r>
          </a:p>
          <a:p>
            <a:r>
              <a:rPr lang="it-IT" dirty="0"/>
              <a:t> l</a:t>
            </a:r>
          </a:p>
        </p:txBody>
      </p:sp>
      <p:sp>
        <p:nvSpPr>
          <p:cNvPr id="4" name="Segnaposto numero diapositiva 3"/>
          <p:cNvSpPr>
            <a:spLocks noGrp="1"/>
          </p:cNvSpPr>
          <p:nvPr>
            <p:ph type="sldNum" sz="quarter" idx="10"/>
          </p:nvPr>
        </p:nvSpPr>
        <p:spPr/>
        <p:txBody>
          <a:bodyPr/>
          <a:lstStyle/>
          <a:p>
            <a:fld id="{5089EBF3-1E8E-E24A-BB91-663D2CC30AAB}" type="slidenum">
              <a:rPr lang="it-IT" smtClean="0"/>
              <a:pPr/>
              <a:t>19</a:t>
            </a:fld>
            <a:endParaRPr lang="it-IT"/>
          </a:p>
        </p:txBody>
      </p:sp>
    </p:spTree>
    <p:extLst>
      <p:ext uri="{BB962C8B-B14F-4D97-AF65-F5344CB8AC3E}">
        <p14:creationId xmlns:p14="http://schemas.microsoft.com/office/powerpoint/2010/main" val="2743701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smtClean="0"/>
              <a:t>Most patients with primary cutaneous non-melanoma skin cancer (NMSC) have an excellent prognosis. </a:t>
            </a:r>
          </a:p>
          <a:p>
            <a:pPr eaLnBrk="1" hangingPunct="1"/>
            <a:endParaRPr lang="it-IT" smtClean="0"/>
          </a:p>
        </p:txBody>
      </p:sp>
      <p:sp>
        <p:nvSpPr>
          <p:cNvPr id="1945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FD4B47C-CCD4-46E4-8CBD-7807C52163B7}" type="slidenum">
              <a:rPr lang="it-IT" sz="1200">
                <a:latin typeface="Calibri" panose="020F0502020204030204" pitchFamily="34" charset="0"/>
              </a:rPr>
              <a:pPr eaLnBrk="1" hangingPunct="1"/>
              <a:t>2</a:t>
            </a:fld>
            <a:endParaRPr lang="it-IT" sz="1200">
              <a:latin typeface="Calibri" panose="020F0502020204030204" pitchFamily="34" charset="0"/>
            </a:endParaRPr>
          </a:p>
        </p:txBody>
      </p:sp>
    </p:spTree>
    <p:extLst>
      <p:ext uri="{BB962C8B-B14F-4D97-AF65-F5344CB8AC3E}">
        <p14:creationId xmlns:p14="http://schemas.microsoft.com/office/powerpoint/2010/main" val="2687560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The initial pathological diagnosis was BCC for 47 patients (56.0%)</a:t>
            </a:r>
          </a:p>
          <a:p>
            <a:r>
              <a:rPr lang="en-US" sz="1200" kern="1200" noProof="0" dirty="0">
                <a:solidFill>
                  <a:schemeClr val="tx1"/>
                </a:solidFill>
                <a:effectLst/>
                <a:latin typeface="+mn-lt"/>
                <a:ea typeface="+mn-ea"/>
                <a:cs typeface="+mn-cs"/>
              </a:rPr>
              <a:t>47 BCC patients were classified as follows: 18 patients had metastatic disease, 21 patients had locally advanced disease, and 8 patients could not be classified based on currently available data</a:t>
            </a:r>
          </a:p>
          <a:p>
            <a:r>
              <a:rPr lang="en-US" sz="1200" kern="1200" noProof="0" dirty="0">
                <a:solidFill>
                  <a:schemeClr val="tx1"/>
                </a:solidFill>
                <a:effectLst/>
                <a:latin typeface="+mn-lt"/>
                <a:ea typeface="+mn-ea"/>
                <a:cs typeface="+mn-cs"/>
              </a:rPr>
              <a:t>Recommended phase 2.</a:t>
            </a:r>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20</a:t>
            </a:fld>
            <a:endParaRPr lang="it-IT"/>
          </a:p>
        </p:txBody>
      </p:sp>
    </p:spTree>
    <p:extLst>
      <p:ext uri="{BB962C8B-B14F-4D97-AF65-F5344CB8AC3E}">
        <p14:creationId xmlns:p14="http://schemas.microsoft.com/office/powerpoint/2010/main" val="998841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Retrospective study</a:t>
            </a:r>
          </a:p>
          <a:p>
            <a:r>
              <a:rPr lang="en-US" dirty="0"/>
              <a:t>6 </a:t>
            </a:r>
            <a:r>
              <a:rPr lang="en-US" dirty="0" err="1"/>
              <a:t>aBCC</a:t>
            </a:r>
            <a:r>
              <a:rPr lang="en-US" dirty="0"/>
              <a:t> patients enrolled in STEVIE who discontinued </a:t>
            </a:r>
            <a:r>
              <a:rPr lang="en-US" dirty="0" err="1"/>
              <a:t>vismo</a:t>
            </a:r>
            <a:r>
              <a:rPr lang="en-US" dirty="0"/>
              <a:t> for PD and were retreated with </a:t>
            </a:r>
            <a:r>
              <a:rPr lang="en-US" dirty="0" err="1"/>
              <a:t>vismo</a:t>
            </a:r>
            <a:endParaRPr lang="en-US" dirty="0"/>
          </a:p>
          <a:p>
            <a:r>
              <a:rPr lang="en-US" dirty="0"/>
              <a:t>ORR 50% al secondo </a:t>
            </a:r>
            <a:r>
              <a:rPr lang="en-US" dirty="0" err="1" smtClean="0"/>
              <a:t>cicl</a:t>
            </a:r>
            <a:endParaRPr lang="en-US" dirty="0"/>
          </a:p>
          <a:p>
            <a:r>
              <a:rPr lang="en-US" dirty="0"/>
              <a:t>Clinical activity slightly lower and less durable more toxic (G3/G4 AE reported only during SVC)</a:t>
            </a:r>
          </a:p>
        </p:txBody>
      </p:sp>
      <p:sp>
        <p:nvSpPr>
          <p:cNvPr id="4" name="Segnaposto numero diapositiva 3"/>
          <p:cNvSpPr>
            <a:spLocks noGrp="1"/>
          </p:cNvSpPr>
          <p:nvPr>
            <p:ph type="sldNum" sz="quarter" idx="10"/>
          </p:nvPr>
        </p:nvSpPr>
        <p:spPr/>
        <p:txBody>
          <a:bodyPr/>
          <a:lstStyle/>
          <a:p>
            <a:fld id="{5089EBF3-1E8E-E24A-BB91-663D2CC30AAB}" type="slidenum">
              <a:rPr lang="it-IT" smtClean="0"/>
              <a:pPr/>
              <a:t>21</a:t>
            </a:fld>
            <a:endParaRPr lang="it-IT"/>
          </a:p>
        </p:txBody>
      </p:sp>
    </p:spTree>
    <p:extLst>
      <p:ext uri="{BB962C8B-B14F-4D97-AF65-F5344CB8AC3E}">
        <p14:creationId xmlns:p14="http://schemas.microsoft.com/office/powerpoint/2010/main" val="1258854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1A171C"/>
                </a:solidFill>
                <a:latin typeface=""/>
              </a:rPr>
              <a:t>Combination of </a:t>
            </a:r>
            <a:r>
              <a:rPr lang="en-US" noProof="0" dirty="0" err="1">
                <a:solidFill>
                  <a:srgbClr val="1A171C"/>
                </a:solidFill>
                <a:latin typeface=""/>
              </a:rPr>
              <a:t>vismodegib</a:t>
            </a:r>
            <a:r>
              <a:rPr lang="en-US" noProof="0" dirty="0">
                <a:solidFill>
                  <a:srgbClr val="1A171C"/>
                </a:solidFill>
                <a:latin typeface=""/>
              </a:rPr>
              <a:t> and radiotherapy is feasible for patients with recurrent or locally advanced BCC</a:t>
            </a:r>
          </a:p>
          <a:p>
            <a:pPr marL="0" marR="0" indent="0" algn="l" defTabSz="457200" rtl="0" eaLnBrk="1" fontAlgn="auto" latinLnBrk="0" hangingPunct="1">
              <a:lnSpc>
                <a:spcPct val="100000"/>
              </a:lnSpc>
              <a:spcBef>
                <a:spcPts val="0"/>
              </a:spcBef>
              <a:spcAft>
                <a:spcPts val="0"/>
              </a:spcAft>
              <a:buClrTx/>
              <a:buSzTx/>
              <a:buFontTx/>
              <a:buNone/>
              <a:tabLst/>
              <a:defRPr/>
            </a:pPr>
            <a:endParaRPr lang="en-US" noProof="0" dirty="0">
              <a:solidFill>
                <a:srgbClr val="1A171C"/>
              </a:solidFill>
              <a:latin typeface=""/>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Radiation therapy has matured since the days when dermatologists relied on superficial machines to deliver low-energy photons; modern radiation therapy for skin cancer provides multiple options. First, brachytherapy produces an intense but very superficial amount of energy to treat shallower tumors (≤4 mm deep) in low fraction numbers.8 Second, collimated beams of </a:t>
            </a:r>
            <a:r>
              <a:rPr lang="en-US" sz="1200" kern="1200" noProof="0" dirty="0" err="1">
                <a:solidFill>
                  <a:schemeClr val="tx1"/>
                </a:solidFill>
                <a:effectLst/>
                <a:latin typeface="+mn-lt"/>
                <a:ea typeface="+mn-ea"/>
                <a:cs typeface="+mn-cs"/>
              </a:rPr>
              <a:t>orthovoltage</a:t>
            </a:r>
            <a:r>
              <a:rPr lang="en-US" sz="1200" kern="1200" noProof="0" dirty="0">
                <a:solidFill>
                  <a:schemeClr val="tx1"/>
                </a:solidFill>
                <a:effectLst/>
                <a:latin typeface="+mn-lt"/>
                <a:ea typeface="+mn-ea"/>
                <a:cs typeface="+mn-cs"/>
              </a:rPr>
              <a:t>, superficial, or electron energies use more deeply penetrating energy. Finally, high-energy electrons and photons, generated in a linear accelerator, are suitable for deep tumors. It is this </a:t>
            </a:r>
            <a:r>
              <a:rPr lang="en-US" sz="1200" b="1" kern="1200" noProof="0" dirty="0">
                <a:solidFill>
                  <a:schemeClr val="tx1"/>
                </a:solidFill>
                <a:effectLst/>
                <a:latin typeface="+mn-lt"/>
                <a:ea typeface="+mn-ea"/>
                <a:cs typeface="+mn-cs"/>
              </a:rPr>
              <a:t>high-energy irradiation strategy that the </a:t>
            </a:r>
            <a:r>
              <a:rPr lang="en-US" sz="1200" b="1" kern="1200" noProof="0" dirty="0" err="1">
                <a:solidFill>
                  <a:schemeClr val="tx1"/>
                </a:solidFill>
                <a:effectLst/>
                <a:latin typeface="+mn-lt"/>
                <a:ea typeface="+mn-ea"/>
                <a:cs typeface="+mn-cs"/>
              </a:rPr>
              <a:t>Pollom</a:t>
            </a:r>
            <a:r>
              <a:rPr lang="en-US" sz="1200" b="1" kern="1200" noProof="0" dirty="0">
                <a:solidFill>
                  <a:schemeClr val="tx1"/>
                </a:solidFill>
                <a:effectLst/>
                <a:latin typeface="+mn-lt"/>
                <a:ea typeface="+mn-ea"/>
                <a:cs typeface="+mn-cs"/>
              </a:rPr>
              <a:t> et al</a:t>
            </a:r>
            <a:r>
              <a:rPr lang="en-US" sz="1200" b="1" kern="1200" baseline="0" noProof="0" dirty="0">
                <a:solidFill>
                  <a:schemeClr val="tx1"/>
                </a:solidFill>
                <a:effectLst/>
                <a:latin typeface="+mn-lt"/>
                <a:ea typeface="+mn-ea"/>
                <a:cs typeface="+mn-cs"/>
              </a:rPr>
              <a:t> </a:t>
            </a:r>
            <a:r>
              <a:rPr lang="en-US" sz="1200" b="1" kern="1200" noProof="0" dirty="0">
                <a:solidFill>
                  <a:schemeClr val="tx1"/>
                </a:solidFill>
                <a:effectLst/>
                <a:latin typeface="+mn-lt"/>
                <a:ea typeface="+mn-ea"/>
                <a:cs typeface="+mn-cs"/>
              </a:rPr>
              <a:t> successfully combined with </a:t>
            </a:r>
            <a:r>
              <a:rPr lang="en-US" sz="1200" b="1" kern="1200" noProof="0" dirty="0" err="1">
                <a:solidFill>
                  <a:schemeClr val="tx1"/>
                </a:solidFill>
                <a:effectLst/>
                <a:latin typeface="+mn-lt"/>
                <a:ea typeface="+mn-ea"/>
                <a:cs typeface="+mn-cs"/>
              </a:rPr>
              <a:t>vismodegib</a:t>
            </a:r>
            <a:r>
              <a:rPr lang="en-US" sz="1200" b="1" kern="1200" noProof="0" dirty="0">
                <a:solidFill>
                  <a:schemeClr val="tx1"/>
                </a:solidFill>
                <a:effectLst/>
                <a:latin typeface="+mn-lt"/>
                <a:ea typeface="+mn-ea"/>
                <a:cs typeface="+mn-cs"/>
              </a:rPr>
              <a:t> treatment</a:t>
            </a:r>
            <a:r>
              <a:rPr lang="en-US" sz="1200" kern="1200" noProof="0" dirty="0">
                <a:solidFill>
                  <a:schemeClr val="tx1"/>
                </a:solidFill>
                <a:effectLst/>
                <a:latin typeface="+mn-lt"/>
                <a:ea typeface="+mn-ea"/>
                <a:cs typeface="+mn-cs"/>
              </a:rPr>
              <a:t>. </a:t>
            </a:r>
            <a:endParaRPr lang="en-US"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The</a:t>
            </a:r>
            <a:r>
              <a:rPr lang="en-US" sz="1200" kern="1200" baseline="0" noProof="0" dirty="0">
                <a:solidFill>
                  <a:schemeClr val="tx1"/>
                </a:solidFill>
                <a:effectLst/>
                <a:latin typeface="+mn-lt"/>
                <a:ea typeface="+mn-ea"/>
                <a:cs typeface="+mn-cs"/>
              </a:rPr>
              <a:t> authors </a:t>
            </a:r>
            <a:r>
              <a:rPr lang="en-US" sz="1200" kern="1200" noProof="0" dirty="0">
                <a:solidFill>
                  <a:schemeClr val="tx1"/>
                </a:solidFill>
                <a:effectLst/>
                <a:latin typeface="+mn-lt"/>
                <a:ea typeface="+mn-ea"/>
                <a:cs typeface="+mn-cs"/>
              </a:rPr>
              <a:t>found that the combination of </a:t>
            </a:r>
            <a:r>
              <a:rPr lang="en-US" sz="1200" kern="1200" noProof="0" dirty="0" err="1">
                <a:solidFill>
                  <a:schemeClr val="tx1"/>
                </a:solidFill>
                <a:effectLst/>
                <a:latin typeface="+mn-lt"/>
                <a:ea typeface="+mn-ea"/>
                <a:cs typeface="+mn-cs"/>
              </a:rPr>
              <a:t>vismodegib</a:t>
            </a:r>
            <a:r>
              <a:rPr lang="en-US" sz="1200" kern="1200" noProof="0" dirty="0">
                <a:solidFill>
                  <a:schemeClr val="tx1"/>
                </a:solidFill>
                <a:effectLst/>
                <a:latin typeface="+mn-lt"/>
                <a:ea typeface="+mn-ea"/>
                <a:cs typeface="+mn-cs"/>
              </a:rPr>
              <a:t> and radiotherapy is feasible for these patients,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Combined use of currently available therapies for advanced BCC warrants further prospective study. </a:t>
            </a:r>
            <a:endParaRPr lang="en-US"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p>
          <a:p>
            <a:pPr marL="0" marR="0" indent="0" algn="l" defTabSz="457200" rtl="0" eaLnBrk="1" fontAlgn="auto" latinLnBrk="0" hangingPunct="1">
              <a:lnSpc>
                <a:spcPct val="100000"/>
              </a:lnSpc>
              <a:spcBef>
                <a:spcPts val="0"/>
              </a:spcBef>
              <a:spcAft>
                <a:spcPts val="0"/>
              </a:spcAft>
              <a:buClrTx/>
              <a:buSzTx/>
              <a:buFontTx/>
              <a:buNone/>
              <a:tabLst/>
              <a:defRPr/>
            </a:pPr>
            <a:r>
              <a:rPr lang="it-IT" dirty="0"/>
              <a:t>Altro caso BCC multifocale: Franco 2018</a:t>
            </a:r>
          </a:p>
          <a:p>
            <a:endParaRPr lang="it-IT" dirty="0"/>
          </a:p>
        </p:txBody>
      </p:sp>
      <p:sp>
        <p:nvSpPr>
          <p:cNvPr id="4" name="Segnaposto numero diapositiva 3"/>
          <p:cNvSpPr>
            <a:spLocks noGrp="1"/>
          </p:cNvSpPr>
          <p:nvPr>
            <p:ph type="sldNum" sz="quarter" idx="10"/>
          </p:nvPr>
        </p:nvSpPr>
        <p:spPr/>
        <p:txBody>
          <a:bodyPr/>
          <a:lstStyle/>
          <a:p>
            <a:fld id="{9114D7CD-CB07-44E7-B63D-4BEB59844097}" type="slidenum">
              <a:rPr lang="it-IT" smtClean="0"/>
              <a:pPr/>
              <a:t>22</a:t>
            </a:fld>
            <a:endParaRPr lang="it-IT"/>
          </a:p>
        </p:txBody>
      </p:sp>
    </p:spTree>
    <p:extLst>
      <p:ext uri="{BB962C8B-B14F-4D97-AF65-F5344CB8AC3E}">
        <p14:creationId xmlns:p14="http://schemas.microsoft.com/office/powerpoint/2010/main" val="541667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baseline="0" dirty="0" smtClean="0"/>
              <a:t>NMSC </a:t>
            </a:r>
            <a:r>
              <a:rPr lang="en-US" baseline="0" dirty="0"/>
              <a:t>show </a:t>
            </a:r>
            <a:r>
              <a:rPr lang="en-US" b="1" baseline="0" dirty="0"/>
              <a:t>ideal precondition for immunotherapy </a:t>
            </a:r>
            <a:r>
              <a:rPr lang="en-US" baseline="0" dirty="0"/>
              <a:t>such as tumor-specific immune response (probably as a result of the number of </a:t>
            </a:r>
            <a:r>
              <a:rPr lang="en-US" baseline="0" dirty="0" err="1"/>
              <a:t>neoantigens</a:t>
            </a:r>
            <a:r>
              <a:rPr lang="en-US" baseline="0" dirty="0"/>
              <a:t> available) and the presence of tumor-associated antigens. Tumor nests of BCC and SCC are frequently surrounded by mononuclear cells indicating that an immune response has been initiated to control tumor growth.  </a:t>
            </a:r>
          </a:p>
          <a:p>
            <a:r>
              <a:rPr lang="en-US" baseline="0" dirty="0"/>
              <a:t>Highly immunogenic tumor and are more likely to express </a:t>
            </a:r>
            <a:r>
              <a:rPr lang="en-US" baseline="0" dirty="0" err="1"/>
              <a:t>neoantigens</a:t>
            </a:r>
            <a:r>
              <a:rPr lang="en-US" baseline="0" dirty="0"/>
              <a:t> that activate effector T cells, which can be further enhanced by inhibiting PD1 immune checkpoint.</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Furthermore the mutation load in skin cancers is high. </a:t>
            </a:r>
            <a:r>
              <a:rPr lang="en-US" b="1" baseline="0" noProof="0" dirty="0"/>
              <a:t>Tumor response to PD1 therapy correlates with a high somatic burden in multiple cancers</a:t>
            </a:r>
            <a:r>
              <a:rPr lang="en-US" baseline="0" dirty="0"/>
              <a:t> </a:t>
            </a:r>
          </a:p>
          <a:p>
            <a:endParaRPr lang="en-US" baseline="0" dirty="0"/>
          </a:p>
          <a:p>
            <a:r>
              <a:rPr lang="en-US" baseline="0" dirty="0"/>
              <a:t>The PD1/PDL1 pathway plays a major role in cancer immunology and immune evasion of tumor cells. </a:t>
            </a:r>
          </a:p>
          <a:p>
            <a:pPr marL="0" indent="0">
              <a:buFont typeface="Arial" charset="0"/>
              <a:buNone/>
            </a:pPr>
            <a:r>
              <a:rPr lang="en-US" dirty="0"/>
              <a:t>Efficacy in other tumor entities with squamous differentiation (head and neck, lung)</a:t>
            </a:r>
          </a:p>
          <a:p>
            <a:pPr marL="0" indent="0">
              <a:buFont typeface="Arial" charset="0"/>
              <a:buNone/>
            </a:pPr>
            <a:endParaRPr lang="en-US" dirty="0"/>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it-IT" dirty="0">
                <a:cs typeface="Calibri"/>
              </a:rPr>
              <a:t>Gli anticorpi anti PD-1/PD-L1 potenziano la risposta anti-tumorale dei linfociti T a livello tumore-specifico impedendo l’interazione del recettore inibitorio PD-1 sulle cellule T con PD-L1 espresso sulle cellule tumorali</a:t>
            </a:r>
          </a:p>
          <a:p>
            <a:pPr marL="0" indent="0">
              <a:buFont typeface="Arial" charset="0"/>
              <a:buNone/>
            </a:pPr>
            <a:endParaRPr lang="en-US" dirty="0"/>
          </a:p>
          <a:p>
            <a:pPr marL="285750" indent="-285750">
              <a:buFont typeface="Arial" charset="0"/>
              <a:buChar char="•"/>
            </a:pPr>
            <a:endParaRPr lang="en-US" dirty="0"/>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23</a:t>
            </a:fld>
            <a:endParaRPr lang="it-IT"/>
          </a:p>
        </p:txBody>
      </p:sp>
    </p:spTree>
    <p:extLst>
      <p:ext uri="{BB962C8B-B14F-4D97-AF65-F5344CB8AC3E}">
        <p14:creationId xmlns:p14="http://schemas.microsoft.com/office/powerpoint/2010/main" val="947722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smtClean="0">
                <a:solidFill>
                  <a:schemeClr val="tx1"/>
                </a:solidFill>
                <a:effectLst/>
                <a:latin typeface="+mn-lt"/>
                <a:ea typeface="+mn-ea"/>
                <a:cs typeface="+mn-cs"/>
              </a:rPr>
              <a:t>Despite </a:t>
            </a:r>
            <a:r>
              <a:rPr lang="en-US" sz="1200" kern="1200" noProof="0" dirty="0">
                <a:solidFill>
                  <a:schemeClr val="tx1"/>
                </a:solidFill>
                <a:effectLst/>
                <a:latin typeface="+mn-lt"/>
                <a:ea typeface="+mn-ea"/>
                <a:cs typeface="+mn-cs"/>
              </a:rPr>
              <a:t>the reported </a:t>
            </a:r>
            <a:r>
              <a:rPr lang="en-US" sz="1200" kern="1200" noProof="0" dirty="0" err="1">
                <a:solidFill>
                  <a:schemeClr val="tx1"/>
                </a:solidFill>
                <a:effectLst/>
                <a:latin typeface="+mn-lt"/>
                <a:ea typeface="+mn-ea"/>
                <a:cs typeface="+mn-cs"/>
              </a:rPr>
              <a:t>favourable</a:t>
            </a:r>
            <a:r>
              <a:rPr lang="en-US" sz="1200" kern="1200" noProof="0" dirty="0">
                <a:solidFill>
                  <a:schemeClr val="tx1"/>
                </a:solidFill>
                <a:effectLst/>
                <a:latin typeface="+mn-lt"/>
                <a:ea typeface="+mn-ea"/>
                <a:cs typeface="+mn-cs"/>
              </a:rPr>
              <a:t> side-effect profile of anti- PD-1 inhibitors in our series, some patients had serious and mortal adverse effects that could be due to therapy. These remain to be considered in further studies. Despite the limitations of our retrospective series with short follow-up, PD-1 appears to represent a valuable target in aggressive CSCC. Controlled studies will need to define the role of checkpoint modulation in the management of </a:t>
            </a:r>
            <a:r>
              <a:rPr lang="en-US" sz="1200" kern="1200" noProof="0" dirty="0" err="1">
                <a:solidFill>
                  <a:schemeClr val="tx1"/>
                </a:solidFill>
                <a:effectLst/>
                <a:latin typeface="+mn-lt"/>
                <a:ea typeface="+mn-ea"/>
                <a:cs typeface="+mn-cs"/>
              </a:rPr>
              <a:t>nonmelanoma</a:t>
            </a:r>
            <a:r>
              <a:rPr lang="en-US" sz="1200" kern="1200" noProof="0" dirty="0">
                <a:solidFill>
                  <a:schemeClr val="tx1"/>
                </a:solidFill>
                <a:effectLst/>
                <a:latin typeface="+mn-lt"/>
                <a:ea typeface="+mn-ea"/>
                <a:cs typeface="+mn-cs"/>
              </a:rPr>
              <a:t> skin cancers.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n-ea"/>
              <a:cs typeface="+mn-cs"/>
            </a:endParaRPr>
          </a:p>
          <a:p>
            <a:r>
              <a:rPr lang="en-US" sz="1200" kern="1200" noProof="0" dirty="0" err="1">
                <a:solidFill>
                  <a:schemeClr val="tx1"/>
                </a:solidFill>
                <a:effectLst/>
                <a:latin typeface="+mn-lt"/>
                <a:ea typeface="+mn-ea"/>
                <a:cs typeface="+mn-cs"/>
              </a:rPr>
              <a:t>Sx</a:t>
            </a:r>
            <a:r>
              <a:rPr lang="en-US" sz="1200" kern="1200" noProof="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Case 1. Locally advanced </a:t>
            </a:r>
            <a:r>
              <a:rPr lang="en-US" sz="1200" kern="1200" dirty="0" err="1">
                <a:solidFill>
                  <a:schemeClr val="tx1"/>
                </a:solidFill>
                <a:effectLst/>
                <a:latin typeface="+mn-lt"/>
                <a:ea typeface="+mn-ea"/>
                <a:cs typeface="+mn-cs"/>
              </a:rPr>
              <a:t>unresectable</a:t>
            </a:r>
            <a:r>
              <a:rPr lang="en-US" sz="1200" kern="1200" dirty="0">
                <a:solidFill>
                  <a:schemeClr val="tx1"/>
                </a:solidFill>
                <a:effectLst/>
                <a:latin typeface="+mn-lt"/>
                <a:ea typeface="+mn-ea"/>
                <a:cs typeface="+mn-cs"/>
              </a:rPr>
              <a:t> cutaneous squamous cell carcinoma. Clinical features prior to therapy with anti-programmed cell</a:t>
            </a:r>
          </a:p>
          <a:p>
            <a:r>
              <a:rPr lang="en-US" sz="1200" kern="1200" dirty="0">
                <a:solidFill>
                  <a:schemeClr val="tx1"/>
                </a:solidFill>
                <a:effectLst/>
                <a:latin typeface="+mn-lt"/>
                <a:ea typeface="+mn-ea"/>
                <a:cs typeface="+mn-cs"/>
              </a:rPr>
              <a:t>death protein 1 inhibitor. There are two large ulcerated lesions with infiltrated, partly vegetating borders involving the entire vertex (a) and the</a:t>
            </a:r>
          </a:p>
          <a:p>
            <a:r>
              <a:rPr lang="en-US" sz="1200" kern="1200" dirty="0">
                <a:solidFill>
                  <a:schemeClr val="tx1"/>
                </a:solidFill>
                <a:effectLst/>
                <a:latin typeface="+mn-lt"/>
                <a:ea typeface="+mn-ea"/>
                <a:cs typeface="+mn-cs"/>
              </a:rPr>
              <a:t>left </a:t>
            </a:r>
            <a:r>
              <a:rPr lang="en-US" sz="1200" kern="1200" dirty="0" err="1">
                <a:solidFill>
                  <a:schemeClr val="tx1"/>
                </a:solidFill>
                <a:effectLst/>
                <a:latin typeface="+mn-lt"/>
                <a:ea typeface="+mn-ea"/>
                <a:cs typeface="+mn-cs"/>
              </a:rPr>
              <a:t>occipitotemporal</a:t>
            </a:r>
            <a:r>
              <a:rPr lang="en-US" sz="1200" kern="1200" dirty="0">
                <a:solidFill>
                  <a:schemeClr val="tx1"/>
                </a:solidFill>
                <a:effectLst/>
                <a:latin typeface="+mn-lt"/>
                <a:ea typeface="+mn-ea"/>
                <a:cs typeface="+mn-cs"/>
              </a:rPr>
              <a:t> region (c). Four months after starting therapy, there is significant reduction of the surface of the ulcerations on both the</a:t>
            </a:r>
          </a:p>
          <a:p>
            <a:r>
              <a:rPr lang="en-US" sz="1200" kern="1200" dirty="0">
                <a:solidFill>
                  <a:schemeClr val="tx1"/>
                </a:solidFill>
                <a:effectLst/>
                <a:latin typeface="+mn-lt"/>
                <a:ea typeface="+mn-ea"/>
                <a:cs typeface="+mn-cs"/>
              </a:rPr>
              <a:t>vertex (b) and on the posterior scalp. The latter (d) completely regressed. The borders of the ulceration are significantly less infiltrated in (b).</a:t>
            </a:r>
          </a:p>
          <a:p>
            <a:r>
              <a:rPr lang="en-US" sz="1200" kern="1200" dirty="0">
                <a:solidFill>
                  <a:schemeClr val="tx1"/>
                </a:solidFill>
                <a:effectLst/>
                <a:latin typeface="+mn-lt"/>
                <a:ea typeface="+mn-ea"/>
                <a:cs typeface="+mn-cs"/>
              </a:rPr>
              <a:t>Computed tomography scan of the soft tissue of the neck shows an </a:t>
            </a:r>
            <a:r>
              <a:rPr lang="en-US" sz="1200" kern="1200" dirty="0" err="1">
                <a:solidFill>
                  <a:schemeClr val="tx1"/>
                </a:solidFill>
                <a:effectLst/>
                <a:latin typeface="+mn-lt"/>
                <a:ea typeface="+mn-ea"/>
                <a:cs typeface="+mn-cs"/>
              </a:rPr>
              <a:t>exophytic</a:t>
            </a:r>
            <a:r>
              <a:rPr lang="en-US" sz="1200" kern="1200" dirty="0">
                <a:solidFill>
                  <a:schemeClr val="tx1"/>
                </a:solidFill>
                <a:effectLst/>
                <a:latin typeface="+mn-lt"/>
                <a:ea typeface="+mn-ea"/>
                <a:cs typeface="+mn-cs"/>
              </a:rPr>
              <a:t> soft tissue mass of 32 9 14 cm in size in the left</a:t>
            </a:r>
          </a:p>
          <a:p>
            <a:r>
              <a:rPr lang="en-US" sz="1200" kern="1200" dirty="0" err="1">
                <a:solidFill>
                  <a:schemeClr val="tx1"/>
                </a:solidFill>
                <a:effectLst/>
                <a:latin typeface="+mn-lt"/>
                <a:ea typeface="+mn-ea"/>
                <a:cs typeface="+mn-cs"/>
              </a:rPr>
              <a:t>retroauricular</a:t>
            </a:r>
            <a:r>
              <a:rPr lang="en-US" sz="1200" kern="1200" dirty="0">
                <a:solidFill>
                  <a:schemeClr val="tx1"/>
                </a:solidFill>
                <a:effectLst/>
                <a:latin typeface="+mn-lt"/>
                <a:ea typeface="+mn-ea"/>
                <a:cs typeface="+mn-cs"/>
              </a:rPr>
              <a:t> region (a). Four months after starting an anti-PD-1 inhibitor, the posterior mass has almost completely resolved (b).</a:t>
            </a:r>
            <a:endParaRPr lang="en-US"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noProof="0" dirty="0"/>
          </a:p>
          <a:p>
            <a:endParaRPr lang="it-IT"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24</a:t>
            </a:fld>
            <a:endParaRPr lang="it-IT"/>
          </a:p>
        </p:txBody>
      </p:sp>
    </p:spTree>
    <p:extLst>
      <p:ext uri="{BB962C8B-B14F-4D97-AF65-F5344CB8AC3E}">
        <p14:creationId xmlns:p14="http://schemas.microsoft.com/office/powerpoint/2010/main" val="3433735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smtClean="0"/>
              <a:t>Through an extensive literature search, we identified 27 tumor types or subtypes for which data regarding the objective response rate are available. For each tumor type, we pooled the response data from the largest published studies that evaluated the objective response rate. We included only studies of anti–PD-1 or anti–PD-L1 </a:t>
            </a:r>
            <a:r>
              <a:rPr lang="en-US" dirty="0" err="1" smtClean="0"/>
              <a:t>monotherapy</a:t>
            </a:r>
            <a:r>
              <a:rPr lang="en-US" dirty="0" smtClean="0"/>
              <a:t> that enrolled at least 10 patients who were not selected for PD-L1 tumor expression</a:t>
            </a:r>
          </a:p>
          <a:p>
            <a:r>
              <a:rPr lang="en-US" dirty="0" smtClean="0"/>
              <a:t>The median tumor mutational burden for each tumor type was obtained from a validated comprehensive genomic profiling assay performed and provided by Foundation Medicine.4</a:t>
            </a:r>
          </a:p>
          <a:p>
            <a:r>
              <a:rPr lang="en-US" dirty="0" smtClean="0"/>
              <a:t>We observed a significant correlation between the tumor mutational burden and the objective response rate (P&lt;0.001). The correlation coefficient of 0.74 suggests that 55% of the differences in the objective response rate across cancer types may be explained by the tumor mutational burden. Some cancer subtypes have a response to therapy that is better than would be predicted by the tumor mutational burden (e.g., Merkel-cell carcinoma), and some have a response that is worse than would be predicted (e.g., colorectal cancer with mismatch repair proficiency). </a:t>
            </a:r>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25</a:t>
            </a:fld>
            <a:endParaRPr lang="it-IT"/>
          </a:p>
        </p:txBody>
      </p:sp>
    </p:spTree>
    <p:extLst>
      <p:ext uri="{BB962C8B-B14F-4D97-AF65-F5344CB8AC3E}">
        <p14:creationId xmlns:p14="http://schemas.microsoft.com/office/powerpoint/2010/main" val="3667961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kern="1200" noProof="0" dirty="0" smtClean="0">
                <a:solidFill>
                  <a:schemeClr val="tx1"/>
                </a:solidFill>
                <a:effectLst/>
                <a:latin typeface="+mn-lt"/>
                <a:ea typeface="+mn-ea"/>
                <a:cs typeface="+mn-cs"/>
              </a:rPr>
              <a:t>Median </a:t>
            </a:r>
            <a:r>
              <a:rPr lang="en-US" sz="1200" b="1" kern="1200" noProof="0" dirty="0">
                <a:solidFill>
                  <a:schemeClr val="tx1"/>
                </a:solidFill>
                <a:effectLst/>
                <a:latin typeface="+mn-lt"/>
                <a:ea typeface="+mn-ea"/>
                <a:cs typeface="+mn-cs"/>
              </a:rPr>
              <a:t>progression-free survival (PFS) for all four patients treated with PD-1 blockade was 10.7 months (range, 3.8 to 17.6+ months);</a:t>
            </a:r>
            <a:r>
              <a:rPr lang="en-US" sz="1200" kern="1200" noProof="0" dirty="0">
                <a:solidFill>
                  <a:schemeClr val="tx1"/>
                </a:solidFill>
                <a:effectLst/>
                <a:latin typeface="+mn-lt"/>
                <a:ea typeface="+mn-ea"/>
                <a:cs typeface="+mn-cs"/>
              </a:rPr>
              <a:t> three patients had an objective response. </a:t>
            </a:r>
          </a:p>
          <a:p>
            <a:r>
              <a:rPr lang="en-US" sz="1200" kern="1200" noProof="0" dirty="0">
                <a:solidFill>
                  <a:schemeClr val="tx1"/>
                </a:solidFill>
                <a:effectLst/>
                <a:latin typeface="+mn-lt"/>
                <a:ea typeface="+mn-ea"/>
                <a:cs typeface="+mn-cs"/>
              </a:rPr>
              <a:t>In conclusion, advanced/metastatic BCC often has biological features (high TMB; PD-L1 amplification) predictive of immunotherapy benefit, and patients frequently respond to PD-1 blockade</a:t>
            </a:r>
          </a:p>
          <a:p>
            <a:endParaRPr lang="en-US" dirty="0"/>
          </a:p>
          <a:p>
            <a:r>
              <a:rPr lang="it-IT" sz="1200" kern="1200" dirty="0" err="1">
                <a:solidFill>
                  <a:schemeClr val="tx1"/>
                </a:solidFill>
                <a:effectLst/>
                <a:latin typeface="+mn-lt"/>
                <a:ea typeface="+mn-ea"/>
                <a:cs typeface="+mn-cs"/>
              </a:rPr>
              <a:t>Basal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cell</a:t>
            </a:r>
            <a:r>
              <a:rPr lang="it-IT" sz="1200" kern="1200" dirty="0">
                <a:solidFill>
                  <a:schemeClr val="tx1"/>
                </a:solidFill>
                <a:effectLst/>
                <a:latin typeface="+mn-lt"/>
                <a:ea typeface="+mn-ea"/>
                <a:cs typeface="+mn-cs"/>
              </a:rPr>
              <a:t> carcinoma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one</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most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mutated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types</a:t>
            </a:r>
            <a:r>
              <a:rPr lang="it-IT" sz="1200" kern="1200" dirty="0">
                <a:solidFill>
                  <a:schemeClr val="tx1"/>
                </a:solidFill>
                <a:effectLst/>
                <a:latin typeface="+mn-lt"/>
                <a:ea typeface="+mn-ea"/>
                <a:cs typeface="+mn-cs"/>
              </a:rPr>
              <a:t> of human cancer10. </a:t>
            </a:r>
            <a:r>
              <a:rPr lang="it-IT" sz="1200" kern="1200" dirty="0" err="1">
                <a:solidFill>
                  <a:schemeClr val="tx1"/>
                </a:solidFill>
                <a:effectLst/>
                <a:latin typeface="+mn-lt"/>
                <a:ea typeface="+mn-ea"/>
                <a:cs typeface="+mn-cs"/>
              </a:rPr>
              <a:t>Similar</a:t>
            </a:r>
            <a:r>
              <a:rPr lang="it-IT" sz="1200" kern="1200" dirty="0">
                <a:solidFill>
                  <a:schemeClr val="tx1"/>
                </a:solidFill>
                <a:effectLst/>
                <a:latin typeface="+mn-lt"/>
                <a:ea typeface="+mn-ea"/>
                <a:cs typeface="+mn-cs"/>
              </a:rPr>
              <a:t> to melanoma, the </a:t>
            </a:r>
            <a:r>
              <a:rPr lang="it-IT" sz="1200" kern="1200" dirty="0" err="1">
                <a:solidFill>
                  <a:schemeClr val="tx1"/>
                </a:solidFill>
                <a:effectLst/>
                <a:latin typeface="+mn-lt"/>
                <a:ea typeface="+mn-ea"/>
                <a:cs typeface="+mn-cs"/>
              </a:rPr>
              <a:t>majority</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mutations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identified</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basal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cell</a:t>
            </a:r>
            <a:r>
              <a:rPr lang="it-IT" sz="1200" kern="1200" dirty="0">
                <a:solidFill>
                  <a:schemeClr val="tx1"/>
                </a:solidFill>
                <a:effectLst/>
                <a:latin typeface="+mn-lt"/>
                <a:ea typeface="+mn-ea"/>
                <a:cs typeface="+mn-cs"/>
              </a:rPr>
              <a:t> carcinoma </a:t>
            </a:r>
            <a:r>
              <a:rPr lang="it-IT" sz="1200" kern="1200" dirty="0" err="1">
                <a:solidFill>
                  <a:schemeClr val="tx1"/>
                </a:solidFill>
                <a:effectLst/>
                <a:latin typeface="+mn-lt"/>
                <a:ea typeface="+mn-ea"/>
                <a:cs typeface="+mn-cs"/>
              </a:rPr>
              <a:t>have</a:t>
            </a:r>
            <a:r>
              <a:rPr lang="it-IT" sz="1200" kern="1200" dirty="0">
                <a:solidFill>
                  <a:schemeClr val="tx1"/>
                </a:solidFill>
                <a:effectLst/>
                <a:latin typeface="+mn-lt"/>
                <a:ea typeface="+mn-ea"/>
                <a:cs typeface="+mn-cs"/>
              </a:rPr>
              <a:t> an </a:t>
            </a:r>
            <a:r>
              <a:rPr lang="it-IT" sz="1200" kern="1200" dirty="0" err="1">
                <a:solidFill>
                  <a:schemeClr val="tx1"/>
                </a:solidFill>
                <a:effectLst/>
                <a:latin typeface="+mn-lt"/>
                <a:ea typeface="+mn-ea"/>
                <a:cs typeface="+mn-cs"/>
              </a:rPr>
              <a:t>ultraviolet</a:t>
            </a:r>
            <a:r>
              <a:rPr lang="it-IT" sz="1200" kern="1200" dirty="0">
                <a:solidFill>
                  <a:schemeClr val="tx1"/>
                </a:solidFill>
                <a:effectLst/>
                <a:latin typeface="+mn-lt"/>
                <a:ea typeface="+mn-ea"/>
                <a:cs typeface="+mn-cs"/>
              </a:rPr>
              <a:t> (UV) </a:t>
            </a:r>
            <a:r>
              <a:rPr lang="it-IT" sz="1200" kern="1200" dirty="0" err="1">
                <a:solidFill>
                  <a:schemeClr val="tx1"/>
                </a:solidFill>
                <a:effectLst/>
                <a:latin typeface="+mn-lt"/>
                <a:ea typeface="+mn-ea"/>
                <a:cs typeface="+mn-cs"/>
              </a:rPr>
              <a:t>signature</a:t>
            </a:r>
            <a:r>
              <a:rPr lang="it-IT" sz="1200" kern="1200" dirty="0">
                <a:solidFill>
                  <a:schemeClr val="tx1"/>
                </a:solidFill>
                <a:effectLst/>
                <a:latin typeface="+mn-lt"/>
                <a:ea typeface="+mn-ea"/>
                <a:cs typeface="+mn-cs"/>
              </a:rPr>
              <a:t>.</a:t>
            </a:r>
          </a:p>
          <a:p>
            <a:r>
              <a:rPr lang="it-IT" sz="1200" kern="1200" dirty="0" err="1">
                <a:solidFill>
                  <a:schemeClr val="tx1"/>
                </a:solidFill>
                <a:effectLst/>
                <a:latin typeface="+mn-lt"/>
                <a:ea typeface="+mn-ea"/>
                <a:cs typeface="+mn-cs"/>
              </a:rPr>
              <a:t>approximately</a:t>
            </a:r>
            <a:r>
              <a:rPr lang="it-IT" sz="1200" kern="1200" dirty="0">
                <a:solidFill>
                  <a:schemeClr val="tx1"/>
                </a:solidFill>
                <a:effectLst/>
                <a:latin typeface="+mn-lt"/>
                <a:ea typeface="+mn-ea"/>
                <a:cs typeface="+mn-cs"/>
              </a:rPr>
              <a:t> 90% of </a:t>
            </a:r>
            <a:r>
              <a:rPr lang="it-IT" sz="1200" kern="1200" dirty="0" err="1">
                <a:solidFill>
                  <a:schemeClr val="tx1"/>
                </a:solidFill>
                <a:effectLst/>
                <a:latin typeface="+mn-lt"/>
                <a:ea typeface="+mn-ea"/>
                <a:cs typeface="+mn-cs"/>
              </a:rPr>
              <a:t>basal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cell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carcinomas</a:t>
            </a:r>
            <a:r>
              <a:rPr lang="it-IT" sz="1200" kern="1200" dirty="0">
                <a:solidFill>
                  <a:schemeClr val="tx1"/>
                </a:solidFill>
                <a:effectLst/>
                <a:latin typeface="+mn-lt"/>
                <a:ea typeface="+mn-ea"/>
                <a:cs typeface="+mn-cs"/>
              </a:rPr>
              <a:t> are positive for PD-L1 by immunohistochemistry9, and the </a:t>
            </a:r>
            <a:r>
              <a:rPr lang="it-IT" sz="1200" kern="1200" dirty="0" err="1">
                <a:solidFill>
                  <a:schemeClr val="tx1"/>
                </a:solidFill>
                <a:effectLst/>
                <a:latin typeface="+mn-lt"/>
                <a:ea typeface="+mn-ea"/>
                <a:cs typeface="+mn-cs"/>
              </a:rPr>
              <a:t>intensity</a:t>
            </a:r>
            <a:r>
              <a:rPr lang="it-IT" sz="1200" kern="1200" dirty="0">
                <a:solidFill>
                  <a:schemeClr val="tx1"/>
                </a:solidFill>
                <a:effectLst/>
                <a:latin typeface="+mn-lt"/>
                <a:ea typeface="+mn-ea"/>
                <a:cs typeface="+mn-cs"/>
              </a:rPr>
              <a:t> of PD-L1 </a:t>
            </a:r>
            <a:r>
              <a:rPr lang="it-IT" sz="1200" kern="1200" dirty="0" err="1">
                <a:solidFill>
                  <a:schemeClr val="tx1"/>
                </a:solidFill>
                <a:effectLst/>
                <a:latin typeface="+mn-lt"/>
                <a:ea typeface="+mn-ea"/>
                <a:cs typeface="+mn-cs"/>
              </a:rPr>
              <a:t>staining</a:t>
            </a:r>
            <a:r>
              <a:rPr lang="it-IT" sz="1200" kern="1200" dirty="0">
                <a:solidFill>
                  <a:schemeClr val="tx1"/>
                </a:solidFill>
                <a:effectLst/>
                <a:latin typeface="+mn-lt"/>
                <a:ea typeface="+mn-ea"/>
                <a:cs typeface="+mn-cs"/>
              </a:rPr>
              <a:t> on </a:t>
            </a:r>
            <a:r>
              <a:rPr lang="it-IT" sz="1200" kern="1200" dirty="0" err="1">
                <a:solidFill>
                  <a:schemeClr val="tx1"/>
                </a:solidFill>
                <a:effectLst/>
                <a:latin typeface="+mn-lt"/>
                <a:ea typeface="+mn-ea"/>
                <a:cs typeface="+mn-cs"/>
              </a:rPr>
              <a:t>basal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cell</a:t>
            </a:r>
            <a:r>
              <a:rPr lang="it-IT" sz="1200" kern="1200" dirty="0">
                <a:solidFill>
                  <a:schemeClr val="tx1"/>
                </a:solidFill>
                <a:effectLst/>
                <a:latin typeface="+mn-lt"/>
                <a:ea typeface="+mn-ea"/>
                <a:cs typeface="+mn-cs"/>
              </a:rPr>
              <a:t> carcinoma </a:t>
            </a:r>
            <a:r>
              <a:rPr lang="it-IT" sz="1200" kern="1200" dirty="0" err="1">
                <a:solidFill>
                  <a:schemeClr val="tx1"/>
                </a:solidFill>
                <a:effectLst/>
                <a:latin typeface="+mn-lt"/>
                <a:ea typeface="+mn-ea"/>
                <a:cs typeface="+mn-cs"/>
              </a:rPr>
              <a:t>cells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increases</a:t>
            </a:r>
            <a:r>
              <a:rPr lang="it-IT" sz="1200" kern="1200" dirty="0">
                <a:solidFill>
                  <a:schemeClr val="tx1"/>
                </a:solidFill>
                <a:effectLst/>
                <a:latin typeface="+mn-lt"/>
                <a:ea typeface="+mn-ea"/>
                <a:cs typeface="+mn-cs"/>
              </a:rPr>
              <a:t> with the </a:t>
            </a:r>
            <a:r>
              <a:rPr lang="it-IT" sz="1200" kern="1200" dirty="0" err="1">
                <a:solidFill>
                  <a:schemeClr val="tx1"/>
                </a:solidFill>
                <a:effectLst/>
                <a:latin typeface="+mn-lt"/>
                <a:ea typeface="+mn-ea"/>
                <a:cs typeface="+mn-cs"/>
              </a:rPr>
              <a:t>number</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prior</a:t>
            </a:r>
            <a:r>
              <a:rPr lang="it-IT" sz="1200" kern="1200" dirty="0">
                <a:solidFill>
                  <a:schemeClr val="tx1"/>
                </a:solidFill>
                <a:effectLst/>
                <a:latin typeface="+mn-lt"/>
                <a:ea typeface="+mn-ea"/>
                <a:cs typeface="+mn-cs"/>
              </a:rPr>
              <a:t> treatment modalities9</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Advanced </a:t>
            </a:r>
            <a:r>
              <a:rPr lang="it-IT" sz="1200" kern="1200" dirty="0" err="1">
                <a:solidFill>
                  <a:schemeClr val="tx1"/>
                </a:solidFill>
                <a:effectLst/>
                <a:latin typeface="+mn-lt"/>
                <a:ea typeface="+mn-ea"/>
                <a:cs typeface="+mn-cs"/>
              </a:rPr>
              <a:t>basal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cell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carcinomas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have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features</a:t>
            </a:r>
            <a:r>
              <a:rPr lang="it-IT" sz="1200" kern="1200" dirty="0">
                <a:solidFill>
                  <a:schemeClr val="tx1"/>
                </a:solidFill>
                <a:effectLst/>
                <a:latin typeface="+mn-lt"/>
                <a:ea typeface="+mn-ea"/>
                <a:cs typeface="+mn-cs"/>
              </a:rPr>
              <a:t> (PD-L1 </a:t>
            </a:r>
            <a:r>
              <a:rPr lang="it-IT" sz="1200" kern="1200" dirty="0" err="1">
                <a:solidFill>
                  <a:schemeClr val="tx1"/>
                </a:solidFill>
                <a:effectLst/>
                <a:latin typeface="+mn-lt"/>
                <a:ea typeface="+mn-ea"/>
                <a:cs typeface="+mn-cs"/>
              </a:rPr>
              <a:t>positivity</a:t>
            </a:r>
            <a:r>
              <a:rPr lang="it-IT" sz="1200" kern="1200" dirty="0">
                <a:solidFill>
                  <a:schemeClr val="tx1"/>
                </a:solidFill>
                <a:effectLst/>
                <a:latin typeface="+mn-lt"/>
                <a:ea typeface="+mn-ea"/>
                <a:cs typeface="+mn-cs"/>
              </a:rPr>
              <a:t> and high TMB)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would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predict</a:t>
            </a:r>
            <a:r>
              <a:rPr lang="it-IT" sz="1200" kern="1200" dirty="0">
                <a:solidFill>
                  <a:schemeClr val="tx1"/>
                </a:solidFill>
                <a:effectLst/>
                <a:latin typeface="+mn-lt"/>
                <a:ea typeface="+mn-ea"/>
                <a:cs typeface="+mn-cs"/>
              </a:rPr>
              <a:t> checkpoint </a:t>
            </a:r>
            <a:r>
              <a:rPr lang="it-IT" sz="1200" kern="1200" dirty="0" err="1">
                <a:solidFill>
                  <a:schemeClr val="tx1"/>
                </a:solidFill>
                <a:effectLst/>
                <a:latin typeface="+mn-lt"/>
                <a:ea typeface="+mn-ea"/>
                <a:cs typeface="+mn-cs"/>
              </a:rPr>
              <a:t>inhibitor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response</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26</a:t>
            </a:fld>
            <a:endParaRPr lang="it-IT"/>
          </a:p>
        </p:txBody>
      </p:sp>
    </p:spTree>
    <p:extLst>
      <p:ext uri="{BB962C8B-B14F-4D97-AF65-F5344CB8AC3E}">
        <p14:creationId xmlns:p14="http://schemas.microsoft.com/office/powerpoint/2010/main" val="2537519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indent="0">
              <a:buFont typeface="Arial" charset="0"/>
              <a:buNone/>
            </a:pPr>
            <a:r>
              <a:rPr lang="en-US" dirty="0" smtClean="0"/>
              <a:t>We report the results of the phase 1 study of </a:t>
            </a:r>
            <a:r>
              <a:rPr lang="en-US" dirty="0" err="1" smtClean="0"/>
              <a:t>cemiplimab</a:t>
            </a:r>
            <a:r>
              <a:rPr lang="en-US" dirty="0" smtClean="0"/>
              <a:t> for expansion cohorts of patients with locally advanced or metastatic cutaneous squamous-cell carcinoma, as well as the results of the pivotal phase 2 study for a cohort of patients with metastatic disease (metastatic-disease cohort) 3 mg/Kg</a:t>
            </a:r>
          </a:p>
          <a:p>
            <a:pPr marL="0" indent="0">
              <a:buFont typeface="Arial" charset="0"/>
              <a:buNone/>
            </a:pPr>
            <a:endParaRPr lang="en-US" dirty="0"/>
          </a:p>
          <a:p>
            <a:pPr marL="285750" indent="-285750">
              <a:buFont typeface="Arial" charset="0"/>
              <a:buChar char="•"/>
            </a:pPr>
            <a:endParaRPr lang="en-US" dirty="0"/>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27</a:t>
            </a:fld>
            <a:endParaRPr lang="it-IT"/>
          </a:p>
        </p:txBody>
      </p:sp>
    </p:spTree>
    <p:extLst>
      <p:ext uri="{BB962C8B-B14F-4D97-AF65-F5344CB8AC3E}">
        <p14:creationId xmlns:p14="http://schemas.microsoft.com/office/powerpoint/2010/main" val="1266041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indent="0">
              <a:buFont typeface="Arial" charset="0"/>
              <a:buNone/>
            </a:pPr>
            <a:endParaRPr lang="en-US" dirty="0" smtClean="0"/>
          </a:p>
          <a:p>
            <a:pPr marL="0" indent="0">
              <a:buFont typeface="Arial" charset="0"/>
              <a:buNone/>
            </a:pPr>
            <a:endParaRPr lang="en-US" dirty="0"/>
          </a:p>
          <a:p>
            <a:pPr marL="285750" indent="-285750">
              <a:buFont typeface="Arial" charset="0"/>
              <a:buChar char="•"/>
            </a:pPr>
            <a:endParaRPr lang="en-US" dirty="0"/>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28</a:t>
            </a:fld>
            <a:endParaRPr lang="it-IT"/>
          </a:p>
        </p:txBody>
      </p:sp>
    </p:spTree>
    <p:extLst>
      <p:ext uri="{BB962C8B-B14F-4D97-AF65-F5344CB8AC3E}">
        <p14:creationId xmlns:p14="http://schemas.microsoft.com/office/powerpoint/2010/main" val="2072197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indent="0">
              <a:buFont typeface="Arial" charset="0"/>
              <a:buNone/>
            </a:pPr>
            <a:endParaRPr lang="en-US" dirty="0" smtClean="0"/>
          </a:p>
          <a:p>
            <a:pPr marL="0" indent="0">
              <a:buFont typeface="Arial" charset="0"/>
              <a:buNone/>
            </a:pPr>
            <a:endParaRPr lang="en-US" dirty="0"/>
          </a:p>
          <a:p>
            <a:pPr marL="285750" indent="-285750">
              <a:buFont typeface="Arial" charset="0"/>
              <a:buChar char="•"/>
            </a:pPr>
            <a:endParaRPr lang="en-US" dirty="0"/>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29</a:t>
            </a:fld>
            <a:endParaRPr lang="it-IT"/>
          </a:p>
        </p:txBody>
      </p:sp>
    </p:spTree>
    <p:extLst>
      <p:ext uri="{BB962C8B-B14F-4D97-AF65-F5344CB8AC3E}">
        <p14:creationId xmlns:p14="http://schemas.microsoft.com/office/powerpoint/2010/main" val="2385325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noProof="0" dirty="0" smtClean="0">
                <a:solidFill>
                  <a:schemeClr val="tx1"/>
                </a:solidFill>
                <a:effectLst/>
                <a:latin typeface="+mn-lt"/>
                <a:ea typeface="+mn-ea"/>
                <a:cs typeface="+mn-cs"/>
              </a:rPr>
              <a:t>LaBCC</a:t>
            </a:r>
            <a:r>
              <a:rPr lang="en-US" sz="1200" kern="1200" baseline="0" noProof="0" dirty="0">
                <a:solidFill>
                  <a:schemeClr val="tx1"/>
                </a:solidFill>
                <a:effectLst/>
                <a:latin typeface="+mn-lt"/>
                <a:ea typeface="+mn-ea"/>
                <a:cs typeface="+mn-cs"/>
              </a:rPr>
              <a:t>: more difficult to characterize due to </a:t>
            </a:r>
            <a:r>
              <a:rPr lang="en-US" sz="1200" kern="1200" baseline="0" noProof="0" dirty="0" err="1">
                <a:solidFill>
                  <a:schemeClr val="tx1"/>
                </a:solidFill>
                <a:effectLst/>
                <a:latin typeface="+mn-lt"/>
                <a:ea typeface="+mn-ea"/>
                <a:cs typeface="+mn-cs"/>
              </a:rPr>
              <a:t>hererogeneity</a:t>
            </a:r>
            <a:r>
              <a:rPr lang="en-US" sz="1200" kern="1200" baseline="0" noProof="0" dirty="0">
                <a:solidFill>
                  <a:schemeClr val="tx1"/>
                </a:solidFill>
                <a:effectLst/>
                <a:latin typeface="+mn-lt"/>
                <a:ea typeface="+mn-ea"/>
                <a:cs typeface="+mn-cs"/>
              </a:rPr>
              <a:t>. No formal wide accepted definition exists. In general large, aggressive, or recurrent tumors or those that penetrate deeper into the underlying skin and surrounding tissues are considered </a:t>
            </a:r>
            <a:r>
              <a:rPr lang="en-US" sz="1200" kern="1200" baseline="0" noProof="0" dirty="0" err="1">
                <a:solidFill>
                  <a:schemeClr val="tx1"/>
                </a:solidFill>
                <a:effectLst/>
                <a:latin typeface="+mn-lt"/>
                <a:ea typeface="+mn-ea"/>
                <a:cs typeface="+mn-cs"/>
              </a:rPr>
              <a:t>laBCC</a:t>
            </a:r>
            <a:r>
              <a:rPr lang="en-US" sz="1200" kern="1200" baseline="0" noProof="0" dirty="0">
                <a:solidFill>
                  <a:schemeClr val="tx1"/>
                </a:solidFill>
                <a:effectLst/>
                <a:latin typeface="+mn-lt"/>
                <a:ea typeface="+mn-ea"/>
                <a:cs typeface="+mn-cs"/>
              </a:rPr>
              <a:t>. </a:t>
            </a:r>
          </a:p>
          <a:p>
            <a:r>
              <a:rPr lang="en-US" sz="1200" kern="1200" noProof="0" dirty="0" err="1">
                <a:solidFill>
                  <a:schemeClr val="tx1"/>
                </a:solidFill>
                <a:effectLst/>
                <a:latin typeface="+mn-lt"/>
                <a:ea typeface="+mn-ea"/>
                <a:cs typeface="+mn-cs"/>
              </a:rPr>
              <a:t>LaBCCs</a:t>
            </a:r>
            <a:r>
              <a:rPr lang="en-US" sz="1200" kern="1200" noProof="0" dirty="0">
                <a:solidFill>
                  <a:schemeClr val="tx1"/>
                </a:solidFill>
                <a:effectLst/>
                <a:latin typeface="+mn-lt"/>
                <a:ea typeface="+mn-ea"/>
                <a:cs typeface="+mn-cs"/>
              </a:rPr>
              <a:t> may not be amenable to radiation therapy and can be challenging to treat effectively with surgery without causing significant morbidity, loss of function, or disfigurement when they are located in a difficult-to-treat area (</a:t>
            </a:r>
            <a:r>
              <a:rPr lang="en-US" sz="1200" kern="1200" noProof="0" dirty="0" err="1">
                <a:solidFill>
                  <a:schemeClr val="tx1"/>
                </a:solidFill>
                <a:effectLst/>
                <a:latin typeface="+mn-lt"/>
                <a:ea typeface="+mn-ea"/>
                <a:cs typeface="+mn-cs"/>
              </a:rPr>
              <a:t>eg</a:t>
            </a:r>
            <a:r>
              <a:rPr lang="en-US" sz="1200" kern="1200" noProof="0" dirty="0">
                <a:solidFill>
                  <a:schemeClr val="tx1"/>
                </a:solidFill>
                <a:effectLst/>
                <a:latin typeface="+mn-lt"/>
                <a:ea typeface="+mn-ea"/>
                <a:cs typeface="+mn-cs"/>
              </a:rPr>
              <a:t>, periorbital)</a:t>
            </a:r>
          </a:p>
          <a:p>
            <a:pPr marL="0" marR="0" indent="0" algn="l" defTabSz="457200" rtl="0" eaLnBrk="1" fontAlgn="auto" latinLnBrk="0" hangingPunct="1">
              <a:lnSpc>
                <a:spcPct val="100000"/>
              </a:lnSpc>
              <a:spcBef>
                <a:spcPts val="0"/>
              </a:spcBef>
              <a:spcAft>
                <a:spcPts val="0"/>
              </a:spcAft>
              <a:buClrTx/>
              <a:buSzTx/>
              <a:buFontTx/>
              <a:buNone/>
              <a:tabLst/>
              <a:defRPr/>
            </a:pPr>
            <a:endParaRPr lang="it-IT" sz="1200" kern="1200" baseline="0" dirty="0">
              <a:solidFill>
                <a:schemeClr val="tx1"/>
              </a:solidFill>
              <a:effectLst/>
              <a:latin typeface="+mn-lt"/>
              <a:ea typeface="+mn-ea"/>
              <a:cs typeface="+mn-cs"/>
            </a:endParaRPr>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3</a:t>
            </a:fld>
            <a:endParaRPr lang="it-IT"/>
          </a:p>
        </p:txBody>
      </p:sp>
    </p:spTree>
    <p:extLst>
      <p:ext uri="{BB962C8B-B14F-4D97-AF65-F5344CB8AC3E}">
        <p14:creationId xmlns:p14="http://schemas.microsoft.com/office/powerpoint/2010/main" val="1045415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30</a:t>
            </a:fld>
            <a:endParaRPr lang="it-IT"/>
          </a:p>
        </p:txBody>
      </p:sp>
    </p:spTree>
    <p:extLst>
      <p:ext uri="{BB962C8B-B14F-4D97-AF65-F5344CB8AC3E}">
        <p14:creationId xmlns:p14="http://schemas.microsoft.com/office/powerpoint/2010/main" val="1285433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cs typeface="Arial" panose="020B0604020202020204" pitchFamily="34"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4BD8972-8798-4769-89AE-627BD4D0AA79}" type="slidenum">
              <a:rPr lang="en-US" sz="1200">
                <a:solidFill>
                  <a:prstClr val="black"/>
                </a:solidFill>
                <a:latin typeface="Calibri" panose="020F0502020204030204" pitchFamily="34" charset="0"/>
              </a:rPr>
              <a:pPr eaLnBrk="1" hangingPunct="1"/>
              <a:t>31</a:t>
            </a:fld>
            <a:endParaRPr 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425811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32</a:t>
            </a:fld>
            <a:endParaRPr lang="it-IT"/>
          </a:p>
        </p:txBody>
      </p:sp>
    </p:spTree>
    <p:extLst>
      <p:ext uri="{BB962C8B-B14F-4D97-AF65-F5344CB8AC3E}">
        <p14:creationId xmlns:p14="http://schemas.microsoft.com/office/powerpoint/2010/main" val="109958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smtClean="0">
                <a:solidFill>
                  <a:schemeClr val="tx1"/>
                </a:solidFill>
                <a:latin typeface="+mn-lt"/>
                <a:ea typeface="+mn-ea"/>
                <a:cs typeface="+mn-cs"/>
              </a:rPr>
              <a:t>PTCH patched, SMO smoothened, protein suppressor of fused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smtClean="0">
                <a:solidFill>
                  <a:schemeClr val="tx1"/>
                </a:solidFill>
                <a:latin typeface="+mn-lt"/>
                <a:ea typeface="+mn-ea"/>
                <a:cs typeface="+mn-cs"/>
              </a:rPr>
              <a:t>Suppressed of fused </a:t>
            </a:r>
            <a:r>
              <a:rPr lang="en-US" sz="1200" b="0" i="0" u="none" strike="noStrike" kern="1200" baseline="0" noProof="0" dirty="0" err="1" smtClean="0">
                <a:solidFill>
                  <a:schemeClr val="tx1"/>
                </a:solidFill>
                <a:latin typeface="+mn-lt"/>
                <a:ea typeface="+mn-ea"/>
                <a:cs typeface="+mn-cs"/>
              </a:rPr>
              <a:t>homologus</a:t>
            </a:r>
            <a:endParaRPr lang="en-US" sz="1200" b="0" i="0" u="none" strike="noStrike"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err="1" smtClean="0">
                <a:solidFill>
                  <a:schemeClr val="tx1"/>
                </a:solidFill>
                <a:latin typeface="+mn-lt"/>
                <a:ea typeface="+mn-ea"/>
                <a:cs typeface="+mn-cs"/>
              </a:rPr>
              <a:t>Glioblastoma</a:t>
            </a:r>
            <a:r>
              <a:rPr lang="en-US" sz="1200" b="0" i="0" u="none" strike="noStrike" kern="1200" baseline="0" noProof="0" dirty="0" smtClean="0">
                <a:solidFill>
                  <a:schemeClr val="tx1"/>
                </a:solidFill>
                <a:latin typeface="+mn-lt"/>
                <a:ea typeface="+mn-ea"/>
                <a:cs typeface="+mn-cs"/>
              </a:rPr>
              <a:t> associated oncogene (zinc finger protein)</a:t>
            </a:r>
            <a:endParaRPr lang="en-US" sz="1200" b="0" i="0" u="none" strike="noStrike" kern="1200" baseline="0" noProof="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noProof="0" dirty="0" smtClean="0">
              <a:solidFill>
                <a:schemeClr val="tx1"/>
              </a:solidFill>
              <a:latin typeface="+mn-lt"/>
              <a:ea typeface="+mn-ea"/>
              <a:cs typeface="+mn-cs"/>
            </a:endParaRPr>
          </a:p>
          <a:p>
            <a:r>
              <a:rPr lang="en-US" sz="1200" kern="1200" noProof="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endParaRPr lang="en-US"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0ED7C97F-C3AC-420F-BB66-C289942745CD}" type="slidenum">
              <a:rPr lang="it-IT" smtClean="0"/>
              <a:pPr/>
              <a:t>4</a:t>
            </a:fld>
            <a:endParaRPr lang="it-IT"/>
          </a:p>
        </p:txBody>
      </p:sp>
    </p:spTree>
    <p:extLst>
      <p:ext uri="{BB962C8B-B14F-4D97-AF65-F5344CB8AC3E}">
        <p14:creationId xmlns:p14="http://schemas.microsoft.com/office/powerpoint/2010/main" val="2060622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baseline="0" dirty="0">
                <a:solidFill>
                  <a:schemeClr val="tx1"/>
                </a:solidFill>
                <a:effectLst/>
                <a:latin typeface="+mn-lt"/>
                <a:ea typeface="+mn-ea"/>
                <a:cs typeface="+mn-cs"/>
              </a:rPr>
              <a:t>But only </a:t>
            </a:r>
            <a:r>
              <a:rPr lang="en-CA" sz="1200" kern="1200" baseline="0" dirty="0" err="1">
                <a:solidFill>
                  <a:schemeClr val="tx1"/>
                </a:solidFill>
                <a:effectLst/>
                <a:latin typeface="+mn-lt"/>
                <a:ea typeface="+mn-ea"/>
                <a:cs typeface="+mn-cs"/>
              </a:rPr>
              <a:t>vismodegib</a:t>
            </a:r>
            <a:r>
              <a:rPr lang="en-CA" sz="1200" kern="1200" baseline="0" dirty="0">
                <a:solidFill>
                  <a:schemeClr val="tx1"/>
                </a:solidFill>
                <a:effectLst/>
                <a:latin typeface="+mn-lt"/>
                <a:ea typeface="+mn-ea"/>
                <a:cs typeface="+mn-cs"/>
              </a:rPr>
              <a:t> and </a:t>
            </a:r>
            <a:r>
              <a:rPr lang="en-CA" sz="1200" kern="1200" baseline="0" dirty="0" err="1">
                <a:solidFill>
                  <a:schemeClr val="tx1"/>
                </a:solidFill>
                <a:effectLst/>
                <a:latin typeface="+mn-lt"/>
                <a:ea typeface="+mn-ea"/>
                <a:cs typeface="+mn-cs"/>
              </a:rPr>
              <a:t>sonidegib</a:t>
            </a:r>
            <a:r>
              <a:rPr lang="en-CA" sz="1200" kern="1200" baseline="0" dirty="0">
                <a:solidFill>
                  <a:schemeClr val="tx1"/>
                </a:solidFill>
                <a:effectLst/>
                <a:latin typeface="+mn-lt"/>
                <a:ea typeface="+mn-ea"/>
                <a:cs typeface="+mn-cs"/>
              </a:rPr>
              <a:t> have been approved in 2012 and 2015 respectively, and are commercially available. Both have been approved for the treatment of adults with </a:t>
            </a:r>
            <a:r>
              <a:rPr lang="en-CA" sz="1200" b="1" kern="1200" baseline="0" dirty="0">
                <a:solidFill>
                  <a:schemeClr val="tx1"/>
                </a:solidFill>
                <a:effectLst/>
                <a:latin typeface="+mn-lt"/>
                <a:ea typeface="+mn-ea"/>
                <a:cs typeface="+mn-cs"/>
              </a:rPr>
              <a:t>locally advanced basal cell carcinoma who are not candidates for surgery or radiation therapy</a:t>
            </a:r>
            <a:r>
              <a:rPr lang="en-CA" sz="1200" kern="1200" baseline="0" dirty="0">
                <a:solidFill>
                  <a:schemeClr val="tx1"/>
                </a:solidFill>
                <a:effectLst/>
                <a:latin typeface="+mn-lt"/>
                <a:ea typeface="+mn-ea"/>
                <a:cs typeface="+mn-cs"/>
              </a:rPr>
              <a:t>, and only </a:t>
            </a:r>
            <a:r>
              <a:rPr lang="en-CA" sz="1200" kern="1200" baseline="0" dirty="0" err="1">
                <a:solidFill>
                  <a:schemeClr val="tx1"/>
                </a:solidFill>
                <a:effectLst/>
                <a:latin typeface="+mn-lt"/>
                <a:ea typeface="+mn-ea"/>
                <a:cs typeface="+mn-cs"/>
              </a:rPr>
              <a:t>vismodegib</a:t>
            </a:r>
            <a:r>
              <a:rPr lang="en-CA" sz="1200" kern="1200" baseline="0" dirty="0">
                <a:solidFill>
                  <a:schemeClr val="tx1"/>
                </a:solidFill>
                <a:effectLst/>
                <a:latin typeface="+mn-lt"/>
                <a:ea typeface="+mn-ea"/>
                <a:cs typeface="+mn-cs"/>
              </a:rPr>
              <a:t> has been approved for metastatic basal cell carcinoma. </a:t>
            </a: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baseline="0" dirty="0" err="1">
                <a:solidFill>
                  <a:schemeClr val="tx1"/>
                </a:solidFill>
                <a:effectLst/>
                <a:latin typeface="+mn-lt"/>
                <a:ea typeface="+mn-ea"/>
                <a:cs typeface="+mn-cs"/>
              </a:rPr>
              <a:t>Sonidegib</a:t>
            </a:r>
            <a:r>
              <a:rPr lang="en-CA" sz="1200" kern="1200" baseline="0" dirty="0">
                <a:solidFill>
                  <a:schemeClr val="tx1"/>
                </a:solidFill>
                <a:effectLst/>
                <a:latin typeface="+mn-lt"/>
                <a:ea typeface="+mn-ea"/>
                <a:cs typeface="+mn-cs"/>
              </a:rPr>
              <a:t> approved in Switzerland and Australia also for </a:t>
            </a:r>
            <a:r>
              <a:rPr lang="en-CA" sz="1200" kern="1200" baseline="0" dirty="0" err="1">
                <a:solidFill>
                  <a:schemeClr val="tx1"/>
                </a:solidFill>
                <a:effectLst/>
                <a:latin typeface="+mn-lt"/>
                <a:ea typeface="+mn-ea"/>
                <a:cs typeface="+mn-cs"/>
              </a:rPr>
              <a:t>mBCC</a:t>
            </a:r>
            <a:r>
              <a:rPr lang="en-CA" sz="1200" kern="1200" baseline="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baseline="0" dirty="0" err="1">
                <a:solidFill>
                  <a:schemeClr val="tx1"/>
                </a:solidFill>
                <a:effectLst/>
                <a:latin typeface="+mn-lt"/>
                <a:ea typeface="+mn-ea"/>
                <a:cs typeface="+mn-cs"/>
              </a:rPr>
              <a:t>Vismodegib</a:t>
            </a:r>
            <a:r>
              <a:rPr lang="en-CA" sz="1200" kern="1200" baseline="0" dirty="0">
                <a:solidFill>
                  <a:schemeClr val="tx1"/>
                </a:solidFill>
                <a:effectLst/>
                <a:latin typeface="+mn-lt"/>
                <a:ea typeface="+mn-ea"/>
                <a:cs typeface="+mn-cs"/>
              </a:rPr>
              <a:t> was the first oral SMO inhibitor that received approval </a:t>
            </a:r>
          </a:p>
          <a:p>
            <a:r>
              <a:rPr lang="en-US" sz="1400" dirty="0">
                <a:solidFill>
                  <a:schemeClr val="bg2">
                    <a:lumMod val="10000"/>
                  </a:schemeClr>
                </a:solidFill>
              </a:rPr>
              <a:t>BOTH: </a:t>
            </a:r>
            <a:r>
              <a:rPr lang="en-US" sz="1400" u="sng" dirty="0">
                <a:solidFill>
                  <a:schemeClr val="bg2">
                    <a:lumMod val="10000"/>
                  </a:schemeClr>
                </a:solidFill>
              </a:rPr>
              <a:t>Treatment should be continued as long as clinical benefit is observed or until unacceptable toxicity develops</a:t>
            </a:r>
          </a:p>
          <a:p>
            <a:r>
              <a:rPr lang="en-US" sz="1200" dirty="0">
                <a:solidFill>
                  <a:schemeClr val="bg2">
                    <a:lumMod val="10000"/>
                  </a:schemeClr>
                </a:solidFill>
              </a:rPr>
              <a:t>The pregnancy prevention plan and a pharmacovigilance plan will be implemented as part of the marketing authorization.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it-IT" sz="1200" kern="1200" baseline="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5</a:t>
            </a:fld>
            <a:endParaRPr lang="it-IT"/>
          </a:p>
        </p:txBody>
      </p:sp>
    </p:spTree>
    <p:extLst>
      <p:ext uri="{BB962C8B-B14F-4D97-AF65-F5344CB8AC3E}">
        <p14:creationId xmlns:p14="http://schemas.microsoft.com/office/powerpoint/2010/main" val="3703624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sz="1200" u="sng" kern="1200" baseline="0" noProof="0" dirty="0">
              <a:solidFill>
                <a:schemeClr val="tx1"/>
              </a:solidFill>
              <a:effectLst/>
              <a:latin typeface="+mn-lt"/>
              <a:ea typeface="+mn-ea"/>
              <a:cs typeface="+mn-cs"/>
            </a:endParaRPr>
          </a:p>
          <a:p>
            <a:endParaRPr lang="en-US" sz="1200" u="sng" kern="1200" baseline="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noProof="0" dirty="0">
              <a:solidFill>
                <a:schemeClr val="tx1"/>
              </a:solidFill>
              <a:effectLst/>
              <a:latin typeface="+mn-lt"/>
              <a:ea typeface="+mn-ea"/>
              <a:cs typeface="+mn-cs"/>
            </a:endParaRPr>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6</a:t>
            </a:fld>
            <a:endParaRPr lang="it-IT"/>
          </a:p>
        </p:txBody>
      </p:sp>
    </p:spTree>
    <p:extLst>
      <p:ext uri="{BB962C8B-B14F-4D97-AF65-F5344CB8AC3E}">
        <p14:creationId xmlns:p14="http://schemas.microsoft.com/office/powerpoint/2010/main" val="165006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sz="1200" u="sng" kern="1200" baseline="0" noProof="0" dirty="0" smtClean="0">
                <a:solidFill>
                  <a:schemeClr val="tx1"/>
                </a:solidFill>
                <a:effectLst/>
                <a:latin typeface="+mn-lt"/>
                <a:ea typeface="+mn-ea"/>
                <a:cs typeface="+mn-cs"/>
              </a:rPr>
              <a:t>The expanded access study was an open-label, multicenter US study that enrolled 119 patients </a:t>
            </a:r>
          </a:p>
          <a:p>
            <a:r>
              <a:rPr lang="en-US" sz="1200" u="sng" kern="1200" baseline="0" noProof="0" dirty="0" smtClean="0">
                <a:solidFill>
                  <a:schemeClr val="tx1"/>
                </a:solidFill>
                <a:effectLst/>
                <a:latin typeface="+mn-lt"/>
                <a:ea typeface="+mn-ea"/>
                <a:cs typeface="+mn-cs"/>
              </a:rPr>
              <a:t>This study was terminated early by the sponsor due to FDA approval of </a:t>
            </a:r>
            <a:r>
              <a:rPr lang="en-US" sz="1200" u="sng" kern="1200" baseline="0" noProof="0" dirty="0" err="1" smtClean="0">
                <a:solidFill>
                  <a:schemeClr val="tx1"/>
                </a:solidFill>
                <a:effectLst/>
                <a:latin typeface="+mn-lt"/>
                <a:ea typeface="+mn-ea"/>
                <a:cs typeface="+mn-cs"/>
              </a:rPr>
              <a:t>vismodegib</a:t>
            </a:r>
            <a:r>
              <a:rPr lang="en-US" sz="1200" u="sng" kern="1200" baseline="0" noProof="0" dirty="0" smtClean="0">
                <a:solidFill>
                  <a:schemeClr val="tx1"/>
                </a:solidFill>
                <a:effectLst/>
                <a:latin typeface="+mn-lt"/>
                <a:ea typeface="+mn-ea"/>
                <a:cs typeface="+mn-cs"/>
              </a:rPr>
              <a:t>; therefore, the median duration of exposure was only 5.5 months.</a:t>
            </a:r>
          </a:p>
          <a:p>
            <a:endParaRPr lang="en-US" sz="1200" u="sng" kern="1200" baseline="0" noProof="0" dirty="0" smtClean="0">
              <a:solidFill>
                <a:schemeClr val="tx1"/>
              </a:solidFill>
              <a:effectLst/>
              <a:latin typeface="+mn-lt"/>
              <a:ea typeface="+mn-ea"/>
              <a:cs typeface="+mn-cs"/>
            </a:endParaRPr>
          </a:p>
          <a:p>
            <a:r>
              <a:rPr lang="en-US" sz="1200" u="sng" kern="1200" baseline="0" noProof="0" dirty="0" smtClean="0">
                <a:solidFill>
                  <a:schemeClr val="tx1"/>
                </a:solidFill>
                <a:effectLst/>
                <a:latin typeface="+mn-lt"/>
                <a:ea typeface="+mn-ea"/>
                <a:cs typeface="+mn-cs"/>
              </a:rPr>
              <a:t>STEVIE was a multicenter, open-label trial that evaluated the safety (primary objective) and efficacy of </a:t>
            </a:r>
            <a:r>
              <a:rPr lang="en-US" sz="1200" u="sng" kern="1200" baseline="0" noProof="0" dirty="0" err="1" smtClean="0">
                <a:solidFill>
                  <a:schemeClr val="tx1"/>
                </a:solidFill>
                <a:effectLst/>
                <a:latin typeface="+mn-lt"/>
                <a:ea typeface="+mn-ea"/>
                <a:cs typeface="+mn-cs"/>
              </a:rPr>
              <a:t>vismodegib</a:t>
            </a:r>
            <a:r>
              <a:rPr lang="en-US" sz="1200" u="sng" kern="1200" baseline="0" noProof="0" dirty="0" smtClean="0">
                <a:solidFill>
                  <a:schemeClr val="tx1"/>
                </a:solidFill>
                <a:effectLst/>
                <a:latin typeface="+mn-lt"/>
                <a:ea typeface="+mn-ea"/>
                <a:cs typeface="+mn-cs"/>
              </a:rPr>
              <a:t> in 1227 patients </a:t>
            </a:r>
          </a:p>
          <a:p>
            <a:r>
              <a:rPr lang="en-US" sz="1200" b="0" i="0" kern="1200" dirty="0" smtClean="0">
                <a:solidFill>
                  <a:schemeClr val="tx1"/>
                </a:solidFill>
                <a:effectLst/>
                <a:latin typeface="+mn-lt"/>
                <a:ea typeface="+mn-ea"/>
                <a:cs typeface="+mn-cs"/>
              </a:rPr>
              <a:t>Evaluable adult patients (N = 1215, 1119 locally advanced; 96 metastatic BCC) from 36 countries were treated; 147 patients (12%) remained on study at time of reporting. Median (range) treatment duration was 8.6 (0-44) months.</a:t>
            </a:r>
            <a:endParaRPr lang="en-US" sz="1200" u="sng" kern="1200" baseline="0" noProof="0" dirty="0">
              <a:solidFill>
                <a:schemeClr val="tx1"/>
              </a:solidFill>
              <a:effectLst/>
              <a:latin typeface="+mn-lt"/>
              <a:ea typeface="+mn-ea"/>
              <a:cs typeface="+mn-cs"/>
            </a:endParaRPr>
          </a:p>
          <a:p>
            <a:endParaRPr lang="en-US" sz="1200" u="sng" kern="1200" baseline="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noProof="0" dirty="0">
              <a:solidFill>
                <a:schemeClr val="tx1"/>
              </a:solidFill>
              <a:effectLst/>
              <a:latin typeface="+mn-lt"/>
              <a:ea typeface="+mn-ea"/>
              <a:cs typeface="+mn-cs"/>
            </a:endParaRPr>
          </a:p>
          <a:p>
            <a:endParaRPr lang="en-US" dirty="0"/>
          </a:p>
        </p:txBody>
      </p:sp>
      <p:sp>
        <p:nvSpPr>
          <p:cNvPr id="4" name="Segnaposto numero diapositiva 3"/>
          <p:cNvSpPr>
            <a:spLocks noGrp="1"/>
          </p:cNvSpPr>
          <p:nvPr>
            <p:ph type="sldNum" sz="quarter" idx="10"/>
          </p:nvPr>
        </p:nvSpPr>
        <p:spPr/>
        <p:txBody>
          <a:bodyPr/>
          <a:lstStyle/>
          <a:p>
            <a:fld id="{5089EBF3-1E8E-E24A-BB91-663D2CC30AAB}" type="slidenum">
              <a:rPr lang="it-IT" smtClean="0"/>
              <a:pPr/>
              <a:t>7</a:t>
            </a:fld>
            <a:endParaRPr lang="it-IT"/>
          </a:p>
        </p:txBody>
      </p:sp>
    </p:spTree>
    <p:extLst>
      <p:ext uri="{BB962C8B-B14F-4D97-AF65-F5344CB8AC3E}">
        <p14:creationId xmlns:p14="http://schemas.microsoft.com/office/powerpoint/2010/main" val="309646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Serious adverse events occurred in 11 (14%) of 79 patients in the 200 mg group and 45 (30%) of 150 patients in the 800 mg group.</a:t>
            </a:r>
            <a:endParaRPr lang="en-US" sz="1200" u="sng" kern="1200" baseline="0" noProof="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5089EBF3-1E8E-E24A-BB91-663D2CC30AAB}" type="slidenum">
              <a:rPr lang="it-IT" smtClean="0"/>
              <a:pPr/>
              <a:t>8</a:t>
            </a:fld>
            <a:endParaRPr lang="it-IT"/>
          </a:p>
        </p:txBody>
      </p:sp>
    </p:spTree>
    <p:extLst>
      <p:ext uri="{BB962C8B-B14F-4D97-AF65-F5344CB8AC3E}">
        <p14:creationId xmlns:p14="http://schemas.microsoft.com/office/powerpoint/2010/main" val="1018730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sz="1200" u="sng" kern="1200" baseline="0" noProof="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5089EBF3-1E8E-E24A-BB91-663D2CC30AAB}" type="slidenum">
              <a:rPr lang="it-IT" smtClean="0"/>
              <a:pPr/>
              <a:t>9</a:t>
            </a:fld>
            <a:endParaRPr lang="it-IT"/>
          </a:p>
        </p:txBody>
      </p:sp>
    </p:spTree>
    <p:extLst>
      <p:ext uri="{BB962C8B-B14F-4D97-AF65-F5344CB8AC3E}">
        <p14:creationId xmlns:p14="http://schemas.microsoft.com/office/powerpoint/2010/main" val="406045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D466C52-B9E1-3B4C-9198-14D1BFC379BD}" type="datetimeFigureOut">
              <a:rPr lang="it-IT" smtClean="0"/>
              <a:pPr/>
              <a:t>27/06/19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5E892C-FA7F-DD4F-869C-066F4151DA94}" type="slidenum">
              <a:rPr lang="it-IT" smtClean="0"/>
              <a:pPr/>
              <a:t>‹n.›</a:t>
            </a:fld>
            <a:endParaRPr lang="it-IT"/>
          </a:p>
        </p:txBody>
      </p:sp>
    </p:spTree>
    <p:extLst>
      <p:ext uri="{BB962C8B-B14F-4D97-AF65-F5344CB8AC3E}">
        <p14:creationId xmlns:p14="http://schemas.microsoft.com/office/powerpoint/2010/main" val="335818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D466C52-B9E1-3B4C-9198-14D1BFC379BD}" type="datetimeFigureOut">
              <a:rPr lang="it-IT" smtClean="0"/>
              <a:pPr/>
              <a:t>27/06/19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5E892C-FA7F-DD4F-869C-066F4151DA94}" type="slidenum">
              <a:rPr lang="it-IT" smtClean="0"/>
              <a:pPr/>
              <a:t>‹n.›</a:t>
            </a:fld>
            <a:endParaRPr lang="it-IT"/>
          </a:p>
        </p:txBody>
      </p:sp>
    </p:spTree>
    <p:extLst>
      <p:ext uri="{BB962C8B-B14F-4D97-AF65-F5344CB8AC3E}">
        <p14:creationId xmlns:p14="http://schemas.microsoft.com/office/powerpoint/2010/main" val="631768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D466C52-B9E1-3B4C-9198-14D1BFC379BD}" type="datetimeFigureOut">
              <a:rPr lang="it-IT" smtClean="0"/>
              <a:pPr/>
              <a:t>27/06/19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5E892C-FA7F-DD4F-869C-066F4151DA94}" type="slidenum">
              <a:rPr lang="it-IT" smtClean="0"/>
              <a:pPr/>
              <a:t>‹n.›</a:t>
            </a:fld>
            <a:endParaRPr lang="it-IT"/>
          </a:p>
        </p:txBody>
      </p:sp>
    </p:spTree>
    <p:extLst>
      <p:ext uri="{BB962C8B-B14F-4D97-AF65-F5344CB8AC3E}">
        <p14:creationId xmlns:p14="http://schemas.microsoft.com/office/powerpoint/2010/main" val="2913010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lank_No_Line">
    <p:spTree>
      <p:nvGrpSpPr>
        <p:cNvPr id="1" name=""/>
        <p:cNvGrpSpPr/>
        <p:nvPr/>
      </p:nvGrpSpPr>
      <p:grpSpPr>
        <a:xfrm>
          <a:off x="0" y="0"/>
          <a:ext cx="0" cy="0"/>
          <a:chOff x="0" y="0"/>
          <a:chExt cx="0" cy="0"/>
        </a:xfrm>
      </p:grpSpPr>
      <p:sp>
        <p:nvSpPr>
          <p:cNvPr id="6" name="Text Placeholder 4"/>
          <p:cNvSpPr>
            <a:spLocks noGrp="1"/>
          </p:cNvSpPr>
          <p:nvPr>
            <p:ph type="body" sz="quarter" idx="13" hasCustomPrompt="1"/>
          </p:nvPr>
        </p:nvSpPr>
        <p:spPr>
          <a:xfrm>
            <a:off x="533402" y="4831556"/>
            <a:ext cx="6257925" cy="176213"/>
          </a:xfrm>
          <a:prstGeom prst="rect">
            <a:avLst/>
          </a:prstGeom>
        </p:spPr>
        <p:txBody>
          <a:bodyPr lIns="0" tIns="0" rIns="0" bIns="0" anchor="b" anchorCtr="0"/>
          <a:lstStyle>
            <a:lvl1pPr marL="0" indent="0" algn="l">
              <a:lnSpc>
                <a:spcPct val="85000"/>
              </a:lnSpc>
              <a:spcBef>
                <a:spcPts val="225"/>
              </a:spcBef>
              <a:buNone/>
              <a:defRPr sz="675" b="0">
                <a:solidFill>
                  <a:srgbClr val="5F6062"/>
                </a:solidFill>
              </a:defRPr>
            </a:lvl1pPr>
            <a:lvl2pPr>
              <a:defRPr sz="600" b="0"/>
            </a:lvl2pPr>
            <a:lvl3pPr>
              <a:defRPr sz="525" b="0"/>
            </a:lvl3pPr>
            <a:lvl4pPr>
              <a:defRPr sz="525" b="0"/>
            </a:lvl4pPr>
            <a:lvl5pPr>
              <a:defRPr sz="525" b="0"/>
            </a:lvl5pPr>
          </a:lstStyle>
          <a:p>
            <a:pPr lvl="0"/>
            <a:r>
              <a:rPr lang="en-US" dirty="0"/>
              <a:t>Footnote here</a:t>
            </a:r>
          </a:p>
        </p:txBody>
      </p:sp>
    </p:spTree>
    <p:extLst>
      <p:ext uri="{BB962C8B-B14F-4D97-AF65-F5344CB8AC3E}">
        <p14:creationId xmlns:p14="http://schemas.microsoft.com/office/powerpoint/2010/main" val="4082915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3877" y="136953"/>
            <a:ext cx="7648575" cy="750095"/>
          </a:xfrm>
        </p:spPr>
        <p:txBody>
          <a:bodyPr anchor="b"/>
          <a:lstStyle>
            <a:lvl1pPr>
              <a:defRPr sz="2100">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23875" y="1164432"/>
            <a:ext cx="8153400" cy="3178969"/>
          </a:xfrm>
          <a:prstGeom prst="rect">
            <a:avLst/>
          </a:prstGeom>
        </p:spPr>
        <p:txBody>
          <a:bodyPr lIns="0" tIns="0" rIns="0" bIns="0"/>
          <a:lstStyle>
            <a:lvl1pPr marL="128588" indent="-137160">
              <a:spcBef>
                <a:spcPts val="225"/>
              </a:spcBef>
              <a:buSzPct val="72000"/>
              <a:buFontTx/>
              <a:buBlip>
                <a:blip r:embed="rId2"/>
              </a:buBlip>
              <a:defRPr sz="1800" b="0">
                <a:solidFill>
                  <a:schemeClr val="accent6">
                    <a:lumMod val="75000"/>
                  </a:schemeClr>
                </a:solidFill>
              </a:defRPr>
            </a:lvl1pPr>
            <a:lvl2pPr marL="428625" indent="-136922">
              <a:spcBef>
                <a:spcPts val="225"/>
              </a:spcBef>
              <a:buSzPct val="72000"/>
              <a:buFontTx/>
              <a:buBlip>
                <a:blip r:embed="rId3"/>
              </a:buBlip>
              <a:defRPr sz="1650">
                <a:solidFill>
                  <a:schemeClr val="accent6">
                    <a:lumMod val="75000"/>
                  </a:schemeClr>
                </a:solidFill>
              </a:defRPr>
            </a:lvl2pPr>
            <a:lvl3pPr marL="685800" indent="-126206">
              <a:spcBef>
                <a:spcPts val="225"/>
              </a:spcBef>
              <a:buFont typeface="Arial" pitchFamily="34" charset="0"/>
              <a:buChar char="-"/>
              <a:defRPr sz="1350">
                <a:solidFill>
                  <a:schemeClr val="accent6">
                    <a:lumMod val="75000"/>
                  </a:schemeClr>
                </a:solidFill>
              </a:defRPr>
            </a:lvl3pPr>
            <a:lvl4pPr marL="897731" indent="-127397">
              <a:spcBef>
                <a:spcPts val="225"/>
              </a:spcBef>
              <a:buClr>
                <a:schemeClr val="accent6"/>
              </a:buClr>
              <a:buFont typeface="Arial" pitchFamily="34" charset="0"/>
              <a:buChar char="-"/>
              <a:defRPr sz="1350">
                <a:solidFill>
                  <a:schemeClr val="accent6">
                    <a:lumMod val="75000"/>
                  </a:schemeClr>
                </a:solidFill>
              </a:defRPr>
            </a:lvl4pPr>
            <a:lvl5pPr marL="1070372" indent="-127397">
              <a:spcBef>
                <a:spcPts val="225"/>
              </a:spcBef>
              <a:buClr>
                <a:schemeClr val="accent6"/>
              </a:buClr>
              <a:buFont typeface="Arial" pitchFamily="34" charset="0"/>
              <a:buChar char="-"/>
              <a:defRPr sz="1350">
                <a:solidFill>
                  <a:schemeClr val="accent6">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533402" y="4831556"/>
            <a:ext cx="6257925" cy="176213"/>
          </a:xfrm>
          <a:prstGeom prst="rect">
            <a:avLst/>
          </a:prstGeom>
        </p:spPr>
        <p:txBody>
          <a:bodyPr lIns="0" tIns="0" rIns="0" bIns="0" anchor="b" anchorCtr="0"/>
          <a:lstStyle>
            <a:lvl1pPr marL="0" indent="0" algn="l">
              <a:lnSpc>
                <a:spcPct val="85000"/>
              </a:lnSpc>
              <a:spcBef>
                <a:spcPts val="225"/>
              </a:spcBef>
              <a:buNone/>
              <a:defRPr sz="675" b="0">
                <a:solidFill>
                  <a:srgbClr val="5F6062"/>
                </a:solidFill>
              </a:defRPr>
            </a:lvl1pPr>
            <a:lvl2pPr>
              <a:defRPr sz="600" b="0"/>
            </a:lvl2pPr>
            <a:lvl3pPr>
              <a:defRPr sz="525" b="0"/>
            </a:lvl3pPr>
            <a:lvl4pPr>
              <a:defRPr sz="525" b="0"/>
            </a:lvl4pPr>
            <a:lvl5pPr>
              <a:defRPr sz="525" b="0"/>
            </a:lvl5pPr>
          </a:lstStyle>
          <a:p>
            <a:pPr lvl="0"/>
            <a:r>
              <a:rPr lang="en-US" dirty="0"/>
              <a:t>Footnote here</a:t>
            </a:r>
          </a:p>
        </p:txBody>
      </p:sp>
    </p:spTree>
    <p:extLst>
      <p:ext uri="{BB962C8B-B14F-4D97-AF65-F5344CB8AC3E}">
        <p14:creationId xmlns:p14="http://schemas.microsoft.com/office/powerpoint/2010/main" val="134780159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2" y="1597821"/>
            <a:ext cx="7772400" cy="1102519"/>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fld id="{BB65EDA4-387D-4104-B5F4-469D19720D76}" type="datetimeFigureOut">
              <a:rPr lang="it-IT"/>
              <a:pPr/>
              <a:t>27/06/19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2AFA0569-0FE6-478E-A43D-2B1851AFF7FA}" type="slidenum">
              <a:rPr lang="it-IT"/>
              <a:pPr/>
              <a:t>‹n.›</a:t>
            </a:fld>
            <a:endParaRPr lang="it-IT"/>
          </a:p>
        </p:txBody>
      </p:sp>
    </p:spTree>
    <p:extLst>
      <p:ext uri="{BB962C8B-B14F-4D97-AF65-F5344CB8AC3E}">
        <p14:creationId xmlns:p14="http://schemas.microsoft.com/office/powerpoint/2010/main" val="177623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0F5CA822-1CCF-4337-A19D-11786DF45B87}" type="datetimeFigureOut">
              <a:rPr lang="it-IT"/>
              <a:pPr/>
              <a:t>27/06/19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09AB2B38-764A-4132-8ED7-1E65E8FACBCA}" type="slidenum">
              <a:rPr lang="it-IT"/>
              <a:pPr/>
              <a:t>‹n.›</a:t>
            </a:fld>
            <a:endParaRPr lang="it-IT"/>
          </a:p>
        </p:txBody>
      </p:sp>
    </p:spTree>
    <p:extLst>
      <p:ext uri="{BB962C8B-B14F-4D97-AF65-F5344CB8AC3E}">
        <p14:creationId xmlns:p14="http://schemas.microsoft.com/office/powerpoint/2010/main" val="279864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4" y="3305178"/>
            <a:ext cx="7772400" cy="1021557"/>
          </a:xfrm>
        </p:spPr>
        <p:txBody>
          <a:bodyPr anchor="t"/>
          <a:lstStyle>
            <a:lvl1pPr algn="l">
              <a:defRPr sz="3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4" y="2180039"/>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fld id="{73DBFD3B-B9D5-4FB3-AE39-3CE3738FEBFF}" type="datetimeFigureOut">
              <a:rPr lang="it-IT"/>
              <a:pPr/>
              <a:t>27/06/19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78512A60-92B0-4F24-9823-AD602CC17D80}" type="slidenum">
              <a:rPr lang="it-IT"/>
              <a:pPr/>
              <a:t>‹n.›</a:t>
            </a:fld>
            <a:endParaRPr lang="it-IT"/>
          </a:p>
        </p:txBody>
      </p:sp>
    </p:spTree>
    <p:extLst>
      <p:ext uri="{BB962C8B-B14F-4D97-AF65-F5344CB8AC3E}">
        <p14:creationId xmlns:p14="http://schemas.microsoft.com/office/powerpoint/2010/main" val="649944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6" y="900117"/>
            <a:ext cx="4038602"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5" y="900117"/>
            <a:ext cx="4038602"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fld id="{6002D24E-6CED-4E60-B09A-A526AFA3815E}" type="datetimeFigureOut">
              <a:rPr lang="it-IT"/>
              <a:pPr/>
              <a:t>27/06/19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0FB91E4E-F4BD-4F56-AA45-7A1652D2CF9D}" type="slidenum">
              <a:rPr lang="it-IT"/>
              <a:pPr/>
              <a:t>‹n.›</a:t>
            </a:fld>
            <a:endParaRPr lang="it-IT"/>
          </a:p>
        </p:txBody>
      </p:sp>
    </p:spTree>
    <p:extLst>
      <p:ext uri="{BB962C8B-B14F-4D97-AF65-F5344CB8AC3E}">
        <p14:creationId xmlns:p14="http://schemas.microsoft.com/office/powerpoint/2010/main" val="665942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2" y="1151338"/>
            <a:ext cx="4040189"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2" y="1631156"/>
            <a:ext cx="4040189"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3" y="1151338"/>
            <a:ext cx="4041774"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3" y="1631156"/>
            <a:ext cx="4041774"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fld id="{436652B6-0497-4478-8482-94156D75BED8}" type="datetimeFigureOut">
              <a:rPr lang="it-IT"/>
              <a:pPr/>
              <a:t>27/06/19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fld id="{7A662C9C-5F4B-4A73-8D2B-6573EB2108CA}" type="slidenum">
              <a:rPr lang="it-IT"/>
              <a:pPr/>
              <a:t>‹n.›</a:t>
            </a:fld>
            <a:endParaRPr lang="it-IT"/>
          </a:p>
        </p:txBody>
      </p:sp>
    </p:spTree>
    <p:extLst>
      <p:ext uri="{BB962C8B-B14F-4D97-AF65-F5344CB8AC3E}">
        <p14:creationId xmlns:p14="http://schemas.microsoft.com/office/powerpoint/2010/main" val="11628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fld id="{3AE8BE6F-A69E-4D9F-9199-3CACA1AE147E}" type="datetimeFigureOut">
              <a:rPr lang="it-IT"/>
              <a:pPr/>
              <a:t>27/06/19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fld id="{21AEB112-7A2C-42A6-8C25-0D061313D4A7}" type="slidenum">
              <a:rPr lang="it-IT"/>
              <a:pPr/>
              <a:t>‹n.›</a:t>
            </a:fld>
            <a:endParaRPr lang="it-IT"/>
          </a:p>
        </p:txBody>
      </p:sp>
    </p:spTree>
    <p:extLst>
      <p:ext uri="{BB962C8B-B14F-4D97-AF65-F5344CB8AC3E}">
        <p14:creationId xmlns:p14="http://schemas.microsoft.com/office/powerpoint/2010/main" val="869746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D466C52-B9E1-3B4C-9198-14D1BFC379BD}" type="datetimeFigureOut">
              <a:rPr lang="it-IT" smtClean="0"/>
              <a:pPr/>
              <a:t>27/06/19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5E892C-FA7F-DD4F-869C-066F4151DA94}" type="slidenum">
              <a:rPr lang="it-IT" smtClean="0"/>
              <a:pPr/>
              <a:t>‹n.›</a:t>
            </a:fld>
            <a:endParaRPr lang="it-IT"/>
          </a:p>
        </p:txBody>
      </p:sp>
    </p:spTree>
    <p:extLst>
      <p:ext uri="{BB962C8B-B14F-4D97-AF65-F5344CB8AC3E}">
        <p14:creationId xmlns:p14="http://schemas.microsoft.com/office/powerpoint/2010/main" val="2759800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fld id="{3CA2B208-A7D5-427C-9D0A-C6EFEA833359}" type="datetimeFigureOut">
              <a:rPr lang="it-IT"/>
              <a:pPr/>
              <a:t>27/06/19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fld id="{637F7C5B-E905-41EE-BDBC-6DA141E6E3F8}" type="slidenum">
              <a:rPr lang="it-IT"/>
              <a:pPr/>
              <a:t>‹n.›</a:t>
            </a:fld>
            <a:endParaRPr lang="it-IT"/>
          </a:p>
        </p:txBody>
      </p:sp>
    </p:spTree>
    <p:extLst>
      <p:ext uri="{BB962C8B-B14F-4D97-AF65-F5344CB8AC3E}">
        <p14:creationId xmlns:p14="http://schemas.microsoft.com/office/powerpoint/2010/main" val="2113476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8" y="204790"/>
            <a:ext cx="3008314" cy="871538"/>
          </a:xfrm>
        </p:spPr>
        <p:txBody>
          <a:bodyPr anchor="b"/>
          <a:lstStyle>
            <a:lvl1pPr algn="l">
              <a:defRPr sz="15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6" y="204794"/>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8" y="1076328"/>
            <a:ext cx="3008314"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fld id="{FA94057E-CE3A-4E71-9F1A-6578E2B1EEDE}" type="datetimeFigureOut">
              <a:rPr lang="it-IT"/>
              <a:pPr/>
              <a:t>27/06/19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12815C00-A271-48D9-A72C-7F0594C1EDE2}" type="slidenum">
              <a:rPr lang="it-IT"/>
              <a:pPr/>
              <a:t>‹n.›</a:t>
            </a:fld>
            <a:endParaRPr lang="it-IT"/>
          </a:p>
        </p:txBody>
      </p:sp>
    </p:spTree>
    <p:extLst>
      <p:ext uri="{BB962C8B-B14F-4D97-AF65-F5344CB8AC3E}">
        <p14:creationId xmlns:p14="http://schemas.microsoft.com/office/powerpoint/2010/main" val="4197961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5"/>
          </a:xfrm>
        </p:spPr>
        <p:txBody>
          <a:bodyPr anchor="b"/>
          <a:lstStyle>
            <a:lvl1pPr algn="l">
              <a:defRPr sz="15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dirty="0"/>
          </a:p>
        </p:txBody>
      </p:sp>
      <p:sp>
        <p:nvSpPr>
          <p:cNvPr id="4" name="Segnaposto testo 3"/>
          <p:cNvSpPr>
            <a:spLocks noGrp="1"/>
          </p:cNvSpPr>
          <p:nvPr>
            <p:ph type="body" sz="half" idx="2"/>
          </p:nvPr>
        </p:nvSpPr>
        <p:spPr>
          <a:xfrm>
            <a:off x="1792288" y="4025506"/>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fld id="{C0D9947B-65E7-488A-9D22-2087BB5BA0F3}" type="datetimeFigureOut">
              <a:rPr lang="it-IT"/>
              <a:pPr/>
              <a:t>27/06/19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D53E3BEB-5C78-4671-A3AB-CCC7FF6DFEF4}" type="slidenum">
              <a:rPr lang="it-IT"/>
              <a:pPr/>
              <a:t>‹n.›</a:t>
            </a:fld>
            <a:endParaRPr lang="it-IT"/>
          </a:p>
        </p:txBody>
      </p:sp>
    </p:spTree>
    <p:extLst>
      <p:ext uri="{BB962C8B-B14F-4D97-AF65-F5344CB8AC3E}">
        <p14:creationId xmlns:p14="http://schemas.microsoft.com/office/powerpoint/2010/main" val="3260168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CCE8C017-33F3-4AC5-B6ED-84A62F3AB8A3}" type="datetimeFigureOut">
              <a:rPr lang="it-IT"/>
              <a:pPr/>
              <a:t>27/06/19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C364BBB5-4C42-4CF6-8298-3BC75EBD49D0}" type="slidenum">
              <a:rPr lang="it-IT"/>
              <a:pPr/>
              <a:t>‹n.›</a:t>
            </a:fld>
            <a:endParaRPr lang="it-IT"/>
          </a:p>
        </p:txBody>
      </p:sp>
    </p:spTree>
    <p:extLst>
      <p:ext uri="{BB962C8B-B14F-4D97-AF65-F5344CB8AC3E}">
        <p14:creationId xmlns:p14="http://schemas.microsoft.com/office/powerpoint/2010/main" val="1172730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154782"/>
            <a:ext cx="2057402" cy="3290889"/>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1" y="154782"/>
            <a:ext cx="6019802" cy="3290889"/>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6F5193FC-5A24-4C22-BA69-98D399A40A7A}" type="datetimeFigureOut">
              <a:rPr lang="it-IT"/>
              <a:pPr/>
              <a:t>27/06/19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37B9BFDD-164B-4B02-9F7D-35EB5E1B929E}" type="slidenum">
              <a:rPr lang="it-IT"/>
              <a:pPr/>
              <a:t>‹n.›</a:t>
            </a:fld>
            <a:endParaRPr lang="it-IT"/>
          </a:p>
        </p:txBody>
      </p:sp>
    </p:spTree>
    <p:extLst>
      <p:ext uri="{BB962C8B-B14F-4D97-AF65-F5344CB8AC3E}">
        <p14:creationId xmlns:p14="http://schemas.microsoft.com/office/powerpoint/2010/main" val="1320741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2" y="457200"/>
            <a:ext cx="7772400" cy="85725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8" y="1485900"/>
            <a:ext cx="3818469"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39742" y="1485900"/>
            <a:ext cx="3818469"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0"/>
          </p:nvPr>
        </p:nvSpPr>
        <p:spPr/>
        <p:txBody>
          <a:bodyPr/>
          <a:lstStyle>
            <a:lvl1pPr>
              <a:defRPr/>
            </a:lvl1pPr>
          </a:lstStyle>
          <a:p>
            <a:pPr>
              <a:defRPr/>
            </a:pPr>
            <a:r>
              <a:rPr lang="en-US">
                <a:solidFill>
                  <a:prstClr val="black">
                    <a:tint val="75000"/>
                  </a:prstClr>
                </a:solidFill>
              </a:rPr>
              <a:t>ajs/psor2001</a:t>
            </a:r>
            <a:endParaRPr lang="en-US">
              <a:solidFill>
                <a:prstClr val="black"/>
              </a:solidFill>
            </a:endParaRPr>
          </a:p>
        </p:txBody>
      </p:sp>
    </p:spTree>
    <p:extLst>
      <p:ext uri="{BB962C8B-B14F-4D97-AF65-F5344CB8AC3E}">
        <p14:creationId xmlns:p14="http://schemas.microsoft.com/office/powerpoint/2010/main" val="2932559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3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6D466C52-B9E1-3B4C-9198-14D1BFC379BD}" type="datetimeFigureOut">
              <a:rPr lang="it-IT" smtClean="0"/>
              <a:pPr/>
              <a:t>27/06/19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5E892C-FA7F-DD4F-869C-066F4151DA94}" type="slidenum">
              <a:rPr lang="it-IT" smtClean="0"/>
              <a:pPr/>
              <a:t>‹n.›</a:t>
            </a:fld>
            <a:endParaRPr lang="it-IT"/>
          </a:p>
        </p:txBody>
      </p:sp>
    </p:spTree>
    <p:extLst>
      <p:ext uri="{BB962C8B-B14F-4D97-AF65-F5344CB8AC3E}">
        <p14:creationId xmlns:p14="http://schemas.microsoft.com/office/powerpoint/2010/main" val="600690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D466C52-B9E1-3B4C-9198-14D1BFC379BD}" type="datetimeFigureOut">
              <a:rPr lang="it-IT" smtClean="0"/>
              <a:pPr/>
              <a:t>27/06/19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75E892C-FA7F-DD4F-869C-066F4151DA94}" type="slidenum">
              <a:rPr lang="it-IT" smtClean="0"/>
              <a:pPr/>
              <a:t>‹n.›</a:t>
            </a:fld>
            <a:endParaRPr lang="it-IT"/>
          </a:p>
        </p:txBody>
      </p:sp>
    </p:spTree>
    <p:extLst>
      <p:ext uri="{BB962C8B-B14F-4D97-AF65-F5344CB8AC3E}">
        <p14:creationId xmlns:p14="http://schemas.microsoft.com/office/powerpoint/2010/main" val="1115617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D466C52-B9E1-3B4C-9198-14D1BFC379BD}" type="datetimeFigureOut">
              <a:rPr lang="it-IT" smtClean="0"/>
              <a:pPr/>
              <a:t>27/06/19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75E892C-FA7F-DD4F-869C-066F4151DA94}" type="slidenum">
              <a:rPr lang="it-IT" smtClean="0"/>
              <a:pPr/>
              <a:t>‹n.›</a:t>
            </a:fld>
            <a:endParaRPr lang="it-IT"/>
          </a:p>
        </p:txBody>
      </p:sp>
    </p:spTree>
    <p:extLst>
      <p:ext uri="{BB962C8B-B14F-4D97-AF65-F5344CB8AC3E}">
        <p14:creationId xmlns:p14="http://schemas.microsoft.com/office/powerpoint/2010/main" val="59099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6D466C52-B9E1-3B4C-9198-14D1BFC379BD}" type="datetimeFigureOut">
              <a:rPr lang="it-IT" smtClean="0"/>
              <a:pPr/>
              <a:t>27/06/19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75E892C-FA7F-DD4F-869C-066F4151DA94}" type="slidenum">
              <a:rPr lang="it-IT" smtClean="0"/>
              <a:pPr/>
              <a:t>‹n.›</a:t>
            </a:fld>
            <a:endParaRPr lang="it-IT"/>
          </a:p>
        </p:txBody>
      </p:sp>
    </p:spTree>
    <p:extLst>
      <p:ext uri="{BB962C8B-B14F-4D97-AF65-F5344CB8AC3E}">
        <p14:creationId xmlns:p14="http://schemas.microsoft.com/office/powerpoint/2010/main" val="94383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D466C52-B9E1-3B4C-9198-14D1BFC379BD}" type="datetimeFigureOut">
              <a:rPr lang="it-IT" smtClean="0"/>
              <a:pPr/>
              <a:t>27/06/19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75E892C-FA7F-DD4F-869C-066F4151DA94}" type="slidenum">
              <a:rPr lang="it-IT" smtClean="0"/>
              <a:pPr/>
              <a:t>‹n.›</a:t>
            </a:fld>
            <a:endParaRPr lang="it-IT"/>
          </a:p>
        </p:txBody>
      </p:sp>
    </p:spTree>
    <p:extLst>
      <p:ext uri="{BB962C8B-B14F-4D97-AF65-F5344CB8AC3E}">
        <p14:creationId xmlns:p14="http://schemas.microsoft.com/office/powerpoint/2010/main" val="310136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1500" b="1"/>
            </a:lvl1pPr>
          </a:lstStyle>
          <a:p>
            <a:r>
              <a:rPr lang="it-IT"/>
              <a:t>Fare clic per modificare stile</a:t>
            </a:r>
          </a:p>
        </p:txBody>
      </p:sp>
      <p:sp>
        <p:nvSpPr>
          <p:cNvPr id="3" name="Segnaposto contenuto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D466C52-B9E1-3B4C-9198-14D1BFC379BD}" type="datetimeFigureOut">
              <a:rPr lang="it-IT" smtClean="0"/>
              <a:pPr/>
              <a:t>27/06/19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75E892C-FA7F-DD4F-869C-066F4151DA94}" type="slidenum">
              <a:rPr lang="it-IT" smtClean="0"/>
              <a:pPr/>
              <a:t>‹n.›</a:t>
            </a:fld>
            <a:endParaRPr lang="it-IT"/>
          </a:p>
        </p:txBody>
      </p:sp>
    </p:spTree>
    <p:extLst>
      <p:ext uri="{BB962C8B-B14F-4D97-AF65-F5344CB8AC3E}">
        <p14:creationId xmlns:p14="http://schemas.microsoft.com/office/powerpoint/2010/main" val="3830634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15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D466C52-B9E1-3B4C-9198-14D1BFC379BD}" type="datetimeFigureOut">
              <a:rPr lang="it-IT" smtClean="0"/>
              <a:pPr/>
              <a:t>27/06/19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75E892C-FA7F-DD4F-869C-066F4151DA94}" type="slidenum">
              <a:rPr lang="it-IT" smtClean="0"/>
              <a:pPr/>
              <a:t>‹n.›</a:t>
            </a:fld>
            <a:endParaRPr lang="it-IT"/>
          </a:p>
        </p:txBody>
      </p:sp>
    </p:spTree>
    <p:extLst>
      <p:ext uri="{BB962C8B-B14F-4D97-AF65-F5344CB8AC3E}">
        <p14:creationId xmlns:p14="http://schemas.microsoft.com/office/powerpoint/2010/main" val="84761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D466C52-B9E1-3B4C-9198-14D1BFC379BD}" type="datetimeFigureOut">
              <a:rPr lang="it-IT" smtClean="0"/>
              <a:pPr/>
              <a:t>27/06/19</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5E892C-FA7F-DD4F-869C-066F4151DA94}" type="slidenum">
              <a:rPr lang="it-IT" smtClean="0"/>
              <a:pPr/>
              <a:t>‹n.›</a:t>
            </a:fld>
            <a:endParaRPr lang="it-IT"/>
          </a:p>
        </p:txBody>
      </p:sp>
    </p:spTree>
    <p:extLst>
      <p:ext uri="{BB962C8B-B14F-4D97-AF65-F5344CB8AC3E}">
        <p14:creationId xmlns:p14="http://schemas.microsoft.com/office/powerpoint/2010/main" val="999407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7" r:id="rId1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4767263"/>
            <a:ext cx="2133600" cy="27503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anose="020F0502020204030204" pitchFamily="34" charset="0"/>
              </a:defRPr>
            </a:lvl1pPr>
          </a:lstStyle>
          <a:p>
            <a:pPr defTabSz="685800" fontAlgn="base">
              <a:spcBef>
                <a:spcPct val="0"/>
              </a:spcBef>
              <a:spcAft>
                <a:spcPct val="0"/>
              </a:spcAft>
            </a:pPr>
            <a:fld id="{FCC44FCA-D192-4777-8498-4CBC60BFF462}" type="datetimeFigureOut">
              <a:rPr lang="it-IT" smtClean="0">
                <a:ea typeface="MS PGothic" panose="020B0600070205080204" pitchFamily="34" charset="-128"/>
              </a:rPr>
              <a:pPr defTabSz="685800" fontAlgn="base">
                <a:spcBef>
                  <a:spcPct val="0"/>
                </a:spcBef>
                <a:spcAft>
                  <a:spcPct val="0"/>
                </a:spcAft>
              </a:pPr>
              <a:t>27/06/19</a:t>
            </a:fld>
            <a:endParaRPr lang="it-IT" smtClean="0">
              <a:ea typeface="MS PGothic" panose="020B0600070205080204" pitchFamily="34" charset="-128"/>
            </a:endParaRPr>
          </a:p>
        </p:txBody>
      </p:sp>
      <p:sp>
        <p:nvSpPr>
          <p:cNvPr id="5" name="Segnaposto piè di pagina 4"/>
          <p:cNvSpPr>
            <a:spLocks noGrp="1"/>
          </p:cNvSpPr>
          <p:nvPr>
            <p:ph type="ftr" sz="quarter" idx="3"/>
          </p:nvPr>
        </p:nvSpPr>
        <p:spPr>
          <a:xfrm>
            <a:off x="3124200" y="4767263"/>
            <a:ext cx="2895600" cy="27503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defTabSz="685800">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4767263"/>
            <a:ext cx="2133600" cy="27503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defTabSz="685800" fontAlgn="base">
              <a:spcBef>
                <a:spcPct val="0"/>
              </a:spcBef>
              <a:spcAft>
                <a:spcPct val="0"/>
              </a:spcAft>
            </a:pPr>
            <a:fld id="{5B8026D3-503F-495F-9E02-AE4CB1786617}" type="slidenum">
              <a:rPr lang="it-IT" smtClean="0">
                <a:ea typeface="MS PGothic" panose="020B0600070205080204" pitchFamily="34" charset="-128"/>
              </a:rPr>
              <a:pPr defTabSz="685800" fontAlgn="base">
                <a:spcBef>
                  <a:spcPct val="0"/>
                </a:spcBef>
                <a:spcAft>
                  <a:spcPct val="0"/>
                </a:spcAft>
              </a:pPr>
              <a:t>‹n.›</a:t>
            </a:fld>
            <a:endParaRPr lang="it-IT" smtClean="0">
              <a:ea typeface="MS PGothic" panose="020B0600070205080204" pitchFamily="34" charset="-128"/>
            </a:endParaRPr>
          </a:p>
        </p:txBody>
      </p:sp>
    </p:spTree>
    <p:extLst>
      <p:ext uri="{BB962C8B-B14F-4D97-AF65-F5344CB8AC3E}">
        <p14:creationId xmlns:p14="http://schemas.microsoft.com/office/powerpoint/2010/main" val="17824831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33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defRPr>
      </a:lvl2pPr>
      <a:lvl3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defRPr>
      </a:lvl3pPr>
      <a:lvl4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defRPr>
      </a:lvl4pPr>
      <a:lvl5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0.tiff"/></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tiff"/><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38.tiff"/><Relationship Id="rId6" Type="http://schemas.openxmlformats.org/officeDocument/2006/relationships/image" Target="../media/image39.tiff"/><Relationship Id="rId7" Type="http://schemas.openxmlformats.org/officeDocument/2006/relationships/image" Target="../media/image40.tif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137254" y="187502"/>
            <a:ext cx="2250545" cy="4670248"/>
          </a:xfrm>
          <a:prstGeom prst="rect">
            <a:avLst/>
          </a:prstGeom>
          <a:effectLst>
            <a:softEdge rad="12700"/>
          </a:effectLst>
        </p:spPr>
      </p:pic>
      <p:sp>
        <p:nvSpPr>
          <p:cNvPr id="5122" name="Rectangle 2"/>
          <p:cNvSpPr>
            <a:spLocks noChangeArrowheads="1"/>
          </p:cNvSpPr>
          <p:nvPr/>
        </p:nvSpPr>
        <p:spPr bwMode="auto">
          <a:xfrm>
            <a:off x="1676401" y="4686300"/>
            <a:ext cx="1422797"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sz="1350" dirty="0"/>
          </a:p>
        </p:txBody>
      </p:sp>
      <p:sp>
        <p:nvSpPr>
          <p:cNvPr id="11" name="Titolo 1"/>
          <p:cNvSpPr txBox="1">
            <a:spLocks/>
          </p:cNvSpPr>
          <p:nvPr/>
        </p:nvSpPr>
        <p:spPr>
          <a:xfrm>
            <a:off x="2286198" y="970844"/>
            <a:ext cx="6776263" cy="12488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3600" dirty="0"/>
              <a:t>Current and emerging treatment options in the treatment of basal cell carcinoma </a:t>
            </a:r>
            <a:endParaRPr kumimoji="0" lang="it-IT" sz="3600" b="1" i="0" u="none" strike="noStrike" kern="1200" cap="none" spc="0" normalizeH="0" baseline="0" noProof="0" dirty="0">
              <a:ln>
                <a:noFill/>
              </a:ln>
              <a:solidFill>
                <a:sysClr val="windowText" lastClr="000000"/>
              </a:solidFill>
              <a:effectLst/>
              <a:uLnTx/>
              <a:uFillTx/>
              <a:latin typeface="Calibri Light" panose="020F0302020204030204"/>
            </a:endParaRPr>
          </a:p>
        </p:txBody>
      </p:sp>
      <p:sp>
        <p:nvSpPr>
          <p:cNvPr id="12" name="Sottotitolo 2"/>
          <p:cNvSpPr txBox="1">
            <a:spLocks/>
          </p:cNvSpPr>
          <p:nvPr/>
        </p:nvSpPr>
        <p:spPr>
          <a:xfrm>
            <a:off x="1676401" y="2409737"/>
            <a:ext cx="7628587" cy="14859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Alessio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Cortellini</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/Maria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Concetta</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Fargnoli</a:t>
            </a:r>
            <a:endPar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Oncologia</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Medica</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Dermatologia</a:t>
            </a:r>
            <a:r>
              <a:rPr kumimoji="0" lang="en-GB" sz="1600" b="0" i="0" u="none" strike="noStrike" kern="1200" cap="none" spc="0" normalizeH="0" noProof="0" dirty="0" smtClean="0">
                <a:ln>
                  <a:noFill/>
                </a:ln>
                <a:solidFill>
                  <a:sysClr val="windowText" lastClr="000000"/>
                </a:solidFill>
                <a:effectLst/>
                <a:uLnTx/>
                <a:uFillTx/>
                <a:latin typeface="Calibri" panose="020F0502020204030204"/>
              </a:rPr>
              <a:t> </a:t>
            </a:r>
            <a:r>
              <a:rPr kumimoji="0" lang="en-GB" sz="1600" b="0" i="0" u="none" strike="noStrike" kern="1200" cap="none" spc="0" normalizeH="0" noProof="0" dirty="0" err="1" smtClean="0">
                <a:ln>
                  <a:noFill/>
                </a:ln>
                <a:solidFill>
                  <a:sysClr val="windowText" lastClr="000000"/>
                </a:solidFill>
                <a:effectLst/>
                <a:uLnTx/>
                <a:uFillTx/>
                <a:latin typeface="Calibri" panose="020F0502020204030204"/>
              </a:rPr>
              <a:t>generale</a:t>
            </a:r>
            <a:r>
              <a:rPr kumimoji="0" lang="en-GB" sz="1600" b="0" i="0" u="none" strike="noStrike" kern="1200" cap="none" spc="0" normalizeH="0" noProof="0" dirty="0" smtClean="0">
                <a:ln>
                  <a:noFill/>
                </a:ln>
                <a:solidFill>
                  <a:sysClr val="windowText" lastClr="000000"/>
                </a:solidFill>
                <a:effectLst/>
                <a:uLnTx/>
                <a:uFillTx/>
                <a:latin typeface="Calibri" panose="020F0502020204030204"/>
              </a:rPr>
              <a:t> </a:t>
            </a:r>
            <a:r>
              <a:rPr kumimoji="0" lang="en-GB" sz="1600" b="0" i="0" u="none" strike="noStrike" kern="1200" cap="none" spc="0" normalizeH="0" noProof="0" dirty="0" err="1" smtClean="0">
                <a:ln>
                  <a:noFill/>
                </a:ln>
                <a:solidFill>
                  <a:sysClr val="windowText" lastClr="000000"/>
                </a:solidFill>
                <a:effectLst/>
                <a:uLnTx/>
                <a:uFillTx/>
                <a:latin typeface="Calibri" panose="020F0502020204030204"/>
              </a:rPr>
              <a:t>ed</a:t>
            </a:r>
            <a:r>
              <a:rPr kumimoji="0" lang="en-GB" sz="1600" b="0" i="0" u="none" strike="noStrike" kern="1200" cap="none" spc="0" normalizeH="0" noProof="0" dirty="0" smtClean="0">
                <a:ln>
                  <a:noFill/>
                </a:ln>
                <a:solidFill>
                  <a:sysClr val="windowText" lastClr="000000"/>
                </a:solidFill>
                <a:effectLst/>
                <a:uLnTx/>
                <a:uFillTx/>
                <a:latin typeface="Calibri" panose="020F0502020204030204"/>
              </a:rPr>
              <a:t> </a:t>
            </a:r>
            <a:r>
              <a:rPr kumimoji="0" lang="en-GB" sz="1600" b="0" i="0" u="none" strike="noStrike" kern="1200" cap="none" spc="0" normalizeH="0" noProof="0" dirty="0" err="1" smtClean="0">
                <a:ln>
                  <a:noFill/>
                </a:ln>
                <a:solidFill>
                  <a:sysClr val="windowText" lastClr="000000"/>
                </a:solidFill>
                <a:effectLst/>
                <a:uLnTx/>
                <a:uFillTx/>
                <a:latin typeface="Calibri" panose="020F0502020204030204"/>
              </a:rPr>
              <a:t>Oncologica</a:t>
            </a:r>
            <a:endParaRPr kumimoji="0" lang="en-GB" sz="1600" b="0" i="0" u="none" strike="noStrike" kern="1200" cap="none" spc="0" normalizeH="0" noProof="0" dirty="0" smtClean="0">
              <a:ln>
                <a:noFill/>
              </a:ln>
              <a:solidFill>
                <a:sysClr val="windowText" lastClr="000000"/>
              </a:solidFill>
              <a:effectLst/>
              <a:uLnTx/>
              <a:uFillTx/>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Ospedale</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 San Salvatore</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Dipartimento di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Scienze</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Cliniche</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Applicate</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 e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Biotecnologie</a:t>
            </a:r>
            <a:endPar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Universitá</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degli</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 </a:t>
            </a:r>
            <a:r>
              <a:rPr kumimoji="0" lang="en-GB" sz="1600" b="0" i="0" u="none" strike="noStrike" kern="1200" cap="none" spc="0" normalizeH="0" baseline="0" noProof="0" dirty="0" err="1" smtClean="0">
                <a:ln>
                  <a:noFill/>
                </a:ln>
                <a:solidFill>
                  <a:sysClr val="windowText" lastClr="000000"/>
                </a:solidFill>
                <a:effectLst/>
                <a:uLnTx/>
                <a:uFillTx/>
                <a:latin typeface="Calibri" panose="020F0502020204030204"/>
              </a:rPr>
              <a:t>studi</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 de </a:t>
            </a:r>
            <a:r>
              <a:rPr lang="en-GB" sz="1600" dirty="0">
                <a:solidFill>
                  <a:sysClr val="windowText" lastClr="000000"/>
                </a:solidFill>
                <a:latin typeface="Calibri" panose="020F0502020204030204"/>
              </a:rPr>
              <a:t>L</a:t>
            </a:r>
            <a:r>
              <a:rPr kumimoji="0" lang="en-GB" sz="1600" b="0" i="0" u="none" strike="noStrike" kern="1200" cap="none" spc="0" normalizeH="0" baseline="0" noProof="0" dirty="0" smtClean="0">
                <a:ln>
                  <a:noFill/>
                </a:ln>
                <a:solidFill>
                  <a:sysClr val="windowText" lastClr="000000"/>
                </a:solidFill>
                <a:effectLst/>
                <a:uLnTx/>
                <a:uFillTx/>
                <a:latin typeface="Calibri" panose="020F0502020204030204"/>
              </a:rPr>
              <a:t>’Aquila</a:t>
            </a:r>
            <a:endParaRPr kumimoji="0" lang="it-IT" sz="1600" b="0"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84558698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4"/>
          <p:cNvSpPr txBox="1">
            <a:spLocks/>
          </p:cNvSpPr>
          <p:nvPr/>
        </p:nvSpPr>
        <p:spPr>
          <a:xfrm>
            <a:off x="1485900" y="-128934"/>
            <a:ext cx="6172200" cy="583406"/>
          </a:xfrm>
          <a:prstGeom prst="rect">
            <a:avLst/>
          </a:prstGeom>
        </p:spPr>
        <p:txBody>
          <a:bodyPr vert="horz" lIns="68580" tIns="34290" rIns="68580" bIns="34290" rtlCol="0" anchor="ctr">
            <a:normAutofit/>
          </a:bodyPr>
          <a:lstStyle/>
          <a:p>
            <a:pPr algn="ctr" defTabSz="685800">
              <a:spcBef>
                <a:spcPct val="0"/>
              </a:spcBef>
              <a:defRPr/>
            </a:pPr>
            <a:r>
              <a:rPr lang="it-IT" altLang="it-IT" sz="2400" b="1" dirty="0" err="1">
                <a:latin typeface="Calibri Light" panose="020F0302020204030204" pitchFamily="34" charset="0"/>
                <a:ea typeface="+mj-ea"/>
                <a:cs typeface="Calibri Light" panose="020F0302020204030204" pitchFamily="34" charset="0"/>
              </a:rPr>
              <a:t>LaBCC</a:t>
            </a:r>
            <a:r>
              <a:rPr lang="it-IT" altLang="it-IT" sz="2400" b="1" dirty="0">
                <a:latin typeface="Calibri Light" panose="020F0302020204030204" pitchFamily="34" charset="0"/>
                <a:ea typeface="+mj-ea"/>
                <a:cs typeface="Calibri Light" panose="020F0302020204030204" pitchFamily="34" charset="0"/>
              </a:rPr>
              <a:t> - </a:t>
            </a:r>
            <a:r>
              <a:rPr lang="it-IT" altLang="it-IT" sz="2400" b="1" dirty="0" err="1">
                <a:latin typeface="Calibri Light" panose="020F0302020204030204" pitchFamily="34" charset="0"/>
                <a:ea typeface="+mj-ea"/>
                <a:cs typeface="Calibri Light" panose="020F0302020204030204" pitchFamily="34" charset="0"/>
              </a:rPr>
              <a:t>Efficacy</a:t>
            </a:r>
            <a:r>
              <a:rPr lang="it-IT" altLang="it-IT" sz="2400" b="1" dirty="0">
                <a:latin typeface="Calibri Light" panose="020F0302020204030204" pitchFamily="34" charset="0"/>
                <a:ea typeface="+mj-ea"/>
                <a:cs typeface="Calibri Light" panose="020F0302020204030204" pitchFamily="34" charset="0"/>
              </a:rPr>
              <a:t> of VISMODEGIB and SONIDEGIB</a:t>
            </a:r>
            <a:endParaRPr lang="it-IT" altLang="en-US" sz="2400" b="1" dirty="0">
              <a:latin typeface="Calibri Light" panose="020F0302020204030204" pitchFamily="34" charset="0"/>
              <a:ea typeface="+mj-ea"/>
              <a:cs typeface="Calibri Light" panose="020F0302020204030204" pitchFamily="34" charset="0"/>
            </a:endParaRPr>
          </a:p>
        </p:txBody>
      </p:sp>
      <p:pic>
        <p:nvPicPr>
          <p:cNvPr id="13" name="Immagine 12">
            <a:extLst>
              <a:ext uri="{FF2B5EF4-FFF2-40B4-BE49-F238E27FC236}">
                <a16:creationId xmlns:a16="http://schemas.microsoft.com/office/drawing/2014/main" xmlns="" id="{F9A58B72-3559-E448-88F8-6036D9B78A73}"/>
              </a:ext>
            </a:extLst>
          </p:cNvPr>
          <p:cNvPicPr>
            <a:picLocks noChangeAspect="1"/>
          </p:cNvPicPr>
          <p:nvPr/>
        </p:nvPicPr>
        <p:blipFill>
          <a:blip r:embed="rId3"/>
          <a:stretch>
            <a:fillRect/>
          </a:stretch>
        </p:blipFill>
        <p:spPr>
          <a:xfrm>
            <a:off x="471932" y="396066"/>
            <a:ext cx="8024854" cy="4383324"/>
          </a:xfrm>
          <a:prstGeom prst="rect">
            <a:avLst/>
          </a:prstGeom>
          <a:ln>
            <a:solidFill>
              <a:schemeClr val="tx1"/>
            </a:solidFill>
          </a:ln>
        </p:spPr>
      </p:pic>
      <p:sp>
        <p:nvSpPr>
          <p:cNvPr id="14" name="CasellaDiTesto 13">
            <a:extLst>
              <a:ext uri="{FF2B5EF4-FFF2-40B4-BE49-F238E27FC236}">
                <a16:creationId xmlns:a16="http://schemas.microsoft.com/office/drawing/2014/main" xmlns="" id="{4F2F5373-A338-8147-8C6F-5EE8EE0166EB}"/>
              </a:ext>
            </a:extLst>
          </p:cNvPr>
          <p:cNvSpPr txBox="1"/>
          <p:nvPr/>
        </p:nvSpPr>
        <p:spPr>
          <a:xfrm>
            <a:off x="469900" y="4741682"/>
            <a:ext cx="8028918" cy="461665"/>
          </a:xfrm>
          <a:prstGeom prst="rect">
            <a:avLst/>
          </a:prstGeom>
          <a:noFill/>
        </p:spPr>
        <p:txBody>
          <a:bodyPr wrap="square" rtlCol="0">
            <a:spAutoFit/>
          </a:bodyPr>
          <a:lstStyle/>
          <a:p>
            <a:pPr algn="ctr">
              <a:lnSpc>
                <a:spcPts val="1440"/>
              </a:lnSpc>
            </a:pPr>
            <a:r>
              <a:rPr lang="en-US" sz="1200" i="1" dirty="0" err="1"/>
              <a:t>Sekulic</a:t>
            </a:r>
            <a:r>
              <a:rPr lang="en-US" sz="1200" i="1" dirty="0"/>
              <a:t> et al, NEJM 2012 and JAAD 2015; Chang et al, JAAD 2013; Basset-Seguin et al, Lancet Oncol 2015 and EJC 2017; </a:t>
            </a:r>
            <a:r>
              <a:rPr lang="en-US" sz="1200" i="1" dirty="0" err="1"/>
              <a:t>Migden</a:t>
            </a:r>
            <a:r>
              <a:rPr lang="en-US" sz="1200" i="1" dirty="0"/>
              <a:t> et al Lancet Oncol 2015 and Cancer Treat 2018; </a:t>
            </a:r>
            <a:r>
              <a:rPr lang="en-US" sz="1200" i="1" dirty="0" err="1"/>
              <a:t>Dummer</a:t>
            </a:r>
            <a:r>
              <a:rPr lang="en-US" sz="1200" i="1" dirty="0"/>
              <a:t> et al, JAAD 2016</a:t>
            </a:r>
          </a:p>
        </p:txBody>
      </p:sp>
      <p:cxnSp>
        <p:nvCxnSpPr>
          <p:cNvPr id="16" name="Connettore 2 15">
            <a:extLst>
              <a:ext uri="{FF2B5EF4-FFF2-40B4-BE49-F238E27FC236}">
                <a16:creationId xmlns:a16="http://schemas.microsoft.com/office/drawing/2014/main" xmlns="" id="{707C1FF3-C971-1544-B1C4-41F3D0F73211}"/>
              </a:ext>
            </a:extLst>
          </p:cNvPr>
          <p:cNvCxnSpPr/>
          <p:nvPr/>
        </p:nvCxnSpPr>
        <p:spPr>
          <a:xfrm>
            <a:off x="317500" y="1743957"/>
            <a:ext cx="3048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Rettangolo 1">
            <a:extLst>
              <a:ext uri="{FF2B5EF4-FFF2-40B4-BE49-F238E27FC236}">
                <a16:creationId xmlns:a16="http://schemas.microsoft.com/office/drawing/2014/main" xmlns="" id="{BDF88FD4-3706-CB4B-A91F-86E4871482FE}"/>
              </a:ext>
            </a:extLst>
          </p:cNvPr>
          <p:cNvSpPr/>
          <p:nvPr/>
        </p:nvSpPr>
        <p:spPr>
          <a:xfrm>
            <a:off x="2267211" y="1631290"/>
            <a:ext cx="1966586" cy="19019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ttangolo 7">
            <a:extLst>
              <a:ext uri="{FF2B5EF4-FFF2-40B4-BE49-F238E27FC236}">
                <a16:creationId xmlns:a16="http://schemas.microsoft.com/office/drawing/2014/main" xmlns="" id="{EA40D4AB-ACF5-6C40-A84D-23847CE3CD47}"/>
              </a:ext>
            </a:extLst>
          </p:cNvPr>
          <p:cNvSpPr/>
          <p:nvPr/>
        </p:nvSpPr>
        <p:spPr>
          <a:xfrm>
            <a:off x="4233797" y="1631290"/>
            <a:ext cx="2137742" cy="19019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uppo 2">
            <a:extLst>
              <a:ext uri="{FF2B5EF4-FFF2-40B4-BE49-F238E27FC236}">
                <a16:creationId xmlns:a16="http://schemas.microsoft.com/office/drawing/2014/main" xmlns="" id="{E1E4B049-10B8-A941-A325-A9EC7D07FF99}"/>
              </a:ext>
            </a:extLst>
          </p:cNvPr>
          <p:cNvGrpSpPr/>
          <p:nvPr/>
        </p:nvGrpSpPr>
        <p:grpSpPr>
          <a:xfrm>
            <a:off x="317500" y="2082217"/>
            <a:ext cx="6054039" cy="610958"/>
            <a:chOff x="317500" y="2082217"/>
            <a:chExt cx="6054039" cy="610958"/>
          </a:xfrm>
        </p:grpSpPr>
        <p:cxnSp>
          <p:nvCxnSpPr>
            <p:cNvPr id="9" name="Connettore 2 8">
              <a:extLst>
                <a:ext uri="{FF2B5EF4-FFF2-40B4-BE49-F238E27FC236}">
                  <a16:creationId xmlns:a16="http://schemas.microsoft.com/office/drawing/2014/main" xmlns="" id="{143C1D9E-F179-6B44-9FA5-FF380741E9AE}"/>
                </a:ext>
              </a:extLst>
            </p:cNvPr>
            <p:cNvCxnSpPr/>
            <p:nvPr/>
          </p:nvCxnSpPr>
          <p:spPr>
            <a:xfrm>
              <a:off x="317500" y="2194884"/>
              <a:ext cx="3048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xmlns="" id="{BFCA1FDE-3E67-5649-B54E-E5F4D9624E24}"/>
                </a:ext>
              </a:extLst>
            </p:cNvPr>
            <p:cNvSpPr/>
            <p:nvPr/>
          </p:nvSpPr>
          <p:spPr>
            <a:xfrm>
              <a:off x="2267211" y="2082217"/>
              <a:ext cx="1966586" cy="190196"/>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ttangolo 10">
              <a:extLst>
                <a:ext uri="{FF2B5EF4-FFF2-40B4-BE49-F238E27FC236}">
                  <a16:creationId xmlns:a16="http://schemas.microsoft.com/office/drawing/2014/main" xmlns="" id="{996E6A45-F1A1-F043-9068-D4094501E204}"/>
                </a:ext>
              </a:extLst>
            </p:cNvPr>
            <p:cNvSpPr/>
            <p:nvPr/>
          </p:nvSpPr>
          <p:spPr>
            <a:xfrm>
              <a:off x="4233797" y="2082217"/>
              <a:ext cx="2137742" cy="190196"/>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onnettore 2 11">
              <a:extLst>
                <a:ext uri="{FF2B5EF4-FFF2-40B4-BE49-F238E27FC236}">
                  <a16:creationId xmlns:a16="http://schemas.microsoft.com/office/drawing/2014/main" xmlns="" id="{8A34F569-67B1-764A-8B3B-C88E10F612A2}"/>
                </a:ext>
              </a:extLst>
            </p:cNvPr>
            <p:cNvCxnSpPr/>
            <p:nvPr/>
          </p:nvCxnSpPr>
          <p:spPr>
            <a:xfrm>
              <a:off x="317500" y="2615646"/>
              <a:ext cx="3048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5" name="Rettangolo 14">
              <a:extLst>
                <a:ext uri="{FF2B5EF4-FFF2-40B4-BE49-F238E27FC236}">
                  <a16:creationId xmlns:a16="http://schemas.microsoft.com/office/drawing/2014/main" xmlns="" id="{AC3B2B2C-321B-824F-8AAF-C45C462F24AF}"/>
                </a:ext>
              </a:extLst>
            </p:cNvPr>
            <p:cNvSpPr/>
            <p:nvPr/>
          </p:nvSpPr>
          <p:spPr>
            <a:xfrm>
              <a:off x="2267211" y="2502979"/>
              <a:ext cx="1966586" cy="190196"/>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ttangolo 16">
              <a:extLst>
                <a:ext uri="{FF2B5EF4-FFF2-40B4-BE49-F238E27FC236}">
                  <a16:creationId xmlns:a16="http://schemas.microsoft.com/office/drawing/2014/main" xmlns="" id="{D89C8D79-F186-1B41-A917-EDB91A5CFBB4}"/>
                </a:ext>
              </a:extLst>
            </p:cNvPr>
            <p:cNvSpPr/>
            <p:nvPr/>
          </p:nvSpPr>
          <p:spPr>
            <a:xfrm>
              <a:off x="4233797" y="2502979"/>
              <a:ext cx="2137742" cy="190196"/>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ettangolo 3"/>
          <p:cNvSpPr/>
          <p:nvPr/>
        </p:nvSpPr>
        <p:spPr>
          <a:xfrm>
            <a:off x="2267211" y="3770489"/>
            <a:ext cx="4009411" cy="39511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p:cNvSpPr/>
          <p:nvPr/>
        </p:nvSpPr>
        <p:spPr>
          <a:xfrm>
            <a:off x="2267211" y="4171245"/>
            <a:ext cx="4009411" cy="39511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7265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9CDDBF6F-F920-9440-9F2A-BD2F3DBBC46E}"/>
              </a:ext>
            </a:extLst>
          </p:cNvPr>
          <p:cNvPicPr>
            <a:picLocks noChangeAspect="1"/>
          </p:cNvPicPr>
          <p:nvPr/>
        </p:nvPicPr>
        <p:blipFill>
          <a:blip r:embed="rId3"/>
          <a:stretch>
            <a:fillRect/>
          </a:stretch>
        </p:blipFill>
        <p:spPr>
          <a:xfrm>
            <a:off x="558800" y="325916"/>
            <a:ext cx="8026400" cy="4432991"/>
          </a:xfrm>
          <a:prstGeom prst="rect">
            <a:avLst/>
          </a:prstGeom>
          <a:ln>
            <a:solidFill>
              <a:schemeClr val="tx1"/>
            </a:solidFill>
          </a:ln>
        </p:spPr>
      </p:pic>
      <p:sp>
        <p:nvSpPr>
          <p:cNvPr id="3" name="Titolo 4">
            <a:extLst>
              <a:ext uri="{FF2B5EF4-FFF2-40B4-BE49-F238E27FC236}">
                <a16:creationId xmlns:a16="http://schemas.microsoft.com/office/drawing/2014/main" xmlns="" id="{ED305CD3-BD27-EC44-955C-ECDA85645391}"/>
              </a:ext>
            </a:extLst>
          </p:cNvPr>
          <p:cNvSpPr txBox="1">
            <a:spLocks/>
          </p:cNvSpPr>
          <p:nvPr/>
        </p:nvSpPr>
        <p:spPr>
          <a:xfrm>
            <a:off x="1485900" y="-101996"/>
            <a:ext cx="6172200" cy="583406"/>
          </a:xfrm>
          <a:prstGeom prst="rect">
            <a:avLst/>
          </a:prstGeom>
        </p:spPr>
        <p:txBody>
          <a:bodyPr vert="horz" lIns="68580" tIns="34290" rIns="68580" bIns="34290" rtlCol="0" anchor="ctr">
            <a:normAutofit/>
          </a:bodyPr>
          <a:lstStyle/>
          <a:p>
            <a:pPr algn="ctr" defTabSz="685800">
              <a:spcBef>
                <a:spcPct val="0"/>
              </a:spcBef>
              <a:defRPr/>
            </a:pPr>
            <a:r>
              <a:rPr lang="it-IT" altLang="it-IT" sz="2400" b="1" dirty="0" err="1">
                <a:latin typeface="Calibri Light" panose="020F0302020204030204" pitchFamily="34" charset="0"/>
                <a:cs typeface="Calibri Light" panose="020F0302020204030204" pitchFamily="34" charset="0"/>
              </a:rPr>
              <a:t>mBCC</a:t>
            </a:r>
            <a:r>
              <a:rPr lang="it-IT" altLang="it-IT" sz="2400" b="1" dirty="0">
                <a:latin typeface="Calibri Light" panose="020F0302020204030204" pitchFamily="34" charset="0"/>
                <a:cs typeface="Calibri Light" panose="020F0302020204030204" pitchFamily="34" charset="0"/>
              </a:rPr>
              <a:t> - </a:t>
            </a:r>
            <a:r>
              <a:rPr lang="it-IT" altLang="it-IT" sz="2400" b="1" dirty="0" err="1">
                <a:latin typeface="Calibri Light" panose="020F0302020204030204" pitchFamily="34" charset="0"/>
                <a:ea typeface="+mj-ea"/>
                <a:cs typeface="Calibri Light" panose="020F0302020204030204" pitchFamily="34" charset="0"/>
              </a:rPr>
              <a:t>Efficacy</a:t>
            </a:r>
            <a:r>
              <a:rPr lang="it-IT" altLang="it-IT" sz="2400" b="1" dirty="0">
                <a:latin typeface="Calibri Light" panose="020F0302020204030204" pitchFamily="34" charset="0"/>
                <a:ea typeface="+mj-ea"/>
                <a:cs typeface="Calibri Light" panose="020F0302020204030204" pitchFamily="34" charset="0"/>
              </a:rPr>
              <a:t> of VISMODEGIB and SONIDEGIB</a:t>
            </a:r>
            <a:endParaRPr lang="it-IT" altLang="en-US" sz="2400" b="1" dirty="0">
              <a:latin typeface="Calibri Light" panose="020F0302020204030204" pitchFamily="34" charset="0"/>
              <a:ea typeface="+mj-ea"/>
              <a:cs typeface="Calibri Light" panose="020F0302020204030204" pitchFamily="34" charset="0"/>
            </a:endParaRPr>
          </a:p>
        </p:txBody>
      </p:sp>
      <p:cxnSp>
        <p:nvCxnSpPr>
          <p:cNvPr id="6" name="Connettore 2 5">
            <a:extLst>
              <a:ext uri="{FF2B5EF4-FFF2-40B4-BE49-F238E27FC236}">
                <a16:creationId xmlns:a16="http://schemas.microsoft.com/office/drawing/2014/main" xmlns="" id="{D0E415AA-E9B4-F54D-99CC-31B61748FFF1}"/>
              </a:ext>
            </a:extLst>
          </p:cNvPr>
          <p:cNvCxnSpPr/>
          <p:nvPr/>
        </p:nvCxnSpPr>
        <p:spPr>
          <a:xfrm>
            <a:off x="355600" y="1684122"/>
            <a:ext cx="3683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xmlns="" id="{BA78501F-6F1C-3844-8FAE-9FE2FF4FC806}"/>
              </a:ext>
            </a:extLst>
          </p:cNvPr>
          <p:cNvSpPr txBox="1"/>
          <p:nvPr/>
        </p:nvSpPr>
        <p:spPr>
          <a:xfrm>
            <a:off x="469900" y="4741682"/>
            <a:ext cx="8028918" cy="461665"/>
          </a:xfrm>
          <a:prstGeom prst="rect">
            <a:avLst/>
          </a:prstGeom>
          <a:noFill/>
        </p:spPr>
        <p:txBody>
          <a:bodyPr wrap="square" rtlCol="0">
            <a:spAutoFit/>
          </a:bodyPr>
          <a:lstStyle/>
          <a:p>
            <a:pPr algn="ctr">
              <a:lnSpc>
                <a:spcPts val="1440"/>
              </a:lnSpc>
            </a:pPr>
            <a:r>
              <a:rPr lang="en-US" sz="1200" i="1" dirty="0" err="1"/>
              <a:t>Sekulic</a:t>
            </a:r>
            <a:r>
              <a:rPr lang="en-US" sz="1200" i="1" dirty="0"/>
              <a:t> et al, NEJM 2012 and JAAD 2015; Chang et al, JAAD 2013; Basset-Seguin et al, Lancet Oncol 2015 and EJC 2017; </a:t>
            </a:r>
            <a:r>
              <a:rPr lang="en-US" sz="1200" i="1" dirty="0" err="1"/>
              <a:t>Migden</a:t>
            </a:r>
            <a:r>
              <a:rPr lang="en-US" sz="1200" i="1" dirty="0"/>
              <a:t> et al Lancet Oncol 2015 and Cancer Treat 2018; </a:t>
            </a:r>
            <a:r>
              <a:rPr lang="en-US" sz="1200" i="1" dirty="0" err="1"/>
              <a:t>Dummer</a:t>
            </a:r>
            <a:r>
              <a:rPr lang="en-US" sz="1200" i="1" dirty="0"/>
              <a:t> et al, JAAD 2016</a:t>
            </a:r>
          </a:p>
        </p:txBody>
      </p:sp>
      <p:sp>
        <p:nvSpPr>
          <p:cNvPr id="10" name="Rettangolo 9">
            <a:extLst>
              <a:ext uri="{FF2B5EF4-FFF2-40B4-BE49-F238E27FC236}">
                <a16:creationId xmlns:a16="http://schemas.microsoft.com/office/drawing/2014/main" xmlns="" id="{1171063A-ED40-3F46-9B1D-0719B2EA62A5}"/>
              </a:ext>
            </a:extLst>
          </p:cNvPr>
          <p:cNvSpPr/>
          <p:nvPr/>
        </p:nvSpPr>
        <p:spPr>
          <a:xfrm>
            <a:off x="2339635" y="1586025"/>
            <a:ext cx="1966586" cy="19019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ttangolo 10">
            <a:extLst>
              <a:ext uri="{FF2B5EF4-FFF2-40B4-BE49-F238E27FC236}">
                <a16:creationId xmlns:a16="http://schemas.microsoft.com/office/drawing/2014/main" xmlns="" id="{F06A0A97-F825-6D4C-AD0C-75C08D7641A3}"/>
              </a:ext>
            </a:extLst>
          </p:cNvPr>
          <p:cNvSpPr/>
          <p:nvPr/>
        </p:nvSpPr>
        <p:spPr>
          <a:xfrm>
            <a:off x="4306221" y="1586025"/>
            <a:ext cx="2137742" cy="19019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onnettore 2 11">
            <a:extLst>
              <a:ext uri="{FF2B5EF4-FFF2-40B4-BE49-F238E27FC236}">
                <a16:creationId xmlns:a16="http://schemas.microsoft.com/office/drawing/2014/main" xmlns="" id="{9B629938-0768-F546-B42D-320B54891BD4}"/>
              </a:ext>
            </a:extLst>
          </p:cNvPr>
          <p:cNvCxnSpPr/>
          <p:nvPr/>
        </p:nvCxnSpPr>
        <p:spPr>
          <a:xfrm>
            <a:off x="355600" y="2554904"/>
            <a:ext cx="3683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xmlns="" id="{A5A1D081-4972-B840-9105-E40C9DD09585}"/>
              </a:ext>
            </a:extLst>
          </p:cNvPr>
          <p:cNvSpPr/>
          <p:nvPr/>
        </p:nvSpPr>
        <p:spPr>
          <a:xfrm>
            <a:off x="2339635" y="2456807"/>
            <a:ext cx="1966586" cy="19019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ttangolo 13">
            <a:extLst>
              <a:ext uri="{FF2B5EF4-FFF2-40B4-BE49-F238E27FC236}">
                <a16:creationId xmlns:a16="http://schemas.microsoft.com/office/drawing/2014/main" xmlns="" id="{9CDA74AD-8FAD-5A42-8855-F71E619D777C}"/>
              </a:ext>
            </a:extLst>
          </p:cNvPr>
          <p:cNvSpPr/>
          <p:nvPr/>
        </p:nvSpPr>
        <p:spPr>
          <a:xfrm>
            <a:off x="4306221" y="2456807"/>
            <a:ext cx="2137742" cy="19019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ccia destra 4">
            <a:extLst>
              <a:ext uri="{FF2B5EF4-FFF2-40B4-BE49-F238E27FC236}">
                <a16:creationId xmlns:a16="http://schemas.microsoft.com/office/drawing/2014/main" xmlns="" id="{35CAB67C-68D7-6E49-9022-084E78BFD6CB}"/>
              </a:ext>
            </a:extLst>
          </p:cNvPr>
          <p:cNvSpPr/>
          <p:nvPr/>
        </p:nvSpPr>
        <p:spPr>
          <a:xfrm>
            <a:off x="274497" y="1888020"/>
            <a:ext cx="239853" cy="2314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ttangolo 3"/>
          <p:cNvSpPr/>
          <p:nvPr/>
        </p:nvSpPr>
        <p:spPr>
          <a:xfrm>
            <a:off x="2339635" y="3752367"/>
            <a:ext cx="3914409" cy="3455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Rettangolo 14"/>
          <p:cNvSpPr/>
          <p:nvPr/>
        </p:nvSpPr>
        <p:spPr>
          <a:xfrm>
            <a:off x="2339634" y="4179090"/>
            <a:ext cx="3914409" cy="3455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813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6268498" y="4802126"/>
            <a:ext cx="2799902" cy="276999"/>
          </a:xfrm>
          <a:prstGeom prst="rect">
            <a:avLst/>
          </a:prstGeom>
        </p:spPr>
        <p:txBody>
          <a:bodyPr wrap="square">
            <a:spAutoFit/>
          </a:bodyPr>
          <a:lstStyle/>
          <a:p>
            <a:pPr algn="r"/>
            <a:r>
              <a:rPr lang="it-IT" sz="1200" i="1" dirty="0" err="1">
                <a:latin typeface="ArialMT" charset="0"/>
              </a:rPr>
              <a:t>Lacouture</a:t>
            </a:r>
            <a:r>
              <a:rPr lang="it-IT" sz="1200" i="1" dirty="0">
                <a:latin typeface="ArialMT" charset="0"/>
              </a:rPr>
              <a:t>. The </a:t>
            </a:r>
            <a:r>
              <a:rPr lang="it-IT" sz="1200" i="1" dirty="0" err="1">
                <a:latin typeface="ArialMT" charset="0"/>
              </a:rPr>
              <a:t>Oncologist</a:t>
            </a:r>
            <a:r>
              <a:rPr lang="it-IT" sz="1200" i="1" dirty="0">
                <a:latin typeface="ArialMT" charset="0"/>
              </a:rPr>
              <a:t>. 2016</a:t>
            </a:r>
            <a:endParaRPr lang="it-IT" sz="1200" i="1" dirty="0"/>
          </a:p>
        </p:txBody>
      </p:sp>
      <p:pic>
        <p:nvPicPr>
          <p:cNvPr id="8" name="Immagine 7"/>
          <p:cNvPicPr>
            <a:picLocks noChangeAspect="1"/>
          </p:cNvPicPr>
          <p:nvPr/>
        </p:nvPicPr>
        <p:blipFill rotWithShape="1">
          <a:blip r:embed="rId3"/>
          <a:srcRect l="1575" r="3926" b="48397"/>
          <a:stretch/>
        </p:blipFill>
        <p:spPr>
          <a:xfrm>
            <a:off x="748930" y="3408803"/>
            <a:ext cx="7738576" cy="1253089"/>
          </a:xfrm>
          <a:prstGeom prst="rect">
            <a:avLst/>
          </a:prstGeom>
        </p:spPr>
      </p:pic>
      <p:pic>
        <p:nvPicPr>
          <p:cNvPr id="4" name="Immagine 3"/>
          <p:cNvPicPr>
            <a:picLocks noChangeAspect="1"/>
          </p:cNvPicPr>
          <p:nvPr/>
        </p:nvPicPr>
        <p:blipFill rotWithShape="1">
          <a:blip r:embed="rId4"/>
          <a:srcRect r="2363"/>
          <a:stretch/>
        </p:blipFill>
        <p:spPr>
          <a:xfrm>
            <a:off x="598035" y="1063284"/>
            <a:ext cx="7889471" cy="3043992"/>
          </a:xfrm>
          <a:prstGeom prst="rect">
            <a:avLst/>
          </a:prstGeom>
        </p:spPr>
      </p:pic>
      <p:sp>
        <p:nvSpPr>
          <p:cNvPr id="10" name="Rettangolo 9"/>
          <p:cNvSpPr/>
          <p:nvPr/>
        </p:nvSpPr>
        <p:spPr>
          <a:xfrm>
            <a:off x="1274700" y="753168"/>
            <a:ext cx="1069524" cy="461665"/>
          </a:xfrm>
          <a:prstGeom prst="rect">
            <a:avLst/>
          </a:prstGeom>
          <a:solidFill>
            <a:schemeClr val="bg1"/>
          </a:solidFill>
          <a:ln>
            <a:solidFill>
              <a:schemeClr val="tx1"/>
            </a:solidFill>
          </a:ln>
        </p:spPr>
        <p:txBody>
          <a:bodyPr wrap="none">
            <a:spAutoFit/>
          </a:bodyPr>
          <a:lstStyle/>
          <a:p>
            <a:pPr algn="ctr" defTabSz="685800" fontAlgn="base">
              <a:spcBef>
                <a:spcPct val="0"/>
              </a:spcBef>
              <a:spcAft>
                <a:spcPct val="0"/>
              </a:spcAft>
            </a:pPr>
            <a:r>
              <a:rPr lang="it-IT" sz="1350" b="1" dirty="0" err="1">
                <a:latin typeface="+mj-lt"/>
                <a:cs typeface="Avenir Book"/>
              </a:rPr>
              <a:t>Vismodegib</a:t>
            </a:r>
            <a:r>
              <a:rPr lang="it-IT" sz="1350" b="1" dirty="0">
                <a:latin typeface="+mj-lt"/>
                <a:cs typeface="Avenir Book"/>
              </a:rPr>
              <a:t> </a:t>
            </a:r>
          </a:p>
          <a:p>
            <a:pPr algn="ctr" defTabSz="685800" fontAlgn="base">
              <a:spcBef>
                <a:spcPct val="0"/>
              </a:spcBef>
              <a:spcAft>
                <a:spcPct val="0"/>
              </a:spcAft>
            </a:pPr>
            <a:r>
              <a:rPr lang="it-IT" sz="1050" i="1" dirty="0">
                <a:latin typeface="+mj-lt"/>
                <a:cs typeface="Avenir Book"/>
              </a:rPr>
              <a:t>(GDC-0449)</a:t>
            </a:r>
          </a:p>
        </p:txBody>
      </p:sp>
      <p:sp>
        <p:nvSpPr>
          <p:cNvPr id="11" name="Rettangolo 10"/>
          <p:cNvSpPr/>
          <p:nvPr/>
        </p:nvSpPr>
        <p:spPr>
          <a:xfrm>
            <a:off x="7472653" y="490977"/>
            <a:ext cx="893193" cy="461665"/>
          </a:xfrm>
          <a:prstGeom prst="rect">
            <a:avLst/>
          </a:prstGeom>
          <a:solidFill>
            <a:schemeClr val="bg1"/>
          </a:solidFill>
          <a:ln>
            <a:solidFill>
              <a:schemeClr val="tx1"/>
            </a:solidFill>
          </a:ln>
        </p:spPr>
        <p:txBody>
          <a:bodyPr wrap="none">
            <a:spAutoFit/>
          </a:bodyPr>
          <a:lstStyle/>
          <a:p>
            <a:pPr algn="ctr" defTabSz="685800" fontAlgn="base">
              <a:spcBef>
                <a:spcPct val="0"/>
              </a:spcBef>
              <a:spcAft>
                <a:spcPct val="0"/>
              </a:spcAft>
            </a:pPr>
            <a:r>
              <a:rPr lang="it-IT" sz="1350" b="1" dirty="0" err="1">
                <a:latin typeface="+mj-lt"/>
                <a:cs typeface="Avenir Book"/>
              </a:rPr>
              <a:t>Sonidegib</a:t>
            </a:r>
            <a:endParaRPr lang="it-IT" sz="1350" b="1" dirty="0">
              <a:latin typeface="+mj-lt"/>
              <a:cs typeface="Avenir Book"/>
            </a:endParaRPr>
          </a:p>
          <a:p>
            <a:pPr algn="ctr" defTabSz="685800" fontAlgn="base">
              <a:spcBef>
                <a:spcPct val="0"/>
              </a:spcBef>
              <a:spcAft>
                <a:spcPct val="0"/>
              </a:spcAft>
            </a:pPr>
            <a:r>
              <a:rPr lang="it-IT" sz="1050" i="1" dirty="0">
                <a:latin typeface="+mj-lt"/>
                <a:cs typeface="Avenir Book"/>
              </a:rPr>
              <a:t> (LDE225)</a:t>
            </a:r>
          </a:p>
        </p:txBody>
      </p:sp>
      <p:sp>
        <p:nvSpPr>
          <p:cNvPr id="6" name="Cornice 5"/>
          <p:cNvSpPr/>
          <p:nvPr/>
        </p:nvSpPr>
        <p:spPr>
          <a:xfrm>
            <a:off x="7339460" y="490976"/>
            <a:ext cx="1148047" cy="4170918"/>
          </a:xfrm>
          <a:prstGeom prst="frame">
            <a:avLst>
              <a:gd name="adj1" fmla="val 3409"/>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solidFill>
                <a:schemeClr val="tx1"/>
              </a:solidFill>
            </a:endParaRPr>
          </a:p>
        </p:txBody>
      </p:sp>
      <p:sp>
        <p:nvSpPr>
          <p:cNvPr id="13" name="Titolo 4">
            <a:extLst>
              <a:ext uri="{FF2B5EF4-FFF2-40B4-BE49-F238E27FC236}">
                <a16:creationId xmlns:a16="http://schemas.microsoft.com/office/drawing/2014/main" xmlns="" id="{967FA195-4CA6-5044-95EC-CD3904E4957F}"/>
              </a:ext>
            </a:extLst>
          </p:cNvPr>
          <p:cNvSpPr txBox="1">
            <a:spLocks/>
          </p:cNvSpPr>
          <p:nvPr/>
        </p:nvSpPr>
        <p:spPr>
          <a:xfrm>
            <a:off x="1083010" y="56822"/>
            <a:ext cx="6919519" cy="583406"/>
          </a:xfrm>
          <a:prstGeom prst="rect">
            <a:avLst/>
          </a:prstGeom>
        </p:spPr>
        <p:txBody>
          <a:bodyPr vert="horz" lIns="68580" tIns="34290" rIns="68580" bIns="34290" rtlCol="0" anchor="ctr">
            <a:noAutofit/>
          </a:bodyPr>
          <a:lstStyle/>
          <a:p>
            <a:pPr algn="ctr" defTabSz="685800">
              <a:spcBef>
                <a:spcPct val="0"/>
              </a:spcBef>
              <a:defRPr/>
            </a:pPr>
            <a:r>
              <a:rPr lang="it-IT" altLang="it-IT" sz="2400" b="1" dirty="0" err="1">
                <a:latin typeface="Calibri Light" panose="020F0302020204030204" pitchFamily="34" charset="0"/>
                <a:ea typeface="+mj-ea"/>
                <a:cs typeface="Calibri Light" panose="020F0302020204030204" pitchFamily="34" charset="0"/>
              </a:rPr>
              <a:t>Similar</a:t>
            </a:r>
            <a:r>
              <a:rPr lang="it-IT" altLang="it-IT" sz="2400" b="1" dirty="0">
                <a:latin typeface="Calibri Light" panose="020F0302020204030204" pitchFamily="34" charset="0"/>
                <a:ea typeface="+mj-ea"/>
                <a:cs typeface="Calibri Light" panose="020F0302020204030204" pitchFamily="34" charset="0"/>
              </a:rPr>
              <a:t> </a:t>
            </a:r>
            <a:r>
              <a:rPr lang="it-IT" altLang="it-IT" sz="2400" b="1" dirty="0" err="1">
                <a:latin typeface="Calibri Light" panose="020F0302020204030204" pitchFamily="34" charset="0"/>
                <a:ea typeface="+mj-ea"/>
                <a:cs typeface="Calibri Light" panose="020F0302020204030204" pitchFamily="34" charset="0"/>
              </a:rPr>
              <a:t>safety</a:t>
            </a:r>
            <a:r>
              <a:rPr lang="it-IT" altLang="it-IT" sz="2400" b="1" dirty="0">
                <a:latin typeface="Calibri Light" panose="020F0302020204030204" pitchFamily="34" charset="0"/>
                <a:ea typeface="+mj-ea"/>
                <a:cs typeface="Calibri Light" panose="020F0302020204030204" pitchFamily="34" charset="0"/>
              </a:rPr>
              <a:t> </a:t>
            </a:r>
            <a:r>
              <a:rPr lang="it-IT" altLang="it-IT" sz="2400" b="1" dirty="0" err="1">
                <a:latin typeface="Calibri Light" panose="020F0302020204030204" pitchFamily="34" charset="0"/>
                <a:ea typeface="+mj-ea"/>
                <a:cs typeface="Calibri Light" panose="020F0302020204030204" pitchFamily="34" charset="0"/>
              </a:rPr>
              <a:t>profiles</a:t>
            </a:r>
            <a:r>
              <a:rPr lang="it-IT" altLang="it-IT" sz="2400" b="1" dirty="0">
                <a:latin typeface="Calibri Light" panose="020F0302020204030204" pitchFamily="34" charset="0"/>
                <a:ea typeface="+mj-ea"/>
                <a:cs typeface="Calibri Light" panose="020F0302020204030204" pitchFamily="34" charset="0"/>
              </a:rPr>
              <a:t> of VISMODEGIB and SONIDEGIB</a:t>
            </a:r>
            <a:endParaRPr lang="it-IT" altLang="en-US" sz="2400" b="1" dirty="0">
              <a:latin typeface="Calibri Light" panose="020F0302020204030204" pitchFamily="34" charset="0"/>
              <a:ea typeface="+mj-ea"/>
              <a:cs typeface="Calibri Light" panose="020F0302020204030204" pitchFamily="34" charset="0"/>
            </a:endParaRPr>
          </a:p>
        </p:txBody>
      </p:sp>
      <p:sp>
        <p:nvSpPr>
          <p:cNvPr id="9" name="Rettangolo 8"/>
          <p:cNvSpPr/>
          <p:nvPr/>
        </p:nvSpPr>
        <p:spPr>
          <a:xfrm>
            <a:off x="1550110" y="1941689"/>
            <a:ext cx="6937396" cy="22248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548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D111A54D-7E3D-764A-88E0-007AF489C21A}"/>
              </a:ext>
            </a:extLst>
          </p:cNvPr>
          <p:cNvPicPr>
            <a:picLocks noChangeAspect="1"/>
          </p:cNvPicPr>
          <p:nvPr/>
        </p:nvPicPr>
        <p:blipFill>
          <a:blip r:embed="rId3"/>
          <a:stretch>
            <a:fillRect/>
          </a:stretch>
        </p:blipFill>
        <p:spPr>
          <a:xfrm>
            <a:off x="158748" y="639116"/>
            <a:ext cx="8847203" cy="3581400"/>
          </a:xfrm>
          <a:prstGeom prst="rect">
            <a:avLst/>
          </a:prstGeom>
          <a:ln>
            <a:solidFill>
              <a:schemeClr val="tx1"/>
            </a:solidFill>
          </a:ln>
        </p:spPr>
      </p:pic>
      <p:sp>
        <p:nvSpPr>
          <p:cNvPr id="3" name="Titolo 4">
            <a:extLst>
              <a:ext uri="{FF2B5EF4-FFF2-40B4-BE49-F238E27FC236}">
                <a16:creationId xmlns:a16="http://schemas.microsoft.com/office/drawing/2014/main" xmlns="" id="{2BCD8205-0C2C-4C4B-837C-7411D955A260}"/>
              </a:ext>
            </a:extLst>
          </p:cNvPr>
          <p:cNvSpPr txBox="1">
            <a:spLocks/>
          </p:cNvSpPr>
          <p:nvPr/>
        </p:nvSpPr>
        <p:spPr>
          <a:xfrm>
            <a:off x="1578646" y="-14514"/>
            <a:ext cx="6172200" cy="583406"/>
          </a:xfrm>
          <a:prstGeom prst="rect">
            <a:avLst/>
          </a:prstGeom>
        </p:spPr>
        <p:txBody>
          <a:bodyPr vert="horz" lIns="68580" tIns="34290" rIns="68580" bIns="34290" rtlCol="0" anchor="ctr">
            <a:normAutofit/>
          </a:bodyPr>
          <a:lstStyle/>
          <a:p>
            <a:pPr algn="ctr" defTabSz="685800">
              <a:spcBef>
                <a:spcPct val="0"/>
              </a:spcBef>
              <a:defRPr/>
            </a:pPr>
            <a:r>
              <a:rPr lang="it-IT" altLang="it-IT" sz="2400" b="1" dirty="0" smtClean="0">
                <a:latin typeface="Calibri Light" panose="020F0302020204030204" pitchFamily="34" charset="0"/>
                <a:ea typeface="+mj-ea"/>
                <a:cs typeface="Calibri Light" panose="020F0302020204030204" pitchFamily="34" charset="0"/>
              </a:rPr>
              <a:t>DROPS OUT! </a:t>
            </a:r>
            <a:endParaRPr lang="it-IT" altLang="en-US" sz="2400" b="1" dirty="0">
              <a:solidFill>
                <a:srgbClr val="FF0000"/>
              </a:solidFill>
              <a:latin typeface="Calibri Light" panose="020F0302020204030204" pitchFamily="34" charset="0"/>
              <a:ea typeface="+mj-ea"/>
              <a:cs typeface="Calibri Light" panose="020F0302020204030204" pitchFamily="34" charset="0"/>
            </a:endParaRPr>
          </a:p>
        </p:txBody>
      </p:sp>
      <p:sp>
        <p:nvSpPr>
          <p:cNvPr id="5" name="Rettangolo 4">
            <a:extLst>
              <a:ext uri="{FF2B5EF4-FFF2-40B4-BE49-F238E27FC236}">
                <a16:creationId xmlns:a16="http://schemas.microsoft.com/office/drawing/2014/main" xmlns="" id="{AE08634C-1A45-B643-81AE-F597EF0690B6}"/>
              </a:ext>
            </a:extLst>
          </p:cNvPr>
          <p:cNvSpPr/>
          <p:nvPr/>
        </p:nvSpPr>
        <p:spPr>
          <a:xfrm>
            <a:off x="158748" y="2104410"/>
            <a:ext cx="8756652" cy="18544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xmlns="" id="{6A217E1E-5848-BE42-BA55-70CDC3A8E70A}"/>
              </a:ext>
            </a:extLst>
          </p:cNvPr>
          <p:cNvSpPr txBox="1"/>
          <p:nvPr/>
        </p:nvSpPr>
        <p:spPr>
          <a:xfrm>
            <a:off x="1496249" y="4328282"/>
            <a:ext cx="6254597" cy="369332"/>
          </a:xfrm>
          <a:prstGeom prst="rect">
            <a:avLst/>
          </a:prstGeom>
          <a:noFill/>
        </p:spPr>
        <p:txBody>
          <a:bodyPr wrap="none" rtlCol="0">
            <a:spAutoFit/>
          </a:bodyPr>
          <a:lstStyle/>
          <a:p>
            <a:r>
              <a:rPr lang="en-US" dirty="0"/>
              <a:t>Most patients experienced ≥ 1 EA that were primarily grade 1/2</a:t>
            </a:r>
          </a:p>
        </p:txBody>
      </p:sp>
      <p:sp>
        <p:nvSpPr>
          <p:cNvPr id="8" name="CasellaDiTesto 7">
            <a:extLst>
              <a:ext uri="{FF2B5EF4-FFF2-40B4-BE49-F238E27FC236}">
                <a16:creationId xmlns:a16="http://schemas.microsoft.com/office/drawing/2014/main" xmlns="" id="{AE1FAA4B-70E1-9842-B203-A0A69EEFFB26}"/>
              </a:ext>
            </a:extLst>
          </p:cNvPr>
          <p:cNvSpPr txBox="1"/>
          <p:nvPr/>
        </p:nvSpPr>
        <p:spPr>
          <a:xfrm>
            <a:off x="469900" y="4741682"/>
            <a:ext cx="8028918" cy="461665"/>
          </a:xfrm>
          <a:prstGeom prst="rect">
            <a:avLst/>
          </a:prstGeom>
          <a:noFill/>
        </p:spPr>
        <p:txBody>
          <a:bodyPr wrap="square" rtlCol="0">
            <a:spAutoFit/>
          </a:bodyPr>
          <a:lstStyle/>
          <a:p>
            <a:pPr algn="ctr">
              <a:lnSpc>
                <a:spcPts val="1440"/>
              </a:lnSpc>
            </a:pPr>
            <a:r>
              <a:rPr lang="en-US" sz="1200" i="1" dirty="0" err="1"/>
              <a:t>Sekulic</a:t>
            </a:r>
            <a:r>
              <a:rPr lang="en-US" sz="1200" i="1" dirty="0"/>
              <a:t> et al, NEJM 2012 and JAAD 2015; Chang et al, JAAD 2013; Basset-Seguin et al, Lancet Oncol 2015 and EJC 2017; </a:t>
            </a:r>
            <a:r>
              <a:rPr lang="en-US" sz="1200" i="1" dirty="0" err="1"/>
              <a:t>Migden</a:t>
            </a:r>
            <a:r>
              <a:rPr lang="en-US" sz="1200" i="1" dirty="0"/>
              <a:t> et al Lancet Oncol 2015 and Cancer Treat 2018; </a:t>
            </a:r>
            <a:r>
              <a:rPr lang="en-US" sz="1200" i="1" dirty="0" err="1"/>
              <a:t>Dummer</a:t>
            </a:r>
            <a:r>
              <a:rPr lang="en-US" sz="1200" i="1" dirty="0"/>
              <a:t> et al, JAAD 2016</a:t>
            </a:r>
          </a:p>
        </p:txBody>
      </p:sp>
      <p:sp>
        <p:nvSpPr>
          <p:cNvPr id="7" name="Freccia destra 6">
            <a:extLst>
              <a:ext uri="{FF2B5EF4-FFF2-40B4-BE49-F238E27FC236}">
                <a16:creationId xmlns:a16="http://schemas.microsoft.com/office/drawing/2014/main" xmlns="" id="{FDA3E790-1314-9A42-A1E0-0B427F00118A}"/>
              </a:ext>
            </a:extLst>
          </p:cNvPr>
          <p:cNvSpPr/>
          <p:nvPr/>
        </p:nvSpPr>
        <p:spPr>
          <a:xfrm>
            <a:off x="158748" y="2430684"/>
            <a:ext cx="223217" cy="1736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ccia destra 8">
            <a:extLst>
              <a:ext uri="{FF2B5EF4-FFF2-40B4-BE49-F238E27FC236}">
                <a16:creationId xmlns:a16="http://schemas.microsoft.com/office/drawing/2014/main" xmlns="" id="{921B1F72-E13E-0044-BB6C-36D35A7C3050}"/>
              </a:ext>
            </a:extLst>
          </p:cNvPr>
          <p:cNvSpPr/>
          <p:nvPr/>
        </p:nvSpPr>
        <p:spPr>
          <a:xfrm>
            <a:off x="149104" y="2745134"/>
            <a:ext cx="223217" cy="1736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ttangolo 9"/>
          <p:cNvSpPr/>
          <p:nvPr/>
        </p:nvSpPr>
        <p:spPr>
          <a:xfrm>
            <a:off x="4537074" y="2745134"/>
            <a:ext cx="1746738" cy="17362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0584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18999" y="147699"/>
            <a:ext cx="893193" cy="461665"/>
          </a:xfrm>
          <a:prstGeom prst="rect">
            <a:avLst/>
          </a:prstGeom>
          <a:solidFill>
            <a:schemeClr val="bg1"/>
          </a:solidFill>
          <a:ln>
            <a:solidFill>
              <a:schemeClr val="tx1"/>
            </a:solidFill>
          </a:ln>
        </p:spPr>
        <p:txBody>
          <a:bodyPr wrap="none">
            <a:spAutoFit/>
          </a:bodyPr>
          <a:lstStyle/>
          <a:p>
            <a:pPr algn="ctr" defTabSz="685800" fontAlgn="base">
              <a:spcBef>
                <a:spcPct val="0"/>
              </a:spcBef>
              <a:spcAft>
                <a:spcPct val="0"/>
              </a:spcAft>
            </a:pPr>
            <a:r>
              <a:rPr lang="it-IT" sz="1350" b="1" dirty="0" err="1">
                <a:latin typeface="+mj-lt"/>
                <a:cs typeface="Avenir Book"/>
              </a:rPr>
              <a:t>Sonidegib</a:t>
            </a:r>
            <a:endParaRPr lang="it-IT" sz="1350" b="1" dirty="0">
              <a:latin typeface="+mj-lt"/>
              <a:cs typeface="Avenir Book"/>
            </a:endParaRPr>
          </a:p>
          <a:p>
            <a:pPr algn="ctr" defTabSz="685800" fontAlgn="base">
              <a:spcBef>
                <a:spcPct val="0"/>
              </a:spcBef>
              <a:spcAft>
                <a:spcPct val="0"/>
              </a:spcAft>
            </a:pPr>
            <a:r>
              <a:rPr lang="it-IT" sz="1050" i="1" dirty="0">
                <a:latin typeface="+mj-lt"/>
                <a:cs typeface="Avenir Book"/>
              </a:rPr>
              <a:t> (LDE225)</a:t>
            </a:r>
          </a:p>
        </p:txBody>
      </p:sp>
      <p:pic>
        <p:nvPicPr>
          <p:cNvPr id="6" name="Immagine 5"/>
          <p:cNvPicPr>
            <a:picLocks noChangeAspect="1"/>
          </p:cNvPicPr>
          <p:nvPr/>
        </p:nvPicPr>
        <p:blipFill>
          <a:blip r:embed="rId3"/>
          <a:stretch>
            <a:fillRect/>
          </a:stretch>
        </p:blipFill>
        <p:spPr>
          <a:xfrm>
            <a:off x="1944118" y="60724"/>
            <a:ext cx="4741162" cy="5038847"/>
          </a:xfrm>
          <a:prstGeom prst="rect">
            <a:avLst/>
          </a:prstGeom>
        </p:spPr>
      </p:pic>
      <p:sp>
        <p:nvSpPr>
          <p:cNvPr id="7" name="Rettangolo 6"/>
          <p:cNvSpPr/>
          <p:nvPr/>
        </p:nvSpPr>
        <p:spPr>
          <a:xfrm>
            <a:off x="6645023" y="609364"/>
            <a:ext cx="1866900" cy="1323439"/>
          </a:xfrm>
          <a:prstGeom prst="rect">
            <a:avLst/>
          </a:prstGeom>
          <a:solidFill>
            <a:schemeClr val="bg1"/>
          </a:solidFill>
          <a:ln>
            <a:solidFill>
              <a:schemeClr val="tx1"/>
            </a:solidFill>
          </a:ln>
        </p:spPr>
        <p:txBody>
          <a:bodyPr wrap="square">
            <a:spAutoFit/>
          </a:bodyPr>
          <a:lstStyle/>
          <a:p>
            <a:pPr algn="ctr"/>
            <a:r>
              <a:rPr lang="en-US" sz="1600" dirty="0"/>
              <a:t>The safety profile of </a:t>
            </a:r>
            <a:r>
              <a:rPr lang="en-US" sz="1600" dirty="0" err="1"/>
              <a:t>sonidegib</a:t>
            </a:r>
            <a:r>
              <a:rPr lang="en-US" sz="1600" dirty="0"/>
              <a:t> remained similar between the primary and 12-month analyses.</a:t>
            </a:r>
          </a:p>
        </p:txBody>
      </p:sp>
      <p:sp>
        <p:nvSpPr>
          <p:cNvPr id="8" name="Rettangolo 7"/>
          <p:cNvSpPr/>
          <p:nvPr/>
        </p:nvSpPr>
        <p:spPr>
          <a:xfrm>
            <a:off x="6778373" y="2050085"/>
            <a:ext cx="1600200" cy="1815882"/>
          </a:xfrm>
          <a:prstGeom prst="rect">
            <a:avLst/>
          </a:prstGeom>
          <a:solidFill>
            <a:schemeClr val="bg1"/>
          </a:solidFill>
          <a:ln>
            <a:solidFill>
              <a:schemeClr val="tx1"/>
            </a:solidFill>
          </a:ln>
        </p:spPr>
        <p:txBody>
          <a:bodyPr wrap="square">
            <a:spAutoFit/>
          </a:bodyPr>
          <a:lstStyle/>
          <a:p>
            <a:pPr algn="ctr"/>
            <a:r>
              <a:rPr lang="en-US" sz="1600" b="1"/>
              <a:t>The most common grade 3/4 adverse event, </a:t>
            </a:r>
            <a:r>
              <a:rPr lang="en-US" sz="1600"/>
              <a:t>occurring in 6.3% (200 mg) and 13.3% (800 mg) of patients </a:t>
            </a:r>
          </a:p>
        </p:txBody>
      </p:sp>
      <p:sp>
        <p:nvSpPr>
          <p:cNvPr id="9" name="Freccia destra 8"/>
          <p:cNvSpPr/>
          <p:nvPr/>
        </p:nvSpPr>
        <p:spPr>
          <a:xfrm>
            <a:off x="4728594" y="1893054"/>
            <a:ext cx="1738042" cy="222374"/>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 name="CasellaDiTesto 1">
            <a:extLst>
              <a:ext uri="{FF2B5EF4-FFF2-40B4-BE49-F238E27FC236}">
                <a16:creationId xmlns:a16="http://schemas.microsoft.com/office/drawing/2014/main" xmlns="" id="{51A79B09-2ADF-704D-8871-3BBAFD8F9C1B}"/>
              </a:ext>
            </a:extLst>
          </p:cNvPr>
          <p:cNvSpPr txBox="1"/>
          <p:nvPr/>
        </p:nvSpPr>
        <p:spPr>
          <a:xfrm>
            <a:off x="6817206" y="4091940"/>
            <a:ext cx="1522533" cy="369332"/>
          </a:xfrm>
          <a:prstGeom prst="rect">
            <a:avLst/>
          </a:prstGeom>
          <a:noFill/>
        </p:spPr>
        <p:txBody>
          <a:bodyPr wrap="none" rtlCol="0">
            <a:spAutoFit/>
          </a:bodyPr>
          <a:lstStyle/>
          <a:p>
            <a:r>
              <a:rPr lang="en-US" dirty="0"/>
              <a:t>CK monitoring</a:t>
            </a:r>
          </a:p>
        </p:txBody>
      </p:sp>
    </p:spTree>
    <p:extLst>
      <p:ext uri="{BB962C8B-B14F-4D97-AF65-F5344CB8AC3E}">
        <p14:creationId xmlns:p14="http://schemas.microsoft.com/office/powerpoint/2010/main" val="3609661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574106" y="4678728"/>
            <a:ext cx="3448573" cy="307777"/>
          </a:xfrm>
          <a:prstGeom prst="rect">
            <a:avLst/>
          </a:prstGeom>
        </p:spPr>
        <p:txBody>
          <a:bodyPr wrap="none">
            <a:spAutoFit/>
          </a:bodyPr>
          <a:lstStyle/>
          <a:p>
            <a:pPr algn="r"/>
            <a:r>
              <a:rPr lang="it-IT" sz="1400" dirty="0" smtClean="0"/>
              <a:t>Villani A, et al. </a:t>
            </a:r>
            <a:r>
              <a:rPr lang="it-IT" sz="1400" dirty="0" err="1" smtClean="0"/>
              <a:t>Dermatol</a:t>
            </a:r>
            <a:r>
              <a:rPr lang="it-IT" sz="1400" dirty="0" smtClean="0"/>
              <a:t> </a:t>
            </a:r>
            <a:r>
              <a:rPr lang="it-IT" sz="1400" dirty="0" err="1"/>
              <a:t>Ther</a:t>
            </a:r>
            <a:r>
              <a:rPr lang="it-IT" sz="1400" dirty="0"/>
              <a:t> (</a:t>
            </a:r>
            <a:r>
              <a:rPr lang="it-IT" sz="1400" dirty="0" err="1"/>
              <a:t>Heidelb</a:t>
            </a:r>
            <a:r>
              <a:rPr lang="it-IT" sz="1400" dirty="0" smtClean="0"/>
              <a:t>) 2019</a:t>
            </a:r>
            <a:endParaRPr lang="it-IT" sz="1400" dirty="0"/>
          </a:p>
        </p:txBody>
      </p:sp>
      <p:pic>
        <p:nvPicPr>
          <p:cNvPr id="5" name="Immagine 4"/>
          <p:cNvPicPr>
            <a:picLocks noChangeAspect="1"/>
          </p:cNvPicPr>
          <p:nvPr/>
        </p:nvPicPr>
        <p:blipFill>
          <a:blip r:embed="rId3"/>
          <a:stretch>
            <a:fillRect/>
          </a:stretch>
        </p:blipFill>
        <p:spPr>
          <a:xfrm>
            <a:off x="665339" y="2571749"/>
            <a:ext cx="3714750" cy="1724025"/>
          </a:xfrm>
          <a:prstGeom prst="rect">
            <a:avLst/>
          </a:prstGeom>
          <a:ln>
            <a:solidFill>
              <a:srgbClr val="000080"/>
            </a:solidFill>
          </a:ln>
        </p:spPr>
      </p:pic>
      <p:pic>
        <p:nvPicPr>
          <p:cNvPr id="6" name="Immagine 5"/>
          <p:cNvPicPr>
            <a:picLocks noChangeAspect="1"/>
          </p:cNvPicPr>
          <p:nvPr/>
        </p:nvPicPr>
        <p:blipFill>
          <a:blip r:embed="rId4"/>
          <a:stretch>
            <a:fillRect/>
          </a:stretch>
        </p:blipFill>
        <p:spPr>
          <a:xfrm>
            <a:off x="4842756" y="838199"/>
            <a:ext cx="3838575" cy="3467100"/>
          </a:xfrm>
          <a:prstGeom prst="rect">
            <a:avLst/>
          </a:prstGeom>
          <a:ln>
            <a:solidFill>
              <a:srgbClr val="000080"/>
            </a:solidFill>
          </a:ln>
        </p:spPr>
      </p:pic>
      <p:sp>
        <p:nvSpPr>
          <p:cNvPr id="7" name="Rettangolo 6"/>
          <p:cNvSpPr/>
          <p:nvPr/>
        </p:nvSpPr>
        <p:spPr>
          <a:xfrm>
            <a:off x="546805" y="1049347"/>
            <a:ext cx="3951817" cy="830997"/>
          </a:xfrm>
          <a:prstGeom prst="rect">
            <a:avLst/>
          </a:prstGeom>
        </p:spPr>
        <p:txBody>
          <a:bodyPr wrap="square">
            <a:spAutoFit/>
          </a:bodyPr>
          <a:lstStyle/>
          <a:p>
            <a:pPr marL="285750" indent="-285750">
              <a:buFont typeface="Arial" panose="020B0604020202020204" pitchFamily="34" charset="0"/>
              <a:buChar char="•"/>
            </a:pPr>
            <a:r>
              <a:rPr lang="en-GB" sz="1600" b="1" dirty="0" smtClean="0"/>
              <a:t>Real-life prospective study</a:t>
            </a:r>
            <a:endParaRPr lang="it-IT" sz="1600" b="1" dirty="0" smtClean="0"/>
          </a:p>
          <a:p>
            <a:pPr marL="285750" indent="-285750">
              <a:buFont typeface="Arial" panose="020B0604020202020204" pitchFamily="34" charset="0"/>
              <a:buChar char="•"/>
            </a:pPr>
            <a:r>
              <a:rPr lang="it-IT" sz="1600" b="1" dirty="0" err="1" smtClean="0"/>
              <a:t>Forty-eight</a:t>
            </a:r>
            <a:r>
              <a:rPr lang="it-IT" sz="1600" b="1" dirty="0" smtClean="0"/>
              <a:t> </a:t>
            </a:r>
            <a:r>
              <a:rPr lang="it-IT" sz="1600" b="1" dirty="0" err="1" smtClean="0"/>
              <a:t>patients</a:t>
            </a:r>
            <a:endParaRPr lang="it-IT" sz="1600" b="1" dirty="0" smtClean="0"/>
          </a:p>
          <a:p>
            <a:pPr marL="285750" indent="-285750">
              <a:buFont typeface="Arial" panose="020B0604020202020204" pitchFamily="34" charset="0"/>
              <a:buChar char="•"/>
            </a:pPr>
            <a:r>
              <a:rPr lang="en-GB" sz="1600" b="1" dirty="0" smtClean="0"/>
              <a:t>DLQI at baseline and after 6-months</a:t>
            </a:r>
            <a:endParaRPr lang="it-IT" sz="1600" b="1" dirty="0"/>
          </a:p>
        </p:txBody>
      </p:sp>
      <p:sp>
        <p:nvSpPr>
          <p:cNvPr id="8" name="CasellaDiTesto 7"/>
          <p:cNvSpPr txBox="1"/>
          <p:nvPr/>
        </p:nvSpPr>
        <p:spPr>
          <a:xfrm>
            <a:off x="1292400" y="173415"/>
            <a:ext cx="6829778" cy="400110"/>
          </a:xfrm>
          <a:prstGeom prst="rect">
            <a:avLst/>
          </a:prstGeom>
          <a:noFill/>
        </p:spPr>
        <p:txBody>
          <a:bodyPr wrap="square" rtlCol="0">
            <a:spAutoFit/>
          </a:bodyPr>
          <a:lstStyle/>
          <a:p>
            <a:pPr algn="ctr"/>
            <a:r>
              <a:rPr lang="en-GB" sz="2000" b="1" dirty="0" smtClean="0"/>
              <a:t>Safety e </a:t>
            </a:r>
            <a:r>
              <a:rPr lang="en-GB" sz="2000" b="1" dirty="0" err="1" smtClean="0"/>
              <a:t>Qualitá</a:t>
            </a:r>
            <a:r>
              <a:rPr lang="en-GB" sz="2000" b="1" dirty="0" smtClean="0"/>
              <a:t> di vita, </a:t>
            </a:r>
            <a:r>
              <a:rPr lang="en-GB" sz="2000" b="1" dirty="0" err="1" smtClean="0"/>
              <a:t>rapporto</a:t>
            </a:r>
            <a:r>
              <a:rPr lang="en-GB" sz="2000" b="1" dirty="0" smtClean="0"/>
              <a:t> non </a:t>
            </a:r>
            <a:r>
              <a:rPr lang="en-GB" sz="2000" b="1" dirty="0" err="1" smtClean="0"/>
              <a:t>univoco</a:t>
            </a:r>
            <a:endParaRPr lang="it-IT" sz="2000" b="1" dirty="0"/>
          </a:p>
        </p:txBody>
      </p:sp>
    </p:spTree>
    <p:extLst>
      <p:ext uri="{BB962C8B-B14F-4D97-AF65-F5344CB8AC3E}">
        <p14:creationId xmlns:p14="http://schemas.microsoft.com/office/powerpoint/2010/main" val="5183709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xmlns="" id="{5FDA18FF-19E9-1E44-AF9D-01017114BE0F}"/>
              </a:ext>
            </a:extLst>
          </p:cNvPr>
          <p:cNvPicPr>
            <a:picLocks noChangeAspect="1"/>
          </p:cNvPicPr>
          <p:nvPr/>
        </p:nvPicPr>
        <p:blipFill>
          <a:blip r:embed="rId3"/>
          <a:stretch>
            <a:fillRect/>
          </a:stretch>
        </p:blipFill>
        <p:spPr>
          <a:xfrm>
            <a:off x="179247" y="103101"/>
            <a:ext cx="3169433" cy="1040029"/>
          </a:xfrm>
          <a:prstGeom prst="rect">
            <a:avLst/>
          </a:prstGeom>
          <a:ln>
            <a:solidFill>
              <a:schemeClr val="tx1"/>
            </a:solidFill>
          </a:ln>
        </p:spPr>
      </p:pic>
      <p:pic>
        <p:nvPicPr>
          <p:cNvPr id="15" name="Immagine 14">
            <a:extLst>
              <a:ext uri="{FF2B5EF4-FFF2-40B4-BE49-F238E27FC236}">
                <a16:creationId xmlns:a16="http://schemas.microsoft.com/office/drawing/2014/main" xmlns="" id="{966534DE-28C3-F74E-97A4-03FB18C9FCEE}"/>
              </a:ext>
            </a:extLst>
          </p:cNvPr>
          <p:cNvPicPr>
            <a:picLocks noChangeAspect="1"/>
          </p:cNvPicPr>
          <p:nvPr/>
        </p:nvPicPr>
        <p:blipFill>
          <a:blip r:embed="rId4"/>
          <a:stretch>
            <a:fillRect/>
          </a:stretch>
        </p:blipFill>
        <p:spPr>
          <a:xfrm>
            <a:off x="171485" y="1177588"/>
            <a:ext cx="1974119" cy="272292"/>
          </a:xfrm>
          <a:prstGeom prst="rect">
            <a:avLst/>
          </a:prstGeom>
        </p:spPr>
      </p:pic>
      <p:grpSp>
        <p:nvGrpSpPr>
          <p:cNvPr id="16" name="Gruppo 15">
            <a:extLst>
              <a:ext uri="{FF2B5EF4-FFF2-40B4-BE49-F238E27FC236}">
                <a16:creationId xmlns:a16="http://schemas.microsoft.com/office/drawing/2014/main" xmlns="" id="{28C90035-CEA1-DF4E-8809-0A10CC2B3AF3}"/>
              </a:ext>
            </a:extLst>
          </p:cNvPr>
          <p:cNvGrpSpPr/>
          <p:nvPr/>
        </p:nvGrpSpPr>
        <p:grpSpPr>
          <a:xfrm>
            <a:off x="2344114" y="0"/>
            <a:ext cx="6777373" cy="5143500"/>
            <a:chOff x="1223628" y="-20538"/>
            <a:chExt cx="6777373" cy="5143500"/>
          </a:xfrm>
        </p:grpSpPr>
        <p:pic>
          <p:nvPicPr>
            <p:cNvPr id="2" name="Immagine 1"/>
            <p:cNvPicPr>
              <a:picLocks noChangeAspect="1"/>
            </p:cNvPicPr>
            <p:nvPr/>
          </p:nvPicPr>
          <p:blipFill>
            <a:blip r:embed="rId5"/>
            <a:stretch>
              <a:fillRect/>
            </a:stretch>
          </p:blipFill>
          <p:spPr>
            <a:xfrm>
              <a:off x="2721669" y="-20538"/>
              <a:ext cx="5279332" cy="5143500"/>
            </a:xfrm>
            <a:prstGeom prst="rect">
              <a:avLst/>
            </a:prstGeom>
          </p:spPr>
        </p:pic>
        <p:sp>
          <p:nvSpPr>
            <p:cNvPr id="4" name="CasellaDiTesto 3"/>
            <p:cNvSpPr txBox="1"/>
            <p:nvPr/>
          </p:nvSpPr>
          <p:spPr>
            <a:xfrm>
              <a:off x="1223628" y="1129703"/>
              <a:ext cx="1449564" cy="276999"/>
            </a:xfrm>
            <a:prstGeom prst="rect">
              <a:avLst/>
            </a:prstGeom>
            <a:noFill/>
          </p:spPr>
          <p:txBody>
            <a:bodyPr wrap="none" rtlCol="0">
              <a:spAutoFit/>
            </a:bodyPr>
            <a:lstStyle/>
            <a:p>
              <a:r>
                <a:rPr lang="it-IT" sz="1200" dirty="0"/>
                <a:t>SPASMI MUSCOLARI</a:t>
              </a:r>
            </a:p>
          </p:txBody>
        </p:sp>
        <p:sp>
          <p:nvSpPr>
            <p:cNvPr id="5" name="Parentesi graffa aperta 4"/>
            <p:cNvSpPr/>
            <p:nvPr/>
          </p:nvSpPr>
          <p:spPr>
            <a:xfrm>
              <a:off x="2625214" y="465516"/>
              <a:ext cx="164588" cy="1566174"/>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a:p>
          </p:txBody>
        </p:sp>
        <p:sp>
          <p:nvSpPr>
            <p:cNvPr id="6" name="CasellaDiTesto 5"/>
            <p:cNvSpPr txBox="1"/>
            <p:nvPr/>
          </p:nvSpPr>
          <p:spPr>
            <a:xfrm>
              <a:off x="1432531" y="3992021"/>
              <a:ext cx="1240340" cy="276999"/>
            </a:xfrm>
            <a:prstGeom prst="rect">
              <a:avLst/>
            </a:prstGeom>
            <a:noFill/>
          </p:spPr>
          <p:txBody>
            <a:bodyPr wrap="none" rtlCol="0">
              <a:spAutoFit/>
            </a:bodyPr>
            <a:lstStyle/>
            <a:p>
              <a:r>
                <a:rPr lang="it-IT" sz="1200" dirty="0"/>
                <a:t>PERDITA </a:t>
              </a:r>
              <a:r>
                <a:rPr lang="it-IT" sz="1200"/>
                <a:t>DI PESO</a:t>
              </a:r>
              <a:endParaRPr lang="it-IT" sz="1200" dirty="0"/>
            </a:p>
          </p:txBody>
        </p:sp>
        <p:sp>
          <p:nvSpPr>
            <p:cNvPr id="7" name="Parentesi graffa aperta 6"/>
            <p:cNvSpPr/>
            <p:nvPr/>
          </p:nvSpPr>
          <p:spPr>
            <a:xfrm>
              <a:off x="2664319" y="3381840"/>
              <a:ext cx="125483" cy="141504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a:p>
          </p:txBody>
        </p:sp>
        <p:sp>
          <p:nvSpPr>
            <p:cNvPr id="8" name="CasellaDiTesto 7"/>
            <p:cNvSpPr txBox="1"/>
            <p:nvPr/>
          </p:nvSpPr>
          <p:spPr>
            <a:xfrm>
              <a:off x="1967582" y="3289943"/>
              <a:ext cx="704745" cy="276999"/>
            </a:xfrm>
            <a:prstGeom prst="rect">
              <a:avLst/>
            </a:prstGeom>
            <a:noFill/>
          </p:spPr>
          <p:txBody>
            <a:bodyPr wrap="none" rtlCol="0">
              <a:spAutoFit/>
            </a:bodyPr>
            <a:lstStyle/>
            <a:p>
              <a:r>
                <a:rPr lang="it-IT" sz="1200"/>
                <a:t>NAUSEA</a:t>
              </a:r>
              <a:endParaRPr lang="it-IT" sz="1200" dirty="0"/>
            </a:p>
          </p:txBody>
        </p:sp>
        <p:sp>
          <p:nvSpPr>
            <p:cNvPr id="9" name="Parentesi graffa aperta 8"/>
            <p:cNvSpPr/>
            <p:nvPr/>
          </p:nvSpPr>
          <p:spPr>
            <a:xfrm>
              <a:off x="2587501" y="3254882"/>
              <a:ext cx="125483" cy="359103"/>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a:p>
          </p:txBody>
        </p:sp>
        <p:sp>
          <p:nvSpPr>
            <p:cNvPr id="10" name="CasellaDiTesto 9"/>
            <p:cNvSpPr txBox="1"/>
            <p:nvPr/>
          </p:nvSpPr>
          <p:spPr>
            <a:xfrm>
              <a:off x="1871257" y="2895787"/>
              <a:ext cx="801438" cy="276999"/>
            </a:xfrm>
            <a:prstGeom prst="rect">
              <a:avLst/>
            </a:prstGeom>
            <a:noFill/>
          </p:spPr>
          <p:txBody>
            <a:bodyPr wrap="none" rtlCol="0">
              <a:spAutoFit/>
            </a:bodyPr>
            <a:lstStyle/>
            <a:p>
              <a:r>
                <a:rPr lang="it-IT" sz="1200" dirty="0"/>
                <a:t>ALOPECIA</a:t>
              </a:r>
            </a:p>
          </p:txBody>
        </p:sp>
        <p:sp>
          <p:nvSpPr>
            <p:cNvPr id="11" name="Parentesi graffa aperta 10"/>
            <p:cNvSpPr/>
            <p:nvPr/>
          </p:nvSpPr>
          <p:spPr>
            <a:xfrm>
              <a:off x="2656869" y="2832301"/>
              <a:ext cx="132933" cy="399749"/>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a:p>
          </p:txBody>
        </p:sp>
        <p:sp>
          <p:nvSpPr>
            <p:cNvPr id="12" name="CasellaDiTesto 11"/>
            <p:cNvSpPr txBox="1"/>
            <p:nvPr/>
          </p:nvSpPr>
          <p:spPr>
            <a:xfrm>
              <a:off x="1932813" y="2196386"/>
              <a:ext cx="737638" cy="276999"/>
            </a:xfrm>
            <a:prstGeom prst="rect">
              <a:avLst/>
            </a:prstGeom>
            <a:noFill/>
          </p:spPr>
          <p:txBody>
            <a:bodyPr wrap="none" rtlCol="0">
              <a:spAutoFit/>
            </a:bodyPr>
            <a:lstStyle/>
            <a:p>
              <a:r>
                <a:rPr lang="it-IT" sz="1200" dirty="0"/>
                <a:t>DIARREA</a:t>
              </a:r>
            </a:p>
          </p:txBody>
        </p:sp>
        <p:sp>
          <p:nvSpPr>
            <p:cNvPr id="13" name="Parentesi graffa aperta 12"/>
            <p:cNvSpPr/>
            <p:nvPr/>
          </p:nvSpPr>
          <p:spPr>
            <a:xfrm>
              <a:off x="2657724" y="2038024"/>
              <a:ext cx="132078" cy="533726"/>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a:p>
          </p:txBody>
        </p:sp>
      </p:grpSp>
      <p:sp>
        <p:nvSpPr>
          <p:cNvPr id="3" name="CasellaDiTesto 2">
            <a:extLst>
              <a:ext uri="{FF2B5EF4-FFF2-40B4-BE49-F238E27FC236}">
                <a16:creationId xmlns:a16="http://schemas.microsoft.com/office/drawing/2014/main" xmlns="" id="{D72DC7C1-51EB-EA41-AE07-5C903A657F92}"/>
              </a:ext>
            </a:extLst>
          </p:cNvPr>
          <p:cNvSpPr txBox="1"/>
          <p:nvPr/>
        </p:nvSpPr>
        <p:spPr>
          <a:xfrm>
            <a:off x="250870" y="1943345"/>
            <a:ext cx="2555692" cy="1785104"/>
          </a:xfrm>
          <a:prstGeom prst="rect">
            <a:avLst/>
          </a:prstGeom>
          <a:noFill/>
        </p:spPr>
        <p:txBody>
          <a:bodyPr wrap="square" rtlCol="0">
            <a:spAutoFit/>
          </a:bodyPr>
          <a:lstStyle/>
          <a:p>
            <a:pPr algn="ctr"/>
            <a:r>
              <a:rPr lang="en-US" sz="2200" dirty="0"/>
              <a:t>Preventive and management strategies to increase treatment duration</a:t>
            </a:r>
          </a:p>
        </p:txBody>
      </p:sp>
    </p:spTree>
    <p:extLst>
      <p:ext uri="{BB962C8B-B14F-4D97-AF65-F5344CB8AC3E}">
        <p14:creationId xmlns:p14="http://schemas.microsoft.com/office/powerpoint/2010/main" val="1531410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81645" y="90218"/>
            <a:ext cx="4323078" cy="10764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81645" y="1321005"/>
            <a:ext cx="8441941" cy="36986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612922" y="4878572"/>
            <a:ext cx="2425999" cy="16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ttangolo 2"/>
          <p:cNvSpPr/>
          <p:nvPr/>
        </p:nvSpPr>
        <p:spPr>
          <a:xfrm>
            <a:off x="4320844" y="574690"/>
            <a:ext cx="4556159" cy="646331"/>
          </a:xfrm>
          <a:prstGeom prst="rect">
            <a:avLst/>
          </a:prstGeom>
          <a:solidFill>
            <a:schemeClr val="bg1"/>
          </a:solidFill>
          <a:ln>
            <a:solidFill>
              <a:schemeClr val="tx1"/>
            </a:solidFill>
          </a:ln>
        </p:spPr>
        <p:txBody>
          <a:bodyPr wrap="square">
            <a:spAutoFit/>
          </a:bodyPr>
          <a:lstStyle/>
          <a:p>
            <a:pPr algn="ctr"/>
            <a:r>
              <a:rPr lang="en-US" b="1" dirty="0"/>
              <a:t>Efficacy with </a:t>
            </a:r>
            <a:r>
              <a:rPr lang="en-US" b="1" i="1" dirty="0"/>
              <a:t>drug holidays of 1- 3 weeks decreasing toxicity </a:t>
            </a:r>
            <a:endParaRPr lang="it-IT" b="1" i="1" dirty="0"/>
          </a:p>
        </p:txBody>
      </p:sp>
      <p:sp>
        <p:nvSpPr>
          <p:cNvPr id="6" name="Rettangolo 5">
            <a:extLst>
              <a:ext uri="{FF2B5EF4-FFF2-40B4-BE49-F238E27FC236}">
                <a16:creationId xmlns:a16="http://schemas.microsoft.com/office/drawing/2014/main" xmlns="" id="{37122354-2300-D749-B182-688C1094D209}"/>
              </a:ext>
            </a:extLst>
          </p:cNvPr>
          <p:cNvSpPr/>
          <p:nvPr/>
        </p:nvSpPr>
        <p:spPr>
          <a:xfrm>
            <a:off x="2806262" y="1618593"/>
            <a:ext cx="1545021" cy="3048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xmlns="" id="{FB09EE3E-EED8-8B47-8A12-F87EDC9AF485}"/>
              </a:ext>
            </a:extLst>
          </p:cNvPr>
          <p:cNvSpPr txBox="1"/>
          <p:nvPr/>
        </p:nvSpPr>
        <p:spPr>
          <a:xfrm>
            <a:off x="5198304" y="35846"/>
            <a:ext cx="3678699" cy="461665"/>
          </a:xfrm>
          <a:prstGeom prst="rect">
            <a:avLst/>
          </a:prstGeom>
          <a:noFill/>
        </p:spPr>
        <p:txBody>
          <a:bodyPr wrap="none" rtlCol="0">
            <a:spAutoFit/>
          </a:bodyPr>
          <a:lstStyle/>
          <a:p>
            <a:r>
              <a:rPr lang="en-US" sz="2400" b="1" dirty="0">
                <a:latin typeface="Calibri Light" panose="020F0302020204030204" pitchFamily="34" charset="0"/>
                <a:cs typeface="Calibri Light" panose="020F0302020204030204" pitchFamily="34" charset="0"/>
              </a:rPr>
              <a:t>Intermittent dosing schedule</a:t>
            </a:r>
          </a:p>
        </p:txBody>
      </p:sp>
    </p:spTree>
    <p:extLst>
      <p:ext uri="{BB962C8B-B14F-4D97-AF65-F5344CB8AC3E}">
        <p14:creationId xmlns:p14="http://schemas.microsoft.com/office/powerpoint/2010/main" val="2364000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F8980CB-BA72-1A43-8B7E-BF38E829393F}"/>
              </a:ext>
            </a:extLst>
          </p:cNvPr>
          <p:cNvSpPr>
            <a:spLocks noGrp="1"/>
          </p:cNvSpPr>
          <p:nvPr>
            <p:ph type="title"/>
          </p:nvPr>
        </p:nvSpPr>
        <p:spPr>
          <a:xfrm>
            <a:off x="0" y="80321"/>
            <a:ext cx="9144000" cy="857250"/>
          </a:xfrm>
        </p:spPr>
        <p:txBody>
          <a:bodyPr>
            <a:noAutofit/>
          </a:bodyPr>
          <a:lstStyle/>
          <a:p>
            <a:r>
              <a:rPr lang="en-US" sz="2800" b="1" dirty="0">
                <a:latin typeface="Calibri Light" panose="020F0302020204030204" pitchFamily="34" charset="0"/>
                <a:cs typeface="Calibri Light" panose="020F0302020204030204" pitchFamily="34" charset="0"/>
              </a:rPr>
              <a:t>Vismodegib resistance is associated with </a:t>
            </a:r>
            <a:r>
              <a:rPr lang="en-US" sz="2800" b="1" dirty="0" err="1">
                <a:latin typeface="Calibri Light" panose="020F0302020204030204" pitchFamily="34" charset="0"/>
                <a:cs typeface="Calibri Light" panose="020F0302020204030204" pitchFamily="34" charset="0"/>
              </a:rPr>
              <a:t>Hh</a:t>
            </a:r>
            <a:r>
              <a:rPr lang="en-US" sz="2800" b="1" dirty="0">
                <a:latin typeface="Calibri Light" panose="020F0302020204030204" pitchFamily="34" charset="0"/>
                <a:cs typeface="Calibri Light" panose="020F0302020204030204" pitchFamily="34" charset="0"/>
              </a:rPr>
              <a:t> pathway </a:t>
            </a:r>
            <a:r>
              <a:rPr lang="en-US" sz="2800" b="1" dirty="0" smtClean="0">
                <a:latin typeface="Calibri Light" panose="020F0302020204030204" pitchFamily="34" charset="0"/>
                <a:cs typeface="Calibri Light" panose="020F0302020204030204" pitchFamily="34" charset="0"/>
              </a:rPr>
              <a:t>(re)activation</a:t>
            </a:r>
            <a:endParaRPr lang="en-US" sz="2800" b="1" dirty="0">
              <a:latin typeface="Calibri Light" panose="020F0302020204030204" pitchFamily="34" charset="0"/>
              <a:cs typeface="Calibri Light" panose="020F0302020204030204" pitchFamily="34" charset="0"/>
            </a:endParaRPr>
          </a:p>
        </p:txBody>
      </p:sp>
      <p:sp>
        <p:nvSpPr>
          <p:cNvPr id="3" name="Segnaposto contenuto 2">
            <a:extLst>
              <a:ext uri="{FF2B5EF4-FFF2-40B4-BE49-F238E27FC236}">
                <a16:creationId xmlns:a16="http://schemas.microsoft.com/office/drawing/2014/main" xmlns="" id="{9DCA9EE1-8848-C947-AB8E-27016E30DE6E}"/>
              </a:ext>
            </a:extLst>
          </p:cNvPr>
          <p:cNvSpPr>
            <a:spLocks noGrp="1"/>
          </p:cNvSpPr>
          <p:nvPr>
            <p:ph idx="1"/>
          </p:nvPr>
        </p:nvSpPr>
        <p:spPr>
          <a:xfrm>
            <a:off x="5029200" y="1173522"/>
            <a:ext cx="3513221" cy="3546544"/>
          </a:xfrm>
        </p:spPr>
        <p:txBody>
          <a:bodyPr>
            <a:normAutofit fontScale="92500" lnSpcReduction="10000"/>
          </a:bodyPr>
          <a:lstStyle/>
          <a:p>
            <a:pPr>
              <a:lnSpc>
                <a:spcPct val="110000"/>
              </a:lnSpc>
              <a:buClr>
                <a:srgbClr val="FF0000"/>
              </a:buClr>
            </a:pPr>
            <a:r>
              <a:rPr lang="en-US" sz="2200" b="1" dirty="0"/>
              <a:t>Mutation of SMO </a:t>
            </a:r>
            <a:r>
              <a:rPr lang="en-US" sz="2200" dirty="0"/>
              <a:t>either directly impair drug binding or activate SMO to varying levels</a:t>
            </a:r>
          </a:p>
          <a:p>
            <a:pPr>
              <a:lnSpc>
                <a:spcPct val="110000"/>
              </a:lnSpc>
              <a:buClr>
                <a:srgbClr val="FF0000"/>
              </a:buClr>
            </a:pPr>
            <a:r>
              <a:rPr lang="en-US" sz="2200" b="1" dirty="0"/>
              <a:t>Copy number changes </a:t>
            </a:r>
            <a:r>
              <a:rPr lang="en-US" sz="2200" dirty="0"/>
              <a:t>in SUFU and GLI2. </a:t>
            </a:r>
          </a:p>
          <a:p>
            <a:pPr>
              <a:lnSpc>
                <a:spcPct val="110000"/>
              </a:lnSpc>
              <a:buClr>
                <a:srgbClr val="FF0000"/>
              </a:buClr>
            </a:pPr>
            <a:r>
              <a:rPr lang="en-US" sz="2200" b="1" dirty="0"/>
              <a:t>Intra-tumor heterogeneity </a:t>
            </a:r>
            <a:r>
              <a:rPr lang="en-US" sz="2200" dirty="0"/>
              <a:t>with multiple mechanisms of resistance (combination therapy)</a:t>
            </a:r>
          </a:p>
        </p:txBody>
      </p:sp>
      <p:sp>
        <p:nvSpPr>
          <p:cNvPr id="4" name="CasellaDiTesto 3">
            <a:extLst>
              <a:ext uri="{FF2B5EF4-FFF2-40B4-BE49-F238E27FC236}">
                <a16:creationId xmlns:a16="http://schemas.microsoft.com/office/drawing/2014/main" xmlns="" id="{C1784E85-CBE8-D443-B65B-97CE024CB3E8}"/>
              </a:ext>
            </a:extLst>
          </p:cNvPr>
          <p:cNvSpPr txBox="1"/>
          <p:nvPr/>
        </p:nvSpPr>
        <p:spPr>
          <a:xfrm>
            <a:off x="6681229" y="4790818"/>
            <a:ext cx="2357377" cy="307777"/>
          </a:xfrm>
          <a:prstGeom prst="rect">
            <a:avLst/>
          </a:prstGeom>
          <a:noFill/>
        </p:spPr>
        <p:txBody>
          <a:bodyPr wrap="none" rtlCol="0">
            <a:spAutoFit/>
          </a:bodyPr>
          <a:lstStyle/>
          <a:p>
            <a:r>
              <a:rPr lang="en-US" sz="1400" dirty="0"/>
              <a:t>Sharpe et al, Cancer Cell 2015</a:t>
            </a:r>
          </a:p>
        </p:txBody>
      </p:sp>
      <p:pic>
        <p:nvPicPr>
          <p:cNvPr id="5" name="Immagine 4">
            <a:extLst>
              <a:ext uri="{FF2B5EF4-FFF2-40B4-BE49-F238E27FC236}">
                <a16:creationId xmlns:a16="http://schemas.microsoft.com/office/drawing/2014/main" xmlns="" id="{3AD29696-FBDC-A14A-B8E5-D023E63870FF}"/>
              </a:ext>
            </a:extLst>
          </p:cNvPr>
          <p:cNvPicPr>
            <a:picLocks noChangeAspect="1"/>
          </p:cNvPicPr>
          <p:nvPr/>
        </p:nvPicPr>
        <p:blipFill>
          <a:blip r:embed="rId3"/>
          <a:stretch>
            <a:fillRect/>
          </a:stretch>
        </p:blipFill>
        <p:spPr>
          <a:xfrm>
            <a:off x="649705" y="972947"/>
            <a:ext cx="3947695" cy="3947695"/>
          </a:xfrm>
          <a:prstGeom prst="rect">
            <a:avLst/>
          </a:prstGeom>
        </p:spPr>
      </p:pic>
    </p:spTree>
    <p:extLst>
      <p:ext uri="{BB962C8B-B14F-4D97-AF65-F5344CB8AC3E}">
        <p14:creationId xmlns:p14="http://schemas.microsoft.com/office/powerpoint/2010/main" val="22835056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5943747" y="2949516"/>
            <a:ext cx="2850522" cy="1754326"/>
          </a:xfrm>
          <a:prstGeom prst="rect">
            <a:avLst/>
          </a:prstGeom>
          <a:solidFill>
            <a:schemeClr val="bg1"/>
          </a:solidFill>
          <a:ln>
            <a:solidFill>
              <a:schemeClr val="tx1"/>
            </a:solidFill>
          </a:ln>
        </p:spPr>
        <p:txBody>
          <a:bodyPr wrap="square">
            <a:spAutoFit/>
          </a:bodyPr>
          <a:lstStyle/>
          <a:p>
            <a:pPr algn="ctr">
              <a:lnSpc>
                <a:spcPct val="120000"/>
              </a:lnSpc>
            </a:pPr>
            <a:r>
              <a:rPr lang="en-US" b="1" dirty="0"/>
              <a:t>Patients who experienced resistance to </a:t>
            </a:r>
            <a:r>
              <a:rPr lang="en-US" b="1" dirty="0" err="1"/>
              <a:t>vismodegib</a:t>
            </a:r>
            <a:r>
              <a:rPr lang="en-US" b="1" dirty="0"/>
              <a:t> were also resistant to </a:t>
            </a:r>
            <a:r>
              <a:rPr lang="en-US" b="1" dirty="0" err="1"/>
              <a:t>sonidegib</a:t>
            </a:r>
            <a:r>
              <a:rPr lang="en-US" b="1" dirty="0"/>
              <a:t>: </a:t>
            </a:r>
          </a:p>
          <a:p>
            <a:pPr algn="ctr">
              <a:lnSpc>
                <a:spcPct val="120000"/>
              </a:lnSpc>
            </a:pPr>
            <a:r>
              <a:rPr lang="en-US" b="1" dirty="0"/>
              <a:t>probable cross-resistance</a:t>
            </a:r>
          </a:p>
        </p:txBody>
      </p:sp>
      <p:pic>
        <p:nvPicPr>
          <p:cNvPr id="11" name="Immagine 10"/>
          <p:cNvPicPr>
            <a:picLocks noChangeAspect="1"/>
          </p:cNvPicPr>
          <p:nvPr/>
        </p:nvPicPr>
        <p:blipFill>
          <a:blip r:embed="rId3"/>
          <a:stretch>
            <a:fillRect/>
          </a:stretch>
        </p:blipFill>
        <p:spPr>
          <a:xfrm>
            <a:off x="251460" y="0"/>
            <a:ext cx="5410200" cy="1438275"/>
          </a:xfrm>
          <a:prstGeom prst="rect">
            <a:avLst/>
          </a:prstGeom>
        </p:spPr>
      </p:pic>
      <p:pic>
        <p:nvPicPr>
          <p:cNvPr id="12" name="Immagine 11"/>
          <p:cNvPicPr>
            <a:picLocks noChangeAspect="1"/>
          </p:cNvPicPr>
          <p:nvPr/>
        </p:nvPicPr>
        <p:blipFill>
          <a:blip r:embed="rId4"/>
          <a:stretch>
            <a:fillRect/>
          </a:stretch>
        </p:blipFill>
        <p:spPr>
          <a:xfrm>
            <a:off x="251460" y="1637032"/>
            <a:ext cx="5206372" cy="3388813"/>
          </a:xfrm>
          <a:prstGeom prst="rect">
            <a:avLst/>
          </a:prstGeom>
        </p:spPr>
      </p:pic>
      <p:sp>
        <p:nvSpPr>
          <p:cNvPr id="2" name="CasellaDiTesto 1"/>
          <p:cNvSpPr txBox="1"/>
          <p:nvPr/>
        </p:nvSpPr>
        <p:spPr>
          <a:xfrm>
            <a:off x="5920886" y="339645"/>
            <a:ext cx="2960223" cy="2380139"/>
          </a:xfrm>
          <a:prstGeom prst="rect">
            <a:avLst/>
          </a:prstGeom>
          <a:noFill/>
        </p:spPr>
        <p:txBody>
          <a:bodyPr wrap="square" rtlCol="0">
            <a:spAutoFit/>
          </a:bodyPr>
          <a:lstStyle/>
          <a:p>
            <a:pPr marL="136922" indent="-136922">
              <a:spcAft>
                <a:spcPts val="450"/>
              </a:spcAft>
              <a:buFont typeface="Arial" charset="0"/>
              <a:buChar char="•"/>
            </a:pPr>
            <a:r>
              <a:rPr lang="en-US" sz="1650" dirty="0"/>
              <a:t>9 pts with </a:t>
            </a:r>
            <a:r>
              <a:rPr lang="en-US" sz="1650" dirty="0" err="1"/>
              <a:t>aBCC</a:t>
            </a:r>
            <a:r>
              <a:rPr lang="en-US" sz="1650" dirty="0"/>
              <a:t> resistant to </a:t>
            </a:r>
            <a:r>
              <a:rPr lang="en-US" sz="1650" dirty="0" err="1"/>
              <a:t>vismodegib</a:t>
            </a:r>
            <a:endParaRPr lang="en-US" sz="1650" dirty="0"/>
          </a:p>
          <a:p>
            <a:pPr marL="136922" indent="-136922">
              <a:spcAft>
                <a:spcPts val="450"/>
              </a:spcAft>
              <a:buFont typeface="Arial" charset="0"/>
              <a:buChar char="•"/>
            </a:pPr>
            <a:r>
              <a:rPr lang="en-US" sz="1650" dirty="0" err="1"/>
              <a:t>Sonidegib</a:t>
            </a:r>
            <a:r>
              <a:rPr lang="en-US" sz="1650" dirty="0"/>
              <a:t> 6 weeks</a:t>
            </a:r>
          </a:p>
          <a:p>
            <a:pPr marL="136922" indent="-136922">
              <a:spcAft>
                <a:spcPts val="450"/>
              </a:spcAft>
              <a:buFont typeface="Arial" charset="0"/>
              <a:buChar char="•"/>
            </a:pPr>
            <a:r>
              <a:rPr lang="en-US" sz="1650" b="1" dirty="0"/>
              <a:t>5 pts PD</a:t>
            </a:r>
          </a:p>
          <a:p>
            <a:pPr marL="136922" indent="-136922">
              <a:spcAft>
                <a:spcPts val="450"/>
              </a:spcAft>
              <a:buFont typeface="Arial" charset="0"/>
              <a:buChar char="•"/>
            </a:pPr>
            <a:r>
              <a:rPr lang="en-US" sz="1650" dirty="0"/>
              <a:t>3 pts discontinued for AE (1) or election to surgery (2), 1 NE</a:t>
            </a:r>
          </a:p>
          <a:p>
            <a:pPr marL="136922" indent="-136922">
              <a:spcAft>
                <a:spcPts val="450"/>
              </a:spcAft>
              <a:buFont typeface="Arial" charset="0"/>
              <a:buChar char="•"/>
            </a:pPr>
            <a:r>
              <a:rPr lang="en-US" sz="1650" b="1" dirty="0"/>
              <a:t>SMO mutations in 5/9 (</a:t>
            </a:r>
            <a:r>
              <a:rPr lang="en-US" sz="1650" dirty="0"/>
              <a:t>functional in vitro resistance</a:t>
            </a:r>
            <a:r>
              <a:rPr lang="en-US" sz="1650" b="1" dirty="0"/>
              <a:t>)</a:t>
            </a:r>
          </a:p>
        </p:txBody>
      </p:sp>
      <p:sp>
        <p:nvSpPr>
          <p:cNvPr id="9" name="Rettangolo 8"/>
          <p:cNvSpPr/>
          <p:nvPr/>
        </p:nvSpPr>
        <p:spPr>
          <a:xfrm>
            <a:off x="3820140" y="684847"/>
            <a:ext cx="1637692" cy="300082"/>
          </a:xfrm>
          <a:prstGeom prst="rect">
            <a:avLst/>
          </a:prstGeom>
        </p:spPr>
        <p:txBody>
          <a:bodyPr wrap="none">
            <a:spAutoFit/>
          </a:bodyPr>
          <a:lstStyle/>
          <a:p>
            <a:r>
              <a:rPr lang="it-IT" sz="1350" i="1" dirty="0" err="1"/>
              <a:t>Clin</a:t>
            </a:r>
            <a:r>
              <a:rPr lang="it-IT" sz="1350" i="1" dirty="0"/>
              <a:t> </a:t>
            </a:r>
            <a:r>
              <a:rPr lang="it-IT" sz="1350" i="1" dirty="0" err="1"/>
              <a:t>Cancer</a:t>
            </a:r>
            <a:r>
              <a:rPr lang="it-IT" sz="1350" i="1" dirty="0"/>
              <a:t> Res 2016</a:t>
            </a:r>
          </a:p>
        </p:txBody>
      </p:sp>
    </p:spTree>
    <p:extLst>
      <p:ext uri="{BB962C8B-B14F-4D97-AF65-F5344CB8AC3E}">
        <p14:creationId xmlns:p14="http://schemas.microsoft.com/office/powerpoint/2010/main" val="239303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p:cNvSpPr>
          <p:nvPr>
            <p:ph type="body" idx="1"/>
          </p:nvPr>
        </p:nvSpPr>
        <p:spPr>
          <a:xfrm>
            <a:off x="657923" y="765573"/>
            <a:ext cx="7738946" cy="3394472"/>
          </a:xfrm>
        </p:spPr>
        <p:txBody>
          <a:bodyPr>
            <a:noAutofit/>
          </a:bodyPr>
          <a:lstStyle/>
          <a:p>
            <a:pPr eaLnBrk="1" hangingPunct="1">
              <a:lnSpc>
                <a:spcPct val="150000"/>
              </a:lnSpc>
            </a:pPr>
            <a:r>
              <a:rPr lang="it-IT" sz="1600" dirty="0"/>
              <a:t>NMSC are </a:t>
            </a:r>
            <a:r>
              <a:rPr lang="it-IT" sz="1600" dirty="0" err="1"/>
              <a:t>approximately</a:t>
            </a:r>
            <a:r>
              <a:rPr lang="it-IT" sz="1600" dirty="0"/>
              <a:t> 90% or more of </a:t>
            </a:r>
            <a:r>
              <a:rPr lang="it-IT" sz="1600" dirty="0" err="1"/>
              <a:t>all</a:t>
            </a:r>
            <a:r>
              <a:rPr lang="it-IT" sz="1600" dirty="0"/>
              <a:t> </a:t>
            </a:r>
            <a:r>
              <a:rPr lang="it-IT" sz="1600" dirty="0" err="1"/>
              <a:t>skin</a:t>
            </a:r>
            <a:r>
              <a:rPr lang="it-IT" sz="1600" dirty="0"/>
              <a:t> </a:t>
            </a:r>
            <a:r>
              <a:rPr lang="it-IT" sz="1600" dirty="0" err="1" smtClean="0"/>
              <a:t>malignancies</a:t>
            </a:r>
            <a:endParaRPr lang="it-IT" sz="1600" dirty="0"/>
          </a:p>
          <a:p>
            <a:pPr eaLnBrk="1" hangingPunct="1">
              <a:lnSpc>
                <a:spcPct val="150000"/>
              </a:lnSpc>
            </a:pPr>
            <a:r>
              <a:rPr lang="it-IT" sz="1600" dirty="0"/>
              <a:t>70% of NMSC are </a:t>
            </a:r>
            <a:r>
              <a:rPr lang="it-IT" sz="1600" dirty="0" err="1"/>
              <a:t>basal</a:t>
            </a:r>
            <a:r>
              <a:rPr lang="it-IT" sz="1600" dirty="0"/>
              <a:t> </a:t>
            </a:r>
            <a:r>
              <a:rPr lang="it-IT" sz="1600" dirty="0" err="1"/>
              <a:t>cell</a:t>
            </a:r>
            <a:r>
              <a:rPr lang="it-IT" sz="1600" dirty="0"/>
              <a:t> </a:t>
            </a:r>
            <a:r>
              <a:rPr lang="it-IT" sz="1600" dirty="0" err="1"/>
              <a:t>carcinomas</a:t>
            </a:r>
            <a:r>
              <a:rPr lang="it-IT" sz="1600" dirty="0"/>
              <a:t> (BCC</a:t>
            </a:r>
            <a:r>
              <a:rPr lang="it-IT" sz="1600" dirty="0" smtClean="0"/>
              <a:t>)</a:t>
            </a:r>
            <a:endParaRPr lang="it-IT" sz="1600" dirty="0"/>
          </a:p>
          <a:p>
            <a:pPr eaLnBrk="1" hangingPunct="1">
              <a:lnSpc>
                <a:spcPct val="150000"/>
              </a:lnSpc>
            </a:pPr>
            <a:r>
              <a:rPr lang="it-IT" sz="1600" dirty="0"/>
              <a:t>BCC: </a:t>
            </a:r>
            <a:r>
              <a:rPr lang="it-IT" sz="1600" dirty="0" err="1"/>
              <a:t>Squamous</a:t>
            </a:r>
            <a:r>
              <a:rPr lang="it-IT" sz="1600" dirty="0"/>
              <a:t> Cell </a:t>
            </a:r>
            <a:r>
              <a:rPr lang="it-IT" sz="1600" dirty="0" err="1"/>
              <a:t>Carcinomas</a:t>
            </a:r>
            <a:r>
              <a:rPr lang="it-IT" sz="1600" dirty="0"/>
              <a:t> ≈ </a:t>
            </a:r>
            <a:r>
              <a:rPr lang="it-IT" sz="1600" dirty="0" smtClean="0"/>
              <a:t>5:1</a:t>
            </a:r>
            <a:endParaRPr lang="it-IT" sz="1600" dirty="0"/>
          </a:p>
          <a:p>
            <a:pPr eaLnBrk="1" hangingPunct="1">
              <a:lnSpc>
                <a:spcPct val="150000"/>
              </a:lnSpc>
            </a:pPr>
            <a:r>
              <a:rPr lang="it-IT" sz="1600" dirty="0"/>
              <a:t>The </a:t>
            </a:r>
            <a:r>
              <a:rPr lang="it-IT" sz="1600" dirty="0" err="1"/>
              <a:t>overall</a:t>
            </a:r>
            <a:r>
              <a:rPr lang="it-IT" sz="1600" dirty="0"/>
              <a:t> </a:t>
            </a:r>
            <a:r>
              <a:rPr lang="it-IT" sz="1600" dirty="0" err="1"/>
              <a:t>mortality</a:t>
            </a:r>
            <a:r>
              <a:rPr lang="it-IT" sz="1600" dirty="0"/>
              <a:t> </a:t>
            </a:r>
            <a:r>
              <a:rPr lang="it-IT" sz="1600" dirty="0" smtClean="0"/>
              <a:t>rate </a:t>
            </a:r>
            <a:r>
              <a:rPr lang="it-IT" sz="1600" dirty="0" err="1" smtClean="0"/>
              <a:t>is</a:t>
            </a:r>
            <a:r>
              <a:rPr lang="it-IT" sz="1600" dirty="0" smtClean="0"/>
              <a:t> </a:t>
            </a:r>
            <a:r>
              <a:rPr lang="it-IT" sz="1600" dirty="0" err="1"/>
              <a:t>generally</a:t>
            </a:r>
            <a:r>
              <a:rPr lang="it-IT" sz="1600" dirty="0"/>
              <a:t> </a:t>
            </a:r>
            <a:r>
              <a:rPr lang="it-IT" sz="1600" dirty="0" err="1" smtClean="0"/>
              <a:t>low</a:t>
            </a:r>
            <a:endParaRPr lang="it-IT" sz="1600" dirty="0"/>
          </a:p>
          <a:p>
            <a:pPr eaLnBrk="1" hangingPunct="1">
              <a:lnSpc>
                <a:spcPct val="150000"/>
              </a:lnSpc>
              <a:buFont typeface="Arial" panose="020B0604020202020204" pitchFamily="34" charset="0"/>
              <a:buNone/>
            </a:pPr>
            <a:r>
              <a:rPr lang="it-IT" sz="1600" dirty="0"/>
              <a:t>	</a:t>
            </a:r>
            <a:r>
              <a:rPr lang="it-IT" sz="1600" dirty="0">
                <a:sym typeface="Wingdings" panose="05000000000000000000" pitchFamily="2" charset="2"/>
              </a:rPr>
              <a:t>	 BCC </a:t>
            </a:r>
            <a:r>
              <a:rPr lang="en-US" sz="1600" dirty="0">
                <a:sym typeface="Wingdings" panose="05000000000000000000" pitchFamily="2" charset="2"/>
              </a:rPr>
              <a:t>metastatic spread is rare and mostly seen in </a:t>
            </a:r>
            <a:r>
              <a:rPr lang="en-US" sz="1600" dirty="0" smtClean="0">
                <a:sym typeface="Wingdings" panose="05000000000000000000" pitchFamily="2" charset="2"/>
              </a:rPr>
              <a:t>advanced/neglected </a:t>
            </a:r>
            <a:r>
              <a:rPr lang="en-US" sz="1600" dirty="0">
                <a:sym typeface="Wingdings" panose="05000000000000000000" pitchFamily="2" charset="2"/>
              </a:rPr>
              <a:t>BCC </a:t>
            </a:r>
            <a:endParaRPr lang="en-US" sz="1600" dirty="0" smtClean="0">
              <a:sym typeface="Wingdings" panose="05000000000000000000" pitchFamily="2" charset="2"/>
            </a:endParaRPr>
          </a:p>
          <a:p>
            <a:pPr>
              <a:lnSpc>
                <a:spcPct val="150000"/>
              </a:lnSpc>
            </a:pPr>
            <a:r>
              <a:rPr lang="en-US" sz="1600" dirty="0" smtClean="0"/>
              <a:t>Advanced BCC </a:t>
            </a:r>
            <a:r>
              <a:rPr lang="en-US" sz="1600" dirty="0"/>
              <a:t>may not be amenable to radiation therapy and can be challenging to treat with surgery without causing significant morbidity, loss of function, or disfigurement when they are located in a difficult-to-treat </a:t>
            </a:r>
            <a:r>
              <a:rPr lang="en-US" sz="1600" dirty="0" smtClean="0"/>
              <a:t>area</a:t>
            </a:r>
            <a:endParaRPr lang="en-US" sz="1600" dirty="0" smtClean="0">
              <a:sym typeface="Wingdings" panose="05000000000000000000" pitchFamily="2" charset="2"/>
            </a:endParaRPr>
          </a:p>
          <a:p>
            <a:pPr>
              <a:spcAft>
                <a:spcPts val="600"/>
              </a:spcAft>
              <a:defRPr/>
            </a:pPr>
            <a:r>
              <a:rPr lang="en-US" sz="1600" dirty="0" smtClean="0"/>
              <a:t>Large</a:t>
            </a:r>
            <a:r>
              <a:rPr lang="en-US" sz="1600" dirty="0"/>
              <a:t>, aggressive, or recurrent tumors or those that penetrate deeper into surrounding tissues</a:t>
            </a:r>
          </a:p>
          <a:p>
            <a:pPr eaLnBrk="1" hangingPunct="1">
              <a:lnSpc>
                <a:spcPct val="150000"/>
              </a:lnSpc>
              <a:buFont typeface="Arial" panose="020B0604020202020204" pitchFamily="34" charset="0"/>
              <a:buNone/>
            </a:pPr>
            <a:endParaRPr lang="it-IT" sz="1600" dirty="0"/>
          </a:p>
        </p:txBody>
      </p:sp>
      <p:sp>
        <p:nvSpPr>
          <p:cNvPr id="18434" name="Rectangle 4"/>
          <p:cNvSpPr>
            <a:spLocks noGrp="1"/>
          </p:cNvSpPr>
          <p:nvPr>
            <p:ph type="title"/>
          </p:nvPr>
        </p:nvSpPr>
        <p:spPr>
          <a:xfrm>
            <a:off x="1494235" y="-91678"/>
            <a:ext cx="6172200" cy="857251"/>
          </a:xfrm>
        </p:spPr>
        <p:txBody>
          <a:bodyPr/>
          <a:lstStyle/>
          <a:p>
            <a:pPr eaLnBrk="1" hangingPunct="1"/>
            <a:r>
              <a:rPr lang="it-IT" sz="2100" b="1" dirty="0" smtClean="0"/>
              <a:t>BCC: World </a:t>
            </a:r>
            <a:r>
              <a:rPr lang="it-IT" sz="2100" b="1" dirty="0" err="1"/>
              <a:t>Health</a:t>
            </a:r>
            <a:r>
              <a:rPr lang="it-IT" sz="2100" b="1" dirty="0"/>
              <a:t> Organization</a:t>
            </a:r>
          </a:p>
        </p:txBody>
      </p:sp>
    </p:spTree>
    <p:extLst>
      <p:ext uri="{BB962C8B-B14F-4D97-AF65-F5344CB8AC3E}">
        <p14:creationId xmlns:p14="http://schemas.microsoft.com/office/powerpoint/2010/main" val="4141678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4">
            <a:extLst>
              <a:ext uri="{FF2B5EF4-FFF2-40B4-BE49-F238E27FC236}">
                <a16:creationId xmlns:a16="http://schemas.microsoft.com/office/drawing/2014/main" xmlns="" id="{8F42257A-F754-D943-9D06-F53B7C838563}"/>
              </a:ext>
            </a:extLst>
          </p:cNvPr>
          <p:cNvSpPr txBox="1">
            <a:spLocks/>
          </p:cNvSpPr>
          <p:nvPr/>
        </p:nvSpPr>
        <p:spPr>
          <a:xfrm>
            <a:off x="1496249" y="101600"/>
            <a:ext cx="6172200" cy="583406"/>
          </a:xfrm>
          <a:prstGeom prst="rect">
            <a:avLst/>
          </a:prstGeom>
        </p:spPr>
        <p:txBody>
          <a:bodyPr vert="horz" lIns="68580" tIns="34290" rIns="68580" bIns="34290" rtlCol="0" anchor="ctr">
            <a:normAutofit/>
          </a:bodyPr>
          <a:lstStyle/>
          <a:p>
            <a:pPr algn="ctr" defTabSz="685800">
              <a:spcBef>
                <a:spcPct val="0"/>
              </a:spcBef>
              <a:defRPr/>
            </a:pPr>
            <a:r>
              <a:rPr lang="it-IT" altLang="it-IT" sz="2400" b="1" dirty="0" err="1">
                <a:latin typeface="Calibri Light" panose="020F0302020204030204" pitchFamily="34" charset="0"/>
                <a:ea typeface="+mj-ea"/>
                <a:cs typeface="Calibri Light" panose="020F0302020204030204" pitchFamily="34" charset="0"/>
              </a:rPr>
              <a:t>Phase</a:t>
            </a:r>
            <a:r>
              <a:rPr lang="it-IT" altLang="it-IT" sz="2400" b="1" dirty="0">
                <a:latin typeface="Calibri Light" panose="020F0302020204030204" pitchFamily="34" charset="0"/>
                <a:ea typeface="+mj-ea"/>
                <a:cs typeface="Calibri Light" panose="020F0302020204030204" pitchFamily="34" charset="0"/>
              </a:rPr>
              <a:t> I </a:t>
            </a:r>
            <a:r>
              <a:rPr lang="it-IT" altLang="it-IT" sz="2400" b="1" dirty="0" err="1">
                <a:latin typeface="Calibri Light" panose="020F0302020204030204" pitchFamily="34" charset="0"/>
                <a:ea typeface="+mj-ea"/>
                <a:cs typeface="Calibri Light" panose="020F0302020204030204" pitchFamily="34" charset="0"/>
              </a:rPr>
              <a:t>Study</a:t>
            </a:r>
            <a:r>
              <a:rPr lang="it-IT" altLang="it-IT" sz="2400" b="1" dirty="0">
                <a:latin typeface="Calibri Light" panose="020F0302020204030204" pitchFamily="34" charset="0"/>
                <a:ea typeface="+mj-ea"/>
                <a:cs typeface="Calibri Light" panose="020F0302020204030204" pitchFamily="34" charset="0"/>
              </a:rPr>
              <a:t> – </a:t>
            </a:r>
            <a:r>
              <a:rPr lang="it-IT" altLang="it-IT" sz="2400" b="1" dirty="0" err="1">
                <a:latin typeface="Calibri Light" panose="020F0302020204030204" pitchFamily="34" charset="0"/>
                <a:ea typeface="+mj-ea"/>
                <a:cs typeface="Calibri Light" panose="020F0302020204030204" pitchFamily="34" charset="0"/>
              </a:rPr>
              <a:t>Taladegib</a:t>
            </a:r>
            <a:r>
              <a:rPr lang="it-IT" altLang="it-IT" sz="2400" b="1" dirty="0">
                <a:latin typeface="Calibri Light" panose="020F0302020204030204" pitchFamily="34" charset="0"/>
                <a:ea typeface="+mj-ea"/>
                <a:cs typeface="Calibri Light" panose="020F0302020204030204" pitchFamily="34" charset="0"/>
              </a:rPr>
              <a:t> (LY2940680)</a:t>
            </a:r>
            <a:endParaRPr lang="it-IT" altLang="en-US" sz="2400" b="1" dirty="0">
              <a:latin typeface="Calibri Light" panose="020F0302020204030204" pitchFamily="34" charset="0"/>
              <a:ea typeface="+mj-ea"/>
              <a:cs typeface="Calibri Light" panose="020F0302020204030204" pitchFamily="34" charset="0"/>
            </a:endParaRPr>
          </a:p>
        </p:txBody>
      </p:sp>
      <p:sp>
        <p:nvSpPr>
          <p:cNvPr id="4" name="CasellaDiTesto 3">
            <a:extLst>
              <a:ext uri="{FF2B5EF4-FFF2-40B4-BE49-F238E27FC236}">
                <a16:creationId xmlns:a16="http://schemas.microsoft.com/office/drawing/2014/main" xmlns="" id="{D39869CA-6B2B-DE4E-91AF-15B0C85309D1}"/>
              </a:ext>
            </a:extLst>
          </p:cNvPr>
          <p:cNvSpPr txBox="1"/>
          <p:nvPr/>
        </p:nvSpPr>
        <p:spPr>
          <a:xfrm>
            <a:off x="7093131" y="4300139"/>
            <a:ext cx="1901515" cy="523220"/>
          </a:xfrm>
          <a:prstGeom prst="rect">
            <a:avLst/>
          </a:prstGeom>
          <a:noFill/>
        </p:spPr>
        <p:txBody>
          <a:bodyPr wrap="square" rtlCol="0">
            <a:spAutoFit/>
          </a:bodyPr>
          <a:lstStyle/>
          <a:p>
            <a:pPr algn="r"/>
            <a:r>
              <a:rPr lang="en-US" sz="1400" i="1" dirty="0" err="1" smtClean="0"/>
              <a:t>Bendell</a:t>
            </a:r>
            <a:r>
              <a:rPr lang="en-US" sz="1400" i="1" dirty="0" smtClean="0"/>
              <a:t>, </a:t>
            </a:r>
            <a:r>
              <a:rPr lang="en-US" sz="1400" i="1" dirty="0"/>
              <a:t>et </a:t>
            </a:r>
            <a:r>
              <a:rPr lang="en-US" sz="1400" i="1" dirty="0" smtClean="0"/>
              <a:t>al. </a:t>
            </a:r>
            <a:r>
              <a:rPr lang="en-US" sz="1400" i="1" dirty="0" err="1"/>
              <a:t>Clin</a:t>
            </a:r>
            <a:r>
              <a:rPr lang="en-US" sz="1400" i="1" dirty="0"/>
              <a:t> Cancer Res 2018</a:t>
            </a:r>
          </a:p>
        </p:txBody>
      </p:sp>
      <p:sp>
        <p:nvSpPr>
          <p:cNvPr id="5" name="CasellaDiTesto 4">
            <a:extLst>
              <a:ext uri="{FF2B5EF4-FFF2-40B4-BE49-F238E27FC236}">
                <a16:creationId xmlns:a16="http://schemas.microsoft.com/office/drawing/2014/main" xmlns="" id="{23D88DCD-C090-214A-9363-45AECB7D595F}"/>
              </a:ext>
            </a:extLst>
          </p:cNvPr>
          <p:cNvSpPr txBox="1"/>
          <p:nvPr/>
        </p:nvSpPr>
        <p:spPr>
          <a:xfrm>
            <a:off x="278671" y="840216"/>
            <a:ext cx="8607356" cy="1138773"/>
          </a:xfrm>
          <a:prstGeom prst="rect">
            <a:avLst/>
          </a:prstGeom>
          <a:noFill/>
        </p:spPr>
        <p:txBody>
          <a:bodyPr wrap="none" rtlCol="0">
            <a:spAutoFit/>
          </a:bodyPr>
          <a:lstStyle/>
          <a:p>
            <a:r>
              <a:rPr lang="en-US" sz="1700" dirty="0"/>
              <a:t>Multicenter, open label, dose-escalation study - advanced cancers</a:t>
            </a:r>
          </a:p>
          <a:p>
            <a:r>
              <a:rPr lang="en-US" sz="1700" b="1" dirty="0"/>
              <a:t>47</a:t>
            </a:r>
            <a:r>
              <a:rPr lang="en-US" sz="1700" dirty="0"/>
              <a:t>/84 patients with </a:t>
            </a:r>
            <a:r>
              <a:rPr lang="en-US" sz="1700" b="1" dirty="0" err="1"/>
              <a:t>aBCC</a:t>
            </a:r>
            <a:r>
              <a:rPr lang="en-US" sz="1700" dirty="0"/>
              <a:t> (</a:t>
            </a:r>
            <a:r>
              <a:rPr lang="en-US" sz="1700" dirty="0" err="1"/>
              <a:t>laBCC</a:t>
            </a:r>
            <a:r>
              <a:rPr lang="en-US" sz="1700" dirty="0"/>
              <a:t> and </a:t>
            </a:r>
            <a:r>
              <a:rPr lang="en-US" sz="1700" dirty="0" err="1"/>
              <a:t>mBCC</a:t>
            </a:r>
            <a:r>
              <a:rPr lang="en-US" sz="1700" dirty="0"/>
              <a:t>)</a:t>
            </a:r>
          </a:p>
          <a:p>
            <a:r>
              <a:rPr lang="en-US" sz="1700" dirty="0"/>
              <a:t>All response in BCC patients </a:t>
            </a:r>
            <a:r>
              <a:rPr lang="en-US" sz="1700" b="1" dirty="0"/>
              <a:t>- ORR: 46.8% </a:t>
            </a:r>
            <a:r>
              <a:rPr lang="en-US" sz="1700" dirty="0"/>
              <a:t>- </a:t>
            </a:r>
            <a:r>
              <a:rPr lang="en-US" sz="1700" b="1" dirty="0"/>
              <a:t>HPI-treated (11/31) and HPI-naïve patients (11/16)</a:t>
            </a:r>
          </a:p>
          <a:p>
            <a:r>
              <a:rPr lang="en-US" sz="1700" dirty="0"/>
              <a:t>AE </a:t>
            </a:r>
            <a:r>
              <a:rPr lang="en-US" sz="1700" dirty="0" err="1"/>
              <a:t>Hhi</a:t>
            </a:r>
            <a:r>
              <a:rPr lang="en-US" sz="1700" dirty="0"/>
              <a:t> class-effect</a:t>
            </a:r>
          </a:p>
        </p:txBody>
      </p:sp>
      <p:pic>
        <p:nvPicPr>
          <p:cNvPr id="6" name="Immagine 5">
            <a:extLst>
              <a:ext uri="{FF2B5EF4-FFF2-40B4-BE49-F238E27FC236}">
                <a16:creationId xmlns:a16="http://schemas.microsoft.com/office/drawing/2014/main" xmlns="" id="{5014297A-4CAC-C644-B414-A6AAC17EF7AF}"/>
              </a:ext>
            </a:extLst>
          </p:cNvPr>
          <p:cNvPicPr>
            <a:picLocks noChangeAspect="1"/>
          </p:cNvPicPr>
          <p:nvPr/>
        </p:nvPicPr>
        <p:blipFill>
          <a:blip r:embed="rId3"/>
          <a:stretch>
            <a:fillRect/>
          </a:stretch>
        </p:blipFill>
        <p:spPr>
          <a:xfrm>
            <a:off x="203475" y="1925982"/>
            <a:ext cx="7177985" cy="3171668"/>
          </a:xfrm>
          <a:prstGeom prst="rect">
            <a:avLst/>
          </a:prstGeom>
        </p:spPr>
      </p:pic>
      <p:sp>
        <p:nvSpPr>
          <p:cNvPr id="2" name="Freccia destra 1">
            <a:extLst>
              <a:ext uri="{FF2B5EF4-FFF2-40B4-BE49-F238E27FC236}">
                <a16:creationId xmlns:a16="http://schemas.microsoft.com/office/drawing/2014/main" xmlns="" id="{11ADDA4C-D51A-4C43-985D-6330E809EA8E}"/>
              </a:ext>
            </a:extLst>
          </p:cNvPr>
          <p:cNvSpPr/>
          <p:nvPr/>
        </p:nvSpPr>
        <p:spPr>
          <a:xfrm>
            <a:off x="7381460" y="3154680"/>
            <a:ext cx="425230" cy="32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asellaDiTesto 7">
            <a:extLst>
              <a:ext uri="{FF2B5EF4-FFF2-40B4-BE49-F238E27FC236}">
                <a16:creationId xmlns:a16="http://schemas.microsoft.com/office/drawing/2014/main" xmlns="" id="{CF287C58-43BE-4E4F-AFF8-43427B1AE15A}"/>
              </a:ext>
            </a:extLst>
          </p:cNvPr>
          <p:cNvSpPr txBox="1"/>
          <p:nvPr/>
        </p:nvSpPr>
        <p:spPr>
          <a:xfrm>
            <a:off x="7876133" y="3107174"/>
            <a:ext cx="1005403" cy="400110"/>
          </a:xfrm>
          <a:prstGeom prst="rect">
            <a:avLst/>
          </a:prstGeom>
          <a:noFill/>
        </p:spPr>
        <p:txBody>
          <a:bodyPr wrap="none" rtlCol="0">
            <a:spAutoFit/>
          </a:bodyPr>
          <a:lstStyle/>
          <a:p>
            <a:r>
              <a:rPr lang="en-US" sz="2000" b="1" dirty="0"/>
              <a:t>Phase 2</a:t>
            </a:r>
          </a:p>
        </p:txBody>
      </p:sp>
    </p:spTree>
    <p:extLst>
      <p:ext uri="{BB962C8B-B14F-4D97-AF65-F5344CB8AC3E}">
        <p14:creationId xmlns:p14="http://schemas.microsoft.com/office/powerpoint/2010/main" val="336221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xmlns="" id="{6FD31D1A-8750-9F42-A985-AC2597272A1E}"/>
              </a:ext>
            </a:extLst>
          </p:cNvPr>
          <p:cNvPicPr>
            <a:picLocks noChangeAspect="1"/>
          </p:cNvPicPr>
          <p:nvPr/>
        </p:nvPicPr>
        <p:blipFill>
          <a:blip r:embed="rId3"/>
          <a:stretch>
            <a:fillRect/>
          </a:stretch>
        </p:blipFill>
        <p:spPr>
          <a:xfrm>
            <a:off x="307304" y="58940"/>
            <a:ext cx="4056352" cy="1181705"/>
          </a:xfrm>
          <a:prstGeom prst="rect">
            <a:avLst/>
          </a:prstGeom>
        </p:spPr>
      </p:pic>
      <p:pic>
        <p:nvPicPr>
          <p:cNvPr id="9" name="Immagine 8">
            <a:extLst>
              <a:ext uri="{FF2B5EF4-FFF2-40B4-BE49-F238E27FC236}">
                <a16:creationId xmlns:a16="http://schemas.microsoft.com/office/drawing/2014/main" xmlns="" id="{1CA35F54-A176-EA45-9E40-3DADEDD89299}"/>
              </a:ext>
            </a:extLst>
          </p:cNvPr>
          <p:cNvPicPr>
            <a:picLocks noChangeAspect="1"/>
          </p:cNvPicPr>
          <p:nvPr/>
        </p:nvPicPr>
        <p:blipFill>
          <a:blip r:embed="rId4"/>
          <a:stretch>
            <a:fillRect/>
          </a:stretch>
        </p:blipFill>
        <p:spPr>
          <a:xfrm>
            <a:off x="3780754" y="879232"/>
            <a:ext cx="1600200" cy="165100"/>
          </a:xfrm>
          <a:prstGeom prst="rect">
            <a:avLst/>
          </a:prstGeom>
        </p:spPr>
      </p:pic>
      <p:pic>
        <p:nvPicPr>
          <p:cNvPr id="10" name="Immagine 9">
            <a:extLst>
              <a:ext uri="{FF2B5EF4-FFF2-40B4-BE49-F238E27FC236}">
                <a16:creationId xmlns:a16="http://schemas.microsoft.com/office/drawing/2014/main" xmlns="" id="{E51F93EA-3324-FC4A-88A8-81078361C426}"/>
              </a:ext>
            </a:extLst>
          </p:cNvPr>
          <p:cNvPicPr>
            <a:picLocks noChangeAspect="1"/>
          </p:cNvPicPr>
          <p:nvPr/>
        </p:nvPicPr>
        <p:blipFill>
          <a:blip r:embed="rId5"/>
          <a:stretch>
            <a:fillRect/>
          </a:stretch>
        </p:blipFill>
        <p:spPr>
          <a:xfrm>
            <a:off x="263727" y="2333103"/>
            <a:ext cx="8662390" cy="2516047"/>
          </a:xfrm>
          <a:prstGeom prst="rect">
            <a:avLst/>
          </a:prstGeom>
        </p:spPr>
      </p:pic>
      <p:sp>
        <p:nvSpPr>
          <p:cNvPr id="11" name="Rettangolo 10">
            <a:extLst>
              <a:ext uri="{FF2B5EF4-FFF2-40B4-BE49-F238E27FC236}">
                <a16:creationId xmlns:a16="http://schemas.microsoft.com/office/drawing/2014/main" xmlns="" id="{B1FFC956-0742-6C41-BC9E-3848668AE2C6}"/>
              </a:ext>
            </a:extLst>
          </p:cNvPr>
          <p:cNvSpPr/>
          <p:nvPr/>
        </p:nvSpPr>
        <p:spPr>
          <a:xfrm>
            <a:off x="5095354" y="2634044"/>
            <a:ext cx="3715473" cy="21181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asellaDiTesto 11">
            <a:extLst>
              <a:ext uri="{FF2B5EF4-FFF2-40B4-BE49-F238E27FC236}">
                <a16:creationId xmlns:a16="http://schemas.microsoft.com/office/drawing/2014/main" xmlns="" id="{EBA2DC71-D574-7540-80BA-FE485940BF7D}"/>
              </a:ext>
            </a:extLst>
          </p:cNvPr>
          <p:cNvSpPr txBox="1"/>
          <p:nvPr/>
        </p:nvSpPr>
        <p:spPr>
          <a:xfrm>
            <a:off x="249659" y="1329875"/>
            <a:ext cx="8547100" cy="923330"/>
          </a:xfrm>
          <a:prstGeom prst="rect">
            <a:avLst/>
          </a:prstGeom>
          <a:noFill/>
        </p:spPr>
        <p:txBody>
          <a:bodyPr wrap="square" rtlCol="0">
            <a:spAutoFit/>
          </a:bodyPr>
          <a:lstStyle/>
          <a:p>
            <a:pPr algn="ctr"/>
            <a:r>
              <a:rPr lang="en-US" b="1" dirty="0"/>
              <a:t>Vismodegib </a:t>
            </a:r>
            <a:r>
              <a:rPr lang="en-US" b="1" dirty="0" err="1"/>
              <a:t>rechallenge</a:t>
            </a:r>
            <a:r>
              <a:rPr lang="en-US" b="1" dirty="0"/>
              <a:t> </a:t>
            </a:r>
            <a:r>
              <a:rPr lang="en-US" dirty="0"/>
              <a:t>is feasible in patients discontinuing the drug for progression</a:t>
            </a:r>
          </a:p>
          <a:p>
            <a:pPr algn="ctr"/>
            <a:r>
              <a:rPr lang="en-US" dirty="0"/>
              <a:t>However, </a:t>
            </a:r>
            <a:r>
              <a:rPr lang="en-US" b="1" dirty="0"/>
              <a:t>lower clinical activity and duration of response and more toxic</a:t>
            </a:r>
          </a:p>
          <a:p>
            <a:pPr algn="ctr"/>
            <a:r>
              <a:rPr lang="en-US" dirty="0"/>
              <a:t>Intercurrent therapies may eliminate tumor clones resistant to </a:t>
            </a:r>
            <a:r>
              <a:rPr lang="en-US" dirty="0" err="1"/>
              <a:t>vismodegib</a:t>
            </a:r>
            <a:endParaRPr lang="en-US" dirty="0"/>
          </a:p>
        </p:txBody>
      </p:sp>
      <p:sp>
        <p:nvSpPr>
          <p:cNvPr id="13" name="CasellaDiTesto 12">
            <a:extLst>
              <a:ext uri="{FF2B5EF4-FFF2-40B4-BE49-F238E27FC236}">
                <a16:creationId xmlns:a16="http://schemas.microsoft.com/office/drawing/2014/main" xmlns="" id="{9EEF6D12-7AB7-2B4E-AAC7-6A1745C5978A}"/>
              </a:ext>
            </a:extLst>
          </p:cNvPr>
          <p:cNvSpPr txBox="1"/>
          <p:nvPr/>
        </p:nvSpPr>
        <p:spPr>
          <a:xfrm>
            <a:off x="5935669" y="2632193"/>
            <a:ext cx="2068195" cy="369332"/>
          </a:xfrm>
          <a:prstGeom prst="rect">
            <a:avLst/>
          </a:prstGeom>
          <a:noFill/>
        </p:spPr>
        <p:txBody>
          <a:bodyPr wrap="none" rtlCol="0">
            <a:spAutoFit/>
          </a:bodyPr>
          <a:lstStyle/>
          <a:p>
            <a:r>
              <a:rPr lang="en-US" b="1" dirty="0">
                <a:solidFill>
                  <a:srgbClr val="FF0000"/>
                </a:solidFill>
              </a:rPr>
              <a:t>ORR: 50% - PR: 50%</a:t>
            </a:r>
          </a:p>
        </p:txBody>
      </p:sp>
    </p:spTree>
    <p:extLst>
      <p:ext uri="{BB962C8B-B14F-4D97-AF65-F5344CB8AC3E}">
        <p14:creationId xmlns:p14="http://schemas.microsoft.com/office/powerpoint/2010/main" val="205855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t="11410"/>
          <a:stretch/>
        </p:blipFill>
        <p:spPr>
          <a:xfrm>
            <a:off x="404230" y="281949"/>
            <a:ext cx="6334125" cy="1240414"/>
          </a:xfrm>
          <a:prstGeom prst="rect">
            <a:avLst/>
          </a:prstGeom>
          <a:ln>
            <a:noFill/>
          </a:ln>
        </p:spPr>
      </p:pic>
      <p:sp>
        <p:nvSpPr>
          <p:cNvPr id="6" name="Rettangolo 5"/>
          <p:cNvSpPr/>
          <p:nvPr/>
        </p:nvSpPr>
        <p:spPr>
          <a:xfrm>
            <a:off x="5457681" y="4931882"/>
            <a:ext cx="3611886" cy="207749"/>
          </a:xfrm>
          <a:prstGeom prst="rect">
            <a:avLst/>
          </a:prstGeom>
        </p:spPr>
        <p:txBody>
          <a:bodyPr wrap="none">
            <a:spAutoFit/>
          </a:bodyPr>
          <a:lstStyle/>
          <a:p>
            <a:r>
              <a:rPr lang="pt-BR" sz="750" b="1" dirty="0">
                <a:latin typeface=""/>
              </a:rPr>
              <a:t>JAMA </a:t>
            </a:r>
            <a:r>
              <a:rPr lang="pt-BR" sz="750" b="1" dirty="0" err="1">
                <a:latin typeface=""/>
              </a:rPr>
              <a:t>Dermatol</a:t>
            </a:r>
            <a:r>
              <a:rPr lang="pt-BR" sz="750" b="1" dirty="0">
                <a:latin typeface=""/>
              </a:rPr>
              <a:t>. 2015;151(9):998-1001. doi:10.1001/jamadermatol.2015.0326</a:t>
            </a:r>
            <a:endParaRPr lang="it-IT" b="1" dirty="0"/>
          </a:p>
        </p:txBody>
      </p:sp>
      <p:pic>
        <p:nvPicPr>
          <p:cNvPr id="9" name="Immagine 8"/>
          <p:cNvPicPr>
            <a:picLocks noChangeAspect="1"/>
          </p:cNvPicPr>
          <p:nvPr/>
        </p:nvPicPr>
        <p:blipFill>
          <a:blip r:embed="rId4"/>
          <a:stretch>
            <a:fillRect/>
          </a:stretch>
        </p:blipFill>
        <p:spPr>
          <a:xfrm>
            <a:off x="125527" y="1764902"/>
            <a:ext cx="6349483" cy="2789268"/>
          </a:xfrm>
          <a:prstGeom prst="rect">
            <a:avLst/>
          </a:prstGeom>
        </p:spPr>
      </p:pic>
      <p:sp>
        <p:nvSpPr>
          <p:cNvPr id="8" name="Rettangolo 7"/>
          <p:cNvSpPr/>
          <p:nvPr/>
        </p:nvSpPr>
        <p:spPr>
          <a:xfrm>
            <a:off x="6475010" y="1691848"/>
            <a:ext cx="2548148" cy="2862322"/>
          </a:xfrm>
          <a:prstGeom prst="rect">
            <a:avLst/>
          </a:prstGeom>
          <a:solidFill>
            <a:schemeClr val="bg1"/>
          </a:solidFill>
        </p:spPr>
        <p:txBody>
          <a:bodyPr wrap="square">
            <a:spAutoFit/>
          </a:bodyPr>
          <a:lstStyle/>
          <a:p>
            <a:pPr marL="214313" indent="-214313">
              <a:buClr>
                <a:srgbClr val="FF0000"/>
              </a:buClr>
              <a:buFont typeface="Arial"/>
              <a:buChar char="•"/>
            </a:pPr>
            <a:r>
              <a:rPr lang="en-US" dirty="0"/>
              <a:t>2 cases of recurrent, </a:t>
            </a:r>
            <a:r>
              <a:rPr lang="en-US" dirty="0" err="1"/>
              <a:t>aBCC</a:t>
            </a:r>
            <a:r>
              <a:rPr lang="en-US" dirty="0"/>
              <a:t> </a:t>
            </a:r>
          </a:p>
          <a:p>
            <a:pPr marL="214313" indent="-214313">
              <a:buClr>
                <a:srgbClr val="FF0000"/>
              </a:buClr>
              <a:buFont typeface="Arial"/>
              <a:buChar char="•"/>
            </a:pPr>
            <a:r>
              <a:rPr lang="en-US" dirty="0"/>
              <a:t>Treated with concurrent radiotherapy and </a:t>
            </a:r>
            <a:r>
              <a:rPr lang="en-US" dirty="0" err="1"/>
              <a:t>vismodegib</a:t>
            </a:r>
            <a:r>
              <a:rPr lang="en-US" dirty="0"/>
              <a:t> </a:t>
            </a:r>
          </a:p>
          <a:p>
            <a:pPr marL="214313" indent="-214313">
              <a:buClr>
                <a:srgbClr val="FF0000"/>
              </a:buClr>
              <a:buFont typeface="Arial"/>
              <a:buChar char="•"/>
            </a:pPr>
            <a:r>
              <a:rPr lang="en-US" dirty="0"/>
              <a:t>Concurrent treatment appeared to be </a:t>
            </a:r>
            <a:r>
              <a:rPr lang="en-US" b="1" dirty="0"/>
              <a:t>well tolerated and efficacious</a:t>
            </a:r>
            <a:endParaRPr lang="en-US" dirty="0"/>
          </a:p>
        </p:txBody>
      </p:sp>
    </p:spTree>
    <p:extLst>
      <p:ext uri="{BB962C8B-B14F-4D97-AF65-F5344CB8AC3E}">
        <p14:creationId xmlns:p14="http://schemas.microsoft.com/office/powerpoint/2010/main" val="2034947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88680" y="208509"/>
            <a:ext cx="6425283" cy="954107"/>
          </a:xfrm>
          <a:prstGeom prst="rect">
            <a:avLst/>
          </a:prstGeom>
          <a:solidFill>
            <a:schemeClr val="bg1"/>
          </a:solidFill>
        </p:spPr>
        <p:txBody>
          <a:bodyPr wrap="square">
            <a:spAutoFit/>
          </a:bodyPr>
          <a:lstStyle/>
          <a:p>
            <a:pPr algn="ctr"/>
            <a:r>
              <a:rPr lang="it-IT" sz="2800" b="1" dirty="0">
                <a:latin typeface="Calibri Light" panose="020F0302020204030204" pitchFamily="34" charset="0"/>
                <a:cs typeface="Calibri Light" panose="020F0302020204030204" pitchFamily="34" charset="0"/>
              </a:rPr>
              <a:t> Immune </a:t>
            </a:r>
            <a:r>
              <a:rPr lang="it-IT" sz="2800" b="1" dirty="0" err="1">
                <a:latin typeface="Calibri Light" panose="020F0302020204030204" pitchFamily="34" charset="0"/>
                <a:cs typeface="Calibri Light" panose="020F0302020204030204" pitchFamily="34" charset="0"/>
              </a:rPr>
              <a:t>checkpoints</a:t>
            </a:r>
            <a:r>
              <a:rPr lang="it-IT" sz="2800" b="1" dirty="0">
                <a:latin typeface="Calibri Light" panose="020F0302020204030204" pitchFamily="34" charset="0"/>
                <a:cs typeface="Calibri Light" panose="020F0302020204030204" pitchFamily="34" charset="0"/>
              </a:rPr>
              <a:t> </a:t>
            </a:r>
            <a:r>
              <a:rPr lang="it-IT" sz="2800" b="1" dirty="0" err="1">
                <a:latin typeface="Calibri Light" panose="020F0302020204030204" pitchFamily="34" charset="0"/>
                <a:cs typeface="Calibri Light" panose="020F0302020204030204" pitchFamily="34" charset="0"/>
              </a:rPr>
              <a:t>inhibitors</a:t>
            </a:r>
            <a:r>
              <a:rPr lang="it-IT" sz="2800" b="1" dirty="0">
                <a:latin typeface="Calibri Light" panose="020F0302020204030204" pitchFamily="34" charset="0"/>
                <a:cs typeface="Calibri Light" panose="020F0302020204030204" pitchFamily="34" charset="0"/>
              </a:rPr>
              <a:t> in </a:t>
            </a:r>
            <a:endParaRPr lang="it-IT" sz="2800" b="1" dirty="0" smtClean="0">
              <a:latin typeface="Calibri Light" panose="020F0302020204030204" pitchFamily="34" charset="0"/>
              <a:cs typeface="Calibri Light" panose="020F0302020204030204" pitchFamily="34" charset="0"/>
            </a:endParaRPr>
          </a:p>
          <a:p>
            <a:pPr algn="ctr"/>
            <a:r>
              <a:rPr lang="it-IT" sz="2800" b="1" dirty="0" smtClean="0">
                <a:latin typeface="Calibri Light" panose="020F0302020204030204" pitchFamily="34" charset="0"/>
                <a:cs typeface="Calibri Light" panose="020F0302020204030204" pitchFamily="34" charset="0"/>
              </a:rPr>
              <a:t>Non-Melanoma </a:t>
            </a:r>
            <a:r>
              <a:rPr lang="it-IT" sz="2800" b="1" dirty="0" err="1" smtClean="0">
                <a:latin typeface="Calibri Light" panose="020F0302020204030204" pitchFamily="34" charset="0"/>
                <a:cs typeface="Calibri Light" panose="020F0302020204030204" pitchFamily="34" charset="0"/>
              </a:rPr>
              <a:t>Skin</a:t>
            </a:r>
            <a:r>
              <a:rPr lang="it-IT" sz="2800" b="1" dirty="0" smtClean="0">
                <a:latin typeface="Calibri Light" panose="020F0302020204030204" pitchFamily="34" charset="0"/>
                <a:cs typeface="Calibri Light" panose="020F0302020204030204" pitchFamily="34" charset="0"/>
              </a:rPr>
              <a:t> </a:t>
            </a:r>
            <a:r>
              <a:rPr lang="it-IT" sz="2800" b="1" dirty="0" err="1" smtClean="0">
                <a:latin typeface="Calibri Light" panose="020F0302020204030204" pitchFamily="34" charset="0"/>
                <a:cs typeface="Calibri Light" panose="020F0302020204030204" pitchFamily="34" charset="0"/>
              </a:rPr>
              <a:t>Cancers</a:t>
            </a:r>
            <a:endParaRPr lang="it-IT" sz="2800" b="1" dirty="0">
              <a:latin typeface="Calibri Light" panose="020F0302020204030204" pitchFamily="34" charset="0"/>
              <a:cs typeface="Calibri Light" panose="020F0302020204030204" pitchFamily="34" charset="0"/>
            </a:endParaRPr>
          </a:p>
        </p:txBody>
      </p:sp>
      <p:sp>
        <p:nvSpPr>
          <p:cNvPr id="5" name="CasellaDiTesto 4"/>
          <p:cNvSpPr txBox="1"/>
          <p:nvPr/>
        </p:nvSpPr>
        <p:spPr>
          <a:xfrm>
            <a:off x="1043701" y="1385132"/>
            <a:ext cx="7115240" cy="2669962"/>
          </a:xfrm>
          <a:prstGeom prst="rect">
            <a:avLst/>
          </a:prstGeom>
          <a:noFill/>
        </p:spPr>
        <p:txBody>
          <a:bodyPr wrap="square" rtlCol="0">
            <a:spAutoFit/>
          </a:bodyPr>
          <a:lstStyle/>
          <a:p>
            <a:pPr marL="135731" indent="-135731">
              <a:spcAft>
                <a:spcPts val="450"/>
              </a:spcAft>
              <a:buClr>
                <a:srgbClr val="FF0000"/>
              </a:buClr>
              <a:buFont typeface="Arial" charset="0"/>
              <a:buChar char="•"/>
            </a:pPr>
            <a:r>
              <a:rPr lang="en-US" sz="1950" dirty="0"/>
              <a:t>Pre-existing tumor immune response </a:t>
            </a:r>
            <a:r>
              <a:rPr lang="en-US" sz="1500" dirty="0"/>
              <a:t>(enhanced by inhibiting PD1 immune checkpoint</a:t>
            </a:r>
            <a:r>
              <a:rPr lang="en-US" sz="1500" dirty="0" smtClean="0"/>
              <a:t>)</a:t>
            </a:r>
          </a:p>
          <a:p>
            <a:pPr>
              <a:spcAft>
                <a:spcPts val="450"/>
              </a:spcAft>
              <a:buClr>
                <a:srgbClr val="FF0000"/>
              </a:buClr>
            </a:pPr>
            <a:endParaRPr lang="en-US" sz="1500" dirty="0"/>
          </a:p>
          <a:p>
            <a:pPr marL="135731" indent="-135731">
              <a:spcAft>
                <a:spcPts val="450"/>
              </a:spcAft>
              <a:buClr>
                <a:srgbClr val="FF0000"/>
              </a:buClr>
              <a:buFont typeface="Arial" charset="0"/>
              <a:buChar char="•"/>
            </a:pPr>
            <a:r>
              <a:rPr lang="en-US" sz="1950" dirty="0"/>
              <a:t>High mutation load </a:t>
            </a:r>
            <a:r>
              <a:rPr lang="en-US" sz="1500" dirty="0"/>
              <a:t>(correlation with anti-PD1 tumor response)</a:t>
            </a:r>
          </a:p>
          <a:p>
            <a:pPr marL="135731" indent="-135731">
              <a:spcAft>
                <a:spcPts val="450"/>
              </a:spcAft>
              <a:buClr>
                <a:srgbClr val="FF0000"/>
              </a:buClr>
              <a:buFont typeface="Arial" charset="0"/>
              <a:buChar char="•"/>
            </a:pPr>
            <a:endParaRPr lang="en-US" sz="1500" dirty="0"/>
          </a:p>
          <a:p>
            <a:pPr marL="135731" indent="-135731">
              <a:spcAft>
                <a:spcPts val="450"/>
              </a:spcAft>
              <a:buClr>
                <a:srgbClr val="FF0000"/>
              </a:buClr>
              <a:buFont typeface="Arial" charset="0"/>
              <a:buChar char="•"/>
            </a:pPr>
            <a:r>
              <a:rPr lang="en-US" sz="1950" dirty="0"/>
              <a:t>Immune suppression in the growth of </a:t>
            </a:r>
            <a:r>
              <a:rPr lang="en-US" sz="1950" dirty="0" smtClean="0"/>
              <a:t>SCC</a:t>
            </a:r>
          </a:p>
          <a:p>
            <a:pPr>
              <a:spcAft>
                <a:spcPts val="450"/>
              </a:spcAft>
              <a:buClr>
                <a:srgbClr val="FF0000"/>
              </a:buClr>
            </a:pPr>
            <a:endParaRPr lang="en-US" sz="1950" dirty="0"/>
          </a:p>
          <a:p>
            <a:pPr marL="135731" indent="-135731">
              <a:spcAft>
                <a:spcPts val="450"/>
              </a:spcAft>
              <a:buClr>
                <a:srgbClr val="FF0000"/>
              </a:buClr>
              <a:buFont typeface="Arial" charset="0"/>
              <a:buChar char="•"/>
            </a:pPr>
            <a:r>
              <a:rPr lang="en-US" sz="1950" dirty="0"/>
              <a:t>Efficacy in other tumors with squamous differentiation </a:t>
            </a:r>
            <a:r>
              <a:rPr lang="en-US" sz="1500" dirty="0"/>
              <a:t>(H/N, lung)</a:t>
            </a:r>
          </a:p>
        </p:txBody>
      </p:sp>
      <p:sp>
        <p:nvSpPr>
          <p:cNvPr id="6" name="CasellaDiTesto 5"/>
          <p:cNvSpPr txBox="1"/>
          <p:nvPr/>
        </p:nvSpPr>
        <p:spPr>
          <a:xfrm>
            <a:off x="6612417" y="4751084"/>
            <a:ext cx="2403094" cy="276999"/>
          </a:xfrm>
          <a:prstGeom prst="rect">
            <a:avLst/>
          </a:prstGeom>
          <a:noFill/>
        </p:spPr>
        <p:txBody>
          <a:bodyPr wrap="none" rtlCol="0">
            <a:spAutoFit/>
          </a:bodyPr>
          <a:lstStyle/>
          <a:p>
            <a:r>
              <a:rPr lang="en-US" sz="1200" i="1" dirty="0" err="1"/>
              <a:t>Urosevic</a:t>
            </a:r>
            <a:r>
              <a:rPr lang="en-US" sz="1200" i="1" dirty="0"/>
              <a:t> and </a:t>
            </a:r>
            <a:r>
              <a:rPr lang="en-US" sz="1200" i="1" dirty="0" err="1"/>
              <a:t>Dummer</a:t>
            </a:r>
            <a:r>
              <a:rPr lang="en-US" sz="1200" i="1" dirty="0"/>
              <a:t>. Cancer 2002</a:t>
            </a:r>
          </a:p>
        </p:txBody>
      </p:sp>
    </p:spTree>
    <p:extLst>
      <p:ext uri="{BB962C8B-B14F-4D97-AF65-F5344CB8AC3E}">
        <p14:creationId xmlns:p14="http://schemas.microsoft.com/office/powerpoint/2010/main" val="755633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547375" y="1983374"/>
            <a:ext cx="3392293" cy="2569934"/>
          </a:xfrm>
          <a:prstGeom prst="rect">
            <a:avLst/>
          </a:prstGeom>
        </p:spPr>
        <p:txBody>
          <a:bodyPr wrap="square">
            <a:spAutoFit/>
          </a:bodyPr>
          <a:lstStyle/>
          <a:p>
            <a:pPr marL="214313" indent="-214313">
              <a:spcAft>
                <a:spcPts val="450"/>
              </a:spcAft>
              <a:buFont typeface="Arial"/>
              <a:buChar char="•"/>
            </a:pPr>
            <a:r>
              <a:rPr lang="en-US" sz="1650" dirty="0"/>
              <a:t>5 heavily pretreated patients (4 with </a:t>
            </a:r>
            <a:r>
              <a:rPr lang="en-US" sz="1650" dirty="0" err="1"/>
              <a:t>mSCC</a:t>
            </a:r>
            <a:r>
              <a:rPr lang="en-US" sz="1650" dirty="0"/>
              <a:t>, and 1 patient with </a:t>
            </a:r>
            <a:r>
              <a:rPr lang="en-US" sz="1650" dirty="0" err="1"/>
              <a:t>mBaso</a:t>
            </a:r>
            <a:r>
              <a:rPr lang="en-US" sz="1650" dirty="0"/>
              <a:t>-squamous ca) </a:t>
            </a:r>
          </a:p>
          <a:p>
            <a:pPr marL="214313" indent="-214313">
              <a:spcAft>
                <a:spcPts val="450"/>
              </a:spcAft>
              <a:buFont typeface="Arial"/>
              <a:buChar char="•"/>
            </a:pPr>
            <a:r>
              <a:rPr lang="en-US" sz="1650" dirty="0"/>
              <a:t>PD-1 inhibitor (</a:t>
            </a:r>
            <a:r>
              <a:rPr lang="en-US" sz="1650" dirty="0" err="1"/>
              <a:t>nivolumab</a:t>
            </a:r>
            <a:r>
              <a:rPr lang="en-US" sz="1650" dirty="0"/>
              <a:t> or </a:t>
            </a:r>
            <a:r>
              <a:rPr lang="en-US" sz="1650" dirty="0" err="1"/>
              <a:t>pembrolizumab</a:t>
            </a:r>
            <a:r>
              <a:rPr lang="en-US" sz="1650" dirty="0"/>
              <a:t>) as </a:t>
            </a:r>
            <a:r>
              <a:rPr lang="en-US" sz="1650" b="1" dirty="0"/>
              <a:t>rescue therapy</a:t>
            </a:r>
          </a:p>
          <a:p>
            <a:pPr marL="214313" indent="-214313">
              <a:spcAft>
                <a:spcPts val="450"/>
              </a:spcAft>
              <a:buFont typeface="Arial"/>
              <a:buChar char="•"/>
            </a:pPr>
            <a:r>
              <a:rPr lang="en-US" sz="1650" b="1" dirty="0"/>
              <a:t>2 patients had PR and 3 patients had SD after 3 months</a:t>
            </a:r>
          </a:p>
          <a:p>
            <a:pPr marL="214313" indent="-214313">
              <a:spcAft>
                <a:spcPts val="450"/>
              </a:spcAft>
              <a:buFont typeface="Arial"/>
              <a:buChar char="•"/>
            </a:pPr>
            <a:r>
              <a:rPr lang="en-US" sz="1650" dirty="0"/>
              <a:t>Responses </a:t>
            </a:r>
            <a:r>
              <a:rPr lang="en-US" sz="1650" b="1" dirty="0"/>
              <a:t>maintained beyond 6 months in 4 patients </a:t>
            </a:r>
          </a:p>
        </p:txBody>
      </p:sp>
      <p:pic>
        <p:nvPicPr>
          <p:cNvPr id="7" name="Immagine 6"/>
          <p:cNvPicPr>
            <a:picLocks noChangeAspect="1"/>
          </p:cNvPicPr>
          <p:nvPr/>
        </p:nvPicPr>
        <p:blipFill>
          <a:blip r:embed="rId3"/>
          <a:stretch>
            <a:fillRect/>
          </a:stretch>
        </p:blipFill>
        <p:spPr>
          <a:xfrm>
            <a:off x="215595" y="85367"/>
            <a:ext cx="4486182" cy="1393286"/>
          </a:xfrm>
          <a:prstGeom prst="rect">
            <a:avLst/>
          </a:prstGeom>
        </p:spPr>
      </p:pic>
      <p:pic>
        <p:nvPicPr>
          <p:cNvPr id="9" name="Immagine 8"/>
          <p:cNvPicPr>
            <a:picLocks noChangeAspect="1"/>
          </p:cNvPicPr>
          <p:nvPr/>
        </p:nvPicPr>
        <p:blipFill>
          <a:blip r:embed="rId4"/>
          <a:stretch>
            <a:fillRect/>
          </a:stretch>
        </p:blipFill>
        <p:spPr>
          <a:xfrm>
            <a:off x="301755" y="4859793"/>
            <a:ext cx="2836302" cy="198236"/>
          </a:xfrm>
          <a:prstGeom prst="rect">
            <a:avLst/>
          </a:prstGeom>
        </p:spPr>
      </p:pic>
      <p:cxnSp>
        <p:nvCxnSpPr>
          <p:cNvPr id="12" name="Connettore 1 11"/>
          <p:cNvCxnSpPr/>
          <p:nvPr/>
        </p:nvCxnSpPr>
        <p:spPr>
          <a:xfrm>
            <a:off x="734017" y="1533249"/>
            <a:ext cx="3634666" cy="0"/>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pic>
        <p:nvPicPr>
          <p:cNvPr id="11" name="Immagine 10"/>
          <p:cNvPicPr>
            <a:picLocks noChangeAspect="1"/>
          </p:cNvPicPr>
          <p:nvPr/>
        </p:nvPicPr>
        <p:blipFill>
          <a:blip r:embed="rId5"/>
          <a:stretch>
            <a:fillRect/>
          </a:stretch>
        </p:blipFill>
        <p:spPr>
          <a:xfrm>
            <a:off x="5324469" y="84828"/>
            <a:ext cx="2490767" cy="3638117"/>
          </a:xfrm>
          <a:prstGeom prst="rect">
            <a:avLst/>
          </a:prstGeom>
        </p:spPr>
      </p:pic>
      <p:pic>
        <p:nvPicPr>
          <p:cNvPr id="13" name="Immagine 12"/>
          <p:cNvPicPr>
            <a:picLocks noChangeAspect="1"/>
          </p:cNvPicPr>
          <p:nvPr/>
        </p:nvPicPr>
        <p:blipFill>
          <a:blip r:embed="rId6"/>
          <a:stretch>
            <a:fillRect/>
          </a:stretch>
        </p:blipFill>
        <p:spPr>
          <a:xfrm>
            <a:off x="5172748" y="3691771"/>
            <a:ext cx="2794210" cy="1413164"/>
          </a:xfrm>
          <a:prstGeom prst="rect">
            <a:avLst/>
          </a:prstGeom>
        </p:spPr>
      </p:pic>
      <p:sp>
        <p:nvSpPr>
          <p:cNvPr id="14" name="CasellaDiTesto 13"/>
          <p:cNvSpPr txBox="1"/>
          <p:nvPr/>
        </p:nvSpPr>
        <p:spPr>
          <a:xfrm>
            <a:off x="5947160" y="1949653"/>
            <a:ext cx="1245384" cy="276999"/>
          </a:xfrm>
          <a:prstGeom prst="rect">
            <a:avLst/>
          </a:prstGeom>
          <a:solidFill>
            <a:schemeClr val="bg1">
              <a:lumMod val="95000"/>
            </a:schemeClr>
          </a:solidFill>
        </p:spPr>
        <p:txBody>
          <a:bodyPr wrap="square" rtlCol="0">
            <a:spAutoFit/>
          </a:bodyPr>
          <a:lstStyle/>
          <a:p>
            <a:pPr algn="ctr"/>
            <a:r>
              <a:rPr lang="it-IT" sz="1200" b="1" dirty="0"/>
              <a:t>4 </a:t>
            </a:r>
            <a:r>
              <a:rPr lang="it-IT" sz="1200" b="1" dirty="0" err="1"/>
              <a:t>months</a:t>
            </a:r>
            <a:endParaRPr lang="it-IT" sz="1200" b="1" dirty="0"/>
          </a:p>
        </p:txBody>
      </p:sp>
      <p:pic>
        <p:nvPicPr>
          <p:cNvPr id="8" name="Immagine 7"/>
          <p:cNvPicPr>
            <a:picLocks noChangeAspect="1"/>
          </p:cNvPicPr>
          <p:nvPr/>
        </p:nvPicPr>
        <p:blipFill>
          <a:blip r:embed="rId7"/>
          <a:stretch>
            <a:fillRect/>
          </a:stretch>
        </p:blipFill>
        <p:spPr>
          <a:xfrm>
            <a:off x="3993035" y="1110268"/>
            <a:ext cx="1216576" cy="845963"/>
          </a:xfrm>
          <a:prstGeom prst="rect">
            <a:avLst/>
          </a:prstGeom>
          <a:solidFill>
            <a:schemeClr val="bg1"/>
          </a:solidFill>
        </p:spPr>
      </p:pic>
    </p:spTree>
    <p:extLst>
      <p:ext uri="{BB962C8B-B14F-4D97-AF65-F5344CB8AC3E}">
        <p14:creationId xmlns:p14="http://schemas.microsoft.com/office/powerpoint/2010/main" val="1161993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88680" y="16952"/>
            <a:ext cx="6425283" cy="830997"/>
          </a:xfrm>
          <a:prstGeom prst="rect">
            <a:avLst/>
          </a:prstGeom>
          <a:solidFill>
            <a:schemeClr val="bg1"/>
          </a:solidFill>
        </p:spPr>
        <p:txBody>
          <a:bodyPr wrap="square">
            <a:spAutoFit/>
          </a:bodyPr>
          <a:lstStyle/>
          <a:p>
            <a:pPr algn="ctr"/>
            <a:r>
              <a:rPr lang="it-IT" sz="2400" b="1" dirty="0">
                <a:latin typeface="Calibri Light" panose="020F0302020204030204" pitchFamily="34" charset="0"/>
                <a:cs typeface="Calibri Light" panose="020F0302020204030204" pitchFamily="34" charset="0"/>
              </a:rPr>
              <a:t> Immune </a:t>
            </a:r>
            <a:r>
              <a:rPr lang="it-IT" sz="2400" b="1" dirty="0" err="1">
                <a:latin typeface="Calibri Light" panose="020F0302020204030204" pitchFamily="34" charset="0"/>
                <a:cs typeface="Calibri Light" panose="020F0302020204030204" pitchFamily="34" charset="0"/>
              </a:rPr>
              <a:t>checkpoints</a:t>
            </a:r>
            <a:r>
              <a:rPr lang="it-IT" sz="2400" b="1" dirty="0">
                <a:latin typeface="Calibri Light" panose="020F0302020204030204" pitchFamily="34" charset="0"/>
                <a:cs typeface="Calibri Light" panose="020F0302020204030204" pitchFamily="34" charset="0"/>
              </a:rPr>
              <a:t> </a:t>
            </a:r>
            <a:r>
              <a:rPr lang="it-IT" sz="2400" b="1" dirty="0" err="1">
                <a:latin typeface="Calibri Light" panose="020F0302020204030204" pitchFamily="34" charset="0"/>
                <a:cs typeface="Calibri Light" panose="020F0302020204030204" pitchFamily="34" charset="0"/>
              </a:rPr>
              <a:t>inhibitors</a:t>
            </a:r>
            <a:r>
              <a:rPr lang="it-IT" sz="2400" b="1" dirty="0">
                <a:latin typeface="Calibri Light" panose="020F0302020204030204" pitchFamily="34" charset="0"/>
                <a:cs typeface="Calibri Light" panose="020F0302020204030204" pitchFamily="34" charset="0"/>
              </a:rPr>
              <a:t> in </a:t>
            </a:r>
            <a:endParaRPr lang="it-IT" sz="2400" b="1" dirty="0" smtClean="0">
              <a:latin typeface="Calibri Light" panose="020F0302020204030204" pitchFamily="34" charset="0"/>
              <a:cs typeface="Calibri Light" panose="020F0302020204030204" pitchFamily="34" charset="0"/>
            </a:endParaRPr>
          </a:p>
          <a:p>
            <a:pPr algn="ctr"/>
            <a:r>
              <a:rPr lang="it-IT" sz="2400" b="1" dirty="0" smtClean="0">
                <a:latin typeface="Calibri Light" panose="020F0302020204030204" pitchFamily="34" charset="0"/>
                <a:cs typeface="Calibri Light" panose="020F0302020204030204" pitchFamily="34" charset="0"/>
              </a:rPr>
              <a:t>Non-Melanoma </a:t>
            </a:r>
            <a:r>
              <a:rPr lang="it-IT" sz="2400" b="1" dirty="0" err="1" smtClean="0">
                <a:latin typeface="Calibri Light" panose="020F0302020204030204" pitchFamily="34" charset="0"/>
                <a:cs typeface="Calibri Light" panose="020F0302020204030204" pitchFamily="34" charset="0"/>
              </a:rPr>
              <a:t>Skin</a:t>
            </a:r>
            <a:r>
              <a:rPr lang="it-IT" sz="2400" b="1" dirty="0" smtClean="0">
                <a:latin typeface="Calibri Light" panose="020F0302020204030204" pitchFamily="34" charset="0"/>
                <a:cs typeface="Calibri Light" panose="020F0302020204030204" pitchFamily="34" charset="0"/>
              </a:rPr>
              <a:t> </a:t>
            </a:r>
            <a:r>
              <a:rPr lang="it-IT" sz="2400" b="1" dirty="0" err="1" smtClean="0">
                <a:latin typeface="Calibri Light" panose="020F0302020204030204" pitchFamily="34" charset="0"/>
                <a:cs typeface="Calibri Light" panose="020F0302020204030204" pitchFamily="34" charset="0"/>
              </a:rPr>
              <a:t>Cancers</a:t>
            </a:r>
            <a:endParaRPr lang="it-IT" sz="2400" b="1" dirty="0">
              <a:latin typeface="Calibri Light" panose="020F0302020204030204" pitchFamily="34" charset="0"/>
              <a:cs typeface="Calibri Light" panose="020F0302020204030204" pitchFamily="34" charset="0"/>
            </a:endParaRPr>
          </a:p>
        </p:txBody>
      </p:sp>
      <p:pic>
        <p:nvPicPr>
          <p:cNvPr id="7" name="Picture 2" descr="https://3c1703fe8d.site.internapcdn.net/newman/gfx/news/2017/moretumormut.jpg"/>
          <p:cNvPicPr>
            <a:picLocks noChangeAspect="1" noChangeArrowheads="1"/>
          </p:cNvPicPr>
          <p:nvPr/>
        </p:nvPicPr>
        <p:blipFill>
          <a:blip r:embed="rId3" cstate="print"/>
          <a:srcRect/>
          <a:stretch>
            <a:fillRect/>
          </a:stretch>
        </p:blipFill>
        <p:spPr bwMode="auto">
          <a:xfrm>
            <a:off x="1904551" y="832480"/>
            <a:ext cx="5563050" cy="4114340"/>
          </a:xfrm>
          <a:prstGeom prst="rect">
            <a:avLst/>
          </a:prstGeom>
          <a:noFill/>
        </p:spPr>
      </p:pic>
      <p:sp>
        <p:nvSpPr>
          <p:cNvPr id="8" name="CasellaDiTesto 7"/>
          <p:cNvSpPr txBox="1"/>
          <p:nvPr/>
        </p:nvSpPr>
        <p:spPr>
          <a:xfrm>
            <a:off x="6692361" y="4889170"/>
            <a:ext cx="2470462" cy="246221"/>
          </a:xfrm>
          <a:prstGeom prst="rect">
            <a:avLst/>
          </a:prstGeom>
          <a:noFill/>
        </p:spPr>
        <p:txBody>
          <a:bodyPr wrap="square" rtlCol="0">
            <a:spAutoFit/>
          </a:bodyPr>
          <a:lstStyle/>
          <a:p>
            <a:pPr algn="r"/>
            <a:r>
              <a:rPr lang="it-IT" sz="1000" b="1" dirty="0" err="1" smtClean="0"/>
              <a:t>Yarchoan</a:t>
            </a:r>
            <a:r>
              <a:rPr lang="it-IT" sz="1000" b="1" dirty="0" smtClean="0"/>
              <a:t> M, </a:t>
            </a:r>
            <a:r>
              <a:rPr lang="it-IT" sz="1000" b="1" dirty="0" err="1" smtClean="0"/>
              <a:t>et</a:t>
            </a:r>
            <a:r>
              <a:rPr lang="it-IT" sz="1000" b="1" dirty="0" smtClean="0"/>
              <a:t> al. N </a:t>
            </a:r>
            <a:r>
              <a:rPr lang="it-IT" sz="1000" b="1" dirty="0" err="1" smtClean="0"/>
              <a:t>Engl</a:t>
            </a:r>
            <a:r>
              <a:rPr lang="it-IT" sz="1000" b="1" dirty="0" smtClean="0"/>
              <a:t> J </a:t>
            </a:r>
            <a:r>
              <a:rPr lang="it-IT" sz="1000" b="1" dirty="0" err="1" smtClean="0"/>
              <a:t>Med</a:t>
            </a:r>
            <a:r>
              <a:rPr lang="it-IT" sz="1000" b="1" dirty="0" smtClean="0"/>
              <a:t> 2017.</a:t>
            </a:r>
            <a:endParaRPr lang="it-IT" sz="1000" b="1" dirty="0"/>
          </a:p>
        </p:txBody>
      </p:sp>
      <p:sp>
        <p:nvSpPr>
          <p:cNvPr id="3" name="Ovale 2"/>
          <p:cNvSpPr/>
          <p:nvPr/>
        </p:nvSpPr>
        <p:spPr>
          <a:xfrm>
            <a:off x="6692361" y="832480"/>
            <a:ext cx="775240" cy="58601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6821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D5CC0F2B-08F2-1346-8D62-71C4902FD699}"/>
              </a:ext>
            </a:extLst>
          </p:cNvPr>
          <p:cNvPicPr>
            <a:picLocks noChangeAspect="1"/>
          </p:cNvPicPr>
          <p:nvPr/>
        </p:nvPicPr>
        <p:blipFill>
          <a:blip r:embed="rId3"/>
          <a:stretch>
            <a:fillRect/>
          </a:stretch>
        </p:blipFill>
        <p:spPr>
          <a:xfrm>
            <a:off x="310983" y="180934"/>
            <a:ext cx="5840435" cy="1840862"/>
          </a:xfrm>
          <a:prstGeom prst="rect">
            <a:avLst/>
          </a:prstGeom>
        </p:spPr>
      </p:pic>
      <p:sp>
        <p:nvSpPr>
          <p:cNvPr id="3" name="CasellaDiTesto 2">
            <a:extLst>
              <a:ext uri="{FF2B5EF4-FFF2-40B4-BE49-F238E27FC236}">
                <a16:creationId xmlns:a16="http://schemas.microsoft.com/office/drawing/2014/main" xmlns="" id="{C41F0C14-181A-544C-8D5C-25B9E2CBF926}"/>
              </a:ext>
            </a:extLst>
          </p:cNvPr>
          <p:cNvSpPr txBox="1"/>
          <p:nvPr/>
        </p:nvSpPr>
        <p:spPr>
          <a:xfrm>
            <a:off x="6663214" y="4797350"/>
            <a:ext cx="2386941" cy="307777"/>
          </a:xfrm>
          <a:prstGeom prst="rect">
            <a:avLst/>
          </a:prstGeom>
          <a:noFill/>
        </p:spPr>
        <p:txBody>
          <a:bodyPr wrap="square" rtlCol="0">
            <a:spAutoFit/>
          </a:bodyPr>
          <a:lstStyle/>
          <a:p>
            <a:pPr algn="r"/>
            <a:r>
              <a:rPr lang="en-US" sz="1400" dirty="0" err="1"/>
              <a:t>OncoImmunology</a:t>
            </a:r>
            <a:r>
              <a:rPr lang="en-US" sz="1400" dirty="0"/>
              <a:t> 2017</a:t>
            </a:r>
          </a:p>
        </p:txBody>
      </p:sp>
      <p:sp>
        <p:nvSpPr>
          <p:cNvPr id="5" name="CasellaDiTesto 4">
            <a:extLst>
              <a:ext uri="{FF2B5EF4-FFF2-40B4-BE49-F238E27FC236}">
                <a16:creationId xmlns:a16="http://schemas.microsoft.com/office/drawing/2014/main" xmlns="" id="{A746B722-036D-DE4E-957F-3C59DF26C5CB}"/>
              </a:ext>
            </a:extLst>
          </p:cNvPr>
          <p:cNvSpPr txBox="1"/>
          <p:nvPr/>
        </p:nvSpPr>
        <p:spPr>
          <a:xfrm>
            <a:off x="4085333" y="1789681"/>
            <a:ext cx="4892633" cy="2862322"/>
          </a:xfrm>
          <a:prstGeom prst="rect">
            <a:avLst/>
          </a:prstGeom>
          <a:noFill/>
        </p:spPr>
        <p:txBody>
          <a:bodyPr wrap="square" rtlCol="0">
            <a:spAutoFit/>
          </a:bodyPr>
          <a:lstStyle/>
          <a:p>
            <a:pPr algn="ctr"/>
            <a:r>
              <a:rPr lang="en-US" dirty="0" smtClean="0"/>
              <a:t>Comprehensive Genomic Profiling of 8 </a:t>
            </a:r>
            <a:r>
              <a:rPr lang="en-US" dirty="0" err="1" smtClean="0"/>
              <a:t>aBCC</a:t>
            </a:r>
            <a:r>
              <a:rPr lang="en-US" dirty="0" smtClean="0"/>
              <a:t> </a:t>
            </a:r>
            <a:r>
              <a:rPr lang="en-US" dirty="0" err="1" smtClean="0"/>
              <a:t>pts</a:t>
            </a:r>
            <a:endParaRPr lang="en-US" dirty="0"/>
          </a:p>
          <a:p>
            <a:pPr algn="ctr"/>
            <a:endParaRPr lang="en-US" dirty="0" smtClean="0"/>
          </a:p>
          <a:p>
            <a:pPr algn="ctr"/>
            <a:r>
              <a:rPr lang="en-US" dirty="0" smtClean="0"/>
              <a:t>The </a:t>
            </a:r>
            <a:r>
              <a:rPr lang="en-US" b="1" dirty="0"/>
              <a:t>TMB</a:t>
            </a:r>
            <a:r>
              <a:rPr lang="en-US" dirty="0"/>
              <a:t> (mutations/</a:t>
            </a:r>
            <a:r>
              <a:rPr lang="en-US" dirty="0" err="1"/>
              <a:t>mb</a:t>
            </a:r>
            <a:r>
              <a:rPr lang="en-US" dirty="0"/>
              <a:t>) (median (range)) was </a:t>
            </a:r>
            <a:r>
              <a:rPr lang="en-US" b="1" dirty="0"/>
              <a:t>90</a:t>
            </a:r>
            <a:r>
              <a:rPr lang="en-US" dirty="0"/>
              <a:t> (3-103) for the </a:t>
            </a:r>
            <a:r>
              <a:rPr lang="en-US" b="1" dirty="0"/>
              <a:t>BCCs</a:t>
            </a:r>
            <a:r>
              <a:rPr lang="en-US" dirty="0"/>
              <a:t> versus </a:t>
            </a:r>
            <a:r>
              <a:rPr lang="en-US" b="1" dirty="0"/>
              <a:t>4</a:t>
            </a:r>
            <a:r>
              <a:rPr lang="en-US" dirty="0"/>
              <a:t> (1-860) for 1637 cancers other than BCC (P &lt; 0.0001). </a:t>
            </a:r>
            <a:endParaRPr lang="en-US" b="1" dirty="0"/>
          </a:p>
          <a:p>
            <a:pPr algn="ctr"/>
            <a:endParaRPr lang="en-US" b="1" dirty="0" smtClean="0"/>
          </a:p>
          <a:p>
            <a:pPr algn="ctr"/>
            <a:r>
              <a:rPr lang="en-US" b="1" dirty="0" smtClean="0"/>
              <a:t>4 patients treated with anti-PD-1</a:t>
            </a:r>
            <a:endParaRPr lang="en-US" dirty="0"/>
          </a:p>
          <a:p>
            <a:pPr algn="ctr"/>
            <a:r>
              <a:rPr lang="en-US" b="1" dirty="0"/>
              <a:t>Response rate was 75% </a:t>
            </a:r>
            <a:r>
              <a:rPr lang="en-US" dirty="0"/>
              <a:t>(3 of 4 patients), with a </a:t>
            </a:r>
            <a:r>
              <a:rPr lang="en-US" b="1" dirty="0"/>
              <a:t>median PFS of 10.7 months </a:t>
            </a:r>
            <a:r>
              <a:rPr lang="en-US" dirty="0"/>
              <a:t>(range, 3.8 to 17.6+ months)</a:t>
            </a:r>
          </a:p>
        </p:txBody>
      </p:sp>
      <p:pic>
        <p:nvPicPr>
          <p:cNvPr id="6" name="Immagine 5">
            <a:extLst>
              <a:ext uri="{FF2B5EF4-FFF2-40B4-BE49-F238E27FC236}">
                <a16:creationId xmlns:a16="http://schemas.microsoft.com/office/drawing/2014/main" xmlns="" id="{0EFA3E69-9555-4D43-805B-713AC45113AA}"/>
              </a:ext>
            </a:extLst>
          </p:cNvPr>
          <p:cNvPicPr>
            <a:picLocks noChangeAspect="1"/>
          </p:cNvPicPr>
          <p:nvPr/>
        </p:nvPicPr>
        <p:blipFill>
          <a:blip r:embed="rId4"/>
          <a:stretch>
            <a:fillRect/>
          </a:stretch>
        </p:blipFill>
        <p:spPr>
          <a:xfrm>
            <a:off x="515544" y="2137476"/>
            <a:ext cx="3416300" cy="2768600"/>
          </a:xfrm>
          <a:prstGeom prst="rect">
            <a:avLst/>
          </a:prstGeom>
        </p:spPr>
      </p:pic>
    </p:spTree>
    <p:extLst>
      <p:ext uri="{BB962C8B-B14F-4D97-AF65-F5344CB8AC3E}">
        <p14:creationId xmlns:p14="http://schemas.microsoft.com/office/powerpoint/2010/main" val="1023045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77082" y="196204"/>
            <a:ext cx="5894172" cy="523220"/>
          </a:xfrm>
          <a:prstGeom prst="rect">
            <a:avLst/>
          </a:prstGeom>
          <a:solidFill>
            <a:schemeClr val="bg1"/>
          </a:solidFill>
        </p:spPr>
        <p:txBody>
          <a:bodyPr wrap="square">
            <a:spAutoFit/>
          </a:bodyPr>
          <a:lstStyle/>
          <a:p>
            <a:r>
              <a:rPr lang="it-IT" sz="2800" b="1" dirty="0">
                <a:latin typeface="Calibri Light" panose="020F0302020204030204" pitchFamily="34" charset="0"/>
                <a:cs typeface="Calibri Light" panose="020F0302020204030204" pitchFamily="34" charset="0"/>
              </a:rPr>
              <a:t>R</a:t>
            </a:r>
            <a:r>
              <a:rPr lang="it-IT" sz="2800" b="1" dirty="0" smtClean="0">
                <a:latin typeface="Calibri Light" panose="020F0302020204030204" pitchFamily="34" charset="0"/>
                <a:cs typeface="Calibri Light" panose="020F0302020204030204" pitchFamily="34" charset="0"/>
              </a:rPr>
              <a:t>EGN2819 «</a:t>
            </a:r>
            <a:r>
              <a:rPr lang="it-IT" sz="2800" b="1" dirty="0" err="1" smtClean="0">
                <a:latin typeface="Calibri Light" panose="020F0302020204030204" pitchFamily="34" charset="0"/>
                <a:cs typeface="Calibri Light" panose="020F0302020204030204" pitchFamily="34" charset="0"/>
              </a:rPr>
              <a:t>Cemiplimab</a:t>
            </a:r>
            <a:r>
              <a:rPr lang="it-IT" sz="2800" b="1" dirty="0" smtClean="0">
                <a:latin typeface="Calibri Light" panose="020F0302020204030204" pitchFamily="34" charset="0"/>
                <a:cs typeface="Calibri Light" panose="020F0302020204030204" pitchFamily="34" charset="0"/>
              </a:rPr>
              <a:t>» anti-PD-1</a:t>
            </a:r>
            <a:endParaRPr lang="it-IT" sz="2800" b="1" dirty="0">
              <a:latin typeface="Calibri Light" panose="020F0302020204030204" pitchFamily="34" charset="0"/>
              <a:cs typeface="Calibri Light" panose="020F0302020204030204" pitchFamily="34" charset="0"/>
            </a:endParaRPr>
          </a:p>
        </p:txBody>
      </p:sp>
      <p:pic>
        <p:nvPicPr>
          <p:cNvPr id="4" name="Immagine 3"/>
          <p:cNvPicPr>
            <a:picLocks noChangeAspect="1"/>
          </p:cNvPicPr>
          <p:nvPr/>
        </p:nvPicPr>
        <p:blipFill>
          <a:blip r:embed="rId3"/>
          <a:stretch>
            <a:fillRect/>
          </a:stretch>
        </p:blipFill>
        <p:spPr>
          <a:xfrm>
            <a:off x="1613350" y="1091207"/>
            <a:ext cx="5919917" cy="3505214"/>
          </a:xfrm>
          <a:prstGeom prst="rect">
            <a:avLst/>
          </a:prstGeom>
          <a:ln>
            <a:solidFill>
              <a:schemeClr val="tx1"/>
            </a:solidFill>
          </a:ln>
        </p:spPr>
      </p:pic>
    </p:spTree>
    <p:extLst>
      <p:ext uri="{BB962C8B-B14F-4D97-AF65-F5344CB8AC3E}">
        <p14:creationId xmlns:p14="http://schemas.microsoft.com/office/powerpoint/2010/main" val="3165211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83822" y="300140"/>
            <a:ext cx="9098845" cy="461665"/>
          </a:xfrm>
          <a:prstGeom prst="rect">
            <a:avLst/>
          </a:prstGeom>
          <a:solidFill>
            <a:schemeClr val="bg1"/>
          </a:solidFill>
        </p:spPr>
        <p:txBody>
          <a:bodyPr wrap="square">
            <a:spAutoFit/>
          </a:bodyPr>
          <a:lstStyle/>
          <a:p>
            <a:r>
              <a:rPr lang="it-IT" sz="2400" b="1" dirty="0" err="1" smtClean="0">
                <a:latin typeface="Calibri Light" panose="020F0302020204030204" pitchFamily="34" charset="0"/>
                <a:cs typeface="Calibri Light" panose="020F0302020204030204" pitchFamily="34" charset="0"/>
              </a:rPr>
              <a:t>Metastatic</a:t>
            </a:r>
            <a:r>
              <a:rPr lang="it-IT" sz="2400" b="1" dirty="0" smtClean="0">
                <a:latin typeface="Calibri Light" panose="020F0302020204030204" pitchFamily="34" charset="0"/>
                <a:cs typeface="Calibri Light" panose="020F0302020204030204" pitchFamily="34" charset="0"/>
              </a:rPr>
              <a:t> </a:t>
            </a:r>
            <a:r>
              <a:rPr lang="it-IT" sz="2400" b="1" dirty="0" err="1" smtClean="0">
                <a:latin typeface="Calibri Light" panose="020F0302020204030204" pitchFamily="34" charset="0"/>
                <a:cs typeface="Calibri Light" panose="020F0302020204030204" pitchFamily="34" charset="0"/>
              </a:rPr>
              <a:t>cutaneous</a:t>
            </a:r>
            <a:r>
              <a:rPr lang="it-IT" sz="2400" b="1" dirty="0" smtClean="0">
                <a:latin typeface="Calibri Light" panose="020F0302020204030204" pitchFamily="34" charset="0"/>
                <a:cs typeface="Calibri Light" panose="020F0302020204030204" pitchFamily="34" charset="0"/>
              </a:rPr>
              <a:t> </a:t>
            </a:r>
            <a:r>
              <a:rPr lang="it-IT" sz="2400" b="1" dirty="0" err="1" smtClean="0">
                <a:latin typeface="Calibri Light" panose="020F0302020204030204" pitchFamily="34" charset="0"/>
                <a:cs typeface="Calibri Light" panose="020F0302020204030204" pitchFamily="34" charset="0"/>
              </a:rPr>
              <a:t>squamous</a:t>
            </a:r>
            <a:r>
              <a:rPr lang="it-IT" sz="2400" b="1" dirty="0" smtClean="0">
                <a:latin typeface="Calibri Light" panose="020F0302020204030204" pitchFamily="34" charset="0"/>
                <a:cs typeface="Calibri Light" panose="020F0302020204030204" pitchFamily="34" charset="0"/>
              </a:rPr>
              <a:t> </a:t>
            </a:r>
            <a:r>
              <a:rPr lang="it-IT" sz="2400" b="1" dirty="0" err="1" smtClean="0">
                <a:latin typeface="Calibri Light" panose="020F0302020204030204" pitchFamily="34" charset="0"/>
                <a:cs typeface="Calibri Light" panose="020F0302020204030204" pitchFamily="34" charset="0"/>
              </a:rPr>
              <a:t>cell</a:t>
            </a:r>
            <a:r>
              <a:rPr lang="it-IT" sz="2400" b="1" dirty="0" smtClean="0">
                <a:latin typeface="Calibri Light" panose="020F0302020204030204" pitchFamily="34" charset="0"/>
                <a:cs typeface="Calibri Light" panose="020F0302020204030204" pitchFamily="34" charset="0"/>
              </a:rPr>
              <a:t> carcinoma: 12-month follow-up </a:t>
            </a:r>
            <a:endParaRPr lang="it-IT" sz="2400" b="1" dirty="0">
              <a:latin typeface="Calibri Light" panose="020F0302020204030204" pitchFamily="34" charset="0"/>
              <a:cs typeface="Calibri Light" panose="020F0302020204030204" pitchFamily="34" charset="0"/>
            </a:endParaRPr>
          </a:p>
        </p:txBody>
      </p:sp>
      <p:sp>
        <p:nvSpPr>
          <p:cNvPr id="3" name="Rettangolo 2"/>
          <p:cNvSpPr/>
          <p:nvPr/>
        </p:nvSpPr>
        <p:spPr>
          <a:xfrm>
            <a:off x="7100711" y="4774280"/>
            <a:ext cx="2161822" cy="276999"/>
          </a:xfrm>
          <a:prstGeom prst="rect">
            <a:avLst/>
          </a:prstGeom>
        </p:spPr>
        <p:txBody>
          <a:bodyPr wrap="square">
            <a:spAutoFit/>
          </a:bodyPr>
          <a:lstStyle/>
          <a:p>
            <a:pPr algn="ctr"/>
            <a:r>
              <a:rPr lang="it-IT" sz="1200" dirty="0" err="1" smtClean="0">
                <a:solidFill>
                  <a:srgbClr val="000000"/>
                </a:solidFill>
                <a:latin typeface="OINVHZ+HelveticaNeue"/>
              </a:rPr>
              <a:t>Guminski</a:t>
            </a:r>
            <a:r>
              <a:rPr lang="it-IT" sz="1200" dirty="0" smtClean="0">
                <a:solidFill>
                  <a:srgbClr val="000000"/>
                </a:solidFill>
                <a:latin typeface="OINVHZ+HelveticaNeue"/>
              </a:rPr>
              <a:t> A, ASCO 2019</a:t>
            </a:r>
            <a:endParaRPr lang="it-IT" sz="1200" dirty="0"/>
          </a:p>
        </p:txBody>
      </p:sp>
      <p:pic>
        <p:nvPicPr>
          <p:cNvPr id="7" name="Immagine 6"/>
          <p:cNvPicPr>
            <a:picLocks noChangeAspect="1"/>
          </p:cNvPicPr>
          <p:nvPr/>
        </p:nvPicPr>
        <p:blipFill>
          <a:blip r:embed="rId3"/>
          <a:stretch>
            <a:fillRect/>
          </a:stretch>
        </p:blipFill>
        <p:spPr>
          <a:xfrm>
            <a:off x="118532" y="2476638"/>
            <a:ext cx="4468518" cy="2297642"/>
          </a:xfrm>
          <a:prstGeom prst="rect">
            <a:avLst/>
          </a:prstGeom>
          <a:ln>
            <a:solidFill>
              <a:srgbClr val="000080"/>
            </a:solidFill>
          </a:ln>
        </p:spPr>
      </p:pic>
      <p:sp>
        <p:nvSpPr>
          <p:cNvPr id="8" name="CasellaDiTesto 7"/>
          <p:cNvSpPr txBox="1"/>
          <p:nvPr/>
        </p:nvSpPr>
        <p:spPr>
          <a:xfrm>
            <a:off x="231422" y="761805"/>
            <a:ext cx="4163718" cy="2031325"/>
          </a:xfrm>
          <a:prstGeom prst="rect">
            <a:avLst/>
          </a:prstGeom>
          <a:noFill/>
        </p:spPr>
        <p:txBody>
          <a:bodyPr wrap="square" rtlCol="0">
            <a:spAutoFit/>
          </a:bodyPr>
          <a:lstStyle/>
          <a:p>
            <a:pPr marL="285750" indent="-285750">
              <a:buFont typeface="Arial" panose="020B0604020202020204" pitchFamily="34" charset="0"/>
              <a:buChar char="•"/>
            </a:pPr>
            <a:r>
              <a:rPr lang="en-GB" sz="1400" b="1" dirty="0" smtClean="0"/>
              <a:t>59 patients</a:t>
            </a:r>
          </a:p>
          <a:p>
            <a:pPr marL="285750" indent="-285750">
              <a:buFont typeface="Arial" panose="020B0604020202020204" pitchFamily="34" charset="0"/>
              <a:buChar char="•"/>
            </a:pPr>
            <a:r>
              <a:rPr lang="en-GB" sz="1400" b="1" dirty="0" smtClean="0"/>
              <a:t>ORR 49.2%, DCR 71.2%</a:t>
            </a:r>
          </a:p>
          <a:p>
            <a:pPr marL="285750" indent="-285750">
              <a:buFont typeface="Arial" panose="020B0604020202020204" pitchFamily="34" charset="0"/>
              <a:buChar char="•"/>
            </a:pPr>
            <a:r>
              <a:rPr lang="en-GB" sz="1400" b="1" dirty="0" smtClean="0"/>
              <a:t>Median DOR: not reached</a:t>
            </a:r>
          </a:p>
          <a:p>
            <a:pPr marL="285750" indent="-285750">
              <a:buFont typeface="Arial" panose="020B0604020202020204" pitchFamily="34" charset="0"/>
              <a:buChar char="•"/>
            </a:pPr>
            <a:r>
              <a:rPr lang="en-GB" sz="1400" b="1" dirty="0" smtClean="0"/>
              <a:t>Median PFS: 18.4 months</a:t>
            </a:r>
          </a:p>
          <a:p>
            <a:pPr marL="285750" indent="-285750">
              <a:buFont typeface="Arial" panose="020B0604020202020204" pitchFamily="34" charset="0"/>
              <a:buChar char="•"/>
            </a:pPr>
            <a:r>
              <a:rPr lang="en-GB" sz="1400" b="1" dirty="0" smtClean="0"/>
              <a:t>Median OS: not reached</a:t>
            </a:r>
            <a:r>
              <a:rPr lang="it-IT" sz="1400" b="1" dirty="0" smtClean="0"/>
              <a:t> </a:t>
            </a:r>
          </a:p>
          <a:p>
            <a:pPr marL="285750" indent="-285750">
              <a:buFont typeface="Arial" panose="020B0604020202020204" pitchFamily="34" charset="0"/>
              <a:buChar char="•"/>
            </a:pPr>
            <a:r>
              <a:rPr lang="en-GB" sz="1400" b="1" dirty="0" err="1" smtClean="0"/>
              <a:t>Aes</a:t>
            </a:r>
            <a:r>
              <a:rPr lang="en-GB" sz="1400" b="1" dirty="0" smtClean="0"/>
              <a:t> (</a:t>
            </a:r>
            <a:r>
              <a:rPr lang="en-GB" sz="1400" b="1" u="sng" dirty="0" smtClean="0"/>
              <a:t>regardless of attribution</a:t>
            </a:r>
            <a:r>
              <a:rPr lang="en-GB" sz="1400" b="1" dirty="0" smtClean="0"/>
              <a:t>): any grade 100%, G3/G4 50.8%</a:t>
            </a:r>
            <a:endParaRPr lang="it-IT" sz="1400" b="1" dirty="0"/>
          </a:p>
          <a:p>
            <a:pPr marL="285750" indent="-285750">
              <a:buFont typeface="Arial" panose="020B0604020202020204" pitchFamily="34" charset="0"/>
              <a:buChar char="•"/>
            </a:pPr>
            <a:endParaRPr lang="en-GB" sz="1400" b="1" dirty="0" smtClean="0"/>
          </a:p>
          <a:p>
            <a:pPr marL="285750" indent="-285750">
              <a:buFont typeface="Arial" panose="020B0604020202020204" pitchFamily="34" charset="0"/>
              <a:buChar char="•"/>
            </a:pPr>
            <a:endParaRPr lang="it-IT" sz="1400" b="1" dirty="0"/>
          </a:p>
        </p:txBody>
      </p:sp>
      <p:pic>
        <p:nvPicPr>
          <p:cNvPr id="9" name="Immagine 8"/>
          <p:cNvPicPr>
            <a:picLocks noChangeAspect="1"/>
          </p:cNvPicPr>
          <p:nvPr/>
        </p:nvPicPr>
        <p:blipFill>
          <a:blip r:embed="rId4"/>
          <a:stretch>
            <a:fillRect/>
          </a:stretch>
        </p:blipFill>
        <p:spPr>
          <a:xfrm>
            <a:off x="4666073" y="1073898"/>
            <a:ext cx="4423834" cy="2842965"/>
          </a:xfrm>
          <a:prstGeom prst="rect">
            <a:avLst/>
          </a:prstGeom>
          <a:ln>
            <a:solidFill>
              <a:srgbClr val="000080"/>
            </a:solidFill>
          </a:ln>
        </p:spPr>
      </p:pic>
    </p:spTree>
    <p:extLst>
      <p:ext uri="{BB962C8B-B14F-4D97-AF65-F5344CB8AC3E}">
        <p14:creationId xmlns:p14="http://schemas.microsoft.com/office/powerpoint/2010/main" val="1243227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5155" y="277104"/>
            <a:ext cx="9098845" cy="430887"/>
          </a:xfrm>
          <a:prstGeom prst="rect">
            <a:avLst/>
          </a:prstGeom>
          <a:solidFill>
            <a:schemeClr val="bg1"/>
          </a:solidFill>
        </p:spPr>
        <p:txBody>
          <a:bodyPr wrap="square">
            <a:spAutoFit/>
          </a:bodyPr>
          <a:lstStyle/>
          <a:p>
            <a:r>
              <a:rPr lang="it-IT" sz="2200" b="1" dirty="0" smtClean="0">
                <a:latin typeface="Calibri Light" panose="020F0302020204030204" pitchFamily="34" charset="0"/>
                <a:cs typeface="Calibri Light" panose="020F0302020204030204" pitchFamily="34" charset="0"/>
              </a:rPr>
              <a:t>LA </a:t>
            </a:r>
            <a:r>
              <a:rPr lang="it-IT" sz="2200" b="1" dirty="0" err="1" smtClean="0">
                <a:latin typeface="Calibri Light" panose="020F0302020204030204" pitchFamily="34" charset="0"/>
                <a:cs typeface="Calibri Light" panose="020F0302020204030204" pitchFamily="34" charset="0"/>
              </a:rPr>
              <a:t>cutaneous</a:t>
            </a:r>
            <a:r>
              <a:rPr lang="it-IT" sz="2200" b="1" dirty="0" smtClean="0">
                <a:latin typeface="Calibri Light" panose="020F0302020204030204" pitchFamily="34" charset="0"/>
                <a:cs typeface="Calibri Light" panose="020F0302020204030204" pitchFamily="34" charset="0"/>
              </a:rPr>
              <a:t> </a:t>
            </a:r>
            <a:r>
              <a:rPr lang="it-IT" sz="2200" b="1" dirty="0" err="1" smtClean="0">
                <a:latin typeface="Calibri Light" panose="020F0302020204030204" pitchFamily="34" charset="0"/>
                <a:cs typeface="Calibri Light" panose="020F0302020204030204" pitchFamily="34" charset="0"/>
              </a:rPr>
              <a:t>squamous</a:t>
            </a:r>
            <a:r>
              <a:rPr lang="it-IT" sz="2200" b="1" dirty="0" smtClean="0">
                <a:latin typeface="Calibri Light" panose="020F0302020204030204" pitchFamily="34" charset="0"/>
                <a:cs typeface="Calibri Light" panose="020F0302020204030204" pitchFamily="34" charset="0"/>
              </a:rPr>
              <a:t> </a:t>
            </a:r>
            <a:r>
              <a:rPr lang="it-IT" sz="2200" b="1" dirty="0" err="1" smtClean="0">
                <a:latin typeface="Calibri Light" panose="020F0302020204030204" pitchFamily="34" charset="0"/>
                <a:cs typeface="Calibri Light" panose="020F0302020204030204" pitchFamily="34" charset="0"/>
              </a:rPr>
              <a:t>cell</a:t>
            </a:r>
            <a:r>
              <a:rPr lang="it-IT" sz="2200" b="1" dirty="0" smtClean="0">
                <a:latin typeface="Calibri Light" panose="020F0302020204030204" pitchFamily="34" charset="0"/>
                <a:cs typeface="Calibri Light" panose="020F0302020204030204" pitchFamily="34" charset="0"/>
              </a:rPr>
              <a:t> carcinoma: </a:t>
            </a:r>
            <a:r>
              <a:rPr lang="it-IT" sz="2200" b="1" dirty="0" err="1" smtClean="0">
                <a:latin typeface="Calibri Light" panose="020F0302020204030204" pitchFamily="34" charset="0"/>
                <a:cs typeface="Calibri Light" panose="020F0302020204030204" pitchFamily="34" charset="0"/>
              </a:rPr>
              <a:t>Primary</a:t>
            </a:r>
            <a:r>
              <a:rPr lang="it-IT" sz="2200" b="1" dirty="0" smtClean="0">
                <a:latin typeface="Calibri Light" panose="020F0302020204030204" pitchFamily="34" charset="0"/>
                <a:cs typeface="Calibri Light" panose="020F0302020204030204" pitchFamily="34" charset="0"/>
              </a:rPr>
              <a:t> </a:t>
            </a:r>
            <a:r>
              <a:rPr lang="it-IT" sz="2200" b="1" dirty="0" err="1" smtClean="0">
                <a:latin typeface="Calibri Light" panose="020F0302020204030204" pitchFamily="34" charset="0"/>
                <a:cs typeface="Calibri Light" panose="020F0302020204030204" pitchFamily="34" charset="0"/>
              </a:rPr>
              <a:t>analysis</a:t>
            </a:r>
            <a:r>
              <a:rPr lang="it-IT" sz="2200" b="1" dirty="0" smtClean="0">
                <a:latin typeface="Calibri Light" panose="020F0302020204030204" pitchFamily="34" charset="0"/>
                <a:cs typeface="Calibri Light" panose="020F0302020204030204" pitchFamily="34" charset="0"/>
              </a:rPr>
              <a:t> (</a:t>
            </a:r>
            <a:r>
              <a:rPr lang="it-IT" sz="2200" b="1" dirty="0" err="1" smtClean="0">
                <a:latin typeface="Calibri Light" panose="020F0302020204030204" pitchFamily="34" charset="0"/>
                <a:cs typeface="Calibri Light" panose="020F0302020204030204" pitchFamily="34" charset="0"/>
              </a:rPr>
              <a:t>median</a:t>
            </a:r>
            <a:r>
              <a:rPr lang="it-IT" sz="2200" b="1" dirty="0" smtClean="0">
                <a:latin typeface="Calibri Light" panose="020F0302020204030204" pitchFamily="34" charset="0"/>
                <a:cs typeface="Calibri Light" panose="020F0302020204030204" pitchFamily="34" charset="0"/>
              </a:rPr>
              <a:t> FU 9.3months)</a:t>
            </a:r>
            <a:endParaRPr lang="it-IT" sz="2200" b="1" dirty="0">
              <a:latin typeface="Calibri Light" panose="020F0302020204030204" pitchFamily="34" charset="0"/>
              <a:cs typeface="Calibri Light" panose="020F0302020204030204" pitchFamily="34" charset="0"/>
            </a:endParaRPr>
          </a:p>
        </p:txBody>
      </p:sp>
      <p:sp>
        <p:nvSpPr>
          <p:cNvPr id="3" name="Rettangolo 2"/>
          <p:cNvSpPr/>
          <p:nvPr/>
        </p:nvSpPr>
        <p:spPr>
          <a:xfrm>
            <a:off x="7100711" y="4774280"/>
            <a:ext cx="2161822" cy="276999"/>
          </a:xfrm>
          <a:prstGeom prst="rect">
            <a:avLst/>
          </a:prstGeom>
        </p:spPr>
        <p:txBody>
          <a:bodyPr wrap="square">
            <a:spAutoFit/>
          </a:bodyPr>
          <a:lstStyle/>
          <a:p>
            <a:pPr algn="ctr"/>
            <a:r>
              <a:rPr lang="it-IT" sz="1200" dirty="0" err="1" smtClean="0">
                <a:solidFill>
                  <a:srgbClr val="000000"/>
                </a:solidFill>
                <a:latin typeface="OINVHZ+HelveticaNeue"/>
              </a:rPr>
              <a:t>Migden</a:t>
            </a:r>
            <a:r>
              <a:rPr lang="it-IT" sz="1200" dirty="0" smtClean="0">
                <a:solidFill>
                  <a:srgbClr val="000000"/>
                </a:solidFill>
                <a:latin typeface="OINVHZ+HelveticaNeue"/>
              </a:rPr>
              <a:t> MR, ASCO 2019</a:t>
            </a:r>
            <a:endParaRPr lang="it-IT" sz="1200" dirty="0"/>
          </a:p>
        </p:txBody>
      </p:sp>
      <p:sp>
        <p:nvSpPr>
          <p:cNvPr id="8" name="CasellaDiTesto 7"/>
          <p:cNvSpPr txBox="1"/>
          <p:nvPr/>
        </p:nvSpPr>
        <p:spPr>
          <a:xfrm>
            <a:off x="124177" y="746661"/>
            <a:ext cx="5699007" cy="2492990"/>
          </a:xfrm>
          <a:prstGeom prst="rect">
            <a:avLst/>
          </a:prstGeom>
          <a:noFill/>
        </p:spPr>
        <p:txBody>
          <a:bodyPr wrap="square" rtlCol="0">
            <a:spAutoFit/>
          </a:bodyPr>
          <a:lstStyle/>
          <a:p>
            <a:pPr marL="285750" indent="-285750">
              <a:buFont typeface="Arial" panose="020B0604020202020204" pitchFamily="34" charset="0"/>
              <a:buChar char="•"/>
            </a:pPr>
            <a:r>
              <a:rPr lang="en-GB" sz="1300" b="1" dirty="0" smtClean="0"/>
              <a:t>78 patients</a:t>
            </a:r>
          </a:p>
          <a:p>
            <a:pPr marL="285750" indent="-285750">
              <a:buFont typeface="Arial" panose="020B0604020202020204" pitchFamily="34" charset="0"/>
              <a:buChar char="•"/>
            </a:pPr>
            <a:r>
              <a:rPr lang="en-GB" sz="1300" b="1" dirty="0" smtClean="0"/>
              <a:t>ORR 43.6%, DCR 79.5%</a:t>
            </a:r>
          </a:p>
          <a:p>
            <a:pPr marL="285750" indent="-285750">
              <a:buFont typeface="Arial" panose="020B0604020202020204" pitchFamily="34" charset="0"/>
              <a:buChar char="•"/>
            </a:pPr>
            <a:r>
              <a:rPr lang="en-GB" sz="1300" b="1" dirty="0" smtClean="0"/>
              <a:t>Median DOR: not reached</a:t>
            </a:r>
          </a:p>
          <a:p>
            <a:pPr marL="285750" indent="-285750">
              <a:buFont typeface="Arial" panose="020B0604020202020204" pitchFamily="34" charset="0"/>
              <a:buChar char="•"/>
            </a:pPr>
            <a:r>
              <a:rPr lang="en-GB" sz="1300" b="1" dirty="0" smtClean="0"/>
              <a:t>Median PFS: not reached, 12-months 58.1%</a:t>
            </a:r>
          </a:p>
          <a:p>
            <a:pPr marL="285750" indent="-285750">
              <a:buFont typeface="Arial" panose="020B0604020202020204" pitchFamily="34" charset="0"/>
              <a:buChar char="•"/>
            </a:pPr>
            <a:r>
              <a:rPr lang="en-GB" sz="1300" b="1" dirty="0" smtClean="0"/>
              <a:t>Median OS: not reached</a:t>
            </a:r>
            <a:r>
              <a:rPr lang="it-IT" sz="1300" b="1" dirty="0" smtClean="0"/>
              <a:t> , 12-months 93.2%</a:t>
            </a:r>
          </a:p>
          <a:p>
            <a:pPr marL="285750" indent="-285750">
              <a:buFont typeface="Arial" panose="020B0604020202020204" pitchFamily="34" charset="0"/>
              <a:buChar char="•"/>
            </a:pPr>
            <a:r>
              <a:rPr lang="en-GB" sz="1300" b="1" dirty="0" err="1" smtClean="0"/>
              <a:t>Aes</a:t>
            </a:r>
            <a:r>
              <a:rPr lang="en-GB" sz="1300" b="1" dirty="0" smtClean="0"/>
              <a:t> (</a:t>
            </a:r>
            <a:r>
              <a:rPr lang="en-GB" sz="1300" b="1" u="sng" dirty="0" smtClean="0"/>
              <a:t>regardless of attribution</a:t>
            </a:r>
            <a:r>
              <a:rPr lang="en-GB" sz="1300" b="1" dirty="0" smtClean="0"/>
              <a:t>): any grade 100%, G3/G4 43.6%</a:t>
            </a:r>
          </a:p>
          <a:p>
            <a:pPr marL="285750" indent="-285750">
              <a:buFont typeface="Arial" panose="020B0604020202020204" pitchFamily="34" charset="0"/>
              <a:buChar char="•"/>
            </a:pPr>
            <a:r>
              <a:rPr lang="en-US" sz="1300" b="1" dirty="0" smtClean="0"/>
              <a:t>Activity in </a:t>
            </a:r>
            <a:r>
              <a:rPr lang="en-US" sz="1300" b="1" dirty="0"/>
              <a:t>both PD-L1 positive </a:t>
            </a:r>
            <a:r>
              <a:rPr lang="en-US" sz="1300" b="1" dirty="0" smtClean="0"/>
              <a:t>and negative subgroups </a:t>
            </a:r>
          </a:p>
          <a:p>
            <a:pPr marL="285750" indent="-285750">
              <a:buFont typeface="Arial" panose="020B0604020202020204" pitchFamily="34" charset="0"/>
              <a:buChar char="•"/>
            </a:pPr>
            <a:r>
              <a:rPr lang="en-US" sz="1300" b="1" dirty="0" smtClean="0"/>
              <a:t>Preliminary association with TMB  </a:t>
            </a:r>
            <a:endParaRPr lang="en-US" sz="1300" b="1" dirty="0"/>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it-IT" sz="1300" b="1" dirty="0"/>
          </a:p>
          <a:p>
            <a:pPr marL="285750" indent="-285750">
              <a:buFont typeface="Arial" panose="020B0604020202020204" pitchFamily="34" charset="0"/>
              <a:buChar char="•"/>
            </a:pPr>
            <a:endParaRPr lang="en-GB" sz="1300" b="1" dirty="0" smtClean="0"/>
          </a:p>
          <a:p>
            <a:pPr marL="285750" indent="-285750">
              <a:buFont typeface="Arial" panose="020B0604020202020204" pitchFamily="34" charset="0"/>
              <a:buChar char="•"/>
            </a:pPr>
            <a:endParaRPr lang="it-IT" sz="1300" b="1" dirty="0"/>
          </a:p>
        </p:txBody>
      </p:sp>
      <p:pic>
        <p:nvPicPr>
          <p:cNvPr id="2" name="Immagine 1"/>
          <p:cNvPicPr>
            <a:picLocks noChangeAspect="1"/>
          </p:cNvPicPr>
          <p:nvPr/>
        </p:nvPicPr>
        <p:blipFill>
          <a:blip r:embed="rId3"/>
          <a:stretch>
            <a:fillRect/>
          </a:stretch>
        </p:blipFill>
        <p:spPr>
          <a:xfrm>
            <a:off x="4739247" y="933731"/>
            <a:ext cx="4260968" cy="3163561"/>
          </a:xfrm>
          <a:prstGeom prst="rect">
            <a:avLst/>
          </a:prstGeom>
          <a:ln>
            <a:solidFill>
              <a:srgbClr val="000080"/>
            </a:solidFill>
          </a:ln>
        </p:spPr>
      </p:pic>
      <p:pic>
        <p:nvPicPr>
          <p:cNvPr id="4" name="Immagine 3"/>
          <p:cNvPicPr>
            <a:picLocks noChangeAspect="1"/>
          </p:cNvPicPr>
          <p:nvPr/>
        </p:nvPicPr>
        <p:blipFill>
          <a:blip r:embed="rId4"/>
          <a:stretch>
            <a:fillRect/>
          </a:stretch>
        </p:blipFill>
        <p:spPr>
          <a:xfrm>
            <a:off x="463020" y="2415823"/>
            <a:ext cx="4004552" cy="2624168"/>
          </a:xfrm>
          <a:prstGeom prst="rect">
            <a:avLst/>
          </a:prstGeom>
          <a:ln>
            <a:solidFill>
              <a:srgbClr val="000080"/>
            </a:solidFill>
          </a:ln>
        </p:spPr>
      </p:pic>
    </p:spTree>
    <p:extLst>
      <p:ext uri="{BB962C8B-B14F-4D97-AF65-F5344CB8AC3E}">
        <p14:creationId xmlns:p14="http://schemas.microsoft.com/office/powerpoint/2010/main" val="742109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xmlns="" id="{D611B0CF-1DCE-024B-B1C9-2591A6C0A65D}"/>
              </a:ext>
            </a:extLst>
          </p:cNvPr>
          <p:cNvSpPr txBox="1"/>
          <p:nvPr/>
        </p:nvSpPr>
        <p:spPr>
          <a:xfrm>
            <a:off x="1370189" y="104034"/>
            <a:ext cx="7056675" cy="584775"/>
          </a:xfrm>
          <a:prstGeom prst="rect">
            <a:avLst/>
          </a:prstGeom>
          <a:noFill/>
        </p:spPr>
        <p:txBody>
          <a:bodyPr wrap="none" rtlCol="0">
            <a:spAutoFit/>
          </a:bodyPr>
          <a:lstStyle/>
          <a:p>
            <a:r>
              <a:rPr lang="en-US" sz="3200" b="1" dirty="0">
                <a:latin typeface="Calibri Light" panose="020F0302020204030204" pitchFamily="34" charset="0"/>
                <a:cs typeface="Calibri Light" panose="020F0302020204030204" pitchFamily="34" charset="0"/>
              </a:rPr>
              <a:t>Advanced </a:t>
            </a:r>
            <a:r>
              <a:rPr lang="en-US" sz="3200" b="1" dirty="0" smtClean="0">
                <a:latin typeface="Calibri Light" panose="020F0302020204030204" pitchFamily="34" charset="0"/>
                <a:cs typeface="Calibri Light" panose="020F0302020204030204" pitchFamily="34" charset="0"/>
              </a:rPr>
              <a:t>Basal Cell Carcinoma: definition </a:t>
            </a:r>
            <a:endParaRPr lang="en-US" sz="3200" b="1" dirty="0">
              <a:latin typeface="Calibri Light" panose="020F0302020204030204" pitchFamily="34" charset="0"/>
              <a:cs typeface="Calibri Light" panose="020F0302020204030204" pitchFamily="34" charset="0"/>
            </a:endParaRPr>
          </a:p>
        </p:txBody>
      </p:sp>
      <p:sp>
        <p:nvSpPr>
          <p:cNvPr id="7" name="CasellaDiTesto 6"/>
          <p:cNvSpPr txBox="1"/>
          <p:nvPr/>
        </p:nvSpPr>
        <p:spPr>
          <a:xfrm>
            <a:off x="1197148" y="726497"/>
            <a:ext cx="7047571" cy="3939540"/>
          </a:xfrm>
          <a:prstGeom prst="rect">
            <a:avLst/>
          </a:prstGeom>
          <a:noFill/>
        </p:spPr>
        <p:txBody>
          <a:bodyPr wrap="square" rtlCol="0">
            <a:spAutoFit/>
          </a:bodyPr>
          <a:lstStyle/>
          <a:p>
            <a:r>
              <a:rPr lang="en-GB" b="1" dirty="0" smtClean="0"/>
              <a:t>AJCC stage II or above: </a:t>
            </a:r>
            <a:r>
              <a:rPr lang="en-GB" dirty="0" err="1" smtClean="0"/>
              <a:t>tumor</a:t>
            </a:r>
            <a:r>
              <a:rPr lang="en-GB" dirty="0" smtClean="0"/>
              <a:t> more than 2 cm (≥T2)</a:t>
            </a:r>
          </a:p>
          <a:p>
            <a:endParaRPr lang="en-GB" sz="800" dirty="0" smtClean="0"/>
          </a:p>
          <a:p>
            <a:r>
              <a:rPr lang="en-GB" b="1" dirty="0" smtClean="0"/>
              <a:t>Disease-related factors:</a:t>
            </a:r>
          </a:p>
          <a:p>
            <a:pPr marL="285750" indent="-285750">
              <a:buFont typeface="Arial" panose="020B0604020202020204" pitchFamily="34" charset="0"/>
              <a:buChar char="•"/>
            </a:pPr>
            <a:r>
              <a:rPr lang="en-GB" dirty="0" err="1" smtClean="0"/>
              <a:t>Tumor</a:t>
            </a:r>
            <a:r>
              <a:rPr lang="en-GB" dirty="0" smtClean="0"/>
              <a:t> size (e.g. giant BCC)</a:t>
            </a:r>
          </a:p>
          <a:p>
            <a:pPr marL="285750" indent="-285750">
              <a:buFont typeface="Arial" panose="020B0604020202020204" pitchFamily="34" charset="0"/>
              <a:buChar char="•"/>
            </a:pPr>
            <a:r>
              <a:rPr lang="en-GB" dirty="0" err="1" smtClean="0"/>
              <a:t>Tumor</a:t>
            </a:r>
            <a:r>
              <a:rPr lang="en-GB" dirty="0" smtClean="0"/>
              <a:t> location (e.g. “H” zone)</a:t>
            </a:r>
          </a:p>
          <a:p>
            <a:pPr marL="285750" indent="-285750">
              <a:buFont typeface="Arial" panose="020B0604020202020204" pitchFamily="34" charset="0"/>
              <a:buChar char="•"/>
            </a:pPr>
            <a:r>
              <a:rPr lang="en-GB" dirty="0" smtClean="0"/>
              <a:t>Number of </a:t>
            </a:r>
            <a:r>
              <a:rPr lang="en-GB" dirty="0" err="1" smtClean="0"/>
              <a:t>tumors</a:t>
            </a:r>
            <a:endParaRPr lang="en-GB" dirty="0" smtClean="0"/>
          </a:p>
          <a:p>
            <a:pPr marL="285750" indent="-285750">
              <a:buFont typeface="Arial" panose="020B0604020202020204" pitchFamily="34" charset="0"/>
              <a:buChar char="•"/>
            </a:pPr>
            <a:r>
              <a:rPr lang="en-GB" dirty="0" err="1" smtClean="0"/>
              <a:t>Tumor</a:t>
            </a:r>
            <a:r>
              <a:rPr lang="en-GB" dirty="0" smtClean="0"/>
              <a:t> subtype (e.g. </a:t>
            </a:r>
            <a:r>
              <a:rPr lang="en-GB" dirty="0" err="1" smtClean="0"/>
              <a:t>morpheic</a:t>
            </a:r>
            <a:r>
              <a:rPr lang="en-GB" dirty="0" smtClean="0"/>
              <a:t> </a:t>
            </a:r>
            <a:r>
              <a:rPr lang="en-GB" dirty="0" err="1" smtClean="0"/>
              <a:t>tumors</a:t>
            </a:r>
            <a:r>
              <a:rPr lang="en-GB" dirty="0" smtClean="0"/>
              <a:t>)</a:t>
            </a:r>
          </a:p>
          <a:p>
            <a:pPr marL="285750" indent="-285750">
              <a:buFont typeface="Arial" panose="020B0604020202020204" pitchFamily="34" charset="0"/>
              <a:buChar char="•"/>
            </a:pPr>
            <a:r>
              <a:rPr lang="en-GB" dirty="0" smtClean="0"/>
              <a:t>Likelihood of </a:t>
            </a:r>
            <a:r>
              <a:rPr lang="en-GB" dirty="0"/>
              <a:t>s</a:t>
            </a:r>
            <a:r>
              <a:rPr lang="en-GB" dirty="0" smtClean="0"/>
              <a:t>uccessful treatment (e.g. </a:t>
            </a:r>
            <a:r>
              <a:rPr lang="en-GB" dirty="0" err="1" smtClean="0"/>
              <a:t>Baso-squamo</a:t>
            </a:r>
            <a:r>
              <a:rPr lang="en-GB" dirty="0" smtClean="0"/>
              <a:t>, infiltrative, </a:t>
            </a:r>
            <a:r>
              <a:rPr lang="en-GB" dirty="0" err="1" smtClean="0"/>
              <a:t>ecc</a:t>
            </a:r>
            <a:r>
              <a:rPr lang="en-GB" dirty="0" smtClean="0"/>
              <a:t>..)</a:t>
            </a:r>
          </a:p>
          <a:p>
            <a:endParaRPr lang="en-GB" sz="800" dirty="0" smtClean="0"/>
          </a:p>
          <a:p>
            <a:r>
              <a:rPr lang="en-GB" b="1" dirty="0" smtClean="0"/>
              <a:t>Patient-related factors:</a:t>
            </a:r>
          </a:p>
          <a:p>
            <a:pPr marL="285750" indent="-285750">
              <a:buFont typeface="Arial" panose="020B0604020202020204" pitchFamily="34" charset="0"/>
              <a:buChar char="•"/>
            </a:pPr>
            <a:r>
              <a:rPr lang="en-GB" dirty="0" smtClean="0"/>
              <a:t>Age</a:t>
            </a:r>
          </a:p>
          <a:p>
            <a:pPr marL="285750" indent="-285750">
              <a:buFont typeface="Arial" panose="020B0604020202020204" pitchFamily="34" charset="0"/>
              <a:buChar char="•"/>
            </a:pPr>
            <a:r>
              <a:rPr lang="en-GB" dirty="0" smtClean="0"/>
              <a:t>Performance Status</a:t>
            </a:r>
          </a:p>
          <a:p>
            <a:pPr marL="285750" indent="-285750">
              <a:buFont typeface="Arial" panose="020B0604020202020204" pitchFamily="34" charset="0"/>
              <a:buChar char="•"/>
            </a:pPr>
            <a:r>
              <a:rPr lang="en-GB" dirty="0" smtClean="0"/>
              <a:t>Comorbidities</a:t>
            </a:r>
          </a:p>
          <a:p>
            <a:pPr marL="285750" indent="-285750">
              <a:buFont typeface="Arial" panose="020B0604020202020204" pitchFamily="34" charset="0"/>
              <a:buChar char="•"/>
            </a:pPr>
            <a:r>
              <a:rPr lang="en-GB" dirty="0" smtClean="0"/>
              <a:t>Patient’s priorities (e.g. cosmetic outcomes)</a:t>
            </a:r>
            <a:endParaRPr lang="it-IT" dirty="0"/>
          </a:p>
        </p:txBody>
      </p:sp>
      <p:sp>
        <p:nvSpPr>
          <p:cNvPr id="10" name="CasellaDiTesto 9"/>
          <p:cNvSpPr txBox="1"/>
          <p:nvPr/>
        </p:nvSpPr>
        <p:spPr>
          <a:xfrm>
            <a:off x="6032665" y="4281316"/>
            <a:ext cx="2927202" cy="769441"/>
          </a:xfrm>
          <a:prstGeom prst="rect">
            <a:avLst/>
          </a:prstGeom>
          <a:noFill/>
        </p:spPr>
        <p:txBody>
          <a:bodyPr wrap="square" rtlCol="0">
            <a:spAutoFit/>
          </a:bodyPr>
          <a:lstStyle/>
          <a:p>
            <a:pPr algn="r"/>
            <a:r>
              <a:rPr lang="en-GB" sz="1100" dirty="0" smtClean="0"/>
              <a:t>Lear JT, et al. Br J Cancer 2014</a:t>
            </a:r>
          </a:p>
          <a:p>
            <a:pPr algn="r"/>
            <a:r>
              <a:rPr lang="en-GB" sz="1100" dirty="0" err="1" smtClean="0"/>
              <a:t>Khoo</a:t>
            </a:r>
            <a:r>
              <a:rPr lang="en-GB" sz="1100" dirty="0" smtClean="0"/>
              <a:t> AB, et al. </a:t>
            </a:r>
            <a:r>
              <a:rPr lang="en-GB" sz="1100" dirty="0" err="1" smtClean="0"/>
              <a:t>Curr</a:t>
            </a:r>
            <a:r>
              <a:rPr lang="en-GB" sz="1100" dirty="0" smtClean="0"/>
              <a:t> </a:t>
            </a:r>
            <a:r>
              <a:rPr lang="en-GB" sz="1100" dirty="0" err="1" smtClean="0"/>
              <a:t>Opin</a:t>
            </a:r>
            <a:r>
              <a:rPr lang="en-GB" sz="1100" dirty="0" smtClean="0"/>
              <a:t> </a:t>
            </a:r>
            <a:r>
              <a:rPr lang="en-GB" sz="1100" dirty="0" err="1" smtClean="0"/>
              <a:t>Oncol</a:t>
            </a:r>
            <a:r>
              <a:rPr lang="en-GB" sz="1100" dirty="0" smtClean="0"/>
              <a:t> 2016</a:t>
            </a:r>
          </a:p>
          <a:p>
            <a:pPr algn="r"/>
            <a:r>
              <a:rPr lang="en-GB" sz="1100" dirty="0" err="1" smtClean="0"/>
              <a:t>Maly</a:t>
            </a:r>
            <a:r>
              <a:rPr lang="en-GB" sz="1100" dirty="0" smtClean="0"/>
              <a:t> TJ, et al. J Drugs </a:t>
            </a:r>
            <a:r>
              <a:rPr lang="en-GB" sz="1100" dirty="0" err="1" smtClean="0"/>
              <a:t>Dermatol</a:t>
            </a:r>
            <a:r>
              <a:rPr lang="en-GB" sz="1100" dirty="0" smtClean="0"/>
              <a:t> 2014</a:t>
            </a:r>
          </a:p>
          <a:p>
            <a:pPr algn="r"/>
            <a:r>
              <a:rPr lang="en-GB" sz="1100" dirty="0" err="1" smtClean="0"/>
              <a:t>Peris</a:t>
            </a:r>
            <a:r>
              <a:rPr lang="en-GB" sz="1100" dirty="0" smtClean="0"/>
              <a:t> K, et al. Future </a:t>
            </a:r>
            <a:r>
              <a:rPr lang="en-GB" sz="1100" dirty="0" err="1" smtClean="0"/>
              <a:t>Oncol</a:t>
            </a:r>
            <a:r>
              <a:rPr lang="en-GB" sz="1100" dirty="0" smtClean="0"/>
              <a:t> 2015</a:t>
            </a:r>
            <a:endParaRPr lang="it-IT" sz="1100" dirty="0"/>
          </a:p>
        </p:txBody>
      </p:sp>
    </p:spTree>
    <p:extLst>
      <p:ext uri="{BB962C8B-B14F-4D97-AF65-F5344CB8AC3E}">
        <p14:creationId xmlns:p14="http://schemas.microsoft.com/office/powerpoint/2010/main" val="926535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1638815" y="838715"/>
            <a:ext cx="6286500" cy="2971800"/>
          </a:xfrm>
          <a:prstGeom prst="rect">
            <a:avLst/>
          </a:prstGeom>
        </p:spPr>
      </p:pic>
      <p:sp>
        <p:nvSpPr>
          <p:cNvPr id="9" name="CasellaDiTesto 8">
            <a:extLst>
              <a:ext uri="{FF2B5EF4-FFF2-40B4-BE49-F238E27FC236}">
                <a16:creationId xmlns:a16="http://schemas.microsoft.com/office/drawing/2014/main" xmlns="" id="{623DFF1C-2C86-A04B-AE3A-8E410D45ED88}"/>
              </a:ext>
            </a:extLst>
          </p:cNvPr>
          <p:cNvSpPr txBox="1"/>
          <p:nvPr/>
        </p:nvSpPr>
        <p:spPr>
          <a:xfrm>
            <a:off x="86819" y="247938"/>
            <a:ext cx="8847117" cy="954107"/>
          </a:xfrm>
          <a:prstGeom prst="rect">
            <a:avLst/>
          </a:prstGeom>
          <a:noFill/>
        </p:spPr>
        <p:txBody>
          <a:bodyPr wrap="square" rtlCol="0">
            <a:spAutoFit/>
          </a:bodyPr>
          <a:lstStyle/>
          <a:p>
            <a:pPr algn="ctr"/>
            <a:r>
              <a:rPr lang="it-IT" sz="2800" b="1" dirty="0">
                <a:latin typeface="Calibri Light" panose="020F0302020204030204" pitchFamily="34" charset="0"/>
                <a:cs typeface="Calibri Light" panose="020F0302020204030204" pitchFamily="34" charset="0"/>
              </a:rPr>
              <a:t>PD-1 </a:t>
            </a:r>
            <a:r>
              <a:rPr lang="it-IT" sz="2800" b="1" dirty="0" err="1">
                <a:latin typeface="Calibri Light" panose="020F0302020204030204" pitchFamily="34" charset="0"/>
                <a:cs typeface="Calibri Light" panose="020F0302020204030204" pitchFamily="34" charset="0"/>
              </a:rPr>
              <a:t>blockade</a:t>
            </a:r>
            <a:r>
              <a:rPr lang="it-IT" sz="2800" b="1" dirty="0">
                <a:latin typeface="Calibri Light" panose="020F0302020204030204" pitchFamily="34" charset="0"/>
                <a:cs typeface="Calibri Light" panose="020F0302020204030204" pitchFamily="34" charset="0"/>
              </a:rPr>
              <a:t> </a:t>
            </a:r>
            <a:r>
              <a:rPr lang="it-IT" sz="2800" b="1" dirty="0" smtClean="0">
                <a:latin typeface="Calibri Light" panose="020F0302020204030204" pitchFamily="34" charset="0"/>
                <a:cs typeface="Calibri Light" panose="020F0302020204030204" pitchFamily="34" charset="0"/>
              </a:rPr>
              <a:t>in </a:t>
            </a:r>
            <a:r>
              <a:rPr lang="it-IT" sz="2800" b="1" dirty="0" err="1" smtClean="0">
                <a:latin typeface="Calibri Light" panose="020F0302020204030204" pitchFamily="34" charset="0"/>
                <a:cs typeface="Calibri Light" panose="020F0302020204030204" pitchFamily="34" charset="0"/>
              </a:rPr>
              <a:t>combination</a:t>
            </a:r>
            <a:r>
              <a:rPr lang="it-IT" sz="2800" b="1" dirty="0" smtClean="0">
                <a:latin typeface="Calibri Light" panose="020F0302020204030204" pitchFamily="34" charset="0"/>
                <a:cs typeface="Calibri Light" panose="020F0302020204030204" pitchFamily="34" charset="0"/>
              </a:rPr>
              <a:t> with </a:t>
            </a:r>
            <a:r>
              <a:rPr lang="it-IT" sz="2800" b="1" dirty="0" err="1" smtClean="0">
                <a:latin typeface="Calibri Light" panose="020F0302020204030204" pitchFamily="34" charset="0"/>
                <a:cs typeface="Calibri Light" panose="020F0302020204030204" pitchFamily="34" charset="0"/>
              </a:rPr>
              <a:t>Visomdegib</a:t>
            </a:r>
            <a:r>
              <a:rPr lang="it-IT" sz="2800" b="1" dirty="0" smtClean="0">
                <a:latin typeface="Calibri Light" panose="020F0302020204030204" pitchFamily="34" charset="0"/>
                <a:cs typeface="Calibri Light" panose="020F0302020204030204" pitchFamily="34" charset="0"/>
              </a:rPr>
              <a:t> in BCC?</a:t>
            </a:r>
            <a:endParaRPr lang="it-IT" sz="2800" b="1" dirty="0">
              <a:latin typeface="Calibri Light" panose="020F0302020204030204" pitchFamily="34" charset="0"/>
              <a:cs typeface="Calibri Light" panose="020F0302020204030204" pitchFamily="34" charset="0"/>
            </a:endParaRPr>
          </a:p>
          <a:p>
            <a:pPr algn="ctr"/>
            <a:endParaRPr lang="en-US" sz="2800" b="1" dirty="0">
              <a:latin typeface="Calibri Light" panose="020F0302020204030204" pitchFamily="34" charset="0"/>
              <a:cs typeface="Calibri Light" panose="020F0302020204030204" pitchFamily="34" charset="0"/>
            </a:endParaRPr>
          </a:p>
        </p:txBody>
      </p:sp>
      <p:sp>
        <p:nvSpPr>
          <p:cNvPr id="10" name="Rettangolo 9"/>
          <p:cNvSpPr/>
          <p:nvPr/>
        </p:nvSpPr>
        <p:spPr>
          <a:xfrm>
            <a:off x="580928" y="3907824"/>
            <a:ext cx="7858897" cy="707886"/>
          </a:xfrm>
          <a:prstGeom prst="rect">
            <a:avLst/>
          </a:prstGeom>
        </p:spPr>
        <p:txBody>
          <a:bodyPr wrap="square">
            <a:spAutoFit/>
          </a:bodyPr>
          <a:lstStyle/>
          <a:p>
            <a:pPr algn="ctr"/>
            <a:r>
              <a:rPr lang="en-US" sz="2000" b="1" dirty="0" smtClean="0"/>
              <a:t>16 patients</a:t>
            </a:r>
            <a:r>
              <a:rPr lang="en-US" sz="2000" dirty="0" smtClean="0"/>
              <a:t>: 9 </a:t>
            </a:r>
            <a:r>
              <a:rPr lang="en-US" sz="2000" dirty="0" err="1" smtClean="0"/>
              <a:t>pembro</a:t>
            </a:r>
            <a:r>
              <a:rPr lang="en-US" sz="2000" dirty="0" smtClean="0"/>
              <a:t>, 7 </a:t>
            </a:r>
            <a:r>
              <a:rPr lang="en-US" sz="2000" dirty="0" err="1" smtClean="0"/>
              <a:t>pembro</a:t>
            </a:r>
            <a:r>
              <a:rPr lang="en-US" sz="2000" dirty="0" smtClean="0"/>
              <a:t> plus </a:t>
            </a:r>
            <a:r>
              <a:rPr lang="en-US" sz="2000" dirty="0" err="1" smtClean="0"/>
              <a:t>Vismo</a:t>
            </a:r>
            <a:endParaRPr lang="en-US" sz="2000" dirty="0" smtClean="0"/>
          </a:p>
          <a:p>
            <a:pPr algn="ctr"/>
            <a:r>
              <a:rPr lang="en-US" sz="2000" b="1" dirty="0" smtClean="0"/>
              <a:t>18 weeks ORR</a:t>
            </a:r>
            <a:r>
              <a:rPr lang="en-US" sz="2000" dirty="0" smtClean="0"/>
              <a:t>: 44</a:t>
            </a:r>
            <a:r>
              <a:rPr lang="en-US" sz="2000" dirty="0"/>
              <a:t>% </a:t>
            </a:r>
            <a:r>
              <a:rPr lang="en-US" sz="2000" dirty="0" smtClean="0"/>
              <a:t>and 29%, respectively</a:t>
            </a:r>
          </a:p>
        </p:txBody>
      </p:sp>
      <p:pic>
        <p:nvPicPr>
          <p:cNvPr id="1026" name="Picture 2" descr="Image result for emoticon sgomen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311" y="1420600"/>
            <a:ext cx="2226130" cy="226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1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5"/>
          <p:cNvSpPr>
            <a:spLocks noGrp="1"/>
          </p:cNvSpPr>
          <p:nvPr>
            <p:ph type="title"/>
          </p:nvPr>
        </p:nvSpPr>
        <p:spPr>
          <a:xfrm>
            <a:off x="1143000" y="-85725"/>
            <a:ext cx="6858000" cy="857250"/>
          </a:xfrm>
        </p:spPr>
        <p:txBody>
          <a:bodyPr/>
          <a:lstStyle/>
          <a:p>
            <a:pPr eaLnBrk="1" hangingPunct="1"/>
            <a:r>
              <a:rPr lang="en-GB" sz="2025" b="1" dirty="0"/>
              <a:t>Multi-disciplinary managing of patient with advanced BCC</a:t>
            </a:r>
          </a:p>
        </p:txBody>
      </p:sp>
      <p:sp>
        <p:nvSpPr>
          <p:cNvPr id="9" name="Rectangle 8"/>
          <p:cNvSpPr/>
          <p:nvPr/>
        </p:nvSpPr>
        <p:spPr bwMode="auto">
          <a:xfrm>
            <a:off x="2706866" y="1032334"/>
            <a:ext cx="1619250" cy="9167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1350" b="1" dirty="0">
                <a:solidFill>
                  <a:prstClr val="black"/>
                </a:solidFill>
              </a:rPr>
              <a:t>Head and neck surgeon</a:t>
            </a:r>
          </a:p>
        </p:txBody>
      </p:sp>
      <p:sp>
        <p:nvSpPr>
          <p:cNvPr id="11" name="Rectangle 10"/>
          <p:cNvSpPr/>
          <p:nvPr/>
        </p:nvSpPr>
        <p:spPr bwMode="auto">
          <a:xfrm>
            <a:off x="4723210" y="1031143"/>
            <a:ext cx="1619250" cy="917972"/>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1350" b="1" dirty="0">
                <a:solidFill>
                  <a:srgbClr val="000000"/>
                </a:solidFill>
              </a:rPr>
              <a:t>Plastic surgeon</a:t>
            </a:r>
          </a:p>
        </p:txBody>
      </p:sp>
      <p:sp>
        <p:nvSpPr>
          <p:cNvPr id="12" name="Rectangle 11"/>
          <p:cNvSpPr/>
          <p:nvPr/>
        </p:nvSpPr>
        <p:spPr bwMode="auto">
          <a:xfrm>
            <a:off x="5922169" y="2118613"/>
            <a:ext cx="1620441" cy="92154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1350" b="1" dirty="0">
                <a:solidFill>
                  <a:srgbClr val="000000"/>
                </a:solidFill>
              </a:rPr>
              <a:t>Radio-oncologist</a:t>
            </a:r>
          </a:p>
        </p:txBody>
      </p:sp>
      <p:sp>
        <p:nvSpPr>
          <p:cNvPr id="13" name="Rectangle 12"/>
          <p:cNvSpPr/>
          <p:nvPr/>
        </p:nvSpPr>
        <p:spPr bwMode="auto">
          <a:xfrm>
            <a:off x="1527572" y="2082135"/>
            <a:ext cx="1786883" cy="92154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1350" b="1" dirty="0" err="1">
                <a:solidFill>
                  <a:srgbClr val="000000"/>
                </a:solidFill>
              </a:rPr>
              <a:t>Derm</a:t>
            </a:r>
            <a:r>
              <a:rPr lang="en-GB" sz="1350" b="1" dirty="0">
                <a:solidFill>
                  <a:srgbClr val="000000"/>
                </a:solidFill>
              </a:rPr>
              <a:t>-surgeon</a:t>
            </a:r>
          </a:p>
        </p:txBody>
      </p:sp>
      <p:sp>
        <p:nvSpPr>
          <p:cNvPr id="14" name="Rectangle 13"/>
          <p:cNvSpPr/>
          <p:nvPr/>
        </p:nvSpPr>
        <p:spPr bwMode="auto">
          <a:xfrm>
            <a:off x="3743019" y="3686870"/>
            <a:ext cx="1619250" cy="9191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GB" sz="1350" b="1">
                <a:solidFill>
                  <a:srgbClr val="000000"/>
                </a:solidFill>
                <a:cs typeface="Arial" pitchFamily="34" charset="0"/>
              </a:rPr>
              <a:t>Oncologist/Dermato-oncologist</a:t>
            </a:r>
          </a:p>
        </p:txBody>
      </p:sp>
      <p:sp>
        <p:nvSpPr>
          <p:cNvPr id="15" name="Rectangle 14"/>
          <p:cNvSpPr/>
          <p:nvPr/>
        </p:nvSpPr>
        <p:spPr bwMode="auto">
          <a:xfrm>
            <a:off x="1545187" y="3207315"/>
            <a:ext cx="1769269" cy="917972"/>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1350" b="1" dirty="0" err="1">
                <a:solidFill>
                  <a:schemeClr val="tx1"/>
                </a:solidFill>
              </a:rPr>
              <a:t>Dermato</a:t>
            </a:r>
            <a:r>
              <a:rPr lang="en-GB" sz="1350" b="1" dirty="0">
                <a:solidFill>
                  <a:schemeClr val="tx1"/>
                </a:solidFill>
              </a:rPr>
              <a:t>/pathologist</a:t>
            </a:r>
          </a:p>
        </p:txBody>
      </p:sp>
      <p:sp>
        <p:nvSpPr>
          <p:cNvPr id="16" name="Rectangle 15"/>
          <p:cNvSpPr/>
          <p:nvPr/>
        </p:nvSpPr>
        <p:spPr bwMode="auto">
          <a:xfrm>
            <a:off x="5922170" y="3209655"/>
            <a:ext cx="1620440" cy="917972"/>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GB" sz="1350" b="1" dirty="0">
                <a:solidFill>
                  <a:srgbClr val="000000"/>
                </a:solidFill>
              </a:rPr>
              <a:t>Surgeon</a:t>
            </a:r>
          </a:p>
        </p:txBody>
      </p:sp>
      <p:cxnSp>
        <p:nvCxnSpPr>
          <p:cNvPr id="20" name="Connettore 1 7"/>
          <p:cNvCxnSpPr/>
          <p:nvPr/>
        </p:nvCxnSpPr>
        <p:spPr>
          <a:xfrm>
            <a:off x="1143000" y="605495"/>
            <a:ext cx="6858000" cy="0"/>
          </a:xfrm>
          <a:prstGeom prst="line">
            <a:avLst/>
          </a:prstGeom>
          <a:ln w="38100" cmpd="sng">
            <a:solidFill>
              <a:schemeClr val="tx1"/>
            </a:solidFill>
          </a:ln>
        </p:spPr>
        <p:style>
          <a:lnRef idx="1">
            <a:schemeClr val="accent4"/>
          </a:lnRef>
          <a:fillRef idx="0">
            <a:schemeClr val="accent4"/>
          </a:fillRef>
          <a:effectRef idx="0">
            <a:schemeClr val="accent4"/>
          </a:effectRef>
          <a:fontRef idx="minor">
            <a:schemeClr val="tx1"/>
          </a:fontRef>
        </p:style>
      </p:cxnSp>
      <p:sp>
        <p:nvSpPr>
          <p:cNvPr id="40978" name="Rettangolo 1"/>
          <p:cNvSpPr>
            <a:spLocks noChangeArrowheads="1"/>
          </p:cNvSpPr>
          <p:nvPr/>
        </p:nvSpPr>
        <p:spPr bwMode="auto">
          <a:xfrm>
            <a:off x="3828538" y="3189685"/>
            <a:ext cx="13452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685800" eaLnBrk="1" fontAlgn="base" hangingPunct="1">
              <a:spcBef>
                <a:spcPct val="0"/>
              </a:spcBef>
              <a:spcAft>
                <a:spcPct val="0"/>
              </a:spcAft>
            </a:pPr>
            <a:r>
              <a:rPr lang="en-GB" sz="1350" b="1">
                <a:solidFill>
                  <a:prstClr val="black"/>
                </a:solidFill>
              </a:rPr>
              <a:t>Tumour board</a:t>
            </a:r>
          </a:p>
        </p:txBody>
      </p:sp>
      <p:pic>
        <p:nvPicPr>
          <p:cNvPr id="2" name="Immagine 1"/>
          <p:cNvPicPr>
            <a:picLocks noChangeAspect="1"/>
          </p:cNvPicPr>
          <p:nvPr/>
        </p:nvPicPr>
        <p:blipFill>
          <a:blip r:embed="rId3"/>
          <a:stretch>
            <a:fillRect/>
          </a:stretch>
        </p:blipFill>
        <p:spPr>
          <a:xfrm>
            <a:off x="3519590" y="2026043"/>
            <a:ext cx="1963135" cy="1246103"/>
          </a:xfrm>
          <a:prstGeom prst="rect">
            <a:avLst/>
          </a:prstGeom>
        </p:spPr>
      </p:pic>
    </p:spTree>
    <p:extLst>
      <p:ext uri="{BB962C8B-B14F-4D97-AF65-F5344CB8AC3E}">
        <p14:creationId xmlns:p14="http://schemas.microsoft.com/office/powerpoint/2010/main" val="4290805007"/>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160340" y="473283"/>
            <a:ext cx="2973058" cy="461665"/>
          </a:xfrm>
          <a:prstGeom prst="rect">
            <a:avLst/>
          </a:prstGeom>
        </p:spPr>
        <p:txBody>
          <a:bodyPr wrap="none">
            <a:spAutoFit/>
          </a:bodyPr>
          <a:lstStyle/>
          <a:p>
            <a:r>
              <a:rPr lang="it-IT" sz="2400" b="1" dirty="0"/>
              <a:t>ACKNOWLEDGMENTS</a:t>
            </a:r>
          </a:p>
        </p:txBody>
      </p:sp>
      <p:sp>
        <p:nvSpPr>
          <p:cNvPr id="2" name="Rettangolo 1"/>
          <p:cNvSpPr/>
          <p:nvPr/>
        </p:nvSpPr>
        <p:spPr>
          <a:xfrm>
            <a:off x="3687312" y="1254906"/>
            <a:ext cx="6462889" cy="738664"/>
          </a:xfrm>
          <a:prstGeom prst="rect">
            <a:avLst/>
          </a:prstGeom>
        </p:spPr>
        <p:txBody>
          <a:bodyPr wrap="square">
            <a:spAutoFit/>
          </a:bodyPr>
          <a:lstStyle/>
          <a:p>
            <a:pPr algn="ctr"/>
            <a:r>
              <a:rPr lang="en-GB" sz="1400" b="1" dirty="0">
                <a:solidFill>
                  <a:schemeClr val="accent2">
                    <a:lumMod val="50000"/>
                  </a:schemeClr>
                </a:solidFill>
              </a:rPr>
              <a:t>UOC </a:t>
            </a:r>
            <a:r>
              <a:rPr lang="en-GB" sz="1400" b="1" dirty="0" err="1">
                <a:solidFill>
                  <a:schemeClr val="accent2">
                    <a:lumMod val="50000"/>
                  </a:schemeClr>
                </a:solidFill>
              </a:rPr>
              <a:t>Oncologia</a:t>
            </a:r>
            <a:r>
              <a:rPr lang="en-GB" sz="1400" b="1" dirty="0">
                <a:solidFill>
                  <a:schemeClr val="accent2">
                    <a:lumMod val="50000"/>
                  </a:schemeClr>
                </a:solidFill>
              </a:rPr>
              <a:t> </a:t>
            </a:r>
            <a:r>
              <a:rPr lang="en-GB" sz="1400" b="1" dirty="0" err="1">
                <a:solidFill>
                  <a:schemeClr val="accent2">
                    <a:lumMod val="50000"/>
                  </a:schemeClr>
                </a:solidFill>
              </a:rPr>
              <a:t>Medica</a:t>
            </a:r>
            <a:r>
              <a:rPr lang="en-GB" sz="1400" b="1" dirty="0">
                <a:solidFill>
                  <a:schemeClr val="accent2">
                    <a:lumMod val="50000"/>
                  </a:schemeClr>
                </a:solidFill>
              </a:rPr>
              <a:t>, </a:t>
            </a:r>
            <a:r>
              <a:rPr lang="en-GB" sz="1400" b="1" dirty="0" err="1">
                <a:solidFill>
                  <a:schemeClr val="accent2">
                    <a:lumMod val="50000"/>
                  </a:schemeClr>
                </a:solidFill>
              </a:rPr>
              <a:t>Ospedale</a:t>
            </a:r>
            <a:r>
              <a:rPr lang="en-GB" sz="1400" b="1" dirty="0">
                <a:solidFill>
                  <a:schemeClr val="accent2">
                    <a:lumMod val="50000"/>
                  </a:schemeClr>
                </a:solidFill>
              </a:rPr>
              <a:t> San Salvatore</a:t>
            </a:r>
          </a:p>
          <a:p>
            <a:pPr algn="ctr"/>
            <a:r>
              <a:rPr lang="en-GB" sz="1400" b="1" dirty="0">
                <a:solidFill>
                  <a:schemeClr val="accent2">
                    <a:lumMod val="50000"/>
                  </a:schemeClr>
                </a:solidFill>
              </a:rPr>
              <a:t>Dipartimento </a:t>
            </a:r>
            <a:r>
              <a:rPr lang="en-GB" sz="1400" b="1" dirty="0" err="1">
                <a:solidFill>
                  <a:schemeClr val="accent2">
                    <a:lumMod val="50000"/>
                  </a:schemeClr>
                </a:solidFill>
              </a:rPr>
              <a:t>Scienze</a:t>
            </a:r>
            <a:r>
              <a:rPr lang="en-GB" sz="1400" b="1" dirty="0">
                <a:solidFill>
                  <a:schemeClr val="accent2">
                    <a:lumMod val="50000"/>
                  </a:schemeClr>
                </a:solidFill>
              </a:rPr>
              <a:t> </a:t>
            </a:r>
            <a:r>
              <a:rPr lang="en-GB" sz="1400" b="1" dirty="0" err="1">
                <a:solidFill>
                  <a:schemeClr val="accent2">
                    <a:lumMod val="50000"/>
                  </a:schemeClr>
                </a:solidFill>
              </a:rPr>
              <a:t>Cliniche</a:t>
            </a:r>
            <a:r>
              <a:rPr lang="en-GB" sz="1400" b="1" dirty="0">
                <a:solidFill>
                  <a:schemeClr val="accent2">
                    <a:lumMod val="50000"/>
                  </a:schemeClr>
                </a:solidFill>
              </a:rPr>
              <a:t> </a:t>
            </a:r>
            <a:r>
              <a:rPr lang="en-GB" sz="1400" b="1" dirty="0" err="1">
                <a:solidFill>
                  <a:schemeClr val="accent2">
                    <a:lumMod val="50000"/>
                  </a:schemeClr>
                </a:solidFill>
              </a:rPr>
              <a:t>Applicate</a:t>
            </a:r>
            <a:r>
              <a:rPr lang="en-GB" sz="1400" b="1" dirty="0">
                <a:solidFill>
                  <a:schemeClr val="accent2">
                    <a:lumMod val="50000"/>
                  </a:schemeClr>
                </a:solidFill>
              </a:rPr>
              <a:t> e </a:t>
            </a:r>
            <a:r>
              <a:rPr lang="en-GB" sz="1400" b="1" dirty="0" err="1">
                <a:solidFill>
                  <a:schemeClr val="accent2">
                    <a:lumMod val="50000"/>
                  </a:schemeClr>
                </a:solidFill>
              </a:rPr>
              <a:t>Biotecnologie</a:t>
            </a:r>
            <a:endParaRPr lang="en-GB" sz="1400" b="1" dirty="0">
              <a:solidFill>
                <a:schemeClr val="accent2">
                  <a:lumMod val="50000"/>
                </a:schemeClr>
              </a:solidFill>
            </a:endParaRPr>
          </a:p>
          <a:p>
            <a:pPr algn="ctr"/>
            <a:r>
              <a:rPr lang="en-GB" sz="1400" b="1" dirty="0" err="1">
                <a:solidFill>
                  <a:schemeClr val="accent2">
                    <a:lumMod val="50000"/>
                  </a:schemeClr>
                </a:solidFill>
              </a:rPr>
              <a:t>Universitá</a:t>
            </a:r>
            <a:r>
              <a:rPr lang="en-GB" sz="1400" b="1" dirty="0">
                <a:solidFill>
                  <a:schemeClr val="accent2">
                    <a:lumMod val="50000"/>
                  </a:schemeClr>
                </a:solidFill>
              </a:rPr>
              <a:t> </a:t>
            </a:r>
            <a:r>
              <a:rPr lang="en-GB" sz="1400" b="1" dirty="0" err="1">
                <a:solidFill>
                  <a:schemeClr val="accent2">
                    <a:lumMod val="50000"/>
                  </a:schemeClr>
                </a:solidFill>
              </a:rPr>
              <a:t>degli</a:t>
            </a:r>
            <a:r>
              <a:rPr lang="en-GB" sz="1400" b="1" dirty="0">
                <a:solidFill>
                  <a:schemeClr val="accent2">
                    <a:lumMod val="50000"/>
                  </a:schemeClr>
                </a:solidFill>
              </a:rPr>
              <a:t> </a:t>
            </a:r>
            <a:r>
              <a:rPr lang="en-GB" sz="1400" b="1" dirty="0" err="1">
                <a:solidFill>
                  <a:schemeClr val="accent2">
                    <a:lumMod val="50000"/>
                  </a:schemeClr>
                </a:solidFill>
              </a:rPr>
              <a:t>Studi</a:t>
            </a:r>
            <a:r>
              <a:rPr lang="en-GB" sz="1400" b="1" dirty="0">
                <a:solidFill>
                  <a:schemeClr val="accent2">
                    <a:lumMod val="50000"/>
                  </a:schemeClr>
                </a:solidFill>
              </a:rPr>
              <a:t> </a:t>
            </a:r>
            <a:r>
              <a:rPr lang="en-GB" sz="1400" b="1" dirty="0" err="1">
                <a:solidFill>
                  <a:schemeClr val="accent2">
                    <a:lumMod val="50000"/>
                  </a:schemeClr>
                </a:solidFill>
              </a:rPr>
              <a:t>dell’Aquila</a:t>
            </a:r>
            <a:endParaRPr lang="en-GB" sz="1400" b="1" dirty="0">
              <a:solidFill>
                <a:schemeClr val="accent2">
                  <a:lumMod val="50000"/>
                </a:schemeClr>
              </a:solidFill>
            </a:endParaRPr>
          </a:p>
        </p:txBody>
      </p:sp>
      <p:sp>
        <p:nvSpPr>
          <p:cNvPr id="9" name="CasellaDiTesto 8"/>
          <p:cNvSpPr txBox="1"/>
          <p:nvPr/>
        </p:nvSpPr>
        <p:spPr>
          <a:xfrm>
            <a:off x="5038356" y="2116680"/>
            <a:ext cx="4500664" cy="1815882"/>
          </a:xfrm>
          <a:prstGeom prst="rect">
            <a:avLst/>
          </a:prstGeom>
          <a:noFill/>
        </p:spPr>
        <p:txBody>
          <a:bodyPr wrap="square" numCol="2" rtlCol="0">
            <a:spAutoFit/>
          </a:bodyPr>
          <a:lstStyle/>
          <a:p>
            <a:r>
              <a:rPr lang="en-GB" sz="1400" u="sng" dirty="0" err="1" smtClean="0"/>
              <a:t>Corrado</a:t>
            </a:r>
            <a:r>
              <a:rPr lang="en-GB" sz="1400" u="sng" dirty="0" smtClean="0"/>
              <a:t> </a:t>
            </a:r>
            <a:r>
              <a:rPr lang="en-GB" sz="1400" u="sng" dirty="0" err="1" smtClean="0"/>
              <a:t>Ficorella</a:t>
            </a:r>
            <a:endParaRPr lang="en-GB" sz="1400" u="sng" dirty="0" smtClean="0"/>
          </a:p>
          <a:p>
            <a:r>
              <a:rPr lang="en-GB" sz="1400" dirty="0" err="1" smtClean="0"/>
              <a:t>Giampiero</a:t>
            </a:r>
            <a:r>
              <a:rPr lang="en-GB" sz="1400" dirty="0" smtClean="0"/>
              <a:t> </a:t>
            </a:r>
            <a:r>
              <a:rPr lang="en-GB" sz="1400" dirty="0" err="1" smtClean="0"/>
              <a:t>Porzio</a:t>
            </a:r>
            <a:endParaRPr lang="en-GB" sz="1400" dirty="0" smtClean="0"/>
          </a:p>
          <a:p>
            <a:r>
              <a:rPr lang="en-GB" sz="1400" dirty="0" smtClean="0"/>
              <a:t>Katia </a:t>
            </a:r>
            <a:r>
              <a:rPr lang="en-GB" sz="1400" dirty="0" err="1" smtClean="0"/>
              <a:t>Cannita</a:t>
            </a:r>
            <a:endParaRPr lang="en-GB" sz="1400" dirty="0" smtClean="0"/>
          </a:p>
          <a:p>
            <a:r>
              <a:rPr lang="en-GB" sz="1400" dirty="0" smtClean="0"/>
              <a:t>Olga </a:t>
            </a:r>
            <a:r>
              <a:rPr lang="en-GB" sz="1400" dirty="0" err="1" smtClean="0"/>
              <a:t>Venditti</a:t>
            </a:r>
            <a:endParaRPr lang="en-GB" sz="1400" dirty="0" smtClean="0"/>
          </a:p>
          <a:p>
            <a:r>
              <a:rPr lang="en-GB" sz="1400" dirty="0" smtClean="0"/>
              <a:t>Tina </a:t>
            </a:r>
            <a:r>
              <a:rPr lang="en-GB" sz="1400" dirty="0" err="1" smtClean="0"/>
              <a:t>Sidoni</a:t>
            </a:r>
            <a:endParaRPr lang="en-GB" sz="1400" dirty="0" smtClean="0"/>
          </a:p>
          <a:p>
            <a:r>
              <a:rPr lang="en-GB" sz="1400" dirty="0" smtClean="0"/>
              <a:t>Paola </a:t>
            </a:r>
            <a:r>
              <a:rPr lang="en-GB" sz="1400" dirty="0" err="1" smtClean="0"/>
              <a:t>Lanfiuti</a:t>
            </a:r>
            <a:r>
              <a:rPr lang="en-GB" sz="1400" dirty="0" smtClean="0"/>
              <a:t> </a:t>
            </a:r>
            <a:r>
              <a:rPr lang="en-GB" sz="1400" dirty="0" err="1" smtClean="0"/>
              <a:t>Baldi</a:t>
            </a:r>
            <a:endParaRPr lang="en-GB" sz="1400" dirty="0" smtClean="0"/>
          </a:p>
          <a:p>
            <a:r>
              <a:rPr lang="en-GB" sz="1400" dirty="0" err="1" smtClean="0"/>
              <a:t>Lucilla</a:t>
            </a:r>
            <a:r>
              <a:rPr lang="en-GB" sz="1400" dirty="0" smtClean="0"/>
              <a:t> Verna</a:t>
            </a:r>
          </a:p>
          <a:p>
            <a:endParaRPr lang="en-GB" sz="1400" dirty="0" smtClean="0"/>
          </a:p>
          <a:p>
            <a:r>
              <a:rPr lang="en-GB" sz="1400" dirty="0" smtClean="0"/>
              <a:t>Alessandro </a:t>
            </a:r>
            <a:r>
              <a:rPr lang="en-GB" sz="1400" dirty="0" err="1" smtClean="0"/>
              <a:t>Parisi</a:t>
            </a:r>
            <a:endParaRPr lang="en-GB" sz="1400" dirty="0" smtClean="0"/>
          </a:p>
          <a:p>
            <a:r>
              <a:rPr lang="en-GB" sz="1400" dirty="0" smtClean="0"/>
              <a:t>Carla </a:t>
            </a:r>
            <a:r>
              <a:rPr lang="en-GB" sz="1400" dirty="0" err="1" smtClean="0"/>
              <a:t>D’Orazio</a:t>
            </a:r>
            <a:endParaRPr lang="en-GB" sz="1400" dirty="0" smtClean="0"/>
          </a:p>
          <a:p>
            <a:r>
              <a:rPr lang="en-GB" sz="1400" dirty="0" smtClean="0"/>
              <a:t>Francesco </a:t>
            </a:r>
            <a:r>
              <a:rPr lang="en-GB" sz="1400" dirty="0" err="1" smtClean="0"/>
              <a:t>Pavese</a:t>
            </a:r>
            <a:endParaRPr lang="en-GB" sz="1400" dirty="0" smtClean="0"/>
          </a:p>
          <a:p>
            <a:r>
              <a:rPr lang="en-GB" sz="1400" dirty="0" smtClean="0"/>
              <a:t>Leonardo </a:t>
            </a:r>
            <a:r>
              <a:rPr lang="en-GB" sz="1400" dirty="0" err="1" smtClean="0"/>
              <a:t>Patruno</a:t>
            </a:r>
            <a:endParaRPr lang="en-GB" sz="1400" dirty="0" smtClean="0"/>
          </a:p>
          <a:p>
            <a:r>
              <a:rPr lang="en-GB" sz="1400" dirty="0" smtClean="0"/>
              <a:t>Silvia </a:t>
            </a:r>
            <a:r>
              <a:rPr lang="en-GB" sz="1400" dirty="0" err="1" smtClean="0"/>
              <a:t>Rotondaro</a:t>
            </a:r>
            <a:endParaRPr lang="en-GB" sz="1400" dirty="0" smtClean="0"/>
          </a:p>
          <a:p>
            <a:r>
              <a:rPr lang="en-GB" sz="1400" dirty="0" smtClean="0"/>
              <a:t>Maria </a:t>
            </a:r>
            <a:r>
              <a:rPr lang="en-GB" sz="1400" dirty="0" err="1" smtClean="0"/>
              <a:t>Vittoria</a:t>
            </a:r>
            <a:r>
              <a:rPr lang="en-GB" sz="1400" dirty="0" smtClean="0"/>
              <a:t> </a:t>
            </a:r>
            <a:r>
              <a:rPr lang="en-GB" sz="1400" dirty="0" err="1" smtClean="0"/>
              <a:t>Pensieri</a:t>
            </a:r>
            <a:endParaRPr lang="en-GB" sz="1400" dirty="0" smtClean="0"/>
          </a:p>
          <a:p>
            <a:r>
              <a:rPr lang="en-GB" sz="1400" dirty="0" smtClean="0"/>
              <a:t>Veronica </a:t>
            </a:r>
            <a:r>
              <a:rPr lang="en-GB" sz="1400" dirty="0" err="1" smtClean="0"/>
              <a:t>Agostinelli</a:t>
            </a:r>
            <a:endParaRPr lang="en-GB" sz="1400" dirty="0" smtClean="0"/>
          </a:p>
        </p:txBody>
      </p:sp>
      <p:sp>
        <p:nvSpPr>
          <p:cNvPr id="7" name="Rettangolo 6"/>
          <p:cNvSpPr/>
          <p:nvPr/>
        </p:nvSpPr>
        <p:spPr>
          <a:xfrm>
            <a:off x="-237066" y="1254906"/>
            <a:ext cx="4883935" cy="738664"/>
          </a:xfrm>
          <a:prstGeom prst="rect">
            <a:avLst/>
          </a:prstGeom>
        </p:spPr>
        <p:txBody>
          <a:bodyPr wrap="square">
            <a:spAutoFit/>
          </a:bodyPr>
          <a:lstStyle/>
          <a:p>
            <a:pPr algn="ctr"/>
            <a:r>
              <a:rPr lang="en-GB" sz="1400" b="1" dirty="0" smtClean="0">
                <a:solidFill>
                  <a:schemeClr val="accent2">
                    <a:lumMod val="50000"/>
                  </a:schemeClr>
                </a:solidFill>
              </a:rPr>
              <a:t>UOSD </a:t>
            </a:r>
            <a:r>
              <a:rPr lang="en-GB" sz="1400" b="1" dirty="0" err="1" smtClean="0">
                <a:solidFill>
                  <a:schemeClr val="accent2">
                    <a:lumMod val="50000"/>
                  </a:schemeClr>
                </a:solidFill>
              </a:rPr>
              <a:t>Dermatologia</a:t>
            </a:r>
            <a:r>
              <a:rPr lang="en-GB" sz="1400" b="1" dirty="0" smtClean="0">
                <a:solidFill>
                  <a:schemeClr val="accent2">
                    <a:lumMod val="50000"/>
                  </a:schemeClr>
                </a:solidFill>
              </a:rPr>
              <a:t> </a:t>
            </a:r>
            <a:r>
              <a:rPr lang="en-GB" sz="1400" b="1" dirty="0" err="1" smtClean="0">
                <a:solidFill>
                  <a:schemeClr val="accent2">
                    <a:lumMod val="50000"/>
                  </a:schemeClr>
                </a:solidFill>
              </a:rPr>
              <a:t>Generale</a:t>
            </a:r>
            <a:r>
              <a:rPr lang="en-GB" sz="1400" b="1" dirty="0" smtClean="0">
                <a:solidFill>
                  <a:schemeClr val="accent2">
                    <a:lumMod val="50000"/>
                  </a:schemeClr>
                </a:solidFill>
              </a:rPr>
              <a:t> </a:t>
            </a:r>
            <a:r>
              <a:rPr lang="en-GB" sz="1400" b="1" dirty="0" err="1" smtClean="0">
                <a:solidFill>
                  <a:schemeClr val="accent2">
                    <a:lumMod val="50000"/>
                  </a:schemeClr>
                </a:solidFill>
              </a:rPr>
              <a:t>ed</a:t>
            </a:r>
            <a:r>
              <a:rPr lang="en-GB" sz="1400" b="1" dirty="0" smtClean="0">
                <a:solidFill>
                  <a:schemeClr val="accent2">
                    <a:lumMod val="50000"/>
                  </a:schemeClr>
                </a:solidFill>
              </a:rPr>
              <a:t> </a:t>
            </a:r>
            <a:r>
              <a:rPr lang="en-GB" sz="1400" b="1" dirty="0" err="1" smtClean="0">
                <a:solidFill>
                  <a:schemeClr val="accent2">
                    <a:lumMod val="50000"/>
                  </a:schemeClr>
                </a:solidFill>
              </a:rPr>
              <a:t>Oncologica</a:t>
            </a:r>
            <a:endParaRPr lang="en-GB" sz="1400" b="1" dirty="0">
              <a:solidFill>
                <a:schemeClr val="accent2">
                  <a:lumMod val="50000"/>
                </a:schemeClr>
              </a:solidFill>
            </a:endParaRPr>
          </a:p>
          <a:p>
            <a:pPr algn="ctr"/>
            <a:r>
              <a:rPr lang="en-GB" sz="1400" b="1" dirty="0">
                <a:solidFill>
                  <a:schemeClr val="accent2">
                    <a:lumMod val="50000"/>
                  </a:schemeClr>
                </a:solidFill>
              </a:rPr>
              <a:t>Dipartimento </a:t>
            </a:r>
            <a:r>
              <a:rPr lang="en-GB" sz="1400" b="1" dirty="0" err="1">
                <a:solidFill>
                  <a:schemeClr val="accent2">
                    <a:lumMod val="50000"/>
                  </a:schemeClr>
                </a:solidFill>
              </a:rPr>
              <a:t>Scienze</a:t>
            </a:r>
            <a:r>
              <a:rPr lang="en-GB" sz="1400" b="1" dirty="0">
                <a:solidFill>
                  <a:schemeClr val="accent2">
                    <a:lumMod val="50000"/>
                  </a:schemeClr>
                </a:solidFill>
              </a:rPr>
              <a:t> </a:t>
            </a:r>
            <a:r>
              <a:rPr lang="en-GB" sz="1400" b="1" dirty="0" err="1">
                <a:solidFill>
                  <a:schemeClr val="accent2">
                    <a:lumMod val="50000"/>
                  </a:schemeClr>
                </a:solidFill>
              </a:rPr>
              <a:t>Cliniche</a:t>
            </a:r>
            <a:r>
              <a:rPr lang="en-GB" sz="1400" b="1" dirty="0">
                <a:solidFill>
                  <a:schemeClr val="accent2">
                    <a:lumMod val="50000"/>
                  </a:schemeClr>
                </a:solidFill>
              </a:rPr>
              <a:t> </a:t>
            </a:r>
            <a:r>
              <a:rPr lang="en-GB" sz="1400" b="1" dirty="0" err="1">
                <a:solidFill>
                  <a:schemeClr val="accent2">
                    <a:lumMod val="50000"/>
                  </a:schemeClr>
                </a:solidFill>
              </a:rPr>
              <a:t>Applicate</a:t>
            </a:r>
            <a:r>
              <a:rPr lang="en-GB" sz="1400" b="1" dirty="0">
                <a:solidFill>
                  <a:schemeClr val="accent2">
                    <a:lumMod val="50000"/>
                  </a:schemeClr>
                </a:solidFill>
              </a:rPr>
              <a:t> e </a:t>
            </a:r>
            <a:r>
              <a:rPr lang="en-GB" sz="1400" b="1" dirty="0" err="1">
                <a:solidFill>
                  <a:schemeClr val="accent2">
                    <a:lumMod val="50000"/>
                  </a:schemeClr>
                </a:solidFill>
              </a:rPr>
              <a:t>Biotecnologie</a:t>
            </a:r>
            <a:endParaRPr lang="en-GB" sz="1400" b="1" dirty="0">
              <a:solidFill>
                <a:schemeClr val="accent2">
                  <a:lumMod val="50000"/>
                </a:schemeClr>
              </a:solidFill>
            </a:endParaRPr>
          </a:p>
          <a:p>
            <a:pPr algn="ctr"/>
            <a:r>
              <a:rPr lang="en-GB" sz="1400" b="1" dirty="0" err="1">
                <a:solidFill>
                  <a:schemeClr val="accent2">
                    <a:lumMod val="50000"/>
                  </a:schemeClr>
                </a:solidFill>
              </a:rPr>
              <a:t>Universitá</a:t>
            </a:r>
            <a:r>
              <a:rPr lang="en-GB" sz="1400" b="1" dirty="0">
                <a:solidFill>
                  <a:schemeClr val="accent2">
                    <a:lumMod val="50000"/>
                  </a:schemeClr>
                </a:solidFill>
              </a:rPr>
              <a:t> </a:t>
            </a:r>
            <a:r>
              <a:rPr lang="en-GB" sz="1400" b="1" dirty="0" err="1">
                <a:solidFill>
                  <a:schemeClr val="accent2">
                    <a:lumMod val="50000"/>
                  </a:schemeClr>
                </a:solidFill>
              </a:rPr>
              <a:t>degli</a:t>
            </a:r>
            <a:r>
              <a:rPr lang="en-GB" sz="1400" b="1" dirty="0">
                <a:solidFill>
                  <a:schemeClr val="accent2">
                    <a:lumMod val="50000"/>
                  </a:schemeClr>
                </a:solidFill>
              </a:rPr>
              <a:t> </a:t>
            </a:r>
            <a:r>
              <a:rPr lang="en-GB" sz="1400" b="1" dirty="0" err="1">
                <a:solidFill>
                  <a:schemeClr val="accent2">
                    <a:lumMod val="50000"/>
                  </a:schemeClr>
                </a:solidFill>
              </a:rPr>
              <a:t>Studi</a:t>
            </a:r>
            <a:r>
              <a:rPr lang="en-GB" sz="1400" b="1" dirty="0">
                <a:solidFill>
                  <a:schemeClr val="accent2">
                    <a:lumMod val="50000"/>
                  </a:schemeClr>
                </a:solidFill>
              </a:rPr>
              <a:t> </a:t>
            </a:r>
            <a:r>
              <a:rPr lang="en-GB" sz="1400" b="1" dirty="0" err="1">
                <a:solidFill>
                  <a:schemeClr val="accent2">
                    <a:lumMod val="50000"/>
                  </a:schemeClr>
                </a:solidFill>
              </a:rPr>
              <a:t>dell’Aquila</a:t>
            </a:r>
            <a:endParaRPr lang="en-GB" sz="1400" b="1" dirty="0">
              <a:solidFill>
                <a:schemeClr val="accent2">
                  <a:lumMod val="50000"/>
                </a:schemeClr>
              </a:solidFill>
            </a:endParaRPr>
          </a:p>
        </p:txBody>
      </p:sp>
      <p:sp>
        <p:nvSpPr>
          <p:cNvPr id="8" name="CasellaDiTesto 7"/>
          <p:cNvSpPr txBox="1"/>
          <p:nvPr/>
        </p:nvSpPr>
        <p:spPr>
          <a:xfrm>
            <a:off x="537692" y="2157425"/>
            <a:ext cx="4500664" cy="2031325"/>
          </a:xfrm>
          <a:prstGeom prst="rect">
            <a:avLst/>
          </a:prstGeom>
          <a:noFill/>
        </p:spPr>
        <p:txBody>
          <a:bodyPr wrap="square" numCol="2" rtlCol="0">
            <a:spAutoFit/>
          </a:bodyPr>
          <a:lstStyle/>
          <a:p>
            <a:r>
              <a:rPr lang="en-GB" sz="1400" u="sng" dirty="0" smtClean="0"/>
              <a:t>Maria </a:t>
            </a:r>
            <a:r>
              <a:rPr lang="en-GB" sz="1400" u="sng" dirty="0" err="1" smtClean="0"/>
              <a:t>Concetta</a:t>
            </a:r>
            <a:r>
              <a:rPr lang="en-GB" sz="1400" u="sng" dirty="0" smtClean="0"/>
              <a:t> </a:t>
            </a:r>
            <a:r>
              <a:rPr lang="en-GB" sz="1400" u="sng" dirty="0" err="1" smtClean="0"/>
              <a:t>Fargnoli</a:t>
            </a:r>
            <a:endParaRPr lang="en-GB" sz="1400" u="sng" dirty="0" smtClean="0"/>
          </a:p>
          <a:p>
            <a:r>
              <a:rPr lang="en-GB" sz="1400" dirty="0" smtClean="0"/>
              <a:t>Rosaria </a:t>
            </a:r>
            <a:r>
              <a:rPr lang="en-GB" sz="1400" dirty="0" err="1" smtClean="0"/>
              <a:t>Fidanza</a:t>
            </a:r>
            <a:endParaRPr lang="en-GB" sz="1400" dirty="0" smtClean="0"/>
          </a:p>
          <a:p>
            <a:r>
              <a:rPr lang="en-GB" sz="1400" dirty="0" smtClean="0"/>
              <a:t>Maria Esposito</a:t>
            </a:r>
          </a:p>
          <a:p>
            <a:r>
              <a:rPr lang="en-GB" sz="1400" dirty="0" smtClean="0"/>
              <a:t>Astrid </a:t>
            </a:r>
            <a:r>
              <a:rPr lang="en-GB" sz="1400" dirty="0" err="1" smtClean="0"/>
              <a:t>Lappi</a:t>
            </a:r>
            <a:endParaRPr lang="en-GB" sz="1400" dirty="0" smtClean="0"/>
          </a:p>
          <a:p>
            <a:r>
              <a:rPr lang="en-GB" sz="1400" dirty="0" smtClean="0"/>
              <a:t>Alessandra Ventura</a:t>
            </a:r>
          </a:p>
          <a:p>
            <a:r>
              <a:rPr lang="en-GB" sz="1400" dirty="0" smtClean="0"/>
              <a:t>Cristina </a:t>
            </a:r>
            <a:r>
              <a:rPr lang="en-GB" sz="1400" dirty="0" err="1" smtClean="0"/>
              <a:t>Pellegrini</a:t>
            </a:r>
            <a:endParaRPr lang="en-GB" sz="1400" dirty="0" smtClean="0"/>
          </a:p>
          <a:p>
            <a:endParaRPr lang="en-GB" sz="1400" dirty="0"/>
          </a:p>
          <a:p>
            <a:endParaRPr lang="en-GB" sz="1400" dirty="0" smtClean="0"/>
          </a:p>
          <a:p>
            <a:endParaRPr lang="en-GB" sz="1400" dirty="0" smtClean="0"/>
          </a:p>
          <a:p>
            <a:r>
              <a:rPr lang="en-GB" sz="1400" dirty="0" smtClean="0"/>
              <a:t>Lucia Di </a:t>
            </a:r>
            <a:r>
              <a:rPr lang="en-GB" sz="1400" dirty="0" err="1" smtClean="0"/>
              <a:t>Nardo</a:t>
            </a:r>
            <a:endParaRPr lang="en-GB" sz="1400" dirty="0" smtClean="0"/>
          </a:p>
          <a:p>
            <a:r>
              <a:rPr lang="en-GB" sz="1400" dirty="0" err="1" smtClean="0"/>
              <a:t>Ludovica</a:t>
            </a:r>
            <a:r>
              <a:rPr lang="en-GB" sz="1400" dirty="0" smtClean="0"/>
              <a:t> </a:t>
            </a:r>
            <a:r>
              <a:rPr lang="en-GB" sz="1400" dirty="0" err="1" smtClean="0"/>
              <a:t>Cardelli</a:t>
            </a:r>
            <a:endParaRPr lang="en-GB" sz="1400" dirty="0"/>
          </a:p>
          <a:p>
            <a:r>
              <a:rPr lang="en-GB" sz="1400" dirty="0" smtClean="0"/>
              <a:t>Valeria </a:t>
            </a:r>
            <a:r>
              <a:rPr lang="en-GB" sz="1400" dirty="0" err="1" smtClean="0"/>
              <a:t>Ciciarelli</a:t>
            </a:r>
            <a:endParaRPr lang="en-GB" sz="1400" dirty="0" smtClean="0"/>
          </a:p>
          <a:p>
            <a:r>
              <a:rPr lang="en-GB" sz="1400" dirty="0" smtClean="0"/>
              <a:t>Tea Rocco</a:t>
            </a:r>
          </a:p>
          <a:p>
            <a:r>
              <a:rPr lang="en-GB" sz="1400" dirty="0" err="1" smtClean="0"/>
              <a:t>Gianluca</a:t>
            </a:r>
            <a:r>
              <a:rPr lang="en-GB" sz="1400" dirty="0" smtClean="0"/>
              <a:t> </a:t>
            </a:r>
            <a:r>
              <a:rPr lang="en-GB" sz="1400" dirty="0" err="1" smtClean="0"/>
              <a:t>Calianno</a:t>
            </a:r>
            <a:endParaRPr lang="en-GB" sz="1400" dirty="0" smtClean="0"/>
          </a:p>
          <a:p>
            <a:r>
              <a:rPr lang="en-GB" sz="1400" dirty="0" smtClean="0"/>
              <a:t>Matteo </a:t>
            </a:r>
            <a:r>
              <a:rPr lang="en-GB" sz="1400" dirty="0" err="1" smtClean="0"/>
              <a:t>Maini</a:t>
            </a:r>
            <a:endParaRPr lang="en-GB" sz="1400" dirty="0" smtClean="0"/>
          </a:p>
        </p:txBody>
      </p:sp>
    </p:spTree>
    <p:extLst>
      <p:ext uri="{BB962C8B-B14F-4D97-AF65-F5344CB8AC3E}">
        <p14:creationId xmlns:p14="http://schemas.microsoft.com/office/powerpoint/2010/main" val="19685192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Immagine 125" descr="C:\Users\Mariagiovanna\Pictures\shh sign.jpg"/>
          <p:cNvPicPr/>
          <p:nvPr/>
        </p:nvPicPr>
        <p:blipFill>
          <a:blip r:embed="rId3" cstate="print">
            <a:extLst>
              <a:ext uri="{BEBA8EAE-BF5A-486C-A8C5-ECC9F3942E4B}">
                <a14:imgProps xmlns:a14="http://schemas.microsoft.com/office/drawing/2010/main">
                  <a14:imgLayer r:embed="rId4">
                    <a14:imgEffect>
                      <a14:backgroundRemoval t="1114" b="99443" l="315" r="100000"/>
                    </a14:imgEffect>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08385" y="954107"/>
            <a:ext cx="6416867" cy="3650325"/>
          </a:xfrm>
          <a:prstGeom prst="rect">
            <a:avLst/>
          </a:prstGeom>
          <a:noFill/>
          <a:ln>
            <a:noFill/>
          </a:ln>
        </p:spPr>
      </p:pic>
      <p:sp>
        <p:nvSpPr>
          <p:cNvPr id="6" name="CasellaDiTesto 5"/>
          <p:cNvSpPr txBox="1"/>
          <p:nvPr/>
        </p:nvSpPr>
        <p:spPr>
          <a:xfrm>
            <a:off x="936980" y="0"/>
            <a:ext cx="7269795" cy="830997"/>
          </a:xfrm>
          <a:prstGeom prst="rect">
            <a:avLst/>
          </a:prstGeom>
          <a:noFill/>
        </p:spPr>
        <p:txBody>
          <a:bodyPr wrap="square" rtlCol="0">
            <a:spAutoFit/>
          </a:bodyPr>
          <a:lstStyle/>
          <a:p>
            <a:pPr algn="ctr"/>
            <a:r>
              <a:rPr lang="en-US" sz="2400" b="1" dirty="0">
                <a:latin typeface="Calibri Light" panose="020F0302020204030204" pitchFamily="34" charset="0"/>
                <a:cs typeface="Calibri Light" panose="020F0302020204030204" pitchFamily="34" charset="0"/>
              </a:rPr>
              <a:t>Constitutive activation of the Hedgehog Pathway </a:t>
            </a:r>
          </a:p>
          <a:p>
            <a:pPr algn="ctr"/>
            <a:r>
              <a:rPr lang="en-US" sz="2400" b="1" dirty="0">
                <a:latin typeface="Calibri Light" panose="020F0302020204030204" pitchFamily="34" charset="0"/>
                <a:cs typeface="Calibri Light" panose="020F0302020204030204" pitchFamily="34" charset="0"/>
              </a:rPr>
              <a:t>is the MOST COMMON DRIVER in BCC</a:t>
            </a:r>
          </a:p>
        </p:txBody>
      </p:sp>
      <p:sp>
        <p:nvSpPr>
          <p:cNvPr id="8" name="Rettangolo 7"/>
          <p:cNvSpPr/>
          <p:nvPr/>
        </p:nvSpPr>
        <p:spPr>
          <a:xfrm>
            <a:off x="225996" y="4798320"/>
            <a:ext cx="3634740" cy="276999"/>
          </a:xfrm>
          <a:prstGeom prst="rect">
            <a:avLst/>
          </a:prstGeom>
        </p:spPr>
        <p:txBody>
          <a:bodyPr wrap="square">
            <a:spAutoFit/>
          </a:bodyPr>
          <a:lstStyle/>
          <a:p>
            <a:r>
              <a:rPr lang="en-US" sz="1200" i="1" dirty="0">
                <a:latin typeface="Calibri" panose="020F0502020204030204" pitchFamily="34" charset="0"/>
                <a:ea typeface="Calibri" panose="020F0502020204030204" pitchFamily="34" charset="0"/>
                <a:cs typeface="Calibri" panose="020F0502020204030204" pitchFamily="34" charset="0"/>
              </a:rPr>
              <a:t>Epstein EH</a:t>
            </a:r>
            <a:r>
              <a:rPr lang="en-US" sz="1200" i="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rPr>
              <a:t>Nat Rev Cancer. 2008; 8:743-54</a:t>
            </a:r>
            <a:endParaRPr lang="it-IT" sz="1200" i="1" dirty="0">
              <a:latin typeface="Calibri" panose="020F0502020204030204" pitchFamily="34" charset="0"/>
              <a:cs typeface="Calibri" panose="020F0502020204030204" pitchFamily="34" charset="0"/>
            </a:endParaRPr>
          </a:p>
        </p:txBody>
      </p:sp>
      <p:pic>
        <p:nvPicPr>
          <p:cNvPr id="5" name="Immagine 4"/>
          <p:cNvPicPr>
            <a:picLocks noChangeAspect="1"/>
          </p:cNvPicPr>
          <p:nvPr/>
        </p:nvPicPr>
        <p:blipFill>
          <a:blip r:embed="rId5"/>
          <a:stretch>
            <a:fillRect/>
          </a:stretch>
        </p:blipFill>
        <p:spPr>
          <a:xfrm>
            <a:off x="6287760" y="3096921"/>
            <a:ext cx="2192111" cy="1754639"/>
          </a:xfrm>
          <a:prstGeom prst="rect">
            <a:avLst/>
          </a:prstGeom>
          <a:ln>
            <a:solidFill>
              <a:schemeClr val="accent1"/>
            </a:solidFill>
          </a:ln>
        </p:spPr>
      </p:pic>
    </p:spTree>
    <p:extLst>
      <p:ext uri="{BB962C8B-B14F-4D97-AF65-F5344CB8AC3E}">
        <p14:creationId xmlns:p14="http://schemas.microsoft.com/office/powerpoint/2010/main" val="81940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47130" y="2183503"/>
            <a:ext cx="5981700" cy="2377574"/>
          </a:xfrm>
          <a:prstGeom prst="rect">
            <a:avLst/>
          </a:prstGeom>
          <a:solidFill>
            <a:schemeClr val="bg1"/>
          </a:solidFill>
        </p:spPr>
        <p:txBody>
          <a:bodyPr wrap="square" rtlCol="0">
            <a:spAutoFit/>
          </a:bodyPr>
          <a:lstStyle/>
          <a:p>
            <a:endParaRPr lang="it-IT" sz="1350" dirty="0"/>
          </a:p>
          <a:p>
            <a:endParaRPr lang="it-IT" sz="1350" dirty="0"/>
          </a:p>
          <a:p>
            <a:endParaRPr lang="it-IT" sz="1350" dirty="0"/>
          </a:p>
          <a:p>
            <a:endParaRPr lang="it-IT" sz="1350" dirty="0"/>
          </a:p>
          <a:p>
            <a:endParaRPr lang="it-IT" sz="1350" dirty="0"/>
          </a:p>
          <a:p>
            <a:endParaRPr lang="it-IT" sz="1350" dirty="0"/>
          </a:p>
          <a:p>
            <a:endParaRPr lang="it-IT" sz="1350" dirty="0"/>
          </a:p>
          <a:p>
            <a:endParaRPr lang="it-IT" sz="1350" dirty="0"/>
          </a:p>
          <a:p>
            <a:endParaRPr lang="it-IT" sz="1350" dirty="0"/>
          </a:p>
          <a:p>
            <a:endParaRPr lang="it-IT" sz="1350" dirty="0"/>
          </a:p>
          <a:p>
            <a:endParaRPr lang="it-IT" sz="1350" dirty="0"/>
          </a:p>
        </p:txBody>
      </p:sp>
      <p:sp>
        <p:nvSpPr>
          <p:cNvPr id="25" name="Ovale 24"/>
          <p:cNvSpPr/>
          <p:nvPr/>
        </p:nvSpPr>
        <p:spPr>
          <a:xfrm>
            <a:off x="6180126" y="2110391"/>
            <a:ext cx="1051518" cy="901784"/>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6" name="Rettangolo 25"/>
          <p:cNvSpPr/>
          <p:nvPr/>
        </p:nvSpPr>
        <p:spPr>
          <a:xfrm>
            <a:off x="6185820" y="2280256"/>
            <a:ext cx="1192955" cy="553998"/>
          </a:xfrm>
          <a:prstGeom prst="rect">
            <a:avLst/>
          </a:prstGeom>
        </p:spPr>
        <p:txBody>
          <a:bodyPr wrap="none">
            <a:spAutoFit/>
          </a:bodyPr>
          <a:lstStyle/>
          <a:p>
            <a:r>
              <a:rPr lang="it-IT" sz="3000" b="1" i="1" dirty="0" err="1"/>
              <a:t>la</a:t>
            </a:r>
            <a:r>
              <a:rPr lang="it-IT" sz="3000" b="1" dirty="0" err="1"/>
              <a:t>BCC</a:t>
            </a:r>
            <a:r>
              <a:rPr lang="it-IT" sz="3000" b="1" dirty="0"/>
              <a:t> </a:t>
            </a:r>
          </a:p>
        </p:txBody>
      </p:sp>
      <p:sp>
        <p:nvSpPr>
          <p:cNvPr id="29" name="Rettangolo 28"/>
          <p:cNvSpPr/>
          <p:nvPr/>
        </p:nvSpPr>
        <p:spPr>
          <a:xfrm>
            <a:off x="2488633" y="101600"/>
            <a:ext cx="4223977" cy="553998"/>
          </a:xfrm>
          <a:prstGeom prst="rect">
            <a:avLst/>
          </a:prstGeom>
        </p:spPr>
        <p:txBody>
          <a:bodyPr wrap="none">
            <a:spAutoFit/>
          </a:bodyPr>
          <a:lstStyle/>
          <a:p>
            <a:r>
              <a:rPr lang="it-IT" altLang="ja-JP" sz="3000" b="1" dirty="0" err="1">
                <a:latin typeface="+mj-lt"/>
                <a:cs typeface="Abadi MT Condensed Extra Bold"/>
              </a:rPr>
              <a:t>Approved</a:t>
            </a:r>
            <a:r>
              <a:rPr lang="it-IT" altLang="ja-JP" sz="3000" b="1" dirty="0">
                <a:latin typeface="+mj-lt"/>
                <a:cs typeface="Abadi MT Condensed Extra Bold"/>
              </a:rPr>
              <a:t> SMO </a:t>
            </a:r>
            <a:r>
              <a:rPr lang="it-IT" altLang="ja-JP" sz="3000" b="1" dirty="0" err="1">
                <a:latin typeface="+mj-lt"/>
                <a:cs typeface="Abadi MT Condensed Extra Bold"/>
              </a:rPr>
              <a:t>inhibitors</a:t>
            </a:r>
            <a:endParaRPr lang="it-IT" sz="3000" b="1" dirty="0">
              <a:latin typeface="+mj-lt"/>
              <a:cs typeface="Abadi MT Condensed Extra Bold"/>
            </a:endParaRPr>
          </a:p>
        </p:txBody>
      </p:sp>
      <p:pic>
        <p:nvPicPr>
          <p:cNvPr id="7" name="Immagine 6"/>
          <p:cNvPicPr>
            <a:picLocks noChangeAspect="1"/>
          </p:cNvPicPr>
          <p:nvPr/>
        </p:nvPicPr>
        <p:blipFill>
          <a:blip r:embed="rId3"/>
          <a:stretch>
            <a:fillRect/>
          </a:stretch>
        </p:blipFill>
        <p:spPr>
          <a:xfrm>
            <a:off x="2888238" y="2059218"/>
            <a:ext cx="3022600" cy="2353440"/>
          </a:xfrm>
          <a:prstGeom prst="rect">
            <a:avLst/>
          </a:prstGeom>
        </p:spPr>
      </p:pic>
      <p:sp>
        <p:nvSpPr>
          <p:cNvPr id="8" name="CasellaDiTesto 7"/>
          <p:cNvSpPr txBox="1"/>
          <p:nvPr/>
        </p:nvSpPr>
        <p:spPr>
          <a:xfrm>
            <a:off x="2824259" y="1950062"/>
            <a:ext cx="3251201" cy="300082"/>
          </a:xfrm>
          <a:prstGeom prst="rect">
            <a:avLst/>
          </a:prstGeom>
          <a:solidFill>
            <a:schemeClr val="bg1"/>
          </a:solidFill>
        </p:spPr>
        <p:txBody>
          <a:bodyPr wrap="square" rtlCol="0">
            <a:spAutoFit/>
          </a:bodyPr>
          <a:lstStyle/>
          <a:p>
            <a:endParaRPr lang="it-IT" sz="1350" dirty="0"/>
          </a:p>
        </p:txBody>
      </p:sp>
      <p:sp>
        <p:nvSpPr>
          <p:cNvPr id="30" name="Ovale 29"/>
          <p:cNvSpPr/>
          <p:nvPr/>
        </p:nvSpPr>
        <p:spPr>
          <a:xfrm>
            <a:off x="1622709" y="2109081"/>
            <a:ext cx="1051518" cy="901784"/>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p:nvPr/>
        </p:nvSpPr>
        <p:spPr>
          <a:xfrm>
            <a:off x="1628404" y="2224320"/>
            <a:ext cx="1192955" cy="553998"/>
          </a:xfrm>
          <a:prstGeom prst="rect">
            <a:avLst/>
          </a:prstGeom>
        </p:spPr>
        <p:txBody>
          <a:bodyPr wrap="none">
            <a:spAutoFit/>
          </a:bodyPr>
          <a:lstStyle/>
          <a:p>
            <a:r>
              <a:rPr lang="it-IT" sz="3000" b="1" i="1" dirty="0" err="1"/>
              <a:t>la</a:t>
            </a:r>
            <a:r>
              <a:rPr lang="it-IT" sz="3000" b="1" dirty="0" err="1"/>
              <a:t>BCC</a:t>
            </a:r>
            <a:r>
              <a:rPr lang="it-IT" sz="3000" b="1" dirty="0"/>
              <a:t> </a:t>
            </a:r>
          </a:p>
        </p:txBody>
      </p:sp>
      <p:sp>
        <p:nvSpPr>
          <p:cNvPr id="32" name="Ovale 31"/>
          <p:cNvSpPr/>
          <p:nvPr/>
        </p:nvSpPr>
        <p:spPr>
          <a:xfrm>
            <a:off x="1522911" y="2865148"/>
            <a:ext cx="1051518" cy="901784"/>
          </a:xfrm>
          <a:prstGeom prst="ellipse">
            <a:avLst/>
          </a:prstGeom>
          <a:solidFill>
            <a:srgbClr val="F5FDB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p:nvPr/>
        </p:nvSpPr>
        <p:spPr>
          <a:xfrm>
            <a:off x="1522911" y="3040753"/>
            <a:ext cx="1204176" cy="553998"/>
          </a:xfrm>
          <a:prstGeom prst="rect">
            <a:avLst/>
          </a:prstGeom>
        </p:spPr>
        <p:txBody>
          <a:bodyPr wrap="none">
            <a:spAutoFit/>
          </a:bodyPr>
          <a:lstStyle/>
          <a:p>
            <a:r>
              <a:rPr lang="it-IT" sz="3000" b="1" i="1" dirty="0" err="1"/>
              <a:t>m</a:t>
            </a:r>
            <a:r>
              <a:rPr lang="it-IT" sz="3000" b="1" dirty="0" err="1"/>
              <a:t>BCC</a:t>
            </a:r>
            <a:r>
              <a:rPr lang="it-IT" sz="3000" b="1" dirty="0"/>
              <a:t> </a:t>
            </a:r>
          </a:p>
        </p:txBody>
      </p:sp>
      <p:sp>
        <p:nvSpPr>
          <p:cNvPr id="34" name="Rettangolo 33"/>
          <p:cNvSpPr/>
          <p:nvPr/>
        </p:nvSpPr>
        <p:spPr>
          <a:xfrm>
            <a:off x="3107491" y="1524674"/>
            <a:ext cx="1359668" cy="646331"/>
          </a:xfrm>
          <a:prstGeom prst="rect">
            <a:avLst/>
          </a:prstGeom>
          <a:solidFill>
            <a:schemeClr val="bg1"/>
          </a:solidFill>
        </p:spPr>
        <p:txBody>
          <a:bodyPr wrap="none">
            <a:spAutoFit/>
          </a:bodyPr>
          <a:lstStyle/>
          <a:p>
            <a:pPr algn="ctr" defTabSz="685800" fontAlgn="base">
              <a:spcBef>
                <a:spcPct val="0"/>
              </a:spcBef>
              <a:spcAft>
                <a:spcPct val="0"/>
              </a:spcAft>
            </a:pPr>
            <a:r>
              <a:rPr lang="it-IT" b="1" dirty="0" err="1">
                <a:latin typeface="+mj-lt"/>
                <a:cs typeface="Avenir Book"/>
              </a:rPr>
              <a:t>Vismodegib</a:t>
            </a:r>
            <a:r>
              <a:rPr lang="it-IT" b="1" dirty="0">
                <a:latin typeface="+mj-lt"/>
                <a:cs typeface="Avenir Book"/>
              </a:rPr>
              <a:t> </a:t>
            </a:r>
          </a:p>
          <a:p>
            <a:pPr algn="ctr" defTabSz="685800" fontAlgn="base">
              <a:spcBef>
                <a:spcPct val="0"/>
              </a:spcBef>
              <a:spcAft>
                <a:spcPct val="0"/>
              </a:spcAft>
            </a:pPr>
            <a:r>
              <a:rPr lang="it-IT" i="1" dirty="0">
                <a:latin typeface="+mj-lt"/>
                <a:cs typeface="Avenir Book"/>
              </a:rPr>
              <a:t>(GDC-0449)</a:t>
            </a:r>
          </a:p>
        </p:txBody>
      </p:sp>
      <p:sp>
        <p:nvSpPr>
          <p:cNvPr id="35" name="Rettangolo 34"/>
          <p:cNvSpPr/>
          <p:nvPr/>
        </p:nvSpPr>
        <p:spPr>
          <a:xfrm>
            <a:off x="4677318" y="1528145"/>
            <a:ext cx="1124027" cy="646331"/>
          </a:xfrm>
          <a:prstGeom prst="rect">
            <a:avLst/>
          </a:prstGeom>
          <a:solidFill>
            <a:schemeClr val="bg1"/>
          </a:solidFill>
        </p:spPr>
        <p:txBody>
          <a:bodyPr wrap="none">
            <a:spAutoFit/>
          </a:bodyPr>
          <a:lstStyle/>
          <a:p>
            <a:pPr algn="ctr" defTabSz="685800" fontAlgn="base">
              <a:spcBef>
                <a:spcPct val="0"/>
              </a:spcBef>
              <a:spcAft>
                <a:spcPct val="0"/>
              </a:spcAft>
            </a:pPr>
            <a:r>
              <a:rPr lang="it-IT" b="1" dirty="0" err="1">
                <a:latin typeface="+mj-lt"/>
                <a:cs typeface="Avenir Book"/>
              </a:rPr>
              <a:t>Sonidegib</a:t>
            </a:r>
            <a:endParaRPr lang="it-IT" b="1" dirty="0">
              <a:latin typeface="+mj-lt"/>
              <a:cs typeface="Avenir Book"/>
            </a:endParaRPr>
          </a:p>
          <a:p>
            <a:pPr algn="ctr" defTabSz="685800" fontAlgn="base">
              <a:spcBef>
                <a:spcPct val="0"/>
              </a:spcBef>
              <a:spcAft>
                <a:spcPct val="0"/>
              </a:spcAft>
            </a:pPr>
            <a:r>
              <a:rPr lang="it-IT" i="1" dirty="0">
                <a:latin typeface="+mj-lt"/>
                <a:cs typeface="Avenir Book"/>
              </a:rPr>
              <a:t> (LDE225)</a:t>
            </a:r>
          </a:p>
        </p:txBody>
      </p:sp>
      <p:sp>
        <p:nvSpPr>
          <p:cNvPr id="21" name="Content Placeholder 2"/>
          <p:cNvSpPr txBox="1">
            <a:spLocks/>
          </p:cNvSpPr>
          <p:nvPr/>
        </p:nvSpPr>
        <p:spPr>
          <a:xfrm>
            <a:off x="1326597" y="797008"/>
            <a:ext cx="3123282" cy="617565"/>
          </a:xfrm>
          <a:prstGeom prst="rect">
            <a:avLst/>
          </a:prstGeom>
          <a:ln>
            <a:solidFill>
              <a:schemeClr val="tx1"/>
            </a:solidFill>
          </a:ln>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4541" indent="-134541"/>
            <a:r>
              <a:rPr lang="en-US" sz="1600"/>
              <a:t>January 2012 </a:t>
            </a:r>
            <a:r>
              <a:rPr lang="en-US" sz="1600">
                <a:sym typeface="Wingdings" pitchFamily="2" charset="2"/>
              </a:rPr>
              <a:t> FDA approved </a:t>
            </a:r>
          </a:p>
          <a:p>
            <a:pPr marL="134541" indent="-134541"/>
            <a:r>
              <a:rPr lang="en-US" sz="1600">
                <a:sym typeface="Wingdings" pitchFamily="2" charset="2"/>
              </a:rPr>
              <a:t>July 2013  EMA approved</a:t>
            </a:r>
            <a:endParaRPr lang="en-US" sz="1600" dirty="0">
              <a:sym typeface="Wingdings" pitchFamily="2" charset="2"/>
            </a:endParaRPr>
          </a:p>
        </p:txBody>
      </p:sp>
      <p:sp>
        <p:nvSpPr>
          <p:cNvPr id="22" name="Content Placeholder 2"/>
          <p:cNvSpPr txBox="1">
            <a:spLocks/>
          </p:cNvSpPr>
          <p:nvPr/>
        </p:nvSpPr>
        <p:spPr>
          <a:xfrm>
            <a:off x="4766768" y="809925"/>
            <a:ext cx="3155845" cy="591733"/>
          </a:xfrm>
          <a:prstGeom prst="rect">
            <a:avLst/>
          </a:prstGeom>
          <a:ln>
            <a:solidFill>
              <a:schemeClr val="tx1"/>
            </a:solidFill>
          </a:ln>
        </p:spPr>
        <p:txBody>
          <a:bodyPr vert="horz" lIns="68580" tIns="34290" rIns="68580" bIns="3429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4541" indent="-134541"/>
            <a:r>
              <a:rPr lang="en-US" sz="1600" dirty="0">
                <a:solidFill>
                  <a:schemeClr val="bg2">
                    <a:lumMod val="10000"/>
                  </a:schemeClr>
                </a:solidFill>
                <a:sym typeface="Wingdings" pitchFamily="2" charset="2"/>
              </a:rPr>
              <a:t>July 2015  FDA approved </a:t>
            </a:r>
          </a:p>
          <a:p>
            <a:pPr marL="134541" indent="-134541"/>
            <a:r>
              <a:rPr lang="en-US" sz="1600" dirty="0">
                <a:solidFill>
                  <a:schemeClr val="bg2">
                    <a:lumMod val="10000"/>
                  </a:schemeClr>
                </a:solidFill>
                <a:sym typeface="Wingdings" pitchFamily="2" charset="2"/>
              </a:rPr>
              <a:t>August 2015 EMA approved</a:t>
            </a:r>
          </a:p>
        </p:txBody>
      </p:sp>
      <p:sp>
        <p:nvSpPr>
          <p:cNvPr id="2" name="CasellaDiTesto 1">
            <a:extLst>
              <a:ext uri="{FF2B5EF4-FFF2-40B4-BE49-F238E27FC236}">
                <a16:creationId xmlns:a16="http://schemas.microsoft.com/office/drawing/2014/main" xmlns="" id="{63815DCD-B416-5B4C-BC33-81D322C2F8F1}"/>
              </a:ext>
            </a:extLst>
          </p:cNvPr>
          <p:cNvSpPr txBox="1"/>
          <p:nvPr/>
        </p:nvSpPr>
        <p:spPr>
          <a:xfrm>
            <a:off x="385904" y="4588263"/>
            <a:ext cx="8142357" cy="400110"/>
          </a:xfrm>
          <a:prstGeom prst="rect">
            <a:avLst/>
          </a:prstGeom>
          <a:noFill/>
        </p:spPr>
        <p:txBody>
          <a:bodyPr wrap="none" rtlCol="0">
            <a:spAutoFit/>
          </a:bodyPr>
          <a:lstStyle/>
          <a:p>
            <a:r>
              <a:rPr lang="en-US" sz="2000" b="1" dirty="0"/>
              <a:t>Continue treatment as long as clinical benefit or until unacceptable toxicity</a:t>
            </a:r>
          </a:p>
        </p:txBody>
      </p:sp>
    </p:spTree>
    <p:extLst>
      <p:ext uri="{BB962C8B-B14F-4D97-AF65-F5344CB8AC3E}">
        <p14:creationId xmlns:p14="http://schemas.microsoft.com/office/powerpoint/2010/main" val="88601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0" grpId="0" animBg="1"/>
      <p:bldP spid="31" grpId="0"/>
      <p:bldP spid="32"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349419" y="1255939"/>
            <a:ext cx="3842627" cy="2361716"/>
          </a:xfrm>
          <a:prstGeom prst="rect">
            <a:avLst/>
          </a:prstGeom>
          <a:ln>
            <a:solidFill>
              <a:schemeClr val="tx1"/>
            </a:solidFill>
          </a:ln>
        </p:spPr>
      </p:pic>
      <p:sp>
        <p:nvSpPr>
          <p:cNvPr id="4" name="CasellaDiTesto 3"/>
          <p:cNvSpPr txBox="1"/>
          <p:nvPr/>
        </p:nvSpPr>
        <p:spPr>
          <a:xfrm>
            <a:off x="349419" y="1350852"/>
            <a:ext cx="901593" cy="300082"/>
          </a:xfrm>
          <a:prstGeom prst="rect">
            <a:avLst/>
          </a:prstGeom>
          <a:noFill/>
        </p:spPr>
        <p:txBody>
          <a:bodyPr wrap="none" rtlCol="0">
            <a:spAutoFit/>
          </a:bodyPr>
          <a:lstStyle/>
          <a:p>
            <a:r>
              <a:rPr lang="it-IT" sz="1350" b="1" dirty="0"/>
              <a:t>ERIVANCE</a:t>
            </a:r>
          </a:p>
        </p:txBody>
      </p:sp>
      <p:sp>
        <p:nvSpPr>
          <p:cNvPr id="22" name="Rettangolo 21"/>
          <p:cNvSpPr/>
          <p:nvPr/>
        </p:nvSpPr>
        <p:spPr>
          <a:xfrm>
            <a:off x="2488633" y="378599"/>
            <a:ext cx="4646978" cy="553998"/>
          </a:xfrm>
          <a:prstGeom prst="rect">
            <a:avLst/>
          </a:prstGeom>
        </p:spPr>
        <p:txBody>
          <a:bodyPr wrap="none">
            <a:spAutoFit/>
          </a:bodyPr>
          <a:lstStyle/>
          <a:p>
            <a:r>
              <a:rPr lang="it-IT" altLang="ja-JP" sz="3000" b="1" dirty="0" smtClean="0">
                <a:latin typeface="+mj-lt"/>
                <a:cs typeface="Abadi MT Condensed Extra Bold"/>
              </a:rPr>
              <a:t>SMO </a:t>
            </a:r>
            <a:r>
              <a:rPr lang="it-IT" altLang="ja-JP" sz="3000" b="1" dirty="0" err="1" smtClean="0">
                <a:latin typeface="+mj-lt"/>
                <a:cs typeface="Abadi MT Condensed Extra Bold"/>
              </a:rPr>
              <a:t>inhibitors</a:t>
            </a:r>
            <a:r>
              <a:rPr lang="it-IT" altLang="ja-JP" sz="3000" b="1" dirty="0" smtClean="0">
                <a:latin typeface="+mj-lt"/>
                <a:cs typeface="Abadi MT Condensed Extra Bold"/>
              </a:rPr>
              <a:t>: </a:t>
            </a:r>
            <a:r>
              <a:rPr lang="it-IT" altLang="ja-JP" sz="3000" b="1" dirty="0" err="1" smtClean="0">
                <a:latin typeface="+mj-lt"/>
                <a:cs typeface="Abadi MT Condensed Extra Bold"/>
              </a:rPr>
              <a:t>Vismodegib</a:t>
            </a:r>
            <a:endParaRPr lang="it-IT" sz="3000" b="1" dirty="0">
              <a:latin typeface="+mj-lt"/>
              <a:cs typeface="Abadi MT Condensed Extra Bold"/>
            </a:endParaRPr>
          </a:p>
        </p:txBody>
      </p:sp>
      <p:sp>
        <p:nvSpPr>
          <p:cNvPr id="5" name="Rettangolo 4"/>
          <p:cNvSpPr/>
          <p:nvPr/>
        </p:nvSpPr>
        <p:spPr>
          <a:xfrm>
            <a:off x="4306415" y="1255939"/>
            <a:ext cx="4572000" cy="2862322"/>
          </a:xfrm>
          <a:prstGeom prst="rect">
            <a:avLst/>
          </a:prstGeom>
        </p:spPr>
        <p:txBody>
          <a:bodyPr>
            <a:spAutoFit/>
          </a:bodyPr>
          <a:lstStyle/>
          <a:p>
            <a:pPr marL="285750" indent="-285750">
              <a:buFont typeface="Arial" panose="020B0604020202020204" pitchFamily="34" charset="0"/>
              <a:buChar char="•"/>
              <a:defRPr/>
            </a:pPr>
            <a:r>
              <a:rPr lang="en-US" b="1" dirty="0" smtClean="0"/>
              <a:t>Single-arm</a:t>
            </a:r>
            <a:r>
              <a:rPr lang="en-US" b="1" dirty="0"/>
              <a:t>, two-cohort, </a:t>
            </a:r>
            <a:r>
              <a:rPr lang="en-US" b="1" dirty="0" smtClean="0"/>
              <a:t>non-randomized </a:t>
            </a:r>
            <a:r>
              <a:rPr lang="en-US" b="1" dirty="0"/>
              <a:t>(</a:t>
            </a:r>
            <a:r>
              <a:rPr lang="en-US" b="1" dirty="0" smtClean="0"/>
              <a:t>non-comparative)</a:t>
            </a:r>
          </a:p>
          <a:p>
            <a:pPr marL="285750" indent="-285750">
              <a:buFont typeface="Arial" panose="020B0604020202020204" pitchFamily="34" charset="0"/>
              <a:buChar char="•"/>
              <a:defRPr/>
            </a:pPr>
            <a:r>
              <a:rPr lang="en-US" b="1" dirty="0" smtClean="0"/>
              <a:t>104 patients,  </a:t>
            </a:r>
            <a:r>
              <a:rPr lang="en-US" b="1" dirty="0"/>
              <a:t>2 </a:t>
            </a:r>
            <a:r>
              <a:rPr lang="en-US" b="1" dirty="0" smtClean="0"/>
              <a:t>cohort: </a:t>
            </a:r>
            <a:r>
              <a:rPr lang="en-US" b="1" dirty="0" err="1"/>
              <a:t>mBCC</a:t>
            </a:r>
            <a:r>
              <a:rPr lang="en-US" b="1" dirty="0"/>
              <a:t> and </a:t>
            </a:r>
            <a:r>
              <a:rPr lang="en-US" b="1" dirty="0" err="1"/>
              <a:t>laBCC</a:t>
            </a:r>
            <a:r>
              <a:rPr lang="en-US" b="1" dirty="0"/>
              <a:t> </a:t>
            </a:r>
            <a:endParaRPr lang="en-US" b="1" dirty="0" smtClean="0"/>
          </a:p>
          <a:p>
            <a:pPr marL="285750" indent="-285750">
              <a:buFont typeface="Arial" panose="020B0604020202020204" pitchFamily="34" charset="0"/>
              <a:buChar char="•"/>
              <a:defRPr/>
            </a:pPr>
            <a:r>
              <a:rPr lang="en-US" b="1" dirty="0" smtClean="0"/>
              <a:t>Vismodegib 150 mg/daily  </a:t>
            </a:r>
            <a:endParaRPr lang="en-US" b="1" dirty="0"/>
          </a:p>
          <a:p>
            <a:pPr marL="285750" indent="-285750">
              <a:buFont typeface="Arial" panose="020B0604020202020204" pitchFamily="34" charset="0"/>
              <a:buChar char="•"/>
              <a:defRPr/>
            </a:pPr>
            <a:r>
              <a:rPr lang="en-US" b="1" dirty="0" smtClean="0"/>
              <a:t>Primary </a:t>
            </a:r>
            <a:r>
              <a:rPr lang="en-US" b="1" dirty="0" err="1" smtClean="0"/>
              <a:t>endopoint</a:t>
            </a:r>
            <a:r>
              <a:rPr lang="en-US" b="1" dirty="0" smtClean="0"/>
              <a:t>: ORR</a:t>
            </a:r>
            <a:endParaRPr lang="en-US" b="1" dirty="0"/>
          </a:p>
          <a:p>
            <a:pPr marL="285750" indent="-285750">
              <a:buFont typeface="Arial" panose="020B0604020202020204" pitchFamily="34" charset="0"/>
              <a:buChar char="•"/>
              <a:defRPr/>
            </a:pPr>
            <a:r>
              <a:rPr lang="en-US" b="1" dirty="0"/>
              <a:t>At the primary </a:t>
            </a:r>
            <a:r>
              <a:rPr lang="en-US" b="1" dirty="0" smtClean="0"/>
              <a:t>analysis (minimum </a:t>
            </a:r>
            <a:r>
              <a:rPr lang="en-US" b="1" dirty="0" err="1" smtClean="0"/>
              <a:t>f.up</a:t>
            </a:r>
            <a:r>
              <a:rPr lang="en-US" b="1" dirty="0" smtClean="0"/>
              <a:t> ≥ </a:t>
            </a:r>
            <a:r>
              <a:rPr lang="en-US" b="1" dirty="0"/>
              <a:t>9 </a:t>
            </a:r>
            <a:r>
              <a:rPr lang="en-US" b="1" dirty="0" smtClean="0"/>
              <a:t>months):</a:t>
            </a:r>
          </a:p>
          <a:p>
            <a:pPr lvl="1">
              <a:defRPr/>
            </a:pPr>
            <a:r>
              <a:rPr lang="en-US" b="1" dirty="0" smtClean="0"/>
              <a:t>	</a:t>
            </a:r>
            <a:r>
              <a:rPr lang="en-US" b="1" dirty="0" err="1" smtClean="0"/>
              <a:t>laBCC</a:t>
            </a:r>
            <a:r>
              <a:rPr lang="en-US" b="1" dirty="0" smtClean="0"/>
              <a:t> ORR: 43%</a:t>
            </a:r>
          </a:p>
          <a:p>
            <a:pPr lvl="1">
              <a:defRPr/>
            </a:pPr>
            <a:r>
              <a:rPr lang="en-US" b="1" dirty="0" smtClean="0"/>
              <a:t>	</a:t>
            </a:r>
            <a:r>
              <a:rPr lang="en-US" b="1" dirty="0" err="1" smtClean="0"/>
              <a:t>mBCC</a:t>
            </a:r>
            <a:r>
              <a:rPr lang="en-US" b="1" dirty="0" smtClean="0"/>
              <a:t> ORR: 30%</a:t>
            </a:r>
          </a:p>
          <a:p>
            <a:pPr lvl="1">
              <a:defRPr/>
            </a:pPr>
            <a:r>
              <a:rPr lang="en-US" b="1" dirty="0" smtClean="0"/>
              <a:t>	Median duration of treat 10 m.</a:t>
            </a:r>
            <a:endParaRPr lang="it-IT" b="1" dirty="0"/>
          </a:p>
        </p:txBody>
      </p:sp>
    </p:spTree>
    <p:extLst>
      <p:ext uri="{BB962C8B-B14F-4D97-AF65-F5344CB8AC3E}">
        <p14:creationId xmlns:p14="http://schemas.microsoft.com/office/powerpoint/2010/main" val="1397926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a:stretch>
            <a:fillRect/>
          </a:stretch>
        </p:blipFill>
        <p:spPr>
          <a:xfrm>
            <a:off x="307079" y="1380434"/>
            <a:ext cx="4363107" cy="2320984"/>
          </a:xfrm>
          <a:prstGeom prst="rect">
            <a:avLst/>
          </a:prstGeom>
          <a:ln>
            <a:solidFill>
              <a:schemeClr val="tx1"/>
            </a:solidFill>
          </a:ln>
        </p:spPr>
      </p:pic>
      <p:sp>
        <p:nvSpPr>
          <p:cNvPr id="22" name="Rettangolo 21"/>
          <p:cNvSpPr/>
          <p:nvPr/>
        </p:nvSpPr>
        <p:spPr>
          <a:xfrm>
            <a:off x="2488633" y="378599"/>
            <a:ext cx="4646978" cy="553998"/>
          </a:xfrm>
          <a:prstGeom prst="rect">
            <a:avLst/>
          </a:prstGeom>
        </p:spPr>
        <p:txBody>
          <a:bodyPr wrap="none">
            <a:spAutoFit/>
          </a:bodyPr>
          <a:lstStyle/>
          <a:p>
            <a:r>
              <a:rPr lang="it-IT" altLang="ja-JP" sz="3000" b="1" dirty="0" smtClean="0">
                <a:latin typeface="+mj-lt"/>
                <a:cs typeface="Abadi MT Condensed Extra Bold"/>
              </a:rPr>
              <a:t>SMO </a:t>
            </a:r>
            <a:r>
              <a:rPr lang="it-IT" altLang="ja-JP" sz="3000" b="1" dirty="0" err="1" smtClean="0">
                <a:latin typeface="+mj-lt"/>
                <a:cs typeface="Abadi MT Condensed Extra Bold"/>
              </a:rPr>
              <a:t>inhibitors</a:t>
            </a:r>
            <a:r>
              <a:rPr lang="it-IT" altLang="ja-JP" sz="3000" b="1" dirty="0" smtClean="0">
                <a:latin typeface="+mj-lt"/>
                <a:cs typeface="Abadi MT Condensed Extra Bold"/>
              </a:rPr>
              <a:t>: </a:t>
            </a:r>
            <a:r>
              <a:rPr lang="it-IT" altLang="ja-JP" sz="3000" b="1" dirty="0" err="1" smtClean="0">
                <a:latin typeface="+mj-lt"/>
                <a:cs typeface="Abadi MT Condensed Extra Bold"/>
              </a:rPr>
              <a:t>Vismodegib</a:t>
            </a:r>
            <a:endParaRPr lang="it-IT" sz="3000" b="1" dirty="0">
              <a:latin typeface="+mj-lt"/>
              <a:cs typeface="Abadi MT Condensed Extra Bold"/>
            </a:endParaRPr>
          </a:p>
        </p:txBody>
      </p:sp>
      <p:sp>
        <p:nvSpPr>
          <p:cNvPr id="5" name="Rettangolo 4"/>
          <p:cNvSpPr/>
          <p:nvPr/>
        </p:nvSpPr>
        <p:spPr>
          <a:xfrm>
            <a:off x="4789307" y="1380434"/>
            <a:ext cx="4572000" cy="2031325"/>
          </a:xfrm>
          <a:prstGeom prst="rect">
            <a:avLst/>
          </a:prstGeom>
        </p:spPr>
        <p:txBody>
          <a:bodyPr>
            <a:spAutoFit/>
          </a:bodyPr>
          <a:lstStyle/>
          <a:p>
            <a:pPr marL="285750" indent="-285750">
              <a:buFont typeface="Arial" panose="020B0604020202020204" pitchFamily="34" charset="0"/>
              <a:buChar char="•"/>
              <a:defRPr/>
            </a:pPr>
            <a:r>
              <a:rPr lang="en-US" b="1" dirty="0" smtClean="0"/>
              <a:t>12-month and </a:t>
            </a:r>
            <a:r>
              <a:rPr lang="en-US" b="1" dirty="0"/>
              <a:t>30-month (final) update </a:t>
            </a:r>
            <a:r>
              <a:rPr lang="en-US" b="1" dirty="0" smtClean="0"/>
              <a:t>confirmed the results.</a:t>
            </a:r>
          </a:p>
          <a:p>
            <a:pPr marL="285750" indent="-285750">
              <a:buFont typeface="Arial" panose="020B0604020202020204" pitchFamily="34" charset="0"/>
              <a:buChar char="•"/>
              <a:defRPr/>
            </a:pPr>
            <a:r>
              <a:rPr lang="en-US" b="1" dirty="0" smtClean="0"/>
              <a:t>Median duration of treat. 13</a:t>
            </a:r>
            <a:r>
              <a:rPr lang="en-US" b="1" dirty="0"/>
              <a:t> </a:t>
            </a:r>
            <a:r>
              <a:rPr lang="en-US" b="1" dirty="0" smtClean="0"/>
              <a:t>m.</a:t>
            </a:r>
          </a:p>
          <a:p>
            <a:pPr marL="285750" indent="-285750">
              <a:buFont typeface="Arial" panose="020B0604020202020204" pitchFamily="34" charset="0"/>
              <a:buChar char="•"/>
              <a:defRPr/>
            </a:pPr>
            <a:endParaRPr lang="en-US" b="1" dirty="0" smtClean="0"/>
          </a:p>
          <a:p>
            <a:pPr marL="285750" indent="-285750">
              <a:buFont typeface="Arial" panose="020B0604020202020204" pitchFamily="34" charset="0"/>
              <a:buChar char="•"/>
              <a:defRPr/>
            </a:pPr>
            <a:r>
              <a:rPr lang="en-US" b="1" dirty="0" smtClean="0"/>
              <a:t>Median </a:t>
            </a:r>
            <a:r>
              <a:rPr lang="en-US" b="1" dirty="0"/>
              <a:t>time to </a:t>
            </a:r>
            <a:r>
              <a:rPr lang="en-US" b="1" dirty="0" smtClean="0"/>
              <a:t>response:</a:t>
            </a:r>
          </a:p>
          <a:p>
            <a:pPr>
              <a:defRPr/>
            </a:pPr>
            <a:r>
              <a:rPr lang="en-US" b="1" dirty="0" smtClean="0"/>
              <a:t>		</a:t>
            </a:r>
            <a:r>
              <a:rPr lang="en-US" b="1" dirty="0" err="1" smtClean="0"/>
              <a:t>laBCC</a:t>
            </a:r>
            <a:r>
              <a:rPr lang="en-US" b="1" dirty="0" smtClean="0"/>
              <a:t>: </a:t>
            </a:r>
            <a:r>
              <a:rPr lang="en-US" b="1" dirty="0"/>
              <a:t>4.6 </a:t>
            </a:r>
            <a:r>
              <a:rPr lang="en-US" b="1" dirty="0" smtClean="0"/>
              <a:t>months</a:t>
            </a:r>
          </a:p>
          <a:p>
            <a:pPr>
              <a:defRPr/>
            </a:pPr>
            <a:r>
              <a:rPr lang="en-US" b="1" dirty="0" smtClean="0"/>
              <a:t>		</a:t>
            </a:r>
            <a:r>
              <a:rPr lang="en-US" b="1" dirty="0" err="1" smtClean="0"/>
              <a:t>mBCC</a:t>
            </a:r>
            <a:r>
              <a:rPr lang="en-US" b="1" dirty="0" smtClean="0"/>
              <a:t>: 1.9</a:t>
            </a:r>
            <a:r>
              <a:rPr lang="en-US" b="1" dirty="0"/>
              <a:t> </a:t>
            </a:r>
            <a:r>
              <a:rPr lang="en-US" b="1" dirty="0" smtClean="0"/>
              <a:t>months</a:t>
            </a:r>
            <a:endParaRPr lang="en-US" b="1" u="sng" dirty="0"/>
          </a:p>
        </p:txBody>
      </p:sp>
    </p:spTree>
    <p:extLst>
      <p:ext uri="{BB962C8B-B14F-4D97-AF65-F5344CB8AC3E}">
        <p14:creationId xmlns:p14="http://schemas.microsoft.com/office/powerpoint/2010/main" val="363730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2190949" y="775379"/>
            <a:ext cx="5161521" cy="1814336"/>
            <a:chOff x="0" y="3974804"/>
            <a:chExt cx="6882028" cy="2419114"/>
          </a:xfrm>
        </p:grpSpPr>
        <p:pic>
          <p:nvPicPr>
            <p:cNvPr id="11" name="Immagine 10"/>
            <p:cNvPicPr>
              <a:picLocks noChangeAspect="1"/>
            </p:cNvPicPr>
            <p:nvPr/>
          </p:nvPicPr>
          <p:blipFill>
            <a:blip r:embed="rId3"/>
            <a:stretch>
              <a:fillRect/>
            </a:stretch>
          </p:blipFill>
          <p:spPr>
            <a:xfrm>
              <a:off x="0" y="3974804"/>
              <a:ext cx="6882028" cy="2073624"/>
            </a:xfrm>
            <a:prstGeom prst="rect">
              <a:avLst/>
            </a:prstGeom>
            <a:ln>
              <a:solidFill>
                <a:schemeClr val="tx1"/>
              </a:solidFill>
            </a:ln>
          </p:spPr>
        </p:pic>
        <p:pic>
          <p:nvPicPr>
            <p:cNvPr id="12" name="Immagine 11"/>
            <p:cNvPicPr>
              <a:picLocks noChangeAspect="1"/>
            </p:cNvPicPr>
            <p:nvPr/>
          </p:nvPicPr>
          <p:blipFill>
            <a:blip r:embed="rId4"/>
            <a:stretch>
              <a:fillRect/>
            </a:stretch>
          </p:blipFill>
          <p:spPr>
            <a:xfrm>
              <a:off x="0" y="6076418"/>
              <a:ext cx="2197100" cy="317500"/>
            </a:xfrm>
            <a:prstGeom prst="rect">
              <a:avLst/>
            </a:prstGeom>
            <a:ln>
              <a:solidFill>
                <a:schemeClr val="tx1"/>
              </a:solidFill>
            </a:ln>
          </p:spPr>
        </p:pic>
      </p:grpSp>
      <p:sp>
        <p:nvSpPr>
          <p:cNvPr id="15" name="Rettangolo 14"/>
          <p:cNvSpPr/>
          <p:nvPr/>
        </p:nvSpPr>
        <p:spPr>
          <a:xfrm>
            <a:off x="2659723" y="138497"/>
            <a:ext cx="4340804" cy="553998"/>
          </a:xfrm>
          <a:prstGeom prst="rect">
            <a:avLst/>
          </a:prstGeom>
        </p:spPr>
        <p:txBody>
          <a:bodyPr wrap="none">
            <a:spAutoFit/>
          </a:bodyPr>
          <a:lstStyle/>
          <a:p>
            <a:r>
              <a:rPr lang="it-IT" altLang="ja-JP" sz="3000" b="1" dirty="0" smtClean="0">
                <a:latin typeface="+mj-lt"/>
                <a:cs typeface="Abadi MT Condensed Extra Bold"/>
              </a:rPr>
              <a:t>SMO </a:t>
            </a:r>
            <a:r>
              <a:rPr lang="it-IT" altLang="ja-JP" sz="3000" b="1" dirty="0" err="1" smtClean="0">
                <a:latin typeface="+mj-lt"/>
                <a:cs typeface="Abadi MT Condensed Extra Bold"/>
              </a:rPr>
              <a:t>inhibitors</a:t>
            </a:r>
            <a:r>
              <a:rPr lang="it-IT" altLang="ja-JP" sz="3000" b="1" dirty="0" smtClean="0">
                <a:latin typeface="+mj-lt"/>
                <a:cs typeface="Abadi MT Condensed Extra Bold"/>
              </a:rPr>
              <a:t>: </a:t>
            </a:r>
            <a:r>
              <a:rPr lang="it-IT" altLang="ja-JP" sz="3000" b="1" dirty="0" err="1" smtClean="0">
                <a:latin typeface="+mj-lt"/>
                <a:cs typeface="Abadi MT Condensed Extra Bold"/>
              </a:rPr>
              <a:t>Sonidegib</a:t>
            </a:r>
            <a:endParaRPr lang="it-IT" sz="3000" b="1" dirty="0">
              <a:latin typeface="+mj-lt"/>
              <a:cs typeface="Abadi MT Condensed Extra Bold"/>
            </a:endParaRPr>
          </a:p>
        </p:txBody>
      </p:sp>
      <p:sp>
        <p:nvSpPr>
          <p:cNvPr id="2" name="Rettangolo 1"/>
          <p:cNvSpPr/>
          <p:nvPr/>
        </p:nvSpPr>
        <p:spPr>
          <a:xfrm>
            <a:off x="638644" y="2857533"/>
            <a:ext cx="8266132" cy="2031325"/>
          </a:xfrm>
          <a:prstGeom prst="rect">
            <a:avLst/>
          </a:prstGeom>
        </p:spPr>
        <p:txBody>
          <a:bodyPr wrap="square">
            <a:spAutoFit/>
          </a:bodyPr>
          <a:lstStyle/>
          <a:p>
            <a:pPr marL="342900" indent="-342900">
              <a:buFont typeface="Arial" panose="020B0604020202020204" pitchFamily="34" charset="0"/>
              <a:buChar char="•"/>
            </a:pPr>
            <a:r>
              <a:rPr lang="en-US" b="1" dirty="0" smtClean="0"/>
              <a:t>Randomized, non-comparative, </a:t>
            </a:r>
            <a:r>
              <a:rPr lang="en-US" b="1" dirty="0"/>
              <a:t>multicenter, double-blind, phase II trial </a:t>
            </a:r>
            <a:endParaRPr lang="en-US" b="1" dirty="0" smtClean="0"/>
          </a:p>
          <a:p>
            <a:pPr marL="342900" indent="-342900">
              <a:buFont typeface="Arial" panose="020B0604020202020204" pitchFamily="34" charset="0"/>
              <a:buChar char="•"/>
            </a:pPr>
            <a:r>
              <a:rPr lang="en-US" b="1" dirty="0" smtClean="0"/>
              <a:t>Patients: 194 </a:t>
            </a:r>
            <a:r>
              <a:rPr lang="en-US" b="1" dirty="0" err="1" smtClean="0"/>
              <a:t>laBCC</a:t>
            </a:r>
            <a:r>
              <a:rPr lang="en-US" b="1" dirty="0" smtClean="0"/>
              <a:t> and 38 </a:t>
            </a:r>
            <a:r>
              <a:rPr lang="en-US" b="1" dirty="0" err="1" smtClean="0"/>
              <a:t>mBCC</a:t>
            </a:r>
            <a:endParaRPr lang="en-US" b="1" dirty="0" smtClean="0"/>
          </a:p>
          <a:p>
            <a:pPr marL="342900" indent="-342900">
              <a:buFont typeface="Arial" panose="020B0604020202020204" pitchFamily="34" charset="0"/>
              <a:buChar char="•"/>
            </a:pPr>
            <a:r>
              <a:rPr lang="en-US" b="1" dirty="0" smtClean="0"/>
              <a:t>Randomization: </a:t>
            </a:r>
            <a:r>
              <a:rPr lang="en-US" b="1" dirty="0"/>
              <a:t>1:2 proportion to be treated with </a:t>
            </a:r>
            <a:r>
              <a:rPr lang="en-US" b="1" dirty="0" err="1"/>
              <a:t>sonidegib</a:t>
            </a:r>
            <a:r>
              <a:rPr lang="en-US" b="1" dirty="0"/>
              <a:t> </a:t>
            </a:r>
            <a:r>
              <a:rPr lang="en-US" b="1" dirty="0" smtClean="0"/>
              <a:t>200 mg </a:t>
            </a:r>
            <a:r>
              <a:rPr lang="en-US" b="1" dirty="0"/>
              <a:t>or 800 mg. </a:t>
            </a:r>
          </a:p>
          <a:p>
            <a:pPr marL="342900" indent="-342900">
              <a:buFont typeface="Arial" panose="020B0604020202020204" pitchFamily="34" charset="0"/>
              <a:buChar char="•"/>
            </a:pPr>
            <a:r>
              <a:rPr lang="en-US" b="1" dirty="0"/>
              <a:t>P</a:t>
            </a:r>
            <a:r>
              <a:rPr lang="en-US" b="1" dirty="0" smtClean="0"/>
              <a:t>rimary </a:t>
            </a:r>
            <a:r>
              <a:rPr lang="en-US" b="1" dirty="0"/>
              <a:t>end </a:t>
            </a:r>
            <a:r>
              <a:rPr lang="en-US" b="1" dirty="0" smtClean="0"/>
              <a:t>point: ORR</a:t>
            </a:r>
          </a:p>
          <a:p>
            <a:pPr marL="342900" indent="-342900">
              <a:buFont typeface="Arial" panose="020B0604020202020204" pitchFamily="34" charset="0"/>
              <a:buChar char="•"/>
            </a:pPr>
            <a:r>
              <a:rPr lang="en-US" b="1" dirty="0"/>
              <a:t>At the primary analysis (minimum </a:t>
            </a:r>
            <a:r>
              <a:rPr lang="en-US" b="1" dirty="0" err="1"/>
              <a:t>f.up</a:t>
            </a:r>
            <a:r>
              <a:rPr lang="en-US" b="1" dirty="0"/>
              <a:t> ≥ </a:t>
            </a:r>
            <a:r>
              <a:rPr lang="en-US" b="1" dirty="0" smtClean="0"/>
              <a:t>6</a:t>
            </a:r>
            <a:r>
              <a:rPr lang="en-US" b="1" dirty="0"/>
              <a:t> </a:t>
            </a:r>
            <a:r>
              <a:rPr lang="en-US" b="1" dirty="0" smtClean="0"/>
              <a:t>months)</a:t>
            </a:r>
          </a:p>
          <a:p>
            <a:r>
              <a:rPr lang="en-US" b="1" dirty="0" smtClean="0"/>
              <a:t>		200 mg </a:t>
            </a:r>
            <a:r>
              <a:rPr lang="en-US" b="1" dirty="0"/>
              <a:t>ORR: </a:t>
            </a:r>
            <a:r>
              <a:rPr lang="en-US" b="1" dirty="0" smtClean="0"/>
              <a:t>36%</a:t>
            </a:r>
          </a:p>
          <a:p>
            <a:r>
              <a:rPr lang="en-US" b="1" dirty="0" smtClean="0"/>
              <a:t>		800 mg </a:t>
            </a:r>
            <a:r>
              <a:rPr lang="en-US" b="1" dirty="0"/>
              <a:t>ORR: </a:t>
            </a:r>
            <a:r>
              <a:rPr lang="en-US" b="1" dirty="0" smtClean="0"/>
              <a:t>34%</a:t>
            </a:r>
          </a:p>
        </p:txBody>
      </p:sp>
    </p:spTree>
    <p:extLst>
      <p:ext uri="{BB962C8B-B14F-4D97-AF65-F5344CB8AC3E}">
        <p14:creationId xmlns:p14="http://schemas.microsoft.com/office/powerpoint/2010/main" val="2507364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xmlns="" id="{2D2AB23C-757D-404B-ABDD-2F1F167F0643}"/>
              </a:ext>
            </a:extLst>
          </p:cNvPr>
          <p:cNvPicPr>
            <a:picLocks noChangeAspect="1"/>
          </p:cNvPicPr>
          <p:nvPr/>
        </p:nvPicPr>
        <p:blipFill>
          <a:blip r:embed="rId3"/>
          <a:stretch>
            <a:fillRect/>
          </a:stretch>
        </p:blipFill>
        <p:spPr>
          <a:xfrm>
            <a:off x="1694205" y="1114161"/>
            <a:ext cx="5812831" cy="1400171"/>
          </a:xfrm>
          <a:prstGeom prst="rect">
            <a:avLst/>
          </a:prstGeom>
          <a:ln>
            <a:solidFill>
              <a:srgbClr val="002060"/>
            </a:solidFill>
          </a:ln>
        </p:spPr>
      </p:pic>
      <p:pic>
        <p:nvPicPr>
          <p:cNvPr id="21" name="Immagine 20">
            <a:extLst>
              <a:ext uri="{FF2B5EF4-FFF2-40B4-BE49-F238E27FC236}">
                <a16:creationId xmlns:a16="http://schemas.microsoft.com/office/drawing/2014/main" xmlns="" id="{3B7D4895-2D6F-744C-BF59-99316BDEA647}"/>
              </a:ext>
            </a:extLst>
          </p:cNvPr>
          <p:cNvPicPr>
            <a:picLocks noChangeAspect="1"/>
          </p:cNvPicPr>
          <p:nvPr/>
        </p:nvPicPr>
        <p:blipFill>
          <a:blip r:embed="rId4"/>
          <a:stretch>
            <a:fillRect/>
          </a:stretch>
        </p:blipFill>
        <p:spPr>
          <a:xfrm>
            <a:off x="1694205" y="2514789"/>
            <a:ext cx="1161370" cy="167909"/>
          </a:xfrm>
          <a:prstGeom prst="rect">
            <a:avLst/>
          </a:prstGeom>
          <a:ln>
            <a:solidFill>
              <a:srgbClr val="002060"/>
            </a:solidFill>
          </a:ln>
        </p:spPr>
      </p:pic>
      <p:sp>
        <p:nvSpPr>
          <p:cNvPr id="15" name="Rettangolo 14"/>
          <p:cNvSpPr/>
          <p:nvPr/>
        </p:nvSpPr>
        <p:spPr>
          <a:xfrm>
            <a:off x="2488633" y="219124"/>
            <a:ext cx="4340804" cy="553998"/>
          </a:xfrm>
          <a:prstGeom prst="rect">
            <a:avLst/>
          </a:prstGeom>
        </p:spPr>
        <p:txBody>
          <a:bodyPr wrap="none">
            <a:spAutoFit/>
          </a:bodyPr>
          <a:lstStyle/>
          <a:p>
            <a:r>
              <a:rPr lang="it-IT" altLang="ja-JP" sz="3000" b="1" dirty="0" smtClean="0">
                <a:latin typeface="+mj-lt"/>
                <a:cs typeface="Abadi MT Condensed Extra Bold"/>
              </a:rPr>
              <a:t>SMO </a:t>
            </a:r>
            <a:r>
              <a:rPr lang="it-IT" altLang="ja-JP" sz="3000" b="1" dirty="0" err="1" smtClean="0">
                <a:latin typeface="+mj-lt"/>
                <a:cs typeface="Abadi MT Condensed Extra Bold"/>
              </a:rPr>
              <a:t>inhibitors</a:t>
            </a:r>
            <a:r>
              <a:rPr lang="it-IT" altLang="ja-JP" sz="3000" b="1" dirty="0" smtClean="0">
                <a:latin typeface="+mj-lt"/>
                <a:cs typeface="Abadi MT Condensed Extra Bold"/>
              </a:rPr>
              <a:t>: </a:t>
            </a:r>
            <a:r>
              <a:rPr lang="it-IT" altLang="ja-JP" sz="3000" b="1" dirty="0" err="1" smtClean="0">
                <a:latin typeface="+mj-lt"/>
                <a:cs typeface="Abadi MT Condensed Extra Bold"/>
              </a:rPr>
              <a:t>Sonidegib</a:t>
            </a:r>
            <a:endParaRPr lang="it-IT" sz="3000" b="1" dirty="0">
              <a:latin typeface="+mj-lt"/>
              <a:cs typeface="Abadi MT Condensed Extra Bold"/>
            </a:endParaRPr>
          </a:p>
        </p:txBody>
      </p:sp>
      <p:sp>
        <p:nvSpPr>
          <p:cNvPr id="3" name="Rettangolo 2"/>
          <p:cNvSpPr/>
          <p:nvPr/>
        </p:nvSpPr>
        <p:spPr>
          <a:xfrm>
            <a:off x="2648858" y="3089111"/>
            <a:ext cx="4572000" cy="1200329"/>
          </a:xfrm>
          <a:prstGeom prst="rect">
            <a:avLst/>
          </a:prstGeom>
        </p:spPr>
        <p:txBody>
          <a:bodyPr>
            <a:spAutoFit/>
          </a:bodyPr>
          <a:lstStyle/>
          <a:p>
            <a:pPr algn="ctr"/>
            <a:r>
              <a:rPr lang="en-US" b="1" dirty="0" smtClean="0"/>
              <a:t>30-month update</a:t>
            </a:r>
          </a:p>
          <a:p>
            <a:r>
              <a:rPr lang="en-US" b="1" dirty="0" smtClean="0"/>
              <a:t>Median </a:t>
            </a:r>
            <a:r>
              <a:rPr lang="en-US" b="1" dirty="0"/>
              <a:t>DOR:</a:t>
            </a:r>
          </a:p>
          <a:p>
            <a:pPr marL="342900" indent="-342900">
              <a:buFont typeface="Arial" panose="020B0604020202020204" pitchFamily="34" charset="0"/>
              <a:buChar char="•"/>
            </a:pPr>
            <a:r>
              <a:rPr lang="en-US" b="1" dirty="0" err="1"/>
              <a:t>laBCC</a:t>
            </a:r>
            <a:r>
              <a:rPr lang="en-US" b="1" dirty="0"/>
              <a:t>: 26.2 months</a:t>
            </a:r>
          </a:p>
          <a:p>
            <a:pPr marL="342900" indent="-342900">
              <a:buFont typeface="Arial" panose="020B0604020202020204" pitchFamily="34" charset="0"/>
              <a:buChar char="•"/>
            </a:pPr>
            <a:r>
              <a:rPr lang="en-US" b="1" dirty="0" err="1"/>
              <a:t>mBCC</a:t>
            </a:r>
            <a:r>
              <a:rPr lang="en-US" b="1" dirty="0"/>
              <a:t>: 14.8 months</a:t>
            </a:r>
          </a:p>
        </p:txBody>
      </p:sp>
    </p:spTree>
    <p:extLst>
      <p:ext uri="{BB962C8B-B14F-4D97-AF65-F5344CB8AC3E}">
        <p14:creationId xmlns:p14="http://schemas.microsoft.com/office/powerpoint/2010/main" val="393070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14238</TotalTime>
  <Words>3855</Words>
  <Application>Microsoft Macintosh PowerPoint</Application>
  <PresentationFormat>Presentazione su schermo (16:9)</PresentationFormat>
  <Paragraphs>405</Paragraphs>
  <Slides>32</Slides>
  <Notes>32</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32</vt:i4>
      </vt:variant>
    </vt:vector>
  </HeadingPairs>
  <TitlesOfParts>
    <vt:vector size="44" baseType="lpstr">
      <vt:lpstr>Abadi MT Condensed Extra Bold</vt:lpstr>
      <vt:lpstr>ArialMT</vt:lpstr>
      <vt:lpstr>Avenir Book</vt:lpstr>
      <vt:lpstr>Calibri</vt:lpstr>
      <vt:lpstr>Calibri Light</vt:lpstr>
      <vt:lpstr>MS PGothic</vt:lpstr>
      <vt:lpstr>ＭＳ Ｐゴシック</vt:lpstr>
      <vt:lpstr>OINVHZ+HelveticaNeue</vt:lpstr>
      <vt:lpstr>Wingdings</vt:lpstr>
      <vt:lpstr>Arial</vt:lpstr>
      <vt:lpstr>Tema di Office</vt:lpstr>
      <vt:lpstr>1_Tema di Office</vt:lpstr>
      <vt:lpstr>Presentazione di PowerPoint</vt:lpstr>
      <vt:lpstr>BCC: World Health Organization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Vismodegib resistance is associated with Hh pathway (re)activation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Multi-disciplinary managing of patient with advanced BCC</vt:lpstr>
      <vt:lpstr>Presentazione di PowerPoint</vt:lpstr>
    </vt:vector>
  </TitlesOfParts>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Laura  Del Regno</dc:creator>
  <cp:lastModifiedBy>Utente di Microsoft Office</cp:lastModifiedBy>
  <cp:revision>1167</cp:revision>
  <cp:lastPrinted>2017-06-11T08:56:12Z</cp:lastPrinted>
  <dcterms:created xsi:type="dcterms:W3CDTF">2017-01-31T22:17:23Z</dcterms:created>
  <dcterms:modified xsi:type="dcterms:W3CDTF">2019-06-27T09:59:38Z</dcterms:modified>
</cp:coreProperties>
</file>