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93" r:id="rId3"/>
    <p:sldMasterId id="2147483706" r:id="rId4"/>
  </p:sldMasterIdLst>
  <p:notesMasterIdLst>
    <p:notesMasterId r:id="rId35"/>
  </p:notesMasterIdLst>
  <p:sldIdLst>
    <p:sldId id="569" r:id="rId5"/>
    <p:sldId id="552" r:id="rId6"/>
    <p:sldId id="544" r:id="rId7"/>
    <p:sldId id="549" r:id="rId8"/>
    <p:sldId id="273" r:id="rId9"/>
    <p:sldId id="555" r:id="rId10"/>
    <p:sldId id="553" r:id="rId11"/>
    <p:sldId id="527" r:id="rId12"/>
    <p:sldId id="528" r:id="rId13"/>
    <p:sldId id="550" r:id="rId14"/>
    <p:sldId id="530" r:id="rId15"/>
    <p:sldId id="533" r:id="rId16"/>
    <p:sldId id="534" r:id="rId17"/>
    <p:sldId id="524" r:id="rId18"/>
    <p:sldId id="521" r:id="rId19"/>
    <p:sldId id="554" r:id="rId20"/>
    <p:sldId id="545" r:id="rId21"/>
    <p:sldId id="525" r:id="rId22"/>
    <p:sldId id="559" r:id="rId23"/>
    <p:sldId id="539" r:id="rId24"/>
    <p:sldId id="567" r:id="rId25"/>
    <p:sldId id="561" r:id="rId26"/>
    <p:sldId id="563" r:id="rId27"/>
    <p:sldId id="556" r:id="rId28"/>
    <p:sldId id="565" r:id="rId29"/>
    <p:sldId id="560" r:id="rId30"/>
    <p:sldId id="541" r:id="rId31"/>
    <p:sldId id="547" r:id="rId32"/>
    <p:sldId id="546" r:id="rId33"/>
    <p:sldId id="54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SSIMO GALLO" initials="MG" lastIdx="2" clrIdx="0">
    <p:extLst>
      <p:ext uri="{19B8F6BF-5375-455C-9EA6-DF929625EA0E}">
        <p15:presenceInfo xmlns:p15="http://schemas.microsoft.com/office/powerpoint/2012/main" userId="S-1-5-21-18633868-1813740183-1888516137-620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AA4AA6"/>
    <a:srgbClr val="EC67CE"/>
    <a:srgbClr val="E791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23" autoAdjust="0"/>
    <p:restoredTop sz="77795" autoAdjust="0"/>
  </p:normalViewPr>
  <p:slideViewPr>
    <p:cSldViewPr>
      <p:cViewPr varScale="1">
        <p:scale>
          <a:sx n="66" d="100"/>
          <a:sy n="66" d="100"/>
        </p:scale>
        <p:origin x="1794"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14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46148C-68CB-4D79-94A9-1A5244AA8C09}" type="datetimeFigureOut">
              <a:rPr lang="en-US" smtClean="0"/>
              <a:pPr/>
              <a:t>10/19/2019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ABB6BE-A415-4B0C-9BDE-E9D63BC7EDA7}" type="slidenum">
              <a:rPr lang="en-US" smtClean="0"/>
              <a:pPr/>
              <a:t>‹N›</a:t>
            </a:fld>
            <a:endParaRPr lang="en-US"/>
          </a:p>
        </p:txBody>
      </p:sp>
    </p:spTree>
    <p:extLst>
      <p:ext uri="{BB962C8B-B14F-4D97-AF65-F5344CB8AC3E}">
        <p14:creationId xmlns:p14="http://schemas.microsoft.com/office/powerpoint/2010/main" val="131008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3ABB6BE-A415-4B0C-9BDE-E9D63BC7EDA7}" type="slidenum">
              <a:rPr lang="en-US" smtClean="0"/>
              <a:pPr/>
              <a:t>2</a:t>
            </a:fld>
            <a:endParaRPr lang="en-US"/>
          </a:p>
        </p:txBody>
      </p:sp>
    </p:spTree>
    <p:extLst>
      <p:ext uri="{BB962C8B-B14F-4D97-AF65-F5344CB8AC3E}">
        <p14:creationId xmlns:p14="http://schemas.microsoft.com/office/powerpoint/2010/main" val="2689355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3ABB6BE-A415-4B0C-9BDE-E9D63BC7EDA7}" type="slidenum">
              <a:rPr lang="en-US" smtClean="0"/>
              <a:pPr/>
              <a:t>14</a:t>
            </a:fld>
            <a:endParaRPr lang="en-US"/>
          </a:p>
        </p:txBody>
      </p:sp>
    </p:spTree>
    <p:extLst>
      <p:ext uri="{BB962C8B-B14F-4D97-AF65-F5344CB8AC3E}">
        <p14:creationId xmlns:p14="http://schemas.microsoft.com/office/powerpoint/2010/main" val="1147580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3ABB6BE-A415-4B0C-9BDE-E9D63BC7EDA7}" type="slidenum">
              <a:rPr lang="en-US" smtClean="0"/>
              <a:pPr/>
              <a:t>15</a:t>
            </a:fld>
            <a:endParaRPr lang="en-US"/>
          </a:p>
        </p:txBody>
      </p:sp>
    </p:spTree>
    <p:extLst>
      <p:ext uri="{BB962C8B-B14F-4D97-AF65-F5344CB8AC3E}">
        <p14:creationId xmlns:p14="http://schemas.microsoft.com/office/powerpoint/2010/main" val="3901500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3ABB6BE-A415-4B0C-9BDE-E9D63BC7EDA7}" type="slidenum">
              <a:rPr lang="en-US" smtClean="0"/>
              <a:pPr/>
              <a:t>16</a:t>
            </a:fld>
            <a:endParaRPr lang="en-US"/>
          </a:p>
        </p:txBody>
      </p:sp>
    </p:spTree>
    <p:extLst>
      <p:ext uri="{BB962C8B-B14F-4D97-AF65-F5344CB8AC3E}">
        <p14:creationId xmlns:p14="http://schemas.microsoft.com/office/powerpoint/2010/main" val="1019107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A5FB0-0032-4A0A-9D75-80397DFFAC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840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3ABB6BE-A415-4B0C-9BDE-E9D63BC7EDA7}" type="slidenum">
              <a:rPr lang="en-US" smtClean="0"/>
              <a:pPr/>
              <a:t>18</a:t>
            </a:fld>
            <a:endParaRPr lang="en-US"/>
          </a:p>
        </p:txBody>
      </p:sp>
    </p:spTree>
    <p:extLst>
      <p:ext uri="{BB962C8B-B14F-4D97-AF65-F5344CB8AC3E}">
        <p14:creationId xmlns:p14="http://schemas.microsoft.com/office/powerpoint/2010/main" val="3851474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73ABB6BE-A415-4B0C-9BDE-E9D63BC7EDA7}" type="slidenum">
              <a:rPr lang="en-US" smtClean="0"/>
              <a:pPr/>
              <a:t>19</a:t>
            </a:fld>
            <a:endParaRPr lang="en-US"/>
          </a:p>
        </p:txBody>
      </p:sp>
    </p:spTree>
    <p:extLst>
      <p:ext uri="{BB962C8B-B14F-4D97-AF65-F5344CB8AC3E}">
        <p14:creationId xmlns:p14="http://schemas.microsoft.com/office/powerpoint/2010/main" val="3831275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73ABB6BE-A415-4B0C-9BDE-E9D63BC7EDA7}" type="slidenum">
              <a:rPr lang="en-US" smtClean="0"/>
              <a:pPr/>
              <a:t>20</a:t>
            </a:fld>
            <a:endParaRPr lang="en-US"/>
          </a:p>
        </p:txBody>
      </p:sp>
    </p:spTree>
    <p:extLst>
      <p:ext uri="{BB962C8B-B14F-4D97-AF65-F5344CB8AC3E}">
        <p14:creationId xmlns:p14="http://schemas.microsoft.com/office/powerpoint/2010/main" val="391780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3ABB6BE-A415-4B0C-9BDE-E9D63BC7EDA7}" type="slidenum">
              <a:rPr lang="en-US" smtClean="0"/>
              <a:pPr/>
              <a:t>21</a:t>
            </a:fld>
            <a:endParaRPr lang="en-US"/>
          </a:p>
        </p:txBody>
      </p:sp>
    </p:spTree>
    <p:extLst>
      <p:ext uri="{BB962C8B-B14F-4D97-AF65-F5344CB8AC3E}">
        <p14:creationId xmlns:p14="http://schemas.microsoft.com/office/powerpoint/2010/main" val="67530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3ABB6BE-A415-4B0C-9BDE-E9D63BC7EDA7}" type="slidenum">
              <a:rPr lang="en-US" smtClean="0"/>
              <a:pPr/>
              <a:t>24</a:t>
            </a:fld>
            <a:endParaRPr lang="en-US"/>
          </a:p>
        </p:txBody>
      </p:sp>
    </p:spTree>
    <p:extLst>
      <p:ext uri="{BB962C8B-B14F-4D97-AF65-F5344CB8AC3E}">
        <p14:creationId xmlns:p14="http://schemas.microsoft.com/office/powerpoint/2010/main" val="461690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3ABB6BE-A415-4B0C-9BDE-E9D63BC7EDA7}" type="slidenum">
              <a:rPr lang="en-US" smtClean="0"/>
              <a:pPr/>
              <a:t>25</a:t>
            </a:fld>
            <a:endParaRPr lang="en-US"/>
          </a:p>
        </p:txBody>
      </p:sp>
    </p:spTree>
    <p:extLst>
      <p:ext uri="{BB962C8B-B14F-4D97-AF65-F5344CB8AC3E}">
        <p14:creationId xmlns:p14="http://schemas.microsoft.com/office/powerpoint/2010/main" val="3437306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A5FB0-0032-4A0A-9D75-80397DFFAC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777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3ABB6BE-A415-4B0C-9BDE-E9D63BC7EDA7}" type="slidenum">
              <a:rPr lang="en-US" smtClean="0"/>
              <a:pPr/>
              <a:t>26</a:t>
            </a:fld>
            <a:endParaRPr lang="en-US"/>
          </a:p>
        </p:txBody>
      </p:sp>
    </p:spTree>
    <p:extLst>
      <p:ext uri="{BB962C8B-B14F-4D97-AF65-F5344CB8AC3E}">
        <p14:creationId xmlns:p14="http://schemas.microsoft.com/office/powerpoint/2010/main" val="3462911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73ABB6BE-A415-4B0C-9BDE-E9D63BC7EDA7}" type="slidenum">
              <a:rPr lang="en-US" smtClean="0"/>
              <a:pPr/>
              <a:t>27</a:t>
            </a:fld>
            <a:endParaRPr lang="en-US"/>
          </a:p>
        </p:txBody>
      </p:sp>
    </p:spTree>
    <p:extLst>
      <p:ext uri="{BB962C8B-B14F-4D97-AF65-F5344CB8AC3E}">
        <p14:creationId xmlns:p14="http://schemas.microsoft.com/office/powerpoint/2010/main" val="3902403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73ABB6BE-A415-4B0C-9BDE-E9D63BC7EDA7}" type="slidenum">
              <a:rPr lang="en-US" smtClean="0"/>
              <a:pPr/>
              <a:t>28</a:t>
            </a:fld>
            <a:endParaRPr lang="en-US"/>
          </a:p>
        </p:txBody>
      </p:sp>
    </p:spTree>
    <p:extLst>
      <p:ext uri="{BB962C8B-B14F-4D97-AF65-F5344CB8AC3E}">
        <p14:creationId xmlns:p14="http://schemas.microsoft.com/office/powerpoint/2010/main" val="4021050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73ABB6BE-A415-4B0C-9BDE-E9D63BC7EDA7}" type="slidenum">
              <a:rPr lang="en-US" smtClean="0"/>
              <a:pPr/>
              <a:t>29</a:t>
            </a:fld>
            <a:endParaRPr lang="en-US"/>
          </a:p>
        </p:txBody>
      </p:sp>
    </p:spTree>
    <p:extLst>
      <p:ext uri="{BB962C8B-B14F-4D97-AF65-F5344CB8AC3E}">
        <p14:creationId xmlns:p14="http://schemas.microsoft.com/office/powerpoint/2010/main" val="4114024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73ABB6BE-A415-4B0C-9BDE-E9D63BC7EDA7}" type="slidenum">
              <a:rPr lang="en-US" smtClean="0"/>
              <a:pPr/>
              <a:t>30</a:t>
            </a:fld>
            <a:endParaRPr lang="en-US"/>
          </a:p>
        </p:txBody>
      </p:sp>
    </p:spTree>
    <p:extLst>
      <p:ext uri="{BB962C8B-B14F-4D97-AF65-F5344CB8AC3E}">
        <p14:creationId xmlns:p14="http://schemas.microsoft.com/office/powerpoint/2010/main" val="4114024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A09EF4-12A2-42F4-8DF6-DE43DB890AD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908291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A09EF4-12A2-42F4-8DF6-DE43DB890AD7}"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54600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3ABB6BE-A415-4B0C-9BDE-E9D63BC7EDA7}" type="slidenum">
              <a:rPr lang="en-US" smtClean="0"/>
              <a:pPr/>
              <a:t>8</a:t>
            </a:fld>
            <a:endParaRPr lang="en-US"/>
          </a:p>
        </p:txBody>
      </p:sp>
    </p:spTree>
    <p:extLst>
      <p:ext uri="{BB962C8B-B14F-4D97-AF65-F5344CB8AC3E}">
        <p14:creationId xmlns:p14="http://schemas.microsoft.com/office/powerpoint/2010/main" val="4066530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3ABB6BE-A415-4B0C-9BDE-E9D63BC7EDA7}" type="slidenum">
              <a:rPr lang="en-US" smtClean="0"/>
              <a:pPr/>
              <a:t>9</a:t>
            </a:fld>
            <a:endParaRPr lang="en-US"/>
          </a:p>
        </p:txBody>
      </p:sp>
    </p:spTree>
    <p:extLst>
      <p:ext uri="{BB962C8B-B14F-4D97-AF65-F5344CB8AC3E}">
        <p14:creationId xmlns:p14="http://schemas.microsoft.com/office/powerpoint/2010/main" val="306800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3ABB6BE-A415-4B0C-9BDE-E9D63BC7EDA7}" type="slidenum">
              <a:rPr lang="en-US" smtClean="0"/>
              <a:pPr/>
              <a:t>11</a:t>
            </a:fld>
            <a:endParaRPr lang="en-US"/>
          </a:p>
        </p:txBody>
      </p:sp>
    </p:spTree>
    <p:extLst>
      <p:ext uri="{BB962C8B-B14F-4D97-AF65-F5344CB8AC3E}">
        <p14:creationId xmlns:p14="http://schemas.microsoft.com/office/powerpoint/2010/main" val="2883556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3ABB6BE-A415-4B0C-9BDE-E9D63BC7EDA7}" type="slidenum">
              <a:rPr lang="en-US" smtClean="0"/>
              <a:pPr/>
              <a:t>12</a:t>
            </a:fld>
            <a:endParaRPr lang="en-US"/>
          </a:p>
        </p:txBody>
      </p:sp>
    </p:spTree>
    <p:extLst>
      <p:ext uri="{BB962C8B-B14F-4D97-AF65-F5344CB8AC3E}">
        <p14:creationId xmlns:p14="http://schemas.microsoft.com/office/powerpoint/2010/main" val="4208049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3ABB6BE-A415-4B0C-9BDE-E9D63BC7EDA7}" type="slidenum">
              <a:rPr lang="en-US" smtClean="0"/>
              <a:pPr/>
              <a:t>13</a:t>
            </a:fld>
            <a:endParaRPr lang="en-US"/>
          </a:p>
        </p:txBody>
      </p:sp>
    </p:spTree>
    <p:extLst>
      <p:ext uri="{BB962C8B-B14F-4D97-AF65-F5344CB8AC3E}">
        <p14:creationId xmlns:p14="http://schemas.microsoft.com/office/powerpoint/2010/main" val="5802306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os_x_red_screen_cmyk.png"/>
          <p:cNvPicPr>
            <a:picLocks noChangeAspect="1"/>
          </p:cNvPicPr>
          <p:nvPr/>
        </p:nvPicPr>
        <p:blipFill>
          <a:blip r:embed="rId2" cstate="print">
            <a:extLst>
              <a:ext uri="{28A0092B-C50C-407E-A947-70E740481C1C}">
                <a14:useLocalDpi xmlns:a14="http://schemas.microsoft.com/office/drawing/2010/main" val="0"/>
              </a:ext>
            </a:extLst>
          </a:blip>
          <a:srcRect t="12459" r="1245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Line 18"/>
          <p:cNvSpPr>
            <a:spLocks noChangeShapeType="1"/>
          </p:cNvSpPr>
          <p:nvPr/>
        </p:nvSpPr>
        <p:spPr bwMode="auto">
          <a:xfrm>
            <a:off x="0" y="6126163"/>
            <a:ext cx="9144000" cy="0"/>
          </a:xfrm>
          <a:prstGeom prst="line">
            <a:avLst/>
          </a:prstGeom>
          <a:noFill/>
          <a:ln w="6350">
            <a:solidFill>
              <a:schemeClr val="bg1"/>
            </a:solidFill>
            <a:round/>
            <a:headEnd/>
            <a:tailEnd/>
          </a:ln>
          <a:effectLst/>
        </p:spPr>
        <p:txBody>
          <a:bodyPr/>
          <a:lstStyle/>
          <a:p>
            <a:pPr>
              <a:defRPr/>
            </a:pPr>
            <a:endParaRPr lang="en-US" dirty="0">
              <a:solidFill>
                <a:srgbClr val="000000"/>
              </a:solidFill>
            </a:endParaRPr>
          </a:p>
        </p:txBody>
      </p:sp>
      <p:sp>
        <p:nvSpPr>
          <p:cNvPr id="6" name="Rectangle 21"/>
          <p:cNvSpPr>
            <a:spLocks noChangeArrowheads="1"/>
          </p:cNvSpPr>
          <p:nvPr/>
        </p:nvSpPr>
        <p:spPr bwMode="auto">
          <a:xfrm>
            <a:off x="457200" y="6324600"/>
            <a:ext cx="2205038" cy="330200"/>
          </a:xfrm>
          <a:prstGeom prst="rect">
            <a:avLst/>
          </a:prstGeom>
          <a:noFill/>
          <a:ln w="9525">
            <a:noFill/>
            <a:miter lim="800000"/>
            <a:headEnd/>
            <a:tailEnd/>
          </a:ln>
          <a:effectLst/>
        </p:spPr>
        <p:txBody>
          <a:bodyPr/>
          <a:lstStyle/>
          <a:p>
            <a:pPr>
              <a:defRPr/>
            </a:pPr>
            <a:r>
              <a:rPr lang="en-US" sz="700" dirty="0">
                <a:solidFill>
                  <a:srgbClr val="FFFFFF"/>
                </a:solidFill>
              </a:rPr>
              <a:t>Company Confidential </a:t>
            </a:r>
            <a:br>
              <a:rPr lang="en-US" sz="700" dirty="0">
                <a:solidFill>
                  <a:srgbClr val="FFFFFF"/>
                </a:solidFill>
              </a:rPr>
            </a:br>
            <a:r>
              <a:rPr lang="en-US" sz="700" dirty="0">
                <a:solidFill>
                  <a:srgbClr val="FFFFFF"/>
                </a:solidFill>
              </a:rPr>
              <a:t>Copyright © 2013 Eli Lilly and Company</a:t>
            </a:r>
          </a:p>
        </p:txBody>
      </p:sp>
      <p:pic>
        <p:nvPicPr>
          <p:cNvPr id="7" name="Picture 11" descr="LillyOnco_logo_horz_rev.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324600"/>
            <a:ext cx="1457325"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460375" y="892175"/>
            <a:ext cx="8226425" cy="1470025"/>
          </a:xfrm>
        </p:spPr>
        <p:txBody>
          <a:bodyPr/>
          <a:lstStyle>
            <a:lvl1pPr>
              <a:defRPr sz="4000" b="0">
                <a:latin typeface="Arial"/>
                <a:cs typeface="Aria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457200" y="2924175"/>
            <a:ext cx="8229600" cy="1752600"/>
          </a:xfrm>
        </p:spPr>
        <p:txBody>
          <a:bodyPr/>
          <a:lstStyle>
            <a:lvl1pPr marL="0" indent="0">
              <a:buFontTx/>
              <a:buNone/>
              <a:defRPr sz="2000" b="0" i="1">
                <a:solidFill>
                  <a:schemeClr val="bg1"/>
                </a:solidFill>
                <a:latin typeface="Arial"/>
                <a:cs typeface="Arial"/>
              </a:defRPr>
            </a:lvl1pPr>
          </a:lstStyle>
          <a:p>
            <a:r>
              <a:rPr lang="en-US"/>
              <a:t>Click to edit Master subtitle style</a:t>
            </a:r>
            <a:endParaRPr lang="en-US" dirty="0"/>
          </a:p>
        </p:txBody>
      </p:sp>
    </p:spTree>
    <p:extLst>
      <p:ext uri="{BB962C8B-B14F-4D97-AF65-F5344CB8AC3E}">
        <p14:creationId xmlns:p14="http://schemas.microsoft.com/office/powerpoint/2010/main" val="1405843363"/>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CC Bumper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96075" y="2626784"/>
            <a:ext cx="4881188" cy="1064683"/>
          </a:xfrm>
        </p:spPr>
        <p:txBody>
          <a:bodyPr anchor="ctr"/>
          <a:lstStyle>
            <a:lvl1pPr algn="l" defTabSz="914400" rtl="0" eaLnBrk="1" latinLnBrk="0" hangingPunct="1">
              <a:lnSpc>
                <a:spcPct val="90000"/>
              </a:lnSpc>
              <a:spcBef>
                <a:spcPct val="0"/>
              </a:spcBef>
              <a:buNone/>
              <a:defRPr lang="en-US" sz="1800" b="1" kern="1200" cap="none" spc="0" baseline="0" dirty="0">
                <a:solidFill>
                  <a:schemeClr val="accent6"/>
                </a:solidFill>
                <a:latin typeface="+mj-lt"/>
                <a:ea typeface="+mj-ea"/>
                <a:cs typeface="+mj-cs"/>
              </a:defRPr>
            </a:lvl1pPr>
          </a:lstStyle>
          <a:p>
            <a:r>
              <a:rPr lang="en-US" dirty="0"/>
              <a:t>Click To Edit Master Title Style</a:t>
            </a:r>
          </a:p>
        </p:txBody>
      </p:sp>
      <p:sp>
        <p:nvSpPr>
          <p:cNvPr id="4" name="Rectangle 3"/>
          <p:cNvSpPr/>
          <p:nvPr/>
        </p:nvSpPr>
        <p:spPr>
          <a:xfrm>
            <a:off x="136567" y="767938"/>
            <a:ext cx="8841179" cy="3483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p:nvSpPr>
        <p:spPr>
          <a:xfrm>
            <a:off x="3368652" y="2626785"/>
            <a:ext cx="88900" cy="1064683"/>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1213" y="2789369"/>
            <a:ext cx="1036176" cy="731520"/>
          </a:xfrm>
          <a:prstGeom prst="rect">
            <a:avLst/>
          </a:prstGeom>
        </p:spPr>
      </p:pic>
      <p:sp>
        <p:nvSpPr>
          <p:cNvPr id="9" name="Rectangle 8"/>
          <p:cNvSpPr/>
          <p:nvPr/>
        </p:nvSpPr>
        <p:spPr>
          <a:xfrm>
            <a:off x="9010650" y="0"/>
            <a:ext cx="1333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0707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ross-Indication Title and Content with Subhead">
    <p:spTree>
      <p:nvGrpSpPr>
        <p:cNvPr id="1" name=""/>
        <p:cNvGrpSpPr/>
        <p:nvPr/>
      </p:nvGrpSpPr>
      <p:grpSpPr>
        <a:xfrm>
          <a:off x="0" y="0"/>
          <a:ext cx="0" cy="0"/>
          <a:chOff x="0" y="0"/>
          <a:chExt cx="0" cy="0"/>
        </a:xfrm>
      </p:grpSpPr>
      <p:sp>
        <p:nvSpPr>
          <p:cNvPr id="9" name="Freeform 5"/>
          <p:cNvSpPr>
            <a:spLocks/>
          </p:cNvSpPr>
          <p:nvPr/>
        </p:nvSpPr>
        <p:spPr bwMode="auto">
          <a:xfrm>
            <a:off x="266701" y="1236134"/>
            <a:ext cx="85725" cy="359833"/>
          </a:xfrm>
          <a:custGeom>
            <a:avLst/>
            <a:gdLst>
              <a:gd name="T0" fmla="*/ 6 w 27"/>
              <a:gd name="T1" fmla="*/ 82 h 85"/>
              <a:gd name="T2" fmla="*/ 26 w 27"/>
              <a:gd name="T3" fmla="*/ 47 h 85"/>
              <a:gd name="T4" fmla="*/ 26 w 27"/>
              <a:gd name="T5" fmla="*/ 38 h 85"/>
              <a:gd name="T6" fmla="*/ 6 w 27"/>
              <a:gd name="T7" fmla="*/ 3 h 85"/>
              <a:gd name="T8" fmla="*/ 0 w 27"/>
              <a:gd name="T9" fmla="*/ 0 h 85"/>
              <a:gd name="T10" fmla="*/ 2 w 27"/>
              <a:gd name="T11" fmla="*/ 4 h 85"/>
              <a:gd name="T12" fmla="*/ 12 w 27"/>
              <a:gd name="T13" fmla="*/ 43 h 85"/>
              <a:gd name="T14" fmla="*/ 2 w 27"/>
              <a:gd name="T15" fmla="*/ 82 h 85"/>
              <a:gd name="T16" fmla="*/ 0 w 27"/>
              <a:gd name="T17" fmla="*/ 85 h 85"/>
              <a:gd name="T18" fmla="*/ 6 w 27"/>
              <a:gd name="T19"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85">
                <a:moveTo>
                  <a:pt x="6" y="82"/>
                </a:moveTo>
                <a:cubicBezTo>
                  <a:pt x="26" y="47"/>
                  <a:pt x="26" y="47"/>
                  <a:pt x="26" y="47"/>
                </a:cubicBezTo>
                <a:cubicBezTo>
                  <a:pt x="27" y="44"/>
                  <a:pt x="27" y="41"/>
                  <a:pt x="26" y="38"/>
                </a:cubicBezTo>
                <a:cubicBezTo>
                  <a:pt x="6" y="3"/>
                  <a:pt x="6" y="3"/>
                  <a:pt x="6" y="3"/>
                </a:cubicBezTo>
                <a:cubicBezTo>
                  <a:pt x="4" y="0"/>
                  <a:pt x="2" y="0"/>
                  <a:pt x="0" y="0"/>
                </a:cubicBezTo>
                <a:cubicBezTo>
                  <a:pt x="1" y="1"/>
                  <a:pt x="2" y="2"/>
                  <a:pt x="2" y="4"/>
                </a:cubicBezTo>
                <a:cubicBezTo>
                  <a:pt x="7" y="15"/>
                  <a:pt x="12" y="28"/>
                  <a:pt x="12" y="43"/>
                </a:cubicBezTo>
                <a:cubicBezTo>
                  <a:pt x="12" y="57"/>
                  <a:pt x="7" y="70"/>
                  <a:pt x="2" y="82"/>
                </a:cubicBezTo>
                <a:cubicBezTo>
                  <a:pt x="2" y="83"/>
                  <a:pt x="1" y="84"/>
                  <a:pt x="0" y="85"/>
                </a:cubicBezTo>
                <a:cubicBezTo>
                  <a:pt x="2" y="85"/>
                  <a:pt x="4" y="85"/>
                  <a:pt x="6" y="8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a:xfrm>
            <a:off x="269311" y="75109"/>
            <a:ext cx="7027833" cy="779915"/>
          </a:xfr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450850" y="1810322"/>
            <a:ext cx="8075614" cy="4253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p:cNvSpPr>
            <a:spLocks noGrp="1"/>
          </p:cNvSpPr>
          <p:nvPr>
            <p:ph type="body" sz="quarter" idx="13" hasCustomPrompt="1"/>
          </p:nvPr>
        </p:nvSpPr>
        <p:spPr>
          <a:xfrm>
            <a:off x="450835" y="1275471"/>
            <a:ext cx="8075628" cy="274320"/>
          </a:xfrm>
        </p:spPr>
        <p:txBody>
          <a:bodyPr vert="horz" lIns="0" tIns="0" rIns="0" bIns="0" rtlCol="0" anchor="ctr">
            <a:noAutofit/>
          </a:bodyPr>
          <a:lstStyle>
            <a:lvl1pPr marL="0" indent="0" algn="l" defTabSz="914400" rtl="0" eaLnBrk="1" latinLnBrk="0" hangingPunct="1">
              <a:lnSpc>
                <a:spcPct val="100000"/>
              </a:lnSpc>
              <a:spcBef>
                <a:spcPts val="0"/>
              </a:spcBef>
              <a:spcAft>
                <a:spcPts val="300"/>
              </a:spcAft>
              <a:buFont typeface="Arial" pitchFamily="34" charset="0"/>
              <a:buNone/>
              <a:defRPr lang="en-US" sz="1400" b="1" kern="1200" cap="none" baseline="0" dirty="0" smtClean="0">
                <a:solidFill>
                  <a:schemeClr val="accent3"/>
                </a:solidFill>
                <a:latin typeface="+mn-lt"/>
                <a:ea typeface="+mn-ea"/>
                <a:cs typeface="+mn-cs"/>
              </a:defRPr>
            </a:lvl1pPr>
          </a:lstStyle>
          <a:p>
            <a:pPr lvl="0"/>
            <a:r>
              <a:rPr lang="en-US" dirty="0"/>
              <a:t>Click to edit subhead</a:t>
            </a:r>
          </a:p>
        </p:txBody>
      </p:sp>
      <p:sp>
        <p:nvSpPr>
          <p:cNvPr id="6" name="Rectangle 5"/>
          <p:cNvSpPr/>
          <p:nvPr/>
        </p:nvSpPr>
        <p:spPr>
          <a:xfrm>
            <a:off x="9010650" y="0"/>
            <a:ext cx="1333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1295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ross-Indication Title and Subhead">
    <p:spTree>
      <p:nvGrpSpPr>
        <p:cNvPr id="1" name=""/>
        <p:cNvGrpSpPr/>
        <p:nvPr/>
      </p:nvGrpSpPr>
      <p:grpSpPr>
        <a:xfrm>
          <a:off x="0" y="0"/>
          <a:ext cx="0" cy="0"/>
          <a:chOff x="0" y="0"/>
          <a:chExt cx="0" cy="0"/>
        </a:xfrm>
      </p:grpSpPr>
      <p:sp>
        <p:nvSpPr>
          <p:cNvPr id="2" name="Title 1"/>
          <p:cNvSpPr>
            <a:spLocks noGrp="1"/>
          </p:cNvSpPr>
          <p:nvPr>
            <p:ph type="title"/>
          </p:nvPr>
        </p:nvSpPr>
        <p:spPr>
          <a:xfrm>
            <a:off x="269311" y="75109"/>
            <a:ext cx="7027833" cy="779915"/>
          </a:xfrm>
        </p:spPr>
        <p:txBody>
          <a:bodyPr/>
          <a:lstStyle>
            <a:lvl1pPr>
              <a:defRPr>
                <a:solidFill>
                  <a:schemeClr val="accent1"/>
                </a:solidFill>
              </a:defRPr>
            </a:lvl1pPr>
          </a:lstStyle>
          <a:p>
            <a:r>
              <a:rPr lang="en-US"/>
              <a:t>Click to edit Master title style</a:t>
            </a:r>
            <a:endParaRPr lang="en-US" dirty="0"/>
          </a:p>
        </p:txBody>
      </p:sp>
      <p:sp>
        <p:nvSpPr>
          <p:cNvPr id="4" name="Text Placeholder 4"/>
          <p:cNvSpPr>
            <a:spLocks noGrp="1"/>
          </p:cNvSpPr>
          <p:nvPr>
            <p:ph type="body" sz="quarter" idx="13" hasCustomPrompt="1"/>
          </p:nvPr>
        </p:nvSpPr>
        <p:spPr>
          <a:xfrm>
            <a:off x="450835" y="1275471"/>
            <a:ext cx="8075628" cy="274320"/>
          </a:xfrm>
        </p:spPr>
        <p:txBody>
          <a:bodyPr vert="horz" lIns="0" tIns="0" rIns="0" bIns="0" rtlCol="0" anchor="ctr">
            <a:noAutofit/>
          </a:bodyPr>
          <a:lstStyle>
            <a:lvl1pPr marL="0" indent="0" algn="l" defTabSz="914400" rtl="0" eaLnBrk="1" latinLnBrk="0" hangingPunct="1">
              <a:lnSpc>
                <a:spcPct val="100000"/>
              </a:lnSpc>
              <a:spcBef>
                <a:spcPts val="0"/>
              </a:spcBef>
              <a:spcAft>
                <a:spcPts val="300"/>
              </a:spcAft>
              <a:buFont typeface="Arial" pitchFamily="34" charset="0"/>
              <a:buNone/>
              <a:defRPr lang="en-US" sz="1400" b="1" kern="1200" cap="none" baseline="0" dirty="0" smtClean="0">
                <a:solidFill>
                  <a:schemeClr val="accent3"/>
                </a:solidFill>
                <a:latin typeface="+mn-lt"/>
                <a:ea typeface="+mn-ea"/>
                <a:cs typeface="+mn-cs"/>
              </a:defRPr>
            </a:lvl1pPr>
          </a:lstStyle>
          <a:p>
            <a:pPr lvl="0"/>
            <a:r>
              <a:rPr lang="en-US" dirty="0"/>
              <a:t>Click to edit subhead</a:t>
            </a:r>
          </a:p>
        </p:txBody>
      </p:sp>
      <p:sp>
        <p:nvSpPr>
          <p:cNvPr id="6" name="Freeform 5"/>
          <p:cNvSpPr>
            <a:spLocks/>
          </p:cNvSpPr>
          <p:nvPr/>
        </p:nvSpPr>
        <p:spPr bwMode="auto">
          <a:xfrm>
            <a:off x="266701" y="1236134"/>
            <a:ext cx="85725" cy="359833"/>
          </a:xfrm>
          <a:custGeom>
            <a:avLst/>
            <a:gdLst>
              <a:gd name="T0" fmla="*/ 6 w 27"/>
              <a:gd name="T1" fmla="*/ 82 h 85"/>
              <a:gd name="T2" fmla="*/ 26 w 27"/>
              <a:gd name="T3" fmla="*/ 47 h 85"/>
              <a:gd name="T4" fmla="*/ 26 w 27"/>
              <a:gd name="T5" fmla="*/ 38 h 85"/>
              <a:gd name="T6" fmla="*/ 6 w 27"/>
              <a:gd name="T7" fmla="*/ 3 h 85"/>
              <a:gd name="T8" fmla="*/ 0 w 27"/>
              <a:gd name="T9" fmla="*/ 0 h 85"/>
              <a:gd name="T10" fmla="*/ 2 w 27"/>
              <a:gd name="T11" fmla="*/ 4 h 85"/>
              <a:gd name="T12" fmla="*/ 12 w 27"/>
              <a:gd name="T13" fmla="*/ 43 h 85"/>
              <a:gd name="T14" fmla="*/ 2 w 27"/>
              <a:gd name="T15" fmla="*/ 82 h 85"/>
              <a:gd name="T16" fmla="*/ 0 w 27"/>
              <a:gd name="T17" fmla="*/ 85 h 85"/>
              <a:gd name="T18" fmla="*/ 6 w 27"/>
              <a:gd name="T19"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85">
                <a:moveTo>
                  <a:pt x="6" y="82"/>
                </a:moveTo>
                <a:cubicBezTo>
                  <a:pt x="26" y="47"/>
                  <a:pt x="26" y="47"/>
                  <a:pt x="26" y="47"/>
                </a:cubicBezTo>
                <a:cubicBezTo>
                  <a:pt x="27" y="44"/>
                  <a:pt x="27" y="41"/>
                  <a:pt x="26" y="38"/>
                </a:cubicBezTo>
                <a:cubicBezTo>
                  <a:pt x="6" y="3"/>
                  <a:pt x="6" y="3"/>
                  <a:pt x="6" y="3"/>
                </a:cubicBezTo>
                <a:cubicBezTo>
                  <a:pt x="4" y="0"/>
                  <a:pt x="2" y="0"/>
                  <a:pt x="0" y="0"/>
                </a:cubicBezTo>
                <a:cubicBezTo>
                  <a:pt x="1" y="1"/>
                  <a:pt x="2" y="2"/>
                  <a:pt x="2" y="4"/>
                </a:cubicBezTo>
                <a:cubicBezTo>
                  <a:pt x="7" y="15"/>
                  <a:pt x="12" y="28"/>
                  <a:pt x="12" y="43"/>
                </a:cubicBezTo>
                <a:cubicBezTo>
                  <a:pt x="12" y="57"/>
                  <a:pt x="7" y="70"/>
                  <a:pt x="2" y="82"/>
                </a:cubicBezTo>
                <a:cubicBezTo>
                  <a:pt x="2" y="83"/>
                  <a:pt x="1" y="84"/>
                  <a:pt x="0" y="85"/>
                </a:cubicBezTo>
                <a:cubicBezTo>
                  <a:pt x="2" y="85"/>
                  <a:pt x="4" y="85"/>
                  <a:pt x="6" y="8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 name="Rectangle 4"/>
          <p:cNvSpPr/>
          <p:nvPr/>
        </p:nvSpPr>
        <p:spPr>
          <a:xfrm>
            <a:off x="9010650" y="0"/>
            <a:ext cx="1333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031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ross-Indication Picture wit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099306" y="1823445"/>
            <a:ext cx="4366833" cy="4107304"/>
          </a:xfrm>
        </p:spPr>
        <p:txBody>
          <a:bodyPr/>
          <a:lstStyle>
            <a:lvl1pPr>
              <a:defRPr sz="1200"/>
            </a:lvl1pPr>
            <a:lvl2pPr>
              <a:defRPr sz="1200"/>
            </a:lvl2pPr>
            <a:lvl3pPr>
              <a:defRPr sz="1050"/>
            </a:lvl3pPr>
            <a:lvl4pPr>
              <a:defRPr sz="1000"/>
            </a:lvl4pPr>
            <a:lvl5pPr>
              <a:defRPr sz="1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0" hasCustomPrompt="1"/>
          </p:nvPr>
        </p:nvSpPr>
        <p:spPr>
          <a:xfrm>
            <a:off x="450851" y="1824567"/>
            <a:ext cx="3521075" cy="4115376"/>
          </a:xfrm>
        </p:spPr>
        <p:txBody>
          <a:bodyPr/>
          <a:lstStyle>
            <a:lvl1pPr marL="0" indent="0">
              <a:buNone/>
              <a:defRPr/>
            </a:lvl1pPr>
          </a:lstStyle>
          <a:p>
            <a:r>
              <a:rPr lang="en-US" dirty="0"/>
              <a:t>Click to insert picture</a:t>
            </a:r>
          </a:p>
        </p:txBody>
      </p:sp>
      <p:sp>
        <p:nvSpPr>
          <p:cNvPr id="8" name="Text Placeholder 4"/>
          <p:cNvSpPr>
            <a:spLocks noGrp="1"/>
          </p:cNvSpPr>
          <p:nvPr>
            <p:ph type="body" sz="quarter" idx="13" hasCustomPrompt="1"/>
          </p:nvPr>
        </p:nvSpPr>
        <p:spPr>
          <a:xfrm>
            <a:off x="450835" y="1275471"/>
            <a:ext cx="8075628" cy="274320"/>
          </a:xfrm>
        </p:spPr>
        <p:txBody>
          <a:bodyPr vert="horz" lIns="0" tIns="0" rIns="0" bIns="0" rtlCol="0" anchor="ctr">
            <a:noAutofit/>
          </a:bodyPr>
          <a:lstStyle>
            <a:lvl1pPr marL="0" indent="0" algn="l" defTabSz="914400" rtl="0" eaLnBrk="1" latinLnBrk="0" hangingPunct="1">
              <a:lnSpc>
                <a:spcPct val="100000"/>
              </a:lnSpc>
              <a:spcBef>
                <a:spcPts val="0"/>
              </a:spcBef>
              <a:spcAft>
                <a:spcPts val="300"/>
              </a:spcAft>
              <a:buFont typeface="Arial" pitchFamily="34" charset="0"/>
              <a:buNone/>
              <a:defRPr lang="en-US" sz="1400" b="1" kern="1200" cap="none" baseline="0" dirty="0" smtClean="0">
                <a:solidFill>
                  <a:schemeClr val="accent3"/>
                </a:solidFill>
                <a:latin typeface="+mn-lt"/>
                <a:ea typeface="+mn-ea"/>
                <a:cs typeface="+mn-cs"/>
              </a:defRPr>
            </a:lvl1pPr>
          </a:lstStyle>
          <a:p>
            <a:pPr lvl="0"/>
            <a:r>
              <a:rPr lang="en-US" dirty="0"/>
              <a:t>Click to edit subhead</a:t>
            </a:r>
          </a:p>
        </p:txBody>
      </p:sp>
      <p:sp>
        <p:nvSpPr>
          <p:cNvPr id="9" name="Freeform 8"/>
          <p:cNvSpPr>
            <a:spLocks/>
          </p:cNvSpPr>
          <p:nvPr/>
        </p:nvSpPr>
        <p:spPr bwMode="auto">
          <a:xfrm>
            <a:off x="266701" y="1236134"/>
            <a:ext cx="85725" cy="359833"/>
          </a:xfrm>
          <a:custGeom>
            <a:avLst/>
            <a:gdLst>
              <a:gd name="T0" fmla="*/ 6 w 27"/>
              <a:gd name="T1" fmla="*/ 82 h 85"/>
              <a:gd name="T2" fmla="*/ 26 w 27"/>
              <a:gd name="T3" fmla="*/ 47 h 85"/>
              <a:gd name="T4" fmla="*/ 26 w 27"/>
              <a:gd name="T5" fmla="*/ 38 h 85"/>
              <a:gd name="T6" fmla="*/ 6 w 27"/>
              <a:gd name="T7" fmla="*/ 3 h 85"/>
              <a:gd name="T8" fmla="*/ 0 w 27"/>
              <a:gd name="T9" fmla="*/ 0 h 85"/>
              <a:gd name="T10" fmla="*/ 2 w 27"/>
              <a:gd name="T11" fmla="*/ 4 h 85"/>
              <a:gd name="T12" fmla="*/ 12 w 27"/>
              <a:gd name="T13" fmla="*/ 43 h 85"/>
              <a:gd name="T14" fmla="*/ 2 w 27"/>
              <a:gd name="T15" fmla="*/ 82 h 85"/>
              <a:gd name="T16" fmla="*/ 0 w 27"/>
              <a:gd name="T17" fmla="*/ 85 h 85"/>
              <a:gd name="T18" fmla="*/ 6 w 27"/>
              <a:gd name="T19"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85">
                <a:moveTo>
                  <a:pt x="6" y="82"/>
                </a:moveTo>
                <a:cubicBezTo>
                  <a:pt x="26" y="47"/>
                  <a:pt x="26" y="47"/>
                  <a:pt x="26" y="47"/>
                </a:cubicBezTo>
                <a:cubicBezTo>
                  <a:pt x="27" y="44"/>
                  <a:pt x="27" y="41"/>
                  <a:pt x="26" y="38"/>
                </a:cubicBezTo>
                <a:cubicBezTo>
                  <a:pt x="6" y="3"/>
                  <a:pt x="6" y="3"/>
                  <a:pt x="6" y="3"/>
                </a:cubicBezTo>
                <a:cubicBezTo>
                  <a:pt x="4" y="0"/>
                  <a:pt x="2" y="0"/>
                  <a:pt x="0" y="0"/>
                </a:cubicBezTo>
                <a:cubicBezTo>
                  <a:pt x="1" y="1"/>
                  <a:pt x="2" y="2"/>
                  <a:pt x="2" y="4"/>
                </a:cubicBezTo>
                <a:cubicBezTo>
                  <a:pt x="7" y="15"/>
                  <a:pt x="12" y="28"/>
                  <a:pt x="12" y="43"/>
                </a:cubicBezTo>
                <a:cubicBezTo>
                  <a:pt x="12" y="57"/>
                  <a:pt x="7" y="70"/>
                  <a:pt x="2" y="82"/>
                </a:cubicBezTo>
                <a:cubicBezTo>
                  <a:pt x="2" y="83"/>
                  <a:pt x="1" y="84"/>
                  <a:pt x="0" y="85"/>
                </a:cubicBezTo>
                <a:cubicBezTo>
                  <a:pt x="2" y="85"/>
                  <a:pt x="4" y="85"/>
                  <a:pt x="6" y="8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 name="Rectangle 9"/>
          <p:cNvSpPr/>
          <p:nvPr/>
        </p:nvSpPr>
        <p:spPr>
          <a:xfrm>
            <a:off x="9010650" y="0"/>
            <a:ext cx="1333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9690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ross-Indication Picture with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099305" y="1823445"/>
            <a:ext cx="2117133" cy="4107304"/>
          </a:xfrm>
        </p:spPr>
        <p:txBody>
          <a:bodyPr/>
          <a:lstStyle>
            <a:lvl1pPr>
              <a:defRPr sz="1200"/>
            </a:lvl1pPr>
            <a:lvl2pPr>
              <a:defRPr sz="1200"/>
            </a:lvl2pPr>
            <a:lvl3pPr>
              <a:defRPr sz="1050"/>
            </a:lvl3pPr>
            <a:lvl4pPr>
              <a:defRPr sz="1000"/>
            </a:lvl4pPr>
            <a:lvl5pPr>
              <a:defRPr sz="1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3819" y="1823445"/>
            <a:ext cx="2122321" cy="4107304"/>
          </a:xfrm>
        </p:spPr>
        <p:txBody>
          <a:bodyPr/>
          <a:lstStyle>
            <a:lvl1pPr>
              <a:defRPr sz="1200"/>
            </a:lvl1pPr>
            <a:lvl2pPr>
              <a:defRPr sz="1200"/>
            </a:lvl2pPr>
            <a:lvl3pPr>
              <a:defRPr sz="1050"/>
            </a:lvl3pPr>
            <a:lvl4pPr>
              <a:defRPr sz="1000"/>
            </a:lvl4pPr>
            <a:lvl5pPr>
              <a:defRPr sz="1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0" hasCustomPrompt="1"/>
          </p:nvPr>
        </p:nvSpPr>
        <p:spPr>
          <a:xfrm>
            <a:off x="450851" y="1824567"/>
            <a:ext cx="3521075" cy="4115376"/>
          </a:xfrm>
        </p:spPr>
        <p:txBody>
          <a:bodyPr/>
          <a:lstStyle>
            <a:lvl1pPr marL="0" indent="0">
              <a:buNone/>
              <a:defRPr/>
            </a:lvl1pPr>
          </a:lstStyle>
          <a:p>
            <a:r>
              <a:rPr lang="en-US" dirty="0"/>
              <a:t>Click to insert picture</a:t>
            </a:r>
          </a:p>
        </p:txBody>
      </p:sp>
      <p:sp>
        <p:nvSpPr>
          <p:cNvPr id="8" name="Text Placeholder 4"/>
          <p:cNvSpPr>
            <a:spLocks noGrp="1"/>
          </p:cNvSpPr>
          <p:nvPr>
            <p:ph type="body" sz="quarter" idx="13" hasCustomPrompt="1"/>
          </p:nvPr>
        </p:nvSpPr>
        <p:spPr>
          <a:xfrm>
            <a:off x="450835" y="1275471"/>
            <a:ext cx="8075628" cy="274320"/>
          </a:xfrm>
        </p:spPr>
        <p:txBody>
          <a:bodyPr vert="horz" lIns="0" tIns="0" rIns="0" bIns="0" rtlCol="0" anchor="ctr">
            <a:noAutofit/>
          </a:bodyPr>
          <a:lstStyle>
            <a:lvl1pPr marL="0" indent="0" algn="l" defTabSz="914400" rtl="0" eaLnBrk="1" latinLnBrk="0" hangingPunct="1">
              <a:lnSpc>
                <a:spcPct val="100000"/>
              </a:lnSpc>
              <a:spcBef>
                <a:spcPts val="0"/>
              </a:spcBef>
              <a:spcAft>
                <a:spcPts val="300"/>
              </a:spcAft>
              <a:buFont typeface="Arial" pitchFamily="34" charset="0"/>
              <a:buNone/>
              <a:defRPr lang="en-US" sz="1400" b="1" kern="1200" cap="none" baseline="0" dirty="0" smtClean="0">
                <a:solidFill>
                  <a:schemeClr val="accent3"/>
                </a:solidFill>
                <a:latin typeface="+mn-lt"/>
                <a:ea typeface="+mn-ea"/>
                <a:cs typeface="+mn-cs"/>
              </a:defRPr>
            </a:lvl1pPr>
          </a:lstStyle>
          <a:p>
            <a:pPr lvl="0"/>
            <a:r>
              <a:rPr lang="en-US" dirty="0"/>
              <a:t>Click to edit subhead</a:t>
            </a:r>
          </a:p>
        </p:txBody>
      </p:sp>
      <p:sp>
        <p:nvSpPr>
          <p:cNvPr id="9" name="Freeform 8"/>
          <p:cNvSpPr>
            <a:spLocks/>
          </p:cNvSpPr>
          <p:nvPr/>
        </p:nvSpPr>
        <p:spPr bwMode="auto">
          <a:xfrm>
            <a:off x="266701" y="1236134"/>
            <a:ext cx="85725" cy="359833"/>
          </a:xfrm>
          <a:custGeom>
            <a:avLst/>
            <a:gdLst>
              <a:gd name="T0" fmla="*/ 6 w 27"/>
              <a:gd name="T1" fmla="*/ 82 h 85"/>
              <a:gd name="T2" fmla="*/ 26 w 27"/>
              <a:gd name="T3" fmla="*/ 47 h 85"/>
              <a:gd name="T4" fmla="*/ 26 w 27"/>
              <a:gd name="T5" fmla="*/ 38 h 85"/>
              <a:gd name="T6" fmla="*/ 6 w 27"/>
              <a:gd name="T7" fmla="*/ 3 h 85"/>
              <a:gd name="T8" fmla="*/ 0 w 27"/>
              <a:gd name="T9" fmla="*/ 0 h 85"/>
              <a:gd name="T10" fmla="*/ 2 w 27"/>
              <a:gd name="T11" fmla="*/ 4 h 85"/>
              <a:gd name="T12" fmla="*/ 12 w 27"/>
              <a:gd name="T13" fmla="*/ 43 h 85"/>
              <a:gd name="T14" fmla="*/ 2 w 27"/>
              <a:gd name="T15" fmla="*/ 82 h 85"/>
              <a:gd name="T16" fmla="*/ 0 w 27"/>
              <a:gd name="T17" fmla="*/ 85 h 85"/>
              <a:gd name="T18" fmla="*/ 6 w 27"/>
              <a:gd name="T19"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85">
                <a:moveTo>
                  <a:pt x="6" y="82"/>
                </a:moveTo>
                <a:cubicBezTo>
                  <a:pt x="26" y="47"/>
                  <a:pt x="26" y="47"/>
                  <a:pt x="26" y="47"/>
                </a:cubicBezTo>
                <a:cubicBezTo>
                  <a:pt x="27" y="44"/>
                  <a:pt x="27" y="41"/>
                  <a:pt x="26" y="38"/>
                </a:cubicBezTo>
                <a:cubicBezTo>
                  <a:pt x="6" y="3"/>
                  <a:pt x="6" y="3"/>
                  <a:pt x="6" y="3"/>
                </a:cubicBezTo>
                <a:cubicBezTo>
                  <a:pt x="4" y="0"/>
                  <a:pt x="2" y="0"/>
                  <a:pt x="0" y="0"/>
                </a:cubicBezTo>
                <a:cubicBezTo>
                  <a:pt x="1" y="1"/>
                  <a:pt x="2" y="2"/>
                  <a:pt x="2" y="4"/>
                </a:cubicBezTo>
                <a:cubicBezTo>
                  <a:pt x="7" y="15"/>
                  <a:pt x="12" y="28"/>
                  <a:pt x="12" y="43"/>
                </a:cubicBezTo>
                <a:cubicBezTo>
                  <a:pt x="12" y="57"/>
                  <a:pt x="7" y="70"/>
                  <a:pt x="2" y="82"/>
                </a:cubicBezTo>
                <a:cubicBezTo>
                  <a:pt x="2" y="83"/>
                  <a:pt x="1" y="84"/>
                  <a:pt x="0" y="85"/>
                </a:cubicBezTo>
                <a:cubicBezTo>
                  <a:pt x="2" y="85"/>
                  <a:pt x="4" y="85"/>
                  <a:pt x="6" y="8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 name="Rectangle 9"/>
          <p:cNvSpPr/>
          <p:nvPr/>
        </p:nvSpPr>
        <p:spPr>
          <a:xfrm>
            <a:off x="9010650" y="0"/>
            <a:ext cx="1333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3480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094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171450" y="804333"/>
            <a:ext cx="8807450" cy="3132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1053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Gastri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311" y="75109"/>
            <a:ext cx="7027833" cy="779915"/>
          </a:xfr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450850" y="1810322"/>
            <a:ext cx="8075614" cy="4253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p:cNvSpPr>
            <a:spLocks noGrp="1"/>
          </p:cNvSpPr>
          <p:nvPr>
            <p:ph type="body" sz="quarter" idx="13" hasCustomPrompt="1"/>
          </p:nvPr>
        </p:nvSpPr>
        <p:spPr>
          <a:xfrm>
            <a:off x="450835" y="1275471"/>
            <a:ext cx="8075628" cy="274320"/>
          </a:xfrm>
        </p:spPr>
        <p:txBody>
          <a:bodyPr vert="horz" lIns="0" tIns="0" rIns="0" bIns="0" rtlCol="0" anchor="ctr">
            <a:noAutofit/>
          </a:bodyPr>
          <a:lstStyle>
            <a:lvl1pPr marL="0" indent="0" algn="l" defTabSz="914400" rtl="0" eaLnBrk="1" latinLnBrk="0" hangingPunct="1">
              <a:lnSpc>
                <a:spcPct val="100000"/>
              </a:lnSpc>
              <a:spcBef>
                <a:spcPts val="0"/>
              </a:spcBef>
              <a:spcAft>
                <a:spcPts val="300"/>
              </a:spcAft>
              <a:buFont typeface="Arial" pitchFamily="34" charset="0"/>
              <a:buNone/>
              <a:defRPr lang="en-US" sz="1400" b="1" kern="1200" cap="none" baseline="0" dirty="0" smtClean="0">
                <a:solidFill>
                  <a:schemeClr val="accent3"/>
                </a:solidFill>
                <a:latin typeface="+mn-lt"/>
                <a:ea typeface="+mn-ea"/>
                <a:cs typeface="+mn-cs"/>
              </a:defRPr>
            </a:lvl1pPr>
          </a:lstStyle>
          <a:p>
            <a:pPr lvl="0"/>
            <a:r>
              <a:rPr lang="en-US" dirty="0"/>
              <a:t>Click to edit subhead</a:t>
            </a:r>
          </a:p>
        </p:txBody>
      </p:sp>
      <p:sp>
        <p:nvSpPr>
          <p:cNvPr id="10" name="Freeform 5"/>
          <p:cNvSpPr>
            <a:spLocks/>
          </p:cNvSpPr>
          <p:nvPr/>
        </p:nvSpPr>
        <p:spPr bwMode="auto">
          <a:xfrm>
            <a:off x="266701" y="1236134"/>
            <a:ext cx="85725" cy="359833"/>
          </a:xfrm>
          <a:custGeom>
            <a:avLst/>
            <a:gdLst>
              <a:gd name="T0" fmla="*/ 6 w 27"/>
              <a:gd name="T1" fmla="*/ 82 h 85"/>
              <a:gd name="T2" fmla="*/ 26 w 27"/>
              <a:gd name="T3" fmla="*/ 47 h 85"/>
              <a:gd name="T4" fmla="*/ 26 w 27"/>
              <a:gd name="T5" fmla="*/ 38 h 85"/>
              <a:gd name="T6" fmla="*/ 6 w 27"/>
              <a:gd name="T7" fmla="*/ 3 h 85"/>
              <a:gd name="T8" fmla="*/ 0 w 27"/>
              <a:gd name="T9" fmla="*/ 0 h 85"/>
              <a:gd name="T10" fmla="*/ 2 w 27"/>
              <a:gd name="T11" fmla="*/ 4 h 85"/>
              <a:gd name="T12" fmla="*/ 12 w 27"/>
              <a:gd name="T13" fmla="*/ 43 h 85"/>
              <a:gd name="T14" fmla="*/ 2 w 27"/>
              <a:gd name="T15" fmla="*/ 82 h 85"/>
              <a:gd name="T16" fmla="*/ 0 w 27"/>
              <a:gd name="T17" fmla="*/ 85 h 85"/>
              <a:gd name="T18" fmla="*/ 6 w 27"/>
              <a:gd name="T19"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85">
                <a:moveTo>
                  <a:pt x="6" y="82"/>
                </a:moveTo>
                <a:cubicBezTo>
                  <a:pt x="26" y="47"/>
                  <a:pt x="26" y="47"/>
                  <a:pt x="26" y="47"/>
                </a:cubicBezTo>
                <a:cubicBezTo>
                  <a:pt x="27" y="44"/>
                  <a:pt x="27" y="41"/>
                  <a:pt x="26" y="38"/>
                </a:cubicBezTo>
                <a:cubicBezTo>
                  <a:pt x="6" y="3"/>
                  <a:pt x="6" y="3"/>
                  <a:pt x="6" y="3"/>
                </a:cubicBezTo>
                <a:cubicBezTo>
                  <a:pt x="4" y="0"/>
                  <a:pt x="2" y="0"/>
                  <a:pt x="0" y="0"/>
                </a:cubicBezTo>
                <a:cubicBezTo>
                  <a:pt x="1" y="1"/>
                  <a:pt x="2" y="2"/>
                  <a:pt x="2" y="4"/>
                </a:cubicBezTo>
                <a:cubicBezTo>
                  <a:pt x="7" y="15"/>
                  <a:pt x="12" y="28"/>
                  <a:pt x="12" y="43"/>
                </a:cubicBezTo>
                <a:cubicBezTo>
                  <a:pt x="12" y="57"/>
                  <a:pt x="7" y="70"/>
                  <a:pt x="2" y="82"/>
                </a:cubicBezTo>
                <a:cubicBezTo>
                  <a:pt x="2" y="83"/>
                  <a:pt x="1" y="84"/>
                  <a:pt x="0" y="85"/>
                </a:cubicBezTo>
                <a:cubicBezTo>
                  <a:pt x="2" y="85"/>
                  <a:pt x="4" y="85"/>
                  <a:pt x="6" y="8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Rectangle 10"/>
          <p:cNvSpPr/>
          <p:nvPr/>
        </p:nvSpPr>
        <p:spPr>
          <a:xfrm>
            <a:off x="9010650" y="0"/>
            <a:ext cx="1333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8520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Gastric Title and Content w/ ICON">
    <p:spTree>
      <p:nvGrpSpPr>
        <p:cNvPr id="1" name=""/>
        <p:cNvGrpSpPr/>
        <p:nvPr/>
      </p:nvGrpSpPr>
      <p:grpSpPr>
        <a:xfrm>
          <a:off x="0" y="0"/>
          <a:ext cx="0" cy="0"/>
          <a:chOff x="0" y="0"/>
          <a:chExt cx="0" cy="0"/>
        </a:xfrm>
      </p:grpSpPr>
      <p:sp>
        <p:nvSpPr>
          <p:cNvPr id="2" name="Title 1"/>
          <p:cNvSpPr>
            <a:spLocks noGrp="1"/>
          </p:cNvSpPr>
          <p:nvPr>
            <p:ph type="title"/>
          </p:nvPr>
        </p:nvSpPr>
        <p:spPr>
          <a:xfrm>
            <a:off x="269311" y="75109"/>
            <a:ext cx="7027833" cy="779915"/>
          </a:xfr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450850" y="1810322"/>
            <a:ext cx="8075614" cy="4253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p:cNvSpPr>
            <a:spLocks noGrp="1"/>
          </p:cNvSpPr>
          <p:nvPr>
            <p:ph type="body" sz="quarter" idx="13" hasCustomPrompt="1"/>
          </p:nvPr>
        </p:nvSpPr>
        <p:spPr>
          <a:xfrm>
            <a:off x="450835" y="1275471"/>
            <a:ext cx="8075628" cy="274320"/>
          </a:xfrm>
        </p:spPr>
        <p:txBody>
          <a:bodyPr vert="horz" lIns="0" tIns="0" rIns="0" bIns="0" rtlCol="0" anchor="ctr">
            <a:noAutofit/>
          </a:bodyPr>
          <a:lstStyle>
            <a:lvl1pPr marL="0" indent="0" algn="l" defTabSz="914400" rtl="0" eaLnBrk="1" latinLnBrk="0" hangingPunct="1">
              <a:lnSpc>
                <a:spcPct val="100000"/>
              </a:lnSpc>
              <a:spcBef>
                <a:spcPts val="0"/>
              </a:spcBef>
              <a:spcAft>
                <a:spcPts val="300"/>
              </a:spcAft>
              <a:buFont typeface="Arial" pitchFamily="34" charset="0"/>
              <a:buNone/>
              <a:defRPr lang="en-US" sz="1400" b="1" kern="1200" cap="none" baseline="0" dirty="0" smtClean="0">
                <a:solidFill>
                  <a:schemeClr val="accent3"/>
                </a:solidFill>
                <a:latin typeface="+mn-lt"/>
                <a:ea typeface="+mn-ea"/>
                <a:cs typeface="+mn-cs"/>
              </a:defRPr>
            </a:lvl1pPr>
          </a:lstStyle>
          <a:p>
            <a:pPr lvl="0"/>
            <a:r>
              <a:rPr lang="en-US" dirty="0"/>
              <a:t>Click to edit subhead</a:t>
            </a:r>
          </a:p>
        </p:txBody>
      </p:sp>
      <p:cxnSp>
        <p:nvCxnSpPr>
          <p:cNvPr id="8" name="Straight Connector 7"/>
          <p:cNvCxnSpPr/>
          <p:nvPr/>
        </p:nvCxnSpPr>
        <p:spPr>
          <a:xfrm>
            <a:off x="7487392" y="87085"/>
            <a:ext cx="0" cy="728353"/>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9885" y="189852"/>
            <a:ext cx="1038273" cy="522816"/>
          </a:xfrm>
          <a:prstGeom prst="rect">
            <a:avLst/>
          </a:prstGeom>
        </p:spPr>
      </p:pic>
      <p:sp>
        <p:nvSpPr>
          <p:cNvPr id="10" name="Freeform 5"/>
          <p:cNvSpPr>
            <a:spLocks/>
          </p:cNvSpPr>
          <p:nvPr/>
        </p:nvSpPr>
        <p:spPr bwMode="auto">
          <a:xfrm>
            <a:off x="266701" y="1236134"/>
            <a:ext cx="85725" cy="359833"/>
          </a:xfrm>
          <a:custGeom>
            <a:avLst/>
            <a:gdLst>
              <a:gd name="T0" fmla="*/ 6 w 27"/>
              <a:gd name="T1" fmla="*/ 82 h 85"/>
              <a:gd name="T2" fmla="*/ 26 w 27"/>
              <a:gd name="T3" fmla="*/ 47 h 85"/>
              <a:gd name="T4" fmla="*/ 26 w 27"/>
              <a:gd name="T5" fmla="*/ 38 h 85"/>
              <a:gd name="T6" fmla="*/ 6 w 27"/>
              <a:gd name="T7" fmla="*/ 3 h 85"/>
              <a:gd name="T8" fmla="*/ 0 w 27"/>
              <a:gd name="T9" fmla="*/ 0 h 85"/>
              <a:gd name="T10" fmla="*/ 2 w 27"/>
              <a:gd name="T11" fmla="*/ 4 h 85"/>
              <a:gd name="T12" fmla="*/ 12 w 27"/>
              <a:gd name="T13" fmla="*/ 43 h 85"/>
              <a:gd name="T14" fmla="*/ 2 w 27"/>
              <a:gd name="T15" fmla="*/ 82 h 85"/>
              <a:gd name="T16" fmla="*/ 0 w 27"/>
              <a:gd name="T17" fmla="*/ 85 h 85"/>
              <a:gd name="T18" fmla="*/ 6 w 27"/>
              <a:gd name="T19"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85">
                <a:moveTo>
                  <a:pt x="6" y="82"/>
                </a:moveTo>
                <a:cubicBezTo>
                  <a:pt x="26" y="47"/>
                  <a:pt x="26" y="47"/>
                  <a:pt x="26" y="47"/>
                </a:cubicBezTo>
                <a:cubicBezTo>
                  <a:pt x="27" y="44"/>
                  <a:pt x="27" y="41"/>
                  <a:pt x="26" y="38"/>
                </a:cubicBezTo>
                <a:cubicBezTo>
                  <a:pt x="6" y="3"/>
                  <a:pt x="6" y="3"/>
                  <a:pt x="6" y="3"/>
                </a:cubicBezTo>
                <a:cubicBezTo>
                  <a:pt x="4" y="0"/>
                  <a:pt x="2" y="0"/>
                  <a:pt x="0" y="0"/>
                </a:cubicBezTo>
                <a:cubicBezTo>
                  <a:pt x="1" y="1"/>
                  <a:pt x="2" y="2"/>
                  <a:pt x="2" y="4"/>
                </a:cubicBezTo>
                <a:cubicBezTo>
                  <a:pt x="7" y="15"/>
                  <a:pt x="12" y="28"/>
                  <a:pt x="12" y="43"/>
                </a:cubicBezTo>
                <a:cubicBezTo>
                  <a:pt x="12" y="57"/>
                  <a:pt x="7" y="70"/>
                  <a:pt x="2" y="82"/>
                </a:cubicBezTo>
                <a:cubicBezTo>
                  <a:pt x="2" y="83"/>
                  <a:pt x="1" y="84"/>
                  <a:pt x="0" y="85"/>
                </a:cubicBezTo>
                <a:cubicBezTo>
                  <a:pt x="2" y="85"/>
                  <a:pt x="4" y="85"/>
                  <a:pt x="6" y="8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Rectangle 10"/>
          <p:cNvSpPr/>
          <p:nvPr/>
        </p:nvSpPr>
        <p:spPr>
          <a:xfrm>
            <a:off x="9010650" y="0"/>
            <a:ext cx="1333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7774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NSCL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311" y="75109"/>
            <a:ext cx="7027833" cy="779915"/>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0850" y="1810322"/>
            <a:ext cx="8075614" cy="4253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p:cNvSpPr>
            <a:spLocks noGrp="1"/>
          </p:cNvSpPr>
          <p:nvPr>
            <p:ph type="body" sz="quarter" idx="13" hasCustomPrompt="1"/>
          </p:nvPr>
        </p:nvSpPr>
        <p:spPr>
          <a:xfrm>
            <a:off x="450835" y="1275471"/>
            <a:ext cx="8075628" cy="274320"/>
          </a:xfrm>
        </p:spPr>
        <p:txBody>
          <a:bodyPr vert="horz" lIns="0" tIns="0" rIns="0" bIns="0" rtlCol="0" anchor="ctr">
            <a:noAutofit/>
          </a:bodyPr>
          <a:lstStyle>
            <a:lvl1pPr marL="0" indent="0" algn="l" defTabSz="914400" rtl="0" eaLnBrk="1" latinLnBrk="0" hangingPunct="1">
              <a:lnSpc>
                <a:spcPct val="100000"/>
              </a:lnSpc>
              <a:spcBef>
                <a:spcPts val="0"/>
              </a:spcBef>
              <a:spcAft>
                <a:spcPts val="300"/>
              </a:spcAft>
              <a:buFont typeface="Arial" pitchFamily="34" charset="0"/>
              <a:buNone/>
              <a:defRPr lang="en-US" sz="1400" b="1" kern="1200" cap="none" baseline="0" dirty="0" smtClean="0">
                <a:solidFill>
                  <a:schemeClr val="accent3"/>
                </a:solidFill>
                <a:latin typeface="+mn-lt"/>
                <a:ea typeface="+mn-ea"/>
                <a:cs typeface="+mn-cs"/>
              </a:defRPr>
            </a:lvl1pPr>
          </a:lstStyle>
          <a:p>
            <a:pPr lvl="0"/>
            <a:r>
              <a:rPr lang="en-US" dirty="0"/>
              <a:t>Click to edit subhead</a:t>
            </a:r>
          </a:p>
        </p:txBody>
      </p:sp>
      <p:sp>
        <p:nvSpPr>
          <p:cNvPr id="10" name="Rectangle 9"/>
          <p:cNvSpPr/>
          <p:nvPr/>
        </p:nvSpPr>
        <p:spPr>
          <a:xfrm>
            <a:off x="9010650" y="0"/>
            <a:ext cx="13335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eform 5"/>
          <p:cNvSpPr>
            <a:spLocks/>
          </p:cNvSpPr>
          <p:nvPr/>
        </p:nvSpPr>
        <p:spPr bwMode="auto">
          <a:xfrm>
            <a:off x="266701" y="1236134"/>
            <a:ext cx="85725" cy="359833"/>
          </a:xfrm>
          <a:custGeom>
            <a:avLst/>
            <a:gdLst>
              <a:gd name="T0" fmla="*/ 6 w 27"/>
              <a:gd name="T1" fmla="*/ 82 h 85"/>
              <a:gd name="T2" fmla="*/ 26 w 27"/>
              <a:gd name="T3" fmla="*/ 47 h 85"/>
              <a:gd name="T4" fmla="*/ 26 w 27"/>
              <a:gd name="T5" fmla="*/ 38 h 85"/>
              <a:gd name="T6" fmla="*/ 6 w 27"/>
              <a:gd name="T7" fmla="*/ 3 h 85"/>
              <a:gd name="T8" fmla="*/ 0 w 27"/>
              <a:gd name="T9" fmla="*/ 0 h 85"/>
              <a:gd name="T10" fmla="*/ 2 w 27"/>
              <a:gd name="T11" fmla="*/ 4 h 85"/>
              <a:gd name="T12" fmla="*/ 12 w 27"/>
              <a:gd name="T13" fmla="*/ 43 h 85"/>
              <a:gd name="T14" fmla="*/ 2 w 27"/>
              <a:gd name="T15" fmla="*/ 82 h 85"/>
              <a:gd name="T16" fmla="*/ 0 w 27"/>
              <a:gd name="T17" fmla="*/ 85 h 85"/>
              <a:gd name="T18" fmla="*/ 6 w 27"/>
              <a:gd name="T19"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85">
                <a:moveTo>
                  <a:pt x="6" y="82"/>
                </a:moveTo>
                <a:cubicBezTo>
                  <a:pt x="26" y="47"/>
                  <a:pt x="26" y="47"/>
                  <a:pt x="26" y="47"/>
                </a:cubicBezTo>
                <a:cubicBezTo>
                  <a:pt x="27" y="44"/>
                  <a:pt x="27" y="41"/>
                  <a:pt x="26" y="38"/>
                </a:cubicBezTo>
                <a:cubicBezTo>
                  <a:pt x="6" y="3"/>
                  <a:pt x="6" y="3"/>
                  <a:pt x="6" y="3"/>
                </a:cubicBezTo>
                <a:cubicBezTo>
                  <a:pt x="4" y="0"/>
                  <a:pt x="2" y="0"/>
                  <a:pt x="0" y="0"/>
                </a:cubicBezTo>
                <a:cubicBezTo>
                  <a:pt x="1" y="1"/>
                  <a:pt x="2" y="2"/>
                  <a:pt x="2" y="4"/>
                </a:cubicBezTo>
                <a:cubicBezTo>
                  <a:pt x="7" y="15"/>
                  <a:pt x="12" y="28"/>
                  <a:pt x="12" y="43"/>
                </a:cubicBezTo>
                <a:cubicBezTo>
                  <a:pt x="12" y="57"/>
                  <a:pt x="7" y="70"/>
                  <a:pt x="2" y="82"/>
                </a:cubicBezTo>
                <a:cubicBezTo>
                  <a:pt x="2" y="83"/>
                  <a:pt x="1" y="84"/>
                  <a:pt x="0" y="85"/>
                </a:cubicBezTo>
                <a:cubicBezTo>
                  <a:pt x="2" y="85"/>
                  <a:pt x="4" y="85"/>
                  <a:pt x="6" y="8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76003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7" descr="LillyOnco_logo_horz_rev.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5715000"/>
            <a:ext cx="1457325"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5400"/>
            <a:ext cx="8229600" cy="1397000"/>
          </a:xfrm>
        </p:spPr>
        <p:txBody>
          <a:bodyPr/>
          <a:lstStyle>
            <a:lvl1pPr>
              <a:defRPr sz="3600" b="0">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2582344"/>
      </p:ext>
    </p:extLst>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NSCLC Title and Content w/ ICON">
    <p:spTree>
      <p:nvGrpSpPr>
        <p:cNvPr id="1" name=""/>
        <p:cNvGrpSpPr/>
        <p:nvPr/>
      </p:nvGrpSpPr>
      <p:grpSpPr>
        <a:xfrm>
          <a:off x="0" y="0"/>
          <a:ext cx="0" cy="0"/>
          <a:chOff x="0" y="0"/>
          <a:chExt cx="0" cy="0"/>
        </a:xfrm>
      </p:grpSpPr>
      <p:sp>
        <p:nvSpPr>
          <p:cNvPr id="2" name="Title 1"/>
          <p:cNvSpPr>
            <a:spLocks noGrp="1"/>
          </p:cNvSpPr>
          <p:nvPr>
            <p:ph type="title"/>
          </p:nvPr>
        </p:nvSpPr>
        <p:spPr>
          <a:xfrm>
            <a:off x="269311" y="75109"/>
            <a:ext cx="7027833" cy="779915"/>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0850" y="1810322"/>
            <a:ext cx="8075614" cy="4253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p:cNvSpPr>
            <a:spLocks noGrp="1"/>
          </p:cNvSpPr>
          <p:nvPr>
            <p:ph type="body" sz="quarter" idx="13" hasCustomPrompt="1"/>
          </p:nvPr>
        </p:nvSpPr>
        <p:spPr>
          <a:xfrm>
            <a:off x="450835" y="1275471"/>
            <a:ext cx="8075628" cy="274320"/>
          </a:xfrm>
        </p:spPr>
        <p:txBody>
          <a:bodyPr vert="horz" lIns="0" tIns="0" rIns="0" bIns="0" rtlCol="0" anchor="ctr">
            <a:noAutofit/>
          </a:bodyPr>
          <a:lstStyle>
            <a:lvl1pPr marL="0" indent="0" algn="l" defTabSz="914400" rtl="0" eaLnBrk="1" latinLnBrk="0" hangingPunct="1">
              <a:lnSpc>
                <a:spcPct val="100000"/>
              </a:lnSpc>
              <a:spcBef>
                <a:spcPts val="0"/>
              </a:spcBef>
              <a:spcAft>
                <a:spcPts val="300"/>
              </a:spcAft>
              <a:buFont typeface="Arial" pitchFamily="34" charset="0"/>
              <a:buNone/>
              <a:defRPr lang="en-US" sz="1400" b="1" kern="1200" cap="none" baseline="0" dirty="0" smtClean="0">
                <a:solidFill>
                  <a:schemeClr val="accent3"/>
                </a:solidFill>
                <a:latin typeface="+mn-lt"/>
                <a:ea typeface="+mn-ea"/>
                <a:cs typeface="+mn-cs"/>
              </a:defRPr>
            </a:lvl1pPr>
          </a:lstStyle>
          <a:p>
            <a:pPr lvl="0"/>
            <a:r>
              <a:rPr lang="en-US" dirty="0"/>
              <a:t>Click to edit subhead</a:t>
            </a:r>
          </a:p>
        </p:txBody>
      </p:sp>
      <p:cxnSp>
        <p:nvCxnSpPr>
          <p:cNvPr id="8" name="Straight Connector 7"/>
          <p:cNvCxnSpPr/>
          <p:nvPr/>
        </p:nvCxnSpPr>
        <p:spPr>
          <a:xfrm>
            <a:off x="7487392" y="87085"/>
            <a:ext cx="0" cy="728353"/>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6839" y="189852"/>
            <a:ext cx="924367" cy="522816"/>
          </a:xfrm>
          <a:prstGeom prst="rect">
            <a:avLst/>
          </a:prstGeom>
        </p:spPr>
      </p:pic>
      <p:sp>
        <p:nvSpPr>
          <p:cNvPr id="10" name="Rectangle 9"/>
          <p:cNvSpPr/>
          <p:nvPr/>
        </p:nvSpPr>
        <p:spPr>
          <a:xfrm>
            <a:off x="9010650" y="0"/>
            <a:ext cx="13335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eform 5"/>
          <p:cNvSpPr>
            <a:spLocks/>
          </p:cNvSpPr>
          <p:nvPr/>
        </p:nvSpPr>
        <p:spPr bwMode="auto">
          <a:xfrm>
            <a:off x="266701" y="1236134"/>
            <a:ext cx="85725" cy="359833"/>
          </a:xfrm>
          <a:custGeom>
            <a:avLst/>
            <a:gdLst>
              <a:gd name="T0" fmla="*/ 6 w 27"/>
              <a:gd name="T1" fmla="*/ 82 h 85"/>
              <a:gd name="T2" fmla="*/ 26 w 27"/>
              <a:gd name="T3" fmla="*/ 47 h 85"/>
              <a:gd name="T4" fmla="*/ 26 w 27"/>
              <a:gd name="T5" fmla="*/ 38 h 85"/>
              <a:gd name="T6" fmla="*/ 6 w 27"/>
              <a:gd name="T7" fmla="*/ 3 h 85"/>
              <a:gd name="T8" fmla="*/ 0 w 27"/>
              <a:gd name="T9" fmla="*/ 0 h 85"/>
              <a:gd name="T10" fmla="*/ 2 w 27"/>
              <a:gd name="T11" fmla="*/ 4 h 85"/>
              <a:gd name="T12" fmla="*/ 12 w 27"/>
              <a:gd name="T13" fmla="*/ 43 h 85"/>
              <a:gd name="T14" fmla="*/ 2 w 27"/>
              <a:gd name="T15" fmla="*/ 82 h 85"/>
              <a:gd name="T16" fmla="*/ 0 w 27"/>
              <a:gd name="T17" fmla="*/ 85 h 85"/>
              <a:gd name="T18" fmla="*/ 6 w 27"/>
              <a:gd name="T19"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85">
                <a:moveTo>
                  <a:pt x="6" y="82"/>
                </a:moveTo>
                <a:cubicBezTo>
                  <a:pt x="26" y="47"/>
                  <a:pt x="26" y="47"/>
                  <a:pt x="26" y="47"/>
                </a:cubicBezTo>
                <a:cubicBezTo>
                  <a:pt x="27" y="44"/>
                  <a:pt x="27" y="41"/>
                  <a:pt x="26" y="38"/>
                </a:cubicBezTo>
                <a:cubicBezTo>
                  <a:pt x="6" y="3"/>
                  <a:pt x="6" y="3"/>
                  <a:pt x="6" y="3"/>
                </a:cubicBezTo>
                <a:cubicBezTo>
                  <a:pt x="4" y="0"/>
                  <a:pt x="2" y="0"/>
                  <a:pt x="0" y="0"/>
                </a:cubicBezTo>
                <a:cubicBezTo>
                  <a:pt x="1" y="1"/>
                  <a:pt x="2" y="2"/>
                  <a:pt x="2" y="4"/>
                </a:cubicBezTo>
                <a:cubicBezTo>
                  <a:pt x="7" y="15"/>
                  <a:pt x="12" y="28"/>
                  <a:pt x="12" y="43"/>
                </a:cubicBezTo>
                <a:cubicBezTo>
                  <a:pt x="12" y="57"/>
                  <a:pt x="7" y="70"/>
                  <a:pt x="2" y="82"/>
                </a:cubicBezTo>
                <a:cubicBezTo>
                  <a:pt x="2" y="83"/>
                  <a:pt x="1" y="84"/>
                  <a:pt x="0" y="85"/>
                </a:cubicBezTo>
                <a:cubicBezTo>
                  <a:pt x="2" y="85"/>
                  <a:pt x="4" y="85"/>
                  <a:pt x="6" y="8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47987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R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311" y="75109"/>
            <a:ext cx="7027833" cy="779915"/>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0850" y="1810322"/>
            <a:ext cx="8075614" cy="4253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p:cNvSpPr>
            <a:spLocks noGrp="1"/>
          </p:cNvSpPr>
          <p:nvPr>
            <p:ph type="body" sz="quarter" idx="13" hasCustomPrompt="1"/>
          </p:nvPr>
        </p:nvSpPr>
        <p:spPr>
          <a:xfrm>
            <a:off x="450835" y="1275471"/>
            <a:ext cx="8075628" cy="274320"/>
          </a:xfrm>
        </p:spPr>
        <p:txBody>
          <a:bodyPr vert="horz" lIns="0" tIns="0" rIns="0" bIns="0" rtlCol="0" anchor="ctr">
            <a:noAutofit/>
          </a:bodyPr>
          <a:lstStyle>
            <a:lvl1pPr marL="0" indent="0" algn="l" defTabSz="914400" rtl="0" eaLnBrk="1" latinLnBrk="0" hangingPunct="1">
              <a:lnSpc>
                <a:spcPct val="100000"/>
              </a:lnSpc>
              <a:spcBef>
                <a:spcPts val="0"/>
              </a:spcBef>
              <a:spcAft>
                <a:spcPts val="300"/>
              </a:spcAft>
              <a:buFont typeface="Arial" pitchFamily="34" charset="0"/>
              <a:buNone/>
              <a:defRPr lang="en-US" sz="1400" b="1" kern="1200" cap="none" baseline="0" dirty="0" smtClean="0">
                <a:solidFill>
                  <a:schemeClr val="accent3"/>
                </a:solidFill>
                <a:latin typeface="+mn-lt"/>
                <a:ea typeface="+mn-ea"/>
                <a:cs typeface="+mn-cs"/>
              </a:defRPr>
            </a:lvl1pPr>
          </a:lstStyle>
          <a:p>
            <a:pPr lvl="0"/>
            <a:r>
              <a:rPr lang="en-US" dirty="0"/>
              <a:t>Click to edit subhead</a:t>
            </a:r>
          </a:p>
        </p:txBody>
      </p:sp>
      <p:sp>
        <p:nvSpPr>
          <p:cNvPr id="10" name="Rectangle 9"/>
          <p:cNvSpPr/>
          <p:nvPr/>
        </p:nvSpPr>
        <p:spPr>
          <a:xfrm>
            <a:off x="9010650" y="0"/>
            <a:ext cx="1333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eform 5"/>
          <p:cNvSpPr>
            <a:spLocks/>
          </p:cNvSpPr>
          <p:nvPr/>
        </p:nvSpPr>
        <p:spPr bwMode="auto">
          <a:xfrm>
            <a:off x="266701" y="1236134"/>
            <a:ext cx="85725" cy="359833"/>
          </a:xfrm>
          <a:custGeom>
            <a:avLst/>
            <a:gdLst>
              <a:gd name="T0" fmla="*/ 6 w 27"/>
              <a:gd name="T1" fmla="*/ 82 h 85"/>
              <a:gd name="T2" fmla="*/ 26 w 27"/>
              <a:gd name="T3" fmla="*/ 47 h 85"/>
              <a:gd name="T4" fmla="*/ 26 w 27"/>
              <a:gd name="T5" fmla="*/ 38 h 85"/>
              <a:gd name="T6" fmla="*/ 6 w 27"/>
              <a:gd name="T7" fmla="*/ 3 h 85"/>
              <a:gd name="T8" fmla="*/ 0 w 27"/>
              <a:gd name="T9" fmla="*/ 0 h 85"/>
              <a:gd name="T10" fmla="*/ 2 w 27"/>
              <a:gd name="T11" fmla="*/ 4 h 85"/>
              <a:gd name="T12" fmla="*/ 12 w 27"/>
              <a:gd name="T13" fmla="*/ 43 h 85"/>
              <a:gd name="T14" fmla="*/ 2 w 27"/>
              <a:gd name="T15" fmla="*/ 82 h 85"/>
              <a:gd name="T16" fmla="*/ 0 w 27"/>
              <a:gd name="T17" fmla="*/ 85 h 85"/>
              <a:gd name="T18" fmla="*/ 6 w 27"/>
              <a:gd name="T19"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85">
                <a:moveTo>
                  <a:pt x="6" y="82"/>
                </a:moveTo>
                <a:cubicBezTo>
                  <a:pt x="26" y="47"/>
                  <a:pt x="26" y="47"/>
                  <a:pt x="26" y="47"/>
                </a:cubicBezTo>
                <a:cubicBezTo>
                  <a:pt x="27" y="44"/>
                  <a:pt x="27" y="41"/>
                  <a:pt x="26" y="38"/>
                </a:cubicBezTo>
                <a:cubicBezTo>
                  <a:pt x="6" y="3"/>
                  <a:pt x="6" y="3"/>
                  <a:pt x="6" y="3"/>
                </a:cubicBezTo>
                <a:cubicBezTo>
                  <a:pt x="4" y="0"/>
                  <a:pt x="2" y="0"/>
                  <a:pt x="0" y="0"/>
                </a:cubicBezTo>
                <a:cubicBezTo>
                  <a:pt x="1" y="1"/>
                  <a:pt x="2" y="2"/>
                  <a:pt x="2" y="4"/>
                </a:cubicBezTo>
                <a:cubicBezTo>
                  <a:pt x="7" y="15"/>
                  <a:pt x="12" y="28"/>
                  <a:pt x="12" y="43"/>
                </a:cubicBezTo>
                <a:cubicBezTo>
                  <a:pt x="12" y="57"/>
                  <a:pt x="7" y="70"/>
                  <a:pt x="2" y="82"/>
                </a:cubicBezTo>
                <a:cubicBezTo>
                  <a:pt x="2" y="83"/>
                  <a:pt x="1" y="84"/>
                  <a:pt x="0" y="85"/>
                </a:cubicBezTo>
                <a:cubicBezTo>
                  <a:pt x="2" y="85"/>
                  <a:pt x="4" y="85"/>
                  <a:pt x="6" y="8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68379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RC Title and Content w/ ICON">
    <p:spTree>
      <p:nvGrpSpPr>
        <p:cNvPr id="1" name=""/>
        <p:cNvGrpSpPr/>
        <p:nvPr/>
      </p:nvGrpSpPr>
      <p:grpSpPr>
        <a:xfrm>
          <a:off x="0" y="0"/>
          <a:ext cx="0" cy="0"/>
          <a:chOff x="0" y="0"/>
          <a:chExt cx="0" cy="0"/>
        </a:xfrm>
      </p:grpSpPr>
      <p:sp>
        <p:nvSpPr>
          <p:cNvPr id="2" name="Title 1"/>
          <p:cNvSpPr>
            <a:spLocks noGrp="1"/>
          </p:cNvSpPr>
          <p:nvPr>
            <p:ph type="title"/>
          </p:nvPr>
        </p:nvSpPr>
        <p:spPr>
          <a:xfrm>
            <a:off x="269311" y="75109"/>
            <a:ext cx="7027833" cy="779915"/>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0850" y="1810322"/>
            <a:ext cx="8075614" cy="4253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p:cNvSpPr>
            <a:spLocks noGrp="1"/>
          </p:cNvSpPr>
          <p:nvPr>
            <p:ph type="body" sz="quarter" idx="13" hasCustomPrompt="1"/>
          </p:nvPr>
        </p:nvSpPr>
        <p:spPr>
          <a:xfrm>
            <a:off x="450835" y="1275471"/>
            <a:ext cx="8075628" cy="274320"/>
          </a:xfrm>
        </p:spPr>
        <p:txBody>
          <a:bodyPr vert="horz" lIns="0" tIns="0" rIns="0" bIns="0" rtlCol="0" anchor="ctr">
            <a:noAutofit/>
          </a:bodyPr>
          <a:lstStyle>
            <a:lvl1pPr marL="0" indent="0" algn="l" defTabSz="914400" rtl="0" eaLnBrk="1" latinLnBrk="0" hangingPunct="1">
              <a:lnSpc>
                <a:spcPct val="100000"/>
              </a:lnSpc>
              <a:spcBef>
                <a:spcPts val="0"/>
              </a:spcBef>
              <a:spcAft>
                <a:spcPts val="300"/>
              </a:spcAft>
              <a:buFont typeface="Arial" pitchFamily="34" charset="0"/>
              <a:buNone/>
              <a:defRPr lang="en-US" sz="1400" b="1" kern="1200" cap="none" baseline="0" dirty="0" smtClean="0">
                <a:solidFill>
                  <a:schemeClr val="accent3"/>
                </a:solidFill>
                <a:latin typeface="+mn-lt"/>
                <a:ea typeface="+mn-ea"/>
                <a:cs typeface="+mn-cs"/>
              </a:defRPr>
            </a:lvl1pPr>
          </a:lstStyle>
          <a:p>
            <a:pPr lvl="0"/>
            <a:r>
              <a:rPr lang="en-US" dirty="0"/>
              <a:t>Click to edit subhead</a:t>
            </a:r>
          </a:p>
        </p:txBody>
      </p:sp>
      <p:cxnSp>
        <p:nvCxnSpPr>
          <p:cNvPr id="8" name="Straight Connector 7"/>
          <p:cNvCxnSpPr/>
          <p:nvPr/>
        </p:nvCxnSpPr>
        <p:spPr>
          <a:xfrm>
            <a:off x="7487392" y="87085"/>
            <a:ext cx="0" cy="728353"/>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7617" y="189852"/>
            <a:ext cx="742811" cy="536448"/>
          </a:xfrm>
          <a:prstGeom prst="rect">
            <a:avLst/>
          </a:prstGeom>
        </p:spPr>
      </p:pic>
      <p:sp>
        <p:nvSpPr>
          <p:cNvPr id="10" name="Rectangle 9"/>
          <p:cNvSpPr/>
          <p:nvPr/>
        </p:nvSpPr>
        <p:spPr>
          <a:xfrm>
            <a:off x="9010650" y="0"/>
            <a:ext cx="1333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eform 5"/>
          <p:cNvSpPr>
            <a:spLocks/>
          </p:cNvSpPr>
          <p:nvPr/>
        </p:nvSpPr>
        <p:spPr bwMode="auto">
          <a:xfrm>
            <a:off x="266701" y="1236134"/>
            <a:ext cx="85725" cy="359833"/>
          </a:xfrm>
          <a:custGeom>
            <a:avLst/>
            <a:gdLst>
              <a:gd name="T0" fmla="*/ 6 w 27"/>
              <a:gd name="T1" fmla="*/ 82 h 85"/>
              <a:gd name="T2" fmla="*/ 26 w 27"/>
              <a:gd name="T3" fmla="*/ 47 h 85"/>
              <a:gd name="T4" fmla="*/ 26 w 27"/>
              <a:gd name="T5" fmla="*/ 38 h 85"/>
              <a:gd name="T6" fmla="*/ 6 w 27"/>
              <a:gd name="T7" fmla="*/ 3 h 85"/>
              <a:gd name="T8" fmla="*/ 0 w 27"/>
              <a:gd name="T9" fmla="*/ 0 h 85"/>
              <a:gd name="T10" fmla="*/ 2 w 27"/>
              <a:gd name="T11" fmla="*/ 4 h 85"/>
              <a:gd name="T12" fmla="*/ 12 w 27"/>
              <a:gd name="T13" fmla="*/ 43 h 85"/>
              <a:gd name="T14" fmla="*/ 2 w 27"/>
              <a:gd name="T15" fmla="*/ 82 h 85"/>
              <a:gd name="T16" fmla="*/ 0 w 27"/>
              <a:gd name="T17" fmla="*/ 85 h 85"/>
              <a:gd name="T18" fmla="*/ 6 w 27"/>
              <a:gd name="T19"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85">
                <a:moveTo>
                  <a:pt x="6" y="82"/>
                </a:moveTo>
                <a:cubicBezTo>
                  <a:pt x="26" y="47"/>
                  <a:pt x="26" y="47"/>
                  <a:pt x="26" y="47"/>
                </a:cubicBezTo>
                <a:cubicBezTo>
                  <a:pt x="27" y="44"/>
                  <a:pt x="27" y="41"/>
                  <a:pt x="26" y="38"/>
                </a:cubicBezTo>
                <a:cubicBezTo>
                  <a:pt x="6" y="3"/>
                  <a:pt x="6" y="3"/>
                  <a:pt x="6" y="3"/>
                </a:cubicBezTo>
                <a:cubicBezTo>
                  <a:pt x="4" y="0"/>
                  <a:pt x="2" y="0"/>
                  <a:pt x="0" y="0"/>
                </a:cubicBezTo>
                <a:cubicBezTo>
                  <a:pt x="1" y="1"/>
                  <a:pt x="2" y="2"/>
                  <a:pt x="2" y="4"/>
                </a:cubicBezTo>
                <a:cubicBezTo>
                  <a:pt x="7" y="15"/>
                  <a:pt x="12" y="28"/>
                  <a:pt x="12" y="43"/>
                </a:cubicBezTo>
                <a:cubicBezTo>
                  <a:pt x="12" y="57"/>
                  <a:pt x="7" y="70"/>
                  <a:pt x="2" y="82"/>
                </a:cubicBezTo>
                <a:cubicBezTo>
                  <a:pt x="2" y="83"/>
                  <a:pt x="1" y="84"/>
                  <a:pt x="0" y="85"/>
                </a:cubicBezTo>
                <a:cubicBezTo>
                  <a:pt x="2" y="85"/>
                  <a:pt x="4" y="85"/>
                  <a:pt x="6" y="8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92349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dder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311" y="75109"/>
            <a:ext cx="7027833" cy="779915"/>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0850" y="1810322"/>
            <a:ext cx="8075614" cy="4253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p:cNvSpPr>
            <a:spLocks noGrp="1"/>
          </p:cNvSpPr>
          <p:nvPr>
            <p:ph type="body" sz="quarter" idx="13" hasCustomPrompt="1"/>
          </p:nvPr>
        </p:nvSpPr>
        <p:spPr>
          <a:xfrm>
            <a:off x="450835" y="1275471"/>
            <a:ext cx="8075628" cy="274320"/>
          </a:xfrm>
        </p:spPr>
        <p:txBody>
          <a:bodyPr vert="horz" lIns="0" tIns="0" rIns="0" bIns="0" rtlCol="0" anchor="ctr">
            <a:noAutofit/>
          </a:bodyPr>
          <a:lstStyle>
            <a:lvl1pPr marL="0" indent="0" algn="l" defTabSz="914400" rtl="0" eaLnBrk="1" latinLnBrk="0" hangingPunct="1">
              <a:lnSpc>
                <a:spcPct val="100000"/>
              </a:lnSpc>
              <a:spcBef>
                <a:spcPts val="0"/>
              </a:spcBef>
              <a:spcAft>
                <a:spcPts val="300"/>
              </a:spcAft>
              <a:buFont typeface="Arial" pitchFamily="34" charset="0"/>
              <a:buNone/>
              <a:defRPr lang="en-US" sz="1400" b="1" kern="1200" cap="none" baseline="0" dirty="0" smtClean="0">
                <a:solidFill>
                  <a:schemeClr val="accent3"/>
                </a:solidFill>
                <a:latin typeface="+mn-lt"/>
                <a:ea typeface="+mn-ea"/>
                <a:cs typeface="+mn-cs"/>
              </a:defRPr>
            </a:lvl1pPr>
          </a:lstStyle>
          <a:p>
            <a:pPr lvl="0"/>
            <a:r>
              <a:rPr lang="en-US" dirty="0"/>
              <a:t>Click to edit subhead</a:t>
            </a:r>
          </a:p>
        </p:txBody>
      </p:sp>
      <p:sp>
        <p:nvSpPr>
          <p:cNvPr id="10" name="Rectangle 9"/>
          <p:cNvSpPr/>
          <p:nvPr/>
        </p:nvSpPr>
        <p:spPr>
          <a:xfrm>
            <a:off x="9010650" y="0"/>
            <a:ext cx="1333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eform 5"/>
          <p:cNvSpPr>
            <a:spLocks/>
          </p:cNvSpPr>
          <p:nvPr/>
        </p:nvSpPr>
        <p:spPr bwMode="auto">
          <a:xfrm>
            <a:off x="266701" y="1236134"/>
            <a:ext cx="85725" cy="359833"/>
          </a:xfrm>
          <a:custGeom>
            <a:avLst/>
            <a:gdLst>
              <a:gd name="T0" fmla="*/ 6 w 27"/>
              <a:gd name="T1" fmla="*/ 82 h 85"/>
              <a:gd name="T2" fmla="*/ 26 w 27"/>
              <a:gd name="T3" fmla="*/ 47 h 85"/>
              <a:gd name="T4" fmla="*/ 26 w 27"/>
              <a:gd name="T5" fmla="*/ 38 h 85"/>
              <a:gd name="T6" fmla="*/ 6 w 27"/>
              <a:gd name="T7" fmla="*/ 3 h 85"/>
              <a:gd name="T8" fmla="*/ 0 w 27"/>
              <a:gd name="T9" fmla="*/ 0 h 85"/>
              <a:gd name="T10" fmla="*/ 2 w 27"/>
              <a:gd name="T11" fmla="*/ 4 h 85"/>
              <a:gd name="T12" fmla="*/ 12 w 27"/>
              <a:gd name="T13" fmla="*/ 43 h 85"/>
              <a:gd name="T14" fmla="*/ 2 w 27"/>
              <a:gd name="T15" fmla="*/ 82 h 85"/>
              <a:gd name="T16" fmla="*/ 0 w 27"/>
              <a:gd name="T17" fmla="*/ 85 h 85"/>
              <a:gd name="T18" fmla="*/ 6 w 27"/>
              <a:gd name="T19"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85">
                <a:moveTo>
                  <a:pt x="6" y="82"/>
                </a:moveTo>
                <a:cubicBezTo>
                  <a:pt x="26" y="47"/>
                  <a:pt x="26" y="47"/>
                  <a:pt x="26" y="47"/>
                </a:cubicBezTo>
                <a:cubicBezTo>
                  <a:pt x="27" y="44"/>
                  <a:pt x="27" y="41"/>
                  <a:pt x="26" y="38"/>
                </a:cubicBezTo>
                <a:cubicBezTo>
                  <a:pt x="6" y="3"/>
                  <a:pt x="6" y="3"/>
                  <a:pt x="6" y="3"/>
                </a:cubicBezTo>
                <a:cubicBezTo>
                  <a:pt x="4" y="0"/>
                  <a:pt x="2" y="0"/>
                  <a:pt x="0" y="0"/>
                </a:cubicBezTo>
                <a:cubicBezTo>
                  <a:pt x="1" y="1"/>
                  <a:pt x="2" y="2"/>
                  <a:pt x="2" y="4"/>
                </a:cubicBezTo>
                <a:cubicBezTo>
                  <a:pt x="7" y="15"/>
                  <a:pt x="12" y="28"/>
                  <a:pt x="12" y="43"/>
                </a:cubicBezTo>
                <a:cubicBezTo>
                  <a:pt x="12" y="57"/>
                  <a:pt x="7" y="70"/>
                  <a:pt x="2" y="82"/>
                </a:cubicBezTo>
                <a:cubicBezTo>
                  <a:pt x="2" y="83"/>
                  <a:pt x="1" y="84"/>
                  <a:pt x="0" y="85"/>
                </a:cubicBezTo>
                <a:cubicBezTo>
                  <a:pt x="2" y="85"/>
                  <a:pt x="4" y="85"/>
                  <a:pt x="6" y="8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80313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dder Title and Content w/ ICON">
    <p:spTree>
      <p:nvGrpSpPr>
        <p:cNvPr id="1" name=""/>
        <p:cNvGrpSpPr/>
        <p:nvPr/>
      </p:nvGrpSpPr>
      <p:grpSpPr>
        <a:xfrm>
          <a:off x="0" y="0"/>
          <a:ext cx="0" cy="0"/>
          <a:chOff x="0" y="0"/>
          <a:chExt cx="0" cy="0"/>
        </a:xfrm>
      </p:grpSpPr>
      <p:sp>
        <p:nvSpPr>
          <p:cNvPr id="2" name="Title 1"/>
          <p:cNvSpPr>
            <a:spLocks noGrp="1"/>
          </p:cNvSpPr>
          <p:nvPr>
            <p:ph type="title"/>
          </p:nvPr>
        </p:nvSpPr>
        <p:spPr>
          <a:xfrm>
            <a:off x="269311" y="75109"/>
            <a:ext cx="7027833" cy="779915"/>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0850" y="1810322"/>
            <a:ext cx="8075614" cy="4253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p:cNvSpPr>
            <a:spLocks noGrp="1"/>
          </p:cNvSpPr>
          <p:nvPr>
            <p:ph type="body" sz="quarter" idx="13" hasCustomPrompt="1"/>
          </p:nvPr>
        </p:nvSpPr>
        <p:spPr>
          <a:xfrm>
            <a:off x="450835" y="1275471"/>
            <a:ext cx="8075628" cy="274320"/>
          </a:xfrm>
        </p:spPr>
        <p:txBody>
          <a:bodyPr vert="horz" lIns="0" tIns="0" rIns="0" bIns="0" rtlCol="0" anchor="ctr">
            <a:noAutofit/>
          </a:bodyPr>
          <a:lstStyle>
            <a:lvl1pPr marL="0" indent="0" algn="l" defTabSz="914400" rtl="0" eaLnBrk="1" latinLnBrk="0" hangingPunct="1">
              <a:lnSpc>
                <a:spcPct val="100000"/>
              </a:lnSpc>
              <a:spcBef>
                <a:spcPts val="0"/>
              </a:spcBef>
              <a:spcAft>
                <a:spcPts val="300"/>
              </a:spcAft>
              <a:buFont typeface="Arial" pitchFamily="34" charset="0"/>
              <a:buNone/>
              <a:defRPr lang="en-US" sz="1400" b="1" kern="1200" cap="none" baseline="0" dirty="0" smtClean="0">
                <a:solidFill>
                  <a:schemeClr val="accent3"/>
                </a:solidFill>
                <a:latin typeface="+mn-lt"/>
                <a:ea typeface="+mn-ea"/>
                <a:cs typeface="+mn-cs"/>
              </a:defRPr>
            </a:lvl1pPr>
          </a:lstStyle>
          <a:p>
            <a:pPr lvl="0"/>
            <a:r>
              <a:rPr lang="en-US" dirty="0"/>
              <a:t>Click to edit subhead</a:t>
            </a:r>
          </a:p>
        </p:txBody>
      </p:sp>
      <p:cxnSp>
        <p:nvCxnSpPr>
          <p:cNvPr id="8" name="Straight Connector 7"/>
          <p:cNvCxnSpPr/>
          <p:nvPr/>
        </p:nvCxnSpPr>
        <p:spPr>
          <a:xfrm>
            <a:off x="7487392" y="87085"/>
            <a:ext cx="0" cy="728353"/>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0384" y="190500"/>
            <a:ext cx="1097275" cy="520051"/>
          </a:xfrm>
          <a:prstGeom prst="rect">
            <a:avLst/>
          </a:prstGeom>
        </p:spPr>
      </p:pic>
      <p:sp>
        <p:nvSpPr>
          <p:cNvPr id="10" name="Rectangle 9"/>
          <p:cNvSpPr/>
          <p:nvPr/>
        </p:nvSpPr>
        <p:spPr>
          <a:xfrm>
            <a:off x="9010650" y="0"/>
            <a:ext cx="1333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eform 5"/>
          <p:cNvSpPr>
            <a:spLocks/>
          </p:cNvSpPr>
          <p:nvPr/>
        </p:nvSpPr>
        <p:spPr bwMode="auto">
          <a:xfrm>
            <a:off x="266701" y="1236134"/>
            <a:ext cx="85725" cy="359833"/>
          </a:xfrm>
          <a:custGeom>
            <a:avLst/>
            <a:gdLst>
              <a:gd name="T0" fmla="*/ 6 w 27"/>
              <a:gd name="T1" fmla="*/ 82 h 85"/>
              <a:gd name="T2" fmla="*/ 26 w 27"/>
              <a:gd name="T3" fmla="*/ 47 h 85"/>
              <a:gd name="T4" fmla="*/ 26 w 27"/>
              <a:gd name="T5" fmla="*/ 38 h 85"/>
              <a:gd name="T6" fmla="*/ 6 w 27"/>
              <a:gd name="T7" fmla="*/ 3 h 85"/>
              <a:gd name="T8" fmla="*/ 0 w 27"/>
              <a:gd name="T9" fmla="*/ 0 h 85"/>
              <a:gd name="T10" fmla="*/ 2 w 27"/>
              <a:gd name="T11" fmla="*/ 4 h 85"/>
              <a:gd name="T12" fmla="*/ 12 w 27"/>
              <a:gd name="T13" fmla="*/ 43 h 85"/>
              <a:gd name="T14" fmla="*/ 2 w 27"/>
              <a:gd name="T15" fmla="*/ 82 h 85"/>
              <a:gd name="T16" fmla="*/ 0 w 27"/>
              <a:gd name="T17" fmla="*/ 85 h 85"/>
              <a:gd name="T18" fmla="*/ 6 w 27"/>
              <a:gd name="T19"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85">
                <a:moveTo>
                  <a:pt x="6" y="82"/>
                </a:moveTo>
                <a:cubicBezTo>
                  <a:pt x="26" y="47"/>
                  <a:pt x="26" y="47"/>
                  <a:pt x="26" y="47"/>
                </a:cubicBezTo>
                <a:cubicBezTo>
                  <a:pt x="27" y="44"/>
                  <a:pt x="27" y="41"/>
                  <a:pt x="26" y="38"/>
                </a:cubicBezTo>
                <a:cubicBezTo>
                  <a:pt x="6" y="3"/>
                  <a:pt x="6" y="3"/>
                  <a:pt x="6" y="3"/>
                </a:cubicBezTo>
                <a:cubicBezTo>
                  <a:pt x="4" y="0"/>
                  <a:pt x="2" y="0"/>
                  <a:pt x="0" y="0"/>
                </a:cubicBezTo>
                <a:cubicBezTo>
                  <a:pt x="1" y="1"/>
                  <a:pt x="2" y="2"/>
                  <a:pt x="2" y="4"/>
                </a:cubicBezTo>
                <a:cubicBezTo>
                  <a:pt x="7" y="15"/>
                  <a:pt x="12" y="28"/>
                  <a:pt x="12" y="43"/>
                </a:cubicBezTo>
                <a:cubicBezTo>
                  <a:pt x="12" y="57"/>
                  <a:pt x="7" y="70"/>
                  <a:pt x="2" y="82"/>
                </a:cubicBezTo>
                <a:cubicBezTo>
                  <a:pt x="2" y="83"/>
                  <a:pt x="1" y="84"/>
                  <a:pt x="0" y="85"/>
                </a:cubicBezTo>
                <a:cubicBezTo>
                  <a:pt x="2" y="85"/>
                  <a:pt x="4" y="85"/>
                  <a:pt x="6" y="8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92918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C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311" y="75109"/>
            <a:ext cx="7027833" cy="779915"/>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0850" y="1810322"/>
            <a:ext cx="8075614" cy="4253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p:cNvSpPr>
            <a:spLocks noGrp="1"/>
          </p:cNvSpPr>
          <p:nvPr>
            <p:ph type="body" sz="quarter" idx="13" hasCustomPrompt="1"/>
          </p:nvPr>
        </p:nvSpPr>
        <p:spPr>
          <a:xfrm>
            <a:off x="450835" y="1275471"/>
            <a:ext cx="8075628" cy="274320"/>
          </a:xfrm>
        </p:spPr>
        <p:txBody>
          <a:bodyPr vert="horz" lIns="0" tIns="0" rIns="0" bIns="0" rtlCol="0" anchor="ctr">
            <a:noAutofit/>
          </a:bodyPr>
          <a:lstStyle>
            <a:lvl1pPr marL="0" indent="0" algn="l" defTabSz="914400" rtl="0" eaLnBrk="1" latinLnBrk="0" hangingPunct="1">
              <a:lnSpc>
                <a:spcPct val="100000"/>
              </a:lnSpc>
              <a:spcBef>
                <a:spcPts val="0"/>
              </a:spcBef>
              <a:spcAft>
                <a:spcPts val="300"/>
              </a:spcAft>
              <a:buFont typeface="Arial" pitchFamily="34" charset="0"/>
              <a:buNone/>
              <a:defRPr lang="en-US" sz="1400" b="1" kern="1200" cap="none" baseline="0" dirty="0" smtClean="0">
                <a:solidFill>
                  <a:schemeClr val="accent3"/>
                </a:solidFill>
                <a:latin typeface="+mn-lt"/>
                <a:ea typeface="+mn-ea"/>
                <a:cs typeface="+mn-cs"/>
              </a:defRPr>
            </a:lvl1pPr>
          </a:lstStyle>
          <a:p>
            <a:pPr lvl="0"/>
            <a:r>
              <a:rPr lang="en-US" dirty="0"/>
              <a:t>Click to edit subhead</a:t>
            </a:r>
          </a:p>
        </p:txBody>
      </p:sp>
      <p:sp>
        <p:nvSpPr>
          <p:cNvPr id="10" name="Rectangle 9"/>
          <p:cNvSpPr/>
          <p:nvPr/>
        </p:nvSpPr>
        <p:spPr>
          <a:xfrm>
            <a:off x="9010650" y="0"/>
            <a:ext cx="1333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eform 5"/>
          <p:cNvSpPr>
            <a:spLocks/>
          </p:cNvSpPr>
          <p:nvPr/>
        </p:nvSpPr>
        <p:spPr bwMode="auto">
          <a:xfrm>
            <a:off x="266701" y="1236134"/>
            <a:ext cx="85725" cy="359833"/>
          </a:xfrm>
          <a:custGeom>
            <a:avLst/>
            <a:gdLst>
              <a:gd name="T0" fmla="*/ 6 w 27"/>
              <a:gd name="T1" fmla="*/ 82 h 85"/>
              <a:gd name="T2" fmla="*/ 26 w 27"/>
              <a:gd name="T3" fmla="*/ 47 h 85"/>
              <a:gd name="T4" fmla="*/ 26 w 27"/>
              <a:gd name="T5" fmla="*/ 38 h 85"/>
              <a:gd name="T6" fmla="*/ 6 w 27"/>
              <a:gd name="T7" fmla="*/ 3 h 85"/>
              <a:gd name="T8" fmla="*/ 0 w 27"/>
              <a:gd name="T9" fmla="*/ 0 h 85"/>
              <a:gd name="T10" fmla="*/ 2 w 27"/>
              <a:gd name="T11" fmla="*/ 4 h 85"/>
              <a:gd name="T12" fmla="*/ 12 w 27"/>
              <a:gd name="T13" fmla="*/ 43 h 85"/>
              <a:gd name="T14" fmla="*/ 2 w 27"/>
              <a:gd name="T15" fmla="*/ 82 h 85"/>
              <a:gd name="T16" fmla="*/ 0 w 27"/>
              <a:gd name="T17" fmla="*/ 85 h 85"/>
              <a:gd name="T18" fmla="*/ 6 w 27"/>
              <a:gd name="T19"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85">
                <a:moveTo>
                  <a:pt x="6" y="82"/>
                </a:moveTo>
                <a:cubicBezTo>
                  <a:pt x="26" y="47"/>
                  <a:pt x="26" y="47"/>
                  <a:pt x="26" y="47"/>
                </a:cubicBezTo>
                <a:cubicBezTo>
                  <a:pt x="27" y="44"/>
                  <a:pt x="27" y="41"/>
                  <a:pt x="26" y="38"/>
                </a:cubicBezTo>
                <a:cubicBezTo>
                  <a:pt x="6" y="3"/>
                  <a:pt x="6" y="3"/>
                  <a:pt x="6" y="3"/>
                </a:cubicBezTo>
                <a:cubicBezTo>
                  <a:pt x="4" y="0"/>
                  <a:pt x="2" y="0"/>
                  <a:pt x="0" y="0"/>
                </a:cubicBezTo>
                <a:cubicBezTo>
                  <a:pt x="1" y="1"/>
                  <a:pt x="2" y="2"/>
                  <a:pt x="2" y="4"/>
                </a:cubicBezTo>
                <a:cubicBezTo>
                  <a:pt x="7" y="15"/>
                  <a:pt x="12" y="28"/>
                  <a:pt x="12" y="43"/>
                </a:cubicBezTo>
                <a:cubicBezTo>
                  <a:pt x="12" y="57"/>
                  <a:pt x="7" y="70"/>
                  <a:pt x="2" y="82"/>
                </a:cubicBezTo>
                <a:cubicBezTo>
                  <a:pt x="2" y="83"/>
                  <a:pt x="1" y="84"/>
                  <a:pt x="0" y="85"/>
                </a:cubicBezTo>
                <a:cubicBezTo>
                  <a:pt x="2" y="85"/>
                  <a:pt x="4" y="85"/>
                  <a:pt x="6" y="8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79980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CC Title and Content w/ ICON">
    <p:spTree>
      <p:nvGrpSpPr>
        <p:cNvPr id="1" name=""/>
        <p:cNvGrpSpPr/>
        <p:nvPr/>
      </p:nvGrpSpPr>
      <p:grpSpPr>
        <a:xfrm>
          <a:off x="0" y="0"/>
          <a:ext cx="0" cy="0"/>
          <a:chOff x="0" y="0"/>
          <a:chExt cx="0" cy="0"/>
        </a:xfrm>
      </p:grpSpPr>
      <p:sp>
        <p:nvSpPr>
          <p:cNvPr id="2" name="Title 1"/>
          <p:cNvSpPr>
            <a:spLocks noGrp="1"/>
          </p:cNvSpPr>
          <p:nvPr>
            <p:ph type="title"/>
          </p:nvPr>
        </p:nvSpPr>
        <p:spPr>
          <a:xfrm>
            <a:off x="269311" y="75109"/>
            <a:ext cx="7027833" cy="779915"/>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0850" y="1810322"/>
            <a:ext cx="8075614" cy="4253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p:cNvSpPr>
            <a:spLocks noGrp="1"/>
          </p:cNvSpPr>
          <p:nvPr>
            <p:ph type="body" sz="quarter" idx="13" hasCustomPrompt="1"/>
          </p:nvPr>
        </p:nvSpPr>
        <p:spPr>
          <a:xfrm>
            <a:off x="450835" y="1275471"/>
            <a:ext cx="8075628" cy="274320"/>
          </a:xfrm>
        </p:spPr>
        <p:txBody>
          <a:bodyPr vert="horz" lIns="0" tIns="0" rIns="0" bIns="0" rtlCol="0" anchor="ctr">
            <a:noAutofit/>
          </a:bodyPr>
          <a:lstStyle>
            <a:lvl1pPr marL="0" indent="0" algn="l" defTabSz="914400" rtl="0" eaLnBrk="1" latinLnBrk="0" hangingPunct="1">
              <a:lnSpc>
                <a:spcPct val="100000"/>
              </a:lnSpc>
              <a:spcBef>
                <a:spcPts val="0"/>
              </a:spcBef>
              <a:spcAft>
                <a:spcPts val="300"/>
              </a:spcAft>
              <a:buFont typeface="Arial" pitchFamily="34" charset="0"/>
              <a:buNone/>
              <a:defRPr lang="en-US" sz="1400" b="1" kern="1200" cap="none" baseline="0" dirty="0" smtClean="0">
                <a:solidFill>
                  <a:schemeClr val="accent3"/>
                </a:solidFill>
                <a:latin typeface="+mn-lt"/>
                <a:ea typeface="+mn-ea"/>
                <a:cs typeface="+mn-cs"/>
              </a:defRPr>
            </a:lvl1pPr>
          </a:lstStyle>
          <a:p>
            <a:pPr lvl="0"/>
            <a:r>
              <a:rPr lang="en-US" dirty="0"/>
              <a:t>Click to edit subhead</a:t>
            </a:r>
          </a:p>
        </p:txBody>
      </p:sp>
      <p:cxnSp>
        <p:nvCxnSpPr>
          <p:cNvPr id="8" name="Straight Connector 7"/>
          <p:cNvCxnSpPr/>
          <p:nvPr/>
        </p:nvCxnSpPr>
        <p:spPr>
          <a:xfrm>
            <a:off x="7487392" y="87085"/>
            <a:ext cx="0" cy="728353"/>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7617" y="191340"/>
            <a:ext cx="742811" cy="524409"/>
          </a:xfrm>
          <a:prstGeom prst="rect">
            <a:avLst/>
          </a:prstGeom>
        </p:spPr>
      </p:pic>
      <p:sp>
        <p:nvSpPr>
          <p:cNvPr id="10" name="Rectangle 9"/>
          <p:cNvSpPr/>
          <p:nvPr/>
        </p:nvSpPr>
        <p:spPr>
          <a:xfrm>
            <a:off x="9010650" y="0"/>
            <a:ext cx="1333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eform 5"/>
          <p:cNvSpPr>
            <a:spLocks/>
          </p:cNvSpPr>
          <p:nvPr/>
        </p:nvSpPr>
        <p:spPr bwMode="auto">
          <a:xfrm>
            <a:off x="266701" y="1236134"/>
            <a:ext cx="85725" cy="359833"/>
          </a:xfrm>
          <a:custGeom>
            <a:avLst/>
            <a:gdLst>
              <a:gd name="T0" fmla="*/ 6 w 27"/>
              <a:gd name="T1" fmla="*/ 82 h 85"/>
              <a:gd name="T2" fmla="*/ 26 w 27"/>
              <a:gd name="T3" fmla="*/ 47 h 85"/>
              <a:gd name="T4" fmla="*/ 26 w 27"/>
              <a:gd name="T5" fmla="*/ 38 h 85"/>
              <a:gd name="T6" fmla="*/ 6 w 27"/>
              <a:gd name="T7" fmla="*/ 3 h 85"/>
              <a:gd name="T8" fmla="*/ 0 w 27"/>
              <a:gd name="T9" fmla="*/ 0 h 85"/>
              <a:gd name="T10" fmla="*/ 2 w 27"/>
              <a:gd name="T11" fmla="*/ 4 h 85"/>
              <a:gd name="T12" fmla="*/ 12 w 27"/>
              <a:gd name="T13" fmla="*/ 43 h 85"/>
              <a:gd name="T14" fmla="*/ 2 w 27"/>
              <a:gd name="T15" fmla="*/ 82 h 85"/>
              <a:gd name="T16" fmla="*/ 0 w 27"/>
              <a:gd name="T17" fmla="*/ 85 h 85"/>
              <a:gd name="T18" fmla="*/ 6 w 27"/>
              <a:gd name="T19"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85">
                <a:moveTo>
                  <a:pt x="6" y="82"/>
                </a:moveTo>
                <a:cubicBezTo>
                  <a:pt x="26" y="47"/>
                  <a:pt x="26" y="47"/>
                  <a:pt x="26" y="47"/>
                </a:cubicBezTo>
                <a:cubicBezTo>
                  <a:pt x="27" y="44"/>
                  <a:pt x="27" y="41"/>
                  <a:pt x="26" y="38"/>
                </a:cubicBezTo>
                <a:cubicBezTo>
                  <a:pt x="6" y="3"/>
                  <a:pt x="6" y="3"/>
                  <a:pt x="6" y="3"/>
                </a:cubicBezTo>
                <a:cubicBezTo>
                  <a:pt x="4" y="0"/>
                  <a:pt x="2" y="0"/>
                  <a:pt x="0" y="0"/>
                </a:cubicBezTo>
                <a:cubicBezTo>
                  <a:pt x="1" y="1"/>
                  <a:pt x="2" y="2"/>
                  <a:pt x="2" y="4"/>
                </a:cubicBezTo>
                <a:cubicBezTo>
                  <a:pt x="7" y="15"/>
                  <a:pt x="12" y="28"/>
                  <a:pt x="12" y="43"/>
                </a:cubicBezTo>
                <a:cubicBezTo>
                  <a:pt x="12" y="57"/>
                  <a:pt x="7" y="70"/>
                  <a:pt x="2" y="82"/>
                </a:cubicBezTo>
                <a:cubicBezTo>
                  <a:pt x="2" y="83"/>
                  <a:pt x="1" y="84"/>
                  <a:pt x="0" y="85"/>
                </a:cubicBezTo>
                <a:cubicBezTo>
                  <a:pt x="2" y="85"/>
                  <a:pt x="4" y="85"/>
                  <a:pt x="6" y="8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82841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Bumper Slide">
    <p:spTree>
      <p:nvGrpSpPr>
        <p:cNvPr id="1" name=""/>
        <p:cNvGrpSpPr/>
        <p:nvPr/>
      </p:nvGrpSpPr>
      <p:grpSpPr>
        <a:xfrm>
          <a:off x="0" y="0"/>
          <a:ext cx="0" cy="0"/>
          <a:chOff x="0" y="0"/>
          <a:chExt cx="0" cy="0"/>
        </a:xfrm>
      </p:grpSpPr>
      <p:sp>
        <p:nvSpPr>
          <p:cNvPr id="11" name="Rectangle 10"/>
          <p:cNvSpPr/>
          <p:nvPr/>
        </p:nvSpPr>
        <p:spPr>
          <a:xfrm>
            <a:off x="0" y="0"/>
            <a:ext cx="8915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hasCustomPrompt="1"/>
          </p:nvPr>
        </p:nvSpPr>
        <p:spPr>
          <a:xfrm>
            <a:off x="447134" y="2656751"/>
            <a:ext cx="7391400" cy="688975"/>
          </a:xfrm>
        </p:spPr>
        <p:txBody>
          <a:bodyPr anchor="b"/>
          <a:lstStyle>
            <a:lvl1pPr algn="l" defTabSz="914400" rtl="0" eaLnBrk="1" latinLnBrk="0" hangingPunct="1">
              <a:lnSpc>
                <a:spcPct val="90000"/>
              </a:lnSpc>
              <a:spcBef>
                <a:spcPct val="0"/>
              </a:spcBef>
              <a:buNone/>
              <a:defRPr lang="en-US" sz="2800" kern="1200" cap="all" spc="0" baseline="0" dirty="0">
                <a:solidFill>
                  <a:schemeClr val="bg1"/>
                </a:solidFill>
                <a:latin typeface="DIN-Regular" pitchFamily="34" charset="0"/>
                <a:ea typeface="+mj-ea"/>
                <a:cs typeface="+mj-cs"/>
              </a:defRPr>
            </a:lvl1pPr>
          </a:lstStyle>
          <a:p>
            <a:r>
              <a:rPr lang="en-US" dirty="0"/>
              <a:t>CLICK TO EDIT MASTER TITLE STYLE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0345" y="5984344"/>
            <a:ext cx="1104702" cy="502465"/>
          </a:xfrm>
          <a:prstGeom prst="rect">
            <a:avLst/>
          </a:prstGeom>
        </p:spPr>
      </p:pic>
      <p:sp>
        <p:nvSpPr>
          <p:cNvPr id="3" name="Subtitle 2"/>
          <p:cNvSpPr>
            <a:spLocks noGrp="1"/>
          </p:cNvSpPr>
          <p:nvPr>
            <p:ph type="subTitle" idx="1" hasCustomPrompt="1"/>
          </p:nvPr>
        </p:nvSpPr>
        <p:spPr>
          <a:xfrm>
            <a:off x="593694" y="3522042"/>
            <a:ext cx="7391400" cy="364932"/>
          </a:xfrm>
        </p:spPr>
        <p:txBody>
          <a:bodyPr>
            <a:normAutofit/>
          </a:bodyPr>
          <a:lstStyle>
            <a:lvl1pPr marL="0" indent="0" algn="l">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5" name="Slide Number Placeholder 5"/>
          <p:cNvSpPr>
            <a:spLocks noGrp="1"/>
          </p:cNvSpPr>
          <p:nvPr>
            <p:ph type="sldNum" sz="quarter" idx="4"/>
          </p:nvPr>
        </p:nvSpPr>
        <p:spPr>
          <a:xfrm>
            <a:off x="8194876" y="6129140"/>
            <a:ext cx="507872" cy="365125"/>
          </a:xfrm>
          <a:prstGeom prst="rect">
            <a:avLst/>
          </a:prstGeom>
        </p:spPr>
        <p:txBody>
          <a:bodyPr vert="horz" lIns="91440" tIns="45720" rIns="91440" bIns="45720" rtlCol="0" anchor="ctr"/>
          <a:lstStyle>
            <a:lvl1pPr algn="r">
              <a:defRPr sz="900">
                <a:solidFill>
                  <a:schemeClr val="bg1"/>
                </a:solidFill>
                <a:latin typeface="DIN-Regular" pitchFamily="34" charset="0"/>
              </a:defRPr>
            </a:lvl1pPr>
          </a:lstStyle>
          <a:p>
            <a:fld id="{3145294B-9D02-485F-B88E-FCE99450F0B8}" type="slidenum">
              <a:rPr lang="en-US" smtClean="0">
                <a:solidFill>
                  <a:prstClr val="white"/>
                </a:solidFill>
              </a:rPr>
              <a:pPr/>
              <a:t>‹N›</a:t>
            </a:fld>
            <a:endParaRPr lang="en-US" dirty="0">
              <a:solidFill>
                <a:prstClr val="white"/>
              </a:solidFill>
            </a:endParaRPr>
          </a:p>
        </p:txBody>
      </p:sp>
      <p:cxnSp>
        <p:nvCxnSpPr>
          <p:cNvPr id="9" name="Straight Connector 8"/>
          <p:cNvCxnSpPr/>
          <p:nvPr/>
        </p:nvCxnSpPr>
        <p:spPr>
          <a:xfrm>
            <a:off x="560458" y="3351795"/>
            <a:ext cx="5931373" cy="0"/>
          </a:xfrm>
          <a:prstGeom prst="line">
            <a:avLst/>
          </a:prstGeom>
          <a:ln w="6350">
            <a:gradFill flip="none" rotWithShape="1">
              <a:gsLst>
                <a:gs pos="46250">
                  <a:schemeClr val="accent3"/>
                </a:gs>
                <a:gs pos="0">
                  <a:schemeClr val="accent3"/>
                </a:gs>
                <a:gs pos="89573">
                  <a:schemeClr val="accent3">
                    <a:alpha val="59000"/>
                  </a:schemeClr>
                </a:gs>
                <a:gs pos="100000">
                  <a:schemeClr val="accent3">
                    <a:alpha val="7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5894" y="6111666"/>
            <a:ext cx="6037264" cy="415498"/>
          </a:xfrm>
          <a:prstGeom prst="rect">
            <a:avLst/>
          </a:prstGeom>
          <a:noFill/>
        </p:spPr>
        <p:txBody>
          <a:bodyPr wrap="square" rtlCol="0">
            <a:spAutoFit/>
          </a:bodyPr>
          <a:lstStyle/>
          <a:p>
            <a:pPr algn="just"/>
            <a:r>
              <a:rPr lang="en-US" sz="700" dirty="0">
                <a:solidFill>
                  <a:prstClr val="white"/>
                </a:solidFill>
              </a:rPr>
              <a:t>Lilly Confidential. Do Not Copy. Copyright ©2015 Eli Lilly and Company. Not for use in promotion. This is a forward-looking planning document. It is not our intention to implement marketing communications that fall beyond the currently approved indications. Any current promotional activities must be consistent with approved label and carried out in compliance with all company policies and applicable laws and regulations.</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697" r="91929" b="94318"/>
          <a:stretch/>
        </p:blipFill>
        <p:spPr>
          <a:xfrm>
            <a:off x="503832" y="3581405"/>
            <a:ext cx="192854" cy="261257"/>
          </a:xfrm>
          <a:prstGeom prst="rect">
            <a:avLst/>
          </a:prstGeom>
        </p:spPr>
      </p:pic>
    </p:spTree>
    <p:extLst>
      <p:ext uri="{BB962C8B-B14F-4D97-AF65-F5344CB8AC3E}">
        <p14:creationId xmlns:p14="http://schemas.microsoft.com/office/powerpoint/2010/main" val="83106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492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E2B7F23-A992-4673-8F74-D80F0E53C3E0}" type="datetimeFigureOut">
              <a:rPr lang="en-US" smtClean="0"/>
              <a:pPr/>
              <a:t>10/19/2019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3ADB8-1727-4EE9-A2BB-EC3FCE0CFE58}" type="slidenum">
              <a:rPr lang="en-US" smtClean="0"/>
              <a:pPr/>
              <a:t>‹N›</a:t>
            </a:fld>
            <a:endParaRPr lang="en-US"/>
          </a:p>
        </p:txBody>
      </p:sp>
    </p:spTree>
    <p:extLst>
      <p:ext uri="{BB962C8B-B14F-4D97-AF65-F5344CB8AC3E}">
        <p14:creationId xmlns:p14="http://schemas.microsoft.com/office/powerpoint/2010/main" val="1335397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462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86000"/>
            <a:ext cx="4040188" cy="3733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64623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86000"/>
            <a:ext cx="4041775" cy="3733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5400"/>
            <a:ext cx="8229600" cy="1397000"/>
          </a:xfrm>
        </p:spPr>
        <p:txBody>
          <a:bodyPr/>
          <a:lstStyle>
            <a:lvl1pPr>
              <a:defRPr sz="3600" b="0">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495178744"/>
      </p:ext>
    </p:extLst>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2B7F23-A992-4673-8F74-D80F0E53C3E0}" type="datetimeFigureOut">
              <a:rPr lang="en-US" smtClean="0"/>
              <a:pPr/>
              <a:t>10/19/2019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3ADB8-1727-4EE9-A2BB-EC3FCE0CFE58}" type="slidenum">
              <a:rPr lang="en-US" smtClean="0"/>
              <a:pPr/>
              <a:t>‹N›</a:t>
            </a:fld>
            <a:endParaRPr lang="en-US"/>
          </a:p>
        </p:txBody>
      </p:sp>
    </p:spTree>
    <p:extLst>
      <p:ext uri="{BB962C8B-B14F-4D97-AF65-F5344CB8AC3E}">
        <p14:creationId xmlns:p14="http://schemas.microsoft.com/office/powerpoint/2010/main" val="1062035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2B7F23-A992-4673-8F74-D80F0E53C3E0}" type="datetimeFigureOut">
              <a:rPr lang="en-US" smtClean="0"/>
              <a:pPr/>
              <a:t>10/19/2019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3ADB8-1727-4EE9-A2BB-EC3FCE0CFE58}" type="slidenum">
              <a:rPr lang="en-US" smtClean="0"/>
              <a:pPr/>
              <a:t>‹N›</a:t>
            </a:fld>
            <a:endParaRPr lang="en-US"/>
          </a:p>
        </p:txBody>
      </p:sp>
    </p:spTree>
    <p:extLst>
      <p:ext uri="{BB962C8B-B14F-4D97-AF65-F5344CB8AC3E}">
        <p14:creationId xmlns:p14="http://schemas.microsoft.com/office/powerpoint/2010/main" val="2016472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2B7F23-A992-4673-8F74-D80F0E53C3E0}" type="datetimeFigureOut">
              <a:rPr lang="en-US" smtClean="0"/>
              <a:pPr/>
              <a:t>10/19/2019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3ADB8-1727-4EE9-A2BB-EC3FCE0CFE58}" type="slidenum">
              <a:rPr lang="en-US" smtClean="0"/>
              <a:pPr/>
              <a:t>‹N›</a:t>
            </a:fld>
            <a:endParaRPr lang="en-US"/>
          </a:p>
        </p:txBody>
      </p:sp>
    </p:spTree>
    <p:extLst>
      <p:ext uri="{BB962C8B-B14F-4D97-AF65-F5344CB8AC3E}">
        <p14:creationId xmlns:p14="http://schemas.microsoft.com/office/powerpoint/2010/main" val="4165026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2B7F23-A992-4673-8F74-D80F0E53C3E0}" type="datetimeFigureOut">
              <a:rPr lang="en-US" smtClean="0"/>
              <a:pPr/>
              <a:t>10/19/2019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23ADB8-1727-4EE9-A2BB-EC3FCE0CFE58}" type="slidenum">
              <a:rPr lang="en-US" smtClean="0"/>
              <a:pPr/>
              <a:t>‹N›</a:t>
            </a:fld>
            <a:endParaRPr lang="en-US"/>
          </a:p>
        </p:txBody>
      </p:sp>
    </p:spTree>
    <p:extLst>
      <p:ext uri="{BB962C8B-B14F-4D97-AF65-F5344CB8AC3E}">
        <p14:creationId xmlns:p14="http://schemas.microsoft.com/office/powerpoint/2010/main" val="864518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2B7F23-A992-4673-8F74-D80F0E53C3E0}" type="datetimeFigureOut">
              <a:rPr lang="en-US" smtClean="0"/>
              <a:pPr/>
              <a:t>10/19/2019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23ADB8-1727-4EE9-A2BB-EC3FCE0CFE58}" type="slidenum">
              <a:rPr lang="en-US" smtClean="0"/>
              <a:pPr/>
              <a:t>‹N›</a:t>
            </a:fld>
            <a:endParaRPr lang="en-US"/>
          </a:p>
        </p:txBody>
      </p:sp>
    </p:spTree>
    <p:extLst>
      <p:ext uri="{BB962C8B-B14F-4D97-AF65-F5344CB8AC3E}">
        <p14:creationId xmlns:p14="http://schemas.microsoft.com/office/powerpoint/2010/main" val="265000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2B7F23-A992-4673-8F74-D80F0E53C3E0}" type="datetimeFigureOut">
              <a:rPr lang="en-US" smtClean="0"/>
              <a:pPr/>
              <a:t>10/19/2019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23ADB8-1727-4EE9-A2BB-EC3FCE0CFE58}" type="slidenum">
              <a:rPr lang="en-US" smtClean="0"/>
              <a:pPr/>
              <a:t>‹N›</a:t>
            </a:fld>
            <a:endParaRPr lang="en-US"/>
          </a:p>
        </p:txBody>
      </p:sp>
    </p:spTree>
    <p:extLst>
      <p:ext uri="{BB962C8B-B14F-4D97-AF65-F5344CB8AC3E}">
        <p14:creationId xmlns:p14="http://schemas.microsoft.com/office/powerpoint/2010/main" val="153515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E2B7F23-A992-4673-8F74-D80F0E53C3E0}" type="datetimeFigureOut">
              <a:rPr lang="en-US" smtClean="0"/>
              <a:pPr/>
              <a:t>10/19/2019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3ADB8-1727-4EE9-A2BB-EC3FCE0CFE58}" type="slidenum">
              <a:rPr lang="en-US" smtClean="0"/>
              <a:pPr/>
              <a:t>‹N›</a:t>
            </a:fld>
            <a:endParaRPr lang="en-US"/>
          </a:p>
        </p:txBody>
      </p:sp>
    </p:spTree>
    <p:extLst>
      <p:ext uri="{BB962C8B-B14F-4D97-AF65-F5344CB8AC3E}">
        <p14:creationId xmlns:p14="http://schemas.microsoft.com/office/powerpoint/2010/main" val="11170384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E2B7F23-A992-4673-8F74-D80F0E53C3E0}" type="datetimeFigureOut">
              <a:rPr lang="en-US" smtClean="0"/>
              <a:pPr/>
              <a:t>10/19/2019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3ADB8-1727-4EE9-A2BB-EC3FCE0CFE58}" type="slidenum">
              <a:rPr lang="en-US" smtClean="0"/>
              <a:pPr/>
              <a:t>‹N›</a:t>
            </a:fld>
            <a:endParaRPr lang="en-US"/>
          </a:p>
        </p:txBody>
      </p:sp>
    </p:spTree>
    <p:extLst>
      <p:ext uri="{BB962C8B-B14F-4D97-AF65-F5344CB8AC3E}">
        <p14:creationId xmlns:p14="http://schemas.microsoft.com/office/powerpoint/2010/main" val="10982552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2B7F23-A992-4673-8F74-D80F0E53C3E0}" type="datetimeFigureOut">
              <a:rPr lang="en-US" smtClean="0"/>
              <a:pPr/>
              <a:t>10/19/2019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3ADB8-1727-4EE9-A2BB-EC3FCE0CFE58}" type="slidenum">
              <a:rPr lang="en-US" smtClean="0"/>
              <a:pPr/>
              <a:t>‹N›</a:t>
            </a:fld>
            <a:endParaRPr lang="en-US"/>
          </a:p>
        </p:txBody>
      </p:sp>
    </p:spTree>
    <p:extLst>
      <p:ext uri="{BB962C8B-B14F-4D97-AF65-F5344CB8AC3E}">
        <p14:creationId xmlns:p14="http://schemas.microsoft.com/office/powerpoint/2010/main" val="1423091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2B7F23-A992-4673-8F74-D80F0E53C3E0}" type="datetimeFigureOut">
              <a:rPr lang="en-US" smtClean="0"/>
              <a:pPr/>
              <a:t>10/19/2019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3ADB8-1727-4EE9-A2BB-EC3FCE0CFE58}" type="slidenum">
              <a:rPr lang="en-US" smtClean="0"/>
              <a:pPr/>
              <a:t>‹N›</a:t>
            </a:fld>
            <a:endParaRPr lang="en-US"/>
          </a:p>
        </p:txBody>
      </p:sp>
    </p:spTree>
    <p:extLst>
      <p:ext uri="{BB962C8B-B14F-4D97-AF65-F5344CB8AC3E}">
        <p14:creationId xmlns:p14="http://schemas.microsoft.com/office/powerpoint/2010/main" val="3868454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1" y="0"/>
            <a:ext cx="9135879" cy="6858000"/>
          </a:xfrm>
          <a:prstGeom prst="rect">
            <a:avLst/>
          </a:prstGeom>
        </p:spPr>
      </p:pic>
      <p:sp>
        <p:nvSpPr>
          <p:cNvPr id="11" name="TextBox 10"/>
          <p:cNvSpPr txBox="1"/>
          <p:nvPr/>
        </p:nvSpPr>
        <p:spPr>
          <a:xfrm>
            <a:off x="157129" y="6359425"/>
            <a:ext cx="7247136" cy="276999"/>
          </a:xfrm>
          <a:prstGeom prst="rect">
            <a:avLst/>
          </a:prstGeom>
          <a:noFill/>
        </p:spPr>
        <p:txBody>
          <a:bodyPr wrap="square" rtlCol="0">
            <a:spAutoFit/>
          </a:bodyPr>
          <a:lstStyle/>
          <a:p>
            <a:pPr algn="just"/>
            <a:r>
              <a:rPr lang="en-US" sz="600" b="0" i="0" u="none" strike="noStrike" kern="1200" spc="-10" baseline="0" dirty="0">
                <a:solidFill>
                  <a:srgbClr val="A7A9AC"/>
                </a:solidFill>
                <a:latin typeface="+mn-lt"/>
                <a:ea typeface="+mn-ea"/>
                <a:cs typeface="+mn-cs"/>
              </a:rPr>
              <a:t>Lilly Confidential. Do Not Copy. Copyright © 2016 Eli Lilly and Company. Not for use in promotion. This is a forward-looking planning document. It is not our intention to implement marketing communications that </a:t>
            </a:r>
            <a:br>
              <a:rPr lang="en-US" sz="600" b="0" i="0" u="none" strike="noStrike" kern="1200" spc="-10" baseline="0" dirty="0">
                <a:solidFill>
                  <a:srgbClr val="A7A9AC"/>
                </a:solidFill>
                <a:latin typeface="+mn-lt"/>
                <a:ea typeface="+mn-ea"/>
                <a:cs typeface="+mn-cs"/>
              </a:rPr>
            </a:br>
            <a:r>
              <a:rPr lang="en-US" sz="600" b="0" i="0" u="none" strike="noStrike" kern="1200" spc="-10" baseline="0" dirty="0">
                <a:solidFill>
                  <a:srgbClr val="A7A9AC"/>
                </a:solidFill>
                <a:latin typeface="+mn-lt"/>
                <a:ea typeface="+mn-ea"/>
                <a:cs typeface="+mn-cs"/>
              </a:rPr>
              <a:t>fall beyond the currently approved indications. Any current promotional activities must be consistent with approved label and carried out in compliance with all company policies and applicable laws and regulations.</a:t>
            </a:r>
            <a:endParaRPr lang="en-US" sz="600" spc="-10" baseline="0" dirty="0">
              <a:solidFill>
                <a:srgbClr val="A7A9AC"/>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1244" y="6133896"/>
            <a:ext cx="848466" cy="524256"/>
          </a:xfrm>
          <a:prstGeom prst="rect">
            <a:avLst/>
          </a:prstGeom>
          <a:noFill/>
          <a:ln>
            <a:no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57099" y="5067868"/>
            <a:ext cx="3009332" cy="200168"/>
          </a:xfrm>
          <a:prstGeom prst="rect">
            <a:avLst/>
          </a:prstGeom>
        </p:spPr>
      </p:pic>
      <p:sp>
        <p:nvSpPr>
          <p:cNvPr id="2" name="Title 1"/>
          <p:cNvSpPr>
            <a:spLocks noGrp="1"/>
          </p:cNvSpPr>
          <p:nvPr>
            <p:ph type="ctrTitle" hasCustomPrompt="1"/>
          </p:nvPr>
        </p:nvSpPr>
        <p:spPr>
          <a:xfrm>
            <a:off x="1983179" y="3705114"/>
            <a:ext cx="5183992" cy="869751"/>
          </a:xfrm>
        </p:spPr>
        <p:txBody>
          <a:bodyPr tIns="0" rIns="0" bIns="0" anchor="b"/>
          <a:lstStyle>
            <a:lvl1pPr algn="ctr">
              <a:defRPr sz="1800" b="1" cap="none" spc="0" baseline="0">
                <a:solidFill>
                  <a:schemeClr val="accent1"/>
                </a:solidFill>
                <a:latin typeface="+mj-lt"/>
              </a:defRPr>
            </a:lvl1pPr>
          </a:lstStyle>
          <a:p>
            <a:r>
              <a:rPr lang="en-US" dirty="0"/>
              <a:t>Click To Edit Master Title Style</a:t>
            </a:r>
          </a:p>
        </p:txBody>
      </p:sp>
      <p:sp>
        <p:nvSpPr>
          <p:cNvPr id="3" name="Subtitle 2"/>
          <p:cNvSpPr>
            <a:spLocks noGrp="1"/>
          </p:cNvSpPr>
          <p:nvPr>
            <p:ph type="subTitle" idx="1" hasCustomPrompt="1"/>
          </p:nvPr>
        </p:nvSpPr>
        <p:spPr>
          <a:xfrm>
            <a:off x="2155371" y="4579137"/>
            <a:ext cx="4839608" cy="349716"/>
          </a:xfrm>
        </p:spPr>
        <p:txBody>
          <a:bodyPr tIns="0" rIns="0" bIns="0">
            <a:noAutofit/>
          </a:bodyPr>
          <a:lstStyle>
            <a:lvl1pPr marL="0" indent="0" algn="ctr">
              <a:buNone/>
              <a:defRPr sz="1400" b="0" cap="none" spc="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ext Placeholder 8"/>
          <p:cNvSpPr>
            <a:spLocks noGrp="1"/>
          </p:cNvSpPr>
          <p:nvPr>
            <p:ph type="body" sz="quarter" idx="10" hasCustomPrompt="1"/>
          </p:nvPr>
        </p:nvSpPr>
        <p:spPr>
          <a:xfrm>
            <a:off x="3543300" y="5436680"/>
            <a:ext cx="2057400" cy="304800"/>
          </a:xfrm>
        </p:spPr>
        <p:txBody>
          <a:bodyPr rIns="0" anchor="ctr">
            <a:noAutofit/>
          </a:bodyPr>
          <a:lstStyle>
            <a:lvl1pPr marL="0" indent="0" algn="ctr">
              <a:buNone/>
              <a:defRPr sz="1000" b="1" cap="all" spc="100" baseline="0">
                <a:solidFill>
                  <a:schemeClr val="accent3"/>
                </a:solidFill>
                <a:latin typeface="+mj-lt"/>
              </a:defRPr>
            </a:lvl1pPr>
          </a:lstStyle>
          <a:p>
            <a:pPr lvl="0"/>
            <a:r>
              <a:rPr lang="en-US" dirty="0"/>
              <a:t>Date</a:t>
            </a:r>
          </a:p>
        </p:txBody>
      </p:sp>
    </p:spTree>
    <p:extLst>
      <p:ext uri="{BB962C8B-B14F-4D97-AF65-F5344CB8AC3E}">
        <p14:creationId xmlns:p14="http://schemas.microsoft.com/office/powerpoint/2010/main" val="98900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Gastri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311" y="75109"/>
            <a:ext cx="7027833" cy="779915"/>
          </a:xfr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450850" y="1810322"/>
            <a:ext cx="8075614" cy="4253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p:cNvSpPr>
            <a:spLocks noGrp="1"/>
          </p:cNvSpPr>
          <p:nvPr>
            <p:ph type="body" sz="quarter" idx="13" hasCustomPrompt="1"/>
          </p:nvPr>
        </p:nvSpPr>
        <p:spPr>
          <a:xfrm>
            <a:off x="450835" y="1275471"/>
            <a:ext cx="8075628" cy="274320"/>
          </a:xfrm>
        </p:spPr>
        <p:txBody>
          <a:bodyPr vert="horz" lIns="0" tIns="0" rIns="0" bIns="0" rtlCol="0" anchor="ctr">
            <a:noAutofit/>
          </a:bodyPr>
          <a:lstStyle>
            <a:lvl1pPr marL="0" indent="0" algn="l" defTabSz="914400" rtl="0" eaLnBrk="1" latinLnBrk="0" hangingPunct="1">
              <a:lnSpc>
                <a:spcPct val="100000"/>
              </a:lnSpc>
              <a:spcBef>
                <a:spcPts val="0"/>
              </a:spcBef>
              <a:spcAft>
                <a:spcPts val="300"/>
              </a:spcAft>
              <a:buFont typeface="Arial" pitchFamily="34" charset="0"/>
              <a:buNone/>
              <a:defRPr lang="en-US" sz="1400" b="1" kern="1200" cap="none" baseline="0" dirty="0" smtClean="0">
                <a:solidFill>
                  <a:schemeClr val="accent3"/>
                </a:solidFill>
                <a:latin typeface="+mn-lt"/>
                <a:ea typeface="+mn-ea"/>
                <a:cs typeface="+mn-cs"/>
              </a:defRPr>
            </a:lvl1pPr>
          </a:lstStyle>
          <a:p>
            <a:pPr lvl="0"/>
            <a:r>
              <a:rPr lang="en-US" dirty="0"/>
              <a:t>Click to edit subhead</a:t>
            </a:r>
          </a:p>
        </p:txBody>
      </p:sp>
    </p:spTree>
    <p:extLst>
      <p:ext uri="{BB962C8B-B14F-4D97-AF65-F5344CB8AC3E}">
        <p14:creationId xmlns:p14="http://schemas.microsoft.com/office/powerpoint/2010/main" val="99466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530"/>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4"/>
            <a:ext cx="6400800" cy="1752600"/>
          </a:xfrm>
        </p:spPr>
        <p:txBody>
          <a:bodyPr/>
          <a:lstStyle>
            <a:lvl1pPr marL="0" indent="0" algn="ctr">
              <a:buNone/>
              <a:defRPr/>
            </a:lvl1pPr>
            <a:lvl2pPr marL="432162" indent="0" algn="ctr">
              <a:buNone/>
              <a:defRPr/>
            </a:lvl2pPr>
            <a:lvl3pPr marL="864325" indent="0" algn="ctr">
              <a:buNone/>
              <a:defRPr/>
            </a:lvl3pPr>
            <a:lvl4pPr marL="1296491" indent="0" algn="ctr">
              <a:buNone/>
              <a:defRPr/>
            </a:lvl4pPr>
            <a:lvl5pPr marL="1728656" indent="0" algn="ctr">
              <a:buNone/>
              <a:defRPr/>
            </a:lvl5pPr>
            <a:lvl6pPr marL="2160821" indent="0" algn="ctr">
              <a:buNone/>
              <a:defRPr/>
            </a:lvl6pPr>
            <a:lvl7pPr marL="2592983" indent="0" algn="ctr">
              <a:buNone/>
              <a:defRPr/>
            </a:lvl7pPr>
            <a:lvl8pPr marL="3025150" indent="0" algn="ctr">
              <a:buNone/>
              <a:defRPr/>
            </a:lvl8pPr>
            <a:lvl9pPr marL="3457313"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p:txBody>
          <a:bodyPr/>
          <a:lstStyle>
            <a:lvl1pPr defTabSz="457200" eaLnBrk="0" hangingPunct="0">
              <a:defRPr>
                <a:ea typeface="ＭＳ Ｐゴシック" pitchFamily="34" charset="-128"/>
              </a:defRPr>
            </a:lvl1pPr>
          </a:lstStyle>
          <a:p>
            <a:pPr>
              <a:defRPr/>
            </a:pPr>
            <a:endParaRPr lang="it-IT"/>
          </a:p>
        </p:txBody>
      </p:sp>
      <p:sp>
        <p:nvSpPr>
          <p:cNvPr id="5" name="Rectangle 5"/>
          <p:cNvSpPr>
            <a:spLocks noGrp="1" noChangeArrowheads="1"/>
          </p:cNvSpPr>
          <p:nvPr>
            <p:ph type="ftr" sz="quarter" idx="11"/>
          </p:nvPr>
        </p:nvSpPr>
        <p:spPr/>
        <p:txBody>
          <a:bodyPr/>
          <a:lstStyle>
            <a:lvl1pPr defTabSz="457200" eaLnBrk="0" hangingPunct="0">
              <a:defRPr>
                <a:ea typeface="ＭＳ Ｐゴシック" pitchFamily="34"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defTabSz="457200" eaLnBrk="0" hangingPunct="0">
              <a:defRPr/>
            </a:lvl1pPr>
          </a:lstStyle>
          <a:p>
            <a:pPr>
              <a:defRPr/>
            </a:pPr>
            <a:fld id="{5D40E655-CE77-4ACF-8817-2AB4D59E680C}" type="slidenum">
              <a:rPr lang="it-IT" altLang="x-none"/>
              <a:pPr>
                <a:defRPr/>
              </a:pPr>
              <a:t>‹N›</a:t>
            </a:fld>
            <a:endParaRPr lang="it-IT" altLang="x-none"/>
          </a:p>
        </p:txBody>
      </p:sp>
    </p:spTree>
    <p:extLst>
      <p:ext uri="{BB962C8B-B14F-4D97-AF65-F5344CB8AC3E}">
        <p14:creationId xmlns:p14="http://schemas.microsoft.com/office/powerpoint/2010/main" val="3732926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4" name="Picture 2" descr="C:\Users\marisa\Desktop\Humanitas-PPT\Present.Mkg-CancerCenter.1a\IMG-PPT\Fascia-orange.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5925" y="457200"/>
            <a:ext cx="84645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lstStyle/>
          <a:p>
            <a:r>
              <a:rPr lang="it-IT" dirty="0"/>
              <a:t>Fare clic per modificare lo stile del titolo</a:t>
            </a:r>
          </a:p>
        </p:txBody>
      </p:sp>
      <p:sp>
        <p:nvSpPr>
          <p:cNvPr id="3" name="Segnaposto contenuto 2"/>
          <p:cNvSpPr>
            <a:spLocks noGrp="1"/>
          </p:cNvSpPr>
          <p:nvPr>
            <p:ph idx="1"/>
          </p:nvPr>
        </p:nvSpPr>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data 3"/>
          <p:cNvSpPr>
            <a:spLocks noGrp="1"/>
          </p:cNvSpPr>
          <p:nvPr>
            <p:ph type="dt" sz="half" idx="10"/>
          </p:nvPr>
        </p:nvSpPr>
        <p:spPr/>
        <p:txBody>
          <a:bodyPr/>
          <a:lstStyle>
            <a:lvl1pPr defTabSz="457200" eaLnBrk="0" hangingPunct="0">
              <a:defRPr>
                <a:ea typeface="ＭＳ Ｐゴシック" pitchFamily="34" charset="-128"/>
              </a:defRPr>
            </a:lvl1pPr>
          </a:lstStyle>
          <a:p>
            <a:pPr>
              <a:defRPr/>
            </a:pPr>
            <a:endParaRPr lang="it-IT"/>
          </a:p>
        </p:txBody>
      </p:sp>
      <p:sp>
        <p:nvSpPr>
          <p:cNvPr id="6" name="Segnaposto piè di pagina 4"/>
          <p:cNvSpPr>
            <a:spLocks noGrp="1"/>
          </p:cNvSpPr>
          <p:nvPr>
            <p:ph type="ftr" sz="quarter" idx="11"/>
          </p:nvPr>
        </p:nvSpPr>
        <p:spPr/>
        <p:txBody>
          <a:bodyPr/>
          <a:lstStyle>
            <a:lvl1pPr defTabSz="457200" eaLnBrk="0" hangingPunct="0">
              <a:defRPr>
                <a:ea typeface="ＭＳ Ｐゴシック" pitchFamily="34" charset="-128"/>
              </a:defRPr>
            </a:lvl1pPr>
          </a:lstStyle>
          <a:p>
            <a:pPr>
              <a:defRPr/>
            </a:pPr>
            <a:endParaRPr lang="it-IT"/>
          </a:p>
        </p:txBody>
      </p:sp>
      <p:sp>
        <p:nvSpPr>
          <p:cNvPr id="7" name="Segnaposto numero diapositiva 5"/>
          <p:cNvSpPr>
            <a:spLocks noGrp="1"/>
          </p:cNvSpPr>
          <p:nvPr>
            <p:ph type="sldNum" sz="quarter" idx="12"/>
          </p:nvPr>
        </p:nvSpPr>
        <p:spPr/>
        <p:txBody>
          <a:bodyPr/>
          <a:lstStyle>
            <a:lvl1pPr defTabSz="457200" eaLnBrk="0" hangingPunct="0">
              <a:defRPr/>
            </a:lvl1pPr>
          </a:lstStyle>
          <a:p>
            <a:pPr>
              <a:defRPr/>
            </a:pPr>
            <a:fld id="{CD2BEC95-70C4-410B-94A2-3EED6FBCE9B6}" type="slidenum">
              <a:rPr lang="it-IT" altLang="x-none"/>
              <a:pPr>
                <a:defRPr/>
              </a:pPr>
              <a:t>‹N›</a:t>
            </a:fld>
            <a:endParaRPr lang="it-IT" altLang="x-none"/>
          </a:p>
        </p:txBody>
      </p:sp>
    </p:spTree>
    <p:extLst>
      <p:ext uri="{BB962C8B-B14F-4D97-AF65-F5344CB8AC3E}">
        <p14:creationId xmlns:p14="http://schemas.microsoft.com/office/powerpoint/2010/main" val="35838391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435" y="4406916"/>
            <a:ext cx="7772400" cy="1362074"/>
          </a:xfrm>
        </p:spPr>
        <p:txBody>
          <a:bodyPr anchor="t"/>
          <a:lstStyle>
            <a:lvl1pPr algn="l">
              <a:defRPr sz="3800" b="1" cap="all"/>
            </a:lvl1pPr>
          </a:lstStyle>
          <a:p>
            <a:r>
              <a:rPr lang="it-IT"/>
              <a:t>Fare clic per modificare lo stile del titolo</a:t>
            </a:r>
          </a:p>
        </p:txBody>
      </p:sp>
      <p:sp>
        <p:nvSpPr>
          <p:cNvPr id="3" name="Segnaposto testo 2"/>
          <p:cNvSpPr>
            <a:spLocks noGrp="1"/>
          </p:cNvSpPr>
          <p:nvPr>
            <p:ph type="body" idx="1"/>
          </p:nvPr>
        </p:nvSpPr>
        <p:spPr>
          <a:xfrm>
            <a:off x="722435" y="2906716"/>
            <a:ext cx="7772400" cy="1500186"/>
          </a:xfrm>
        </p:spPr>
        <p:txBody>
          <a:bodyPr anchor="b"/>
          <a:lstStyle>
            <a:lvl1pPr marL="0" indent="0">
              <a:buNone/>
              <a:defRPr sz="1900"/>
            </a:lvl1pPr>
            <a:lvl2pPr marL="432162" indent="0">
              <a:buNone/>
              <a:defRPr sz="1800"/>
            </a:lvl2pPr>
            <a:lvl3pPr marL="864325" indent="0">
              <a:buNone/>
              <a:defRPr sz="1500"/>
            </a:lvl3pPr>
            <a:lvl4pPr marL="1296491" indent="0">
              <a:buNone/>
              <a:defRPr sz="1300"/>
            </a:lvl4pPr>
            <a:lvl5pPr marL="1728656" indent="0">
              <a:buNone/>
              <a:defRPr sz="1300"/>
            </a:lvl5pPr>
            <a:lvl6pPr marL="2160821" indent="0">
              <a:buNone/>
              <a:defRPr sz="1300"/>
            </a:lvl6pPr>
            <a:lvl7pPr marL="2592983" indent="0">
              <a:buNone/>
              <a:defRPr sz="1300"/>
            </a:lvl7pPr>
            <a:lvl8pPr marL="3025150" indent="0">
              <a:buNone/>
              <a:defRPr sz="1300"/>
            </a:lvl8pPr>
            <a:lvl9pPr marL="3457313" indent="0">
              <a:buNone/>
              <a:defRPr sz="1300"/>
            </a:lvl9pPr>
          </a:lstStyle>
          <a:p>
            <a:pPr lvl="0"/>
            <a:r>
              <a:rPr lang="it-IT"/>
              <a:t>Fare clic per modificare stili del testo dello schema</a:t>
            </a:r>
          </a:p>
        </p:txBody>
      </p:sp>
      <p:sp>
        <p:nvSpPr>
          <p:cNvPr id="4" name="Rectangle 4"/>
          <p:cNvSpPr>
            <a:spLocks noGrp="1" noChangeArrowheads="1"/>
          </p:cNvSpPr>
          <p:nvPr>
            <p:ph type="dt" sz="half" idx="10"/>
          </p:nvPr>
        </p:nvSpPr>
        <p:spPr/>
        <p:txBody>
          <a:bodyPr/>
          <a:lstStyle>
            <a:lvl1pPr defTabSz="457200" eaLnBrk="0" hangingPunct="0">
              <a:defRPr>
                <a:ea typeface="ＭＳ Ｐゴシック" pitchFamily="34" charset="-128"/>
              </a:defRPr>
            </a:lvl1pPr>
          </a:lstStyle>
          <a:p>
            <a:pPr>
              <a:defRPr/>
            </a:pPr>
            <a:endParaRPr lang="it-IT"/>
          </a:p>
        </p:txBody>
      </p:sp>
      <p:sp>
        <p:nvSpPr>
          <p:cNvPr id="5" name="Rectangle 5"/>
          <p:cNvSpPr>
            <a:spLocks noGrp="1" noChangeArrowheads="1"/>
          </p:cNvSpPr>
          <p:nvPr>
            <p:ph type="ftr" sz="quarter" idx="11"/>
          </p:nvPr>
        </p:nvSpPr>
        <p:spPr/>
        <p:txBody>
          <a:bodyPr/>
          <a:lstStyle>
            <a:lvl1pPr defTabSz="457200" eaLnBrk="0" hangingPunct="0">
              <a:defRPr>
                <a:ea typeface="ＭＳ Ｐゴシック" pitchFamily="34"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defTabSz="457200" eaLnBrk="0" hangingPunct="0">
              <a:defRPr/>
            </a:lvl1pPr>
          </a:lstStyle>
          <a:p>
            <a:pPr>
              <a:defRPr/>
            </a:pPr>
            <a:fld id="{2CD2BDC5-28EB-43FA-A1EE-F37A0C886C5D}" type="slidenum">
              <a:rPr lang="it-IT" altLang="x-none"/>
              <a:pPr>
                <a:defRPr/>
              </a:pPr>
              <a:t>‹N›</a:t>
            </a:fld>
            <a:endParaRPr lang="it-IT" altLang="x-none"/>
          </a:p>
        </p:txBody>
      </p:sp>
    </p:spTree>
    <p:extLst>
      <p:ext uri="{BB962C8B-B14F-4D97-AF65-F5344CB8AC3E}">
        <p14:creationId xmlns:p14="http://schemas.microsoft.com/office/powerpoint/2010/main" val="4104717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2" y="1600200"/>
            <a:ext cx="4044461" cy="4525963"/>
          </a:xfrm>
        </p:spPr>
        <p:txBody>
          <a:bodyPr/>
          <a:lstStyle>
            <a:lvl1pPr>
              <a:defRPr sz="2500"/>
            </a:lvl1pPr>
            <a:lvl2pPr>
              <a:defRPr sz="2300"/>
            </a:lvl2pPr>
            <a:lvl3pPr>
              <a:defRPr sz="19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2339" y="1600200"/>
            <a:ext cx="4044461" cy="4525963"/>
          </a:xfrm>
        </p:spPr>
        <p:txBody>
          <a:bodyPr/>
          <a:lstStyle>
            <a:lvl1pPr>
              <a:defRPr sz="2500"/>
            </a:lvl1pPr>
            <a:lvl2pPr>
              <a:defRPr sz="2300"/>
            </a:lvl2pPr>
            <a:lvl3pPr>
              <a:defRPr sz="19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p:cNvSpPr>
            <a:spLocks noGrp="1" noChangeArrowheads="1"/>
          </p:cNvSpPr>
          <p:nvPr>
            <p:ph type="dt" sz="half" idx="10"/>
          </p:nvPr>
        </p:nvSpPr>
        <p:spPr/>
        <p:txBody>
          <a:bodyPr/>
          <a:lstStyle>
            <a:lvl1pPr defTabSz="457200" eaLnBrk="0" hangingPunct="0">
              <a:defRPr>
                <a:ea typeface="ＭＳ Ｐゴシック" pitchFamily="34" charset="-128"/>
              </a:defRPr>
            </a:lvl1pPr>
          </a:lstStyle>
          <a:p>
            <a:pPr>
              <a:defRPr/>
            </a:pPr>
            <a:endParaRPr lang="it-IT"/>
          </a:p>
        </p:txBody>
      </p:sp>
      <p:sp>
        <p:nvSpPr>
          <p:cNvPr id="6" name="Footer Placeholder 5"/>
          <p:cNvSpPr>
            <a:spLocks noGrp="1" noChangeArrowheads="1"/>
          </p:cNvSpPr>
          <p:nvPr>
            <p:ph type="ftr" sz="quarter" idx="11"/>
          </p:nvPr>
        </p:nvSpPr>
        <p:spPr/>
        <p:txBody>
          <a:bodyPr/>
          <a:lstStyle>
            <a:lvl1pPr defTabSz="457200" eaLnBrk="0" hangingPunct="0">
              <a:defRPr>
                <a:ea typeface="ＭＳ Ｐゴシック" pitchFamily="34" charset="-128"/>
              </a:defRPr>
            </a:lvl1pPr>
          </a:lstStyle>
          <a:p>
            <a:pPr>
              <a:defRPr/>
            </a:pPr>
            <a:endParaRPr lang="it-IT"/>
          </a:p>
        </p:txBody>
      </p:sp>
      <p:sp>
        <p:nvSpPr>
          <p:cNvPr id="7" name="Slide Number Placeholder 6"/>
          <p:cNvSpPr>
            <a:spLocks noGrp="1" noChangeArrowheads="1"/>
          </p:cNvSpPr>
          <p:nvPr>
            <p:ph type="sldNum" sz="quarter" idx="12"/>
          </p:nvPr>
        </p:nvSpPr>
        <p:spPr/>
        <p:txBody>
          <a:bodyPr/>
          <a:lstStyle>
            <a:lvl1pPr defTabSz="457200" eaLnBrk="0" hangingPunct="0">
              <a:defRPr/>
            </a:lvl1pPr>
          </a:lstStyle>
          <a:p>
            <a:pPr>
              <a:defRPr/>
            </a:pPr>
            <a:fld id="{FCD22C18-3CE1-4221-9CA9-DFF67994CE0F}" type="slidenum">
              <a:rPr lang="it-IT" altLang="x-none"/>
              <a:pPr>
                <a:defRPr/>
              </a:pPr>
              <a:t>‹N›</a:t>
            </a:fld>
            <a:endParaRPr lang="it-IT" altLang="x-none"/>
          </a:p>
        </p:txBody>
      </p:sp>
    </p:spTree>
    <p:extLst>
      <p:ext uri="{BB962C8B-B14F-4D97-AF65-F5344CB8AC3E}">
        <p14:creationId xmlns:p14="http://schemas.microsoft.com/office/powerpoint/2010/main" val="17645438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39" y="1535133"/>
            <a:ext cx="4040066" cy="639762"/>
          </a:xfrm>
        </p:spPr>
        <p:txBody>
          <a:bodyPr anchor="b"/>
          <a:lstStyle>
            <a:lvl1pPr marL="0" indent="0">
              <a:buNone/>
              <a:defRPr sz="2300" b="1"/>
            </a:lvl1pPr>
            <a:lvl2pPr marL="432162" indent="0">
              <a:buNone/>
              <a:defRPr sz="1900" b="1"/>
            </a:lvl2pPr>
            <a:lvl3pPr marL="864325" indent="0">
              <a:buNone/>
              <a:defRPr sz="1800" b="1"/>
            </a:lvl3pPr>
            <a:lvl4pPr marL="1296491" indent="0">
              <a:buNone/>
              <a:defRPr sz="1500" b="1"/>
            </a:lvl4pPr>
            <a:lvl5pPr marL="1728656" indent="0">
              <a:buNone/>
              <a:defRPr sz="1500" b="1"/>
            </a:lvl5pPr>
            <a:lvl6pPr marL="2160821" indent="0">
              <a:buNone/>
              <a:defRPr sz="1500" b="1"/>
            </a:lvl6pPr>
            <a:lvl7pPr marL="2592983" indent="0">
              <a:buNone/>
              <a:defRPr sz="1500" b="1"/>
            </a:lvl7pPr>
            <a:lvl8pPr marL="3025150" indent="0">
              <a:buNone/>
              <a:defRPr sz="1500" b="1"/>
            </a:lvl8pPr>
            <a:lvl9pPr marL="3457313" indent="0">
              <a:buNone/>
              <a:defRPr sz="1500" b="1"/>
            </a:lvl9pPr>
          </a:lstStyle>
          <a:p>
            <a:pPr lvl="0"/>
            <a:r>
              <a:rPr lang="it-IT"/>
              <a:t>Fare clic per modificare stili del testo dello schema</a:t>
            </a:r>
          </a:p>
        </p:txBody>
      </p:sp>
      <p:sp>
        <p:nvSpPr>
          <p:cNvPr id="4" name="Segnaposto contenuto 3"/>
          <p:cNvSpPr>
            <a:spLocks noGrp="1"/>
          </p:cNvSpPr>
          <p:nvPr>
            <p:ph sz="half" idx="2"/>
          </p:nvPr>
        </p:nvSpPr>
        <p:spPr>
          <a:xfrm>
            <a:off x="457239" y="2174874"/>
            <a:ext cx="4040066" cy="3951288"/>
          </a:xfrm>
        </p:spPr>
        <p:txBody>
          <a:bodyPr/>
          <a:lstStyle>
            <a:lvl1pPr>
              <a:defRPr sz="2300"/>
            </a:lvl1pPr>
            <a:lvl2pPr>
              <a:defRPr sz="19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272" y="1535133"/>
            <a:ext cx="4041531" cy="639762"/>
          </a:xfrm>
        </p:spPr>
        <p:txBody>
          <a:bodyPr anchor="b"/>
          <a:lstStyle>
            <a:lvl1pPr marL="0" indent="0">
              <a:buNone/>
              <a:defRPr sz="2300" b="1"/>
            </a:lvl1pPr>
            <a:lvl2pPr marL="432162" indent="0">
              <a:buNone/>
              <a:defRPr sz="1900" b="1"/>
            </a:lvl2pPr>
            <a:lvl3pPr marL="864325" indent="0">
              <a:buNone/>
              <a:defRPr sz="1800" b="1"/>
            </a:lvl3pPr>
            <a:lvl4pPr marL="1296491" indent="0">
              <a:buNone/>
              <a:defRPr sz="1500" b="1"/>
            </a:lvl4pPr>
            <a:lvl5pPr marL="1728656" indent="0">
              <a:buNone/>
              <a:defRPr sz="1500" b="1"/>
            </a:lvl5pPr>
            <a:lvl6pPr marL="2160821" indent="0">
              <a:buNone/>
              <a:defRPr sz="1500" b="1"/>
            </a:lvl6pPr>
            <a:lvl7pPr marL="2592983" indent="0">
              <a:buNone/>
              <a:defRPr sz="1500" b="1"/>
            </a:lvl7pPr>
            <a:lvl8pPr marL="3025150" indent="0">
              <a:buNone/>
              <a:defRPr sz="1500" b="1"/>
            </a:lvl8pPr>
            <a:lvl9pPr marL="3457313" indent="0">
              <a:buNone/>
              <a:defRPr sz="1500" b="1"/>
            </a:lvl9pPr>
          </a:lstStyle>
          <a:p>
            <a:pPr lvl="0"/>
            <a:r>
              <a:rPr lang="it-IT"/>
              <a:t>Fare clic per modificare stili del testo dello schema</a:t>
            </a:r>
          </a:p>
        </p:txBody>
      </p:sp>
      <p:sp>
        <p:nvSpPr>
          <p:cNvPr id="6" name="Segnaposto contenuto 5"/>
          <p:cNvSpPr>
            <a:spLocks noGrp="1"/>
          </p:cNvSpPr>
          <p:nvPr>
            <p:ph sz="quarter" idx="4"/>
          </p:nvPr>
        </p:nvSpPr>
        <p:spPr>
          <a:xfrm>
            <a:off x="4645272" y="2174874"/>
            <a:ext cx="4041531" cy="3951288"/>
          </a:xfrm>
        </p:spPr>
        <p:txBody>
          <a:bodyPr/>
          <a:lstStyle>
            <a:lvl1pPr>
              <a:defRPr sz="2300"/>
            </a:lvl1pPr>
            <a:lvl2pPr>
              <a:defRPr sz="19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p:txBody>
          <a:bodyPr/>
          <a:lstStyle>
            <a:lvl1pPr defTabSz="457200" eaLnBrk="0" hangingPunct="0">
              <a:defRPr>
                <a:ea typeface="ＭＳ Ｐゴシック" pitchFamily="34" charset="-128"/>
              </a:defRPr>
            </a:lvl1pPr>
          </a:lstStyle>
          <a:p>
            <a:pPr>
              <a:defRPr/>
            </a:pPr>
            <a:endParaRPr lang="it-IT"/>
          </a:p>
        </p:txBody>
      </p:sp>
      <p:sp>
        <p:nvSpPr>
          <p:cNvPr id="8" name="Rectangle 5"/>
          <p:cNvSpPr>
            <a:spLocks noGrp="1" noChangeArrowheads="1"/>
          </p:cNvSpPr>
          <p:nvPr>
            <p:ph type="ftr" sz="quarter" idx="11"/>
          </p:nvPr>
        </p:nvSpPr>
        <p:spPr/>
        <p:txBody>
          <a:bodyPr/>
          <a:lstStyle>
            <a:lvl1pPr defTabSz="457200" eaLnBrk="0" hangingPunct="0">
              <a:defRPr>
                <a:ea typeface="ＭＳ Ｐゴシック" pitchFamily="34" charset="-128"/>
              </a:defRPr>
            </a:lvl1pPr>
          </a:lstStyle>
          <a:p>
            <a:pPr>
              <a:defRPr/>
            </a:pPr>
            <a:endParaRPr lang="it-IT"/>
          </a:p>
        </p:txBody>
      </p:sp>
      <p:sp>
        <p:nvSpPr>
          <p:cNvPr id="9" name="Rectangle 6"/>
          <p:cNvSpPr>
            <a:spLocks noGrp="1" noChangeArrowheads="1"/>
          </p:cNvSpPr>
          <p:nvPr>
            <p:ph type="sldNum" sz="quarter" idx="12"/>
          </p:nvPr>
        </p:nvSpPr>
        <p:spPr/>
        <p:txBody>
          <a:bodyPr/>
          <a:lstStyle>
            <a:lvl1pPr defTabSz="457200" eaLnBrk="0" hangingPunct="0">
              <a:defRPr/>
            </a:lvl1pPr>
          </a:lstStyle>
          <a:p>
            <a:pPr>
              <a:defRPr/>
            </a:pPr>
            <a:fld id="{11B31588-8C60-4228-AFEC-B5D96D5B7E3B}" type="slidenum">
              <a:rPr lang="it-IT" altLang="x-none"/>
              <a:pPr>
                <a:defRPr/>
              </a:pPr>
              <a:t>‹N›</a:t>
            </a:fld>
            <a:endParaRPr lang="it-IT" altLang="x-none"/>
          </a:p>
        </p:txBody>
      </p:sp>
    </p:spTree>
    <p:extLst>
      <p:ext uri="{BB962C8B-B14F-4D97-AF65-F5344CB8AC3E}">
        <p14:creationId xmlns:p14="http://schemas.microsoft.com/office/powerpoint/2010/main" val="3366258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p:txBody>
          <a:bodyPr/>
          <a:lstStyle>
            <a:lvl1pPr defTabSz="457200" eaLnBrk="0" hangingPunct="0">
              <a:defRPr>
                <a:ea typeface="ＭＳ Ｐゴシック" pitchFamily="34" charset="-128"/>
              </a:defRPr>
            </a:lvl1pPr>
          </a:lstStyle>
          <a:p>
            <a:pPr>
              <a:defRPr/>
            </a:pPr>
            <a:endParaRPr lang="it-IT"/>
          </a:p>
        </p:txBody>
      </p:sp>
      <p:sp>
        <p:nvSpPr>
          <p:cNvPr id="4" name="Rectangle 5"/>
          <p:cNvSpPr>
            <a:spLocks noGrp="1" noChangeArrowheads="1"/>
          </p:cNvSpPr>
          <p:nvPr>
            <p:ph type="ftr" sz="quarter" idx="11"/>
          </p:nvPr>
        </p:nvSpPr>
        <p:spPr/>
        <p:txBody>
          <a:bodyPr/>
          <a:lstStyle>
            <a:lvl1pPr defTabSz="457200" eaLnBrk="0" hangingPunct="0">
              <a:defRPr>
                <a:ea typeface="ＭＳ Ｐゴシック" pitchFamily="34" charset="-128"/>
              </a:defRPr>
            </a:lvl1pPr>
          </a:lstStyle>
          <a:p>
            <a:pPr>
              <a:defRPr/>
            </a:pPr>
            <a:endParaRPr lang="it-IT"/>
          </a:p>
        </p:txBody>
      </p:sp>
      <p:sp>
        <p:nvSpPr>
          <p:cNvPr id="5" name="Rectangle 6"/>
          <p:cNvSpPr>
            <a:spLocks noGrp="1" noChangeArrowheads="1"/>
          </p:cNvSpPr>
          <p:nvPr>
            <p:ph type="sldNum" sz="quarter" idx="12"/>
          </p:nvPr>
        </p:nvSpPr>
        <p:spPr/>
        <p:txBody>
          <a:bodyPr/>
          <a:lstStyle>
            <a:lvl1pPr defTabSz="457200" eaLnBrk="0" hangingPunct="0">
              <a:defRPr/>
            </a:lvl1pPr>
          </a:lstStyle>
          <a:p>
            <a:pPr>
              <a:defRPr/>
            </a:pPr>
            <a:fld id="{BBD8DE56-4B6B-4952-94DE-4F004D4FA8AD}" type="slidenum">
              <a:rPr lang="it-IT" altLang="x-none"/>
              <a:pPr>
                <a:defRPr/>
              </a:pPr>
              <a:t>‹N›</a:t>
            </a:fld>
            <a:endParaRPr lang="it-IT" altLang="x-none"/>
          </a:p>
        </p:txBody>
      </p:sp>
    </p:spTree>
    <p:extLst>
      <p:ext uri="{BB962C8B-B14F-4D97-AF65-F5344CB8AC3E}">
        <p14:creationId xmlns:p14="http://schemas.microsoft.com/office/powerpoint/2010/main" val="4845838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0" hangingPunct="0">
              <a:defRPr>
                <a:ea typeface="ＭＳ Ｐゴシック" pitchFamily="34" charset="-128"/>
              </a:defRPr>
            </a:lvl1pPr>
          </a:lstStyle>
          <a:p>
            <a:pPr>
              <a:defRPr/>
            </a:pPr>
            <a:endParaRPr lang="it-IT"/>
          </a:p>
        </p:txBody>
      </p:sp>
      <p:sp>
        <p:nvSpPr>
          <p:cNvPr id="3" name="Rectangle 5"/>
          <p:cNvSpPr>
            <a:spLocks noGrp="1" noChangeArrowheads="1"/>
          </p:cNvSpPr>
          <p:nvPr>
            <p:ph type="ftr" sz="quarter" idx="11"/>
          </p:nvPr>
        </p:nvSpPr>
        <p:spPr/>
        <p:txBody>
          <a:bodyPr/>
          <a:lstStyle>
            <a:lvl1pPr defTabSz="457200" eaLnBrk="0" hangingPunct="0">
              <a:defRPr>
                <a:ea typeface="ＭＳ Ｐゴシック" pitchFamily="34" charset="-128"/>
              </a:defRPr>
            </a:lvl1pPr>
          </a:lstStyle>
          <a:p>
            <a:pPr>
              <a:defRPr/>
            </a:pPr>
            <a:endParaRPr lang="it-IT"/>
          </a:p>
        </p:txBody>
      </p:sp>
      <p:sp>
        <p:nvSpPr>
          <p:cNvPr id="4" name="Rectangle 6"/>
          <p:cNvSpPr>
            <a:spLocks noGrp="1" noChangeArrowheads="1"/>
          </p:cNvSpPr>
          <p:nvPr>
            <p:ph type="sldNum" sz="quarter" idx="12"/>
          </p:nvPr>
        </p:nvSpPr>
        <p:spPr/>
        <p:txBody>
          <a:bodyPr/>
          <a:lstStyle>
            <a:lvl1pPr defTabSz="457200" eaLnBrk="0" hangingPunct="0">
              <a:defRPr/>
            </a:lvl1pPr>
          </a:lstStyle>
          <a:p>
            <a:pPr>
              <a:defRPr/>
            </a:pPr>
            <a:fld id="{57279402-4841-49D0-8C11-2A6A16C71BAE}" type="slidenum">
              <a:rPr lang="it-IT" altLang="x-none"/>
              <a:pPr>
                <a:defRPr/>
              </a:pPr>
              <a:t>‹N›</a:t>
            </a:fld>
            <a:endParaRPr lang="it-IT" altLang="x-none"/>
          </a:p>
        </p:txBody>
      </p:sp>
    </p:spTree>
    <p:extLst>
      <p:ext uri="{BB962C8B-B14F-4D97-AF65-F5344CB8AC3E}">
        <p14:creationId xmlns:p14="http://schemas.microsoft.com/office/powerpoint/2010/main" val="3383632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141"/>
            <a:ext cx="3008435" cy="1162049"/>
          </a:xfrm>
        </p:spPr>
        <p:txBody>
          <a:bodyPr anchor="b"/>
          <a:lstStyle>
            <a:lvl1pPr algn="l">
              <a:defRPr sz="1900" b="1"/>
            </a:lvl1pPr>
          </a:lstStyle>
          <a:p>
            <a:r>
              <a:rPr lang="it-IT"/>
              <a:t>Fare clic per modificare lo stile del titolo</a:t>
            </a:r>
          </a:p>
        </p:txBody>
      </p:sp>
      <p:sp>
        <p:nvSpPr>
          <p:cNvPr id="3" name="Segnaposto contenuto 2"/>
          <p:cNvSpPr>
            <a:spLocks noGrp="1"/>
          </p:cNvSpPr>
          <p:nvPr>
            <p:ph idx="1"/>
          </p:nvPr>
        </p:nvSpPr>
        <p:spPr>
          <a:xfrm>
            <a:off x="3575541" y="273056"/>
            <a:ext cx="5111261" cy="5853112"/>
          </a:xfrm>
        </p:spPr>
        <p:txBody>
          <a:bodyPr/>
          <a:lstStyle>
            <a:lvl1pPr>
              <a:defRPr sz="3000"/>
            </a:lvl1pPr>
            <a:lvl2pPr>
              <a:defRPr sz="2500"/>
            </a:lvl2pPr>
            <a:lvl3pPr>
              <a:defRPr sz="2300"/>
            </a:lvl3pPr>
            <a:lvl4pPr>
              <a:defRPr sz="1900"/>
            </a:lvl4pPr>
            <a:lvl5pPr>
              <a:defRPr sz="1900"/>
            </a:lvl5pPr>
            <a:lvl6pPr>
              <a:defRPr sz="1900"/>
            </a:lvl6pPr>
            <a:lvl7pPr>
              <a:defRPr sz="1900"/>
            </a:lvl7pPr>
            <a:lvl8pPr>
              <a:defRPr sz="1900"/>
            </a:lvl8pPr>
            <a:lvl9pPr>
              <a:defRPr sz="19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435" cy="4691063"/>
          </a:xfrm>
        </p:spPr>
        <p:txBody>
          <a:bodyPr/>
          <a:lstStyle>
            <a:lvl1pPr marL="0" indent="0">
              <a:buNone/>
              <a:defRPr sz="1300"/>
            </a:lvl1pPr>
            <a:lvl2pPr marL="432162" indent="0">
              <a:buNone/>
              <a:defRPr sz="1100"/>
            </a:lvl2pPr>
            <a:lvl3pPr marL="864325" indent="0">
              <a:buNone/>
              <a:defRPr sz="1000"/>
            </a:lvl3pPr>
            <a:lvl4pPr marL="1296491" indent="0">
              <a:buNone/>
              <a:defRPr sz="900"/>
            </a:lvl4pPr>
            <a:lvl5pPr marL="1728656" indent="0">
              <a:buNone/>
              <a:defRPr sz="900"/>
            </a:lvl5pPr>
            <a:lvl6pPr marL="2160821" indent="0">
              <a:buNone/>
              <a:defRPr sz="900"/>
            </a:lvl6pPr>
            <a:lvl7pPr marL="2592983" indent="0">
              <a:buNone/>
              <a:defRPr sz="900"/>
            </a:lvl7pPr>
            <a:lvl8pPr marL="3025150" indent="0">
              <a:buNone/>
              <a:defRPr sz="900"/>
            </a:lvl8pPr>
            <a:lvl9pPr marL="3457313" indent="0">
              <a:buNone/>
              <a:defRPr sz="900"/>
            </a:lvl9pPr>
          </a:lstStyle>
          <a:p>
            <a:pPr lvl="0"/>
            <a:r>
              <a:rPr lang="it-IT"/>
              <a:t>Fare clic per modificare stili del testo dello schema</a:t>
            </a:r>
          </a:p>
        </p:txBody>
      </p:sp>
      <p:sp>
        <p:nvSpPr>
          <p:cNvPr id="5" name="Date Placeholder 4"/>
          <p:cNvSpPr>
            <a:spLocks noGrp="1" noChangeArrowheads="1"/>
          </p:cNvSpPr>
          <p:nvPr>
            <p:ph type="dt" sz="half" idx="10"/>
          </p:nvPr>
        </p:nvSpPr>
        <p:spPr/>
        <p:txBody>
          <a:bodyPr/>
          <a:lstStyle>
            <a:lvl1pPr defTabSz="457200" eaLnBrk="0" hangingPunct="0">
              <a:defRPr>
                <a:ea typeface="ＭＳ Ｐゴシック" pitchFamily="34" charset="-128"/>
              </a:defRPr>
            </a:lvl1pPr>
          </a:lstStyle>
          <a:p>
            <a:pPr>
              <a:defRPr/>
            </a:pPr>
            <a:endParaRPr lang="it-IT"/>
          </a:p>
        </p:txBody>
      </p:sp>
      <p:sp>
        <p:nvSpPr>
          <p:cNvPr id="6" name="Footer Placeholder 5"/>
          <p:cNvSpPr>
            <a:spLocks noGrp="1" noChangeArrowheads="1"/>
          </p:cNvSpPr>
          <p:nvPr>
            <p:ph type="ftr" sz="quarter" idx="11"/>
          </p:nvPr>
        </p:nvSpPr>
        <p:spPr/>
        <p:txBody>
          <a:bodyPr/>
          <a:lstStyle>
            <a:lvl1pPr defTabSz="457200" eaLnBrk="0" hangingPunct="0">
              <a:defRPr>
                <a:ea typeface="ＭＳ Ｐゴシック" pitchFamily="34" charset="-128"/>
              </a:defRPr>
            </a:lvl1pPr>
          </a:lstStyle>
          <a:p>
            <a:pPr>
              <a:defRPr/>
            </a:pPr>
            <a:endParaRPr lang="it-IT"/>
          </a:p>
        </p:txBody>
      </p:sp>
      <p:sp>
        <p:nvSpPr>
          <p:cNvPr id="7" name="Slide Number Placeholder 6"/>
          <p:cNvSpPr>
            <a:spLocks noGrp="1" noChangeArrowheads="1"/>
          </p:cNvSpPr>
          <p:nvPr>
            <p:ph type="sldNum" sz="quarter" idx="12"/>
          </p:nvPr>
        </p:nvSpPr>
        <p:spPr/>
        <p:txBody>
          <a:bodyPr/>
          <a:lstStyle>
            <a:lvl1pPr defTabSz="457200" eaLnBrk="0" hangingPunct="0">
              <a:defRPr/>
            </a:lvl1pPr>
          </a:lstStyle>
          <a:p>
            <a:pPr>
              <a:defRPr/>
            </a:pPr>
            <a:fld id="{B9FC0456-5C66-4152-8B6A-1DCB0E00D16A}" type="slidenum">
              <a:rPr lang="it-IT" altLang="x-none"/>
              <a:pPr>
                <a:defRPr/>
              </a:pPr>
              <a:t>‹N›</a:t>
            </a:fld>
            <a:endParaRPr lang="it-IT" altLang="x-none"/>
          </a:p>
        </p:txBody>
      </p:sp>
    </p:spTree>
    <p:extLst>
      <p:ext uri="{BB962C8B-B14F-4D97-AF65-F5344CB8AC3E}">
        <p14:creationId xmlns:p14="http://schemas.microsoft.com/office/powerpoint/2010/main" val="29517590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166" y="4800604"/>
            <a:ext cx="5486400" cy="566739"/>
          </a:xfrm>
        </p:spPr>
        <p:txBody>
          <a:bodyPr anchor="b"/>
          <a:lstStyle>
            <a:lvl1pPr algn="l">
              <a:defRPr sz="1900" b="1"/>
            </a:lvl1pPr>
          </a:lstStyle>
          <a:p>
            <a:r>
              <a:rPr lang="it-IT"/>
              <a:t>Fare clic per modificare lo stile del titolo</a:t>
            </a:r>
          </a:p>
        </p:txBody>
      </p:sp>
      <p:sp>
        <p:nvSpPr>
          <p:cNvPr id="3" name="Segnaposto immagine 2"/>
          <p:cNvSpPr>
            <a:spLocks noGrp="1"/>
          </p:cNvSpPr>
          <p:nvPr>
            <p:ph type="pic" idx="1"/>
          </p:nvPr>
        </p:nvSpPr>
        <p:spPr>
          <a:xfrm>
            <a:off x="1792166" y="612774"/>
            <a:ext cx="5486400" cy="4114800"/>
          </a:xfrm>
        </p:spPr>
        <p:txBody>
          <a:bodyPr/>
          <a:lstStyle>
            <a:lvl1pPr marL="0" indent="0">
              <a:buNone/>
              <a:defRPr sz="3000"/>
            </a:lvl1pPr>
            <a:lvl2pPr marL="432162" indent="0">
              <a:buNone/>
              <a:defRPr sz="2500"/>
            </a:lvl2pPr>
            <a:lvl3pPr marL="864325" indent="0">
              <a:buNone/>
              <a:defRPr sz="2300"/>
            </a:lvl3pPr>
            <a:lvl4pPr marL="1296491" indent="0">
              <a:buNone/>
              <a:defRPr sz="1900"/>
            </a:lvl4pPr>
            <a:lvl5pPr marL="1728656" indent="0">
              <a:buNone/>
              <a:defRPr sz="1900"/>
            </a:lvl5pPr>
            <a:lvl6pPr marL="2160821" indent="0">
              <a:buNone/>
              <a:defRPr sz="1900"/>
            </a:lvl6pPr>
            <a:lvl7pPr marL="2592983" indent="0">
              <a:buNone/>
              <a:defRPr sz="1900"/>
            </a:lvl7pPr>
            <a:lvl8pPr marL="3025150" indent="0">
              <a:buNone/>
              <a:defRPr sz="1900"/>
            </a:lvl8pPr>
            <a:lvl9pPr marL="3457313" indent="0">
              <a:buNone/>
              <a:defRPr sz="1900"/>
            </a:lvl9pPr>
          </a:lstStyle>
          <a:p>
            <a:pPr lvl="0"/>
            <a:endParaRPr lang="it-IT" noProof="0"/>
          </a:p>
        </p:txBody>
      </p:sp>
      <p:sp>
        <p:nvSpPr>
          <p:cNvPr id="4" name="Segnaposto testo 3"/>
          <p:cNvSpPr>
            <a:spLocks noGrp="1"/>
          </p:cNvSpPr>
          <p:nvPr>
            <p:ph type="body" sz="half" idx="2"/>
          </p:nvPr>
        </p:nvSpPr>
        <p:spPr>
          <a:xfrm>
            <a:off x="1792166" y="5367338"/>
            <a:ext cx="5486400" cy="804862"/>
          </a:xfrm>
        </p:spPr>
        <p:txBody>
          <a:bodyPr/>
          <a:lstStyle>
            <a:lvl1pPr marL="0" indent="0">
              <a:buNone/>
              <a:defRPr sz="1300"/>
            </a:lvl1pPr>
            <a:lvl2pPr marL="432162" indent="0">
              <a:buNone/>
              <a:defRPr sz="1100"/>
            </a:lvl2pPr>
            <a:lvl3pPr marL="864325" indent="0">
              <a:buNone/>
              <a:defRPr sz="1000"/>
            </a:lvl3pPr>
            <a:lvl4pPr marL="1296491" indent="0">
              <a:buNone/>
              <a:defRPr sz="900"/>
            </a:lvl4pPr>
            <a:lvl5pPr marL="1728656" indent="0">
              <a:buNone/>
              <a:defRPr sz="900"/>
            </a:lvl5pPr>
            <a:lvl6pPr marL="2160821" indent="0">
              <a:buNone/>
              <a:defRPr sz="900"/>
            </a:lvl6pPr>
            <a:lvl7pPr marL="2592983" indent="0">
              <a:buNone/>
              <a:defRPr sz="900"/>
            </a:lvl7pPr>
            <a:lvl8pPr marL="3025150" indent="0">
              <a:buNone/>
              <a:defRPr sz="900"/>
            </a:lvl8pPr>
            <a:lvl9pPr marL="3457313" indent="0">
              <a:buNone/>
              <a:defRPr sz="900"/>
            </a:lvl9pPr>
          </a:lstStyle>
          <a:p>
            <a:pPr lvl="0"/>
            <a:r>
              <a:rPr lang="it-IT"/>
              <a:t>Fare clic per modificare stili del testo dello schema</a:t>
            </a:r>
          </a:p>
        </p:txBody>
      </p:sp>
      <p:sp>
        <p:nvSpPr>
          <p:cNvPr id="5" name="Date Placeholder 4"/>
          <p:cNvSpPr>
            <a:spLocks noGrp="1" noChangeArrowheads="1"/>
          </p:cNvSpPr>
          <p:nvPr>
            <p:ph type="dt" sz="half" idx="10"/>
          </p:nvPr>
        </p:nvSpPr>
        <p:spPr/>
        <p:txBody>
          <a:bodyPr/>
          <a:lstStyle>
            <a:lvl1pPr defTabSz="457200" eaLnBrk="0" hangingPunct="0">
              <a:defRPr>
                <a:ea typeface="ＭＳ Ｐゴシック" pitchFamily="34" charset="-128"/>
              </a:defRPr>
            </a:lvl1pPr>
          </a:lstStyle>
          <a:p>
            <a:pPr>
              <a:defRPr/>
            </a:pPr>
            <a:endParaRPr lang="it-IT"/>
          </a:p>
        </p:txBody>
      </p:sp>
      <p:sp>
        <p:nvSpPr>
          <p:cNvPr id="6" name="Footer Placeholder 5"/>
          <p:cNvSpPr>
            <a:spLocks noGrp="1" noChangeArrowheads="1"/>
          </p:cNvSpPr>
          <p:nvPr>
            <p:ph type="ftr" sz="quarter" idx="11"/>
          </p:nvPr>
        </p:nvSpPr>
        <p:spPr/>
        <p:txBody>
          <a:bodyPr/>
          <a:lstStyle>
            <a:lvl1pPr defTabSz="457200" eaLnBrk="0" hangingPunct="0">
              <a:defRPr>
                <a:ea typeface="ＭＳ Ｐゴシック" pitchFamily="34" charset="-128"/>
              </a:defRPr>
            </a:lvl1pPr>
          </a:lstStyle>
          <a:p>
            <a:pPr>
              <a:defRPr/>
            </a:pPr>
            <a:endParaRPr lang="it-IT"/>
          </a:p>
        </p:txBody>
      </p:sp>
      <p:sp>
        <p:nvSpPr>
          <p:cNvPr id="7" name="Slide Number Placeholder 6"/>
          <p:cNvSpPr>
            <a:spLocks noGrp="1" noChangeArrowheads="1"/>
          </p:cNvSpPr>
          <p:nvPr>
            <p:ph type="sldNum" sz="quarter" idx="12"/>
          </p:nvPr>
        </p:nvSpPr>
        <p:spPr/>
        <p:txBody>
          <a:bodyPr/>
          <a:lstStyle>
            <a:lvl1pPr defTabSz="457200" eaLnBrk="0" hangingPunct="0">
              <a:defRPr/>
            </a:lvl1pPr>
          </a:lstStyle>
          <a:p>
            <a:pPr>
              <a:defRPr/>
            </a:pPr>
            <a:fld id="{6A04C9E6-088A-4284-A773-9EE98C79D7B2}" type="slidenum">
              <a:rPr lang="it-IT" altLang="x-none"/>
              <a:pPr>
                <a:defRPr/>
              </a:pPr>
              <a:t>‹N›</a:t>
            </a:fld>
            <a:endParaRPr lang="it-IT" altLang="x-none"/>
          </a:p>
        </p:txBody>
      </p:sp>
    </p:spTree>
    <p:extLst>
      <p:ext uri="{BB962C8B-B14F-4D97-AF65-F5344CB8AC3E}">
        <p14:creationId xmlns:p14="http://schemas.microsoft.com/office/powerpoint/2010/main" val="2829909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umper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70503" y="2626784"/>
            <a:ext cx="5448060" cy="1064683"/>
          </a:xfrm>
        </p:spPr>
        <p:txBody>
          <a:bodyPr anchor="ctr"/>
          <a:lstStyle>
            <a:lvl1pPr algn="l" defTabSz="914400" rtl="0" eaLnBrk="1" latinLnBrk="0" hangingPunct="1">
              <a:lnSpc>
                <a:spcPct val="90000"/>
              </a:lnSpc>
              <a:spcBef>
                <a:spcPct val="0"/>
              </a:spcBef>
              <a:buNone/>
              <a:defRPr lang="en-US" sz="1800" b="1" kern="1200" cap="none" spc="0" baseline="0" dirty="0">
                <a:solidFill>
                  <a:schemeClr val="accent1"/>
                </a:solidFill>
                <a:latin typeface="+mj-lt"/>
                <a:ea typeface="+mj-ea"/>
                <a:cs typeface="+mj-cs"/>
              </a:defRPr>
            </a:lvl1pPr>
          </a:lstStyle>
          <a:p>
            <a:r>
              <a:rPr lang="en-US" dirty="0"/>
              <a:t>Click To Edit Master Title Style</a:t>
            </a:r>
          </a:p>
        </p:txBody>
      </p:sp>
      <p:sp>
        <p:nvSpPr>
          <p:cNvPr id="4" name="Rectangle 3"/>
          <p:cNvSpPr/>
          <p:nvPr/>
        </p:nvSpPr>
        <p:spPr>
          <a:xfrm>
            <a:off x="136567" y="767938"/>
            <a:ext cx="8841179" cy="3483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6485" y="2772737"/>
            <a:ext cx="1280293" cy="791076"/>
          </a:xfrm>
          <a:prstGeom prst="rect">
            <a:avLst/>
          </a:prstGeom>
          <a:noFill/>
          <a:ln>
            <a:noFill/>
          </a:ln>
        </p:spPr>
      </p:pic>
      <p:sp>
        <p:nvSpPr>
          <p:cNvPr id="6" name="Rectangle 5"/>
          <p:cNvSpPr/>
          <p:nvPr/>
        </p:nvSpPr>
        <p:spPr>
          <a:xfrm>
            <a:off x="3090863" y="2626785"/>
            <a:ext cx="88900" cy="1064683"/>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3" name="Rectangle 2"/>
          <p:cNvSpPr/>
          <p:nvPr/>
        </p:nvSpPr>
        <p:spPr>
          <a:xfrm>
            <a:off x="7481455" y="5969330"/>
            <a:ext cx="1074716" cy="8886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p:nvSpPr>
        <p:spPr>
          <a:xfrm>
            <a:off x="9010650" y="0"/>
            <a:ext cx="1333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6224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defTabSz="457200" eaLnBrk="0" hangingPunct="0">
              <a:defRPr>
                <a:ea typeface="ＭＳ Ｐゴシック" pitchFamily="34" charset="-128"/>
              </a:defRPr>
            </a:lvl1pPr>
          </a:lstStyle>
          <a:p>
            <a:pPr>
              <a:defRPr/>
            </a:pPr>
            <a:endParaRPr lang="it-IT"/>
          </a:p>
        </p:txBody>
      </p:sp>
      <p:sp>
        <p:nvSpPr>
          <p:cNvPr id="5" name="Rectangle 5"/>
          <p:cNvSpPr>
            <a:spLocks noGrp="1" noChangeArrowheads="1"/>
          </p:cNvSpPr>
          <p:nvPr>
            <p:ph type="ftr" sz="quarter" idx="11"/>
          </p:nvPr>
        </p:nvSpPr>
        <p:spPr/>
        <p:txBody>
          <a:bodyPr/>
          <a:lstStyle>
            <a:lvl1pPr defTabSz="457200" eaLnBrk="0" hangingPunct="0">
              <a:defRPr>
                <a:ea typeface="ＭＳ Ｐゴシック" pitchFamily="34"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defTabSz="457200" eaLnBrk="0" hangingPunct="0">
              <a:defRPr/>
            </a:lvl1pPr>
          </a:lstStyle>
          <a:p>
            <a:pPr>
              <a:defRPr/>
            </a:pPr>
            <a:fld id="{88B9E748-3D8B-4F18-9035-76F224EEF156}" type="slidenum">
              <a:rPr lang="it-IT" altLang="x-none"/>
              <a:pPr>
                <a:defRPr/>
              </a:pPr>
              <a:t>‹N›</a:t>
            </a:fld>
            <a:endParaRPr lang="it-IT" altLang="x-none"/>
          </a:p>
        </p:txBody>
      </p:sp>
    </p:spTree>
    <p:extLst>
      <p:ext uri="{BB962C8B-B14F-4D97-AF65-F5344CB8AC3E}">
        <p14:creationId xmlns:p14="http://schemas.microsoft.com/office/powerpoint/2010/main" val="2475702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6" y="274643"/>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95" y="274643"/>
            <a:ext cx="6031523"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defTabSz="457200" eaLnBrk="0" hangingPunct="0">
              <a:defRPr>
                <a:ea typeface="ＭＳ Ｐゴシック" pitchFamily="34" charset="-128"/>
              </a:defRPr>
            </a:lvl1pPr>
          </a:lstStyle>
          <a:p>
            <a:pPr>
              <a:defRPr/>
            </a:pPr>
            <a:endParaRPr lang="it-IT"/>
          </a:p>
        </p:txBody>
      </p:sp>
      <p:sp>
        <p:nvSpPr>
          <p:cNvPr id="5" name="Rectangle 5"/>
          <p:cNvSpPr>
            <a:spLocks noGrp="1" noChangeArrowheads="1"/>
          </p:cNvSpPr>
          <p:nvPr>
            <p:ph type="ftr" sz="quarter" idx="11"/>
          </p:nvPr>
        </p:nvSpPr>
        <p:spPr/>
        <p:txBody>
          <a:bodyPr/>
          <a:lstStyle>
            <a:lvl1pPr defTabSz="457200" eaLnBrk="0" hangingPunct="0">
              <a:defRPr>
                <a:ea typeface="ＭＳ Ｐゴシック" pitchFamily="34"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defTabSz="457200" eaLnBrk="0" hangingPunct="0">
              <a:defRPr/>
            </a:lvl1pPr>
          </a:lstStyle>
          <a:p>
            <a:pPr>
              <a:defRPr/>
            </a:pPr>
            <a:fld id="{0C681B5B-F9FD-4AEF-8E8F-BC126CDCFE7B}" type="slidenum">
              <a:rPr lang="it-IT" altLang="x-none"/>
              <a:pPr>
                <a:defRPr/>
              </a:pPr>
              <a:t>‹N›</a:t>
            </a:fld>
            <a:endParaRPr lang="it-IT" altLang="x-none"/>
          </a:p>
        </p:txBody>
      </p:sp>
    </p:spTree>
    <p:extLst>
      <p:ext uri="{BB962C8B-B14F-4D97-AF65-F5344CB8AC3E}">
        <p14:creationId xmlns:p14="http://schemas.microsoft.com/office/powerpoint/2010/main" val="3371591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Gastric Bumper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07976" y="2626784"/>
            <a:ext cx="4696939" cy="1064683"/>
          </a:xfrm>
        </p:spPr>
        <p:txBody>
          <a:bodyPr anchor="ctr"/>
          <a:lstStyle>
            <a:lvl1pPr algn="l" defTabSz="914400" rtl="0" eaLnBrk="1" latinLnBrk="0" hangingPunct="1">
              <a:lnSpc>
                <a:spcPct val="90000"/>
              </a:lnSpc>
              <a:spcBef>
                <a:spcPct val="0"/>
              </a:spcBef>
              <a:buNone/>
              <a:defRPr lang="en-US" sz="1800" b="1" kern="1200" cap="none" spc="0" baseline="0" dirty="0">
                <a:solidFill>
                  <a:schemeClr val="accent1"/>
                </a:solidFill>
                <a:latin typeface="+mj-lt"/>
                <a:ea typeface="+mj-ea"/>
                <a:cs typeface="+mj-cs"/>
              </a:defRPr>
            </a:lvl1pPr>
          </a:lstStyle>
          <a:p>
            <a:r>
              <a:rPr lang="en-US" dirty="0"/>
              <a:t>Click To Edit Master Title Style</a:t>
            </a:r>
          </a:p>
        </p:txBody>
      </p:sp>
      <p:sp>
        <p:nvSpPr>
          <p:cNvPr id="4" name="Rectangle 3"/>
          <p:cNvSpPr/>
          <p:nvPr/>
        </p:nvSpPr>
        <p:spPr>
          <a:xfrm>
            <a:off x="136567" y="767938"/>
            <a:ext cx="8841179" cy="3483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p:nvSpPr>
        <p:spPr>
          <a:xfrm>
            <a:off x="3759606" y="2626785"/>
            <a:ext cx="88900" cy="1064683"/>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1215" y="2788944"/>
            <a:ext cx="1452743" cy="731520"/>
          </a:xfrm>
          <a:prstGeom prst="rect">
            <a:avLst/>
          </a:prstGeom>
        </p:spPr>
      </p:pic>
      <p:sp>
        <p:nvSpPr>
          <p:cNvPr id="7" name="Rectangle 6"/>
          <p:cNvSpPr/>
          <p:nvPr/>
        </p:nvSpPr>
        <p:spPr>
          <a:xfrm>
            <a:off x="9010650" y="0"/>
            <a:ext cx="1333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3339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SCLC Bumper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37375" y="2626784"/>
            <a:ext cx="4881188" cy="1064683"/>
          </a:xfrm>
        </p:spPr>
        <p:txBody>
          <a:bodyPr anchor="ctr"/>
          <a:lstStyle>
            <a:lvl1pPr algn="l" defTabSz="914400" rtl="0" eaLnBrk="1" latinLnBrk="0" hangingPunct="1">
              <a:lnSpc>
                <a:spcPct val="90000"/>
              </a:lnSpc>
              <a:spcBef>
                <a:spcPct val="0"/>
              </a:spcBef>
              <a:buNone/>
              <a:defRPr lang="en-US" sz="1800" b="1" kern="1200" cap="none" spc="0" baseline="0" dirty="0">
                <a:solidFill>
                  <a:schemeClr val="accent4"/>
                </a:solidFill>
                <a:latin typeface="+mj-lt"/>
                <a:ea typeface="+mj-ea"/>
                <a:cs typeface="+mj-cs"/>
              </a:defRPr>
            </a:lvl1pPr>
          </a:lstStyle>
          <a:p>
            <a:r>
              <a:rPr lang="en-US" dirty="0"/>
              <a:t>Click To Edit Master Title Style</a:t>
            </a:r>
          </a:p>
        </p:txBody>
      </p:sp>
      <p:sp>
        <p:nvSpPr>
          <p:cNvPr id="4" name="Rectangle 3"/>
          <p:cNvSpPr/>
          <p:nvPr/>
        </p:nvSpPr>
        <p:spPr>
          <a:xfrm>
            <a:off x="136567" y="767938"/>
            <a:ext cx="8841179" cy="3483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p:nvSpPr>
        <p:spPr>
          <a:xfrm>
            <a:off x="3616302" y="2626785"/>
            <a:ext cx="88900" cy="1064683"/>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8539" y="2788944"/>
            <a:ext cx="1293368" cy="731520"/>
          </a:xfrm>
          <a:prstGeom prst="rect">
            <a:avLst/>
          </a:prstGeom>
        </p:spPr>
      </p:pic>
      <p:sp>
        <p:nvSpPr>
          <p:cNvPr id="9" name="Rectangle 8"/>
          <p:cNvSpPr/>
          <p:nvPr/>
        </p:nvSpPr>
        <p:spPr>
          <a:xfrm>
            <a:off x="9010650" y="0"/>
            <a:ext cx="13335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2666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RC Bumper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96075" y="2626784"/>
            <a:ext cx="4881188" cy="1064683"/>
          </a:xfrm>
        </p:spPr>
        <p:txBody>
          <a:bodyPr anchor="ctr"/>
          <a:lstStyle>
            <a:lvl1pPr algn="l" defTabSz="914400" rtl="0" eaLnBrk="1" latinLnBrk="0" hangingPunct="1">
              <a:lnSpc>
                <a:spcPct val="90000"/>
              </a:lnSpc>
              <a:spcBef>
                <a:spcPct val="0"/>
              </a:spcBef>
              <a:buNone/>
              <a:defRPr lang="en-US" sz="1800" b="1" kern="1200" cap="none" spc="0" baseline="0" dirty="0">
                <a:solidFill>
                  <a:schemeClr val="accent2"/>
                </a:solidFill>
                <a:latin typeface="+mj-lt"/>
                <a:ea typeface="+mj-ea"/>
                <a:cs typeface="+mj-cs"/>
              </a:defRPr>
            </a:lvl1pPr>
          </a:lstStyle>
          <a:p>
            <a:r>
              <a:rPr lang="en-US" dirty="0"/>
              <a:t>Click To Edit Master Title Style</a:t>
            </a:r>
          </a:p>
        </p:txBody>
      </p:sp>
      <p:sp>
        <p:nvSpPr>
          <p:cNvPr id="4" name="Rectangle 3"/>
          <p:cNvSpPr/>
          <p:nvPr/>
        </p:nvSpPr>
        <p:spPr>
          <a:xfrm>
            <a:off x="136567" y="767938"/>
            <a:ext cx="8841179" cy="3483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p:nvSpPr>
        <p:spPr>
          <a:xfrm>
            <a:off x="3368652" y="2626785"/>
            <a:ext cx="88900" cy="1064683"/>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1213" y="2788944"/>
            <a:ext cx="1029806" cy="743712"/>
          </a:xfrm>
          <a:prstGeom prst="rect">
            <a:avLst/>
          </a:prstGeom>
        </p:spPr>
      </p:pic>
      <p:sp>
        <p:nvSpPr>
          <p:cNvPr id="9" name="Rectangle 8"/>
          <p:cNvSpPr/>
          <p:nvPr/>
        </p:nvSpPr>
        <p:spPr>
          <a:xfrm>
            <a:off x="9010650" y="0"/>
            <a:ext cx="1333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2698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dder Bumper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57305" y="2626784"/>
            <a:ext cx="4319959" cy="1064683"/>
          </a:xfrm>
        </p:spPr>
        <p:txBody>
          <a:bodyPr anchor="ctr"/>
          <a:lstStyle>
            <a:lvl1pPr algn="l" defTabSz="914400" rtl="0" eaLnBrk="1" latinLnBrk="0" hangingPunct="1">
              <a:lnSpc>
                <a:spcPct val="90000"/>
              </a:lnSpc>
              <a:spcBef>
                <a:spcPct val="0"/>
              </a:spcBef>
              <a:buNone/>
              <a:defRPr lang="en-US" sz="1800" b="1" kern="1200" cap="none" spc="0" baseline="0" dirty="0">
                <a:solidFill>
                  <a:schemeClr val="accent5"/>
                </a:solidFill>
                <a:latin typeface="+mj-lt"/>
                <a:ea typeface="+mj-ea"/>
                <a:cs typeface="+mj-cs"/>
              </a:defRPr>
            </a:lvl1pPr>
          </a:lstStyle>
          <a:p>
            <a:r>
              <a:rPr lang="en-US" dirty="0"/>
              <a:t>Click To Edit Master Title Style</a:t>
            </a:r>
          </a:p>
        </p:txBody>
      </p:sp>
      <p:sp>
        <p:nvSpPr>
          <p:cNvPr id="4" name="Rectangle 3"/>
          <p:cNvSpPr/>
          <p:nvPr/>
        </p:nvSpPr>
        <p:spPr>
          <a:xfrm>
            <a:off x="136567" y="767938"/>
            <a:ext cx="8841179" cy="3483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p:nvSpPr>
        <p:spPr>
          <a:xfrm>
            <a:off x="3891167" y="2626785"/>
            <a:ext cx="88900" cy="1064683"/>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1214" y="2784349"/>
            <a:ext cx="1565611" cy="742017"/>
          </a:xfrm>
          <a:prstGeom prst="rect">
            <a:avLst/>
          </a:prstGeom>
        </p:spPr>
      </p:pic>
      <p:sp>
        <p:nvSpPr>
          <p:cNvPr id="9" name="Rectangle 8"/>
          <p:cNvSpPr/>
          <p:nvPr/>
        </p:nvSpPr>
        <p:spPr>
          <a:xfrm>
            <a:off x="9010650" y="0"/>
            <a:ext cx="1333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0674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theme" Target="../theme/theme2.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image" Target="../media/image5.png"/><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8588" y="-254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54305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0" name="Line 16"/>
          <p:cNvSpPr>
            <a:spLocks noChangeShapeType="1"/>
          </p:cNvSpPr>
          <p:nvPr/>
        </p:nvSpPr>
        <p:spPr bwMode="auto">
          <a:xfrm>
            <a:off x="0" y="6126163"/>
            <a:ext cx="9144000" cy="0"/>
          </a:xfrm>
          <a:prstGeom prst="line">
            <a:avLst/>
          </a:prstGeom>
          <a:noFill/>
          <a:ln w="6350">
            <a:solidFill>
              <a:schemeClr val="tx1"/>
            </a:solidFill>
            <a:round/>
            <a:headEnd/>
            <a:tailEnd/>
          </a:ln>
          <a:effectLst/>
        </p:spPr>
        <p:txBody>
          <a:bodyPr/>
          <a:lstStyle/>
          <a:p>
            <a:pPr>
              <a:defRPr/>
            </a:pPr>
            <a:endParaRPr lang="en-US" dirty="0">
              <a:solidFill>
                <a:srgbClr val="000000"/>
              </a:solidFill>
            </a:endParaRPr>
          </a:p>
        </p:txBody>
      </p:sp>
      <p:pic>
        <p:nvPicPr>
          <p:cNvPr id="1029" name="Picture 10" descr="os_x_red_screen_cmyk.png"/>
          <p:cNvPicPr>
            <a:picLocks noChangeAspect="1"/>
          </p:cNvPicPr>
          <p:nvPr/>
        </p:nvPicPr>
        <p:blipFill>
          <a:blip r:embed="rId5" cstate="print">
            <a:extLst>
              <a:ext uri="{28A0092B-C50C-407E-A947-70E740481C1C}">
                <a14:useLocalDpi xmlns:a14="http://schemas.microsoft.com/office/drawing/2010/main" val="0"/>
              </a:ext>
            </a:extLst>
          </a:blip>
          <a:srcRect l="885" t="44991" r="11572" b="37502"/>
          <a:stretch>
            <a:fillRect/>
          </a:stretch>
        </p:blipFill>
        <p:spPr bwMode="auto">
          <a:xfrm>
            <a:off x="0" y="0"/>
            <a:ext cx="91440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21"/>
          <p:cNvSpPr>
            <a:spLocks noChangeArrowheads="1"/>
          </p:cNvSpPr>
          <p:nvPr/>
        </p:nvSpPr>
        <p:spPr bwMode="auto">
          <a:xfrm>
            <a:off x="457200" y="6324600"/>
            <a:ext cx="2205038" cy="330200"/>
          </a:xfrm>
          <a:prstGeom prst="rect">
            <a:avLst/>
          </a:prstGeom>
          <a:noFill/>
          <a:ln w="9525">
            <a:noFill/>
            <a:miter lim="800000"/>
            <a:headEnd/>
            <a:tailEnd/>
          </a:ln>
          <a:effectLst/>
        </p:spPr>
        <p:txBody>
          <a:bodyPr/>
          <a:lstStyle/>
          <a:p>
            <a:pPr>
              <a:defRPr/>
            </a:pPr>
            <a:r>
              <a:rPr lang="en-US" sz="700" dirty="0">
                <a:solidFill>
                  <a:srgbClr val="000000"/>
                </a:solidFill>
              </a:rPr>
              <a:t>Company Confidential </a:t>
            </a:r>
            <a:br>
              <a:rPr lang="en-US" sz="700" dirty="0">
                <a:solidFill>
                  <a:srgbClr val="000000"/>
                </a:solidFill>
              </a:rPr>
            </a:br>
            <a:r>
              <a:rPr lang="en-US" sz="700" dirty="0">
                <a:solidFill>
                  <a:srgbClr val="000000"/>
                </a:solidFill>
              </a:rPr>
              <a:t>Copyright © 2013 Eli Lilly and Company</a:t>
            </a:r>
          </a:p>
        </p:txBody>
      </p:sp>
      <p:pic>
        <p:nvPicPr>
          <p:cNvPr id="1031" name="Picture 4" descr="LillyOnco_logo_horz_4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1400" y="6324600"/>
            <a:ext cx="1457325"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981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p:wipe dir="r"/>
  </p:transition>
  <p:txStyles>
    <p:titleStyle>
      <a:lvl1pPr algn="l" rtl="0" fontAlgn="base">
        <a:spcBef>
          <a:spcPct val="0"/>
        </a:spcBef>
        <a:spcAft>
          <a:spcPct val="0"/>
        </a:spcAft>
        <a:defRPr sz="3600" b="1">
          <a:solidFill>
            <a:schemeClr val="bg1"/>
          </a:solidFill>
          <a:latin typeface="Calibri" pitchFamily="34" charset="0"/>
          <a:ea typeface="+mj-ea"/>
          <a:cs typeface="+mj-cs"/>
        </a:defRPr>
      </a:lvl1pPr>
      <a:lvl2pPr algn="l" rtl="0" fontAlgn="base">
        <a:spcBef>
          <a:spcPct val="0"/>
        </a:spcBef>
        <a:spcAft>
          <a:spcPct val="0"/>
        </a:spcAft>
        <a:defRPr sz="3600" b="1">
          <a:solidFill>
            <a:schemeClr val="bg1"/>
          </a:solidFill>
          <a:latin typeface="Calibri" pitchFamily="34" charset="0"/>
        </a:defRPr>
      </a:lvl2pPr>
      <a:lvl3pPr algn="l" rtl="0" fontAlgn="base">
        <a:spcBef>
          <a:spcPct val="0"/>
        </a:spcBef>
        <a:spcAft>
          <a:spcPct val="0"/>
        </a:spcAft>
        <a:defRPr sz="3600" b="1">
          <a:solidFill>
            <a:schemeClr val="bg1"/>
          </a:solidFill>
          <a:latin typeface="Calibri" pitchFamily="34" charset="0"/>
        </a:defRPr>
      </a:lvl3pPr>
      <a:lvl4pPr algn="l" rtl="0" fontAlgn="base">
        <a:spcBef>
          <a:spcPct val="0"/>
        </a:spcBef>
        <a:spcAft>
          <a:spcPct val="0"/>
        </a:spcAft>
        <a:defRPr sz="3600" b="1">
          <a:solidFill>
            <a:schemeClr val="bg1"/>
          </a:solidFill>
          <a:latin typeface="Calibri" pitchFamily="34" charset="0"/>
        </a:defRPr>
      </a:lvl4pPr>
      <a:lvl5pPr algn="l" rtl="0" fontAlgn="base">
        <a:spcBef>
          <a:spcPct val="0"/>
        </a:spcBef>
        <a:spcAft>
          <a:spcPct val="0"/>
        </a:spcAft>
        <a:defRPr sz="3600" b="1">
          <a:solidFill>
            <a:schemeClr val="bg1"/>
          </a:solidFill>
          <a:latin typeface="Calibri" pitchFamily="34"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p:titleStyle>
    <p:bodyStyle>
      <a:lvl1pPr marL="342900" indent="-342900" algn="l" rtl="0" fontAlgn="base">
        <a:spcBef>
          <a:spcPct val="20000"/>
        </a:spcBef>
        <a:spcAft>
          <a:spcPct val="0"/>
        </a:spcAft>
        <a:buChar char="•"/>
        <a:defRPr sz="2800">
          <a:solidFill>
            <a:schemeClr val="tx1"/>
          </a:solidFill>
          <a:latin typeface="Arial"/>
          <a:ea typeface="+mn-ea"/>
          <a:cs typeface="Arial"/>
        </a:defRPr>
      </a:lvl1pPr>
      <a:lvl2pPr marL="742950" indent="-285750" algn="l" rtl="0" fontAlgn="base">
        <a:spcBef>
          <a:spcPct val="20000"/>
        </a:spcBef>
        <a:spcAft>
          <a:spcPct val="0"/>
        </a:spcAft>
        <a:buChar char="•"/>
        <a:defRPr sz="2600">
          <a:solidFill>
            <a:schemeClr val="tx1"/>
          </a:solidFill>
          <a:latin typeface="Arial"/>
          <a:cs typeface="Arial"/>
        </a:defRPr>
      </a:lvl2pPr>
      <a:lvl3pPr marL="1143000" indent="-228600" algn="l" rtl="0" fontAlgn="base">
        <a:spcBef>
          <a:spcPct val="20000"/>
        </a:spcBef>
        <a:spcAft>
          <a:spcPct val="0"/>
        </a:spcAft>
        <a:buChar char="•"/>
        <a:defRPr sz="2400">
          <a:solidFill>
            <a:schemeClr val="tx1"/>
          </a:solidFill>
          <a:latin typeface="Arial"/>
          <a:cs typeface="Arial"/>
        </a:defRPr>
      </a:lvl3pPr>
      <a:lvl4pPr marL="1600200" indent="-228600" algn="l" rtl="0" fontAlgn="base">
        <a:spcBef>
          <a:spcPct val="20000"/>
        </a:spcBef>
        <a:spcAft>
          <a:spcPct val="0"/>
        </a:spcAft>
        <a:buChar char="•"/>
        <a:defRPr sz="2000">
          <a:solidFill>
            <a:schemeClr val="tx1"/>
          </a:solidFill>
          <a:latin typeface="Arial"/>
          <a:cs typeface="Arial"/>
        </a:defRPr>
      </a:lvl4pPr>
      <a:lvl5pPr marL="2057400" indent="-228600" algn="l" rtl="0" fontAlgn="base">
        <a:spcBef>
          <a:spcPct val="20000"/>
        </a:spcBef>
        <a:spcAft>
          <a:spcPct val="0"/>
        </a:spcAft>
        <a:buChar char="•"/>
        <a:defRPr>
          <a:solidFill>
            <a:schemeClr val="tx1"/>
          </a:solidFill>
          <a:latin typeface="Arial"/>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TextBox 7"/>
          <p:cNvSpPr txBox="1"/>
          <p:nvPr/>
        </p:nvSpPr>
        <p:spPr>
          <a:xfrm>
            <a:off x="157129" y="6359425"/>
            <a:ext cx="7247136" cy="276999"/>
          </a:xfrm>
          <a:prstGeom prst="rect">
            <a:avLst/>
          </a:prstGeom>
          <a:noFill/>
        </p:spPr>
        <p:txBody>
          <a:bodyPr wrap="square" rtlCol="0">
            <a:spAutoFit/>
          </a:bodyPr>
          <a:lstStyle/>
          <a:p>
            <a:pPr algn="just"/>
            <a:r>
              <a:rPr lang="en-US" sz="600" b="0" i="0" u="none" strike="noStrike" kern="1200" spc="-10" baseline="0" dirty="0">
                <a:solidFill>
                  <a:srgbClr val="A7A9AC"/>
                </a:solidFill>
                <a:latin typeface="+mn-lt"/>
                <a:ea typeface="+mn-ea"/>
                <a:cs typeface="+mn-cs"/>
              </a:rPr>
              <a:t>Lilly Confidential. Do Not Copy. Copyright © 2016 Eli Lilly and Company. Not for use in promotion. This is a forward-looking planning document. It is not our intention to implement marketing communications that </a:t>
            </a:r>
            <a:br>
              <a:rPr lang="en-US" sz="600" b="0" i="0" u="none" strike="noStrike" kern="1200" spc="-10" baseline="0" dirty="0">
                <a:solidFill>
                  <a:srgbClr val="A7A9AC"/>
                </a:solidFill>
                <a:latin typeface="+mn-lt"/>
                <a:ea typeface="+mn-ea"/>
                <a:cs typeface="+mn-cs"/>
              </a:rPr>
            </a:br>
            <a:r>
              <a:rPr lang="en-US" sz="600" b="0" i="0" u="none" strike="noStrike" kern="1200" spc="-10" baseline="0" dirty="0">
                <a:solidFill>
                  <a:srgbClr val="A7A9AC"/>
                </a:solidFill>
                <a:latin typeface="+mn-lt"/>
                <a:ea typeface="+mn-ea"/>
                <a:cs typeface="+mn-cs"/>
              </a:rPr>
              <a:t>fall beyond the currently approved indications. Any current promotional activities must be consistent with approved label and carried out in compliance with all company policies and applicable laws and regulations.</a:t>
            </a:r>
            <a:endParaRPr lang="en-US" sz="600" spc="-10" baseline="0" dirty="0">
              <a:solidFill>
                <a:srgbClr val="A7A9AC"/>
              </a:solidFill>
            </a:endParaRPr>
          </a:p>
        </p:txBody>
      </p:sp>
      <p:sp>
        <p:nvSpPr>
          <p:cNvPr id="2" name="Title Placeholder 1"/>
          <p:cNvSpPr>
            <a:spLocks noGrp="1"/>
          </p:cNvSpPr>
          <p:nvPr>
            <p:ph type="title"/>
          </p:nvPr>
        </p:nvSpPr>
        <p:spPr>
          <a:xfrm>
            <a:off x="269311" y="75109"/>
            <a:ext cx="7027833" cy="779915"/>
          </a:xfrm>
          <a:prstGeom prst="rect">
            <a:avLst/>
          </a:prstGeom>
        </p:spPr>
        <p:txBody>
          <a:bodyPr vert="horz" lIns="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0851" y="1252602"/>
            <a:ext cx="8075613" cy="4678148"/>
          </a:xfrm>
          <a:prstGeom prst="rect">
            <a:avLst/>
          </a:prstGeom>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601538" y="6133896"/>
            <a:ext cx="848466" cy="524256"/>
          </a:xfrm>
          <a:prstGeom prst="rect">
            <a:avLst/>
          </a:prstGeom>
          <a:noFill/>
          <a:ln>
            <a:noFill/>
          </a:ln>
        </p:spPr>
      </p:pic>
      <p:cxnSp>
        <p:nvCxnSpPr>
          <p:cNvPr id="9" name="Straight Connector 8"/>
          <p:cNvCxnSpPr/>
          <p:nvPr/>
        </p:nvCxnSpPr>
        <p:spPr>
          <a:xfrm>
            <a:off x="269310" y="893524"/>
            <a:ext cx="868680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8635017" y="6390416"/>
            <a:ext cx="365166" cy="382729"/>
            <a:chOff x="8635017" y="4792811"/>
            <a:chExt cx="365166" cy="287047"/>
          </a:xfrm>
        </p:grpSpPr>
        <p:sp>
          <p:nvSpPr>
            <p:cNvPr id="11" name="Slide Number Placeholder 5"/>
            <p:cNvSpPr txBox="1">
              <a:spLocks/>
            </p:cNvSpPr>
            <p:nvPr/>
          </p:nvSpPr>
          <p:spPr>
            <a:xfrm>
              <a:off x="8635017" y="4792811"/>
              <a:ext cx="365166"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45294B-9D02-485F-B88E-FCE99450F0B8}" type="slidenum">
                <a:rPr lang="en-US" sz="800" b="1" smtClean="0">
                  <a:solidFill>
                    <a:schemeClr val="accent1"/>
                  </a:solidFill>
                  <a:latin typeface="+mj-lt"/>
                </a:rPr>
                <a:pPr algn="ctr"/>
                <a:t>‹N›</a:t>
              </a:fld>
              <a:endParaRPr lang="en-US" sz="800" b="1" dirty="0">
                <a:solidFill>
                  <a:schemeClr val="accent1"/>
                </a:solidFill>
                <a:latin typeface="+mj-lt"/>
              </a:endParaRPr>
            </a:p>
          </p:txBody>
        </p:sp>
        <p:pic>
          <p:nvPicPr>
            <p:cNvPr id="13" name="Picture 12"/>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8684554" y="4988065"/>
              <a:ext cx="257727" cy="91793"/>
            </a:xfrm>
            <a:prstGeom prst="rect">
              <a:avLst/>
            </a:prstGeom>
          </p:spPr>
        </p:pic>
      </p:grpSp>
      <p:sp>
        <p:nvSpPr>
          <p:cNvPr id="10" name="Rectangle 9"/>
          <p:cNvSpPr/>
          <p:nvPr/>
        </p:nvSpPr>
        <p:spPr>
          <a:xfrm>
            <a:off x="9010650" y="0"/>
            <a:ext cx="1333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5705307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600" kern="1200" cap="none" baseline="0">
          <a:solidFill>
            <a:schemeClr val="accent1"/>
          </a:solidFill>
          <a:latin typeface="DIN-Bold" panose="020B0500000000000000" pitchFamily="34" charset="0"/>
          <a:ea typeface="+mj-ea"/>
          <a:cs typeface="+mj-cs"/>
        </a:defRPr>
      </a:lvl1pPr>
    </p:titleStyle>
    <p:bodyStyle>
      <a:lvl1pPr marL="112713" indent="-112713" algn="l" defTabSz="914400" rtl="0" eaLnBrk="1" latinLnBrk="0" hangingPunct="1">
        <a:lnSpc>
          <a:spcPct val="95000"/>
        </a:lnSpc>
        <a:spcBef>
          <a:spcPts val="1200"/>
        </a:spcBef>
        <a:buClrTx/>
        <a:buFont typeface="Arial" pitchFamily="34" charset="0"/>
        <a:buChar char="•"/>
        <a:defRPr sz="1200" kern="1200">
          <a:solidFill>
            <a:schemeClr val="tx1"/>
          </a:solidFill>
          <a:latin typeface="+mn-lt"/>
          <a:ea typeface="+mn-ea"/>
          <a:cs typeface="+mn-cs"/>
        </a:defRPr>
      </a:lvl1pPr>
      <a:lvl2pPr marL="287338" indent="-174625" algn="l" defTabSz="914400" rtl="0" eaLnBrk="1" latinLnBrk="0" hangingPunct="1">
        <a:lnSpc>
          <a:spcPct val="95000"/>
        </a:lnSpc>
        <a:spcBef>
          <a:spcPts val="600"/>
        </a:spcBef>
        <a:buClrTx/>
        <a:buFont typeface="Arial" panose="020B0604020202020204" pitchFamily="34" charset="0"/>
        <a:buChar char="―"/>
        <a:defRPr sz="1200" kern="1200">
          <a:solidFill>
            <a:schemeClr val="tx1"/>
          </a:solidFill>
          <a:latin typeface="+mn-lt"/>
          <a:ea typeface="+mn-ea"/>
          <a:cs typeface="+mn-cs"/>
        </a:defRPr>
      </a:lvl2pPr>
      <a:lvl3pPr marL="628650" indent="-168275" algn="l" defTabSz="914400" rtl="0" eaLnBrk="1" latinLnBrk="0" hangingPunct="1">
        <a:lnSpc>
          <a:spcPct val="95000"/>
        </a:lnSpc>
        <a:spcBef>
          <a:spcPts val="300"/>
        </a:spcBef>
        <a:buClrTx/>
        <a:buFont typeface="Arial" pitchFamily="34" charset="0"/>
        <a:buChar char="•"/>
        <a:defRPr sz="1100" kern="1200">
          <a:solidFill>
            <a:schemeClr val="tx1"/>
          </a:solidFill>
          <a:latin typeface="+mn-lt"/>
          <a:ea typeface="+mn-ea"/>
          <a:cs typeface="+mn-cs"/>
        </a:defRPr>
      </a:lvl3pPr>
      <a:lvl4pPr marL="857250" indent="-173038" algn="l" defTabSz="914400" rtl="0" eaLnBrk="1" latinLnBrk="0" hangingPunct="1">
        <a:lnSpc>
          <a:spcPct val="95000"/>
        </a:lnSpc>
        <a:spcBef>
          <a:spcPts val="300"/>
        </a:spcBef>
        <a:buFont typeface="Arial" pitchFamily="34" charset="0"/>
        <a:buChar char="–"/>
        <a:defRPr sz="1100" kern="1200">
          <a:solidFill>
            <a:schemeClr val="tx1"/>
          </a:solidFill>
          <a:latin typeface="+mn-lt"/>
          <a:ea typeface="+mn-ea"/>
          <a:cs typeface="+mn-cs"/>
        </a:defRPr>
      </a:lvl4pPr>
      <a:lvl5pPr marL="1143000" indent="-228600" algn="l" defTabSz="914400" rtl="0" eaLnBrk="1" latinLnBrk="0" hangingPunct="1">
        <a:lnSpc>
          <a:spcPct val="95000"/>
        </a:lnSpc>
        <a:spcBef>
          <a:spcPts val="3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2B7F23-A992-4673-8F74-D80F0E53C3E0}" type="datetimeFigureOut">
              <a:rPr lang="en-US" smtClean="0"/>
              <a:pPr/>
              <a:t>10/19/2019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723ADB8-1727-4EE9-A2BB-EC3FCE0CFE58}" type="slidenum">
              <a:rPr lang="en-US" smtClean="0"/>
              <a:pPr/>
              <a:t>‹N›</a:t>
            </a:fld>
            <a:endParaRPr lang="en-US"/>
          </a:p>
        </p:txBody>
      </p:sp>
    </p:spTree>
    <p:extLst>
      <p:ext uri="{BB962C8B-B14F-4D97-AF65-F5344CB8AC3E}">
        <p14:creationId xmlns:p14="http://schemas.microsoft.com/office/powerpoint/2010/main" val="2229431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440" tIns="43236" rIns="86440" bIns="43236" numCol="1" anchor="ctr" anchorCtr="0" compatLnSpc="1">
            <a:prstTxWarp prst="textNoShape">
              <a:avLst/>
            </a:prstTxWarp>
          </a:bodyPr>
          <a:lstStyle/>
          <a:p>
            <a:pPr lvl="0"/>
            <a:r>
              <a:rPr lang="it-IT" altLang="en-US"/>
              <a:t>Fare clic per modificare lo stile del titolo</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440" tIns="43236" rIns="86440" bIns="43236"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286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86440" tIns="43236" rIns="86440" bIns="43236" numCol="1" anchor="t" anchorCtr="0" compatLnSpc="1">
            <a:prstTxWarp prst="textNoShape">
              <a:avLst/>
            </a:prstTxWarp>
          </a:bodyPr>
          <a:lstStyle>
            <a:lvl1pPr algn="l" defTabSz="914400" eaLnBrk="1" hangingPunct="1">
              <a:defRPr sz="1300" baseline="0">
                <a:solidFill>
                  <a:srgbClr val="000000"/>
                </a:solidFill>
                <a:latin typeface="+mn-lt"/>
                <a:ea typeface="+mn-ea"/>
              </a:defRPr>
            </a:lvl1pPr>
          </a:lstStyle>
          <a:p>
            <a:pPr>
              <a:defRPr/>
            </a:pPr>
            <a:endParaRPr lang="it-IT"/>
          </a:p>
        </p:txBody>
      </p:sp>
      <p:sp>
        <p:nvSpPr>
          <p:cNvPr id="286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86440" tIns="43236" rIns="86440" bIns="43236" numCol="1" anchor="t" anchorCtr="0" compatLnSpc="1">
            <a:prstTxWarp prst="textNoShape">
              <a:avLst/>
            </a:prstTxWarp>
          </a:bodyPr>
          <a:lstStyle>
            <a:lvl1pPr algn="ctr" defTabSz="914400" eaLnBrk="1" hangingPunct="1">
              <a:defRPr sz="1300" baseline="0">
                <a:solidFill>
                  <a:srgbClr val="000000"/>
                </a:solidFill>
                <a:latin typeface="+mn-lt"/>
                <a:ea typeface="+mn-ea"/>
              </a:defRPr>
            </a:lvl1pPr>
          </a:lstStyle>
          <a:p>
            <a:pPr>
              <a:defRPr/>
            </a:pPr>
            <a:endParaRPr lang="it-IT"/>
          </a:p>
        </p:txBody>
      </p:sp>
      <p:sp>
        <p:nvSpPr>
          <p:cNvPr id="286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86440" tIns="43236" rIns="86440" bIns="43236" numCol="1" anchor="t" anchorCtr="0" compatLnSpc="1">
            <a:prstTxWarp prst="textNoShape">
              <a:avLst/>
            </a:prstTxWarp>
          </a:bodyPr>
          <a:lstStyle>
            <a:lvl1pPr algn="r" defTabSz="914400" eaLnBrk="1" hangingPunct="1">
              <a:defRPr sz="1300">
                <a:solidFill>
                  <a:srgbClr val="000000"/>
                </a:solidFill>
                <a:latin typeface="Arial" charset="0"/>
                <a:ea typeface="ＭＳ Ｐゴシック" charset="-128"/>
              </a:defRPr>
            </a:lvl1pPr>
          </a:lstStyle>
          <a:p>
            <a:pPr>
              <a:defRPr/>
            </a:pPr>
            <a:fld id="{BF11A059-3FD3-4A5B-9435-AA264E6D57E5}" type="slidenum">
              <a:rPr lang="it-IT" altLang="x-none"/>
              <a:pPr>
                <a:defRPr/>
              </a:pPr>
              <a:t>‹N›</a:t>
            </a:fld>
            <a:endParaRPr lang="it-IT" altLang="x-none"/>
          </a:p>
        </p:txBody>
      </p:sp>
    </p:spTree>
    <p:extLst>
      <p:ext uri="{BB962C8B-B14F-4D97-AF65-F5344CB8AC3E}">
        <p14:creationId xmlns:p14="http://schemas.microsoft.com/office/powerpoint/2010/main" val="419414527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hdr="0" ftr="0" dt="0"/>
  <p:txStyles>
    <p:titleStyle>
      <a:lvl1pPr algn="ctr" rtl="0" eaLnBrk="0" fontAlgn="base" hangingPunct="0">
        <a:spcBef>
          <a:spcPct val="0"/>
        </a:spcBef>
        <a:spcAft>
          <a:spcPct val="0"/>
        </a:spcAft>
        <a:defRPr sz="4300">
          <a:solidFill>
            <a:schemeClr val="tx2"/>
          </a:solidFill>
          <a:latin typeface="+mj-lt"/>
          <a:ea typeface="Arial" charset="0"/>
          <a:cs typeface="+mj-cs"/>
        </a:defRPr>
      </a:lvl1pPr>
      <a:lvl2pPr algn="ctr" rtl="0" eaLnBrk="0" fontAlgn="base" hangingPunct="0">
        <a:spcBef>
          <a:spcPct val="0"/>
        </a:spcBef>
        <a:spcAft>
          <a:spcPct val="0"/>
        </a:spcAft>
        <a:defRPr sz="4300">
          <a:solidFill>
            <a:schemeClr val="tx2"/>
          </a:solidFill>
          <a:latin typeface="Arial" charset="0"/>
          <a:ea typeface="Arial" charset="0"/>
          <a:cs typeface="Arial" charset="0"/>
        </a:defRPr>
      </a:lvl2pPr>
      <a:lvl3pPr algn="ctr" rtl="0" eaLnBrk="0" fontAlgn="base" hangingPunct="0">
        <a:spcBef>
          <a:spcPct val="0"/>
        </a:spcBef>
        <a:spcAft>
          <a:spcPct val="0"/>
        </a:spcAft>
        <a:defRPr sz="4300">
          <a:solidFill>
            <a:schemeClr val="tx2"/>
          </a:solidFill>
          <a:latin typeface="Arial" charset="0"/>
          <a:ea typeface="Arial" charset="0"/>
          <a:cs typeface="Arial" charset="0"/>
        </a:defRPr>
      </a:lvl3pPr>
      <a:lvl4pPr algn="ctr" rtl="0" eaLnBrk="0" fontAlgn="base" hangingPunct="0">
        <a:spcBef>
          <a:spcPct val="0"/>
        </a:spcBef>
        <a:spcAft>
          <a:spcPct val="0"/>
        </a:spcAft>
        <a:defRPr sz="4300">
          <a:solidFill>
            <a:schemeClr val="tx2"/>
          </a:solidFill>
          <a:latin typeface="Arial" charset="0"/>
          <a:ea typeface="Arial" charset="0"/>
          <a:cs typeface="Arial" charset="0"/>
        </a:defRPr>
      </a:lvl4pPr>
      <a:lvl5pPr algn="ctr" rtl="0" eaLnBrk="0" fontAlgn="base" hangingPunct="0">
        <a:spcBef>
          <a:spcPct val="0"/>
        </a:spcBef>
        <a:spcAft>
          <a:spcPct val="0"/>
        </a:spcAft>
        <a:defRPr sz="4300">
          <a:solidFill>
            <a:schemeClr val="tx2"/>
          </a:solidFill>
          <a:latin typeface="Arial" charset="0"/>
          <a:ea typeface="Arial" charset="0"/>
          <a:cs typeface="Arial" charset="0"/>
        </a:defRPr>
      </a:lvl5pPr>
      <a:lvl6pPr marL="432162" algn="ctr" rtl="0" fontAlgn="base">
        <a:spcBef>
          <a:spcPct val="0"/>
        </a:spcBef>
        <a:spcAft>
          <a:spcPct val="0"/>
        </a:spcAft>
        <a:defRPr sz="4300">
          <a:solidFill>
            <a:schemeClr val="tx2"/>
          </a:solidFill>
          <a:latin typeface="Arial" charset="0"/>
          <a:cs typeface="Arial" charset="0"/>
        </a:defRPr>
      </a:lvl6pPr>
      <a:lvl7pPr marL="864325" algn="ctr" rtl="0" fontAlgn="base">
        <a:spcBef>
          <a:spcPct val="0"/>
        </a:spcBef>
        <a:spcAft>
          <a:spcPct val="0"/>
        </a:spcAft>
        <a:defRPr sz="4300">
          <a:solidFill>
            <a:schemeClr val="tx2"/>
          </a:solidFill>
          <a:latin typeface="Arial" charset="0"/>
          <a:cs typeface="Arial" charset="0"/>
        </a:defRPr>
      </a:lvl7pPr>
      <a:lvl8pPr marL="1296491" algn="ctr" rtl="0" fontAlgn="base">
        <a:spcBef>
          <a:spcPct val="0"/>
        </a:spcBef>
        <a:spcAft>
          <a:spcPct val="0"/>
        </a:spcAft>
        <a:defRPr sz="4300">
          <a:solidFill>
            <a:schemeClr val="tx2"/>
          </a:solidFill>
          <a:latin typeface="Arial" charset="0"/>
          <a:cs typeface="Arial" charset="0"/>
        </a:defRPr>
      </a:lvl8pPr>
      <a:lvl9pPr marL="1728656" algn="ctr" rtl="0" fontAlgn="base">
        <a:spcBef>
          <a:spcPct val="0"/>
        </a:spcBef>
        <a:spcAft>
          <a:spcPct val="0"/>
        </a:spcAft>
        <a:defRPr sz="4300">
          <a:solidFill>
            <a:schemeClr val="tx2"/>
          </a:solidFill>
          <a:latin typeface="Arial" charset="0"/>
          <a:cs typeface="Arial" charset="0"/>
        </a:defRPr>
      </a:lvl9pPr>
    </p:titleStyle>
    <p:bodyStyle>
      <a:lvl1pPr marL="323850" indent="-323850" algn="l" rtl="0" eaLnBrk="0" fontAlgn="base" hangingPunct="0">
        <a:spcBef>
          <a:spcPct val="20000"/>
        </a:spcBef>
        <a:spcAft>
          <a:spcPct val="0"/>
        </a:spcAft>
        <a:buChar char="•"/>
        <a:defRPr sz="3000">
          <a:solidFill>
            <a:schemeClr val="tx1"/>
          </a:solidFill>
          <a:latin typeface="+mn-lt"/>
          <a:ea typeface="Arial" charset="0"/>
          <a:cs typeface="+mn-cs"/>
        </a:defRPr>
      </a:lvl1pPr>
      <a:lvl2pPr marL="700088" indent="-269875" algn="l" rtl="0" eaLnBrk="0" fontAlgn="base" hangingPunct="0">
        <a:spcBef>
          <a:spcPct val="20000"/>
        </a:spcBef>
        <a:spcAft>
          <a:spcPct val="0"/>
        </a:spcAft>
        <a:buChar char="–"/>
        <a:defRPr sz="2500">
          <a:solidFill>
            <a:schemeClr val="tx1"/>
          </a:solidFill>
          <a:latin typeface="+mn-lt"/>
          <a:ea typeface="Arial" charset="0"/>
          <a:cs typeface="+mn-cs"/>
        </a:defRPr>
      </a:lvl2pPr>
      <a:lvl3pPr marL="1079500" indent="-214313" algn="l" rtl="0" eaLnBrk="0" fontAlgn="base" hangingPunct="0">
        <a:spcBef>
          <a:spcPct val="20000"/>
        </a:spcBef>
        <a:spcAft>
          <a:spcPct val="0"/>
        </a:spcAft>
        <a:buChar char="•"/>
        <a:defRPr sz="2300">
          <a:solidFill>
            <a:schemeClr val="tx1"/>
          </a:solidFill>
          <a:latin typeface="+mn-lt"/>
          <a:ea typeface="Arial" charset="0"/>
          <a:cs typeface="+mn-cs"/>
        </a:defRPr>
      </a:lvl3pPr>
      <a:lvl4pPr marL="1511300" indent="-214313" algn="l" rtl="0" eaLnBrk="0" fontAlgn="base" hangingPunct="0">
        <a:spcBef>
          <a:spcPct val="20000"/>
        </a:spcBef>
        <a:spcAft>
          <a:spcPct val="0"/>
        </a:spcAft>
        <a:buChar char="–"/>
        <a:defRPr sz="1900">
          <a:solidFill>
            <a:schemeClr val="tx1"/>
          </a:solidFill>
          <a:latin typeface="+mn-lt"/>
          <a:ea typeface="Arial" charset="0"/>
          <a:cs typeface="+mn-cs"/>
        </a:defRPr>
      </a:lvl4pPr>
      <a:lvl5pPr marL="1943100" indent="-214313" algn="l" rtl="0" eaLnBrk="0" fontAlgn="base" hangingPunct="0">
        <a:spcBef>
          <a:spcPct val="20000"/>
        </a:spcBef>
        <a:spcAft>
          <a:spcPct val="0"/>
        </a:spcAft>
        <a:buChar char="»"/>
        <a:defRPr sz="1900">
          <a:solidFill>
            <a:schemeClr val="tx1"/>
          </a:solidFill>
          <a:latin typeface="+mn-lt"/>
          <a:ea typeface="Arial" charset="0"/>
          <a:cs typeface="+mn-cs"/>
        </a:defRPr>
      </a:lvl5pPr>
      <a:lvl6pPr marL="2376904" indent="-216082" algn="l" rtl="0" fontAlgn="base">
        <a:spcBef>
          <a:spcPct val="20000"/>
        </a:spcBef>
        <a:spcAft>
          <a:spcPct val="0"/>
        </a:spcAft>
        <a:buChar char="»"/>
        <a:defRPr sz="1900">
          <a:solidFill>
            <a:schemeClr val="tx1"/>
          </a:solidFill>
          <a:latin typeface="+mn-lt"/>
          <a:cs typeface="+mn-cs"/>
        </a:defRPr>
      </a:lvl6pPr>
      <a:lvl7pPr marL="2809066" indent="-216082" algn="l" rtl="0" fontAlgn="base">
        <a:spcBef>
          <a:spcPct val="20000"/>
        </a:spcBef>
        <a:spcAft>
          <a:spcPct val="0"/>
        </a:spcAft>
        <a:buChar char="»"/>
        <a:defRPr sz="1900">
          <a:solidFill>
            <a:schemeClr val="tx1"/>
          </a:solidFill>
          <a:latin typeface="+mn-lt"/>
          <a:cs typeface="+mn-cs"/>
        </a:defRPr>
      </a:lvl7pPr>
      <a:lvl8pPr marL="3241230" indent="-216082" algn="l" rtl="0" fontAlgn="base">
        <a:spcBef>
          <a:spcPct val="20000"/>
        </a:spcBef>
        <a:spcAft>
          <a:spcPct val="0"/>
        </a:spcAft>
        <a:buChar char="»"/>
        <a:defRPr sz="1900">
          <a:solidFill>
            <a:schemeClr val="tx1"/>
          </a:solidFill>
          <a:latin typeface="+mn-lt"/>
          <a:cs typeface="+mn-cs"/>
        </a:defRPr>
      </a:lvl8pPr>
      <a:lvl9pPr marL="3673397" indent="-216082" algn="l" rtl="0" fontAlgn="base">
        <a:spcBef>
          <a:spcPct val="20000"/>
        </a:spcBef>
        <a:spcAft>
          <a:spcPct val="0"/>
        </a:spcAft>
        <a:buChar char="»"/>
        <a:defRPr sz="1900">
          <a:solidFill>
            <a:schemeClr val="tx1"/>
          </a:solidFill>
          <a:latin typeface="+mn-lt"/>
          <a:cs typeface="+mn-cs"/>
        </a:defRPr>
      </a:lvl9pPr>
    </p:bodyStyle>
    <p:otherStyle>
      <a:defPPr>
        <a:defRPr lang="it-IT"/>
      </a:defPPr>
      <a:lvl1pPr marL="0" algn="l" defTabSz="864325" rtl="0" eaLnBrk="1" latinLnBrk="0" hangingPunct="1">
        <a:defRPr sz="1800" kern="1200">
          <a:solidFill>
            <a:schemeClr val="tx1"/>
          </a:solidFill>
          <a:latin typeface="+mn-lt"/>
          <a:ea typeface="+mn-ea"/>
          <a:cs typeface="+mn-cs"/>
        </a:defRPr>
      </a:lvl1pPr>
      <a:lvl2pPr marL="432162" algn="l" defTabSz="864325" rtl="0" eaLnBrk="1" latinLnBrk="0" hangingPunct="1">
        <a:defRPr sz="1800" kern="1200">
          <a:solidFill>
            <a:schemeClr val="tx1"/>
          </a:solidFill>
          <a:latin typeface="+mn-lt"/>
          <a:ea typeface="+mn-ea"/>
          <a:cs typeface="+mn-cs"/>
        </a:defRPr>
      </a:lvl2pPr>
      <a:lvl3pPr marL="864325" algn="l" defTabSz="864325" rtl="0" eaLnBrk="1" latinLnBrk="0" hangingPunct="1">
        <a:defRPr sz="1800" kern="1200">
          <a:solidFill>
            <a:schemeClr val="tx1"/>
          </a:solidFill>
          <a:latin typeface="+mn-lt"/>
          <a:ea typeface="+mn-ea"/>
          <a:cs typeface="+mn-cs"/>
        </a:defRPr>
      </a:lvl3pPr>
      <a:lvl4pPr marL="1296491" algn="l" defTabSz="864325" rtl="0" eaLnBrk="1" latinLnBrk="0" hangingPunct="1">
        <a:defRPr sz="1800" kern="1200">
          <a:solidFill>
            <a:schemeClr val="tx1"/>
          </a:solidFill>
          <a:latin typeface="+mn-lt"/>
          <a:ea typeface="+mn-ea"/>
          <a:cs typeface="+mn-cs"/>
        </a:defRPr>
      </a:lvl4pPr>
      <a:lvl5pPr marL="1728656" algn="l" defTabSz="864325" rtl="0" eaLnBrk="1" latinLnBrk="0" hangingPunct="1">
        <a:defRPr sz="1800" kern="1200">
          <a:solidFill>
            <a:schemeClr val="tx1"/>
          </a:solidFill>
          <a:latin typeface="+mn-lt"/>
          <a:ea typeface="+mn-ea"/>
          <a:cs typeface="+mn-cs"/>
        </a:defRPr>
      </a:lvl5pPr>
      <a:lvl6pPr marL="2160821" algn="l" defTabSz="864325" rtl="0" eaLnBrk="1" latinLnBrk="0" hangingPunct="1">
        <a:defRPr sz="1800" kern="1200">
          <a:solidFill>
            <a:schemeClr val="tx1"/>
          </a:solidFill>
          <a:latin typeface="+mn-lt"/>
          <a:ea typeface="+mn-ea"/>
          <a:cs typeface="+mn-cs"/>
        </a:defRPr>
      </a:lvl6pPr>
      <a:lvl7pPr marL="2592983" algn="l" defTabSz="864325" rtl="0" eaLnBrk="1" latinLnBrk="0" hangingPunct="1">
        <a:defRPr sz="1800" kern="1200">
          <a:solidFill>
            <a:schemeClr val="tx1"/>
          </a:solidFill>
          <a:latin typeface="+mn-lt"/>
          <a:ea typeface="+mn-ea"/>
          <a:cs typeface="+mn-cs"/>
        </a:defRPr>
      </a:lvl7pPr>
      <a:lvl8pPr marL="3025150" algn="l" defTabSz="864325" rtl="0" eaLnBrk="1" latinLnBrk="0" hangingPunct="1">
        <a:defRPr sz="1800" kern="1200">
          <a:solidFill>
            <a:schemeClr val="tx1"/>
          </a:solidFill>
          <a:latin typeface="+mn-lt"/>
          <a:ea typeface="+mn-ea"/>
          <a:cs typeface="+mn-cs"/>
        </a:defRPr>
      </a:lvl8pPr>
      <a:lvl9pPr marL="3457313" algn="l" defTabSz="8643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4.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3.tiff"/><Relationship Id="rId4" Type="http://schemas.openxmlformats.org/officeDocument/2006/relationships/image" Target="../media/image72.tiff"/></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a:extLst>
              <a:ext uri="{FF2B5EF4-FFF2-40B4-BE49-F238E27FC236}">
                <a16:creationId xmlns:a16="http://schemas.microsoft.com/office/drawing/2014/main" id="{B05F643D-E85E-4D44-A070-7B0F351D44B6}"/>
              </a:ext>
            </a:extLst>
          </p:cNvPr>
          <p:cNvSpPr txBox="1">
            <a:spLocks noChangeArrowheads="1"/>
          </p:cNvSpPr>
          <p:nvPr/>
        </p:nvSpPr>
        <p:spPr bwMode="auto">
          <a:xfrm>
            <a:off x="3131840" y="3861048"/>
            <a:ext cx="5385571" cy="263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sz="27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fontAlgn="base">
              <a:lnSpc>
                <a:spcPct val="80000"/>
              </a:lnSpc>
              <a:spcBef>
                <a:spcPct val="50000"/>
              </a:spcBef>
              <a:spcAft>
                <a:spcPct val="0"/>
              </a:spcAft>
              <a:buClrTx/>
              <a:buSzTx/>
              <a:buFont typeface="Wingdings" panose="05000000000000000000" pitchFamily="2" charset="2"/>
              <a:buNone/>
            </a:pPr>
            <a:r>
              <a:rPr lang="it-IT" altLang="it-IT" sz="2000" b="1" i="1" dirty="0">
                <a:solidFill>
                  <a:srgbClr val="000000"/>
                </a:solidFill>
                <a:latin typeface="Garamond" panose="02020404030301010803" pitchFamily="18" charset="0"/>
              </a:rPr>
              <a:t>Alessandro Parisi</a:t>
            </a:r>
            <a:br>
              <a:rPr lang="it-IT" altLang="it-IT" sz="2000" b="1" i="1" dirty="0">
                <a:solidFill>
                  <a:srgbClr val="000000"/>
                </a:solidFill>
                <a:latin typeface="Garamond" panose="02020404030301010803" pitchFamily="18" charset="0"/>
              </a:rPr>
            </a:br>
            <a:r>
              <a:rPr lang="it-IT" altLang="it-IT" sz="2000" b="1" i="1" dirty="0">
                <a:solidFill>
                  <a:srgbClr val="000000"/>
                </a:solidFill>
                <a:latin typeface="Garamond" panose="02020404030301010803" pitchFamily="18" charset="0"/>
              </a:rPr>
              <a:t>U.O.C. Oncologia Medica</a:t>
            </a:r>
            <a:br>
              <a:rPr lang="it-IT" altLang="it-IT" sz="2000" b="1" i="1" dirty="0">
                <a:solidFill>
                  <a:srgbClr val="000000"/>
                </a:solidFill>
                <a:latin typeface="Garamond" panose="02020404030301010803" pitchFamily="18" charset="0"/>
              </a:rPr>
            </a:br>
            <a:r>
              <a:rPr lang="it-IT" altLang="it-IT" sz="2000" b="1" i="1" dirty="0">
                <a:solidFill>
                  <a:srgbClr val="000000"/>
                </a:solidFill>
                <a:latin typeface="Garamond" panose="02020404030301010803" pitchFamily="18" charset="0"/>
              </a:rPr>
              <a:t>Ospedale San Salvatore</a:t>
            </a:r>
          </a:p>
          <a:p>
            <a:pPr lvl="0">
              <a:spcBef>
                <a:spcPts val="0"/>
              </a:spcBef>
              <a:buClrTx/>
              <a:buSzTx/>
              <a:buNone/>
              <a:defRPr/>
            </a:pPr>
            <a:r>
              <a:rPr lang="en-GB" sz="2000" b="1" i="1" dirty="0" err="1">
                <a:solidFill>
                  <a:sysClr val="windowText" lastClr="000000"/>
                </a:solidFill>
                <a:latin typeface="Garamond" panose="02020404030301010803" pitchFamily="18" charset="0"/>
              </a:rPr>
              <a:t>Dipartimento</a:t>
            </a:r>
            <a:r>
              <a:rPr lang="en-GB" sz="2000" b="1" i="1" dirty="0">
                <a:solidFill>
                  <a:sysClr val="windowText" lastClr="000000"/>
                </a:solidFill>
                <a:latin typeface="Garamond" panose="02020404030301010803" pitchFamily="18" charset="0"/>
              </a:rPr>
              <a:t> di </a:t>
            </a:r>
            <a:r>
              <a:rPr lang="en-GB" sz="2000" b="1" i="1" dirty="0" err="1">
                <a:solidFill>
                  <a:sysClr val="windowText" lastClr="000000"/>
                </a:solidFill>
                <a:latin typeface="Garamond" panose="02020404030301010803" pitchFamily="18" charset="0"/>
              </a:rPr>
              <a:t>Scienze</a:t>
            </a:r>
            <a:r>
              <a:rPr lang="en-GB" sz="2000" b="1" i="1" dirty="0">
                <a:solidFill>
                  <a:sysClr val="windowText" lastClr="000000"/>
                </a:solidFill>
                <a:latin typeface="Garamond" panose="02020404030301010803" pitchFamily="18" charset="0"/>
              </a:rPr>
              <a:t> </a:t>
            </a:r>
            <a:r>
              <a:rPr lang="en-GB" sz="2000" b="1" i="1" dirty="0" err="1">
                <a:solidFill>
                  <a:sysClr val="windowText" lastClr="000000"/>
                </a:solidFill>
                <a:latin typeface="Garamond" panose="02020404030301010803" pitchFamily="18" charset="0"/>
              </a:rPr>
              <a:t>Cliniche</a:t>
            </a:r>
            <a:r>
              <a:rPr lang="en-GB" sz="2000" b="1" i="1" dirty="0">
                <a:solidFill>
                  <a:sysClr val="windowText" lastClr="000000"/>
                </a:solidFill>
                <a:latin typeface="Garamond" panose="02020404030301010803" pitchFamily="18" charset="0"/>
              </a:rPr>
              <a:t> Applicate e </a:t>
            </a:r>
            <a:r>
              <a:rPr lang="en-GB" sz="2000" b="1" i="1" dirty="0" err="1">
                <a:solidFill>
                  <a:sysClr val="windowText" lastClr="000000"/>
                </a:solidFill>
                <a:latin typeface="Garamond" panose="02020404030301010803" pitchFamily="18" charset="0"/>
              </a:rPr>
              <a:t>Biotecnologie</a:t>
            </a:r>
            <a:endParaRPr lang="en-GB" sz="2000" b="1" i="1" dirty="0">
              <a:solidFill>
                <a:sysClr val="windowText" lastClr="000000"/>
              </a:solidFill>
              <a:latin typeface="Garamond" panose="02020404030301010803" pitchFamily="18" charset="0"/>
            </a:endParaRPr>
          </a:p>
          <a:p>
            <a:pPr lvl="0">
              <a:spcBef>
                <a:spcPts val="0"/>
              </a:spcBef>
              <a:buClrTx/>
              <a:buSzTx/>
              <a:buNone/>
              <a:defRPr/>
            </a:pPr>
            <a:r>
              <a:rPr lang="en-GB" sz="2000" b="1" i="1" dirty="0" err="1">
                <a:solidFill>
                  <a:sysClr val="windowText" lastClr="000000"/>
                </a:solidFill>
                <a:latin typeface="Garamond" panose="02020404030301010803" pitchFamily="18" charset="0"/>
              </a:rPr>
              <a:t>Universitá</a:t>
            </a:r>
            <a:r>
              <a:rPr lang="en-GB" sz="2000" b="1" i="1" dirty="0">
                <a:solidFill>
                  <a:sysClr val="windowText" lastClr="000000"/>
                </a:solidFill>
                <a:latin typeface="Garamond" panose="02020404030301010803" pitchFamily="18" charset="0"/>
              </a:rPr>
              <a:t> </a:t>
            </a:r>
            <a:r>
              <a:rPr lang="en-GB" sz="2000" b="1" i="1" dirty="0" err="1">
                <a:solidFill>
                  <a:sysClr val="windowText" lastClr="000000"/>
                </a:solidFill>
                <a:latin typeface="Garamond" panose="02020404030301010803" pitchFamily="18" charset="0"/>
              </a:rPr>
              <a:t>degli</a:t>
            </a:r>
            <a:r>
              <a:rPr lang="en-GB" sz="2000" b="1" i="1" dirty="0">
                <a:solidFill>
                  <a:sysClr val="windowText" lastClr="000000"/>
                </a:solidFill>
                <a:latin typeface="Garamond" panose="02020404030301010803" pitchFamily="18" charset="0"/>
              </a:rPr>
              <a:t> </a:t>
            </a:r>
            <a:r>
              <a:rPr lang="en-GB" sz="2000" b="1" i="1" dirty="0" err="1">
                <a:solidFill>
                  <a:sysClr val="windowText" lastClr="000000"/>
                </a:solidFill>
                <a:latin typeface="Garamond" panose="02020404030301010803" pitchFamily="18" charset="0"/>
              </a:rPr>
              <a:t>studi</a:t>
            </a:r>
            <a:r>
              <a:rPr lang="en-GB" sz="2000" b="1" i="1" dirty="0">
                <a:solidFill>
                  <a:sysClr val="windowText" lastClr="000000"/>
                </a:solidFill>
                <a:latin typeface="Garamond" panose="02020404030301010803" pitchFamily="18" charset="0"/>
              </a:rPr>
              <a:t> de L’Aquila</a:t>
            </a:r>
            <a:endParaRPr lang="it-IT" sz="2000" b="1" i="1" dirty="0">
              <a:solidFill>
                <a:sysClr val="windowText" lastClr="000000"/>
              </a:solidFill>
              <a:latin typeface="Garamond" panose="02020404030301010803" pitchFamily="18" charset="0"/>
            </a:endParaRPr>
          </a:p>
          <a:p>
            <a:pPr fontAlgn="base">
              <a:lnSpc>
                <a:spcPct val="80000"/>
              </a:lnSpc>
              <a:spcBef>
                <a:spcPct val="50000"/>
              </a:spcBef>
              <a:spcAft>
                <a:spcPct val="0"/>
              </a:spcAft>
              <a:buClrTx/>
              <a:buSzTx/>
              <a:buFont typeface="Wingdings" panose="05000000000000000000" pitchFamily="2" charset="2"/>
              <a:buNone/>
            </a:pPr>
            <a:br>
              <a:rPr lang="it-IT" altLang="it-IT" sz="2000" b="1" i="1" dirty="0">
                <a:solidFill>
                  <a:srgbClr val="000000"/>
                </a:solidFill>
                <a:latin typeface="Garamond" panose="02020404030301010803" pitchFamily="18" charset="0"/>
              </a:rPr>
            </a:br>
            <a:br>
              <a:rPr lang="it-IT" altLang="it-IT" sz="1800" b="1" dirty="0">
                <a:solidFill>
                  <a:srgbClr val="000000"/>
                </a:solidFill>
                <a:latin typeface="Garamond" panose="02020404030301010803" pitchFamily="18" charset="0"/>
              </a:rPr>
            </a:br>
            <a:endParaRPr lang="it-IT" altLang="it-IT" sz="2000" b="1" i="1" dirty="0">
              <a:solidFill>
                <a:srgbClr val="000000"/>
              </a:solidFill>
              <a:latin typeface="Garamond" panose="02020404030301010803" pitchFamily="18" charset="0"/>
            </a:endParaRPr>
          </a:p>
        </p:txBody>
      </p:sp>
      <p:sp>
        <p:nvSpPr>
          <p:cNvPr id="9" name="Text Box 6">
            <a:extLst>
              <a:ext uri="{FF2B5EF4-FFF2-40B4-BE49-F238E27FC236}">
                <a16:creationId xmlns:a16="http://schemas.microsoft.com/office/drawing/2014/main" id="{853110BF-BA84-F945-A070-135B4A68F76E}"/>
              </a:ext>
            </a:extLst>
          </p:cNvPr>
          <p:cNvSpPr txBox="1">
            <a:spLocks noChangeArrowheads="1"/>
          </p:cNvSpPr>
          <p:nvPr/>
        </p:nvSpPr>
        <p:spPr bwMode="auto">
          <a:xfrm>
            <a:off x="2886218" y="764623"/>
            <a:ext cx="6166298" cy="229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sz="27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fontAlgn="base">
              <a:lnSpc>
                <a:spcPct val="80000"/>
              </a:lnSpc>
              <a:spcBef>
                <a:spcPct val="50000"/>
              </a:spcBef>
              <a:spcAft>
                <a:spcPct val="0"/>
              </a:spcAft>
              <a:buClrTx/>
              <a:buSzTx/>
              <a:buFont typeface="Wingdings" panose="05000000000000000000" pitchFamily="2" charset="2"/>
              <a:buNone/>
            </a:pPr>
            <a:endParaRPr lang="it-IT" altLang="it-IT" sz="2400" i="1" dirty="0">
              <a:solidFill>
                <a:srgbClr val="002060"/>
              </a:solidFill>
              <a:latin typeface="Calibri" panose="020F0502020204030204" pitchFamily="34" charset="0"/>
              <a:cs typeface="Calibri" panose="020F0502020204030204" pitchFamily="34" charset="0"/>
            </a:endParaRPr>
          </a:p>
          <a:p>
            <a:pPr algn="ctr" fontAlgn="base">
              <a:lnSpc>
                <a:spcPct val="80000"/>
              </a:lnSpc>
              <a:spcBef>
                <a:spcPct val="50000"/>
              </a:spcBef>
              <a:spcAft>
                <a:spcPct val="0"/>
              </a:spcAft>
              <a:buClrTx/>
              <a:buSzTx/>
              <a:buFont typeface="Wingdings" panose="05000000000000000000" pitchFamily="2" charset="2"/>
              <a:buNone/>
            </a:pPr>
            <a:r>
              <a:rPr lang="it-IT" altLang="it-IT" sz="4000" i="1" dirty="0" err="1">
                <a:solidFill>
                  <a:srgbClr val="002060"/>
                </a:solidFill>
                <a:latin typeface="Calibri" panose="020F0502020204030204" pitchFamily="34" charset="0"/>
                <a:cs typeface="Calibri" panose="020F0502020204030204" pitchFamily="34" charset="0"/>
              </a:rPr>
              <a:t>Therapeutic</a:t>
            </a:r>
            <a:r>
              <a:rPr lang="it-IT" altLang="it-IT" sz="4000" i="1" dirty="0">
                <a:solidFill>
                  <a:srgbClr val="002060"/>
                </a:solidFill>
                <a:latin typeface="Calibri" panose="020F0502020204030204" pitchFamily="34" charset="0"/>
                <a:cs typeface="Calibri" panose="020F0502020204030204" pitchFamily="34" charset="0"/>
              </a:rPr>
              <a:t> </a:t>
            </a:r>
            <a:r>
              <a:rPr lang="it-IT" altLang="it-IT" sz="4000" i="1" dirty="0" err="1">
                <a:solidFill>
                  <a:srgbClr val="002060"/>
                </a:solidFill>
                <a:latin typeface="Calibri" panose="020F0502020204030204" pitchFamily="34" charset="0"/>
                <a:cs typeface="Calibri" panose="020F0502020204030204" pitchFamily="34" charset="0"/>
              </a:rPr>
              <a:t>algorithm</a:t>
            </a:r>
            <a:r>
              <a:rPr lang="it-IT" altLang="it-IT" sz="4000" i="1" dirty="0">
                <a:solidFill>
                  <a:srgbClr val="002060"/>
                </a:solidFill>
                <a:latin typeface="Calibri" panose="020F0502020204030204" pitchFamily="34" charset="0"/>
                <a:cs typeface="Calibri" panose="020F0502020204030204" pitchFamily="34" charset="0"/>
              </a:rPr>
              <a:t> in </a:t>
            </a:r>
            <a:r>
              <a:rPr lang="it-IT" altLang="it-IT" sz="4000" i="1" dirty="0" err="1">
                <a:solidFill>
                  <a:srgbClr val="002060"/>
                </a:solidFill>
                <a:latin typeface="Calibri" panose="020F0502020204030204" pitchFamily="34" charset="0"/>
                <a:cs typeface="Calibri" panose="020F0502020204030204" pitchFamily="34" charset="0"/>
              </a:rPr>
              <a:t>metastatic</a:t>
            </a:r>
            <a:r>
              <a:rPr lang="it-IT" altLang="it-IT" sz="4000" i="1" dirty="0">
                <a:solidFill>
                  <a:srgbClr val="002060"/>
                </a:solidFill>
                <a:latin typeface="Calibri" panose="020F0502020204030204" pitchFamily="34" charset="0"/>
                <a:cs typeface="Calibri" panose="020F0502020204030204" pitchFamily="34" charset="0"/>
              </a:rPr>
              <a:t> </a:t>
            </a:r>
            <a:r>
              <a:rPr lang="it-IT" altLang="it-IT" sz="4000" i="1" dirty="0" err="1">
                <a:solidFill>
                  <a:srgbClr val="002060"/>
                </a:solidFill>
                <a:latin typeface="Calibri" panose="020F0502020204030204" pitchFamily="34" charset="0"/>
                <a:cs typeface="Calibri" panose="020F0502020204030204" pitchFamily="34" charset="0"/>
              </a:rPr>
              <a:t>gastric</a:t>
            </a:r>
            <a:r>
              <a:rPr lang="it-IT" altLang="it-IT" sz="4000" i="1" dirty="0">
                <a:solidFill>
                  <a:srgbClr val="002060"/>
                </a:solidFill>
                <a:latin typeface="Calibri" panose="020F0502020204030204" pitchFamily="34" charset="0"/>
                <a:cs typeface="Calibri" panose="020F0502020204030204" pitchFamily="34" charset="0"/>
              </a:rPr>
              <a:t> </a:t>
            </a:r>
            <a:r>
              <a:rPr lang="it-IT" altLang="it-IT" sz="4000" i="1" dirty="0" err="1">
                <a:solidFill>
                  <a:srgbClr val="002060"/>
                </a:solidFill>
                <a:latin typeface="Calibri" panose="020F0502020204030204" pitchFamily="34" charset="0"/>
                <a:cs typeface="Calibri" panose="020F0502020204030204" pitchFamily="34" charset="0"/>
              </a:rPr>
              <a:t>cancer</a:t>
            </a:r>
            <a:endParaRPr lang="it-IT" altLang="it-IT" sz="4000" i="1" dirty="0">
              <a:solidFill>
                <a:srgbClr val="002060"/>
              </a:solidFill>
              <a:latin typeface="Calibri" panose="020F0502020204030204" pitchFamily="34" charset="0"/>
              <a:cs typeface="Calibri" panose="020F0502020204030204" pitchFamily="34" charset="0"/>
            </a:endParaRPr>
          </a:p>
          <a:p>
            <a:pPr fontAlgn="base">
              <a:lnSpc>
                <a:spcPct val="80000"/>
              </a:lnSpc>
              <a:spcBef>
                <a:spcPct val="50000"/>
              </a:spcBef>
              <a:spcAft>
                <a:spcPct val="0"/>
              </a:spcAft>
              <a:buClrTx/>
              <a:buSzTx/>
              <a:buFontTx/>
              <a:buNone/>
            </a:pPr>
            <a:br>
              <a:rPr lang="it-IT" altLang="it-IT" sz="1800" b="1" dirty="0">
                <a:solidFill>
                  <a:srgbClr val="000000"/>
                </a:solidFill>
                <a:latin typeface="Garamond" panose="02020404030301010803" pitchFamily="18" charset="0"/>
              </a:rPr>
            </a:br>
            <a:endParaRPr lang="it-IT" altLang="it-IT" sz="2000" b="1" i="1" dirty="0">
              <a:solidFill>
                <a:srgbClr val="000000"/>
              </a:solidFill>
              <a:latin typeface="Garamond" panose="02020404030301010803" pitchFamily="18" charset="0"/>
            </a:endParaRPr>
          </a:p>
        </p:txBody>
      </p:sp>
      <p:pic>
        <p:nvPicPr>
          <p:cNvPr id="10" name="Immagine 9">
            <a:extLst>
              <a:ext uri="{FF2B5EF4-FFF2-40B4-BE49-F238E27FC236}">
                <a16:creationId xmlns:a16="http://schemas.microsoft.com/office/drawing/2014/main" id="{2B400074-4CF2-8A41-9DF3-17CE761C1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316" y="478600"/>
            <a:ext cx="2531545" cy="5176868"/>
          </a:xfrm>
          <a:prstGeom prst="rect">
            <a:avLst/>
          </a:prstGeom>
        </p:spPr>
      </p:pic>
    </p:spTree>
    <p:extLst>
      <p:ext uri="{BB962C8B-B14F-4D97-AF65-F5344CB8AC3E}">
        <p14:creationId xmlns:p14="http://schemas.microsoft.com/office/powerpoint/2010/main" val="2141835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2843808" y="75109"/>
            <a:ext cx="5943742" cy="779915"/>
          </a:xfrm>
        </p:spPr>
        <p:txBody>
          <a:bodyPr>
            <a:noAutofit/>
          </a:bodyPr>
          <a:lstStyle/>
          <a:p>
            <a:r>
              <a:rPr lang="it-IT" sz="2400" b="1" dirty="0">
                <a:solidFill>
                  <a:srgbClr val="002060"/>
                </a:solidFill>
                <a:latin typeface="+mn-lt"/>
              </a:rPr>
              <a:t>Treatment for </a:t>
            </a:r>
            <a:r>
              <a:rPr lang="it-IT" sz="2400" b="1" dirty="0" err="1">
                <a:solidFill>
                  <a:srgbClr val="002060"/>
                </a:solidFill>
                <a:latin typeface="+mn-lt"/>
              </a:rPr>
              <a:t>advanced</a:t>
            </a:r>
            <a:r>
              <a:rPr lang="it-IT" sz="2400" b="1" dirty="0">
                <a:solidFill>
                  <a:srgbClr val="002060"/>
                </a:solidFill>
                <a:latin typeface="+mn-lt"/>
              </a:rPr>
              <a:t> </a:t>
            </a:r>
            <a:r>
              <a:rPr lang="it-IT" sz="2400" b="1" dirty="0" err="1">
                <a:solidFill>
                  <a:srgbClr val="002060"/>
                </a:solidFill>
                <a:latin typeface="+mn-lt"/>
              </a:rPr>
              <a:t>Gastric</a:t>
            </a:r>
            <a:r>
              <a:rPr lang="it-IT" sz="2400" b="1" dirty="0">
                <a:solidFill>
                  <a:srgbClr val="002060"/>
                </a:solidFill>
                <a:latin typeface="+mn-lt"/>
              </a:rPr>
              <a:t> </a:t>
            </a:r>
            <a:r>
              <a:rPr lang="it-IT" sz="2400" b="1" dirty="0" err="1">
                <a:solidFill>
                  <a:srgbClr val="002060"/>
                </a:solidFill>
                <a:latin typeface="+mn-lt"/>
              </a:rPr>
              <a:t>Cancer</a:t>
            </a:r>
            <a:r>
              <a:rPr lang="it-IT" sz="2400" b="1" dirty="0">
                <a:solidFill>
                  <a:srgbClr val="002060"/>
                </a:solidFill>
                <a:latin typeface="+mn-lt"/>
              </a:rPr>
              <a:t>: </a:t>
            </a:r>
            <a:br>
              <a:rPr lang="it-IT" sz="2400" b="1" dirty="0">
                <a:solidFill>
                  <a:srgbClr val="002060"/>
                </a:solidFill>
                <a:latin typeface="+mn-lt"/>
              </a:rPr>
            </a:br>
            <a:r>
              <a:rPr lang="it-IT" sz="2400" b="1" dirty="0">
                <a:solidFill>
                  <a:srgbClr val="002060"/>
                </a:solidFill>
                <a:latin typeface="+mn-lt"/>
              </a:rPr>
              <a:t>ESMO </a:t>
            </a:r>
            <a:r>
              <a:rPr lang="it-IT" sz="2400" b="1" dirty="0" err="1">
                <a:solidFill>
                  <a:srgbClr val="002060"/>
                </a:solidFill>
                <a:latin typeface="+mn-lt"/>
              </a:rPr>
              <a:t>guidelines</a:t>
            </a:r>
            <a:r>
              <a:rPr lang="it-IT" sz="2400" b="1" dirty="0">
                <a:solidFill>
                  <a:srgbClr val="002060"/>
                </a:solidFill>
                <a:latin typeface="+mn-lt"/>
              </a:rPr>
              <a:t> </a:t>
            </a:r>
            <a:r>
              <a:rPr lang="it-IT" sz="2400" dirty="0">
                <a:solidFill>
                  <a:srgbClr val="002060"/>
                </a:solidFill>
              </a:rPr>
              <a:t>(Pan-Asian </a:t>
            </a:r>
            <a:r>
              <a:rPr lang="it-IT" sz="2400" dirty="0" err="1">
                <a:solidFill>
                  <a:srgbClr val="002060"/>
                </a:solidFill>
              </a:rPr>
              <a:t>adapted</a:t>
            </a:r>
            <a:r>
              <a:rPr lang="it-IT" sz="2400" dirty="0">
                <a:solidFill>
                  <a:srgbClr val="002060"/>
                </a:solidFill>
              </a:rPr>
              <a:t>) </a:t>
            </a:r>
            <a:endParaRPr lang="it-IT" sz="2400" dirty="0">
              <a:solidFill>
                <a:srgbClr val="002060"/>
              </a:solidFill>
              <a:latin typeface="+mn-lt"/>
            </a:endParaRPr>
          </a:p>
        </p:txBody>
      </p:sp>
      <p:pic>
        <p:nvPicPr>
          <p:cNvPr id="7" name="Picture 2554"/>
          <p:cNvPicPr/>
          <p:nvPr/>
        </p:nvPicPr>
        <p:blipFill>
          <a:blip r:embed="rId2" cstate="print"/>
          <a:stretch>
            <a:fillRect/>
          </a:stretch>
        </p:blipFill>
        <p:spPr>
          <a:xfrm>
            <a:off x="269311" y="224869"/>
            <a:ext cx="1825198" cy="755859"/>
          </a:xfrm>
          <a:prstGeom prst="rect">
            <a:avLst/>
          </a:prstGeom>
        </p:spPr>
      </p:pic>
      <p:sp>
        <p:nvSpPr>
          <p:cNvPr id="8" name="Rettangolo 7"/>
          <p:cNvSpPr/>
          <p:nvPr/>
        </p:nvSpPr>
        <p:spPr>
          <a:xfrm>
            <a:off x="147783" y="6474530"/>
            <a:ext cx="3533802" cy="246221"/>
          </a:xfrm>
          <a:prstGeom prst="rect">
            <a:avLst/>
          </a:prstGeom>
        </p:spPr>
        <p:txBody>
          <a:bodyPr wrap="square">
            <a:spAutoFit/>
          </a:bodyPr>
          <a:lstStyle/>
          <a:p>
            <a:r>
              <a:rPr lang="en-US" sz="1000" dirty="0"/>
              <a:t>Modified from </a:t>
            </a:r>
            <a:r>
              <a:rPr lang="en-US" sz="1000" dirty="0" err="1"/>
              <a:t>Muro</a:t>
            </a:r>
            <a:r>
              <a:rPr lang="en-US" sz="1000" dirty="0"/>
              <a:t> K et al. Annals of Oncology 30: 19–33, 2019 </a:t>
            </a:r>
            <a:endParaRPr lang="it-IT" sz="1000" dirty="0"/>
          </a:p>
        </p:txBody>
      </p:sp>
      <p:grpSp>
        <p:nvGrpSpPr>
          <p:cNvPr id="9" name="Gruppo 8"/>
          <p:cNvGrpSpPr/>
          <p:nvPr/>
        </p:nvGrpSpPr>
        <p:grpSpPr>
          <a:xfrm>
            <a:off x="3441949" y="1067218"/>
            <a:ext cx="5345601" cy="5360037"/>
            <a:chOff x="3513957" y="1009193"/>
            <a:chExt cx="5345601" cy="5360037"/>
          </a:xfrm>
        </p:grpSpPr>
        <p:pic>
          <p:nvPicPr>
            <p:cNvPr id="10" name="New picture"/>
            <p:cNvPicPr/>
            <p:nvPr/>
          </p:nvPicPr>
          <p:blipFill>
            <a:blip r:embed="rId3"/>
            <a:stretch>
              <a:fillRect/>
            </a:stretch>
          </p:blipFill>
          <p:spPr>
            <a:xfrm>
              <a:off x="3513957" y="1009193"/>
              <a:ext cx="5345601" cy="5360037"/>
            </a:xfrm>
            <a:prstGeom prst="rect">
              <a:avLst/>
            </a:prstGeom>
          </p:spPr>
        </p:pic>
        <p:sp>
          <p:nvSpPr>
            <p:cNvPr id="11" name="Shape 2567"/>
            <p:cNvSpPr/>
            <p:nvPr/>
          </p:nvSpPr>
          <p:spPr>
            <a:xfrm>
              <a:off x="4513375" y="1498853"/>
              <a:ext cx="824823" cy="244930"/>
            </a:xfrm>
            <a:custGeom>
              <a:avLst/>
              <a:gdLst/>
              <a:ahLst/>
              <a:cxnLst/>
              <a:rect l="0" t="0" r="0" b="0"/>
              <a:pathLst>
                <a:path w="1319784" h="435864">
                  <a:moveTo>
                    <a:pt x="72644" y="0"/>
                  </a:moveTo>
                  <a:lnTo>
                    <a:pt x="1247140" y="0"/>
                  </a:lnTo>
                  <a:cubicBezTo>
                    <a:pt x="1287272" y="0"/>
                    <a:pt x="1319784" y="32512"/>
                    <a:pt x="1319784" y="72644"/>
                  </a:cubicBezTo>
                  <a:lnTo>
                    <a:pt x="1319784" y="363220"/>
                  </a:lnTo>
                  <a:cubicBezTo>
                    <a:pt x="1319784" y="403352"/>
                    <a:pt x="1287272" y="435864"/>
                    <a:pt x="1247140" y="435864"/>
                  </a:cubicBezTo>
                  <a:lnTo>
                    <a:pt x="72644" y="435864"/>
                  </a:lnTo>
                  <a:cubicBezTo>
                    <a:pt x="32512" y="435864"/>
                    <a:pt x="0" y="403352"/>
                    <a:pt x="0" y="363220"/>
                  </a:cubicBezTo>
                  <a:lnTo>
                    <a:pt x="0" y="72644"/>
                  </a:lnTo>
                  <a:cubicBezTo>
                    <a:pt x="0" y="32512"/>
                    <a:pt x="32512" y="0"/>
                    <a:pt x="72644" y="0"/>
                  </a:cubicBezTo>
                  <a:close/>
                </a:path>
              </a:pathLst>
            </a:custGeom>
            <a:ln w="0" cap="flat">
              <a:round/>
            </a:ln>
          </p:spPr>
          <p:style>
            <a:lnRef idx="0">
              <a:srgbClr val="000000">
                <a:alpha val="0"/>
              </a:srgbClr>
            </a:lnRef>
            <a:fillRef idx="1">
              <a:srgbClr val="4D4D4D"/>
            </a:fillRef>
            <a:effectRef idx="0">
              <a:scrgbClr r="0" g="0" b="0"/>
            </a:effectRef>
            <a:fontRef idx="none"/>
          </p:style>
          <p:txBody>
            <a:bodyPr/>
            <a:lstStyle/>
            <a:p>
              <a:r>
                <a:rPr lang="it-IT" sz="1000" dirty="0">
                  <a:solidFill>
                    <a:srgbClr val="FFFFFF"/>
                  </a:solidFill>
                  <a:latin typeface="Arial" panose="020B0604020202020204" pitchFamily="34" charset="0"/>
                  <a:ea typeface="Arial" panose="020B0604020202020204" pitchFamily="34" charset="0"/>
                  <a:cs typeface="Calibri" panose="020F0502020204030204" pitchFamily="34" charset="0"/>
                </a:rPr>
                <a:t>   </a:t>
              </a:r>
              <a:r>
                <a:rPr lang="it-IT" sz="900" dirty="0">
                  <a:solidFill>
                    <a:srgbClr val="FFFFFF"/>
                  </a:solidFill>
                  <a:latin typeface="Arial" panose="020B0604020202020204" pitchFamily="34" charset="0"/>
                  <a:ea typeface="Arial" panose="020B0604020202020204" pitchFamily="34" charset="0"/>
                  <a:cs typeface="Calibri" panose="020F0502020204030204" pitchFamily="34" charset="0"/>
                </a:rPr>
                <a:t>Re-</a:t>
              </a:r>
              <a:r>
                <a:rPr lang="it-IT" sz="900" dirty="0" err="1">
                  <a:solidFill>
                    <a:srgbClr val="FFFFFF"/>
                  </a:solidFill>
                  <a:latin typeface="Arial" panose="020B0604020202020204" pitchFamily="34" charset="0"/>
                  <a:ea typeface="Arial" panose="020B0604020202020204" pitchFamily="34" charset="0"/>
                  <a:cs typeface="Calibri" panose="020F0502020204030204" pitchFamily="34" charset="0"/>
                </a:rPr>
                <a:t>assess</a:t>
              </a:r>
              <a:endParaRPr lang="it-IT" sz="900" dirty="0"/>
            </a:p>
          </p:txBody>
        </p:sp>
        <p:grpSp>
          <p:nvGrpSpPr>
            <p:cNvPr id="12" name="Gruppo 11"/>
            <p:cNvGrpSpPr/>
            <p:nvPr/>
          </p:nvGrpSpPr>
          <p:grpSpPr>
            <a:xfrm>
              <a:off x="3586316" y="1587380"/>
              <a:ext cx="880311" cy="586629"/>
              <a:chOff x="2253004" y="1543873"/>
              <a:chExt cx="880311" cy="643918"/>
            </a:xfrm>
          </p:grpSpPr>
          <p:sp>
            <p:nvSpPr>
              <p:cNvPr id="14" name="Shape 2564"/>
              <p:cNvSpPr/>
              <p:nvPr/>
            </p:nvSpPr>
            <p:spPr>
              <a:xfrm>
                <a:off x="2253004" y="1543873"/>
                <a:ext cx="880311" cy="643918"/>
              </a:xfrm>
              <a:custGeom>
                <a:avLst/>
                <a:gdLst/>
                <a:ahLst/>
                <a:cxnLst/>
                <a:rect l="0" t="0" r="0" b="0"/>
                <a:pathLst>
                  <a:path w="1319784" h="934212">
                    <a:moveTo>
                      <a:pt x="155702" y="0"/>
                    </a:moveTo>
                    <a:lnTo>
                      <a:pt x="1164082" y="0"/>
                    </a:lnTo>
                    <a:cubicBezTo>
                      <a:pt x="1250061" y="0"/>
                      <a:pt x="1319784" y="69723"/>
                      <a:pt x="1319784" y="155702"/>
                    </a:cubicBezTo>
                    <a:lnTo>
                      <a:pt x="1319784" y="778510"/>
                    </a:lnTo>
                    <a:cubicBezTo>
                      <a:pt x="1319784" y="864489"/>
                      <a:pt x="1250061" y="934212"/>
                      <a:pt x="1164082" y="934212"/>
                    </a:cubicBezTo>
                    <a:lnTo>
                      <a:pt x="155702" y="934212"/>
                    </a:lnTo>
                    <a:cubicBezTo>
                      <a:pt x="69710" y="934212"/>
                      <a:pt x="0" y="864489"/>
                      <a:pt x="0" y="778510"/>
                    </a:cubicBezTo>
                    <a:lnTo>
                      <a:pt x="0" y="155702"/>
                    </a:lnTo>
                    <a:cubicBezTo>
                      <a:pt x="0" y="69723"/>
                      <a:pt x="69710" y="0"/>
                      <a:pt x="155702" y="0"/>
                    </a:cubicBezTo>
                    <a:close/>
                  </a:path>
                </a:pathLst>
              </a:custGeom>
              <a:ln w="0" cap="flat">
                <a:miter lim="127000"/>
              </a:ln>
            </p:spPr>
            <p:style>
              <a:lnRef idx="0">
                <a:srgbClr val="000000">
                  <a:alpha val="0"/>
                </a:srgbClr>
              </a:lnRef>
              <a:fillRef idx="1">
                <a:srgbClr val="600F3E"/>
              </a:fillRef>
              <a:effectRef idx="0">
                <a:scrgbClr r="0" g="0" b="0"/>
              </a:effectRef>
              <a:fontRef idx="none"/>
            </p:style>
            <p:txBody>
              <a:bodyPr/>
              <a:lstStyle/>
              <a:p>
                <a:endParaRPr lang="it-IT"/>
              </a:p>
            </p:txBody>
          </p:sp>
          <p:sp>
            <p:nvSpPr>
              <p:cNvPr id="15" name="Rectangle 2566"/>
              <p:cNvSpPr/>
              <p:nvPr/>
            </p:nvSpPr>
            <p:spPr>
              <a:xfrm>
                <a:off x="2404459" y="1715550"/>
                <a:ext cx="651785" cy="300564"/>
              </a:xfrm>
              <a:prstGeom prst="rect">
                <a:avLst/>
              </a:prstGeom>
              <a:ln>
                <a:noFill/>
              </a:ln>
            </p:spPr>
            <p:txBody>
              <a:bodyPr vert="horz" lIns="0" tIns="0" rIns="0" bIns="0" rtlCol="0">
                <a:noAutofit/>
              </a:bodyPr>
              <a:lstStyle/>
              <a:p>
                <a:pPr>
                  <a:lnSpc>
                    <a:spcPct val="107000"/>
                  </a:lnSpc>
                  <a:spcAft>
                    <a:spcPts val="800"/>
                  </a:spcAft>
                </a:pPr>
                <a:r>
                  <a:rPr lang="it-IT" sz="1100" dirty="0" err="1">
                    <a:solidFill>
                      <a:srgbClr val="FFFFFF"/>
                    </a:solidFill>
                    <a:effectLst/>
                    <a:latin typeface="Arial" panose="020B0604020202020204" pitchFamily="34" charset="0"/>
                    <a:ea typeface="Arial" panose="020B0604020202020204" pitchFamily="34" charset="0"/>
                    <a:cs typeface="Calibri" panose="020F0502020204030204" pitchFamily="34" charset="0"/>
                  </a:rPr>
                  <a:t>Surgery</a:t>
                </a:r>
                <a:endParaRPr lang="it-IT"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13" name="Connettore 2 12"/>
            <p:cNvCxnSpPr/>
            <p:nvPr/>
          </p:nvCxnSpPr>
          <p:spPr>
            <a:xfrm flipH="1">
              <a:off x="4487767" y="1880695"/>
              <a:ext cx="876041" cy="0"/>
            </a:xfrm>
            <a:prstGeom prst="straightConnector1">
              <a:avLst/>
            </a:prstGeom>
            <a:ln w="38100" cmpd="sng">
              <a:solidFill>
                <a:schemeClr val="bg2">
                  <a:lumMod val="50000"/>
                </a:schemeClr>
              </a:solidFill>
              <a:prstDash val="sysDash"/>
              <a:headEnd w="lg" len="lg"/>
              <a:tailEnd type="triangle"/>
            </a:ln>
          </p:spPr>
          <p:style>
            <a:lnRef idx="1">
              <a:schemeClr val="accent1"/>
            </a:lnRef>
            <a:fillRef idx="0">
              <a:schemeClr val="accent1"/>
            </a:fillRef>
            <a:effectRef idx="0">
              <a:schemeClr val="accent1"/>
            </a:effectRef>
            <a:fontRef idx="minor">
              <a:schemeClr val="tx1"/>
            </a:fontRef>
          </p:style>
        </p:cxnSp>
      </p:grpSp>
      <p:sp>
        <p:nvSpPr>
          <p:cNvPr id="16" name="Rettangolo arrotondato 15"/>
          <p:cNvSpPr/>
          <p:nvPr/>
        </p:nvSpPr>
        <p:spPr>
          <a:xfrm>
            <a:off x="5148064" y="3786944"/>
            <a:ext cx="1584176" cy="7920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147783" y="6041128"/>
            <a:ext cx="2557030" cy="400110"/>
          </a:xfrm>
          <a:prstGeom prst="rect">
            <a:avLst/>
          </a:prstGeom>
        </p:spPr>
        <p:txBody>
          <a:bodyPr wrap="square">
            <a:spAutoFit/>
          </a:bodyPr>
          <a:lstStyle/>
          <a:p>
            <a:r>
              <a:rPr lang="en-US" sz="1000" dirty="0" err="1"/>
              <a:t>Pembrolizumab</a:t>
            </a:r>
            <a:r>
              <a:rPr lang="en-US" sz="1000" dirty="0"/>
              <a:t> and </a:t>
            </a:r>
            <a:r>
              <a:rPr lang="en-US" sz="1000" dirty="0" err="1"/>
              <a:t>Nivolumab</a:t>
            </a:r>
            <a:r>
              <a:rPr lang="en-US" sz="1000" dirty="0"/>
              <a:t> approved in Asia and USA but not in EU</a:t>
            </a:r>
            <a:endParaRPr lang="it-IT" sz="1000" dirty="0"/>
          </a:p>
        </p:txBody>
      </p:sp>
    </p:spTree>
    <p:extLst>
      <p:ext uri="{BB962C8B-B14F-4D97-AF65-F5344CB8AC3E}">
        <p14:creationId xmlns:p14="http://schemas.microsoft.com/office/powerpoint/2010/main" val="313751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p:cNvSpPr>
          <p:nvPr/>
        </p:nvSpPr>
        <p:spPr>
          <a:xfrm>
            <a:off x="323528" y="188640"/>
            <a:ext cx="7945050" cy="584936"/>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1600" kern="1200" cap="none" baseline="0">
                <a:solidFill>
                  <a:schemeClr val="accent1"/>
                </a:solidFill>
                <a:latin typeface="DIN-Bold" panose="020B0500000000000000" pitchFamily="34" charset="0"/>
                <a:ea typeface="+mj-ea"/>
                <a:cs typeface="+mj-cs"/>
              </a:defRPr>
            </a:lvl1pPr>
          </a:lstStyle>
          <a:p>
            <a:pPr algn="ctr"/>
            <a:r>
              <a:rPr lang="it-IT" sz="2400" b="1" dirty="0">
                <a:solidFill>
                  <a:srgbClr val="002060"/>
                </a:solidFill>
                <a:latin typeface="Calibri" panose="020F0502020204030204" pitchFamily="34" charset="0"/>
                <a:cs typeface="Arial" panose="020B0604020202020204" pitchFamily="34" charset="0"/>
              </a:rPr>
              <a:t>Second Line </a:t>
            </a:r>
            <a:r>
              <a:rPr lang="it-IT" sz="2400" b="1" dirty="0" err="1">
                <a:solidFill>
                  <a:srgbClr val="002060"/>
                </a:solidFill>
                <a:latin typeface="Calibri" panose="020F0502020204030204" pitchFamily="34" charset="0"/>
                <a:cs typeface="Arial" panose="020B0604020202020204" pitchFamily="34" charset="0"/>
              </a:rPr>
              <a:t>matters</a:t>
            </a:r>
            <a:endParaRPr lang="en-US" sz="2400" b="1" dirty="0">
              <a:solidFill>
                <a:srgbClr val="002060"/>
              </a:solidFill>
              <a:latin typeface="Calibri" panose="020F0502020204030204" pitchFamily="34" charset="0"/>
              <a:cs typeface="Arial" panose="020B0604020202020204" pitchFamily="34" charset="0"/>
            </a:endParaRPr>
          </a:p>
        </p:txBody>
      </p:sp>
      <p:sp>
        <p:nvSpPr>
          <p:cNvPr id="112" name="Rettangolo 111">
            <a:extLst>
              <a:ext uri="{FF2B5EF4-FFF2-40B4-BE49-F238E27FC236}">
                <a16:creationId xmlns:a16="http://schemas.microsoft.com/office/drawing/2014/main" id="{C649BB68-670F-394C-9D16-72295C021D94}"/>
              </a:ext>
            </a:extLst>
          </p:cNvPr>
          <p:cNvSpPr/>
          <p:nvPr/>
        </p:nvSpPr>
        <p:spPr bwMode="auto">
          <a:xfrm>
            <a:off x="0" y="772549"/>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pic>
        <p:nvPicPr>
          <p:cNvPr id="3" name="Immagine 2"/>
          <p:cNvPicPr>
            <a:picLocks noChangeAspect="1"/>
          </p:cNvPicPr>
          <p:nvPr/>
        </p:nvPicPr>
        <p:blipFill>
          <a:blip r:embed="rId3" cstate="print"/>
          <a:stretch>
            <a:fillRect/>
          </a:stretch>
        </p:blipFill>
        <p:spPr>
          <a:xfrm>
            <a:off x="144123" y="4152302"/>
            <a:ext cx="6274687" cy="575544"/>
          </a:xfrm>
          <a:prstGeom prst="rect">
            <a:avLst/>
          </a:prstGeom>
        </p:spPr>
      </p:pic>
      <p:pic>
        <p:nvPicPr>
          <p:cNvPr id="4" name="Immagine 3"/>
          <p:cNvPicPr>
            <a:picLocks noChangeAspect="1"/>
          </p:cNvPicPr>
          <p:nvPr/>
        </p:nvPicPr>
        <p:blipFill>
          <a:blip r:embed="rId4" cstate="print"/>
          <a:stretch>
            <a:fillRect/>
          </a:stretch>
        </p:blipFill>
        <p:spPr>
          <a:xfrm>
            <a:off x="179509" y="3377304"/>
            <a:ext cx="6274687" cy="600286"/>
          </a:xfrm>
          <a:prstGeom prst="rect">
            <a:avLst/>
          </a:prstGeom>
        </p:spPr>
      </p:pic>
      <p:sp>
        <p:nvSpPr>
          <p:cNvPr id="10" name="Rounded Rectangle 6"/>
          <p:cNvSpPr/>
          <p:nvPr/>
        </p:nvSpPr>
        <p:spPr>
          <a:xfrm>
            <a:off x="5025498" y="3377304"/>
            <a:ext cx="216024" cy="1957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5" name="Immagine 4"/>
          <p:cNvPicPr>
            <a:picLocks noChangeAspect="1"/>
          </p:cNvPicPr>
          <p:nvPr/>
        </p:nvPicPr>
        <p:blipFill>
          <a:blip r:embed="rId5" cstate="print"/>
          <a:stretch>
            <a:fillRect/>
          </a:stretch>
        </p:blipFill>
        <p:spPr>
          <a:xfrm>
            <a:off x="235516" y="1093560"/>
            <a:ext cx="6162675" cy="1162050"/>
          </a:xfrm>
          <a:prstGeom prst="rect">
            <a:avLst/>
          </a:prstGeom>
        </p:spPr>
      </p:pic>
      <p:sp>
        <p:nvSpPr>
          <p:cNvPr id="12" name="CasellaDiTesto 11">
            <a:extLst>
              <a:ext uri="{FF2B5EF4-FFF2-40B4-BE49-F238E27FC236}">
                <a16:creationId xmlns:a16="http://schemas.microsoft.com/office/drawing/2014/main" id="{D7AEB567-71DD-FE4E-B739-F85BC5793E0C}"/>
              </a:ext>
            </a:extLst>
          </p:cNvPr>
          <p:cNvSpPr txBox="1"/>
          <p:nvPr/>
        </p:nvSpPr>
        <p:spPr>
          <a:xfrm>
            <a:off x="5868144" y="6197189"/>
            <a:ext cx="3096345" cy="276999"/>
          </a:xfrm>
          <a:prstGeom prst="rect">
            <a:avLst/>
          </a:prstGeom>
          <a:noFill/>
        </p:spPr>
        <p:txBody>
          <a:bodyPr wrap="square" rtlCol="0">
            <a:spAutoFit/>
          </a:bodyPr>
          <a:lstStyle/>
          <a:p>
            <a:r>
              <a:rPr lang="it-IT" sz="1200" i="1" dirty="0" err="1"/>
              <a:t>Veer</a:t>
            </a:r>
            <a:r>
              <a:rPr lang="it-IT" sz="1200" i="1" dirty="0"/>
              <a:t> TE, et al. </a:t>
            </a:r>
            <a:r>
              <a:rPr lang="it-IT" sz="1200" i="1" dirty="0" err="1"/>
              <a:t>Cancer</a:t>
            </a:r>
            <a:r>
              <a:rPr lang="it-IT" sz="1200" i="1" dirty="0"/>
              <a:t> </a:t>
            </a:r>
            <a:r>
              <a:rPr lang="it-IT" sz="1200" i="1" dirty="0" err="1"/>
              <a:t>Metastasis</a:t>
            </a:r>
            <a:r>
              <a:rPr lang="it-IT" sz="1200" i="1" dirty="0"/>
              <a:t> </a:t>
            </a:r>
            <a:r>
              <a:rPr lang="it-IT" sz="1200" i="1" dirty="0" err="1"/>
              <a:t>rev</a:t>
            </a:r>
            <a:r>
              <a:rPr lang="it-IT" sz="1200" i="1" dirty="0"/>
              <a:t> 2016</a:t>
            </a:r>
          </a:p>
        </p:txBody>
      </p:sp>
      <p:pic>
        <p:nvPicPr>
          <p:cNvPr id="6" name="Immagine 5"/>
          <p:cNvPicPr>
            <a:picLocks noChangeAspect="1"/>
          </p:cNvPicPr>
          <p:nvPr/>
        </p:nvPicPr>
        <p:blipFill>
          <a:blip r:embed="rId6" cstate="print"/>
          <a:stretch>
            <a:fillRect/>
          </a:stretch>
        </p:blipFill>
        <p:spPr>
          <a:xfrm>
            <a:off x="235516" y="2556098"/>
            <a:ext cx="6162675" cy="600075"/>
          </a:xfrm>
          <a:prstGeom prst="rect">
            <a:avLst/>
          </a:prstGeom>
        </p:spPr>
      </p:pic>
      <p:sp>
        <p:nvSpPr>
          <p:cNvPr id="14" name="Rounded Rectangle 6"/>
          <p:cNvSpPr/>
          <p:nvPr/>
        </p:nvSpPr>
        <p:spPr>
          <a:xfrm>
            <a:off x="4690864" y="2596943"/>
            <a:ext cx="389148" cy="1720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5" name="Rounded Rectangle 6"/>
          <p:cNvSpPr/>
          <p:nvPr/>
        </p:nvSpPr>
        <p:spPr>
          <a:xfrm>
            <a:off x="5112060" y="4106178"/>
            <a:ext cx="258924" cy="2402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6" name="CasellaDiTesto 9">
            <a:extLst>
              <a:ext uri="{FF2B5EF4-FFF2-40B4-BE49-F238E27FC236}">
                <a16:creationId xmlns:a16="http://schemas.microsoft.com/office/drawing/2014/main" id="{EC1CB330-ADAD-724D-B878-A52A99C429A8}"/>
              </a:ext>
            </a:extLst>
          </p:cNvPr>
          <p:cNvSpPr txBox="1">
            <a:spLocks noChangeArrowheads="1"/>
          </p:cNvSpPr>
          <p:nvPr/>
        </p:nvSpPr>
        <p:spPr bwMode="auto">
          <a:xfrm>
            <a:off x="6526669" y="2556098"/>
            <a:ext cx="2466360"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179388" indent="-179388">
              <a:spcBef>
                <a:spcPct val="0"/>
              </a:spcBef>
              <a:spcAft>
                <a:spcPts val="1350"/>
              </a:spcAft>
              <a:buClr>
                <a:srgbClr val="D44927"/>
              </a:buClr>
            </a:pPr>
            <a:r>
              <a:rPr lang="it-IT" altLang="it-IT" sz="1600" b="1" dirty="0">
                <a:solidFill>
                  <a:srgbClr val="445665"/>
                </a:solidFill>
              </a:rPr>
              <a:t>OS: </a:t>
            </a:r>
            <a:r>
              <a:rPr lang="it-IT" altLang="it-IT" sz="1600" dirty="0">
                <a:solidFill>
                  <a:srgbClr val="445665"/>
                </a:solidFill>
              </a:rPr>
              <a:t>CT &gt; BSC</a:t>
            </a:r>
          </a:p>
          <a:p>
            <a:pPr marL="179388" indent="-179388">
              <a:spcBef>
                <a:spcPct val="0"/>
              </a:spcBef>
              <a:spcAft>
                <a:spcPts val="1350"/>
              </a:spcAft>
              <a:buClr>
                <a:srgbClr val="D44927"/>
              </a:buClr>
            </a:pPr>
            <a:endParaRPr lang="it-IT" altLang="it-IT" sz="1600" b="1" dirty="0">
              <a:solidFill>
                <a:srgbClr val="445665"/>
              </a:solidFill>
            </a:endParaRPr>
          </a:p>
          <a:p>
            <a:pPr marL="179388" indent="-179388">
              <a:spcBef>
                <a:spcPct val="0"/>
              </a:spcBef>
              <a:spcAft>
                <a:spcPts val="1350"/>
              </a:spcAft>
              <a:buClr>
                <a:srgbClr val="D44927"/>
              </a:buClr>
            </a:pPr>
            <a:r>
              <a:rPr lang="it-IT" altLang="it-IT" sz="1600" b="1" dirty="0">
                <a:solidFill>
                  <a:srgbClr val="445665"/>
                </a:solidFill>
              </a:rPr>
              <a:t>PFS: </a:t>
            </a:r>
            <a:r>
              <a:rPr lang="it-IT" altLang="it-IT" sz="1600" dirty="0">
                <a:solidFill>
                  <a:srgbClr val="445665"/>
                </a:solidFill>
              </a:rPr>
              <a:t>DOUBLET &gt; MONO </a:t>
            </a:r>
          </a:p>
          <a:p>
            <a:pPr marL="179388" indent="-179388">
              <a:spcBef>
                <a:spcPct val="0"/>
              </a:spcBef>
              <a:spcAft>
                <a:spcPts val="1350"/>
              </a:spcAft>
              <a:buClr>
                <a:srgbClr val="D44927"/>
              </a:buClr>
            </a:pPr>
            <a:endParaRPr lang="it-IT" altLang="it-IT" sz="1600" b="1" dirty="0">
              <a:solidFill>
                <a:srgbClr val="445665"/>
              </a:solidFill>
            </a:endParaRPr>
          </a:p>
          <a:p>
            <a:pPr marL="179388" indent="-179388">
              <a:spcBef>
                <a:spcPct val="0"/>
              </a:spcBef>
              <a:spcAft>
                <a:spcPts val="1350"/>
              </a:spcAft>
              <a:buClr>
                <a:srgbClr val="D44927"/>
              </a:buClr>
            </a:pPr>
            <a:r>
              <a:rPr lang="it-IT" altLang="it-IT" sz="1600" b="1" dirty="0">
                <a:solidFill>
                  <a:srgbClr val="445665"/>
                </a:solidFill>
              </a:rPr>
              <a:t>OS: </a:t>
            </a:r>
            <a:r>
              <a:rPr lang="it-IT" altLang="it-IT" sz="1600" dirty="0">
                <a:solidFill>
                  <a:srgbClr val="445665"/>
                </a:solidFill>
              </a:rPr>
              <a:t>DOUBLET = MONO </a:t>
            </a:r>
          </a:p>
          <a:p>
            <a:pPr marL="179388" indent="-179388">
              <a:spcBef>
                <a:spcPct val="0"/>
              </a:spcBef>
              <a:spcAft>
                <a:spcPts val="1350"/>
              </a:spcAft>
              <a:buClr>
                <a:srgbClr val="D44927"/>
              </a:buClr>
            </a:pPr>
            <a:endParaRPr lang="it-IT" altLang="it-IT" sz="1600" b="1" dirty="0">
              <a:solidFill>
                <a:srgbClr val="445665"/>
              </a:solidFill>
            </a:endParaRPr>
          </a:p>
          <a:p>
            <a:pPr marL="179388" indent="-179388">
              <a:spcBef>
                <a:spcPct val="0"/>
              </a:spcBef>
              <a:spcAft>
                <a:spcPts val="1350"/>
              </a:spcAft>
              <a:buClr>
                <a:srgbClr val="D44927"/>
              </a:buClr>
            </a:pPr>
            <a:r>
              <a:rPr lang="it-IT" altLang="it-IT" sz="1600" b="1" dirty="0">
                <a:solidFill>
                  <a:srgbClr val="445665"/>
                </a:solidFill>
              </a:rPr>
              <a:t>TOX:</a:t>
            </a:r>
            <a:r>
              <a:rPr lang="it-IT" altLang="it-IT" sz="1600" dirty="0">
                <a:solidFill>
                  <a:srgbClr val="445665"/>
                </a:solidFill>
              </a:rPr>
              <a:t> DOUBLET &gt; MONO (</a:t>
            </a:r>
            <a:r>
              <a:rPr lang="it-IT" altLang="it-IT" sz="1600" dirty="0" err="1">
                <a:solidFill>
                  <a:srgbClr val="445665"/>
                </a:solidFill>
              </a:rPr>
              <a:t>mainly</a:t>
            </a:r>
            <a:r>
              <a:rPr lang="it-IT" altLang="it-IT" sz="1600" dirty="0">
                <a:solidFill>
                  <a:srgbClr val="445665"/>
                </a:solidFill>
              </a:rPr>
              <a:t> neutropenia and anemia)</a:t>
            </a:r>
          </a:p>
        </p:txBody>
      </p:sp>
      <p:sp>
        <p:nvSpPr>
          <p:cNvPr id="20" name="Rettangolo 19"/>
          <p:cNvSpPr/>
          <p:nvPr/>
        </p:nvSpPr>
        <p:spPr>
          <a:xfrm>
            <a:off x="144122" y="5680583"/>
            <a:ext cx="2411654" cy="816890"/>
          </a:xfrm>
          <a:prstGeom prst="rect">
            <a:avLst/>
          </a:prstGeom>
        </p:spPr>
        <p:txBody>
          <a:bodyPr wrap="square">
            <a:spAutoFit/>
          </a:bodyPr>
          <a:lstStyle/>
          <a:p>
            <a:pPr marL="231140">
              <a:lnSpc>
                <a:spcPct val="107000"/>
              </a:lnSpc>
              <a:spcAft>
                <a:spcPts val="15"/>
              </a:spcAft>
            </a:pPr>
            <a:r>
              <a:rPr lang="it-IT" sz="1100" dirty="0">
                <a:solidFill>
                  <a:srgbClr val="000000"/>
                </a:solidFill>
                <a:latin typeface="Arial" panose="020B0604020202020204" pitchFamily="34" charset="0"/>
                <a:ea typeface="Arial" panose="020B0604020202020204" pitchFamily="34" charset="0"/>
                <a:cs typeface="Calibri" panose="020F0502020204030204" pitchFamily="34" charset="0"/>
              </a:rPr>
              <a:t>BSC: Best </a:t>
            </a:r>
            <a:r>
              <a:rPr lang="it-IT" sz="1100" dirty="0" err="1">
                <a:solidFill>
                  <a:srgbClr val="000000"/>
                </a:solidFill>
                <a:latin typeface="Arial" panose="020B0604020202020204" pitchFamily="34" charset="0"/>
                <a:ea typeface="Arial" panose="020B0604020202020204" pitchFamily="34" charset="0"/>
                <a:cs typeface="Calibri" panose="020F0502020204030204" pitchFamily="34" charset="0"/>
              </a:rPr>
              <a:t>Supportive</a:t>
            </a:r>
            <a:r>
              <a:rPr lang="it-IT" sz="1100" dirty="0">
                <a:solidFill>
                  <a:srgbClr val="000000"/>
                </a:solidFill>
                <a:latin typeface="Arial" panose="020B0604020202020204" pitchFamily="34" charset="0"/>
                <a:ea typeface="Arial" panose="020B0604020202020204" pitchFamily="34" charset="0"/>
                <a:cs typeface="Calibri" panose="020F0502020204030204" pitchFamily="34" charset="0"/>
              </a:rPr>
              <a:t> Care; </a:t>
            </a:r>
          </a:p>
          <a:p>
            <a:pPr marL="231140">
              <a:lnSpc>
                <a:spcPct val="107000"/>
              </a:lnSpc>
              <a:spcAft>
                <a:spcPts val="15"/>
              </a:spcAft>
            </a:pPr>
            <a:r>
              <a:rPr lang="it-IT" sz="1100" dirty="0">
                <a:solidFill>
                  <a:srgbClr val="000000"/>
                </a:solidFill>
                <a:latin typeface="Arial" panose="020B0604020202020204" pitchFamily="34" charset="0"/>
                <a:ea typeface="Arial" panose="020B0604020202020204" pitchFamily="34" charset="0"/>
                <a:cs typeface="Calibri" panose="020F0502020204030204" pitchFamily="34" charset="0"/>
              </a:rPr>
              <a:t>PFS: </a:t>
            </a:r>
            <a:r>
              <a:rPr lang="it-IT" sz="1100" dirty="0" err="1">
                <a:solidFill>
                  <a:srgbClr val="000000"/>
                </a:solidFill>
                <a:latin typeface="Arial" panose="020B0604020202020204" pitchFamily="34" charset="0"/>
                <a:ea typeface="Arial" panose="020B0604020202020204" pitchFamily="34" charset="0"/>
                <a:cs typeface="Calibri" panose="020F0502020204030204" pitchFamily="34" charset="0"/>
              </a:rPr>
              <a:t>Progression</a:t>
            </a:r>
            <a:r>
              <a:rPr lang="it-IT" sz="1100" dirty="0">
                <a:solidFill>
                  <a:srgbClr val="000000"/>
                </a:solidFill>
                <a:latin typeface="Arial" panose="020B0604020202020204" pitchFamily="34" charset="0"/>
                <a:ea typeface="Arial" panose="020B0604020202020204" pitchFamily="34" charset="0"/>
                <a:cs typeface="Calibri" panose="020F0502020204030204" pitchFamily="34" charset="0"/>
              </a:rPr>
              <a:t>-Free </a:t>
            </a:r>
            <a:r>
              <a:rPr lang="it-IT" sz="1100" dirty="0" err="1">
                <a:solidFill>
                  <a:srgbClr val="000000"/>
                </a:solidFill>
                <a:latin typeface="Arial" panose="020B0604020202020204" pitchFamily="34" charset="0"/>
                <a:ea typeface="Arial" panose="020B0604020202020204" pitchFamily="34" charset="0"/>
                <a:cs typeface="Calibri" panose="020F0502020204030204" pitchFamily="34" charset="0"/>
              </a:rPr>
              <a:t>Survival</a:t>
            </a:r>
            <a:r>
              <a:rPr lang="it-IT" sz="1100" dirty="0">
                <a:solidFill>
                  <a:srgbClr val="000000"/>
                </a:solidFill>
                <a:latin typeface="Arial" panose="020B0604020202020204" pitchFamily="34" charset="0"/>
                <a:ea typeface="Arial" panose="020B0604020202020204" pitchFamily="34" charset="0"/>
                <a:cs typeface="Calibri" panose="020F0502020204030204" pitchFamily="34" charset="0"/>
              </a:rPr>
              <a:t> </a:t>
            </a:r>
          </a:p>
          <a:p>
            <a:pPr marL="231140">
              <a:lnSpc>
                <a:spcPct val="107000"/>
              </a:lnSpc>
              <a:spcAft>
                <a:spcPts val="15"/>
              </a:spcAft>
            </a:pPr>
            <a:r>
              <a:rPr lang="it-IT" sz="1100" dirty="0">
                <a:solidFill>
                  <a:srgbClr val="000000"/>
                </a:solidFill>
                <a:latin typeface="Arial" panose="020B0604020202020204" pitchFamily="34" charset="0"/>
                <a:ea typeface="Arial" panose="020B0604020202020204" pitchFamily="34" charset="0"/>
                <a:cs typeface="Calibri" panose="020F0502020204030204" pitchFamily="34" charset="0"/>
              </a:rPr>
              <a:t>OS: </a:t>
            </a:r>
            <a:r>
              <a:rPr lang="it-IT" sz="1100" dirty="0" err="1">
                <a:solidFill>
                  <a:srgbClr val="000000"/>
                </a:solidFill>
                <a:latin typeface="Arial" panose="020B0604020202020204" pitchFamily="34" charset="0"/>
                <a:ea typeface="Arial" panose="020B0604020202020204" pitchFamily="34" charset="0"/>
                <a:cs typeface="Calibri" panose="020F0502020204030204" pitchFamily="34" charset="0"/>
              </a:rPr>
              <a:t>Overall</a:t>
            </a:r>
            <a:r>
              <a:rPr lang="it-IT" sz="1100" dirty="0">
                <a:solidFill>
                  <a:srgbClr val="000000"/>
                </a:solidFill>
                <a:latin typeface="Arial" panose="020B0604020202020204" pitchFamily="34" charset="0"/>
                <a:ea typeface="Arial" panose="020B0604020202020204" pitchFamily="34" charset="0"/>
                <a:cs typeface="Calibri" panose="020F0502020204030204" pitchFamily="34" charset="0"/>
              </a:rPr>
              <a:t> </a:t>
            </a:r>
            <a:r>
              <a:rPr lang="it-IT" sz="1100" dirty="0" err="1">
                <a:solidFill>
                  <a:srgbClr val="000000"/>
                </a:solidFill>
                <a:latin typeface="Arial" panose="020B0604020202020204" pitchFamily="34" charset="0"/>
                <a:ea typeface="Arial" panose="020B0604020202020204" pitchFamily="34" charset="0"/>
                <a:cs typeface="Calibri" panose="020F0502020204030204" pitchFamily="34" charset="0"/>
              </a:rPr>
              <a:t>Survival</a:t>
            </a:r>
            <a:r>
              <a:rPr lang="it-IT" sz="1100" dirty="0">
                <a:solidFill>
                  <a:srgbClr val="000000"/>
                </a:solidFill>
                <a:latin typeface="Arial" panose="020B0604020202020204" pitchFamily="34" charset="0"/>
                <a:ea typeface="Arial" panose="020B0604020202020204" pitchFamily="34" charset="0"/>
                <a:cs typeface="Calibri" panose="020F0502020204030204" pitchFamily="34" charset="0"/>
              </a:rPr>
              <a:t>; </a:t>
            </a:r>
          </a:p>
          <a:p>
            <a:pPr marL="231140">
              <a:lnSpc>
                <a:spcPct val="107000"/>
              </a:lnSpc>
              <a:spcAft>
                <a:spcPts val="15"/>
              </a:spcAft>
            </a:pPr>
            <a:r>
              <a:rPr lang="it-IT" sz="1100" dirty="0">
                <a:solidFill>
                  <a:srgbClr val="000000"/>
                </a:solidFill>
                <a:latin typeface="Arial" panose="020B0604020202020204" pitchFamily="34" charset="0"/>
                <a:ea typeface="Arial" panose="020B0604020202020204" pitchFamily="34" charset="0"/>
                <a:cs typeface="Calibri" panose="020F0502020204030204" pitchFamily="34" charset="0"/>
              </a:rPr>
              <a:t>TOX: </a:t>
            </a:r>
            <a:r>
              <a:rPr lang="it-IT" sz="1100" dirty="0" err="1">
                <a:solidFill>
                  <a:srgbClr val="000000"/>
                </a:solidFill>
                <a:latin typeface="Arial" panose="020B0604020202020204" pitchFamily="34" charset="0"/>
                <a:ea typeface="Arial" panose="020B0604020202020204" pitchFamily="34" charset="0"/>
                <a:cs typeface="Calibri" panose="020F0502020204030204" pitchFamily="34" charset="0"/>
              </a:rPr>
              <a:t>Toxicities</a:t>
            </a:r>
            <a:endParaRPr lang="da-DK" sz="1100" dirty="0">
              <a:solidFill>
                <a:srgbClr val="000000"/>
              </a:solidFill>
              <a:latin typeface="Arial" panose="020B060402020202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393828368"/>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extLst>
              <p:ext uri="{D42A27DB-BD31-4B8C-83A1-F6EECF244321}">
                <p14:modId xmlns:p14="http://schemas.microsoft.com/office/powerpoint/2010/main" val="1549636783"/>
              </p:ext>
            </p:extLst>
          </p:nvPr>
        </p:nvGraphicFramePr>
        <p:xfrm>
          <a:off x="287524" y="1327969"/>
          <a:ext cx="8568952" cy="4202062"/>
        </p:xfrm>
        <a:graphic>
          <a:graphicData uri="http://schemas.openxmlformats.org/drawingml/2006/table">
            <a:tbl>
              <a:tblPr firstRow="1" bandRow="1">
                <a:tableStyleId>{5C22544A-7EE6-4342-B048-85BDC9FD1C3A}</a:tableStyleId>
              </a:tblPr>
              <a:tblGrid>
                <a:gridCol w="1692188">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864096">
                  <a:extLst>
                    <a:ext uri="{9D8B030D-6E8A-4147-A177-3AD203B41FA5}">
                      <a16:colId xmlns:a16="http://schemas.microsoft.com/office/drawing/2014/main" val="20005"/>
                    </a:ext>
                  </a:extLst>
                </a:gridCol>
                <a:gridCol w="1692188">
                  <a:extLst>
                    <a:ext uri="{9D8B030D-6E8A-4147-A177-3AD203B41FA5}">
                      <a16:colId xmlns:a16="http://schemas.microsoft.com/office/drawing/2014/main" val="20006"/>
                    </a:ext>
                  </a:extLst>
                </a:gridCol>
              </a:tblGrid>
              <a:tr h="796340">
                <a:tc>
                  <a:txBody>
                    <a:bodyPr/>
                    <a:lstStyle/>
                    <a:p>
                      <a:pPr algn="ctr"/>
                      <a:r>
                        <a:rPr lang="it-IT" sz="1400" dirty="0">
                          <a:latin typeface="Arial" panose="020B0604020202020204" pitchFamily="34" charset="0"/>
                          <a:cs typeface="Arial" panose="020B0604020202020204" pitchFamily="34" charset="0"/>
                        </a:rPr>
                        <a:t>Trial Author</a:t>
                      </a:r>
                    </a:p>
                  </a:txBody>
                  <a:tcPr anchor="ctr"/>
                </a:tc>
                <a:tc>
                  <a:txBody>
                    <a:bodyPr/>
                    <a:lstStyle/>
                    <a:p>
                      <a:pPr algn="ctr"/>
                      <a:r>
                        <a:rPr lang="it-IT" sz="1400" dirty="0" err="1">
                          <a:latin typeface="Arial" panose="020B0604020202020204" pitchFamily="34" charset="0"/>
                          <a:cs typeface="Arial" panose="020B0604020202020204" pitchFamily="34" charset="0"/>
                        </a:rPr>
                        <a:t>Year</a:t>
                      </a:r>
                      <a:endParaRPr lang="it-IT" sz="1400" dirty="0">
                        <a:latin typeface="Arial" panose="020B0604020202020204" pitchFamily="34" charset="0"/>
                        <a:cs typeface="Arial" panose="020B0604020202020204" pitchFamily="34" charset="0"/>
                      </a:endParaRPr>
                    </a:p>
                  </a:txBody>
                  <a:tcPr anchor="ctr"/>
                </a:tc>
                <a:tc>
                  <a:txBody>
                    <a:bodyPr/>
                    <a:lstStyle/>
                    <a:p>
                      <a:pPr algn="ctr"/>
                      <a:r>
                        <a:rPr lang="it-IT" sz="1400" dirty="0" err="1">
                          <a:latin typeface="Arial" panose="020B0604020202020204" pitchFamily="34" charset="0"/>
                          <a:cs typeface="Arial" panose="020B0604020202020204" pitchFamily="34" charset="0"/>
                        </a:rPr>
                        <a:t>Patients</a:t>
                      </a:r>
                      <a:r>
                        <a:rPr lang="it-IT" sz="1400" dirty="0">
                          <a:latin typeface="Arial" panose="020B0604020202020204" pitchFamily="34" charset="0"/>
                          <a:cs typeface="Arial" panose="020B0604020202020204" pitchFamily="34" charset="0"/>
                        </a:rPr>
                        <a:t> random (n)</a:t>
                      </a:r>
                    </a:p>
                  </a:txBody>
                  <a:tcPr anchor="ctr"/>
                </a:tc>
                <a:tc>
                  <a:txBody>
                    <a:bodyPr/>
                    <a:lstStyle/>
                    <a:p>
                      <a:pPr algn="ctr"/>
                      <a:r>
                        <a:rPr lang="it-IT" sz="1400" dirty="0">
                          <a:latin typeface="Arial" panose="020B0604020202020204" pitchFamily="34" charset="0"/>
                          <a:cs typeface="Arial" panose="020B0604020202020204" pitchFamily="34" charset="0"/>
                        </a:rPr>
                        <a:t>Treatment</a:t>
                      </a:r>
                    </a:p>
                  </a:txBody>
                  <a:tcPr anchor="ctr"/>
                </a:tc>
                <a:tc>
                  <a:txBody>
                    <a:bodyPr/>
                    <a:lstStyle/>
                    <a:p>
                      <a:pPr algn="ctr"/>
                      <a:r>
                        <a:rPr lang="it-IT" sz="1400" dirty="0">
                          <a:latin typeface="Arial" panose="020B0604020202020204" pitchFamily="34" charset="0"/>
                          <a:cs typeface="Arial" panose="020B0604020202020204" pitchFamily="34" charset="0"/>
                        </a:rPr>
                        <a:t>HR OS</a:t>
                      </a:r>
                    </a:p>
                  </a:txBody>
                  <a:tcPr anchor="ctr"/>
                </a:tc>
                <a:tc>
                  <a:txBody>
                    <a:bodyPr/>
                    <a:lstStyle/>
                    <a:p>
                      <a:pPr algn="ctr"/>
                      <a:r>
                        <a:rPr lang="it-IT" sz="1400" dirty="0">
                          <a:latin typeface="Arial" panose="020B0604020202020204" pitchFamily="34" charset="0"/>
                          <a:cs typeface="Arial" panose="020B0604020202020204" pitchFamily="34" charset="0"/>
                        </a:rPr>
                        <a:t>P </a:t>
                      </a:r>
                      <a:r>
                        <a:rPr lang="it-IT" sz="1400" dirty="0" err="1">
                          <a:latin typeface="Arial" panose="020B0604020202020204" pitchFamily="34" charset="0"/>
                          <a:cs typeface="Arial" panose="020B0604020202020204" pitchFamily="34" charset="0"/>
                        </a:rPr>
                        <a:t>value</a:t>
                      </a:r>
                      <a:endParaRPr lang="it-IT" sz="1400" dirty="0">
                        <a:latin typeface="Arial" panose="020B0604020202020204" pitchFamily="34" charset="0"/>
                        <a:cs typeface="Arial" panose="020B0604020202020204" pitchFamily="34" charset="0"/>
                      </a:endParaRPr>
                    </a:p>
                  </a:txBody>
                  <a:tcPr anchor="ctr"/>
                </a:tc>
                <a:tc>
                  <a:txBody>
                    <a:bodyPr/>
                    <a:lstStyle/>
                    <a:p>
                      <a:pPr algn="ctr"/>
                      <a:r>
                        <a:rPr lang="it-IT" sz="1400" dirty="0">
                          <a:latin typeface="Arial" panose="020B0604020202020204" pitchFamily="34" charset="0"/>
                          <a:cs typeface="Arial" panose="020B0604020202020204" pitchFamily="34" charset="0"/>
                        </a:rPr>
                        <a:t>Gain in</a:t>
                      </a:r>
                      <a:r>
                        <a:rPr lang="it-IT" sz="1400" baseline="0" dirty="0">
                          <a:latin typeface="Arial" panose="020B0604020202020204" pitchFamily="34" charset="0"/>
                          <a:cs typeface="Arial" panose="020B0604020202020204" pitchFamily="34" charset="0"/>
                        </a:rPr>
                        <a:t> </a:t>
                      </a:r>
                      <a:r>
                        <a:rPr lang="it-IT" sz="1400" baseline="0" dirty="0" err="1">
                          <a:latin typeface="Arial" panose="020B0604020202020204" pitchFamily="34" charset="0"/>
                          <a:cs typeface="Arial" panose="020B0604020202020204" pitchFamily="34" charset="0"/>
                        </a:rPr>
                        <a:t>median</a:t>
                      </a:r>
                      <a:r>
                        <a:rPr lang="it-IT" sz="1400" baseline="0" dirty="0">
                          <a:latin typeface="Arial" panose="020B0604020202020204" pitchFamily="34" charset="0"/>
                          <a:cs typeface="Arial" panose="020B0604020202020204" pitchFamily="34" charset="0"/>
                        </a:rPr>
                        <a:t> </a:t>
                      </a:r>
                      <a:r>
                        <a:rPr lang="it-IT" sz="1400" baseline="0" dirty="0" err="1">
                          <a:latin typeface="Arial" panose="020B0604020202020204" pitchFamily="34" charset="0"/>
                          <a:cs typeface="Arial" panose="020B0604020202020204" pitchFamily="34" charset="0"/>
                        </a:rPr>
                        <a:t>survival</a:t>
                      </a:r>
                      <a:endParaRPr lang="it-IT"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689172">
                <a:tc>
                  <a:txBody>
                    <a:bodyPr/>
                    <a:lstStyle/>
                    <a:p>
                      <a:r>
                        <a:rPr lang="it-IT" sz="1400" dirty="0" err="1">
                          <a:latin typeface="Arial" panose="020B0604020202020204" pitchFamily="34" charset="0"/>
                          <a:cs typeface="Arial" panose="020B0604020202020204" pitchFamily="34" charset="0"/>
                        </a:rPr>
                        <a:t>Thuss-Patience</a:t>
                      </a:r>
                      <a:r>
                        <a:rPr lang="it-IT" sz="1400" dirty="0">
                          <a:latin typeface="Arial" panose="020B0604020202020204" pitchFamily="34" charset="0"/>
                          <a:cs typeface="Arial" panose="020B0604020202020204" pitchFamily="34" charset="0"/>
                        </a:rPr>
                        <a:t>, et al. </a:t>
                      </a:r>
                      <a:r>
                        <a:rPr lang="it-IT" sz="1400" baseline="30000" dirty="0">
                          <a:latin typeface="Arial" panose="020B0604020202020204" pitchFamily="34" charset="0"/>
                          <a:cs typeface="Arial" panose="020B0604020202020204" pitchFamily="34" charset="0"/>
                        </a:rPr>
                        <a:t>1</a:t>
                      </a:r>
                    </a:p>
                  </a:txBody>
                  <a:tcPr anchor="ctr"/>
                </a:tc>
                <a:tc>
                  <a:txBody>
                    <a:bodyPr/>
                    <a:lstStyle/>
                    <a:p>
                      <a:r>
                        <a:rPr lang="it-IT" sz="1400" dirty="0">
                          <a:latin typeface="Arial" panose="020B0604020202020204" pitchFamily="34" charset="0"/>
                          <a:cs typeface="Arial" panose="020B0604020202020204" pitchFamily="34" charset="0"/>
                        </a:rPr>
                        <a:t>2011</a:t>
                      </a:r>
                    </a:p>
                  </a:txBody>
                  <a:tcPr anchor="ctr"/>
                </a:tc>
                <a:tc>
                  <a:txBody>
                    <a:bodyPr/>
                    <a:lstStyle/>
                    <a:p>
                      <a:pPr algn="ctr"/>
                      <a:r>
                        <a:rPr lang="it-IT" sz="1400" dirty="0">
                          <a:latin typeface="Arial" panose="020B0604020202020204" pitchFamily="34" charset="0"/>
                          <a:cs typeface="Arial" panose="020B0604020202020204" pitchFamily="34" charset="0"/>
                        </a:rPr>
                        <a:t>40 </a:t>
                      </a:r>
                    </a:p>
                    <a:p>
                      <a:pPr algn="ctr"/>
                      <a:r>
                        <a:rPr lang="it-IT" sz="1400" dirty="0">
                          <a:latin typeface="Arial" panose="020B0604020202020204" pitchFamily="34" charset="0"/>
                          <a:cs typeface="Arial" panose="020B0604020202020204" pitchFamily="34" charset="0"/>
                        </a:rPr>
                        <a:t>1:1</a:t>
                      </a:r>
                    </a:p>
                  </a:txBody>
                  <a:tcPr anchor="ctr"/>
                </a:tc>
                <a:tc>
                  <a:txBody>
                    <a:bodyPr/>
                    <a:lstStyle/>
                    <a:p>
                      <a:pPr algn="ctr"/>
                      <a:r>
                        <a:rPr lang="it-IT" sz="1400" dirty="0" err="1">
                          <a:latin typeface="Arial" panose="020B0604020202020204" pitchFamily="34" charset="0"/>
                          <a:cs typeface="Arial" panose="020B0604020202020204" pitchFamily="34" charset="0"/>
                        </a:rPr>
                        <a:t>Irinotecan</a:t>
                      </a:r>
                      <a:r>
                        <a:rPr lang="it-IT" sz="1400" dirty="0">
                          <a:latin typeface="Arial" panose="020B0604020202020204" pitchFamily="34" charset="0"/>
                          <a:cs typeface="Arial" panose="020B0604020202020204" pitchFamily="34" charset="0"/>
                        </a:rPr>
                        <a:t> vs BSC</a:t>
                      </a:r>
                    </a:p>
                  </a:txBody>
                  <a:tcPr anchor="ctr"/>
                </a:tc>
                <a:tc>
                  <a:txBody>
                    <a:bodyPr/>
                    <a:lstStyle/>
                    <a:p>
                      <a:pPr algn="ctr"/>
                      <a:r>
                        <a:rPr lang="it-IT" sz="1400" dirty="0">
                          <a:latin typeface="Arial" panose="020B0604020202020204" pitchFamily="34" charset="0"/>
                          <a:cs typeface="Arial" panose="020B0604020202020204" pitchFamily="34" charset="0"/>
                        </a:rPr>
                        <a:t>0.48</a:t>
                      </a:r>
                    </a:p>
                  </a:txBody>
                  <a:tcPr anchor="ctr"/>
                </a:tc>
                <a:tc>
                  <a:txBody>
                    <a:bodyPr/>
                    <a:lstStyle/>
                    <a:p>
                      <a:pPr algn="ctr"/>
                      <a:r>
                        <a:rPr lang="it-IT" sz="1400" dirty="0">
                          <a:latin typeface="Arial" panose="020B0604020202020204" pitchFamily="34" charset="0"/>
                          <a:cs typeface="Arial" panose="020B0604020202020204" pitchFamily="34" charset="0"/>
                        </a:rPr>
                        <a:t>0.0023</a:t>
                      </a:r>
                    </a:p>
                  </a:txBody>
                  <a:tcPr anchor="ctr"/>
                </a:tc>
                <a:tc>
                  <a:txBody>
                    <a:bodyPr/>
                    <a:lstStyle/>
                    <a:p>
                      <a:pPr algn="ctr"/>
                      <a:r>
                        <a:rPr lang="it-IT" sz="1400" dirty="0">
                          <a:latin typeface="Arial" panose="020B0604020202020204" pitchFamily="34" charset="0"/>
                          <a:cs typeface="Arial" panose="020B0604020202020204" pitchFamily="34" charset="0"/>
                        </a:rPr>
                        <a:t>2.4 </a:t>
                      </a:r>
                      <a:r>
                        <a:rPr lang="it-IT" sz="1400" dirty="0" err="1">
                          <a:latin typeface="Arial" panose="020B0604020202020204" pitchFamily="34" charset="0"/>
                          <a:cs typeface="Arial" panose="020B0604020202020204" pitchFamily="34" charset="0"/>
                        </a:rPr>
                        <a:t>months</a:t>
                      </a:r>
                      <a:endParaRPr lang="it-IT"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468896">
                <a:tc>
                  <a:txBody>
                    <a:bodyPr/>
                    <a:lstStyle/>
                    <a:p>
                      <a:r>
                        <a:rPr lang="it-IT" sz="1400" dirty="0">
                          <a:latin typeface="Arial" panose="020B0604020202020204" pitchFamily="34" charset="0"/>
                          <a:cs typeface="Arial" panose="020B0604020202020204" pitchFamily="34" charset="0"/>
                        </a:rPr>
                        <a:t>Kang, et al.</a:t>
                      </a:r>
                      <a:r>
                        <a:rPr lang="it-IT" sz="1400" baseline="30000" dirty="0">
                          <a:latin typeface="Arial" panose="020B0604020202020204" pitchFamily="34" charset="0"/>
                          <a:cs typeface="Arial" panose="020B0604020202020204" pitchFamily="34" charset="0"/>
                        </a:rPr>
                        <a:t>2</a:t>
                      </a:r>
                    </a:p>
                  </a:txBody>
                  <a:tcPr anchor="ctr"/>
                </a:tc>
                <a:tc>
                  <a:txBody>
                    <a:bodyPr/>
                    <a:lstStyle/>
                    <a:p>
                      <a:r>
                        <a:rPr lang="it-IT" sz="1400" dirty="0">
                          <a:latin typeface="Arial" panose="020B0604020202020204" pitchFamily="34" charset="0"/>
                          <a:cs typeface="Arial" panose="020B0604020202020204" pitchFamily="34" charset="0"/>
                        </a:rPr>
                        <a:t>2012</a:t>
                      </a:r>
                    </a:p>
                  </a:txBody>
                  <a:tcPr anchor="ctr"/>
                </a:tc>
                <a:tc>
                  <a:txBody>
                    <a:bodyPr/>
                    <a:lstStyle/>
                    <a:p>
                      <a:pPr algn="ctr"/>
                      <a:r>
                        <a:rPr lang="it-IT" sz="1400" dirty="0">
                          <a:latin typeface="Arial" panose="020B0604020202020204" pitchFamily="34" charset="0"/>
                          <a:cs typeface="Arial" panose="020B0604020202020204" pitchFamily="34" charset="0"/>
                        </a:rPr>
                        <a:t>193</a:t>
                      </a:r>
                    </a:p>
                    <a:p>
                      <a:pPr algn="ctr"/>
                      <a:r>
                        <a:rPr lang="it-IT" sz="1400" dirty="0">
                          <a:latin typeface="Arial" panose="020B0604020202020204" pitchFamily="34" charset="0"/>
                          <a:cs typeface="Arial" panose="020B0604020202020204" pitchFamily="34" charset="0"/>
                        </a:rPr>
                        <a:t>2:1</a:t>
                      </a:r>
                    </a:p>
                  </a:txBody>
                  <a:tcPr anchor="ctr"/>
                </a:tc>
                <a:tc>
                  <a:txBody>
                    <a:bodyPr/>
                    <a:lstStyle/>
                    <a:p>
                      <a:pPr algn="ctr"/>
                      <a:r>
                        <a:rPr lang="it-IT" sz="1400" dirty="0" err="1">
                          <a:latin typeface="Arial" panose="020B0604020202020204" pitchFamily="34" charset="0"/>
                          <a:cs typeface="Arial" panose="020B0604020202020204" pitchFamily="34" charset="0"/>
                        </a:rPr>
                        <a:t>Irinotecan</a:t>
                      </a:r>
                      <a:r>
                        <a:rPr lang="it-IT" sz="1400" dirty="0">
                          <a:latin typeface="Arial" panose="020B0604020202020204" pitchFamily="34" charset="0"/>
                          <a:cs typeface="Arial" panose="020B0604020202020204" pitchFamily="34" charset="0"/>
                        </a:rPr>
                        <a:t> vs</a:t>
                      </a:r>
                    </a:p>
                    <a:p>
                      <a:pPr algn="ctr"/>
                      <a:r>
                        <a:rPr lang="it-IT" sz="1400" dirty="0" err="1">
                          <a:latin typeface="Arial" panose="020B0604020202020204" pitchFamily="34" charset="0"/>
                          <a:cs typeface="Arial" panose="020B0604020202020204" pitchFamily="34" charset="0"/>
                        </a:rPr>
                        <a:t>Docetaxel</a:t>
                      </a:r>
                      <a:endParaRPr lang="it-IT" sz="1400" dirty="0">
                        <a:latin typeface="Arial" panose="020B0604020202020204" pitchFamily="34" charset="0"/>
                        <a:cs typeface="Arial" panose="020B0604020202020204" pitchFamily="34" charset="0"/>
                      </a:endParaRPr>
                    </a:p>
                  </a:txBody>
                  <a:tcPr anchor="ctr"/>
                </a:tc>
                <a:tc>
                  <a:txBody>
                    <a:bodyPr/>
                    <a:lstStyle/>
                    <a:p>
                      <a:pPr algn="ctr"/>
                      <a:r>
                        <a:rPr lang="it-IT" sz="1400" dirty="0">
                          <a:latin typeface="Arial" panose="020B0604020202020204" pitchFamily="34" charset="0"/>
                          <a:cs typeface="Arial" panose="020B0604020202020204" pitchFamily="34" charset="0"/>
                        </a:rPr>
                        <a:t>0.65</a:t>
                      </a:r>
                    </a:p>
                  </a:txBody>
                  <a:tcPr anchor="ctr"/>
                </a:tc>
                <a:tc>
                  <a:txBody>
                    <a:bodyPr/>
                    <a:lstStyle/>
                    <a:p>
                      <a:pPr algn="ctr"/>
                      <a:r>
                        <a:rPr lang="it-IT" sz="1400" dirty="0">
                          <a:latin typeface="Arial" panose="020B0604020202020204" pitchFamily="34" charset="0"/>
                          <a:cs typeface="Arial" panose="020B0604020202020204" pitchFamily="34" charset="0"/>
                        </a:rPr>
                        <a:t>0.004</a:t>
                      </a:r>
                    </a:p>
                  </a:txBody>
                  <a:tcPr anchor="ctr"/>
                </a:tc>
                <a:tc>
                  <a:txBody>
                    <a:bodyPr/>
                    <a:lstStyle/>
                    <a:p>
                      <a:pPr algn="ctr"/>
                      <a:r>
                        <a:rPr lang="it-IT" sz="1400" dirty="0">
                          <a:latin typeface="Arial" panose="020B0604020202020204" pitchFamily="34" charset="0"/>
                          <a:cs typeface="Arial" panose="020B0604020202020204" pitchFamily="34" charset="0"/>
                        </a:rPr>
                        <a:t>1.3 </a:t>
                      </a:r>
                      <a:r>
                        <a:rPr lang="it-IT" sz="1400" dirty="0" err="1">
                          <a:latin typeface="Arial" panose="020B0604020202020204" pitchFamily="34" charset="0"/>
                          <a:cs typeface="Arial" panose="020B0604020202020204" pitchFamily="34" charset="0"/>
                        </a:rPr>
                        <a:t>months</a:t>
                      </a:r>
                      <a:endParaRPr lang="it-IT"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560388">
                <a:tc>
                  <a:txBody>
                    <a:bodyPr/>
                    <a:lstStyle/>
                    <a:p>
                      <a:r>
                        <a:rPr lang="it-IT" sz="1400" dirty="0" err="1">
                          <a:latin typeface="Arial" panose="020B0604020202020204" pitchFamily="34" charset="0"/>
                          <a:cs typeface="Arial" panose="020B0604020202020204" pitchFamily="34" charset="0"/>
                        </a:rPr>
                        <a:t>Hironaka</a:t>
                      </a:r>
                      <a:r>
                        <a:rPr lang="it-IT" sz="1400" dirty="0">
                          <a:latin typeface="Arial" panose="020B0604020202020204" pitchFamily="34" charset="0"/>
                          <a:cs typeface="Arial" panose="020B0604020202020204" pitchFamily="34" charset="0"/>
                        </a:rPr>
                        <a:t>, et al.</a:t>
                      </a:r>
                      <a:r>
                        <a:rPr lang="it-IT" sz="1400" baseline="30000" dirty="0">
                          <a:latin typeface="Arial" panose="020B0604020202020204" pitchFamily="34" charset="0"/>
                          <a:cs typeface="Arial" panose="020B0604020202020204" pitchFamily="34" charset="0"/>
                        </a:rPr>
                        <a:t>3</a:t>
                      </a:r>
                    </a:p>
                  </a:txBody>
                  <a:tcPr anchor="ctr"/>
                </a:tc>
                <a:tc>
                  <a:txBody>
                    <a:bodyPr/>
                    <a:lstStyle/>
                    <a:p>
                      <a:r>
                        <a:rPr lang="it-IT" sz="1400" dirty="0">
                          <a:latin typeface="Arial" panose="020B0604020202020204" pitchFamily="34" charset="0"/>
                          <a:cs typeface="Arial" panose="020B0604020202020204" pitchFamily="34" charset="0"/>
                        </a:rPr>
                        <a:t>2013</a:t>
                      </a:r>
                    </a:p>
                  </a:txBody>
                  <a:tcPr anchor="ctr"/>
                </a:tc>
                <a:tc>
                  <a:txBody>
                    <a:bodyPr/>
                    <a:lstStyle/>
                    <a:p>
                      <a:pPr algn="ctr"/>
                      <a:r>
                        <a:rPr lang="it-IT" sz="1400" dirty="0">
                          <a:latin typeface="Arial" panose="020B0604020202020204" pitchFamily="34" charset="0"/>
                          <a:cs typeface="Arial" panose="020B0604020202020204" pitchFamily="34" charset="0"/>
                        </a:rPr>
                        <a:t>223</a:t>
                      </a:r>
                    </a:p>
                  </a:txBody>
                  <a:tcPr anchor="ctr"/>
                </a:tc>
                <a:tc>
                  <a:txBody>
                    <a:bodyPr/>
                    <a:lstStyle/>
                    <a:p>
                      <a:pPr algn="ctr"/>
                      <a:r>
                        <a:rPr lang="it-IT" sz="1400" dirty="0" err="1">
                          <a:latin typeface="Arial" panose="020B0604020202020204" pitchFamily="34" charset="0"/>
                          <a:cs typeface="Arial" panose="020B0604020202020204" pitchFamily="34" charset="0"/>
                        </a:rPr>
                        <a:t>Irinotecan</a:t>
                      </a:r>
                      <a:r>
                        <a:rPr lang="it-IT" sz="1400" dirty="0">
                          <a:latin typeface="Arial" panose="020B0604020202020204" pitchFamily="34" charset="0"/>
                          <a:cs typeface="Arial" panose="020B0604020202020204" pitchFamily="34" charset="0"/>
                        </a:rPr>
                        <a:t> vs </a:t>
                      </a:r>
                      <a:r>
                        <a:rPr lang="it-IT" sz="1400" dirty="0" err="1">
                          <a:latin typeface="Arial" panose="020B0604020202020204" pitchFamily="34" charset="0"/>
                          <a:cs typeface="Arial" panose="020B0604020202020204" pitchFamily="34" charset="0"/>
                        </a:rPr>
                        <a:t>Paclitaxel</a:t>
                      </a:r>
                      <a:endParaRPr lang="it-IT" sz="1400" dirty="0">
                        <a:latin typeface="Arial" panose="020B0604020202020204" pitchFamily="34" charset="0"/>
                        <a:cs typeface="Arial" panose="020B0604020202020204" pitchFamily="34" charset="0"/>
                      </a:endParaRPr>
                    </a:p>
                  </a:txBody>
                  <a:tcPr anchor="ctr"/>
                </a:tc>
                <a:tc>
                  <a:txBody>
                    <a:bodyPr/>
                    <a:lstStyle/>
                    <a:p>
                      <a:pPr algn="ctr"/>
                      <a:r>
                        <a:rPr lang="it-IT" sz="1400" dirty="0">
                          <a:latin typeface="Arial" panose="020B0604020202020204" pitchFamily="34" charset="0"/>
                          <a:cs typeface="Arial" panose="020B0604020202020204" pitchFamily="34" charset="0"/>
                        </a:rPr>
                        <a:t>1.13</a:t>
                      </a:r>
                    </a:p>
                  </a:txBody>
                  <a:tcPr anchor="ctr"/>
                </a:tc>
                <a:tc>
                  <a:txBody>
                    <a:bodyPr/>
                    <a:lstStyle/>
                    <a:p>
                      <a:pPr algn="ctr"/>
                      <a:r>
                        <a:rPr lang="it-IT" sz="1400" dirty="0">
                          <a:latin typeface="Arial" panose="020B0604020202020204" pitchFamily="34" charset="0"/>
                          <a:cs typeface="Arial" panose="020B0604020202020204" pitchFamily="34" charset="0"/>
                        </a:rPr>
                        <a:t>0.38</a:t>
                      </a:r>
                    </a:p>
                  </a:txBody>
                  <a:tcPr anchor="ctr"/>
                </a:tc>
                <a:tc>
                  <a:txBody>
                    <a:bodyPr/>
                    <a:lstStyle/>
                    <a:p>
                      <a:pPr algn="ctr"/>
                      <a:r>
                        <a:rPr lang="it-IT" sz="1400" dirty="0">
                          <a:latin typeface="Arial" panose="020B0604020202020204" pitchFamily="34" charset="0"/>
                          <a:cs typeface="Arial" panose="020B0604020202020204" pitchFamily="34" charset="0"/>
                        </a:rPr>
                        <a:t>0.9 </a:t>
                      </a:r>
                      <a:r>
                        <a:rPr lang="it-IT" sz="1400" dirty="0" err="1">
                          <a:latin typeface="Arial" panose="020B0604020202020204" pitchFamily="34" charset="0"/>
                          <a:cs typeface="Arial" panose="020B0604020202020204" pitchFamily="34" charset="0"/>
                        </a:rPr>
                        <a:t>months</a:t>
                      </a:r>
                      <a:r>
                        <a:rPr lang="it-IT" sz="1400" dirty="0">
                          <a:latin typeface="Arial" panose="020B0604020202020204" pitchFamily="34" charset="0"/>
                          <a:cs typeface="Arial" panose="020B0604020202020204" pitchFamily="34" charset="0"/>
                        </a:rPr>
                        <a:t> for </a:t>
                      </a:r>
                      <a:r>
                        <a:rPr lang="it-IT" sz="1400" dirty="0" err="1">
                          <a:latin typeface="Arial" panose="020B0604020202020204" pitchFamily="34" charset="0"/>
                          <a:cs typeface="Arial" panose="020B0604020202020204" pitchFamily="34" charset="0"/>
                        </a:rPr>
                        <a:t>irinotecan</a:t>
                      </a:r>
                      <a:endParaRPr lang="it-IT"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560388">
                <a:tc>
                  <a:txBody>
                    <a:bodyPr/>
                    <a:lstStyle/>
                    <a:p>
                      <a:r>
                        <a:rPr lang="it-IT" sz="1400" dirty="0">
                          <a:latin typeface="Arial" panose="020B0604020202020204" pitchFamily="34" charset="0"/>
                          <a:cs typeface="Arial" panose="020B0604020202020204" pitchFamily="34" charset="0"/>
                        </a:rPr>
                        <a:t>Ford, et al.</a:t>
                      </a:r>
                      <a:r>
                        <a:rPr lang="it-IT" sz="1400" baseline="30000" dirty="0">
                          <a:latin typeface="Arial" panose="020B0604020202020204" pitchFamily="34" charset="0"/>
                          <a:cs typeface="Arial" panose="020B0604020202020204" pitchFamily="34" charset="0"/>
                        </a:rPr>
                        <a:t>4</a:t>
                      </a:r>
                    </a:p>
                  </a:txBody>
                  <a:tcPr anchor="ctr"/>
                </a:tc>
                <a:tc>
                  <a:txBody>
                    <a:bodyPr/>
                    <a:lstStyle/>
                    <a:p>
                      <a:r>
                        <a:rPr lang="it-IT" sz="1400" dirty="0">
                          <a:latin typeface="Arial" panose="020B0604020202020204" pitchFamily="34" charset="0"/>
                          <a:cs typeface="Arial" panose="020B0604020202020204" pitchFamily="34" charset="0"/>
                        </a:rPr>
                        <a:t>2014</a:t>
                      </a:r>
                    </a:p>
                  </a:txBody>
                  <a:tcPr anchor="ctr"/>
                </a:tc>
                <a:tc>
                  <a:txBody>
                    <a:bodyPr/>
                    <a:lstStyle/>
                    <a:p>
                      <a:pPr algn="ctr"/>
                      <a:r>
                        <a:rPr lang="it-IT" sz="1400" dirty="0">
                          <a:latin typeface="Arial" panose="020B0604020202020204" pitchFamily="34" charset="0"/>
                          <a:cs typeface="Arial" panose="020B0604020202020204" pitchFamily="34" charset="0"/>
                        </a:rPr>
                        <a:t>168</a:t>
                      </a:r>
                    </a:p>
                    <a:p>
                      <a:pPr algn="ctr"/>
                      <a:r>
                        <a:rPr lang="it-IT" sz="1400" dirty="0">
                          <a:latin typeface="Arial" panose="020B0604020202020204" pitchFamily="34" charset="0"/>
                          <a:cs typeface="Arial" panose="020B0604020202020204" pitchFamily="34" charset="0"/>
                        </a:rPr>
                        <a:t>1:1</a:t>
                      </a:r>
                    </a:p>
                  </a:txBody>
                  <a:tcPr anchor="ctr"/>
                </a:tc>
                <a:tc>
                  <a:txBody>
                    <a:bodyPr/>
                    <a:lstStyle/>
                    <a:p>
                      <a:pPr algn="ctr"/>
                      <a:r>
                        <a:rPr lang="it-IT" sz="1400" dirty="0" err="1">
                          <a:latin typeface="Arial" panose="020B0604020202020204" pitchFamily="34" charset="0"/>
                          <a:cs typeface="Arial" panose="020B0604020202020204" pitchFamily="34" charset="0"/>
                        </a:rPr>
                        <a:t>Docetaxel</a:t>
                      </a:r>
                      <a:r>
                        <a:rPr lang="it-IT" sz="1400" dirty="0">
                          <a:latin typeface="Arial" panose="020B0604020202020204" pitchFamily="34" charset="0"/>
                          <a:cs typeface="Arial" panose="020B0604020202020204" pitchFamily="34" charset="0"/>
                        </a:rPr>
                        <a:t> vs BSC</a:t>
                      </a:r>
                    </a:p>
                  </a:txBody>
                  <a:tcPr anchor="ctr"/>
                </a:tc>
                <a:tc>
                  <a:txBody>
                    <a:bodyPr/>
                    <a:lstStyle/>
                    <a:p>
                      <a:pPr algn="ctr"/>
                      <a:r>
                        <a:rPr lang="it-IT" sz="1400" dirty="0">
                          <a:latin typeface="Arial" panose="020B0604020202020204" pitchFamily="34" charset="0"/>
                          <a:cs typeface="Arial" panose="020B0604020202020204" pitchFamily="34" charset="0"/>
                        </a:rPr>
                        <a:t>0.67</a:t>
                      </a:r>
                    </a:p>
                  </a:txBody>
                  <a:tcPr anchor="ctr"/>
                </a:tc>
                <a:tc>
                  <a:txBody>
                    <a:bodyPr/>
                    <a:lstStyle/>
                    <a:p>
                      <a:pPr algn="ctr"/>
                      <a:r>
                        <a:rPr lang="it-IT" sz="1400" dirty="0">
                          <a:latin typeface="Arial" panose="020B0604020202020204" pitchFamily="34" charset="0"/>
                          <a:cs typeface="Arial" panose="020B0604020202020204" pitchFamily="34" charset="0"/>
                        </a:rPr>
                        <a:t>0.01</a:t>
                      </a:r>
                    </a:p>
                  </a:txBody>
                  <a:tcPr anchor="ctr"/>
                </a:tc>
                <a:tc>
                  <a:txBody>
                    <a:bodyPr/>
                    <a:lstStyle/>
                    <a:p>
                      <a:pPr algn="ctr"/>
                      <a:r>
                        <a:rPr lang="it-IT" sz="1400" dirty="0">
                          <a:latin typeface="Arial" panose="020B0604020202020204" pitchFamily="34" charset="0"/>
                          <a:cs typeface="Arial" panose="020B0604020202020204" pitchFamily="34" charset="0"/>
                        </a:rPr>
                        <a:t>1.6 </a:t>
                      </a:r>
                      <a:r>
                        <a:rPr lang="it-IT" sz="1400" dirty="0" err="1">
                          <a:latin typeface="Arial" panose="020B0604020202020204" pitchFamily="34" charset="0"/>
                          <a:cs typeface="Arial" panose="020B0604020202020204" pitchFamily="34" charset="0"/>
                        </a:rPr>
                        <a:t>months</a:t>
                      </a:r>
                      <a:endParaRPr lang="it-IT"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538807">
                <a:tc>
                  <a:txBody>
                    <a:bodyPr/>
                    <a:lstStyle/>
                    <a:p>
                      <a:r>
                        <a:rPr lang="it-IT" sz="1400" dirty="0" err="1">
                          <a:latin typeface="Arial" panose="020B0604020202020204" pitchFamily="34" charset="0"/>
                          <a:cs typeface="Arial" panose="020B0604020202020204" pitchFamily="34" charset="0"/>
                        </a:rPr>
                        <a:t>Fuchs</a:t>
                      </a:r>
                      <a:r>
                        <a:rPr lang="it-IT" sz="1400" dirty="0">
                          <a:latin typeface="Arial" panose="020B0604020202020204" pitchFamily="34" charset="0"/>
                          <a:cs typeface="Arial" panose="020B0604020202020204" pitchFamily="34" charset="0"/>
                        </a:rPr>
                        <a:t>, et al.</a:t>
                      </a:r>
                      <a:r>
                        <a:rPr lang="it-IT" sz="1400" baseline="30000" dirty="0">
                          <a:latin typeface="Arial" panose="020B0604020202020204" pitchFamily="34" charset="0"/>
                          <a:cs typeface="Arial" panose="020B0604020202020204" pitchFamily="34" charset="0"/>
                        </a:rPr>
                        <a:t>5</a:t>
                      </a:r>
                    </a:p>
                  </a:txBody>
                  <a:tcPr anchor="ctr"/>
                </a:tc>
                <a:tc>
                  <a:txBody>
                    <a:bodyPr/>
                    <a:lstStyle/>
                    <a:p>
                      <a:r>
                        <a:rPr lang="it-IT" sz="1400" dirty="0">
                          <a:latin typeface="Arial" panose="020B0604020202020204" pitchFamily="34" charset="0"/>
                          <a:cs typeface="Arial" panose="020B0604020202020204" pitchFamily="34" charset="0"/>
                        </a:rPr>
                        <a:t>2014</a:t>
                      </a:r>
                    </a:p>
                  </a:txBody>
                  <a:tcPr anchor="ctr"/>
                </a:tc>
                <a:tc>
                  <a:txBody>
                    <a:bodyPr/>
                    <a:lstStyle/>
                    <a:p>
                      <a:pPr algn="ctr"/>
                      <a:r>
                        <a:rPr lang="it-IT" sz="1400" dirty="0">
                          <a:latin typeface="Arial" panose="020B0604020202020204" pitchFamily="34" charset="0"/>
                          <a:cs typeface="Arial" panose="020B0604020202020204" pitchFamily="34" charset="0"/>
                        </a:rPr>
                        <a:t>355</a:t>
                      </a:r>
                    </a:p>
                    <a:p>
                      <a:pPr algn="ctr"/>
                      <a:r>
                        <a:rPr lang="it-IT" sz="1400" dirty="0">
                          <a:latin typeface="Arial" panose="020B0604020202020204" pitchFamily="34" charset="0"/>
                          <a:cs typeface="Arial" panose="020B0604020202020204" pitchFamily="34" charset="0"/>
                        </a:rPr>
                        <a:t>2:1</a:t>
                      </a:r>
                    </a:p>
                  </a:txBody>
                  <a:tcPr anchor="ctr"/>
                </a:tc>
                <a:tc>
                  <a:txBody>
                    <a:bodyPr/>
                    <a:lstStyle/>
                    <a:p>
                      <a:pPr algn="ctr"/>
                      <a:r>
                        <a:rPr lang="it-IT" sz="1400" dirty="0">
                          <a:latin typeface="Arial" panose="020B0604020202020204" pitchFamily="34" charset="0"/>
                          <a:cs typeface="Arial" panose="020B0604020202020204" pitchFamily="34" charset="0"/>
                        </a:rPr>
                        <a:t>Ramucirumab vs BSC</a:t>
                      </a:r>
                    </a:p>
                  </a:txBody>
                  <a:tcPr anchor="ctr"/>
                </a:tc>
                <a:tc>
                  <a:txBody>
                    <a:bodyPr/>
                    <a:lstStyle/>
                    <a:p>
                      <a:pPr algn="ctr"/>
                      <a:r>
                        <a:rPr lang="it-IT" sz="1400" dirty="0">
                          <a:latin typeface="Arial" panose="020B0604020202020204" pitchFamily="34" charset="0"/>
                          <a:cs typeface="Arial" panose="020B0604020202020204" pitchFamily="34" charset="0"/>
                        </a:rPr>
                        <a:t>0.77</a:t>
                      </a:r>
                    </a:p>
                  </a:txBody>
                  <a:tcPr anchor="ctr"/>
                </a:tc>
                <a:tc>
                  <a:txBody>
                    <a:bodyPr/>
                    <a:lstStyle/>
                    <a:p>
                      <a:pPr algn="ctr"/>
                      <a:r>
                        <a:rPr lang="it-IT" sz="1400" dirty="0">
                          <a:latin typeface="Arial" panose="020B0604020202020204" pitchFamily="34" charset="0"/>
                          <a:cs typeface="Arial" panose="020B0604020202020204" pitchFamily="34" charset="0"/>
                        </a:rPr>
                        <a:t>0.047</a:t>
                      </a:r>
                    </a:p>
                  </a:txBody>
                  <a:tcPr anchor="ctr"/>
                </a:tc>
                <a:tc>
                  <a:txBody>
                    <a:bodyPr/>
                    <a:lstStyle/>
                    <a:p>
                      <a:pPr algn="ctr"/>
                      <a:r>
                        <a:rPr lang="it-IT" sz="1400" dirty="0">
                          <a:latin typeface="Arial" panose="020B0604020202020204" pitchFamily="34" charset="0"/>
                          <a:cs typeface="Arial" panose="020B0604020202020204" pitchFamily="34" charset="0"/>
                        </a:rPr>
                        <a:t>1.4 </a:t>
                      </a:r>
                      <a:r>
                        <a:rPr lang="it-IT" sz="1400" dirty="0" err="1">
                          <a:latin typeface="Arial" panose="020B0604020202020204" pitchFamily="34" charset="0"/>
                          <a:cs typeface="Arial" panose="020B0604020202020204" pitchFamily="34" charset="0"/>
                        </a:rPr>
                        <a:t>months</a:t>
                      </a:r>
                      <a:endParaRPr lang="it-IT"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538807">
                <a:tc>
                  <a:txBody>
                    <a:bodyPr/>
                    <a:lstStyle/>
                    <a:p>
                      <a:r>
                        <a:rPr lang="it-IT" sz="1400" dirty="0" err="1">
                          <a:latin typeface="Arial" panose="020B0604020202020204" pitchFamily="34" charset="0"/>
                          <a:cs typeface="Arial" panose="020B0604020202020204" pitchFamily="34" charset="0"/>
                        </a:rPr>
                        <a:t>Wilke</a:t>
                      </a:r>
                      <a:r>
                        <a:rPr lang="it-IT" sz="1400" dirty="0">
                          <a:latin typeface="Arial" panose="020B0604020202020204" pitchFamily="34" charset="0"/>
                          <a:cs typeface="Arial" panose="020B0604020202020204" pitchFamily="34" charset="0"/>
                        </a:rPr>
                        <a:t>, et al.</a:t>
                      </a:r>
                      <a:r>
                        <a:rPr lang="it-IT" sz="1400" baseline="30000" dirty="0">
                          <a:latin typeface="Arial" panose="020B0604020202020204" pitchFamily="34" charset="0"/>
                          <a:cs typeface="Arial" panose="020B0604020202020204" pitchFamily="34" charset="0"/>
                        </a:rPr>
                        <a:t>6</a:t>
                      </a:r>
                    </a:p>
                  </a:txBody>
                  <a:tcPr anchor="ctr"/>
                </a:tc>
                <a:tc>
                  <a:txBody>
                    <a:bodyPr/>
                    <a:lstStyle/>
                    <a:p>
                      <a:r>
                        <a:rPr lang="it-IT" sz="1400" dirty="0">
                          <a:latin typeface="Arial" panose="020B0604020202020204" pitchFamily="34" charset="0"/>
                          <a:cs typeface="Arial" panose="020B0604020202020204" pitchFamily="34" charset="0"/>
                        </a:rPr>
                        <a:t>2014</a:t>
                      </a:r>
                    </a:p>
                  </a:txBody>
                  <a:tcPr anchor="ctr"/>
                </a:tc>
                <a:tc>
                  <a:txBody>
                    <a:bodyPr/>
                    <a:lstStyle/>
                    <a:p>
                      <a:pPr algn="ctr"/>
                      <a:r>
                        <a:rPr lang="it-IT" sz="1400" dirty="0">
                          <a:latin typeface="Arial" panose="020B0604020202020204" pitchFamily="34" charset="0"/>
                          <a:cs typeface="Arial" panose="020B0604020202020204" pitchFamily="34" charset="0"/>
                        </a:rPr>
                        <a:t>665</a:t>
                      </a:r>
                    </a:p>
                  </a:txBody>
                  <a:tcPr anchor="ctr"/>
                </a:tc>
                <a:tc>
                  <a:txBody>
                    <a:bodyPr/>
                    <a:lstStyle/>
                    <a:p>
                      <a:pPr algn="ctr"/>
                      <a:r>
                        <a:rPr lang="it-IT" sz="1400" dirty="0" err="1">
                          <a:latin typeface="Arial" panose="020B0604020202020204" pitchFamily="34" charset="0"/>
                          <a:cs typeface="Arial" panose="020B0604020202020204" pitchFamily="34" charset="0"/>
                        </a:rPr>
                        <a:t>Paclitaxel</a:t>
                      </a:r>
                      <a:r>
                        <a:rPr lang="it-IT" sz="1400" dirty="0">
                          <a:latin typeface="Arial" panose="020B0604020202020204" pitchFamily="34" charset="0"/>
                          <a:cs typeface="Arial" panose="020B0604020202020204" pitchFamily="34" charset="0"/>
                        </a:rPr>
                        <a:t> +/- Ramucirumab</a:t>
                      </a:r>
                    </a:p>
                  </a:txBody>
                  <a:tcPr anchor="ctr"/>
                </a:tc>
                <a:tc>
                  <a:txBody>
                    <a:bodyPr/>
                    <a:lstStyle/>
                    <a:p>
                      <a:pPr algn="ctr"/>
                      <a:r>
                        <a:rPr lang="it-IT" sz="1400" dirty="0">
                          <a:latin typeface="Arial" panose="020B0604020202020204" pitchFamily="34" charset="0"/>
                          <a:cs typeface="Arial" panose="020B0604020202020204" pitchFamily="34" charset="0"/>
                        </a:rPr>
                        <a:t>0.8</a:t>
                      </a:r>
                    </a:p>
                  </a:txBody>
                  <a:tcPr anchor="ctr"/>
                </a:tc>
                <a:tc>
                  <a:txBody>
                    <a:bodyPr/>
                    <a:lstStyle/>
                    <a:p>
                      <a:pPr algn="ctr"/>
                      <a:r>
                        <a:rPr lang="it-IT" sz="1400" dirty="0">
                          <a:latin typeface="Arial" panose="020B0604020202020204" pitchFamily="34" charset="0"/>
                          <a:cs typeface="Arial" panose="020B0604020202020204" pitchFamily="34" charset="0"/>
                        </a:rPr>
                        <a:t>0.017</a:t>
                      </a:r>
                    </a:p>
                  </a:txBody>
                  <a:tcPr anchor="ctr"/>
                </a:tc>
                <a:tc>
                  <a:txBody>
                    <a:bodyPr/>
                    <a:lstStyle/>
                    <a:p>
                      <a:pPr algn="ctr"/>
                      <a:r>
                        <a:rPr lang="it-IT" sz="1400" dirty="0">
                          <a:latin typeface="Arial" panose="020B0604020202020204" pitchFamily="34" charset="0"/>
                          <a:cs typeface="Arial" panose="020B0604020202020204" pitchFamily="34" charset="0"/>
                        </a:rPr>
                        <a:t>2.2 </a:t>
                      </a:r>
                      <a:r>
                        <a:rPr lang="it-IT" sz="1400" dirty="0" err="1">
                          <a:latin typeface="Arial" panose="020B0604020202020204" pitchFamily="34" charset="0"/>
                          <a:cs typeface="Arial" panose="020B0604020202020204" pitchFamily="34" charset="0"/>
                        </a:rPr>
                        <a:t>months</a:t>
                      </a:r>
                      <a:endParaRPr lang="it-IT"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bl>
          </a:graphicData>
        </a:graphic>
      </p:graphicFrame>
      <p:sp>
        <p:nvSpPr>
          <p:cNvPr id="4" name="Rettangolo 3"/>
          <p:cNvSpPr/>
          <p:nvPr/>
        </p:nvSpPr>
        <p:spPr>
          <a:xfrm>
            <a:off x="0" y="5805264"/>
            <a:ext cx="8856476" cy="685188"/>
          </a:xfrm>
          <a:prstGeom prst="rect">
            <a:avLst/>
          </a:prstGeom>
        </p:spPr>
        <p:txBody>
          <a:bodyPr wrap="square">
            <a:spAutoFit/>
          </a:bodyPr>
          <a:lstStyle/>
          <a:p>
            <a:pPr marL="231140">
              <a:lnSpc>
                <a:spcPct val="107000"/>
              </a:lnSpc>
              <a:spcAft>
                <a:spcPts val="15"/>
              </a:spcAft>
            </a:pPr>
            <a:r>
              <a:rPr lang="it-IT" sz="1200" dirty="0">
                <a:solidFill>
                  <a:srgbClr val="000000"/>
                </a:solidFill>
                <a:latin typeface="Arial" panose="020B0604020202020204" pitchFamily="34" charset="0"/>
                <a:ea typeface="Arial" panose="020B0604020202020204" pitchFamily="34" charset="0"/>
                <a:cs typeface="Calibri" panose="020F0502020204030204" pitchFamily="34" charset="0"/>
              </a:rPr>
              <a:t>1. </a:t>
            </a:r>
            <a:r>
              <a:rPr lang="it-IT" sz="1200" dirty="0" err="1">
                <a:solidFill>
                  <a:srgbClr val="000000"/>
                </a:solidFill>
                <a:latin typeface="Arial" panose="020B0604020202020204" pitchFamily="34" charset="0"/>
                <a:ea typeface="Arial" panose="020B0604020202020204" pitchFamily="34" charset="0"/>
                <a:cs typeface="Calibri" panose="020F0502020204030204" pitchFamily="34" charset="0"/>
              </a:rPr>
              <a:t>Thuss-Patience</a:t>
            </a:r>
            <a:r>
              <a:rPr lang="it-IT" sz="1200" dirty="0">
                <a:solidFill>
                  <a:srgbClr val="000000"/>
                </a:solidFill>
                <a:latin typeface="Arial" panose="020B0604020202020204" pitchFamily="34" charset="0"/>
                <a:ea typeface="Arial" panose="020B0604020202020204" pitchFamily="34" charset="0"/>
                <a:cs typeface="Calibri" panose="020F0502020204030204" pitchFamily="34" charset="0"/>
              </a:rPr>
              <a:t> PC, et al. </a:t>
            </a:r>
            <a:r>
              <a:rPr lang="it-IT" sz="1200" dirty="0" err="1">
                <a:solidFill>
                  <a:srgbClr val="000000"/>
                </a:solidFill>
                <a:latin typeface="Arial" panose="020B0604020202020204" pitchFamily="34" charset="0"/>
                <a:ea typeface="Arial" panose="020B0604020202020204" pitchFamily="34" charset="0"/>
                <a:cs typeface="Calibri" panose="020F0502020204030204" pitchFamily="34" charset="0"/>
              </a:rPr>
              <a:t>Eur</a:t>
            </a:r>
            <a:r>
              <a:rPr lang="it-IT" sz="1200" dirty="0">
                <a:solidFill>
                  <a:srgbClr val="000000"/>
                </a:solidFill>
                <a:latin typeface="Arial" panose="020B0604020202020204" pitchFamily="34" charset="0"/>
                <a:ea typeface="Arial" panose="020B0604020202020204" pitchFamily="34" charset="0"/>
                <a:cs typeface="Calibri" panose="020F0502020204030204" pitchFamily="34" charset="0"/>
              </a:rPr>
              <a:t> J </a:t>
            </a:r>
            <a:r>
              <a:rPr lang="it-IT" sz="1200" dirty="0" err="1">
                <a:solidFill>
                  <a:srgbClr val="000000"/>
                </a:solidFill>
                <a:latin typeface="Arial" panose="020B0604020202020204" pitchFamily="34" charset="0"/>
                <a:ea typeface="Arial" panose="020B0604020202020204" pitchFamily="34" charset="0"/>
                <a:cs typeface="Calibri" panose="020F0502020204030204" pitchFamily="34" charset="0"/>
              </a:rPr>
              <a:t>Cancer</a:t>
            </a:r>
            <a:r>
              <a:rPr lang="it-IT" sz="1200" dirty="0">
                <a:solidFill>
                  <a:srgbClr val="000000"/>
                </a:solidFill>
                <a:latin typeface="Arial" panose="020B0604020202020204" pitchFamily="34" charset="0"/>
                <a:ea typeface="Arial" panose="020B0604020202020204" pitchFamily="34" charset="0"/>
                <a:cs typeface="Calibri" panose="020F0502020204030204" pitchFamily="34" charset="0"/>
              </a:rPr>
              <a:t> 2011</a:t>
            </a:r>
            <a:r>
              <a:rPr lang="it-IT" sz="1100" dirty="0">
                <a:solidFill>
                  <a:srgbClr val="000000"/>
                </a:solidFill>
                <a:latin typeface="Calibri" panose="020F0502020204030204" pitchFamily="34" charset="0"/>
                <a:ea typeface="Arial" panose="020B0604020202020204" pitchFamily="34" charset="0"/>
                <a:cs typeface="Calibri" panose="020F0502020204030204" pitchFamily="34" charset="0"/>
              </a:rPr>
              <a:t> - </a:t>
            </a:r>
            <a:r>
              <a:rPr lang="it-IT" sz="1200" dirty="0">
                <a:solidFill>
                  <a:srgbClr val="000000"/>
                </a:solidFill>
                <a:latin typeface="Arial" panose="020B0604020202020204" pitchFamily="34" charset="0"/>
                <a:ea typeface="Arial" panose="020B0604020202020204" pitchFamily="34" charset="0"/>
                <a:cs typeface="Calibri" panose="020F0502020204030204" pitchFamily="34" charset="0"/>
              </a:rPr>
              <a:t>2. Kang JH, et al. J </a:t>
            </a:r>
            <a:r>
              <a:rPr lang="it-IT" sz="1200" dirty="0" err="1">
                <a:solidFill>
                  <a:srgbClr val="000000"/>
                </a:solidFill>
                <a:latin typeface="Arial" panose="020B0604020202020204" pitchFamily="34" charset="0"/>
                <a:ea typeface="Arial" panose="020B0604020202020204" pitchFamily="34" charset="0"/>
                <a:cs typeface="Calibri" panose="020F0502020204030204" pitchFamily="34" charset="0"/>
              </a:rPr>
              <a:t>Clin</a:t>
            </a:r>
            <a:r>
              <a:rPr lang="it-IT" sz="1200" dirty="0">
                <a:solidFill>
                  <a:srgbClr val="000000"/>
                </a:solidFill>
                <a:latin typeface="Arial" panose="020B0604020202020204" pitchFamily="34" charset="0"/>
                <a:ea typeface="Arial" panose="020B0604020202020204" pitchFamily="34" charset="0"/>
                <a:cs typeface="Calibri" panose="020F0502020204030204" pitchFamily="34" charset="0"/>
              </a:rPr>
              <a:t> </a:t>
            </a:r>
            <a:r>
              <a:rPr lang="it-IT" sz="1200" dirty="0" err="1">
                <a:solidFill>
                  <a:srgbClr val="000000"/>
                </a:solidFill>
                <a:latin typeface="Arial" panose="020B0604020202020204" pitchFamily="34" charset="0"/>
                <a:ea typeface="Arial" panose="020B0604020202020204" pitchFamily="34" charset="0"/>
                <a:cs typeface="Calibri" panose="020F0502020204030204" pitchFamily="34" charset="0"/>
              </a:rPr>
              <a:t>Oncol</a:t>
            </a:r>
            <a:r>
              <a:rPr lang="it-IT" sz="1200" dirty="0">
                <a:solidFill>
                  <a:srgbClr val="000000"/>
                </a:solidFill>
                <a:latin typeface="Arial" panose="020B0604020202020204" pitchFamily="34" charset="0"/>
                <a:ea typeface="Arial" panose="020B0604020202020204" pitchFamily="34" charset="0"/>
                <a:cs typeface="Calibri" panose="020F0502020204030204" pitchFamily="34" charset="0"/>
              </a:rPr>
              <a:t> 2012 </a:t>
            </a:r>
            <a:r>
              <a:rPr lang="it-IT" sz="11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it-IT" sz="1200" dirty="0">
                <a:solidFill>
                  <a:srgbClr val="000000"/>
                </a:solidFill>
                <a:latin typeface="Arial" panose="020B0604020202020204" pitchFamily="34" charset="0"/>
                <a:ea typeface="Arial" panose="020B0604020202020204" pitchFamily="34" charset="0"/>
                <a:cs typeface="Calibri" panose="020F0502020204030204" pitchFamily="34" charset="0"/>
              </a:rPr>
              <a:t>3. </a:t>
            </a:r>
            <a:r>
              <a:rPr lang="it-IT" sz="1200" dirty="0" err="1">
                <a:solidFill>
                  <a:srgbClr val="000000"/>
                </a:solidFill>
                <a:latin typeface="Arial" panose="020B0604020202020204" pitchFamily="34" charset="0"/>
                <a:ea typeface="Arial" panose="020B0604020202020204" pitchFamily="34" charset="0"/>
                <a:cs typeface="Calibri" panose="020F0502020204030204" pitchFamily="34" charset="0"/>
              </a:rPr>
              <a:t>Hironaka</a:t>
            </a:r>
            <a:r>
              <a:rPr lang="it-IT" sz="1200" dirty="0">
                <a:solidFill>
                  <a:srgbClr val="000000"/>
                </a:solidFill>
                <a:latin typeface="Arial" panose="020B0604020202020204" pitchFamily="34" charset="0"/>
                <a:ea typeface="Arial" panose="020B0604020202020204" pitchFamily="34" charset="0"/>
                <a:cs typeface="Calibri" panose="020F0502020204030204" pitchFamily="34" charset="0"/>
              </a:rPr>
              <a:t> JS, et al. J </a:t>
            </a:r>
            <a:r>
              <a:rPr lang="it-IT" sz="1200" dirty="0" err="1">
                <a:solidFill>
                  <a:srgbClr val="000000"/>
                </a:solidFill>
                <a:latin typeface="Arial" panose="020B0604020202020204" pitchFamily="34" charset="0"/>
                <a:ea typeface="Arial" panose="020B0604020202020204" pitchFamily="34" charset="0"/>
                <a:cs typeface="Calibri" panose="020F0502020204030204" pitchFamily="34" charset="0"/>
              </a:rPr>
              <a:t>Clin</a:t>
            </a:r>
            <a:r>
              <a:rPr lang="it-IT" sz="1200" dirty="0">
                <a:solidFill>
                  <a:srgbClr val="000000"/>
                </a:solidFill>
                <a:latin typeface="Arial" panose="020B0604020202020204" pitchFamily="34" charset="0"/>
                <a:ea typeface="Arial" panose="020B0604020202020204" pitchFamily="34" charset="0"/>
                <a:cs typeface="Calibri" panose="020F0502020204030204" pitchFamily="34" charset="0"/>
              </a:rPr>
              <a:t> </a:t>
            </a:r>
            <a:r>
              <a:rPr lang="it-IT" sz="1200" dirty="0" err="1">
                <a:solidFill>
                  <a:srgbClr val="000000"/>
                </a:solidFill>
                <a:latin typeface="Arial" panose="020B0604020202020204" pitchFamily="34" charset="0"/>
                <a:ea typeface="Arial" panose="020B0604020202020204" pitchFamily="34" charset="0"/>
                <a:cs typeface="Calibri" panose="020F0502020204030204" pitchFamily="34" charset="0"/>
              </a:rPr>
              <a:t>Oncol</a:t>
            </a:r>
            <a:r>
              <a:rPr lang="it-IT" sz="1200" dirty="0">
                <a:solidFill>
                  <a:srgbClr val="000000"/>
                </a:solidFill>
                <a:latin typeface="Arial" panose="020B0604020202020204" pitchFamily="34" charset="0"/>
                <a:ea typeface="Arial" panose="020B0604020202020204" pitchFamily="34" charset="0"/>
                <a:cs typeface="Calibri" panose="020F0502020204030204" pitchFamily="34" charset="0"/>
              </a:rPr>
              <a:t> 2013 - 4. Ford HE, et al. Lancet </a:t>
            </a:r>
            <a:r>
              <a:rPr lang="it-IT" sz="1200" dirty="0" err="1">
                <a:solidFill>
                  <a:srgbClr val="000000"/>
                </a:solidFill>
                <a:latin typeface="Arial" panose="020B0604020202020204" pitchFamily="34" charset="0"/>
                <a:ea typeface="Arial" panose="020B0604020202020204" pitchFamily="34" charset="0"/>
                <a:cs typeface="Calibri" panose="020F0502020204030204" pitchFamily="34" charset="0"/>
              </a:rPr>
              <a:t>Oncol</a:t>
            </a:r>
            <a:r>
              <a:rPr lang="it-IT" sz="1200" dirty="0">
                <a:solidFill>
                  <a:srgbClr val="000000"/>
                </a:solidFill>
                <a:latin typeface="Arial" panose="020B0604020202020204" pitchFamily="34" charset="0"/>
                <a:ea typeface="Arial" panose="020B0604020202020204" pitchFamily="34" charset="0"/>
                <a:cs typeface="Calibri" panose="020F0502020204030204" pitchFamily="34" charset="0"/>
              </a:rPr>
              <a:t> 2014 -</a:t>
            </a:r>
            <a:r>
              <a:rPr lang="fr-FR" sz="1200" dirty="0">
                <a:solidFill>
                  <a:srgbClr val="000000"/>
                </a:solidFill>
                <a:latin typeface="Arial" panose="020B0604020202020204" pitchFamily="34" charset="0"/>
                <a:ea typeface="Arial" panose="020B0604020202020204" pitchFamily="34" charset="0"/>
                <a:cs typeface="Calibri" panose="020F0502020204030204" pitchFamily="34" charset="0"/>
              </a:rPr>
              <a:t>  5. Fuchs CS, et al. Lancet 2014 – 6. </a:t>
            </a:r>
            <a:r>
              <a:rPr lang="da-DK" sz="1200" dirty="0">
                <a:solidFill>
                  <a:srgbClr val="000000"/>
                </a:solidFill>
                <a:latin typeface="Arial" panose="020B0604020202020204" pitchFamily="34" charset="0"/>
                <a:ea typeface="Arial" panose="020B0604020202020204" pitchFamily="34" charset="0"/>
                <a:cs typeface="Calibri" panose="020F0502020204030204" pitchFamily="34" charset="0"/>
              </a:rPr>
              <a:t>Wilke H, et al. Lancet Oncol 2014</a:t>
            </a:r>
          </a:p>
          <a:p>
            <a:pPr marL="231140">
              <a:lnSpc>
                <a:spcPct val="107000"/>
              </a:lnSpc>
              <a:spcAft>
                <a:spcPts val="15"/>
              </a:spcAft>
            </a:pPr>
            <a:r>
              <a:rPr lang="it-IT" sz="1200" i="1" dirty="0">
                <a:solidFill>
                  <a:srgbClr val="000000"/>
                </a:solidFill>
                <a:latin typeface="Arial" panose="020B0604020202020204" pitchFamily="34" charset="0"/>
                <a:ea typeface="Arial" panose="020B0604020202020204" pitchFamily="34" charset="0"/>
                <a:cs typeface="Calibri" panose="020F0502020204030204" pitchFamily="34" charset="0"/>
              </a:rPr>
              <a:t>BSC: Best </a:t>
            </a:r>
            <a:r>
              <a:rPr lang="it-IT" sz="1200" i="1" dirty="0" err="1">
                <a:solidFill>
                  <a:srgbClr val="000000"/>
                </a:solidFill>
                <a:latin typeface="Arial" panose="020B0604020202020204" pitchFamily="34" charset="0"/>
                <a:ea typeface="Arial" panose="020B0604020202020204" pitchFamily="34" charset="0"/>
                <a:cs typeface="Calibri" panose="020F0502020204030204" pitchFamily="34" charset="0"/>
              </a:rPr>
              <a:t>Supportive</a:t>
            </a:r>
            <a:r>
              <a:rPr lang="it-IT" sz="1200" i="1" dirty="0">
                <a:solidFill>
                  <a:srgbClr val="000000"/>
                </a:solidFill>
                <a:latin typeface="Arial" panose="020B0604020202020204" pitchFamily="34" charset="0"/>
                <a:ea typeface="Arial" panose="020B0604020202020204" pitchFamily="34" charset="0"/>
                <a:cs typeface="Calibri" panose="020F0502020204030204" pitchFamily="34" charset="0"/>
              </a:rPr>
              <a:t> Care</a:t>
            </a:r>
            <a:endParaRPr lang="it-IT" sz="11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itle 1"/>
          <p:cNvSpPr txBox="1">
            <a:spLocks/>
          </p:cNvSpPr>
          <p:nvPr/>
        </p:nvSpPr>
        <p:spPr>
          <a:xfrm>
            <a:off x="323528" y="188640"/>
            <a:ext cx="7945050" cy="584936"/>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1600" kern="1200" cap="none" baseline="0">
                <a:solidFill>
                  <a:schemeClr val="accent1"/>
                </a:solidFill>
                <a:latin typeface="DIN-Bold" panose="020B0500000000000000" pitchFamily="34" charset="0"/>
                <a:ea typeface="+mj-ea"/>
                <a:cs typeface="+mj-cs"/>
              </a:defRPr>
            </a:lvl1pPr>
          </a:lstStyle>
          <a:p>
            <a:pPr algn="ctr"/>
            <a:r>
              <a:rPr lang="it-IT" sz="2400" b="1" dirty="0">
                <a:solidFill>
                  <a:srgbClr val="002060"/>
                </a:solidFill>
                <a:latin typeface="Calibri" panose="020F0502020204030204" pitchFamily="34" charset="0"/>
                <a:cs typeface="Arial" panose="020B0604020202020204" pitchFamily="34" charset="0"/>
              </a:rPr>
              <a:t>Second Line </a:t>
            </a:r>
            <a:r>
              <a:rPr lang="it-IT" sz="2400" b="1" dirty="0" err="1">
                <a:solidFill>
                  <a:srgbClr val="002060"/>
                </a:solidFill>
                <a:latin typeface="Calibri" panose="020F0502020204030204" pitchFamily="34" charset="0"/>
                <a:cs typeface="Arial" panose="020B0604020202020204" pitchFamily="34" charset="0"/>
              </a:rPr>
              <a:t>phase</a:t>
            </a:r>
            <a:r>
              <a:rPr lang="it-IT" sz="2400" b="1" dirty="0">
                <a:solidFill>
                  <a:srgbClr val="002060"/>
                </a:solidFill>
                <a:latin typeface="Calibri" panose="020F0502020204030204" pitchFamily="34" charset="0"/>
                <a:cs typeface="Arial" panose="020B0604020202020204" pitchFamily="34" charset="0"/>
              </a:rPr>
              <a:t> III trials</a:t>
            </a:r>
            <a:endParaRPr lang="en-US" sz="2400" b="1" dirty="0">
              <a:solidFill>
                <a:srgbClr val="002060"/>
              </a:solidFill>
              <a:latin typeface="Calibri" panose="020F050202020403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C649BB68-670F-394C-9D16-72295C021D94}"/>
              </a:ext>
            </a:extLst>
          </p:cNvPr>
          <p:cNvSpPr/>
          <p:nvPr/>
        </p:nvSpPr>
        <p:spPr bwMode="auto">
          <a:xfrm>
            <a:off x="0" y="772549"/>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
        <p:nvSpPr>
          <p:cNvPr id="8" name="Rounded Rectangle 6"/>
          <p:cNvSpPr/>
          <p:nvPr/>
        </p:nvSpPr>
        <p:spPr>
          <a:xfrm>
            <a:off x="4039090" y="4437112"/>
            <a:ext cx="1541022" cy="5040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9" name="Rounded Rectangle 6"/>
          <p:cNvSpPr/>
          <p:nvPr/>
        </p:nvSpPr>
        <p:spPr>
          <a:xfrm>
            <a:off x="4039090" y="4993835"/>
            <a:ext cx="1541022" cy="5040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399859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3" cstate="print"/>
          <a:stretch>
            <a:fillRect/>
          </a:stretch>
        </p:blipFill>
        <p:spPr>
          <a:xfrm>
            <a:off x="210128" y="985447"/>
            <a:ext cx="4222470" cy="1195375"/>
          </a:xfrm>
          <a:prstGeom prst="rect">
            <a:avLst/>
          </a:prstGeom>
        </p:spPr>
      </p:pic>
      <p:sp>
        <p:nvSpPr>
          <p:cNvPr id="5" name="Title 1"/>
          <p:cNvSpPr txBox="1">
            <a:spLocks/>
          </p:cNvSpPr>
          <p:nvPr/>
        </p:nvSpPr>
        <p:spPr>
          <a:xfrm>
            <a:off x="0" y="137998"/>
            <a:ext cx="9144000" cy="584936"/>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1600" kern="1200" cap="none" baseline="0">
                <a:solidFill>
                  <a:schemeClr val="accent1"/>
                </a:solidFill>
                <a:latin typeface="DIN-Bold" panose="020B0500000000000000" pitchFamily="34" charset="0"/>
                <a:ea typeface="+mj-ea"/>
                <a:cs typeface="+mj-cs"/>
              </a:defRPr>
            </a:lvl1pPr>
          </a:lstStyle>
          <a:p>
            <a:pPr algn="ctr"/>
            <a:r>
              <a:rPr lang="it-IT" sz="2400" b="1" dirty="0">
                <a:solidFill>
                  <a:srgbClr val="002060"/>
                </a:solidFill>
                <a:latin typeface="Calibri" panose="020F0502020204030204" pitchFamily="34" charset="0"/>
                <a:cs typeface="Arial" panose="020B0604020202020204" pitchFamily="34" charset="0"/>
              </a:rPr>
              <a:t>Third Line: </a:t>
            </a:r>
            <a:r>
              <a:rPr lang="it-IT" sz="2400" b="1" dirty="0" err="1">
                <a:solidFill>
                  <a:srgbClr val="002060"/>
                </a:solidFill>
                <a:latin typeface="Calibri" panose="020F0502020204030204" pitchFamily="34" charset="0"/>
                <a:cs typeface="Arial" panose="020B0604020202020204" pitchFamily="34" charset="0"/>
              </a:rPr>
              <a:t>Trifluridine</a:t>
            </a:r>
            <a:r>
              <a:rPr lang="it-IT" sz="2400" b="1" dirty="0">
                <a:solidFill>
                  <a:srgbClr val="002060"/>
                </a:solidFill>
                <a:latin typeface="Calibri" panose="020F0502020204030204" pitchFamily="34" charset="0"/>
                <a:cs typeface="Arial" panose="020B0604020202020204" pitchFamily="34" charset="0"/>
              </a:rPr>
              <a:t>/</a:t>
            </a:r>
            <a:r>
              <a:rPr lang="it-IT" sz="2400" b="1" dirty="0" err="1">
                <a:solidFill>
                  <a:srgbClr val="002060"/>
                </a:solidFill>
                <a:latin typeface="Calibri" panose="020F0502020204030204" pitchFamily="34" charset="0"/>
                <a:cs typeface="Arial" panose="020B0604020202020204" pitchFamily="34" charset="0"/>
              </a:rPr>
              <a:t>tipiracil</a:t>
            </a:r>
            <a:r>
              <a:rPr lang="it-IT" sz="2400" b="1" dirty="0">
                <a:solidFill>
                  <a:srgbClr val="002060"/>
                </a:solidFill>
                <a:latin typeface="Calibri" panose="020F0502020204030204" pitchFamily="34" charset="0"/>
                <a:cs typeface="Arial" panose="020B0604020202020204" pitchFamily="34" charset="0"/>
              </a:rPr>
              <a:t> </a:t>
            </a:r>
            <a:r>
              <a:rPr lang="it-IT" sz="2400" b="1" dirty="0" err="1">
                <a:solidFill>
                  <a:srgbClr val="002060"/>
                </a:solidFill>
                <a:latin typeface="Calibri" panose="020F0502020204030204" pitchFamily="34" charset="0"/>
                <a:cs typeface="Arial" panose="020B0604020202020204" pitchFamily="34" charset="0"/>
              </a:rPr>
              <a:t>as</a:t>
            </a:r>
            <a:r>
              <a:rPr lang="it-IT" sz="2400" b="1" dirty="0">
                <a:solidFill>
                  <a:srgbClr val="002060"/>
                </a:solidFill>
                <a:latin typeface="Calibri" panose="020F0502020204030204" pitchFamily="34" charset="0"/>
                <a:cs typeface="Arial" panose="020B0604020202020204" pitchFamily="34" charset="0"/>
              </a:rPr>
              <a:t> first standard of care</a:t>
            </a:r>
            <a:endParaRPr lang="en-US" sz="2400" b="1" dirty="0">
              <a:solidFill>
                <a:srgbClr val="002060"/>
              </a:solidFill>
              <a:latin typeface="Calibri" panose="020F0502020204030204" pitchFamily="34" charset="0"/>
              <a:cs typeface="Arial" panose="020B0604020202020204" pitchFamily="34" charset="0"/>
            </a:endParaRPr>
          </a:p>
        </p:txBody>
      </p:sp>
      <p:sp>
        <p:nvSpPr>
          <p:cNvPr id="6" name="Rettangolo 5">
            <a:extLst>
              <a:ext uri="{FF2B5EF4-FFF2-40B4-BE49-F238E27FC236}">
                <a16:creationId xmlns:a16="http://schemas.microsoft.com/office/drawing/2014/main" id="{C649BB68-670F-394C-9D16-72295C021D94}"/>
              </a:ext>
            </a:extLst>
          </p:cNvPr>
          <p:cNvSpPr/>
          <p:nvPr/>
        </p:nvSpPr>
        <p:spPr bwMode="auto">
          <a:xfrm>
            <a:off x="0" y="772549"/>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pic>
        <p:nvPicPr>
          <p:cNvPr id="8" name="Immagine 7"/>
          <p:cNvPicPr>
            <a:picLocks noChangeAspect="1"/>
          </p:cNvPicPr>
          <p:nvPr/>
        </p:nvPicPr>
        <p:blipFill>
          <a:blip r:embed="rId4" cstate="print"/>
          <a:stretch>
            <a:fillRect/>
          </a:stretch>
        </p:blipFill>
        <p:spPr>
          <a:xfrm>
            <a:off x="244369" y="2361377"/>
            <a:ext cx="4248473" cy="2422447"/>
          </a:xfrm>
          <a:prstGeom prst="rect">
            <a:avLst/>
          </a:prstGeom>
        </p:spPr>
      </p:pic>
      <p:pic>
        <p:nvPicPr>
          <p:cNvPr id="9" name="Immagine 8"/>
          <p:cNvPicPr>
            <a:picLocks noChangeAspect="1"/>
          </p:cNvPicPr>
          <p:nvPr/>
        </p:nvPicPr>
        <p:blipFill>
          <a:blip r:embed="rId5" cstate="print"/>
          <a:stretch>
            <a:fillRect/>
          </a:stretch>
        </p:blipFill>
        <p:spPr>
          <a:xfrm>
            <a:off x="4792638" y="4214077"/>
            <a:ext cx="4063653" cy="2160881"/>
          </a:xfrm>
          <a:prstGeom prst="rect">
            <a:avLst/>
          </a:prstGeom>
        </p:spPr>
      </p:pic>
      <p:pic>
        <p:nvPicPr>
          <p:cNvPr id="10" name="Immagine 9"/>
          <p:cNvPicPr>
            <a:picLocks noChangeAspect="1"/>
          </p:cNvPicPr>
          <p:nvPr/>
        </p:nvPicPr>
        <p:blipFill>
          <a:blip r:embed="rId6" cstate="print"/>
          <a:stretch>
            <a:fillRect/>
          </a:stretch>
        </p:blipFill>
        <p:spPr>
          <a:xfrm>
            <a:off x="4786924" y="1150540"/>
            <a:ext cx="4063652" cy="2816485"/>
          </a:xfrm>
          <a:prstGeom prst="rect">
            <a:avLst/>
          </a:prstGeom>
        </p:spPr>
      </p:pic>
      <p:sp>
        <p:nvSpPr>
          <p:cNvPr id="11" name="CasellaDiTesto 10">
            <a:extLst>
              <a:ext uri="{FF2B5EF4-FFF2-40B4-BE49-F238E27FC236}">
                <a16:creationId xmlns:a16="http://schemas.microsoft.com/office/drawing/2014/main" id="{D7AEB567-71DD-FE4E-B739-F85BC5793E0C}"/>
              </a:ext>
            </a:extLst>
          </p:cNvPr>
          <p:cNvSpPr txBox="1"/>
          <p:nvPr/>
        </p:nvSpPr>
        <p:spPr>
          <a:xfrm>
            <a:off x="6156176" y="6381328"/>
            <a:ext cx="2313434" cy="276999"/>
          </a:xfrm>
          <a:prstGeom prst="rect">
            <a:avLst/>
          </a:prstGeom>
          <a:noFill/>
        </p:spPr>
        <p:txBody>
          <a:bodyPr wrap="square" rtlCol="0">
            <a:spAutoFit/>
          </a:bodyPr>
          <a:lstStyle/>
          <a:p>
            <a:r>
              <a:rPr lang="fr-FR" sz="1200" i="1" dirty="0" err="1">
                <a:latin typeface="Arial-BoldMT"/>
              </a:rPr>
              <a:t>Shitara</a:t>
            </a:r>
            <a:r>
              <a:rPr lang="fr-FR" sz="1200" i="1" dirty="0">
                <a:latin typeface="Arial-BoldMT"/>
              </a:rPr>
              <a:t> K</a:t>
            </a:r>
            <a:r>
              <a:rPr lang="fr-FR" sz="1200" i="1" dirty="0">
                <a:latin typeface="ArialMT"/>
              </a:rPr>
              <a:t>, et al. </a:t>
            </a:r>
            <a:r>
              <a:rPr lang="fr-FR" sz="1200" i="1" dirty="0">
                <a:latin typeface="Arial" panose="020B0604020202020204" pitchFamily="34" charset="0"/>
              </a:rPr>
              <a:t>Lancet </a:t>
            </a:r>
            <a:r>
              <a:rPr lang="fr-FR" sz="1200" i="1" dirty="0">
                <a:latin typeface="ArialMT"/>
              </a:rPr>
              <a:t>2018</a:t>
            </a:r>
            <a:endParaRPr lang="it-IT" sz="1200" i="1" dirty="0"/>
          </a:p>
        </p:txBody>
      </p:sp>
      <p:sp>
        <p:nvSpPr>
          <p:cNvPr id="3" name="Rettangolo 2"/>
          <p:cNvSpPr/>
          <p:nvPr/>
        </p:nvSpPr>
        <p:spPr>
          <a:xfrm>
            <a:off x="-252536" y="4868308"/>
            <a:ext cx="4685134" cy="1724575"/>
          </a:xfrm>
          <a:prstGeom prst="rect">
            <a:avLst/>
          </a:prstGeom>
        </p:spPr>
        <p:txBody>
          <a:bodyPr wrap="square">
            <a:spAutoFit/>
          </a:bodyPr>
          <a:lstStyle/>
          <a:p>
            <a:pPr marL="477520" marR="239395">
              <a:lnSpc>
                <a:spcPct val="102000"/>
              </a:lnSpc>
              <a:spcAft>
                <a:spcPts val="30"/>
              </a:spcAft>
            </a:pPr>
            <a:r>
              <a:rPr lang="it-IT" sz="1300" dirty="0">
                <a:solidFill>
                  <a:srgbClr val="000000"/>
                </a:solidFill>
                <a:latin typeface="Calibri" panose="020F0502020204030204" pitchFamily="34" charset="0"/>
                <a:ea typeface="Calibri" panose="020F0502020204030204" pitchFamily="34" charset="0"/>
                <a:cs typeface="Calibri" panose="020F0502020204030204" pitchFamily="34" charset="0"/>
              </a:rPr>
              <a:t>Grade 3-4 </a:t>
            </a:r>
            <a:r>
              <a:rPr lang="it-IT" sz="1300" dirty="0" err="1">
                <a:solidFill>
                  <a:srgbClr val="000000"/>
                </a:solidFill>
                <a:latin typeface="Calibri" panose="020F0502020204030204" pitchFamily="34" charset="0"/>
                <a:ea typeface="Calibri" panose="020F0502020204030204" pitchFamily="34" charset="0"/>
                <a:cs typeface="Calibri" panose="020F0502020204030204" pitchFamily="34" charset="0"/>
              </a:rPr>
              <a:t>adverse</a:t>
            </a:r>
            <a:r>
              <a:rPr lang="it-IT" sz="13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it-IT" sz="1300" dirty="0" err="1">
                <a:solidFill>
                  <a:srgbClr val="000000"/>
                </a:solidFill>
                <a:latin typeface="Calibri" panose="020F0502020204030204" pitchFamily="34" charset="0"/>
                <a:ea typeface="Calibri" panose="020F0502020204030204" pitchFamily="34" charset="0"/>
                <a:cs typeface="Calibri" panose="020F0502020204030204" pitchFamily="34" charset="0"/>
              </a:rPr>
              <a:t>events</a:t>
            </a:r>
            <a:r>
              <a:rPr lang="it-IT" sz="1300" dirty="0">
                <a:solidFill>
                  <a:srgbClr val="000000"/>
                </a:solidFill>
                <a:latin typeface="Calibri" panose="020F0502020204030204" pitchFamily="34" charset="0"/>
                <a:ea typeface="Calibri" panose="020F0502020204030204" pitchFamily="34" charset="0"/>
                <a:cs typeface="Calibri" panose="020F0502020204030204" pitchFamily="34" charset="0"/>
              </a:rPr>
              <a:t> of </a:t>
            </a:r>
            <a:r>
              <a:rPr lang="it-IT" sz="1300" dirty="0" err="1">
                <a:solidFill>
                  <a:srgbClr val="000000"/>
                </a:solidFill>
                <a:latin typeface="Calibri" panose="020F0502020204030204" pitchFamily="34" charset="0"/>
                <a:ea typeface="Calibri" panose="020F0502020204030204" pitchFamily="34" charset="0"/>
                <a:cs typeface="Calibri" panose="020F0502020204030204" pitchFamily="34" charset="0"/>
              </a:rPr>
              <a:t>any</a:t>
            </a:r>
            <a:r>
              <a:rPr lang="it-IT" sz="1300" dirty="0">
                <a:solidFill>
                  <a:srgbClr val="000000"/>
                </a:solidFill>
                <a:latin typeface="Calibri" panose="020F0502020204030204" pitchFamily="34" charset="0"/>
                <a:ea typeface="Calibri" panose="020F0502020204030204" pitchFamily="34" charset="0"/>
                <a:cs typeface="Calibri" panose="020F0502020204030204" pitchFamily="34" charset="0"/>
              </a:rPr>
              <a:t> cause:</a:t>
            </a:r>
          </a:p>
          <a:p>
            <a:pPr marL="477520" marR="239395">
              <a:lnSpc>
                <a:spcPct val="102000"/>
              </a:lnSpc>
              <a:spcAft>
                <a:spcPts val="30"/>
              </a:spcAft>
            </a:pPr>
            <a:r>
              <a:rPr lang="it-IT" sz="1300" dirty="0">
                <a:solidFill>
                  <a:srgbClr val="000000"/>
                </a:solidFill>
                <a:latin typeface="Calibri" panose="020F0502020204030204" pitchFamily="34" charset="0"/>
                <a:ea typeface="Calibri" panose="020F0502020204030204" pitchFamily="34" charset="0"/>
                <a:cs typeface="Calibri" panose="020F0502020204030204" pitchFamily="34" charset="0"/>
              </a:rPr>
              <a:t>80% in </a:t>
            </a:r>
            <a:r>
              <a:rPr lang="it-IT" sz="1300" dirty="0" err="1">
                <a:solidFill>
                  <a:srgbClr val="000000"/>
                </a:solidFill>
                <a:latin typeface="Calibri" panose="020F0502020204030204" pitchFamily="34" charset="0"/>
                <a:ea typeface="Calibri" panose="020F0502020204030204" pitchFamily="34" charset="0"/>
                <a:cs typeface="Calibri" panose="020F0502020204030204" pitchFamily="34" charset="0"/>
              </a:rPr>
              <a:t>trifluridine</a:t>
            </a:r>
            <a:r>
              <a:rPr lang="it-IT" sz="13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it-IT" sz="1300" dirty="0" err="1">
                <a:solidFill>
                  <a:srgbClr val="000000"/>
                </a:solidFill>
                <a:latin typeface="Calibri" panose="020F0502020204030204" pitchFamily="34" charset="0"/>
                <a:ea typeface="Calibri" panose="020F0502020204030204" pitchFamily="34" charset="0"/>
                <a:cs typeface="Calibri" panose="020F0502020204030204" pitchFamily="34" charset="0"/>
              </a:rPr>
              <a:t>tipiracil</a:t>
            </a:r>
            <a:r>
              <a:rPr lang="it-IT" sz="1300" dirty="0">
                <a:solidFill>
                  <a:srgbClr val="000000"/>
                </a:solidFill>
                <a:latin typeface="Calibri" panose="020F0502020204030204" pitchFamily="34" charset="0"/>
                <a:ea typeface="Calibri" panose="020F0502020204030204" pitchFamily="34" charset="0"/>
                <a:cs typeface="Calibri" panose="020F0502020204030204" pitchFamily="34" charset="0"/>
              </a:rPr>
              <a:t> versus 58% in the placebo </a:t>
            </a:r>
            <a:r>
              <a:rPr lang="it-IT" sz="1300" dirty="0" err="1">
                <a:solidFill>
                  <a:srgbClr val="000000"/>
                </a:solidFill>
                <a:latin typeface="Calibri" panose="020F0502020204030204" pitchFamily="34" charset="0"/>
                <a:ea typeface="Calibri" panose="020F0502020204030204" pitchFamily="34" charset="0"/>
                <a:cs typeface="Calibri" panose="020F0502020204030204" pitchFamily="34" charset="0"/>
              </a:rPr>
              <a:t>group</a:t>
            </a:r>
            <a:r>
              <a:rPr lang="it-IT" sz="13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477520" marR="239395">
              <a:lnSpc>
                <a:spcPct val="102000"/>
              </a:lnSpc>
              <a:spcAft>
                <a:spcPts val="30"/>
              </a:spcAft>
            </a:pPr>
            <a:endParaRPr lang="it-IT" sz="13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648970" marR="239395" indent="-171450">
              <a:lnSpc>
                <a:spcPct val="102000"/>
              </a:lnSpc>
              <a:spcAft>
                <a:spcPts val="30"/>
              </a:spcAft>
              <a:buFont typeface="Arial" panose="020B0604020202020204" pitchFamily="34" charset="0"/>
              <a:buChar char="•"/>
            </a:pPr>
            <a:r>
              <a:rPr lang="it-IT" sz="13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neutropenia (n=114 [34%]) and </a:t>
            </a:r>
            <a:r>
              <a:rPr lang="it-IT" sz="1300" dirty="0" err="1">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anaemia</a:t>
            </a:r>
            <a:r>
              <a:rPr lang="it-IT" sz="13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 (n=64 [19%]) in the </a:t>
            </a:r>
            <a:r>
              <a:rPr lang="it-IT" sz="1300" dirty="0" err="1">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trifluridine</a:t>
            </a:r>
            <a:r>
              <a:rPr lang="it-IT" sz="13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a:t>
            </a:r>
            <a:r>
              <a:rPr lang="it-IT" sz="1300" dirty="0" err="1">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tipiracil</a:t>
            </a:r>
            <a:r>
              <a:rPr lang="it-IT" sz="13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it-IT" sz="1300" dirty="0" err="1">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group</a:t>
            </a:r>
            <a:endParaRPr lang="it-IT" sz="13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648970" marR="239395" indent="-171450">
              <a:lnSpc>
                <a:spcPct val="102000"/>
              </a:lnSpc>
              <a:spcAft>
                <a:spcPts val="30"/>
              </a:spcAft>
              <a:buFont typeface="Arial" panose="020B0604020202020204" pitchFamily="34" charset="0"/>
              <a:buChar char="•"/>
            </a:pPr>
            <a:r>
              <a:rPr lang="it-IT" sz="1300" dirty="0" err="1">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Abdominal</a:t>
            </a:r>
            <a:r>
              <a:rPr lang="it-IT" sz="13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it-IT" sz="1300" dirty="0" err="1">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pain</a:t>
            </a:r>
            <a:r>
              <a:rPr lang="it-IT" sz="13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 (n=15[9%]) and general </a:t>
            </a:r>
            <a:r>
              <a:rPr lang="it-IT" sz="1300" dirty="0" err="1">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deterioration</a:t>
            </a:r>
            <a:r>
              <a:rPr lang="it-IT" sz="13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 of </a:t>
            </a:r>
            <a:r>
              <a:rPr lang="it-IT" sz="1300" dirty="0" err="1">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physical</a:t>
            </a:r>
            <a:r>
              <a:rPr lang="it-IT" sz="13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it-IT" sz="1300" dirty="0" err="1">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health</a:t>
            </a:r>
            <a:r>
              <a:rPr lang="it-IT" sz="13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 (n=15[9%]) in the placebo </a:t>
            </a:r>
            <a:r>
              <a:rPr lang="it-IT" sz="1300" dirty="0" err="1">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group</a:t>
            </a:r>
            <a:endParaRPr lang="it-IT" sz="13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4922862"/>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9C06E8-A867-1D40-80A1-AD0998D3C38F}"/>
              </a:ext>
            </a:extLst>
          </p:cNvPr>
          <p:cNvSpPr>
            <a:spLocks noGrp="1"/>
          </p:cNvSpPr>
          <p:nvPr>
            <p:ph type="title"/>
          </p:nvPr>
        </p:nvSpPr>
        <p:spPr>
          <a:xfrm>
            <a:off x="5128642" y="416847"/>
            <a:ext cx="4015358" cy="1325563"/>
          </a:xfrm>
        </p:spPr>
        <p:txBody>
          <a:bodyPr>
            <a:normAutofit/>
          </a:bodyPr>
          <a:lstStyle/>
          <a:p>
            <a:r>
              <a:rPr lang="it-IT" sz="2400" b="1" dirty="0" err="1">
                <a:solidFill>
                  <a:srgbClr val="002060"/>
                </a:solidFill>
                <a:latin typeface="+mn-lt"/>
              </a:rPr>
              <a:t>Who</a:t>
            </a:r>
            <a:r>
              <a:rPr lang="it-IT" sz="2400" b="1" dirty="0">
                <a:solidFill>
                  <a:srgbClr val="002060"/>
                </a:solidFill>
                <a:latin typeface="+mn-lt"/>
              </a:rPr>
              <a:t> </a:t>
            </a:r>
            <a:r>
              <a:rPr lang="it-IT" sz="2400" b="1" dirty="0" err="1">
                <a:solidFill>
                  <a:srgbClr val="002060"/>
                </a:solidFill>
                <a:latin typeface="+mn-lt"/>
              </a:rPr>
              <a:t>really</a:t>
            </a:r>
            <a:r>
              <a:rPr lang="it-IT" sz="2400" b="1" dirty="0">
                <a:solidFill>
                  <a:srgbClr val="002060"/>
                </a:solidFill>
                <a:latin typeface="+mn-lt"/>
              </a:rPr>
              <a:t> benefit from a Third-line treatment?</a:t>
            </a:r>
          </a:p>
        </p:txBody>
      </p:sp>
      <p:pic>
        <p:nvPicPr>
          <p:cNvPr id="3" name="Immagine 2">
            <a:extLst>
              <a:ext uri="{FF2B5EF4-FFF2-40B4-BE49-F238E27FC236}">
                <a16:creationId xmlns:a16="http://schemas.microsoft.com/office/drawing/2014/main" id="{7DC36610-9F56-614B-AF24-33FB857BD16C}"/>
              </a:ext>
            </a:extLst>
          </p:cNvPr>
          <p:cNvPicPr>
            <a:picLocks noChangeAspect="1"/>
          </p:cNvPicPr>
          <p:nvPr/>
        </p:nvPicPr>
        <p:blipFill>
          <a:blip r:embed="rId3" cstate="print"/>
          <a:stretch>
            <a:fillRect/>
          </a:stretch>
        </p:blipFill>
        <p:spPr>
          <a:xfrm>
            <a:off x="292881" y="4112344"/>
            <a:ext cx="5256583" cy="2351629"/>
          </a:xfrm>
          <a:prstGeom prst="rect">
            <a:avLst/>
          </a:prstGeom>
        </p:spPr>
      </p:pic>
      <p:pic>
        <p:nvPicPr>
          <p:cNvPr id="4" name="Immagine 3">
            <a:extLst>
              <a:ext uri="{FF2B5EF4-FFF2-40B4-BE49-F238E27FC236}">
                <a16:creationId xmlns:a16="http://schemas.microsoft.com/office/drawing/2014/main" id="{F0B1C147-C8A5-4E41-9CF0-79BE0061C6F6}"/>
              </a:ext>
            </a:extLst>
          </p:cNvPr>
          <p:cNvPicPr>
            <a:picLocks noChangeAspect="1"/>
          </p:cNvPicPr>
          <p:nvPr/>
        </p:nvPicPr>
        <p:blipFill>
          <a:blip r:embed="rId4" cstate="print"/>
          <a:stretch>
            <a:fillRect/>
          </a:stretch>
        </p:blipFill>
        <p:spPr>
          <a:xfrm>
            <a:off x="1078413" y="2614270"/>
            <a:ext cx="3406309" cy="1339374"/>
          </a:xfrm>
          <a:prstGeom prst="rect">
            <a:avLst/>
          </a:prstGeom>
        </p:spPr>
      </p:pic>
      <p:pic>
        <p:nvPicPr>
          <p:cNvPr id="5" name="Immagine 4">
            <a:extLst>
              <a:ext uri="{FF2B5EF4-FFF2-40B4-BE49-F238E27FC236}">
                <a16:creationId xmlns:a16="http://schemas.microsoft.com/office/drawing/2014/main" id="{C586EA80-744C-E840-8220-9EE53CBF0668}"/>
              </a:ext>
            </a:extLst>
          </p:cNvPr>
          <p:cNvPicPr>
            <a:picLocks noChangeAspect="1"/>
          </p:cNvPicPr>
          <p:nvPr/>
        </p:nvPicPr>
        <p:blipFill>
          <a:blip r:embed="rId5" cstate="print"/>
          <a:stretch>
            <a:fillRect/>
          </a:stretch>
        </p:blipFill>
        <p:spPr>
          <a:xfrm>
            <a:off x="5652120" y="2060848"/>
            <a:ext cx="3007246" cy="4272671"/>
          </a:xfrm>
          <a:prstGeom prst="rect">
            <a:avLst/>
          </a:prstGeom>
        </p:spPr>
      </p:pic>
      <p:pic>
        <p:nvPicPr>
          <p:cNvPr id="7" name="Immagine 6">
            <a:extLst>
              <a:ext uri="{FF2B5EF4-FFF2-40B4-BE49-F238E27FC236}">
                <a16:creationId xmlns:a16="http://schemas.microsoft.com/office/drawing/2014/main" id="{3C6B7DE7-C98E-1344-AB0B-C68C004295A2}"/>
              </a:ext>
            </a:extLst>
          </p:cNvPr>
          <p:cNvPicPr>
            <a:picLocks noChangeAspect="1"/>
          </p:cNvPicPr>
          <p:nvPr/>
        </p:nvPicPr>
        <p:blipFill>
          <a:blip r:embed="rId6" cstate="print"/>
          <a:stretch>
            <a:fillRect/>
          </a:stretch>
        </p:blipFill>
        <p:spPr>
          <a:xfrm>
            <a:off x="445978" y="402206"/>
            <a:ext cx="3995936" cy="1356503"/>
          </a:xfrm>
          <a:prstGeom prst="rect">
            <a:avLst/>
          </a:prstGeom>
        </p:spPr>
      </p:pic>
      <p:sp>
        <p:nvSpPr>
          <p:cNvPr id="8" name="CasellaDiTesto 7">
            <a:extLst>
              <a:ext uri="{FF2B5EF4-FFF2-40B4-BE49-F238E27FC236}">
                <a16:creationId xmlns:a16="http://schemas.microsoft.com/office/drawing/2014/main" id="{9C952E63-A704-0D47-936A-8E616E9D0968}"/>
              </a:ext>
            </a:extLst>
          </p:cNvPr>
          <p:cNvSpPr txBox="1"/>
          <p:nvPr/>
        </p:nvSpPr>
        <p:spPr>
          <a:xfrm>
            <a:off x="7312248" y="2614270"/>
            <a:ext cx="788144" cy="400110"/>
          </a:xfrm>
          <a:prstGeom prst="rect">
            <a:avLst/>
          </a:prstGeom>
          <a:noFill/>
        </p:spPr>
        <p:txBody>
          <a:bodyPr wrap="square" rtlCol="0">
            <a:spAutoFit/>
          </a:bodyPr>
          <a:lstStyle/>
          <a:p>
            <a:r>
              <a:rPr lang="it-IT" sz="2000" b="1" dirty="0">
                <a:solidFill>
                  <a:srgbClr val="FF0000"/>
                </a:solidFill>
                <a:latin typeface="Times New Roman" panose="02020603050405020304" pitchFamily="18" charset="0"/>
                <a:cs typeface="Al Bayan" pitchFamily="2" charset="-78"/>
              </a:rPr>
              <a:t>PFS</a:t>
            </a:r>
          </a:p>
        </p:txBody>
      </p:sp>
      <p:sp>
        <p:nvSpPr>
          <p:cNvPr id="9" name="CasellaDiTesto 8">
            <a:extLst>
              <a:ext uri="{FF2B5EF4-FFF2-40B4-BE49-F238E27FC236}">
                <a16:creationId xmlns:a16="http://schemas.microsoft.com/office/drawing/2014/main" id="{88E5036A-6013-D74A-ADA1-2476D70FE573}"/>
              </a:ext>
            </a:extLst>
          </p:cNvPr>
          <p:cNvSpPr txBox="1"/>
          <p:nvPr/>
        </p:nvSpPr>
        <p:spPr>
          <a:xfrm>
            <a:off x="7380312" y="4509120"/>
            <a:ext cx="576064" cy="400110"/>
          </a:xfrm>
          <a:prstGeom prst="rect">
            <a:avLst/>
          </a:prstGeom>
          <a:noFill/>
        </p:spPr>
        <p:txBody>
          <a:bodyPr wrap="square" rtlCol="0">
            <a:spAutoFit/>
          </a:bodyPr>
          <a:lstStyle/>
          <a:p>
            <a:r>
              <a:rPr lang="it-IT" sz="2000" b="1" dirty="0">
                <a:solidFill>
                  <a:srgbClr val="FF0000"/>
                </a:solidFill>
                <a:latin typeface="Times New Roman" panose="02020603050405020304" pitchFamily="18" charset="0"/>
                <a:cs typeface="Al Bayan" pitchFamily="2" charset="-78"/>
              </a:rPr>
              <a:t>OS</a:t>
            </a:r>
          </a:p>
        </p:txBody>
      </p:sp>
      <p:sp>
        <p:nvSpPr>
          <p:cNvPr id="10" name="CasellaDiTesto 9">
            <a:extLst>
              <a:ext uri="{FF2B5EF4-FFF2-40B4-BE49-F238E27FC236}">
                <a16:creationId xmlns:a16="http://schemas.microsoft.com/office/drawing/2014/main" id="{D3CEE062-163C-BA4A-A8E8-52B157A8F8C0}"/>
              </a:ext>
            </a:extLst>
          </p:cNvPr>
          <p:cNvSpPr txBox="1"/>
          <p:nvPr/>
        </p:nvSpPr>
        <p:spPr>
          <a:xfrm>
            <a:off x="243885" y="2060848"/>
            <a:ext cx="4400123" cy="307777"/>
          </a:xfrm>
          <a:prstGeom prst="rect">
            <a:avLst/>
          </a:prstGeom>
          <a:noFill/>
        </p:spPr>
        <p:txBody>
          <a:bodyPr wrap="square" rtlCol="0">
            <a:spAutoFit/>
          </a:bodyPr>
          <a:lstStyle/>
          <a:p>
            <a:r>
              <a:rPr lang="it-IT" sz="1400" b="1" i="1" dirty="0">
                <a:solidFill>
                  <a:srgbClr val="FF0000"/>
                </a:solidFill>
                <a:latin typeface="Times New Roman" panose="02020603050405020304" pitchFamily="18" charset="0"/>
                <a:cs typeface="Al Bayan" pitchFamily="2" charset="-78"/>
              </a:rPr>
              <a:t>Third-line PFS and OS </a:t>
            </a:r>
            <a:r>
              <a:rPr lang="it-IT" sz="1400" b="1" i="1" dirty="0" err="1">
                <a:solidFill>
                  <a:srgbClr val="FF0000"/>
                </a:solidFill>
                <a:latin typeface="Times New Roman" panose="02020603050405020304" pitchFamily="18" charset="0"/>
                <a:cs typeface="Al Bayan" pitchFamily="2" charset="-78"/>
              </a:rPr>
              <a:t>according</a:t>
            </a:r>
            <a:r>
              <a:rPr lang="it-IT" sz="1400" b="1" i="1" dirty="0">
                <a:solidFill>
                  <a:srgbClr val="FF0000"/>
                </a:solidFill>
                <a:latin typeface="Times New Roman" panose="02020603050405020304" pitchFamily="18" charset="0"/>
                <a:cs typeface="Al Bayan" pitchFamily="2" charset="-78"/>
              </a:rPr>
              <a:t> to </a:t>
            </a:r>
            <a:r>
              <a:rPr lang="it-IT" sz="1400" b="1" i="1" dirty="0" err="1">
                <a:solidFill>
                  <a:srgbClr val="FF0000"/>
                </a:solidFill>
                <a:latin typeface="Times New Roman" panose="02020603050405020304" pitchFamily="18" charset="0"/>
                <a:cs typeface="Al Bayan" pitchFamily="2" charset="-78"/>
              </a:rPr>
              <a:t>previous</a:t>
            </a:r>
            <a:r>
              <a:rPr lang="it-IT" sz="1400" b="1" i="1" dirty="0">
                <a:solidFill>
                  <a:srgbClr val="FF0000"/>
                </a:solidFill>
                <a:latin typeface="Times New Roman" panose="02020603050405020304" pitchFamily="18" charset="0"/>
                <a:cs typeface="Al Bayan" pitchFamily="2" charset="-78"/>
              </a:rPr>
              <a:t> </a:t>
            </a:r>
            <a:r>
              <a:rPr lang="it-IT" sz="1400" b="1" i="1" dirty="0" err="1">
                <a:solidFill>
                  <a:srgbClr val="FF0000"/>
                </a:solidFill>
                <a:latin typeface="Times New Roman" panose="02020603050405020304" pitchFamily="18" charset="0"/>
                <a:cs typeface="Al Bayan" pitchFamily="2" charset="-78"/>
              </a:rPr>
              <a:t>lines</a:t>
            </a:r>
            <a:r>
              <a:rPr lang="it-IT" sz="1400" b="1" i="1" dirty="0">
                <a:solidFill>
                  <a:srgbClr val="FF0000"/>
                </a:solidFill>
                <a:latin typeface="Times New Roman" panose="02020603050405020304" pitchFamily="18" charset="0"/>
                <a:cs typeface="Al Bayan" pitchFamily="2" charset="-78"/>
              </a:rPr>
              <a:t> PFS</a:t>
            </a:r>
          </a:p>
        </p:txBody>
      </p:sp>
      <p:sp>
        <p:nvSpPr>
          <p:cNvPr id="11" name="CasellaDiTesto 10">
            <a:extLst>
              <a:ext uri="{FF2B5EF4-FFF2-40B4-BE49-F238E27FC236}">
                <a16:creationId xmlns:a16="http://schemas.microsoft.com/office/drawing/2014/main" id="{D7AEB567-71DD-FE4E-B739-F85BC5793E0C}"/>
              </a:ext>
            </a:extLst>
          </p:cNvPr>
          <p:cNvSpPr txBox="1"/>
          <p:nvPr/>
        </p:nvSpPr>
        <p:spPr>
          <a:xfrm>
            <a:off x="6413815" y="6385644"/>
            <a:ext cx="2509058" cy="276999"/>
          </a:xfrm>
          <a:prstGeom prst="rect">
            <a:avLst/>
          </a:prstGeom>
          <a:noFill/>
        </p:spPr>
        <p:txBody>
          <a:bodyPr wrap="square" rtlCol="0">
            <a:spAutoFit/>
          </a:bodyPr>
          <a:lstStyle/>
          <a:p>
            <a:r>
              <a:rPr lang="it-IT" sz="1200" i="1" dirty="0">
                <a:latin typeface="Arial" panose="020B0604020202020204" pitchFamily="34" charset="0"/>
                <a:cs typeface="Arial" panose="020B0604020202020204" pitchFamily="34" charset="0"/>
              </a:rPr>
              <a:t>Fanotto V, The </a:t>
            </a:r>
            <a:r>
              <a:rPr lang="it-IT" sz="1200" i="1" dirty="0" err="1">
                <a:latin typeface="Arial" panose="020B0604020202020204" pitchFamily="34" charset="0"/>
                <a:cs typeface="Arial" panose="020B0604020202020204" pitchFamily="34" charset="0"/>
              </a:rPr>
              <a:t>Oncologist</a:t>
            </a:r>
            <a:r>
              <a:rPr lang="it-IT" sz="1200" i="1" dirty="0">
                <a:latin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330132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CD6D306F-51E8-8342-83C8-E5999E45A839}"/>
              </a:ext>
            </a:extLst>
          </p:cNvPr>
          <p:cNvPicPr>
            <a:picLocks noGrp="1" noChangeAspect="1"/>
          </p:cNvPicPr>
          <p:nvPr>
            <p:ph idx="1"/>
          </p:nvPr>
        </p:nvPicPr>
        <p:blipFill rotWithShape="1">
          <a:blip r:embed="rId3" cstate="print"/>
          <a:srcRect l="2435" t="9000" r="1886" b="6172"/>
          <a:stretch/>
        </p:blipFill>
        <p:spPr>
          <a:xfrm>
            <a:off x="611560" y="1567438"/>
            <a:ext cx="7200800" cy="4426180"/>
          </a:xfrm>
          <a:prstGeom prst="rect">
            <a:avLst/>
          </a:prstGeom>
          <a:noFill/>
        </p:spPr>
      </p:pic>
      <p:sp>
        <p:nvSpPr>
          <p:cNvPr id="8" name="CasellaDiTesto 7">
            <a:extLst>
              <a:ext uri="{FF2B5EF4-FFF2-40B4-BE49-F238E27FC236}">
                <a16:creationId xmlns:a16="http://schemas.microsoft.com/office/drawing/2014/main" id="{43B13F2C-07D1-5A41-90B0-41FBD731072E}"/>
              </a:ext>
            </a:extLst>
          </p:cNvPr>
          <p:cNvSpPr txBox="1"/>
          <p:nvPr/>
        </p:nvSpPr>
        <p:spPr>
          <a:xfrm>
            <a:off x="5712968" y="6381328"/>
            <a:ext cx="3168352" cy="276999"/>
          </a:xfrm>
          <a:prstGeom prst="rect">
            <a:avLst/>
          </a:prstGeom>
          <a:noFill/>
        </p:spPr>
        <p:txBody>
          <a:bodyPr wrap="square" rtlCol="0">
            <a:spAutoFit/>
          </a:bodyPr>
          <a:lstStyle/>
          <a:p>
            <a:r>
              <a:rPr lang="it-IT" sz="1200" b="1" i="1" dirty="0"/>
              <a:t>Modificata da Salati M, ESMO Open 2017 </a:t>
            </a:r>
          </a:p>
        </p:txBody>
      </p:sp>
      <p:sp>
        <p:nvSpPr>
          <p:cNvPr id="14" name="Titolo 1">
            <a:extLst>
              <a:ext uri="{FF2B5EF4-FFF2-40B4-BE49-F238E27FC236}">
                <a16:creationId xmlns:a16="http://schemas.microsoft.com/office/drawing/2014/main" id="{0ED5CC18-C3F8-F34C-A5F3-38ED71C4D2AA}"/>
              </a:ext>
            </a:extLst>
          </p:cNvPr>
          <p:cNvSpPr>
            <a:spLocks noGrp="1"/>
          </p:cNvSpPr>
          <p:nvPr>
            <p:ph type="title"/>
          </p:nvPr>
        </p:nvSpPr>
        <p:spPr>
          <a:xfrm>
            <a:off x="269311" y="75109"/>
            <a:ext cx="8257152" cy="779915"/>
          </a:xfrm>
        </p:spPr>
        <p:txBody>
          <a:bodyPr>
            <a:normAutofit/>
          </a:bodyPr>
          <a:lstStyle/>
          <a:p>
            <a:pPr algn="ctr"/>
            <a:r>
              <a:rPr lang="it-IT" sz="2400" b="1" dirty="0">
                <a:solidFill>
                  <a:srgbClr val="002060"/>
                </a:solidFill>
                <a:latin typeface="Calibri" panose="020F0502020204030204" pitchFamily="34" charset="0"/>
                <a:cs typeface="Arial" panose="020B0604020202020204" pitchFamily="34" charset="0"/>
              </a:rPr>
              <a:t>Continuum of care: a reality </a:t>
            </a:r>
            <a:r>
              <a:rPr lang="it-IT" sz="2400" b="1" dirty="0" err="1">
                <a:solidFill>
                  <a:srgbClr val="002060"/>
                </a:solidFill>
                <a:latin typeface="Calibri" panose="020F0502020204030204" pitchFamily="34" charset="0"/>
                <a:cs typeface="Arial" panose="020B0604020202020204" pitchFamily="34" charset="0"/>
              </a:rPr>
              <a:t>also</a:t>
            </a:r>
            <a:r>
              <a:rPr lang="it-IT" sz="2400" b="1" dirty="0">
                <a:solidFill>
                  <a:srgbClr val="002060"/>
                </a:solidFill>
                <a:latin typeface="Calibri" panose="020F0502020204030204" pitchFamily="34" charset="0"/>
                <a:cs typeface="Arial" panose="020B0604020202020204" pitchFamily="34" charset="0"/>
              </a:rPr>
              <a:t> for </a:t>
            </a:r>
            <a:r>
              <a:rPr lang="it-IT" sz="2400" b="1" dirty="0" err="1">
                <a:solidFill>
                  <a:srgbClr val="002060"/>
                </a:solidFill>
                <a:latin typeface="Calibri" panose="020F0502020204030204" pitchFamily="34" charset="0"/>
                <a:cs typeface="Arial" panose="020B0604020202020204" pitchFamily="34" charset="0"/>
              </a:rPr>
              <a:t>advanced</a:t>
            </a:r>
            <a:r>
              <a:rPr lang="it-IT" sz="2400" b="1" dirty="0">
                <a:solidFill>
                  <a:srgbClr val="002060"/>
                </a:solidFill>
                <a:latin typeface="Calibri" panose="020F0502020204030204" pitchFamily="34" charset="0"/>
                <a:cs typeface="Arial" panose="020B0604020202020204" pitchFamily="34" charset="0"/>
              </a:rPr>
              <a:t> </a:t>
            </a:r>
            <a:r>
              <a:rPr lang="it-IT" sz="2400" b="1" dirty="0" err="1">
                <a:solidFill>
                  <a:srgbClr val="002060"/>
                </a:solidFill>
                <a:latin typeface="Calibri" panose="020F0502020204030204" pitchFamily="34" charset="0"/>
                <a:cs typeface="Arial" panose="020B0604020202020204" pitchFamily="34" charset="0"/>
              </a:rPr>
              <a:t>gastric</a:t>
            </a:r>
            <a:r>
              <a:rPr lang="it-IT" sz="2400" b="1" dirty="0">
                <a:solidFill>
                  <a:srgbClr val="002060"/>
                </a:solidFill>
                <a:latin typeface="Calibri" panose="020F0502020204030204" pitchFamily="34" charset="0"/>
                <a:cs typeface="Arial" panose="020B0604020202020204" pitchFamily="34" charset="0"/>
              </a:rPr>
              <a:t> </a:t>
            </a:r>
            <a:r>
              <a:rPr lang="it-IT" sz="2400" b="1" dirty="0" err="1">
                <a:solidFill>
                  <a:srgbClr val="002060"/>
                </a:solidFill>
                <a:latin typeface="Calibri" panose="020F0502020204030204" pitchFamily="34" charset="0"/>
                <a:cs typeface="Arial" panose="020B0604020202020204" pitchFamily="34" charset="0"/>
              </a:rPr>
              <a:t>cancer</a:t>
            </a:r>
            <a:endParaRPr lang="it-IT" sz="2400" b="1" i="1" dirty="0">
              <a:solidFill>
                <a:srgbClr val="002060"/>
              </a:solidFill>
            </a:endParaRPr>
          </a:p>
        </p:txBody>
      </p:sp>
      <p:sp>
        <p:nvSpPr>
          <p:cNvPr id="15" name="Rettangolo 14">
            <a:extLst>
              <a:ext uri="{FF2B5EF4-FFF2-40B4-BE49-F238E27FC236}">
                <a16:creationId xmlns:a16="http://schemas.microsoft.com/office/drawing/2014/main" id="{19984214-0068-B945-A0A8-29D7755E2C72}"/>
              </a:ext>
            </a:extLst>
          </p:cNvPr>
          <p:cNvSpPr/>
          <p:nvPr/>
        </p:nvSpPr>
        <p:spPr bwMode="auto">
          <a:xfrm>
            <a:off x="0" y="1063799"/>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Tree>
    <p:extLst>
      <p:ext uri="{BB962C8B-B14F-4D97-AF65-F5344CB8AC3E}">
        <p14:creationId xmlns:p14="http://schemas.microsoft.com/office/powerpoint/2010/main" val="144181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237900" y="1281750"/>
            <a:ext cx="3403919" cy="1124371"/>
          </a:xfrm>
        </p:spPr>
        <p:txBody>
          <a:bodyPr>
            <a:noAutofit/>
          </a:bodyPr>
          <a:lstStyle/>
          <a:p>
            <a:r>
              <a:rPr lang="it-IT" sz="2400" b="1" dirty="0">
                <a:solidFill>
                  <a:srgbClr val="002060"/>
                </a:solidFill>
                <a:latin typeface="+mn-lt"/>
              </a:rPr>
              <a:t>Treatment for </a:t>
            </a:r>
            <a:br>
              <a:rPr lang="it-IT" sz="2400" b="1" dirty="0">
                <a:solidFill>
                  <a:srgbClr val="002060"/>
                </a:solidFill>
                <a:latin typeface="+mn-lt"/>
              </a:rPr>
            </a:br>
            <a:r>
              <a:rPr lang="it-IT" sz="2400" b="1" dirty="0" err="1">
                <a:solidFill>
                  <a:srgbClr val="002060"/>
                </a:solidFill>
                <a:latin typeface="+mn-lt"/>
              </a:rPr>
              <a:t>advanced</a:t>
            </a:r>
            <a:r>
              <a:rPr lang="it-IT" sz="2400" b="1" dirty="0">
                <a:solidFill>
                  <a:srgbClr val="002060"/>
                </a:solidFill>
                <a:latin typeface="+mn-lt"/>
              </a:rPr>
              <a:t> </a:t>
            </a:r>
            <a:r>
              <a:rPr lang="it-IT" sz="2400" b="1" dirty="0" err="1">
                <a:solidFill>
                  <a:srgbClr val="002060"/>
                </a:solidFill>
                <a:latin typeface="+mn-lt"/>
              </a:rPr>
              <a:t>Gastric</a:t>
            </a:r>
            <a:r>
              <a:rPr lang="it-IT" sz="2400" b="1" dirty="0">
                <a:solidFill>
                  <a:srgbClr val="002060"/>
                </a:solidFill>
                <a:latin typeface="+mn-lt"/>
              </a:rPr>
              <a:t> </a:t>
            </a:r>
            <a:r>
              <a:rPr lang="it-IT" sz="2400" b="1" dirty="0" err="1">
                <a:solidFill>
                  <a:srgbClr val="002060"/>
                </a:solidFill>
                <a:latin typeface="+mn-lt"/>
              </a:rPr>
              <a:t>Cancer</a:t>
            </a:r>
            <a:r>
              <a:rPr lang="it-IT" sz="2400" b="1" dirty="0">
                <a:solidFill>
                  <a:srgbClr val="002060"/>
                </a:solidFill>
                <a:latin typeface="+mn-lt"/>
              </a:rPr>
              <a:t>: </a:t>
            </a:r>
            <a:br>
              <a:rPr lang="it-IT" sz="2400" b="1" dirty="0">
                <a:solidFill>
                  <a:srgbClr val="002060"/>
                </a:solidFill>
                <a:latin typeface="+mn-lt"/>
              </a:rPr>
            </a:br>
            <a:r>
              <a:rPr lang="it-IT" sz="2400" b="1" dirty="0">
                <a:solidFill>
                  <a:srgbClr val="002060"/>
                </a:solidFill>
                <a:latin typeface="+mn-lt"/>
              </a:rPr>
              <a:t>ESMO </a:t>
            </a:r>
            <a:r>
              <a:rPr lang="it-IT" sz="2400" b="1" dirty="0" err="1">
                <a:solidFill>
                  <a:srgbClr val="002060"/>
                </a:solidFill>
                <a:latin typeface="+mn-lt"/>
              </a:rPr>
              <a:t>guidelines</a:t>
            </a:r>
            <a:r>
              <a:rPr lang="it-IT" sz="2400" b="1" dirty="0">
                <a:solidFill>
                  <a:srgbClr val="002060"/>
                </a:solidFill>
                <a:latin typeface="+mn-lt"/>
              </a:rPr>
              <a:t> </a:t>
            </a:r>
            <a:br>
              <a:rPr lang="it-IT" sz="2400" b="1" dirty="0">
                <a:solidFill>
                  <a:srgbClr val="002060"/>
                </a:solidFill>
                <a:latin typeface="+mn-lt"/>
              </a:rPr>
            </a:br>
            <a:r>
              <a:rPr lang="it-IT" sz="2400" b="1" dirty="0">
                <a:solidFill>
                  <a:srgbClr val="002060"/>
                </a:solidFill>
              </a:rPr>
              <a:t>(Pan-Asian </a:t>
            </a:r>
            <a:r>
              <a:rPr lang="it-IT" sz="2400" b="1" dirty="0" err="1">
                <a:solidFill>
                  <a:srgbClr val="002060"/>
                </a:solidFill>
              </a:rPr>
              <a:t>adapted</a:t>
            </a:r>
            <a:r>
              <a:rPr lang="it-IT" sz="2400" b="1" dirty="0">
                <a:solidFill>
                  <a:srgbClr val="002060"/>
                </a:solidFill>
              </a:rPr>
              <a:t>) </a:t>
            </a:r>
          </a:p>
        </p:txBody>
      </p:sp>
      <p:sp>
        <p:nvSpPr>
          <p:cNvPr id="20" name="Rettangolo 19"/>
          <p:cNvSpPr/>
          <p:nvPr/>
        </p:nvSpPr>
        <p:spPr>
          <a:xfrm>
            <a:off x="185229" y="4625397"/>
            <a:ext cx="2239779" cy="400110"/>
          </a:xfrm>
          <a:prstGeom prst="rect">
            <a:avLst/>
          </a:prstGeom>
        </p:spPr>
        <p:txBody>
          <a:bodyPr wrap="square">
            <a:spAutoFit/>
          </a:bodyPr>
          <a:lstStyle/>
          <a:p>
            <a:r>
              <a:rPr lang="en-US" sz="1000" dirty="0"/>
              <a:t>Modified from </a:t>
            </a:r>
            <a:r>
              <a:rPr lang="en-US" sz="1000" dirty="0" err="1"/>
              <a:t>Muro</a:t>
            </a:r>
            <a:r>
              <a:rPr lang="en-US" sz="1000" dirty="0"/>
              <a:t> K et al. </a:t>
            </a:r>
          </a:p>
          <a:p>
            <a:r>
              <a:rPr lang="en-US" sz="1000" dirty="0"/>
              <a:t>Annals of Oncology 30: 19–33, 2019 </a:t>
            </a:r>
            <a:endParaRPr lang="it-IT" sz="1000" dirty="0"/>
          </a:p>
        </p:txBody>
      </p:sp>
      <p:pic>
        <p:nvPicPr>
          <p:cNvPr id="29" name="Picture 2554"/>
          <p:cNvPicPr/>
          <p:nvPr/>
        </p:nvPicPr>
        <p:blipFill>
          <a:blip r:embed="rId3" cstate="print"/>
          <a:stretch>
            <a:fillRect/>
          </a:stretch>
        </p:blipFill>
        <p:spPr>
          <a:xfrm>
            <a:off x="269311" y="224869"/>
            <a:ext cx="1825198" cy="755859"/>
          </a:xfrm>
          <a:prstGeom prst="rect">
            <a:avLst/>
          </a:prstGeom>
        </p:spPr>
      </p:pic>
      <p:grpSp>
        <p:nvGrpSpPr>
          <p:cNvPr id="2" name="Gruppo 1"/>
          <p:cNvGrpSpPr/>
          <p:nvPr/>
        </p:nvGrpSpPr>
        <p:grpSpPr>
          <a:xfrm>
            <a:off x="3616877" y="622162"/>
            <a:ext cx="5382793" cy="5360037"/>
            <a:chOff x="3549124" y="1358306"/>
            <a:chExt cx="5382793" cy="5360037"/>
          </a:xfrm>
        </p:grpSpPr>
        <p:pic>
          <p:nvPicPr>
            <p:cNvPr id="12" name="New picture"/>
            <p:cNvPicPr/>
            <p:nvPr/>
          </p:nvPicPr>
          <p:blipFill>
            <a:blip r:embed="rId4"/>
            <a:stretch>
              <a:fillRect/>
            </a:stretch>
          </p:blipFill>
          <p:spPr>
            <a:xfrm>
              <a:off x="3586316" y="1358306"/>
              <a:ext cx="5345601" cy="5360037"/>
            </a:xfrm>
            <a:prstGeom prst="rect">
              <a:avLst/>
            </a:prstGeom>
          </p:spPr>
        </p:pic>
        <p:sp>
          <p:nvSpPr>
            <p:cNvPr id="7" name="Shape 2567"/>
            <p:cNvSpPr/>
            <p:nvPr/>
          </p:nvSpPr>
          <p:spPr>
            <a:xfrm>
              <a:off x="4541011" y="1796324"/>
              <a:ext cx="824823" cy="244930"/>
            </a:xfrm>
            <a:custGeom>
              <a:avLst/>
              <a:gdLst/>
              <a:ahLst/>
              <a:cxnLst/>
              <a:rect l="0" t="0" r="0" b="0"/>
              <a:pathLst>
                <a:path w="1319784" h="435864">
                  <a:moveTo>
                    <a:pt x="72644" y="0"/>
                  </a:moveTo>
                  <a:lnTo>
                    <a:pt x="1247140" y="0"/>
                  </a:lnTo>
                  <a:cubicBezTo>
                    <a:pt x="1287272" y="0"/>
                    <a:pt x="1319784" y="32512"/>
                    <a:pt x="1319784" y="72644"/>
                  </a:cubicBezTo>
                  <a:lnTo>
                    <a:pt x="1319784" y="363220"/>
                  </a:lnTo>
                  <a:cubicBezTo>
                    <a:pt x="1319784" y="403352"/>
                    <a:pt x="1287272" y="435864"/>
                    <a:pt x="1247140" y="435864"/>
                  </a:cubicBezTo>
                  <a:lnTo>
                    <a:pt x="72644" y="435864"/>
                  </a:lnTo>
                  <a:cubicBezTo>
                    <a:pt x="32512" y="435864"/>
                    <a:pt x="0" y="403352"/>
                    <a:pt x="0" y="363220"/>
                  </a:cubicBezTo>
                  <a:lnTo>
                    <a:pt x="0" y="72644"/>
                  </a:lnTo>
                  <a:cubicBezTo>
                    <a:pt x="0" y="32512"/>
                    <a:pt x="32512" y="0"/>
                    <a:pt x="72644" y="0"/>
                  </a:cubicBezTo>
                  <a:close/>
                </a:path>
              </a:pathLst>
            </a:custGeom>
            <a:ln w="0" cap="flat">
              <a:round/>
            </a:ln>
          </p:spPr>
          <p:style>
            <a:lnRef idx="0">
              <a:srgbClr val="000000">
                <a:alpha val="0"/>
              </a:srgbClr>
            </a:lnRef>
            <a:fillRef idx="1">
              <a:srgbClr val="4D4D4D"/>
            </a:fillRef>
            <a:effectRef idx="0">
              <a:scrgbClr r="0" g="0" b="0"/>
            </a:effectRef>
            <a:fontRef idx="none"/>
          </p:style>
          <p:txBody>
            <a:bodyPr/>
            <a:lstStyle/>
            <a:p>
              <a:r>
                <a:rPr lang="it-IT" sz="1000" dirty="0">
                  <a:solidFill>
                    <a:srgbClr val="FFFFFF"/>
                  </a:solidFill>
                  <a:latin typeface="Arial" panose="020B0604020202020204" pitchFamily="34" charset="0"/>
                  <a:ea typeface="Arial" panose="020B0604020202020204" pitchFamily="34" charset="0"/>
                  <a:cs typeface="Calibri" panose="020F0502020204030204" pitchFamily="34" charset="0"/>
                </a:rPr>
                <a:t>   </a:t>
              </a:r>
              <a:r>
                <a:rPr lang="it-IT" sz="900" dirty="0">
                  <a:solidFill>
                    <a:srgbClr val="FFFFFF"/>
                  </a:solidFill>
                  <a:latin typeface="Arial" panose="020B0604020202020204" pitchFamily="34" charset="0"/>
                  <a:ea typeface="Arial" panose="020B0604020202020204" pitchFamily="34" charset="0"/>
                  <a:cs typeface="Calibri" panose="020F0502020204030204" pitchFamily="34" charset="0"/>
                </a:rPr>
                <a:t>Re-</a:t>
              </a:r>
              <a:r>
                <a:rPr lang="it-IT" sz="900" dirty="0" err="1">
                  <a:solidFill>
                    <a:srgbClr val="FFFFFF"/>
                  </a:solidFill>
                  <a:latin typeface="Arial" panose="020B0604020202020204" pitchFamily="34" charset="0"/>
                  <a:ea typeface="Arial" panose="020B0604020202020204" pitchFamily="34" charset="0"/>
                  <a:cs typeface="Calibri" panose="020F0502020204030204" pitchFamily="34" charset="0"/>
                </a:rPr>
                <a:t>assess</a:t>
              </a:r>
              <a:endParaRPr lang="it-IT" sz="900" dirty="0"/>
            </a:p>
          </p:txBody>
        </p:sp>
        <p:grpSp>
          <p:nvGrpSpPr>
            <p:cNvPr id="11" name="Gruppo 10"/>
            <p:cNvGrpSpPr/>
            <p:nvPr/>
          </p:nvGrpSpPr>
          <p:grpSpPr>
            <a:xfrm>
              <a:off x="3549124" y="1844900"/>
              <a:ext cx="880311" cy="586629"/>
              <a:chOff x="2215812" y="1826543"/>
              <a:chExt cx="880311" cy="643918"/>
            </a:xfrm>
          </p:grpSpPr>
          <p:sp>
            <p:nvSpPr>
              <p:cNvPr id="8" name="Shape 2564"/>
              <p:cNvSpPr/>
              <p:nvPr/>
            </p:nvSpPr>
            <p:spPr>
              <a:xfrm>
                <a:off x="2215812" y="1826543"/>
                <a:ext cx="880311" cy="643918"/>
              </a:xfrm>
              <a:custGeom>
                <a:avLst/>
                <a:gdLst/>
                <a:ahLst/>
                <a:cxnLst/>
                <a:rect l="0" t="0" r="0" b="0"/>
                <a:pathLst>
                  <a:path w="1319784" h="934212">
                    <a:moveTo>
                      <a:pt x="155702" y="0"/>
                    </a:moveTo>
                    <a:lnTo>
                      <a:pt x="1164082" y="0"/>
                    </a:lnTo>
                    <a:cubicBezTo>
                      <a:pt x="1250061" y="0"/>
                      <a:pt x="1319784" y="69723"/>
                      <a:pt x="1319784" y="155702"/>
                    </a:cubicBezTo>
                    <a:lnTo>
                      <a:pt x="1319784" y="778510"/>
                    </a:lnTo>
                    <a:cubicBezTo>
                      <a:pt x="1319784" y="864489"/>
                      <a:pt x="1250061" y="934212"/>
                      <a:pt x="1164082" y="934212"/>
                    </a:cubicBezTo>
                    <a:lnTo>
                      <a:pt x="155702" y="934212"/>
                    </a:lnTo>
                    <a:cubicBezTo>
                      <a:pt x="69710" y="934212"/>
                      <a:pt x="0" y="864489"/>
                      <a:pt x="0" y="778510"/>
                    </a:cubicBezTo>
                    <a:lnTo>
                      <a:pt x="0" y="155702"/>
                    </a:lnTo>
                    <a:cubicBezTo>
                      <a:pt x="0" y="69723"/>
                      <a:pt x="69710" y="0"/>
                      <a:pt x="155702" y="0"/>
                    </a:cubicBezTo>
                    <a:close/>
                  </a:path>
                </a:pathLst>
              </a:custGeom>
              <a:ln w="0" cap="flat">
                <a:miter lim="127000"/>
              </a:ln>
            </p:spPr>
            <p:style>
              <a:lnRef idx="0">
                <a:srgbClr val="000000">
                  <a:alpha val="0"/>
                </a:srgbClr>
              </a:lnRef>
              <a:fillRef idx="1">
                <a:srgbClr val="600F3E"/>
              </a:fillRef>
              <a:effectRef idx="0">
                <a:scrgbClr r="0" g="0" b="0"/>
              </a:effectRef>
              <a:fontRef idx="none"/>
            </p:style>
            <p:txBody>
              <a:bodyPr/>
              <a:lstStyle/>
              <a:p>
                <a:endParaRPr lang="it-IT"/>
              </a:p>
            </p:txBody>
          </p:sp>
          <p:sp>
            <p:nvSpPr>
              <p:cNvPr id="10" name="Rectangle 2566"/>
              <p:cNvSpPr/>
              <p:nvPr/>
            </p:nvSpPr>
            <p:spPr>
              <a:xfrm>
                <a:off x="2404459" y="1998221"/>
                <a:ext cx="651785" cy="300564"/>
              </a:xfrm>
              <a:prstGeom prst="rect">
                <a:avLst/>
              </a:prstGeom>
              <a:ln>
                <a:noFill/>
              </a:ln>
            </p:spPr>
            <p:txBody>
              <a:bodyPr vert="horz" lIns="0" tIns="0" rIns="0" bIns="0" rtlCol="0">
                <a:noAutofit/>
              </a:bodyPr>
              <a:lstStyle/>
              <a:p>
                <a:pPr>
                  <a:lnSpc>
                    <a:spcPct val="107000"/>
                  </a:lnSpc>
                  <a:spcAft>
                    <a:spcPts val="800"/>
                  </a:spcAft>
                </a:pPr>
                <a:r>
                  <a:rPr lang="it-IT" sz="1100" dirty="0" err="1">
                    <a:solidFill>
                      <a:srgbClr val="FFFFFF"/>
                    </a:solidFill>
                    <a:effectLst/>
                    <a:latin typeface="Arial" panose="020B0604020202020204" pitchFamily="34" charset="0"/>
                    <a:ea typeface="Arial" panose="020B0604020202020204" pitchFamily="34" charset="0"/>
                    <a:cs typeface="Calibri" panose="020F0502020204030204" pitchFamily="34" charset="0"/>
                  </a:rPr>
                  <a:t>Surgery</a:t>
                </a:r>
                <a:endParaRPr lang="it-IT"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26" name="Connettore 2 25"/>
            <p:cNvCxnSpPr/>
            <p:nvPr/>
          </p:nvCxnSpPr>
          <p:spPr>
            <a:xfrm flipH="1">
              <a:off x="4466627" y="2173978"/>
              <a:ext cx="876041" cy="0"/>
            </a:xfrm>
            <a:prstGeom prst="straightConnector1">
              <a:avLst/>
            </a:prstGeom>
            <a:ln w="38100" cmpd="sng">
              <a:solidFill>
                <a:schemeClr val="bg2">
                  <a:lumMod val="50000"/>
                </a:schemeClr>
              </a:solidFill>
              <a:prstDash val="sysDash"/>
              <a:headEnd w="lg" len="lg"/>
              <a:tailEnd type="triangle"/>
            </a:ln>
          </p:spPr>
          <p:style>
            <a:lnRef idx="1">
              <a:schemeClr val="accent1"/>
            </a:lnRef>
            <a:fillRef idx="0">
              <a:schemeClr val="accent1"/>
            </a:fillRef>
            <a:effectRef idx="0">
              <a:schemeClr val="accent1"/>
            </a:effectRef>
            <a:fontRef idx="minor">
              <a:schemeClr val="tx1"/>
            </a:fontRef>
          </p:style>
        </p:cxnSp>
      </p:grpSp>
      <p:sp>
        <p:nvSpPr>
          <p:cNvPr id="3" name="Rettangolo arrotondato 2"/>
          <p:cNvSpPr/>
          <p:nvPr/>
        </p:nvSpPr>
        <p:spPr>
          <a:xfrm>
            <a:off x="3666219" y="6102708"/>
            <a:ext cx="4146141" cy="410344"/>
          </a:xfrm>
          <a:prstGeom prst="roundRect">
            <a:avLst/>
          </a:prstGeom>
          <a:solidFill>
            <a:srgbClr val="FFC000"/>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t>TAS-102 or </a:t>
            </a:r>
            <a:r>
              <a:rPr lang="it-IT" sz="1400" b="1" dirty="0" err="1"/>
              <a:t>Irinotecan</a:t>
            </a:r>
            <a:r>
              <a:rPr lang="it-IT" sz="1400" b="1" dirty="0"/>
              <a:t> or  </a:t>
            </a:r>
            <a:r>
              <a:rPr lang="it-IT" sz="1400" b="1" dirty="0" err="1"/>
              <a:t>Pembro</a:t>
            </a:r>
            <a:r>
              <a:rPr lang="it-IT" sz="1400" b="1" dirty="0"/>
              <a:t>/</a:t>
            </a:r>
            <a:r>
              <a:rPr lang="it-IT" sz="1400" b="1" dirty="0" err="1"/>
              <a:t>Nivo</a:t>
            </a:r>
            <a:r>
              <a:rPr lang="it-IT" sz="1400" b="1" dirty="0"/>
              <a:t> (for MSI-high)</a:t>
            </a:r>
          </a:p>
        </p:txBody>
      </p:sp>
      <p:sp>
        <p:nvSpPr>
          <p:cNvPr id="5" name="Rettangolo 4"/>
          <p:cNvSpPr/>
          <p:nvPr/>
        </p:nvSpPr>
        <p:spPr>
          <a:xfrm>
            <a:off x="1043608" y="2703688"/>
            <a:ext cx="1338933" cy="464842"/>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 LINE</a:t>
            </a:r>
          </a:p>
        </p:txBody>
      </p:sp>
      <p:sp>
        <p:nvSpPr>
          <p:cNvPr id="15" name="Rettangolo 14"/>
          <p:cNvSpPr/>
          <p:nvPr/>
        </p:nvSpPr>
        <p:spPr>
          <a:xfrm>
            <a:off x="1043608" y="5285884"/>
            <a:ext cx="1338933" cy="485193"/>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II LINE</a:t>
            </a:r>
          </a:p>
        </p:txBody>
      </p:sp>
      <p:sp>
        <p:nvSpPr>
          <p:cNvPr id="16" name="Rettangolo 15"/>
          <p:cNvSpPr/>
          <p:nvPr/>
        </p:nvSpPr>
        <p:spPr>
          <a:xfrm>
            <a:off x="1043608" y="6031455"/>
            <a:ext cx="1345018" cy="552851"/>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III LINE</a:t>
            </a:r>
          </a:p>
        </p:txBody>
      </p:sp>
      <p:sp>
        <p:nvSpPr>
          <p:cNvPr id="17" name="Rettangolo 16"/>
          <p:cNvSpPr/>
          <p:nvPr/>
        </p:nvSpPr>
        <p:spPr>
          <a:xfrm>
            <a:off x="185229" y="3882520"/>
            <a:ext cx="2557030" cy="400110"/>
          </a:xfrm>
          <a:prstGeom prst="rect">
            <a:avLst/>
          </a:prstGeom>
        </p:spPr>
        <p:txBody>
          <a:bodyPr wrap="square">
            <a:spAutoFit/>
          </a:bodyPr>
          <a:lstStyle/>
          <a:p>
            <a:r>
              <a:rPr lang="en-US" sz="1000" dirty="0"/>
              <a:t>Pembrolizumab and Nivolumab approved in Asia and USA but not in EU</a:t>
            </a:r>
            <a:endParaRPr lang="it-IT" sz="1000" dirty="0"/>
          </a:p>
        </p:txBody>
      </p:sp>
    </p:spTree>
    <p:extLst>
      <p:ext uri="{BB962C8B-B14F-4D97-AF65-F5344CB8AC3E}">
        <p14:creationId xmlns:p14="http://schemas.microsoft.com/office/powerpoint/2010/main" val="317951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12886"/>
            <a:ext cx="428878" cy="388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DIN-Regular"/>
            </a:endParaRPr>
          </a:p>
        </p:txBody>
      </p:sp>
      <p:sp>
        <p:nvSpPr>
          <p:cNvPr id="3" name="Title 1"/>
          <p:cNvSpPr>
            <a:spLocks noGrp="1"/>
          </p:cNvSpPr>
          <p:nvPr>
            <p:ph type="title"/>
          </p:nvPr>
        </p:nvSpPr>
        <p:spPr>
          <a:xfrm>
            <a:off x="405218" y="187613"/>
            <a:ext cx="7945050" cy="584936"/>
          </a:xfrm>
        </p:spPr>
        <p:txBody>
          <a:bodyPr>
            <a:noAutofit/>
          </a:bodyPr>
          <a:lstStyle/>
          <a:p>
            <a:pPr algn="ctr"/>
            <a:r>
              <a:rPr lang="it-IT" sz="3200" b="1" dirty="0">
                <a:solidFill>
                  <a:srgbClr val="002060"/>
                </a:solidFill>
                <a:latin typeface="+mn-lt"/>
                <a:cs typeface="Arial" panose="020B0604020202020204" pitchFamily="34" charset="0"/>
              </a:rPr>
              <a:t>AGENDA</a:t>
            </a:r>
            <a:endParaRPr lang="en-US" sz="3200" b="1" dirty="0">
              <a:solidFill>
                <a:srgbClr val="002060"/>
              </a:solidFill>
              <a:latin typeface="+mn-lt"/>
              <a:cs typeface="Arial" panose="020B0604020202020204" pitchFamily="34" charset="0"/>
            </a:endParaRPr>
          </a:p>
        </p:txBody>
      </p:sp>
      <p:sp>
        <p:nvSpPr>
          <p:cNvPr id="4" name="CasellaDiTesto 2"/>
          <p:cNvSpPr txBox="1"/>
          <p:nvPr/>
        </p:nvSpPr>
        <p:spPr>
          <a:xfrm>
            <a:off x="405218" y="1712886"/>
            <a:ext cx="7200800" cy="2985433"/>
          </a:xfrm>
          <a:prstGeom prst="rect">
            <a:avLst/>
          </a:prstGeom>
          <a:noFill/>
        </p:spPr>
        <p:txBody>
          <a:bodyPr wrap="square" rtlCol="0">
            <a:spAutoFit/>
          </a:bodyPr>
          <a:lstStyle/>
          <a:p>
            <a:pPr>
              <a:buClr>
                <a:srgbClr val="D44927"/>
              </a:buClr>
            </a:pPr>
            <a:r>
              <a:rPr lang="en-US" sz="2400" dirty="0">
                <a:solidFill>
                  <a:srgbClr val="445665"/>
                </a:solidFill>
                <a:latin typeface="Times New Roman" panose="02020603050405020304" pitchFamily="18" charset="0"/>
                <a:cs typeface="Times New Roman" panose="02020603050405020304" pitchFamily="18" charset="0"/>
              </a:rPr>
              <a:t> </a:t>
            </a:r>
          </a:p>
          <a:p>
            <a:pPr>
              <a:buClr>
                <a:srgbClr val="D44927"/>
              </a:buClr>
              <a:buFont typeface="Wingdings" pitchFamily="2" charset="2"/>
              <a:buChar char="Ø"/>
            </a:pPr>
            <a:endParaRPr lang="en-US" sz="2400" b="1" i="1" dirty="0">
              <a:solidFill>
                <a:srgbClr val="445665"/>
              </a:solidFill>
              <a:latin typeface="Times New Roman" panose="02020603050405020304" pitchFamily="18" charset="0"/>
              <a:cs typeface="Times New Roman" panose="02020603050405020304" pitchFamily="18" charset="0"/>
            </a:endParaRPr>
          </a:p>
          <a:p>
            <a:pPr>
              <a:buClr>
                <a:srgbClr val="D44927"/>
              </a:buClr>
              <a:buFont typeface="Wingdings" pitchFamily="2" charset="2"/>
              <a:buChar char="Ø"/>
            </a:pPr>
            <a:r>
              <a:rPr lang="en-US" sz="2800" b="1" i="1" dirty="0">
                <a:solidFill>
                  <a:srgbClr val="445665"/>
                </a:solidFill>
                <a:cs typeface="Times New Roman" panose="02020603050405020304" pitchFamily="18" charset="0"/>
              </a:rPr>
              <a:t> FIRST LINE</a:t>
            </a:r>
          </a:p>
          <a:p>
            <a:pPr>
              <a:buClr>
                <a:srgbClr val="D44927"/>
              </a:buClr>
            </a:pPr>
            <a:endParaRPr lang="en-US" sz="2800" b="1" i="1" dirty="0">
              <a:solidFill>
                <a:srgbClr val="445665"/>
              </a:solidFill>
              <a:cs typeface="Times New Roman" panose="02020603050405020304" pitchFamily="18" charset="0"/>
            </a:endParaRPr>
          </a:p>
          <a:p>
            <a:pPr>
              <a:buClr>
                <a:srgbClr val="D44927"/>
              </a:buClr>
              <a:buFont typeface="Wingdings" pitchFamily="2" charset="2"/>
              <a:buChar char="Ø"/>
            </a:pPr>
            <a:r>
              <a:rPr lang="en-US" sz="2800" b="1" i="1" dirty="0">
                <a:solidFill>
                  <a:srgbClr val="445665"/>
                </a:solidFill>
                <a:cs typeface="Times New Roman" panose="02020603050405020304" pitchFamily="18" charset="0"/>
              </a:rPr>
              <a:t> SECOND AND THIRD LINE</a:t>
            </a:r>
          </a:p>
          <a:p>
            <a:pPr>
              <a:buClr>
                <a:srgbClr val="D44927"/>
              </a:buClr>
            </a:pPr>
            <a:endParaRPr lang="en-US" sz="2800" b="1" i="1" dirty="0">
              <a:solidFill>
                <a:srgbClr val="445665"/>
              </a:solidFill>
              <a:cs typeface="Times New Roman" panose="02020603050405020304" pitchFamily="18" charset="0"/>
            </a:endParaRPr>
          </a:p>
          <a:p>
            <a:pPr>
              <a:buClr>
                <a:srgbClr val="D44927"/>
              </a:buClr>
              <a:buFont typeface="Wingdings" pitchFamily="2" charset="2"/>
              <a:buChar char="Ø"/>
            </a:pPr>
            <a:r>
              <a:rPr lang="en-US" sz="2800" b="1" i="1" dirty="0">
                <a:solidFill>
                  <a:srgbClr val="445665"/>
                </a:solidFill>
                <a:cs typeface="Times New Roman" panose="02020603050405020304" pitchFamily="18" charset="0"/>
              </a:rPr>
              <a:t> TARGET THERAPIES AND IMMUNOTHERAPY</a:t>
            </a:r>
          </a:p>
        </p:txBody>
      </p:sp>
      <p:sp>
        <p:nvSpPr>
          <p:cNvPr id="7" name="Rettangolo 6">
            <a:extLst>
              <a:ext uri="{FF2B5EF4-FFF2-40B4-BE49-F238E27FC236}">
                <a16:creationId xmlns:a16="http://schemas.microsoft.com/office/drawing/2014/main" id="{C649BB68-670F-394C-9D16-72295C021D94}"/>
              </a:ext>
            </a:extLst>
          </p:cNvPr>
          <p:cNvSpPr/>
          <p:nvPr/>
        </p:nvSpPr>
        <p:spPr bwMode="auto">
          <a:xfrm>
            <a:off x="0" y="1046307"/>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Tree>
    <p:extLst>
      <p:ext uri="{BB962C8B-B14F-4D97-AF65-F5344CB8AC3E}">
        <p14:creationId xmlns:p14="http://schemas.microsoft.com/office/powerpoint/2010/main" val="365659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xEl>
                                              <p:pRg st="0" end="0"/>
                                            </p:txEl>
                                          </p:spTgt>
                                        </p:tgtEl>
                                        <p:attrNameLst>
                                          <p:attrName>style.opacity</p:attrName>
                                        </p:attrNameLst>
                                      </p:cBhvr>
                                      <p:to>
                                        <p:strVal val="0.5"/>
                                      </p:to>
                                    </p:set>
                                    <p:animEffect filter="image" prLst="opacity: 0.5">
                                      <p:cBhvr rctx="IE">
                                        <p:cTn id="7" dur="indefinite"/>
                                        <p:tgtEl>
                                          <p:spTgt spid="4">
                                            <p:txEl>
                                              <p:pRg st="0" end="0"/>
                                            </p:txEl>
                                          </p:spTgt>
                                        </p:tgtEl>
                                      </p:cBhvr>
                                    </p:animEffect>
                                  </p:childTnLst>
                                </p:cTn>
                              </p:par>
                              <p:par>
                                <p:cTn id="8" presetID="9" presetClass="emph" presetSubtype="0" nodeType="withEffect">
                                  <p:stCondLst>
                                    <p:cond delay="0"/>
                                  </p:stCondLst>
                                  <p:childTnLst>
                                    <p:set>
                                      <p:cBhvr rctx="PPT">
                                        <p:cTn id="9" dur="indefinite"/>
                                        <p:tgtEl>
                                          <p:spTgt spid="4">
                                            <p:txEl>
                                              <p:pRg st="2" end="2"/>
                                            </p:txEl>
                                          </p:spTgt>
                                        </p:tgtEl>
                                        <p:attrNameLst>
                                          <p:attrName>style.opacity</p:attrName>
                                        </p:attrNameLst>
                                      </p:cBhvr>
                                      <p:to>
                                        <p:strVal val="0.5"/>
                                      </p:to>
                                    </p:set>
                                    <p:animEffect filter="image" prLst="opacity: 0.5">
                                      <p:cBhvr rctx="IE">
                                        <p:cTn id="10" dur="indefinite"/>
                                        <p:tgtEl>
                                          <p:spTgt spid="4">
                                            <p:txEl>
                                              <p:pRg st="2" end="2"/>
                                            </p:txEl>
                                          </p:spTgt>
                                        </p:tgtEl>
                                      </p:cBhvr>
                                    </p:animEffect>
                                  </p:childTnLst>
                                </p:cTn>
                              </p:par>
                              <p:par>
                                <p:cTn id="11" presetID="9" presetClass="emph" presetSubtype="0" nodeType="withEffect">
                                  <p:stCondLst>
                                    <p:cond delay="0"/>
                                  </p:stCondLst>
                                  <p:childTnLst>
                                    <p:set>
                                      <p:cBhvr rctx="PPT">
                                        <p:cTn id="12" dur="indefinite"/>
                                        <p:tgtEl>
                                          <p:spTgt spid="4">
                                            <p:txEl>
                                              <p:pRg st="4" end="4"/>
                                            </p:txEl>
                                          </p:spTgt>
                                        </p:tgtEl>
                                        <p:attrNameLst>
                                          <p:attrName>style.opacity</p:attrName>
                                        </p:attrNameLst>
                                      </p:cBhvr>
                                      <p:to>
                                        <p:strVal val="0.5"/>
                                      </p:to>
                                    </p:set>
                                    <p:animEffect filter="image" prLst="opacity: 0.5">
                                      <p:cBhvr rctx="IE">
                                        <p:cTn id="13" dur="indefinite"/>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dirty="0"/>
          </a:p>
        </p:txBody>
      </p:sp>
      <p:grpSp>
        <p:nvGrpSpPr>
          <p:cNvPr id="4" name="Group 4741"/>
          <p:cNvGrpSpPr/>
          <p:nvPr/>
        </p:nvGrpSpPr>
        <p:grpSpPr>
          <a:xfrm>
            <a:off x="323528" y="1196752"/>
            <a:ext cx="8439472" cy="5143500"/>
            <a:chOff x="0" y="0"/>
            <a:chExt cx="9144000" cy="5143500"/>
          </a:xfrm>
        </p:grpSpPr>
        <p:sp>
          <p:nvSpPr>
            <p:cNvPr id="5" name="Rectangle 175"/>
            <p:cNvSpPr/>
            <p:nvPr/>
          </p:nvSpPr>
          <p:spPr>
            <a:xfrm>
              <a:off x="4430298" y="1975746"/>
              <a:ext cx="381160" cy="132093"/>
            </a:xfrm>
            <a:prstGeom prst="rect">
              <a:avLst/>
            </a:prstGeom>
            <a:ln>
              <a:noFill/>
            </a:ln>
          </p:spPr>
          <p:txBody>
            <a:bodyPr vert="horz" lIns="0" tIns="0" rIns="0" bIns="0" rtlCol="0">
              <a:noAutofit/>
            </a:bodyPr>
            <a:lstStyle/>
            <a:p>
              <a:pPr>
                <a:lnSpc>
                  <a:spcPct val="107000"/>
                </a:lnSpc>
                <a:spcAft>
                  <a:spcPts val="800"/>
                </a:spcAft>
              </a:pPr>
              <a:r>
                <a:rPr lang="it-IT" sz="700" b="1">
                  <a:solidFill>
                    <a:srgbClr val="000000"/>
                  </a:solidFill>
                  <a:effectLst/>
                  <a:latin typeface="Arial" panose="020B0604020202020204" pitchFamily="34" charset="0"/>
                  <a:ea typeface="Arial" panose="020B0604020202020204" pitchFamily="34" charset="0"/>
                  <a:cs typeface="Calibri" panose="020F0502020204030204" pitchFamily="34" charset="0"/>
                </a:rPr>
                <a:t>Slide 3 </a:t>
              </a:r>
              <a:endPar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177"/>
            <p:cNvPicPr/>
            <p:nvPr/>
          </p:nvPicPr>
          <p:blipFill>
            <a:blip r:embed="rId3" cstate="print"/>
            <a:stretch>
              <a:fillRect/>
            </a:stretch>
          </p:blipFill>
          <p:spPr>
            <a:xfrm>
              <a:off x="0" y="0"/>
              <a:ext cx="9144000" cy="5143500"/>
            </a:xfrm>
            <a:prstGeom prst="rect">
              <a:avLst/>
            </a:prstGeom>
          </p:spPr>
        </p:pic>
      </p:grpSp>
      <p:sp>
        <p:nvSpPr>
          <p:cNvPr id="7" name="Rettangolo 6"/>
          <p:cNvSpPr/>
          <p:nvPr/>
        </p:nvSpPr>
        <p:spPr>
          <a:xfrm>
            <a:off x="2722386" y="6331940"/>
            <a:ext cx="6444207" cy="289951"/>
          </a:xfrm>
          <a:prstGeom prst="rect">
            <a:avLst/>
          </a:prstGeom>
        </p:spPr>
        <p:txBody>
          <a:bodyPr wrap="square">
            <a:spAutoFit/>
          </a:bodyPr>
          <a:lstStyle/>
          <a:p>
            <a:pPr marL="1913255">
              <a:lnSpc>
                <a:spcPct val="107000"/>
              </a:lnSpc>
              <a:spcAft>
                <a:spcPts val="0"/>
              </a:spcAft>
            </a:pPr>
            <a:r>
              <a:rPr lang="it-IT" sz="1200" dirty="0" err="1">
                <a:solidFill>
                  <a:srgbClr val="000000"/>
                </a:solidFill>
                <a:latin typeface="Arial" panose="020B0604020202020204" pitchFamily="34" charset="0"/>
                <a:ea typeface="Arial" panose="020B0604020202020204" pitchFamily="34" charset="0"/>
                <a:cs typeface="Calibri" panose="020F0502020204030204" pitchFamily="34" charset="0"/>
              </a:rPr>
              <a:t>Presented</a:t>
            </a:r>
            <a:r>
              <a:rPr lang="it-IT" sz="1200" dirty="0">
                <a:solidFill>
                  <a:srgbClr val="000000"/>
                </a:solidFill>
                <a:latin typeface="Arial" panose="020B0604020202020204" pitchFamily="34" charset="0"/>
                <a:ea typeface="Arial" panose="020B0604020202020204" pitchFamily="34" charset="0"/>
                <a:cs typeface="Calibri" panose="020F0502020204030204" pitchFamily="34" charset="0"/>
              </a:rPr>
              <a:t> By </a:t>
            </a:r>
            <a:r>
              <a:rPr lang="it-IT" sz="1200" dirty="0" err="1">
                <a:solidFill>
                  <a:srgbClr val="000000"/>
                </a:solidFill>
                <a:latin typeface="Arial" panose="020B0604020202020204" pitchFamily="34" charset="0"/>
                <a:ea typeface="Arial" panose="020B0604020202020204" pitchFamily="34" charset="0"/>
                <a:cs typeface="Calibri" panose="020F0502020204030204" pitchFamily="34" charset="0"/>
              </a:rPr>
              <a:t>Kohei</a:t>
            </a:r>
            <a:r>
              <a:rPr lang="it-IT" sz="1200" dirty="0">
                <a:solidFill>
                  <a:srgbClr val="000000"/>
                </a:solidFill>
                <a:latin typeface="Arial" panose="020B0604020202020204" pitchFamily="34" charset="0"/>
                <a:ea typeface="Arial" panose="020B0604020202020204" pitchFamily="34" charset="0"/>
                <a:cs typeface="Calibri" panose="020F0502020204030204" pitchFamily="34" charset="0"/>
              </a:rPr>
              <a:t> </a:t>
            </a:r>
            <a:r>
              <a:rPr lang="it-IT" sz="1200" dirty="0" err="1">
                <a:solidFill>
                  <a:srgbClr val="000000"/>
                </a:solidFill>
                <a:latin typeface="Arial" panose="020B0604020202020204" pitchFamily="34" charset="0"/>
                <a:ea typeface="Arial" panose="020B0604020202020204" pitchFamily="34" charset="0"/>
                <a:cs typeface="Calibri" panose="020F0502020204030204" pitchFamily="34" charset="0"/>
              </a:rPr>
              <a:t>Shitara</a:t>
            </a:r>
            <a:r>
              <a:rPr lang="it-IT" sz="1200" dirty="0">
                <a:solidFill>
                  <a:srgbClr val="000000"/>
                </a:solidFill>
                <a:latin typeface="Arial" panose="020B0604020202020204" pitchFamily="34" charset="0"/>
                <a:ea typeface="Arial" panose="020B0604020202020204" pitchFamily="34" charset="0"/>
                <a:cs typeface="Calibri" panose="020F0502020204030204" pitchFamily="34" charset="0"/>
              </a:rPr>
              <a:t> </a:t>
            </a:r>
            <a:r>
              <a:rPr lang="it-IT" sz="1200" dirty="0" err="1">
                <a:solidFill>
                  <a:srgbClr val="000000"/>
                </a:solidFill>
                <a:latin typeface="Arial" panose="020B0604020202020204" pitchFamily="34" charset="0"/>
                <a:ea typeface="Arial" panose="020B0604020202020204" pitchFamily="34" charset="0"/>
                <a:cs typeface="Calibri" panose="020F0502020204030204" pitchFamily="34" charset="0"/>
              </a:rPr>
              <a:t>at</a:t>
            </a:r>
            <a:r>
              <a:rPr lang="it-IT" sz="1200" dirty="0">
                <a:solidFill>
                  <a:srgbClr val="000000"/>
                </a:solidFill>
                <a:latin typeface="Arial" panose="020B0604020202020204" pitchFamily="34" charset="0"/>
                <a:ea typeface="Arial" panose="020B0604020202020204" pitchFamily="34" charset="0"/>
                <a:cs typeface="Calibri" panose="020F0502020204030204" pitchFamily="34" charset="0"/>
              </a:rPr>
              <a:t> 2018 ASCO </a:t>
            </a:r>
            <a:r>
              <a:rPr lang="it-IT" sz="1200" dirty="0" err="1">
                <a:solidFill>
                  <a:srgbClr val="000000"/>
                </a:solidFill>
                <a:latin typeface="Arial" panose="020B0604020202020204" pitchFamily="34" charset="0"/>
                <a:ea typeface="Arial" panose="020B0604020202020204" pitchFamily="34" charset="0"/>
                <a:cs typeface="Calibri" panose="020F0502020204030204" pitchFamily="34" charset="0"/>
              </a:rPr>
              <a:t>Annual</a:t>
            </a:r>
            <a:r>
              <a:rPr lang="it-IT" sz="1200" dirty="0">
                <a:solidFill>
                  <a:srgbClr val="000000"/>
                </a:solidFill>
                <a:latin typeface="Arial" panose="020B0604020202020204" pitchFamily="34" charset="0"/>
                <a:ea typeface="Arial" panose="020B0604020202020204" pitchFamily="34" charset="0"/>
                <a:cs typeface="Calibri" panose="020F0502020204030204" pitchFamily="34" charset="0"/>
              </a:rPr>
              <a:t> Meeting </a:t>
            </a:r>
            <a:endParaRPr lang="it-IT" sz="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11">
            <a:extLst>
              <a:ext uri="{FF2B5EF4-FFF2-40B4-BE49-F238E27FC236}">
                <a16:creationId xmlns:a16="http://schemas.microsoft.com/office/drawing/2014/main" id="{FA6F31CB-B5F4-B747-AF49-3AB2F576778D}"/>
              </a:ext>
            </a:extLst>
          </p:cNvPr>
          <p:cNvSpPr>
            <a:spLocks noGrp="1" noChangeArrowheads="1"/>
          </p:cNvSpPr>
          <p:nvPr>
            <p:ph type="title"/>
          </p:nvPr>
        </p:nvSpPr>
        <p:spPr bwMode="auto">
          <a:xfrm>
            <a:off x="458367" y="260648"/>
            <a:ext cx="8108608" cy="4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Target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Therapy</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and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Immunotherapy</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in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advanced</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gastric</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cancer</a:t>
            </a:r>
            <a:endPar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endParaRPr>
          </a:p>
        </p:txBody>
      </p:sp>
      <p:sp>
        <p:nvSpPr>
          <p:cNvPr id="9" name="Rettangolo 8">
            <a:extLst>
              <a:ext uri="{FF2B5EF4-FFF2-40B4-BE49-F238E27FC236}">
                <a16:creationId xmlns:a16="http://schemas.microsoft.com/office/drawing/2014/main" id="{B5906B2E-2BD5-3649-AE3B-E29982445CA6}"/>
              </a:ext>
            </a:extLst>
          </p:cNvPr>
          <p:cNvSpPr/>
          <p:nvPr/>
        </p:nvSpPr>
        <p:spPr bwMode="auto">
          <a:xfrm>
            <a:off x="28667" y="900619"/>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Tree>
    <p:extLst>
      <p:ext uri="{BB962C8B-B14F-4D97-AF65-F5344CB8AC3E}">
        <p14:creationId xmlns:p14="http://schemas.microsoft.com/office/powerpoint/2010/main" val="3502342914"/>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6B739489-A1EB-F640-8923-344B71A84B1A}"/>
              </a:ext>
            </a:extLst>
          </p:cNvPr>
          <p:cNvSpPr/>
          <p:nvPr/>
        </p:nvSpPr>
        <p:spPr bwMode="auto">
          <a:xfrm>
            <a:off x="-2316" y="667737"/>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
        <p:nvSpPr>
          <p:cNvPr id="8" name="Rectangle 11">
            <a:extLst>
              <a:ext uri="{FF2B5EF4-FFF2-40B4-BE49-F238E27FC236}">
                <a16:creationId xmlns:a16="http://schemas.microsoft.com/office/drawing/2014/main" id="{FA6F31CB-B5F4-B747-AF49-3AB2F576778D}"/>
              </a:ext>
            </a:extLst>
          </p:cNvPr>
          <p:cNvSpPr>
            <a:spLocks noChangeArrowheads="1"/>
          </p:cNvSpPr>
          <p:nvPr/>
        </p:nvSpPr>
        <p:spPr bwMode="auto">
          <a:xfrm>
            <a:off x="1738953" y="155575"/>
            <a:ext cx="5661463" cy="4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Immunotherapy</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in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advanced</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gastric</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cancer</a:t>
            </a:r>
            <a:endPar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endParaRPr>
          </a:p>
        </p:txBody>
      </p:sp>
      <p:pic>
        <p:nvPicPr>
          <p:cNvPr id="3" name="Immagine 2">
            <a:extLst>
              <a:ext uri="{FF2B5EF4-FFF2-40B4-BE49-F238E27FC236}">
                <a16:creationId xmlns:a16="http://schemas.microsoft.com/office/drawing/2014/main" id="{4D99EF33-6143-FA47-B4C9-89B866AB83F8}"/>
              </a:ext>
            </a:extLst>
          </p:cNvPr>
          <p:cNvPicPr>
            <a:picLocks noChangeAspect="1"/>
          </p:cNvPicPr>
          <p:nvPr/>
        </p:nvPicPr>
        <p:blipFill>
          <a:blip r:embed="rId3" cstate="print"/>
          <a:stretch>
            <a:fillRect/>
          </a:stretch>
        </p:blipFill>
        <p:spPr>
          <a:xfrm>
            <a:off x="323527" y="867531"/>
            <a:ext cx="3888433" cy="946709"/>
          </a:xfrm>
          <a:prstGeom prst="rect">
            <a:avLst/>
          </a:prstGeom>
          <a:ln>
            <a:solidFill>
              <a:schemeClr val="tx1"/>
            </a:solidFill>
          </a:ln>
        </p:spPr>
      </p:pic>
      <p:sp>
        <p:nvSpPr>
          <p:cNvPr id="6" name="CasellaDiTesto 5">
            <a:extLst>
              <a:ext uri="{FF2B5EF4-FFF2-40B4-BE49-F238E27FC236}">
                <a16:creationId xmlns:a16="http://schemas.microsoft.com/office/drawing/2014/main" id="{D7AEB567-71DD-FE4E-B739-F85BC5793E0C}"/>
              </a:ext>
            </a:extLst>
          </p:cNvPr>
          <p:cNvSpPr txBox="1"/>
          <p:nvPr/>
        </p:nvSpPr>
        <p:spPr>
          <a:xfrm>
            <a:off x="5873766" y="1043728"/>
            <a:ext cx="2730681" cy="276999"/>
          </a:xfrm>
          <a:prstGeom prst="rect">
            <a:avLst/>
          </a:prstGeom>
          <a:noFill/>
        </p:spPr>
        <p:txBody>
          <a:bodyPr wrap="square" rtlCol="0">
            <a:spAutoFit/>
          </a:bodyPr>
          <a:lstStyle/>
          <a:p>
            <a:r>
              <a:rPr lang="fr-FR" sz="1200" i="1" dirty="0" err="1">
                <a:latin typeface="Arial-BoldMT"/>
              </a:rPr>
              <a:t>Cong</a:t>
            </a:r>
            <a:r>
              <a:rPr lang="fr-FR" sz="1200" i="1" dirty="0">
                <a:latin typeface="Arial-BoldMT"/>
              </a:rPr>
              <a:t> C, et al. </a:t>
            </a:r>
            <a:r>
              <a:rPr lang="fr-FR" sz="1200" i="1" dirty="0" err="1">
                <a:latin typeface="Arial-BoldMT"/>
              </a:rPr>
              <a:t>OncoImmunology</a:t>
            </a:r>
            <a:r>
              <a:rPr lang="fr-FR" sz="1200" i="1" dirty="0">
                <a:latin typeface="Arial-BoldMT"/>
              </a:rPr>
              <a:t> 2019</a:t>
            </a:r>
            <a:endParaRPr lang="it-IT" sz="1200" i="1" dirty="0"/>
          </a:p>
        </p:txBody>
      </p:sp>
      <p:pic>
        <p:nvPicPr>
          <p:cNvPr id="5" name="Immagine 4"/>
          <p:cNvPicPr>
            <a:picLocks noChangeAspect="1"/>
          </p:cNvPicPr>
          <p:nvPr/>
        </p:nvPicPr>
        <p:blipFill>
          <a:blip r:embed="rId4" cstate="print"/>
          <a:stretch>
            <a:fillRect/>
          </a:stretch>
        </p:blipFill>
        <p:spPr>
          <a:xfrm>
            <a:off x="326029" y="1866281"/>
            <a:ext cx="7966114" cy="4720932"/>
          </a:xfrm>
          <a:prstGeom prst="rect">
            <a:avLst/>
          </a:prstGeom>
        </p:spPr>
      </p:pic>
      <p:sp>
        <p:nvSpPr>
          <p:cNvPr id="2" name="Rettangolo arrotondato 1"/>
          <p:cNvSpPr/>
          <p:nvPr/>
        </p:nvSpPr>
        <p:spPr>
          <a:xfrm>
            <a:off x="323527" y="2636912"/>
            <a:ext cx="7776865" cy="50405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D7AEB567-71DD-FE4E-B739-F85BC5793E0C}"/>
              </a:ext>
            </a:extLst>
          </p:cNvPr>
          <p:cNvSpPr txBox="1"/>
          <p:nvPr/>
        </p:nvSpPr>
        <p:spPr>
          <a:xfrm>
            <a:off x="8292142" y="2753536"/>
            <a:ext cx="513827" cy="276999"/>
          </a:xfrm>
          <a:prstGeom prst="rect">
            <a:avLst/>
          </a:prstGeom>
          <a:solidFill>
            <a:srgbClr val="00B0F0"/>
          </a:solidFill>
          <a:ln>
            <a:solidFill>
              <a:srgbClr val="002060"/>
            </a:solidFill>
          </a:ln>
        </p:spPr>
        <p:txBody>
          <a:bodyPr wrap="square" rtlCol="0">
            <a:spAutoFit/>
          </a:bodyPr>
          <a:lstStyle/>
          <a:p>
            <a:r>
              <a:rPr lang="fr-FR" sz="1200" b="1" i="1" dirty="0">
                <a:latin typeface="Arial-BoldMT"/>
              </a:rPr>
              <a:t>POS</a:t>
            </a:r>
            <a:endParaRPr lang="it-IT" sz="1200" b="1" i="1" dirty="0"/>
          </a:p>
        </p:txBody>
      </p:sp>
      <p:sp>
        <p:nvSpPr>
          <p:cNvPr id="10" name="CasellaDiTesto 9">
            <a:extLst>
              <a:ext uri="{FF2B5EF4-FFF2-40B4-BE49-F238E27FC236}">
                <a16:creationId xmlns:a16="http://schemas.microsoft.com/office/drawing/2014/main" id="{D7AEB567-71DD-FE4E-B739-F85BC5793E0C}"/>
              </a:ext>
            </a:extLst>
          </p:cNvPr>
          <p:cNvSpPr txBox="1"/>
          <p:nvPr/>
        </p:nvSpPr>
        <p:spPr>
          <a:xfrm>
            <a:off x="8292141" y="3197968"/>
            <a:ext cx="513827" cy="276999"/>
          </a:xfrm>
          <a:prstGeom prst="rect">
            <a:avLst/>
          </a:prstGeom>
          <a:solidFill>
            <a:srgbClr val="FF0000"/>
          </a:solidFill>
          <a:ln>
            <a:solidFill>
              <a:srgbClr val="002060"/>
            </a:solidFill>
          </a:ln>
        </p:spPr>
        <p:txBody>
          <a:bodyPr wrap="square" rtlCol="0">
            <a:spAutoFit/>
          </a:bodyPr>
          <a:lstStyle/>
          <a:p>
            <a:r>
              <a:rPr lang="fr-FR" sz="1200" b="1" i="1" dirty="0">
                <a:latin typeface="Arial-BoldMT"/>
              </a:rPr>
              <a:t>NEG</a:t>
            </a:r>
            <a:endParaRPr lang="it-IT" sz="1200" b="1" i="1" dirty="0"/>
          </a:p>
        </p:txBody>
      </p:sp>
      <p:sp>
        <p:nvSpPr>
          <p:cNvPr id="11" name="CasellaDiTesto 10">
            <a:extLst>
              <a:ext uri="{FF2B5EF4-FFF2-40B4-BE49-F238E27FC236}">
                <a16:creationId xmlns:a16="http://schemas.microsoft.com/office/drawing/2014/main" id="{D7AEB567-71DD-FE4E-B739-F85BC5793E0C}"/>
              </a:ext>
            </a:extLst>
          </p:cNvPr>
          <p:cNvSpPr txBox="1"/>
          <p:nvPr/>
        </p:nvSpPr>
        <p:spPr>
          <a:xfrm>
            <a:off x="8347533" y="4937492"/>
            <a:ext cx="513827" cy="276999"/>
          </a:xfrm>
          <a:prstGeom prst="rect">
            <a:avLst/>
          </a:prstGeom>
          <a:solidFill>
            <a:srgbClr val="FF0000"/>
          </a:solidFill>
          <a:ln>
            <a:solidFill>
              <a:srgbClr val="002060"/>
            </a:solidFill>
          </a:ln>
        </p:spPr>
        <p:txBody>
          <a:bodyPr wrap="square" rtlCol="0">
            <a:spAutoFit/>
          </a:bodyPr>
          <a:lstStyle/>
          <a:p>
            <a:r>
              <a:rPr lang="fr-FR" sz="1200" b="1" i="1" dirty="0">
                <a:latin typeface="Arial-BoldMT"/>
              </a:rPr>
              <a:t>NEG</a:t>
            </a:r>
            <a:endParaRPr lang="it-IT" sz="1200" b="1" i="1" dirty="0"/>
          </a:p>
        </p:txBody>
      </p:sp>
      <p:sp>
        <p:nvSpPr>
          <p:cNvPr id="12" name="Rettangolo arrotondato 11">
            <a:extLst>
              <a:ext uri="{FF2B5EF4-FFF2-40B4-BE49-F238E27FC236}">
                <a16:creationId xmlns:a16="http://schemas.microsoft.com/office/drawing/2014/main" id="{A037BA86-C435-A541-9267-949AB7B2FEA6}"/>
              </a:ext>
            </a:extLst>
          </p:cNvPr>
          <p:cNvSpPr/>
          <p:nvPr/>
        </p:nvSpPr>
        <p:spPr>
          <a:xfrm>
            <a:off x="323527" y="3138392"/>
            <a:ext cx="7776865" cy="5998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arrotondato 12">
            <a:extLst>
              <a:ext uri="{FF2B5EF4-FFF2-40B4-BE49-F238E27FC236}">
                <a16:creationId xmlns:a16="http://schemas.microsoft.com/office/drawing/2014/main" id="{BD1AD7B7-DB57-4D40-880B-C66A332872E8}"/>
              </a:ext>
            </a:extLst>
          </p:cNvPr>
          <p:cNvSpPr/>
          <p:nvPr/>
        </p:nvSpPr>
        <p:spPr>
          <a:xfrm>
            <a:off x="323527" y="4805874"/>
            <a:ext cx="7968615" cy="6393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5547144"/>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9850D1A7-1087-2046-BE6B-FBC4107E7424}"/>
              </a:ext>
            </a:extLst>
          </p:cNvPr>
          <p:cNvSpPr>
            <a:spLocks noGrp="1"/>
          </p:cNvSpPr>
          <p:nvPr>
            <p:ph type="subTitle" idx="1"/>
          </p:nvPr>
        </p:nvSpPr>
        <p:spPr>
          <a:xfrm>
            <a:off x="1143000" y="3933056"/>
            <a:ext cx="6858000" cy="1038368"/>
          </a:xfrm>
        </p:spPr>
        <p:txBody>
          <a:bodyPr>
            <a:normAutofit lnSpcReduction="10000"/>
          </a:bodyPr>
          <a:lstStyle/>
          <a:p>
            <a:r>
              <a:rPr lang="it-IT" dirty="0"/>
              <a:t>Dichiaro</a:t>
            </a:r>
            <a:br>
              <a:rPr lang="it-IT" dirty="0"/>
            </a:br>
            <a:r>
              <a:rPr lang="it-IT" b="1" dirty="0"/>
              <a:t>che negli ultimi due anni </a:t>
            </a:r>
            <a:r>
              <a:rPr lang="it-IT" b="1" u="sng" dirty="0"/>
              <a:t>NON ho avuto </a:t>
            </a:r>
            <a:r>
              <a:rPr lang="it-IT" b="1" dirty="0"/>
              <a:t>rapporti diretti di finanziamento con soggetti portatori di interessi commerciali in campo sanitario</a:t>
            </a:r>
            <a:endParaRPr lang="it-IT" dirty="0"/>
          </a:p>
        </p:txBody>
      </p:sp>
      <p:sp>
        <p:nvSpPr>
          <p:cNvPr id="6" name="CasellaDiTesto 5">
            <a:extLst>
              <a:ext uri="{FF2B5EF4-FFF2-40B4-BE49-F238E27FC236}">
                <a16:creationId xmlns:a16="http://schemas.microsoft.com/office/drawing/2014/main" id="{9E0C2F9E-EEE0-D640-A972-8F31DF4B90FB}"/>
              </a:ext>
            </a:extLst>
          </p:cNvPr>
          <p:cNvSpPr txBox="1"/>
          <p:nvPr/>
        </p:nvSpPr>
        <p:spPr>
          <a:xfrm>
            <a:off x="2522097" y="2370366"/>
            <a:ext cx="3821075" cy="400110"/>
          </a:xfrm>
          <a:prstGeom prst="rect">
            <a:avLst/>
          </a:prstGeom>
          <a:noFill/>
        </p:spPr>
        <p:txBody>
          <a:bodyPr wrap="square" rtlCol="0">
            <a:spAutoFit/>
          </a:bodyPr>
          <a:lstStyle/>
          <a:p>
            <a:pPr algn="ctr"/>
            <a:r>
              <a:rPr lang="it-IT" sz="2000" dirty="0"/>
              <a:t>Io sottoscritto dr. Alessandro Parisi</a:t>
            </a:r>
          </a:p>
        </p:txBody>
      </p:sp>
      <p:pic>
        <p:nvPicPr>
          <p:cNvPr id="8" name="Immagine 7"/>
          <p:cNvPicPr>
            <a:picLocks noChangeAspect="1"/>
          </p:cNvPicPr>
          <p:nvPr/>
        </p:nvPicPr>
        <p:blipFill>
          <a:blip r:embed="rId3"/>
          <a:stretch>
            <a:fillRect/>
          </a:stretch>
        </p:blipFill>
        <p:spPr>
          <a:xfrm>
            <a:off x="1143000" y="619757"/>
            <a:ext cx="7138094" cy="1052945"/>
          </a:xfrm>
          <a:prstGeom prst="rect">
            <a:avLst/>
          </a:prstGeom>
        </p:spPr>
      </p:pic>
    </p:spTree>
    <p:extLst>
      <p:ext uri="{BB962C8B-B14F-4D97-AF65-F5344CB8AC3E}">
        <p14:creationId xmlns:p14="http://schemas.microsoft.com/office/powerpoint/2010/main" val="3953566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6B739489-A1EB-F640-8923-344B71A84B1A}"/>
              </a:ext>
            </a:extLst>
          </p:cNvPr>
          <p:cNvSpPr/>
          <p:nvPr/>
        </p:nvSpPr>
        <p:spPr bwMode="auto">
          <a:xfrm>
            <a:off x="-2316" y="667737"/>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
        <p:nvSpPr>
          <p:cNvPr id="8" name="Rectangle 11">
            <a:extLst>
              <a:ext uri="{FF2B5EF4-FFF2-40B4-BE49-F238E27FC236}">
                <a16:creationId xmlns:a16="http://schemas.microsoft.com/office/drawing/2014/main" id="{FA6F31CB-B5F4-B747-AF49-3AB2F576778D}"/>
              </a:ext>
            </a:extLst>
          </p:cNvPr>
          <p:cNvSpPr>
            <a:spLocks noChangeArrowheads="1"/>
          </p:cNvSpPr>
          <p:nvPr/>
        </p:nvSpPr>
        <p:spPr bwMode="auto">
          <a:xfrm>
            <a:off x="1738953" y="155575"/>
            <a:ext cx="5661463" cy="4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Immunotherapy</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in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advanced</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gastric</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cancer</a:t>
            </a:r>
            <a:endPar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endParaRPr>
          </a:p>
        </p:txBody>
      </p:sp>
      <p:sp>
        <p:nvSpPr>
          <p:cNvPr id="18" name="CasellaDiTesto 9">
            <a:extLst>
              <a:ext uri="{FF2B5EF4-FFF2-40B4-BE49-F238E27FC236}">
                <a16:creationId xmlns:a16="http://schemas.microsoft.com/office/drawing/2014/main" id="{EC1CB330-ADAD-724D-B878-A52A99C429A8}"/>
              </a:ext>
            </a:extLst>
          </p:cNvPr>
          <p:cNvSpPr txBox="1">
            <a:spLocks noChangeArrowheads="1"/>
          </p:cNvSpPr>
          <p:nvPr/>
        </p:nvSpPr>
        <p:spPr bwMode="auto">
          <a:xfrm>
            <a:off x="5368700" y="1920904"/>
            <a:ext cx="3517740" cy="376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179388" indent="-179388">
              <a:spcBef>
                <a:spcPct val="0"/>
              </a:spcBef>
              <a:spcAft>
                <a:spcPts val="1350"/>
              </a:spcAft>
              <a:buClr>
                <a:srgbClr val="D44927"/>
              </a:buClr>
            </a:pPr>
            <a:r>
              <a:rPr lang="it-IT" altLang="it-IT" sz="1600" b="1" dirty="0">
                <a:solidFill>
                  <a:srgbClr val="445665"/>
                </a:solidFill>
              </a:rPr>
              <a:t>ICI </a:t>
            </a:r>
            <a:r>
              <a:rPr lang="it-IT" altLang="it-IT" sz="1600" b="1" dirty="0" err="1">
                <a:solidFill>
                  <a:srgbClr val="445665"/>
                </a:solidFill>
              </a:rPr>
              <a:t>demonstrated</a:t>
            </a:r>
            <a:r>
              <a:rPr lang="it-IT" altLang="it-IT" sz="1600" b="1" dirty="0">
                <a:solidFill>
                  <a:srgbClr val="445665"/>
                </a:solidFill>
              </a:rPr>
              <a:t> a non </a:t>
            </a:r>
            <a:r>
              <a:rPr lang="it-IT" altLang="it-IT" sz="1600" b="1" dirty="0" err="1">
                <a:solidFill>
                  <a:srgbClr val="445665"/>
                </a:solidFill>
              </a:rPr>
              <a:t>statistically</a:t>
            </a:r>
            <a:r>
              <a:rPr lang="it-IT" altLang="it-IT" sz="1600" b="1" dirty="0">
                <a:solidFill>
                  <a:srgbClr val="445665"/>
                </a:solidFill>
              </a:rPr>
              <a:t> </a:t>
            </a:r>
            <a:r>
              <a:rPr lang="it-IT" altLang="it-IT" sz="1600" b="1" dirty="0" err="1">
                <a:solidFill>
                  <a:srgbClr val="445665"/>
                </a:solidFill>
              </a:rPr>
              <a:t>significant</a:t>
            </a:r>
            <a:r>
              <a:rPr lang="it-IT" altLang="it-IT" sz="1600" b="1" dirty="0">
                <a:solidFill>
                  <a:srgbClr val="445665"/>
                </a:solidFill>
              </a:rPr>
              <a:t> trend </a:t>
            </a:r>
            <a:r>
              <a:rPr lang="it-IT" altLang="it-IT" sz="1600" b="1" dirty="0" err="1">
                <a:solidFill>
                  <a:srgbClr val="445665"/>
                </a:solidFill>
              </a:rPr>
              <a:t>toward</a:t>
            </a:r>
            <a:r>
              <a:rPr lang="it-IT" altLang="it-IT" sz="1600" b="1" dirty="0">
                <a:solidFill>
                  <a:srgbClr val="445665"/>
                </a:solidFill>
              </a:rPr>
              <a:t> a </a:t>
            </a:r>
            <a:r>
              <a:rPr lang="it-IT" altLang="it-IT" sz="1600" b="1" dirty="0" err="1">
                <a:solidFill>
                  <a:srgbClr val="445665"/>
                </a:solidFill>
              </a:rPr>
              <a:t>better</a:t>
            </a:r>
            <a:r>
              <a:rPr lang="it-IT" altLang="it-IT" sz="1600" b="1" dirty="0">
                <a:solidFill>
                  <a:srgbClr val="445665"/>
                </a:solidFill>
              </a:rPr>
              <a:t> OS </a:t>
            </a:r>
            <a:r>
              <a:rPr lang="it-IT" altLang="it-IT" sz="1600" b="1" dirty="0" err="1">
                <a:solidFill>
                  <a:srgbClr val="445665"/>
                </a:solidFill>
              </a:rPr>
              <a:t>compared</a:t>
            </a:r>
            <a:r>
              <a:rPr lang="it-IT" altLang="it-IT" sz="1600" b="1" dirty="0">
                <a:solidFill>
                  <a:srgbClr val="445665"/>
                </a:solidFill>
              </a:rPr>
              <a:t> with control in </a:t>
            </a:r>
            <a:r>
              <a:rPr lang="it-IT" altLang="it-IT" sz="1600" b="1" dirty="0" err="1">
                <a:solidFill>
                  <a:srgbClr val="445665"/>
                </a:solidFill>
              </a:rPr>
              <a:t>all</a:t>
            </a:r>
            <a:r>
              <a:rPr lang="it-IT" altLang="it-IT" sz="1600" b="1" dirty="0">
                <a:solidFill>
                  <a:srgbClr val="445665"/>
                </a:solidFill>
              </a:rPr>
              <a:t> </a:t>
            </a:r>
            <a:r>
              <a:rPr lang="it-IT" altLang="it-IT" sz="1600" b="1" dirty="0" err="1">
                <a:solidFill>
                  <a:srgbClr val="445665"/>
                </a:solidFill>
              </a:rPr>
              <a:t>comers</a:t>
            </a:r>
            <a:r>
              <a:rPr lang="it-IT" altLang="it-IT" sz="1600" b="1" dirty="0">
                <a:solidFill>
                  <a:srgbClr val="445665"/>
                </a:solidFill>
              </a:rPr>
              <a:t> </a:t>
            </a:r>
            <a:r>
              <a:rPr lang="it-IT" altLang="it-IT" sz="1600" b="1" dirty="0" err="1">
                <a:solidFill>
                  <a:srgbClr val="445665"/>
                </a:solidFill>
              </a:rPr>
              <a:t>populations</a:t>
            </a:r>
            <a:endParaRPr lang="it-IT" altLang="it-IT" sz="1600" dirty="0">
              <a:solidFill>
                <a:srgbClr val="445665"/>
              </a:solidFill>
            </a:endParaRPr>
          </a:p>
          <a:p>
            <a:pPr marL="179388" indent="-179388">
              <a:spcBef>
                <a:spcPct val="0"/>
              </a:spcBef>
              <a:spcAft>
                <a:spcPts val="1350"/>
              </a:spcAft>
              <a:buClr>
                <a:srgbClr val="D44927"/>
              </a:buClr>
            </a:pPr>
            <a:endParaRPr lang="it-IT" altLang="it-IT" sz="1600" b="1" dirty="0">
              <a:solidFill>
                <a:srgbClr val="445665"/>
              </a:solidFill>
            </a:endParaRPr>
          </a:p>
          <a:p>
            <a:pPr marL="179388" indent="-179388">
              <a:spcBef>
                <a:spcPct val="0"/>
              </a:spcBef>
              <a:spcAft>
                <a:spcPts val="1350"/>
              </a:spcAft>
              <a:buClr>
                <a:srgbClr val="D44927"/>
              </a:buClr>
            </a:pPr>
            <a:r>
              <a:rPr lang="it-IT" altLang="it-IT" sz="1600" b="1" dirty="0">
                <a:solidFill>
                  <a:srgbClr val="445665"/>
                </a:solidFill>
              </a:rPr>
              <a:t>OS and ORR : </a:t>
            </a:r>
            <a:r>
              <a:rPr lang="it-IT" altLang="it-IT" sz="1600" dirty="0">
                <a:solidFill>
                  <a:srgbClr val="445665"/>
                </a:solidFill>
              </a:rPr>
              <a:t>ICI </a:t>
            </a:r>
            <a:r>
              <a:rPr lang="it-IT" altLang="it-IT" sz="1600" dirty="0" err="1">
                <a:solidFill>
                  <a:srgbClr val="445665"/>
                </a:solidFill>
              </a:rPr>
              <a:t>seems</a:t>
            </a:r>
            <a:r>
              <a:rPr lang="it-IT" altLang="it-IT" sz="1600" dirty="0">
                <a:solidFill>
                  <a:srgbClr val="445665"/>
                </a:solidFill>
              </a:rPr>
              <a:t> to be </a:t>
            </a:r>
            <a:r>
              <a:rPr lang="it-IT" altLang="it-IT" sz="1600" dirty="0" err="1">
                <a:solidFill>
                  <a:srgbClr val="445665"/>
                </a:solidFill>
              </a:rPr>
              <a:t>superior</a:t>
            </a:r>
            <a:r>
              <a:rPr lang="it-IT" altLang="it-IT" sz="1600" dirty="0">
                <a:solidFill>
                  <a:srgbClr val="445665"/>
                </a:solidFill>
              </a:rPr>
              <a:t> </a:t>
            </a:r>
            <a:r>
              <a:rPr lang="it-IT" altLang="it-IT" sz="1600" dirty="0" err="1">
                <a:solidFill>
                  <a:srgbClr val="445665"/>
                </a:solidFill>
              </a:rPr>
              <a:t>than</a:t>
            </a:r>
            <a:r>
              <a:rPr lang="it-IT" altLang="it-IT" sz="1600" dirty="0">
                <a:solidFill>
                  <a:srgbClr val="445665"/>
                </a:solidFill>
              </a:rPr>
              <a:t> CT in </a:t>
            </a:r>
            <a:r>
              <a:rPr lang="it-IT" altLang="it-IT" sz="1600" dirty="0" err="1">
                <a:solidFill>
                  <a:srgbClr val="445665"/>
                </a:solidFill>
              </a:rPr>
              <a:t>particular</a:t>
            </a:r>
            <a:r>
              <a:rPr lang="it-IT" altLang="it-IT" sz="1600" dirty="0">
                <a:solidFill>
                  <a:srgbClr val="445665"/>
                </a:solidFill>
              </a:rPr>
              <a:t> </a:t>
            </a:r>
            <a:r>
              <a:rPr lang="it-IT" altLang="it-IT" sz="1600" dirty="0" err="1">
                <a:solidFill>
                  <a:srgbClr val="445665"/>
                </a:solidFill>
              </a:rPr>
              <a:t>populations</a:t>
            </a:r>
            <a:r>
              <a:rPr lang="it-IT" altLang="it-IT" sz="1600" dirty="0">
                <a:solidFill>
                  <a:srgbClr val="445665"/>
                </a:solidFill>
              </a:rPr>
              <a:t> (H-MSI, </a:t>
            </a:r>
            <a:r>
              <a:rPr lang="it-IT" altLang="it-IT" sz="1600" dirty="0" err="1">
                <a:solidFill>
                  <a:srgbClr val="445665"/>
                </a:solidFill>
              </a:rPr>
              <a:t>intestinal</a:t>
            </a:r>
            <a:r>
              <a:rPr lang="it-IT" altLang="it-IT" sz="1600" dirty="0">
                <a:solidFill>
                  <a:srgbClr val="445665"/>
                </a:solidFill>
              </a:rPr>
              <a:t> </a:t>
            </a:r>
            <a:r>
              <a:rPr lang="it-IT" altLang="it-IT" sz="1600" dirty="0" err="1">
                <a:solidFill>
                  <a:srgbClr val="445665"/>
                </a:solidFill>
              </a:rPr>
              <a:t>type</a:t>
            </a:r>
            <a:r>
              <a:rPr lang="it-IT" altLang="it-IT" sz="1600" dirty="0">
                <a:solidFill>
                  <a:srgbClr val="445665"/>
                </a:solidFill>
              </a:rPr>
              <a:t>, GEJC </a:t>
            </a:r>
            <a:r>
              <a:rPr lang="it-IT" altLang="it-IT" sz="1600" dirty="0" err="1">
                <a:solidFill>
                  <a:srgbClr val="445665"/>
                </a:solidFill>
              </a:rPr>
              <a:t>tumors</a:t>
            </a:r>
            <a:r>
              <a:rPr lang="it-IT" altLang="it-IT" sz="1600" dirty="0">
                <a:solidFill>
                  <a:srgbClr val="445665"/>
                </a:solidFill>
              </a:rPr>
              <a:t>, ECOG-PS 0-1)</a:t>
            </a:r>
          </a:p>
          <a:p>
            <a:pPr marL="179388" indent="-179388">
              <a:spcBef>
                <a:spcPct val="0"/>
              </a:spcBef>
              <a:spcAft>
                <a:spcPts val="1350"/>
              </a:spcAft>
              <a:buClr>
                <a:srgbClr val="D44927"/>
              </a:buClr>
            </a:pPr>
            <a:endParaRPr lang="it-IT" altLang="it-IT" sz="1600" b="1" dirty="0">
              <a:solidFill>
                <a:srgbClr val="445665"/>
              </a:solidFill>
            </a:endParaRPr>
          </a:p>
          <a:p>
            <a:pPr marL="179388" indent="-179388">
              <a:spcBef>
                <a:spcPct val="0"/>
              </a:spcBef>
              <a:spcAft>
                <a:spcPts val="1350"/>
              </a:spcAft>
              <a:buClr>
                <a:srgbClr val="D44927"/>
              </a:buClr>
            </a:pPr>
            <a:r>
              <a:rPr lang="it-IT" altLang="it-IT" sz="1600" b="1" dirty="0">
                <a:solidFill>
                  <a:srgbClr val="445665"/>
                </a:solidFill>
              </a:rPr>
              <a:t>TOX:</a:t>
            </a:r>
            <a:r>
              <a:rPr lang="it-IT" altLang="it-IT" sz="1600" dirty="0">
                <a:solidFill>
                  <a:srgbClr val="445665"/>
                </a:solidFill>
              </a:rPr>
              <a:t> ICI </a:t>
            </a:r>
            <a:r>
              <a:rPr lang="it-IT" altLang="it-IT" sz="1600" dirty="0" err="1">
                <a:solidFill>
                  <a:srgbClr val="445665"/>
                </a:solidFill>
              </a:rPr>
              <a:t>better</a:t>
            </a:r>
            <a:r>
              <a:rPr lang="it-IT" altLang="it-IT" sz="1600" dirty="0">
                <a:solidFill>
                  <a:srgbClr val="445665"/>
                </a:solidFill>
              </a:rPr>
              <a:t> </a:t>
            </a:r>
            <a:r>
              <a:rPr lang="it-IT" altLang="it-IT" sz="1600" dirty="0" err="1">
                <a:solidFill>
                  <a:srgbClr val="445665"/>
                </a:solidFill>
              </a:rPr>
              <a:t>than</a:t>
            </a:r>
            <a:r>
              <a:rPr lang="it-IT" altLang="it-IT" sz="1600" dirty="0">
                <a:solidFill>
                  <a:srgbClr val="445665"/>
                </a:solidFill>
              </a:rPr>
              <a:t> CT (</a:t>
            </a:r>
            <a:r>
              <a:rPr lang="it-IT" altLang="it-IT" sz="1600" dirty="0" err="1">
                <a:solidFill>
                  <a:srgbClr val="445665"/>
                </a:solidFill>
              </a:rPr>
              <a:t>especially</a:t>
            </a:r>
            <a:r>
              <a:rPr lang="it-IT" altLang="it-IT" sz="1600" dirty="0">
                <a:solidFill>
                  <a:srgbClr val="445665"/>
                </a:solidFill>
              </a:rPr>
              <a:t> for grade 3-4 </a:t>
            </a:r>
            <a:r>
              <a:rPr lang="it-IT" altLang="it-IT" sz="1600" dirty="0" err="1">
                <a:solidFill>
                  <a:srgbClr val="445665"/>
                </a:solidFill>
              </a:rPr>
              <a:t>events</a:t>
            </a:r>
            <a:r>
              <a:rPr lang="it-IT" altLang="it-IT" sz="1600" dirty="0">
                <a:solidFill>
                  <a:srgbClr val="445665"/>
                </a:solidFill>
              </a:rPr>
              <a:t>)</a:t>
            </a:r>
          </a:p>
        </p:txBody>
      </p:sp>
      <p:sp>
        <p:nvSpPr>
          <p:cNvPr id="25" name="Rettangolo 24"/>
          <p:cNvSpPr/>
          <p:nvPr/>
        </p:nvSpPr>
        <p:spPr>
          <a:xfrm>
            <a:off x="181897" y="6390299"/>
            <a:ext cx="8062511" cy="273473"/>
          </a:xfrm>
          <a:prstGeom prst="rect">
            <a:avLst/>
          </a:prstGeom>
        </p:spPr>
        <p:txBody>
          <a:bodyPr wrap="square">
            <a:spAutoFit/>
          </a:bodyPr>
          <a:lstStyle/>
          <a:p>
            <a:pPr marL="231140">
              <a:lnSpc>
                <a:spcPct val="107000"/>
              </a:lnSpc>
              <a:spcAft>
                <a:spcPts val="15"/>
              </a:spcAft>
            </a:pPr>
            <a:r>
              <a:rPr lang="it-IT" sz="1100" dirty="0" err="1">
                <a:solidFill>
                  <a:srgbClr val="000000"/>
                </a:solidFill>
                <a:latin typeface="Arial" panose="020B0604020202020204" pitchFamily="34" charset="0"/>
                <a:ea typeface="Arial" panose="020B0604020202020204" pitchFamily="34" charset="0"/>
                <a:cs typeface="Calibri" panose="020F0502020204030204" pitchFamily="34" charset="0"/>
              </a:rPr>
              <a:t>ICI:Immune</a:t>
            </a:r>
            <a:r>
              <a:rPr lang="it-IT" sz="1100" dirty="0">
                <a:solidFill>
                  <a:srgbClr val="000000"/>
                </a:solidFill>
                <a:latin typeface="Arial" panose="020B0604020202020204" pitchFamily="34" charset="0"/>
                <a:ea typeface="Arial" panose="020B0604020202020204" pitchFamily="34" charset="0"/>
                <a:cs typeface="Calibri" panose="020F0502020204030204" pitchFamily="34" charset="0"/>
              </a:rPr>
              <a:t> Checkpoint </a:t>
            </a:r>
            <a:r>
              <a:rPr lang="it-IT" sz="1100" dirty="0" err="1">
                <a:solidFill>
                  <a:srgbClr val="000000"/>
                </a:solidFill>
                <a:latin typeface="Arial" panose="020B0604020202020204" pitchFamily="34" charset="0"/>
                <a:ea typeface="Arial" panose="020B0604020202020204" pitchFamily="34" charset="0"/>
                <a:cs typeface="Calibri" panose="020F0502020204030204" pitchFamily="34" charset="0"/>
              </a:rPr>
              <a:t>Inhibitors</a:t>
            </a:r>
            <a:r>
              <a:rPr lang="it-IT" sz="1100" dirty="0">
                <a:solidFill>
                  <a:srgbClr val="000000"/>
                </a:solidFill>
                <a:latin typeface="Arial" panose="020B0604020202020204" pitchFamily="34" charset="0"/>
                <a:ea typeface="Arial" panose="020B0604020202020204" pitchFamily="34" charset="0"/>
                <a:cs typeface="Calibri" panose="020F0502020204030204" pitchFamily="34" charset="0"/>
              </a:rPr>
              <a:t>; </a:t>
            </a:r>
            <a:r>
              <a:rPr lang="it-IT" sz="1100" dirty="0" err="1">
                <a:solidFill>
                  <a:srgbClr val="000000"/>
                </a:solidFill>
                <a:latin typeface="Arial" panose="020B0604020202020204" pitchFamily="34" charset="0"/>
                <a:ea typeface="Arial" panose="020B0604020202020204" pitchFamily="34" charset="0"/>
                <a:cs typeface="Calibri" panose="020F0502020204030204" pitchFamily="34" charset="0"/>
              </a:rPr>
              <a:t>CT:Chemotherapy</a:t>
            </a:r>
            <a:r>
              <a:rPr lang="it-IT" sz="1100" dirty="0">
                <a:solidFill>
                  <a:srgbClr val="000000"/>
                </a:solidFill>
                <a:latin typeface="Arial" panose="020B0604020202020204" pitchFamily="34" charset="0"/>
                <a:ea typeface="Arial" panose="020B0604020202020204" pitchFamily="34" charset="0"/>
                <a:cs typeface="Calibri" panose="020F0502020204030204" pitchFamily="34" charset="0"/>
              </a:rPr>
              <a:t>; </a:t>
            </a:r>
            <a:r>
              <a:rPr lang="it-IT" sz="1100" dirty="0" err="1">
                <a:solidFill>
                  <a:srgbClr val="000000"/>
                </a:solidFill>
                <a:latin typeface="Arial" panose="020B0604020202020204" pitchFamily="34" charset="0"/>
                <a:ea typeface="Arial" panose="020B0604020202020204" pitchFamily="34" charset="0"/>
                <a:cs typeface="Calibri" panose="020F0502020204030204" pitchFamily="34" charset="0"/>
              </a:rPr>
              <a:t>PFS:Progression-Free</a:t>
            </a:r>
            <a:r>
              <a:rPr lang="it-IT" sz="1100" dirty="0">
                <a:solidFill>
                  <a:srgbClr val="000000"/>
                </a:solidFill>
                <a:latin typeface="Arial" panose="020B0604020202020204" pitchFamily="34" charset="0"/>
                <a:ea typeface="Arial" panose="020B0604020202020204" pitchFamily="34" charset="0"/>
                <a:cs typeface="Calibri" panose="020F0502020204030204" pitchFamily="34" charset="0"/>
              </a:rPr>
              <a:t> </a:t>
            </a:r>
            <a:r>
              <a:rPr lang="it-IT" sz="1100" dirty="0" err="1">
                <a:solidFill>
                  <a:srgbClr val="000000"/>
                </a:solidFill>
                <a:latin typeface="Arial" panose="020B0604020202020204" pitchFamily="34" charset="0"/>
                <a:ea typeface="Arial" panose="020B0604020202020204" pitchFamily="34" charset="0"/>
                <a:cs typeface="Calibri" panose="020F0502020204030204" pitchFamily="34" charset="0"/>
              </a:rPr>
              <a:t>Survival</a:t>
            </a:r>
            <a:r>
              <a:rPr lang="it-IT" sz="1100" dirty="0">
                <a:solidFill>
                  <a:srgbClr val="000000"/>
                </a:solidFill>
                <a:latin typeface="Arial" panose="020B0604020202020204" pitchFamily="34" charset="0"/>
                <a:ea typeface="Arial" panose="020B0604020202020204" pitchFamily="34" charset="0"/>
                <a:cs typeface="Calibri" panose="020F0502020204030204" pitchFamily="34" charset="0"/>
              </a:rPr>
              <a:t>, </a:t>
            </a:r>
            <a:r>
              <a:rPr lang="it-IT" sz="1100" dirty="0" err="1">
                <a:solidFill>
                  <a:srgbClr val="000000"/>
                </a:solidFill>
                <a:latin typeface="Arial" panose="020B0604020202020204" pitchFamily="34" charset="0"/>
                <a:ea typeface="Arial" panose="020B0604020202020204" pitchFamily="34" charset="0"/>
                <a:cs typeface="Calibri" panose="020F0502020204030204" pitchFamily="34" charset="0"/>
              </a:rPr>
              <a:t>OS:Overall</a:t>
            </a:r>
            <a:r>
              <a:rPr lang="it-IT" sz="1100" dirty="0">
                <a:solidFill>
                  <a:srgbClr val="000000"/>
                </a:solidFill>
                <a:latin typeface="Arial" panose="020B0604020202020204" pitchFamily="34" charset="0"/>
                <a:ea typeface="Arial" panose="020B0604020202020204" pitchFamily="34" charset="0"/>
                <a:cs typeface="Calibri" panose="020F0502020204030204" pitchFamily="34" charset="0"/>
              </a:rPr>
              <a:t> </a:t>
            </a:r>
            <a:r>
              <a:rPr lang="it-IT" sz="1100" dirty="0" err="1">
                <a:solidFill>
                  <a:srgbClr val="000000"/>
                </a:solidFill>
                <a:latin typeface="Arial" panose="020B0604020202020204" pitchFamily="34" charset="0"/>
                <a:ea typeface="Arial" panose="020B0604020202020204" pitchFamily="34" charset="0"/>
                <a:cs typeface="Calibri" panose="020F0502020204030204" pitchFamily="34" charset="0"/>
              </a:rPr>
              <a:t>Survival</a:t>
            </a:r>
            <a:r>
              <a:rPr lang="it-IT" sz="1100" dirty="0">
                <a:solidFill>
                  <a:srgbClr val="000000"/>
                </a:solidFill>
                <a:latin typeface="Arial" panose="020B0604020202020204" pitchFamily="34" charset="0"/>
                <a:ea typeface="Arial" panose="020B0604020202020204" pitchFamily="34" charset="0"/>
                <a:cs typeface="Calibri" panose="020F0502020204030204" pitchFamily="34" charset="0"/>
              </a:rPr>
              <a:t>; </a:t>
            </a:r>
            <a:r>
              <a:rPr lang="it-IT" sz="1100" dirty="0" err="1">
                <a:solidFill>
                  <a:srgbClr val="000000"/>
                </a:solidFill>
                <a:latin typeface="Arial" panose="020B0604020202020204" pitchFamily="34" charset="0"/>
                <a:ea typeface="Arial" panose="020B0604020202020204" pitchFamily="34" charset="0"/>
                <a:cs typeface="Calibri" panose="020F0502020204030204" pitchFamily="34" charset="0"/>
              </a:rPr>
              <a:t>TOX:Toxicities</a:t>
            </a:r>
            <a:endParaRPr lang="da-DK" sz="1100" dirty="0">
              <a:solidFill>
                <a:srgbClr val="000000"/>
              </a:solidFill>
              <a:latin typeface="Arial" panose="020B0604020202020204" pitchFamily="34" charset="0"/>
              <a:ea typeface="Arial" panose="020B0604020202020204" pitchFamily="34" charset="0"/>
              <a:cs typeface="Calibri" panose="020F0502020204030204" pitchFamily="34" charset="0"/>
            </a:endParaRPr>
          </a:p>
        </p:txBody>
      </p:sp>
      <p:grpSp>
        <p:nvGrpSpPr>
          <p:cNvPr id="28" name="Gruppo 27"/>
          <p:cNvGrpSpPr/>
          <p:nvPr/>
        </p:nvGrpSpPr>
        <p:grpSpPr>
          <a:xfrm>
            <a:off x="755576" y="2039959"/>
            <a:ext cx="4392488" cy="4088939"/>
            <a:chOff x="628767" y="1940765"/>
            <a:chExt cx="4286064" cy="3975954"/>
          </a:xfrm>
        </p:grpSpPr>
        <p:pic>
          <p:nvPicPr>
            <p:cNvPr id="2" name="Immagine 1"/>
            <p:cNvPicPr>
              <a:picLocks noChangeAspect="1"/>
            </p:cNvPicPr>
            <p:nvPr/>
          </p:nvPicPr>
          <p:blipFill>
            <a:blip r:embed="rId3" cstate="print"/>
            <a:stretch>
              <a:fillRect/>
            </a:stretch>
          </p:blipFill>
          <p:spPr>
            <a:xfrm>
              <a:off x="628767" y="1940765"/>
              <a:ext cx="3893368" cy="1040623"/>
            </a:xfrm>
            <a:prstGeom prst="rect">
              <a:avLst/>
            </a:prstGeom>
          </p:spPr>
        </p:pic>
        <p:grpSp>
          <p:nvGrpSpPr>
            <p:cNvPr id="9" name="Gruppo 8"/>
            <p:cNvGrpSpPr/>
            <p:nvPr/>
          </p:nvGrpSpPr>
          <p:grpSpPr>
            <a:xfrm>
              <a:off x="628767" y="3066974"/>
              <a:ext cx="4286064" cy="929426"/>
              <a:chOff x="164395" y="4448922"/>
              <a:chExt cx="6505575" cy="1697686"/>
            </a:xfrm>
          </p:grpSpPr>
          <p:pic>
            <p:nvPicPr>
              <p:cNvPr id="4" name="Immagine 3"/>
              <p:cNvPicPr>
                <a:picLocks noChangeAspect="1"/>
              </p:cNvPicPr>
              <p:nvPr/>
            </p:nvPicPr>
            <p:blipFill>
              <a:blip r:embed="rId4" cstate="print"/>
              <a:stretch>
                <a:fillRect/>
              </a:stretch>
            </p:blipFill>
            <p:spPr>
              <a:xfrm>
                <a:off x="217240" y="4448922"/>
                <a:ext cx="6362700" cy="1238250"/>
              </a:xfrm>
              <a:prstGeom prst="rect">
                <a:avLst/>
              </a:prstGeom>
            </p:spPr>
          </p:pic>
          <p:pic>
            <p:nvPicPr>
              <p:cNvPr id="5" name="Immagine 4"/>
              <p:cNvPicPr>
                <a:picLocks noChangeAspect="1"/>
              </p:cNvPicPr>
              <p:nvPr/>
            </p:nvPicPr>
            <p:blipFill>
              <a:blip r:embed="rId5" cstate="print"/>
              <a:stretch>
                <a:fillRect/>
              </a:stretch>
            </p:blipFill>
            <p:spPr>
              <a:xfrm>
                <a:off x="164395" y="5679883"/>
                <a:ext cx="6505575" cy="466725"/>
              </a:xfrm>
              <a:prstGeom prst="rect">
                <a:avLst/>
              </a:prstGeom>
            </p:spPr>
          </p:pic>
        </p:grpSp>
        <p:sp>
          <p:nvSpPr>
            <p:cNvPr id="23" name="Rounded Rectangle 6"/>
            <p:cNvSpPr/>
            <p:nvPr/>
          </p:nvSpPr>
          <p:spPr>
            <a:xfrm>
              <a:off x="2987824" y="3489358"/>
              <a:ext cx="360040" cy="175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7" name="Immagine 16"/>
            <p:cNvPicPr>
              <a:picLocks noChangeAspect="1"/>
            </p:cNvPicPr>
            <p:nvPr/>
          </p:nvPicPr>
          <p:blipFill>
            <a:blip r:embed="rId6" cstate="print"/>
            <a:stretch>
              <a:fillRect/>
            </a:stretch>
          </p:blipFill>
          <p:spPr>
            <a:xfrm>
              <a:off x="702597" y="4024697"/>
              <a:ext cx="3888432" cy="1892022"/>
            </a:xfrm>
            <a:prstGeom prst="rect">
              <a:avLst/>
            </a:prstGeom>
          </p:spPr>
        </p:pic>
        <p:sp>
          <p:nvSpPr>
            <p:cNvPr id="21" name="Rounded Rectangle 6"/>
            <p:cNvSpPr/>
            <p:nvPr/>
          </p:nvSpPr>
          <p:spPr>
            <a:xfrm>
              <a:off x="2311178" y="4642539"/>
              <a:ext cx="216024" cy="22671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4" name="Rounded Rectangle 6"/>
            <p:cNvSpPr/>
            <p:nvPr/>
          </p:nvSpPr>
          <p:spPr>
            <a:xfrm>
              <a:off x="1906216" y="5397746"/>
              <a:ext cx="417493" cy="17869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7" name="Rounded Rectangle 6"/>
            <p:cNvSpPr/>
            <p:nvPr/>
          </p:nvSpPr>
          <p:spPr>
            <a:xfrm>
              <a:off x="2281294" y="2483347"/>
              <a:ext cx="588314" cy="1644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pic>
        <p:nvPicPr>
          <p:cNvPr id="22" name="Immagine 21">
            <a:extLst>
              <a:ext uri="{FF2B5EF4-FFF2-40B4-BE49-F238E27FC236}">
                <a16:creationId xmlns:a16="http://schemas.microsoft.com/office/drawing/2014/main" id="{1C4CF73B-2824-DE48-B984-0C929F701182}"/>
              </a:ext>
            </a:extLst>
          </p:cNvPr>
          <p:cNvPicPr>
            <a:picLocks noChangeAspect="1"/>
          </p:cNvPicPr>
          <p:nvPr/>
        </p:nvPicPr>
        <p:blipFill>
          <a:blip r:embed="rId7" cstate="print"/>
          <a:stretch>
            <a:fillRect/>
          </a:stretch>
        </p:blipFill>
        <p:spPr>
          <a:xfrm>
            <a:off x="323527" y="867531"/>
            <a:ext cx="3888433" cy="946709"/>
          </a:xfrm>
          <a:prstGeom prst="rect">
            <a:avLst/>
          </a:prstGeom>
          <a:ln>
            <a:solidFill>
              <a:schemeClr val="tx1"/>
            </a:solidFill>
          </a:ln>
        </p:spPr>
      </p:pic>
      <p:sp>
        <p:nvSpPr>
          <p:cNvPr id="26" name="CasellaDiTesto 25">
            <a:extLst>
              <a:ext uri="{FF2B5EF4-FFF2-40B4-BE49-F238E27FC236}">
                <a16:creationId xmlns:a16="http://schemas.microsoft.com/office/drawing/2014/main" id="{DD76F84F-11EB-F248-9266-A31DBD06B2D8}"/>
              </a:ext>
            </a:extLst>
          </p:cNvPr>
          <p:cNvSpPr txBox="1"/>
          <p:nvPr/>
        </p:nvSpPr>
        <p:spPr>
          <a:xfrm>
            <a:off x="5873766" y="1043728"/>
            <a:ext cx="2730681" cy="276999"/>
          </a:xfrm>
          <a:prstGeom prst="rect">
            <a:avLst/>
          </a:prstGeom>
          <a:noFill/>
        </p:spPr>
        <p:txBody>
          <a:bodyPr wrap="square" rtlCol="0">
            <a:spAutoFit/>
          </a:bodyPr>
          <a:lstStyle/>
          <a:p>
            <a:r>
              <a:rPr lang="fr-FR" sz="1200" i="1" dirty="0" err="1">
                <a:latin typeface="Arial-BoldMT"/>
              </a:rPr>
              <a:t>Cong</a:t>
            </a:r>
            <a:r>
              <a:rPr lang="fr-FR" sz="1200" i="1" dirty="0">
                <a:latin typeface="Arial-BoldMT"/>
              </a:rPr>
              <a:t> C, et al. </a:t>
            </a:r>
            <a:r>
              <a:rPr lang="fr-FR" sz="1200" i="1" dirty="0" err="1">
                <a:latin typeface="Arial-BoldMT"/>
              </a:rPr>
              <a:t>OncoImmunology</a:t>
            </a:r>
            <a:r>
              <a:rPr lang="fr-FR" sz="1200" i="1" dirty="0">
                <a:latin typeface="Arial-BoldMT"/>
              </a:rPr>
              <a:t> 2019</a:t>
            </a:r>
            <a:endParaRPr lang="it-IT" sz="1200" i="1" dirty="0"/>
          </a:p>
        </p:txBody>
      </p:sp>
    </p:spTree>
    <p:extLst>
      <p:ext uri="{BB962C8B-B14F-4D97-AF65-F5344CB8AC3E}">
        <p14:creationId xmlns:p14="http://schemas.microsoft.com/office/powerpoint/2010/main" val="3299141172"/>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222032" y="1172054"/>
            <a:ext cx="8909130" cy="3744416"/>
          </a:xfrm>
          <a:prstGeom prst="rect">
            <a:avLst/>
          </a:prstGeom>
        </p:spPr>
      </p:pic>
      <p:pic>
        <p:nvPicPr>
          <p:cNvPr id="5" name="Immagine 4"/>
          <p:cNvPicPr>
            <a:picLocks noChangeAspect="1"/>
          </p:cNvPicPr>
          <p:nvPr/>
        </p:nvPicPr>
        <p:blipFill>
          <a:blip r:embed="rId4"/>
          <a:stretch>
            <a:fillRect/>
          </a:stretch>
        </p:blipFill>
        <p:spPr>
          <a:xfrm>
            <a:off x="6300192" y="5661248"/>
            <a:ext cx="2181225" cy="628650"/>
          </a:xfrm>
          <a:prstGeom prst="rect">
            <a:avLst/>
          </a:prstGeom>
        </p:spPr>
      </p:pic>
      <p:sp>
        <p:nvSpPr>
          <p:cNvPr id="6" name="Title 1">
            <a:extLst>
              <a:ext uri="{FF2B5EF4-FFF2-40B4-BE49-F238E27FC236}">
                <a16:creationId xmlns:a16="http://schemas.microsoft.com/office/drawing/2014/main" id="{2B04EFAE-C845-9743-9308-1A92E169D6D6}"/>
              </a:ext>
            </a:extLst>
          </p:cNvPr>
          <p:cNvSpPr>
            <a:spLocks noGrp="1"/>
          </p:cNvSpPr>
          <p:nvPr>
            <p:ph type="title"/>
          </p:nvPr>
        </p:nvSpPr>
        <p:spPr>
          <a:xfrm>
            <a:off x="28667" y="96844"/>
            <a:ext cx="9295861" cy="814167"/>
          </a:xfrm>
        </p:spPr>
        <p:txBody>
          <a:bodyPr>
            <a:noAutofit/>
          </a:bodyPr>
          <a:lstStyle/>
          <a:p>
            <a:pPr algn="ctr" fontAlgn="base">
              <a:spcAft>
                <a:spcPct val="0"/>
              </a:spcAft>
            </a:pPr>
            <a:r>
              <a:rPr lang="it-IT" altLang="x-none" sz="2400" b="1" dirty="0">
                <a:solidFill>
                  <a:srgbClr val="17375E"/>
                </a:solidFill>
                <a:latin typeface="Calibri" charset="0"/>
              </a:rPr>
              <a:t>From </a:t>
            </a:r>
            <a:r>
              <a:rPr lang="it-IT" altLang="x-none" sz="2400" b="1" dirty="0" err="1">
                <a:solidFill>
                  <a:srgbClr val="17375E"/>
                </a:solidFill>
                <a:latin typeface="Calibri" charset="0"/>
              </a:rPr>
              <a:t>morphological</a:t>
            </a:r>
            <a:r>
              <a:rPr lang="it-IT" altLang="x-none" sz="2400" b="1" dirty="0">
                <a:solidFill>
                  <a:srgbClr val="17375E"/>
                </a:solidFill>
                <a:latin typeface="Calibri" charset="0"/>
              </a:rPr>
              <a:t> to </a:t>
            </a:r>
            <a:r>
              <a:rPr lang="it-IT" altLang="x-none" sz="2400" b="1" dirty="0" err="1">
                <a:solidFill>
                  <a:srgbClr val="17375E"/>
                </a:solidFill>
                <a:latin typeface="Calibri" charset="0"/>
              </a:rPr>
              <a:t>molecular</a:t>
            </a:r>
            <a:r>
              <a:rPr lang="it-IT" altLang="x-none" sz="2400" b="1" dirty="0">
                <a:solidFill>
                  <a:srgbClr val="17375E"/>
                </a:solidFill>
                <a:latin typeface="Calibri" charset="0"/>
              </a:rPr>
              <a:t> </a:t>
            </a:r>
            <a:r>
              <a:rPr lang="it-IT" altLang="x-none" sz="2400" b="1" dirty="0" err="1">
                <a:solidFill>
                  <a:srgbClr val="17375E"/>
                </a:solidFill>
                <a:latin typeface="Calibri" charset="0"/>
              </a:rPr>
              <a:t>heterogeneity</a:t>
            </a:r>
            <a:endParaRPr lang="it-IT" altLang="x-none" sz="2400" b="1" dirty="0">
              <a:solidFill>
                <a:srgbClr val="17375E"/>
              </a:solidFill>
              <a:latin typeface="Calibri" charset="0"/>
            </a:endParaRPr>
          </a:p>
        </p:txBody>
      </p:sp>
      <p:sp>
        <p:nvSpPr>
          <p:cNvPr id="7" name="Rettangolo 6">
            <a:extLst>
              <a:ext uri="{FF2B5EF4-FFF2-40B4-BE49-F238E27FC236}">
                <a16:creationId xmlns:a16="http://schemas.microsoft.com/office/drawing/2014/main" id="{03F68E6C-CB02-C44B-908E-DF851D6036E2}"/>
              </a:ext>
            </a:extLst>
          </p:cNvPr>
          <p:cNvSpPr/>
          <p:nvPr/>
        </p:nvSpPr>
        <p:spPr bwMode="auto">
          <a:xfrm>
            <a:off x="28667" y="900619"/>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
        <p:nvSpPr>
          <p:cNvPr id="9" name="Rettangolo 8"/>
          <p:cNvSpPr/>
          <p:nvPr/>
        </p:nvSpPr>
        <p:spPr>
          <a:xfrm>
            <a:off x="5983781" y="3026636"/>
            <a:ext cx="518091" cy="369332"/>
          </a:xfrm>
          <a:prstGeom prst="rect">
            <a:avLst/>
          </a:prstGeom>
        </p:spPr>
        <p:txBody>
          <a:bodyPr wrap="none">
            <a:spAutoFit/>
          </a:bodyPr>
          <a:lstStyle/>
          <a:p>
            <a:pPr algn="ctr"/>
            <a:r>
              <a:rPr lang="en-US" b="1" dirty="0">
                <a:solidFill>
                  <a:srgbClr val="505050"/>
                </a:solidFill>
                <a:latin typeface="Arial" panose="020B0604020202020204" pitchFamily="34" charset="0"/>
                <a:cs typeface="Arial" panose="020B0604020202020204" pitchFamily="34" charset="0"/>
              </a:rPr>
              <a:t>9%</a:t>
            </a:r>
            <a:endParaRPr lang="en-GB" b="1" dirty="0">
              <a:solidFill>
                <a:srgbClr val="505050"/>
              </a:solidFill>
              <a:latin typeface="Arial" panose="020B0604020202020204" pitchFamily="34" charset="0"/>
              <a:cs typeface="Arial" panose="020B0604020202020204" pitchFamily="34" charset="0"/>
            </a:endParaRPr>
          </a:p>
        </p:txBody>
      </p:sp>
      <p:sp>
        <p:nvSpPr>
          <p:cNvPr id="10" name="Rettangolo 9"/>
          <p:cNvSpPr/>
          <p:nvPr/>
        </p:nvSpPr>
        <p:spPr>
          <a:xfrm>
            <a:off x="5919662" y="3649863"/>
            <a:ext cx="646331" cy="369332"/>
          </a:xfrm>
          <a:prstGeom prst="rect">
            <a:avLst/>
          </a:prstGeom>
        </p:spPr>
        <p:txBody>
          <a:bodyPr wrap="none">
            <a:spAutoFit/>
          </a:bodyPr>
          <a:lstStyle/>
          <a:p>
            <a:pPr algn="ctr"/>
            <a:r>
              <a:rPr lang="en-US" b="1" dirty="0">
                <a:solidFill>
                  <a:srgbClr val="505050"/>
                </a:solidFill>
                <a:latin typeface="Arial" panose="020B0604020202020204" pitchFamily="34" charset="0"/>
                <a:cs typeface="Arial" panose="020B0604020202020204" pitchFamily="34" charset="0"/>
              </a:rPr>
              <a:t>22%</a:t>
            </a:r>
            <a:endParaRPr lang="en-GB" b="1" dirty="0">
              <a:solidFill>
                <a:srgbClr val="505050"/>
              </a:solidFill>
              <a:latin typeface="Arial" panose="020B0604020202020204" pitchFamily="34" charset="0"/>
              <a:cs typeface="Arial" panose="020B0604020202020204" pitchFamily="34" charset="0"/>
            </a:endParaRPr>
          </a:p>
        </p:txBody>
      </p:sp>
      <p:sp>
        <p:nvSpPr>
          <p:cNvPr id="11" name="Rettangolo 10"/>
          <p:cNvSpPr/>
          <p:nvPr/>
        </p:nvSpPr>
        <p:spPr>
          <a:xfrm>
            <a:off x="5925006" y="4274362"/>
            <a:ext cx="646331" cy="369332"/>
          </a:xfrm>
          <a:prstGeom prst="rect">
            <a:avLst/>
          </a:prstGeom>
        </p:spPr>
        <p:txBody>
          <a:bodyPr wrap="none">
            <a:spAutoFit/>
          </a:bodyPr>
          <a:lstStyle/>
          <a:p>
            <a:pPr algn="ctr"/>
            <a:r>
              <a:rPr lang="en-US" b="1" dirty="0">
                <a:solidFill>
                  <a:srgbClr val="505050"/>
                </a:solidFill>
                <a:latin typeface="Arial" panose="020B0604020202020204" pitchFamily="34" charset="0"/>
                <a:cs typeface="Arial" panose="020B0604020202020204" pitchFamily="34" charset="0"/>
              </a:rPr>
              <a:t>20%</a:t>
            </a:r>
            <a:endParaRPr lang="en-GB" b="1" dirty="0">
              <a:solidFill>
                <a:srgbClr val="505050"/>
              </a:solidFill>
              <a:latin typeface="Arial" panose="020B0604020202020204" pitchFamily="34" charset="0"/>
              <a:cs typeface="Arial" panose="020B0604020202020204" pitchFamily="34" charset="0"/>
            </a:endParaRPr>
          </a:p>
        </p:txBody>
      </p:sp>
      <p:sp>
        <p:nvSpPr>
          <p:cNvPr id="12" name="Rettangolo 11"/>
          <p:cNvSpPr/>
          <p:nvPr/>
        </p:nvSpPr>
        <p:spPr>
          <a:xfrm>
            <a:off x="5925092" y="2396261"/>
            <a:ext cx="646331" cy="369332"/>
          </a:xfrm>
          <a:prstGeom prst="rect">
            <a:avLst/>
          </a:prstGeom>
        </p:spPr>
        <p:txBody>
          <a:bodyPr wrap="none">
            <a:spAutoFit/>
          </a:bodyPr>
          <a:lstStyle/>
          <a:p>
            <a:pPr algn="ctr"/>
            <a:r>
              <a:rPr lang="en-US" b="1" dirty="0">
                <a:solidFill>
                  <a:srgbClr val="505050"/>
                </a:solidFill>
                <a:latin typeface="Arial" panose="020B0604020202020204" pitchFamily="34" charset="0"/>
                <a:cs typeface="Arial" panose="020B0604020202020204" pitchFamily="34" charset="0"/>
              </a:rPr>
              <a:t>50%</a:t>
            </a:r>
            <a:endParaRPr lang="en-GB" b="1" dirty="0">
              <a:solidFill>
                <a:srgbClr val="505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8996362"/>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663"/>
          <p:cNvPicPr/>
          <p:nvPr/>
        </p:nvPicPr>
        <p:blipFill>
          <a:blip r:embed="rId2"/>
          <a:stretch>
            <a:fillRect/>
          </a:stretch>
        </p:blipFill>
        <p:spPr>
          <a:xfrm>
            <a:off x="341784" y="1003218"/>
            <a:ext cx="4392488" cy="1800200"/>
          </a:xfrm>
          <a:prstGeom prst="rect">
            <a:avLst/>
          </a:prstGeom>
        </p:spPr>
      </p:pic>
      <p:sp>
        <p:nvSpPr>
          <p:cNvPr id="5" name="Rettangolo 4"/>
          <p:cNvSpPr/>
          <p:nvPr/>
        </p:nvSpPr>
        <p:spPr>
          <a:xfrm>
            <a:off x="252028" y="3226668"/>
            <a:ext cx="4572000" cy="2988510"/>
          </a:xfrm>
          <a:prstGeom prst="rect">
            <a:avLst/>
          </a:prstGeom>
        </p:spPr>
        <p:txBody>
          <a:bodyPr>
            <a:spAutoFit/>
          </a:bodyPr>
          <a:lstStyle/>
          <a:p>
            <a:pPr marL="342900" marR="742950" lvl="0" indent="-342900" fontAlgn="base">
              <a:lnSpc>
                <a:spcPct val="110000"/>
              </a:lnSpc>
              <a:spcAft>
                <a:spcPts val="610"/>
              </a:spcAft>
              <a:buClr>
                <a:srgbClr val="000000"/>
              </a:buClr>
              <a:buSzPts val="2400"/>
              <a:buFont typeface="Arial" panose="020B0604020202020204" pitchFamily="34" charset="0"/>
              <a:buChar char="•"/>
            </a:pP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unselected</a:t>
            </a: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patients</a:t>
            </a: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treated</a:t>
            </a: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with </a:t>
            </a: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pembro</a:t>
            </a: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salvage</a:t>
            </a: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therapy</a:t>
            </a: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(Ph2 trial)</a:t>
            </a:r>
            <a:endParaRPr lang="it-IT" sz="10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742950" lvl="0" indent="-342900" fontAlgn="base">
              <a:lnSpc>
                <a:spcPct val="110000"/>
              </a:lnSpc>
              <a:spcAft>
                <a:spcPts val="620"/>
              </a:spcAft>
              <a:buClr>
                <a:srgbClr val="000000"/>
              </a:buClr>
              <a:buSzPts val="2400"/>
              <a:buFont typeface="Arial" panose="020B0604020202020204" pitchFamily="34" charset="0"/>
              <a:buChar char="•"/>
            </a:pP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Molecular</a:t>
            </a: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characterization</a:t>
            </a: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or </a:t>
            </a: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tissues</a:t>
            </a: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and </a:t>
            </a: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ct</a:t>
            </a: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-DNA</a:t>
            </a:r>
            <a:endParaRPr lang="it-IT" sz="10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742950" lvl="0" indent="-342900" fontAlgn="base">
              <a:lnSpc>
                <a:spcPct val="110000"/>
              </a:lnSpc>
              <a:spcAft>
                <a:spcPts val="15"/>
              </a:spcAft>
              <a:buClr>
                <a:srgbClr val="000000"/>
              </a:buClr>
              <a:buSzPts val="2400"/>
              <a:buFont typeface="Arial" panose="020B0604020202020204" pitchFamily="34" charset="0"/>
              <a:buChar char="•"/>
            </a:pP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To correlate </a:t>
            </a: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clinical</a:t>
            </a: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and </a:t>
            </a: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outcomes</a:t>
            </a: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with </a:t>
            </a: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molecular</a:t>
            </a: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and </a:t>
            </a: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genomic</a:t>
            </a: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biomarkers</a:t>
            </a: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for the </a:t>
            </a: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optimal</a:t>
            </a: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patient</a:t>
            </a:r>
            <a:r>
              <a:rPr lang="it-IT"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it-IT"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selection</a:t>
            </a:r>
            <a:endParaRPr lang="it-IT" sz="10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p:txBody>
      </p:sp>
      <p:grpSp>
        <p:nvGrpSpPr>
          <p:cNvPr id="6" name="Group 48680"/>
          <p:cNvGrpSpPr/>
          <p:nvPr/>
        </p:nvGrpSpPr>
        <p:grpSpPr>
          <a:xfrm>
            <a:off x="5148064" y="1003218"/>
            <a:ext cx="3868165" cy="5211960"/>
            <a:chOff x="-3555" y="-3054"/>
            <a:chExt cx="3868419" cy="5212081"/>
          </a:xfrm>
        </p:grpSpPr>
        <p:pic>
          <p:nvPicPr>
            <p:cNvPr id="7" name="Picture 53345"/>
            <p:cNvPicPr/>
            <p:nvPr/>
          </p:nvPicPr>
          <p:blipFill>
            <a:blip r:embed="rId3"/>
            <a:stretch>
              <a:fillRect/>
            </a:stretch>
          </p:blipFill>
          <p:spPr>
            <a:xfrm>
              <a:off x="-3555" y="-3054"/>
              <a:ext cx="3849624" cy="5212081"/>
            </a:xfrm>
            <a:prstGeom prst="rect">
              <a:avLst/>
            </a:prstGeom>
          </p:spPr>
        </p:pic>
        <p:sp>
          <p:nvSpPr>
            <p:cNvPr id="8" name="Shape 53940"/>
            <p:cNvSpPr/>
            <p:nvPr/>
          </p:nvSpPr>
          <p:spPr>
            <a:xfrm>
              <a:off x="0" y="4567422"/>
              <a:ext cx="3864864" cy="641604"/>
            </a:xfrm>
            <a:custGeom>
              <a:avLst/>
              <a:gdLst/>
              <a:ahLst/>
              <a:cxnLst/>
              <a:rect l="0" t="0" r="0" b="0"/>
              <a:pathLst>
                <a:path w="3864864" h="641604">
                  <a:moveTo>
                    <a:pt x="0" y="0"/>
                  </a:moveTo>
                  <a:lnTo>
                    <a:pt x="3864864" y="0"/>
                  </a:lnTo>
                  <a:lnTo>
                    <a:pt x="3864864" y="641604"/>
                  </a:lnTo>
                  <a:lnTo>
                    <a:pt x="0" y="641604"/>
                  </a:lnTo>
                  <a:lnTo>
                    <a:pt x="0" y="0"/>
                  </a:lnTo>
                </a:path>
              </a:pathLst>
            </a:custGeom>
            <a:ln w="0" cap="flat">
              <a:miter lim="127000"/>
            </a:ln>
          </p:spPr>
          <p:style>
            <a:lnRef idx="0">
              <a:srgbClr val="000000">
                <a:alpha val="0"/>
              </a:srgbClr>
            </a:lnRef>
            <a:fillRef idx="1">
              <a:srgbClr val="4472C4">
                <a:alpha val="21176"/>
              </a:srgbClr>
            </a:fillRef>
            <a:effectRef idx="0">
              <a:scrgbClr r="0" g="0" b="0"/>
            </a:effectRef>
            <a:fontRef idx="none"/>
          </p:style>
          <p:txBody>
            <a:bodyPr/>
            <a:lstStyle/>
            <a:p>
              <a:endParaRPr lang="it-IT"/>
            </a:p>
          </p:txBody>
        </p:sp>
        <p:sp>
          <p:nvSpPr>
            <p:cNvPr id="9" name="Shape 14657"/>
            <p:cNvSpPr/>
            <p:nvPr/>
          </p:nvSpPr>
          <p:spPr>
            <a:xfrm>
              <a:off x="0" y="4567422"/>
              <a:ext cx="3864864" cy="641604"/>
            </a:xfrm>
            <a:custGeom>
              <a:avLst/>
              <a:gdLst/>
              <a:ahLst/>
              <a:cxnLst/>
              <a:rect l="0" t="0" r="0" b="0"/>
              <a:pathLst>
                <a:path w="3864864" h="641604">
                  <a:moveTo>
                    <a:pt x="0" y="641604"/>
                  </a:moveTo>
                  <a:lnTo>
                    <a:pt x="3864864" y="641604"/>
                  </a:lnTo>
                  <a:lnTo>
                    <a:pt x="3864864" y="0"/>
                  </a:lnTo>
                  <a:lnTo>
                    <a:pt x="0" y="0"/>
                  </a:lnTo>
                  <a:close/>
                </a:path>
              </a:pathLst>
            </a:custGeom>
            <a:ln w="12192" cap="flat">
              <a:miter lim="127000"/>
            </a:ln>
          </p:spPr>
          <p:style>
            <a:lnRef idx="1">
              <a:srgbClr val="2F528F"/>
            </a:lnRef>
            <a:fillRef idx="0">
              <a:srgbClr val="000000">
                <a:alpha val="0"/>
              </a:srgbClr>
            </a:fillRef>
            <a:effectRef idx="0">
              <a:scrgbClr r="0" g="0" b="0"/>
            </a:effectRef>
            <a:fontRef idx="none"/>
          </p:style>
          <p:txBody>
            <a:bodyPr/>
            <a:lstStyle/>
            <a:p>
              <a:endParaRPr lang="it-IT"/>
            </a:p>
          </p:txBody>
        </p:sp>
      </p:grpSp>
      <p:sp>
        <p:nvSpPr>
          <p:cNvPr id="10" name="Rettangolo 9"/>
          <p:cNvSpPr/>
          <p:nvPr/>
        </p:nvSpPr>
        <p:spPr>
          <a:xfrm>
            <a:off x="5933643" y="6453336"/>
            <a:ext cx="3100977" cy="276999"/>
          </a:xfrm>
          <a:prstGeom prst="rect">
            <a:avLst/>
          </a:prstGeom>
        </p:spPr>
        <p:txBody>
          <a:bodyPr wrap="none">
            <a:spAutoFit/>
          </a:bodyPr>
          <a:lstStyle/>
          <a:p>
            <a:r>
              <a:rPr lang="da-DK" sz="1200" dirty="0"/>
              <a:t>Kim ST et al. Nat Med. 2018;24:1449-1458</a:t>
            </a:r>
            <a:endParaRPr lang="it-IT" sz="1200" dirty="0"/>
          </a:p>
        </p:txBody>
      </p:sp>
      <p:sp>
        <p:nvSpPr>
          <p:cNvPr id="11" name="Rectangle 11">
            <a:extLst>
              <a:ext uri="{FF2B5EF4-FFF2-40B4-BE49-F238E27FC236}">
                <a16:creationId xmlns:a16="http://schemas.microsoft.com/office/drawing/2014/main" id="{FA6F31CB-B5F4-B747-AF49-3AB2F576778D}"/>
              </a:ext>
            </a:extLst>
          </p:cNvPr>
          <p:cNvSpPr>
            <a:spLocks noChangeArrowheads="1"/>
          </p:cNvSpPr>
          <p:nvPr/>
        </p:nvSpPr>
        <p:spPr bwMode="auto">
          <a:xfrm>
            <a:off x="1738953" y="155575"/>
            <a:ext cx="5661463" cy="4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Immunotherapy</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in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advanced</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gastric</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cancer</a:t>
            </a:r>
            <a:endPar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endParaRPr>
          </a:p>
        </p:txBody>
      </p:sp>
      <p:sp>
        <p:nvSpPr>
          <p:cNvPr id="12" name="Rettangolo 11">
            <a:extLst>
              <a:ext uri="{FF2B5EF4-FFF2-40B4-BE49-F238E27FC236}">
                <a16:creationId xmlns:a16="http://schemas.microsoft.com/office/drawing/2014/main" id="{6B739489-A1EB-F640-8923-344B71A84B1A}"/>
              </a:ext>
            </a:extLst>
          </p:cNvPr>
          <p:cNvSpPr/>
          <p:nvPr/>
        </p:nvSpPr>
        <p:spPr bwMode="auto">
          <a:xfrm>
            <a:off x="-2316" y="629561"/>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Tree>
    <p:extLst>
      <p:ext uri="{BB962C8B-B14F-4D97-AF65-F5344CB8AC3E}">
        <p14:creationId xmlns:p14="http://schemas.microsoft.com/office/powerpoint/2010/main" val="923296089"/>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a:extLst>
              <a:ext uri="{FF2B5EF4-FFF2-40B4-BE49-F238E27FC236}">
                <a16:creationId xmlns:a16="http://schemas.microsoft.com/office/drawing/2014/main" id="{FA6F31CB-B5F4-B747-AF49-3AB2F576778D}"/>
              </a:ext>
            </a:extLst>
          </p:cNvPr>
          <p:cNvSpPr>
            <a:spLocks noChangeArrowheads="1"/>
          </p:cNvSpPr>
          <p:nvPr/>
        </p:nvSpPr>
        <p:spPr bwMode="auto">
          <a:xfrm>
            <a:off x="1738953" y="155575"/>
            <a:ext cx="5661463" cy="4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Immunotherapy</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in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advanced</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gastric</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cancer</a:t>
            </a:r>
            <a:endPar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endParaRPr>
          </a:p>
        </p:txBody>
      </p:sp>
      <p:sp>
        <p:nvSpPr>
          <p:cNvPr id="12" name="Rettangolo 11">
            <a:extLst>
              <a:ext uri="{FF2B5EF4-FFF2-40B4-BE49-F238E27FC236}">
                <a16:creationId xmlns:a16="http://schemas.microsoft.com/office/drawing/2014/main" id="{6B739489-A1EB-F640-8923-344B71A84B1A}"/>
              </a:ext>
            </a:extLst>
          </p:cNvPr>
          <p:cNvSpPr/>
          <p:nvPr/>
        </p:nvSpPr>
        <p:spPr bwMode="auto">
          <a:xfrm>
            <a:off x="-2316" y="625113"/>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pic>
        <p:nvPicPr>
          <p:cNvPr id="2" name="Immagine 1"/>
          <p:cNvPicPr>
            <a:picLocks noChangeAspect="1"/>
          </p:cNvPicPr>
          <p:nvPr/>
        </p:nvPicPr>
        <p:blipFill rotWithShape="1">
          <a:blip r:embed="rId2"/>
          <a:srcRect b="5602"/>
          <a:stretch/>
        </p:blipFill>
        <p:spPr>
          <a:xfrm>
            <a:off x="295364" y="914225"/>
            <a:ext cx="6263680" cy="3033448"/>
          </a:xfrm>
          <a:prstGeom prst="rect">
            <a:avLst/>
          </a:prstGeom>
        </p:spPr>
      </p:pic>
      <p:pic>
        <p:nvPicPr>
          <p:cNvPr id="3" name="Immagine 2"/>
          <p:cNvPicPr>
            <a:picLocks noChangeAspect="1"/>
          </p:cNvPicPr>
          <p:nvPr/>
        </p:nvPicPr>
        <p:blipFill>
          <a:blip r:embed="rId3"/>
          <a:stretch>
            <a:fillRect/>
          </a:stretch>
        </p:blipFill>
        <p:spPr>
          <a:xfrm>
            <a:off x="3563888" y="3810904"/>
            <a:ext cx="5436096" cy="2843708"/>
          </a:xfrm>
          <a:prstGeom prst="rect">
            <a:avLst/>
          </a:prstGeom>
        </p:spPr>
      </p:pic>
      <p:pic>
        <p:nvPicPr>
          <p:cNvPr id="34" name="Immagine 33"/>
          <p:cNvPicPr>
            <a:picLocks noChangeAspect="1"/>
          </p:cNvPicPr>
          <p:nvPr/>
        </p:nvPicPr>
        <p:blipFill>
          <a:blip r:embed="rId4"/>
          <a:stretch>
            <a:fillRect/>
          </a:stretch>
        </p:blipFill>
        <p:spPr>
          <a:xfrm>
            <a:off x="187386" y="6468141"/>
            <a:ext cx="3103133" cy="329213"/>
          </a:xfrm>
          <a:prstGeom prst="rect">
            <a:avLst/>
          </a:prstGeom>
        </p:spPr>
      </p:pic>
      <p:sp>
        <p:nvSpPr>
          <p:cNvPr id="5" name="Rettangolo 4">
            <a:extLst>
              <a:ext uri="{FF2B5EF4-FFF2-40B4-BE49-F238E27FC236}">
                <a16:creationId xmlns:a16="http://schemas.microsoft.com/office/drawing/2014/main" id="{E85A6AA8-BA50-5A4A-9F80-7756944642DE}"/>
              </a:ext>
            </a:extLst>
          </p:cNvPr>
          <p:cNvSpPr/>
          <p:nvPr/>
        </p:nvSpPr>
        <p:spPr>
          <a:xfrm>
            <a:off x="5724128" y="4109343"/>
            <a:ext cx="2728327" cy="646331"/>
          </a:xfrm>
          <a:prstGeom prst="rect">
            <a:avLst/>
          </a:prstGeom>
          <a:solidFill>
            <a:schemeClr val="accent5"/>
          </a:solidFill>
        </p:spPr>
        <p:txBody>
          <a:bodyPr wrap="square">
            <a:spAutoFit/>
          </a:bodyPr>
          <a:lstStyle/>
          <a:p>
            <a:r>
              <a:rPr lang="it-IT" dirty="0">
                <a:latin typeface="Calibri" panose="020F0502020204030204" pitchFamily="34" charset="0"/>
              </a:rPr>
              <a:t>ORR 50% in PDL-1 positive </a:t>
            </a:r>
          </a:p>
          <a:p>
            <a:r>
              <a:rPr lang="it-IT" dirty="0">
                <a:latin typeface="Calibri" panose="020F0502020204030204" pitchFamily="34" charset="0"/>
              </a:rPr>
              <a:t>ORR 0% in PDL1 negative </a:t>
            </a:r>
            <a:endParaRPr lang="it-IT" dirty="0">
              <a:effectLst/>
              <a:latin typeface="Calibri" panose="020F0502020204030204" pitchFamily="34" charset="0"/>
            </a:endParaRPr>
          </a:p>
        </p:txBody>
      </p:sp>
      <p:sp>
        <p:nvSpPr>
          <p:cNvPr id="6" name="Rettangolo 5">
            <a:extLst>
              <a:ext uri="{FF2B5EF4-FFF2-40B4-BE49-F238E27FC236}">
                <a16:creationId xmlns:a16="http://schemas.microsoft.com/office/drawing/2014/main" id="{A09A347D-C782-4749-9A29-995466C8E577}"/>
              </a:ext>
            </a:extLst>
          </p:cNvPr>
          <p:cNvSpPr/>
          <p:nvPr/>
        </p:nvSpPr>
        <p:spPr>
          <a:xfrm>
            <a:off x="3237536" y="1249162"/>
            <a:ext cx="2664296" cy="646331"/>
          </a:xfrm>
          <a:prstGeom prst="rect">
            <a:avLst/>
          </a:prstGeom>
          <a:solidFill>
            <a:schemeClr val="accent5"/>
          </a:solidFill>
        </p:spPr>
        <p:txBody>
          <a:bodyPr wrap="square">
            <a:spAutoFit/>
          </a:bodyPr>
          <a:lstStyle/>
          <a:p>
            <a:r>
              <a:rPr lang="it-IT" dirty="0">
                <a:latin typeface="Calibri" panose="020F0502020204030204" pitchFamily="34" charset="0"/>
              </a:rPr>
              <a:t>ORR 85% in MSI-h </a:t>
            </a:r>
          </a:p>
          <a:p>
            <a:r>
              <a:rPr lang="it-IT" dirty="0">
                <a:latin typeface="Calibri" panose="020F0502020204030204" pitchFamily="34" charset="0"/>
              </a:rPr>
              <a:t>ORR 100% in EBV-positive </a:t>
            </a:r>
          </a:p>
        </p:txBody>
      </p:sp>
    </p:spTree>
    <p:extLst>
      <p:ext uri="{BB962C8B-B14F-4D97-AF65-F5344CB8AC3E}">
        <p14:creationId xmlns:p14="http://schemas.microsoft.com/office/powerpoint/2010/main" val="2660941643"/>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9281"/>
          <p:cNvPicPr/>
          <p:nvPr/>
        </p:nvPicPr>
        <p:blipFill>
          <a:blip r:embed="rId3"/>
          <a:stretch>
            <a:fillRect/>
          </a:stretch>
        </p:blipFill>
        <p:spPr>
          <a:xfrm>
            <a:off x="315595" y="1589722"/>
            <a:ext cx="8512810" cy="3678555"/>
          </a:xfrm>
          <a:prstGeom prst="rect">
            <a:avLst/>
          </a:prstGeom>
        </p:spPr>
      </p:pic>
      <p:sp>
        <p:nvSpPr>
          <p:cNvPr id="5" name="Rettangolo 4"/>
          <p:cNvSpPr/>
          <p:nvPr/>
        </p:nvSpPr>
        <p:spPr>
          <a:xfrm>
            <a:off x="179512" y="980728"/>
            <a:ext cx="4606389" cy="388696"/>
          </a:xfrm>
          <a:prstGeom prst="rect">
            <a:avLst/>
          </a:prstGeom>
        </p:spPr>
        <p:txBody>
          <a:bodyPr wrap="none">
            <a:spAutoFit/>
          </a:bodyPr>
          <a:lstStyle/>
          <a:p>
            <a:pPr marL="232410" indent="-6350">
              <a:lnSpc>
                <a:spcPct val="107000"/>
              </a:lnSpc>
              <a:spcAft>
                <a:spcPts val="0"/>
              </a:spcAft>
            </a:pPr>
            <a:r>
              <a:rPr lang="it-IT" b="1" dirty="0">
                <a:solidFill>
                  <a:srgbClr val="00655D"/>
                </a:solidFill>
                <a:latin typeface="Arial" panose="020B0604020202020204" pitchFamily="34" charset="0"/>
                <a:ea typeface="Arial" panose="020B0604020202020204" pitchFamily="34" charset="0"/>
              </a:rPr>
              <a:t>KEYNOTE-062 </a:t>
            </a:r>
            <a:r>
              <a:rPr lang="it-IT" b="1" dirty="0" err="1">
                <a:solidFill>
                  <a:srgbClr val="00655D"/>
                </a:solidFill>
                <a:latin typeface="Arial" panose="020B0604020202020204" pitchFamily="34" charset="0"/>
                <a:ea typeface="Arial" panose="020B0604020202020204" pitchFamily="34" charset="0"/>
              </a:rPr>
              <a:t>Study</a:t>
            </a:r>
            <a:r>
              <a:rPr lang="it-IT" b="1" dirty="0">
                <a:solidFill>
                  <a:srgbClr val="00655D"/>
                </a:solidFill>
                <a:latin typeface="Arial" panose="020B0604020202020204" pitchFamily="34" charset="0"/>
                <a:ea typeface="Arial" panose="020B0604020202020204" pitchFamily="34" charset="0"/>
              </a:rPr>
              <a:t> Design </a:t>
            </a:r>
            <a:r>
              <a:rPr lang="it-IT" sz="1100" b="1" dirty="0">
                <a:solidFill>
                  <a:srgbClr val="00655D"/>
                </a:solidFill>
                <a:latin typeface="Arial" panose="020B0604020202020204" pitchFamily="34" charset="0"/>
                <a:ea typeface="Arial" panose="020B0604020202020204" pitchFamily="34" charset="0"/>
              </a:rPr>
              <a:t>(NCT02494583)</a:t>
            </a:r>
            <a:endParaRPr lang="it-IT" sz="1600" b="1" dirty="0">
              <a:solidFill>
                <a:srgbClr val="000000"/>
              </a:solidFill>
              <a:latin typeface="Arial" panose="020B0604020202020204" pitchFamily="34" charset="0"/>
              <a:ea typeface="Arial" panose="020B0604020202020204" pitchFamily="34" charset="0"/>
            </a:endParaRPr>
          </a:p>
        </p:txBody>
      </p:sp>
      <p:sp>
        <p:nvSpPr>
          <p:cNvPr id="6" name="Rectangle 11">
            <a:extLst>
              <a:ext uri="{FF2B5EF4-FFF2-40B4-BE49-F238E27FC236}">
                <a16:creationId xmlns:a16="http://schemas.microsoft.com/office/drawing/2014/main" id="{FA6F31CB-B5F4-B747-AF49-3AB2F576778D}"/>
              </a:ext>
            </a:extLst>
          </p:cNvPr>
          <p:cNvSpPr>
            <a:spLocks noChangeArrowheads="1"/>
          </p:cNvSpPr>
          <p:nvPr/>
        </p:nvSpPr>
        <p:spPr bwMode="auto">
          <a:xfrm>
            <a:off x="858547" y="155575"/>
            <a:ext cx="7422331" cy="4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Keynote-062 Trial:</a:t>
            </a:r>
            <a:r>
              <a:rPr kumimoji="0" lang="it-IT" altLang="it-IT" sz="2400" b="1" i="0" u="none" strike="noStrike" kern="1200" cap="none" spc="0" normalizeH="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noProof="0" dirty="0" err="1">
                <a:ln>
                  <a:noFill/>
                </a:ln>
                <a:solidFill>
                  <a:srgbClr val="003366"/>
                </a:solidFill>
                <a:effectLst/>
                <a:uLnTx/>
                <a:uFillTx/>
                <a:latin typeface="Calibri" panose="020F0502020204030204" pitchFamily="34" charset="0"/>
                <a:ea typeface="+mn-ea"/>
                <a:cs typeface="Arial Unicode MS" charset="0"/>
              </a:rPr>
              <a:t>Pembrolizumab</a:t>
            </a:r>
            <a:r>
              <a:rPr kumimoji="0" lang="it-IT" altLang="it-IT" sz="2400" b="1" i="0" u="none" strike="noStrike" kern="1200" cap="none" spc="0" normalizeH="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noProof="0" dirty="0" err="1">
                <a:ln>
                  <a:noFill/>
                </a:ln>
                <a:solidFill>
                  <a:srgbClr val="003366"/>
                </a:solidFill>
                <a:effectLst/>
                <a:uLnTx/>
                <a:uFillTx/>
                <a:latin typeface="Calibri" panose="020F0502020204030204" pitchFamily="34" charset="0"/>
                <a:ea typeface="+mn-ea"/>
                <a:cs typeface="Arial Unicode MS" charset="0"/>
              </a:rPr>
              <a:t>as</a:t>
            </a:r>
            <a:r>
              <a:rPr kumimoji="0" lang="it-IT" altLang="it-IT" sz="2400" b="1" i="0" u="none" strike="noStrike" kern="1200" cap="none" spc="0" normalizeH="0" noProof="0" dirty="0">
                <a:ln>
                  <a:noFill/>
                </a:ln>
                <a:solidFill>
                  <a:srgbClr val="003366"/>
                </a:solidFill>
                <a:effectLst/>
                <a:uLnTx/>
                <a:uFillTx/>
                <a:latin typeface="Calibri" panose="020F0502020204030204" pitchFamily="34" charset="0"/>
                <a:ea typeface="+mn-ea"/>
                <a:cs typeface="Arial Unicode MS" charset="0"/>
              </a:rPr>
              <a:t> first-line treatment</a:t>
            </a:r>
            <a:endPar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endParaRPr>
          </a:p>
        </p:txBody>
      </p:sp>
      <p:sp>
        <p:nvSpPr>
          <p:cNvPr id="7" name="Rettangolo 6">
            <a:extLst>
              <a:ext uri="{FF2B5EF4-FFF2-40B4-BE49-F238E27FC236}">
                <a16:creationId xmlns:a16="http://schemas.microsoft.com/office/drawing/2014/main" id="{6B739489-A1EB-F640-8923-344B71A84B1A}"/>
              </a:ext>
            </a:extLst>
          </p:cNvPr>
          <p:cNvSpPr/>
          <p:nvPr/>
        </p:nvSpPr>
        <p:spPr bwMode="auto">
          <a:xfrm>
            <a:off x="-2316" y="667737"/>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
        <p:nvSpPr>
          <p:cNvPr id="2" name="Rettangolo 1">
            <a:extLst>
              <a:ext uri="{FF2B5EF4-FFF2-40B4-BE49-F238E27FC236}">
                <a16:creationId xmlns:a16="http://schemas.microsoft.com/office/drawing/2014/main" id="{E8628AF7-328E-0141-B96A-BE62F4E8E312}"/>
              </a:ext>
            </a:extLst>
          </p:cNvPr>
          <p:cNvSpPr/>
          <p:nvPr/>
        </p:nvSpPr>
        <p:spPr>
          <a:xfrm>
            <a:off x="179512" y="5949280"/>
            <a:ext cx="8856983" cy="646331"/>
          </a:xfrm>
          <a:prstGeom prst="rect">
            <a:avLst/>
          </a:prstGeom>
        </p:spPr>
        <p:txBody>
          <a:bodyPr wrap="square">
            <a:spAutoFit/>
          </a:bodyPr>
          <a:lstStyle/>
          <a:p>
            <a:r>
              <a:rPr lang="it-IT" sz="900" dirty="0">
                <a:latin typeface="Arial" panose="020B0604020202020204" pitchFamily="34" charset="0"/>
              </a:rPr>
              <a:t>A Europe/North America/Australia, Asia (South Korea, Hong Kong, Taiwan, Japan), </a:t>
            </a:r>
            <a:r>
              <a:rPr lang="it-IT" sz="900" dirty="0" err="1">
                <a:latin typeface="Arial" panose="020B0604020202020204" pitchFamily="34" charset="0"/>
              </a:rPr>
              <a:t>Rest</a:t>
            </a:r>
            <a:r>
              <a:rPr lang="it-IT" sz="900" dirty="0">
                <a:latin typeface="Arial" panose="020B0604020202020204" pitchFamily="34" charset="0"/>
              </a:rPr>
              <a:t> of world (</a:t>
            </a:r>
            <a:r>
              <a:rPr lang="it-IT" sz="900" dirty="0" err="1">
                <a:latin typeface="Arial" panose="020B0604020202020204" pitchFamily="34" charset="0"/>
              </a:rPr>
              <a:t>including</a:t>
            </a:r>
            <a:r>
              <a:rPr lang="it-IT" sz="900" dirty="0">
                <a:latin typeface="Arial" panose="020B0604020202020204" pitchFamily="34" charset="0"/>
              </a:rPr>
              <a:t> South America). </a:t>
            </a:r>
          </a:p>
          <a:p>
            <a:r>
              <a:rPr lang="it-IT" sz="900" dirty="0">
                <a:latin typeface="Arial" panose="020B0604020202020204" pitchFamily="34" charset="0"/>
              </a:rPr>
              <a:t>B Administration of </a:t>
            </a:r>
            <a:r>
              <a:rPr lang="it-IT" sz="900" dirty="0" err="1">
                <a:latin typeface="Arial" panose="020B0604020202020204" pitchFamily="34" charset="0"/>
              </a:rPr>
              <a:t>pembrolizumab</a:t>
            </a:r>
            <a:r>
              <a:rPr lang="it-IT" sz="900" dirty="0">
                <a:latin typeface="Arial" panose="020B0604020202020204" pitchFamily="34" charset="0"/>
              </a:rPr>
              <a:t> </a:t>
            </a:r>
            <a:r>
              <a:rPr lang="it-IT" sz="900" dirty="0" err="1">
                <a:latin typeface="Arial" panose="020B0604020202020204" pitchFamily="34" charset="0"/>
              </a:rPr>
              <a:t>monotherapy</a:t>
            </a:r>
            <a:r>
              <a:rPr lang="it-IT" sz="900" dirty="0">
                <a:latin typeface="Arial" panose="020B0604020202020204" pitchFamily="34" charset="0"/>
              </a:rPr>
              <a:t> </a:t>
            </a:r>
            <a:r>
              <a:rPr lang="it-IT" sz="900" dirty="0" err="1">
                <a:latin typeface="Arial" panose="020B0604020202020204" pitchFamily="34" charset="0"/>
              </a:rPr>
              <a:t>was</a:t>
            </a:r>
            <a:r>
              <a:rPr lang="it-IT" sz="900" dirty="0">
                <a:latin typeface="Arial" panose="020B0604020202020204" pitchFamily="34" charset="0"/>
              </a:rPr>
              <a:t> </a:t>
            </a:r>
            <a:r>
              <a:rPr lang="it-IT" sz="900" dirty="0" err="1">
                <a:latin typeface="Arial" panose="020B0604020202020204" pitchFamily="34" charset="0"/>
              </a:rPr>
              <a:t>not</a:t>
            </a:r>
            <a:r>
              <a:rPr lang="it-IT" sz="900" dirty="0">
                <a:latin typeface="Arial" panose="020B0604020202020204" pitchFamily="34" charset="0"/>
              </a:rPr>
              <a:t> </a:t>
            </a:r>
            <a:r>
              <a:rPr lang="it-IT" sz="900" dirty="0" err="1">
                <a:latin typeface="Arial" panose="020B0604020202020204" pitchFamily="34" charset="0"/>
              </a:rPr>
              <a:t>blinded</a:t>
            </a:r>
            <a:r>
              <a:rPr lang="it-IT" sz="900" dirty="0">
                <a:latin typeface="Arial" panose="020B0604020202020204" pitchFamily="34" charset="0"/>
              </a:rPr>
              <a:t>. </a:t>
            </a:r>
          </a:p>
          <a:p>
            <a:r>
              <a:rPr lang="it-IT" sz="900" dirty="0">
                <a:latin typeface="Arial" panose="020B0604020202020204" pitchFamily="34" charset="0"/>
              </a:rPr>
              <a:t>C </a:t>
            </a:r>
            <a:r>
              <a:rPr lang="it-IT" sz="900" dirty="0" err="1">
                <a:latin typeface="Arial" panose="020B0604020202020204" pitchFamily="34" charset="0"/>
              </a:rPr>
              <a:t>Chemotherapy</a:t>
            </a:r>
            <a:r>
              <a:rPr lang="it-IT" sz="900" dirty="0">
                <a:latin typeface="Arial" panose="020B0604020202020204" pitchFamily="34" charset="0"/>
              </a:rPr>
              <a:t>: </a:t>
            </a:r>
            <a:r>
              <a:rPr lang="it-IT" sz="900" dirty="0" err="1">
                <a:latin typeface="Arial" panose="020B0604020202020204" pitchFamily="34" charset="0"/>
              </a:rPr>
              <a:t>cisplatin</a:t>
            </a:r>
            <a:r>
              <a:rPr lang="it-IT" sz="900" dirty="0">
                <a:latin typeface="Arial" panose="020B0604020202020204" pitchFamily="34" charset="0"/>
              </a:rPr>
              <a:t> 80 mg/m2Q3W + 5-FU 800 mg/m2/d for 5 </a:t>
            </a:r>
            <a:r>
              <a:rPr lang="it-IT" sz="900" dirty="0" err="1">
                <a:latin typeface="Arial" panose="020B0604020202020204" pitchFamily="34" charset="0"/>
              </a:rPr>
              <a:t>days</a:t>
            </a:r>
            <a:r>
              <a:rPr lang="it-IT" sz="900" dirty="0">
                <a:latin typeface="Arial" panose="020B0604020202020204" pitchFamily="34" charset="0"/>
              </a:rPr>
              <a:t> Q3W or </a:t>
            </a:r>
            <a:r>
              <a:rPr lang="it-IT" sz="900" dirty="0" err="1">
                <a:latin typeface="Arial" panose="020B0604020202020204" pitchFamily="34" charset="0"/>
              </a:rPr>
              <a:t>capecitabine</a:t>
            </a:r>
            <a:r>
              <a:rPr lang="it-IT" sz="900" dirty="0">
                <a:latin typeface="Arial" panose="020B0604020202020204" pitchFamily="34" charset="0"/>
              </a:rPr>
              <a:t> BID </a:t>
            </a:r>
            <a:r>
              <a:rPr lang="it-IT" sz="900" dirty="0" err="1">
                <a:latin typeface="Arial" panose="020B0604020202020204" pitchFamily="34" charset="0"/>
              </a:rPr>
              <a:t>days</a:t>
            </a:r>
            <a:r>
              <a:rPr lang="it-IT" sz="900" dirty="0">
                <a:latin typeface="Arial" panose="020B0604020202020204" pitchFamily="34" charset="0"/>
              </a:rPr>
              <a:t> 1-14 Q3W(</a:t>
            </a:r>
            <a:r>
              <a:rPr lang="it-IT" sz="900" dirty="0" err="1">
                <a:latin typeface="Arial" panose="020B0604020202020204" pitchFamily="34" charset="0"/>
              </a:rPr>
              <a:t>cisplatin</a:t>
            </a:r>
            <a:r>
              <a:rPr lang="it-IT" sz="900" dirty="0">
                <a:latin typeface="Arial" panose="020B0604020202020204" pitchFamily="34" charset="0"/>
              </a:rPr>
              <a:t> </a:t>
            </a:r>
            <a:r>
              <a:rPr lang="it-IT" sz="900" dirty="0" err="1">
                <a:latin typeface="Arial" panose="020B0604020202020204" pitchFamily="34" charset="0"/>
              </a:rPr>
              <a:t>may</a:t>
            </a:r>
            <a:r>
              <a:rPr lang="it-IT" sz="900" dirty="0">
                <a:latin typeface="Arial" panose="020B0604020202020204" pitchFamily="34" charset="0"/>
              </a:rPr>
              <a:t> be </a:t>
            </a:r>
            <a:r>
              <a:rPr lang="it-IT" sz="900" dirty="0" err="1">
                <a:latin typeface="Arial" panose="020B0604020202020204" pitchFamily="34" charset="0"/>
              </a:rPr>
              <a:t>capped</a:t>
            </a:r>
            <a:r>
              <a:rPr lang="it-IT" sz="900" dirty="0">
                <a:latin typeface="Arial" panose="020B0604020202020204" pitchFamily="34" charset="0"/>
              </a:rPr>
              <a:t> </a:t>
            </a:r>
            <a:r>
              <a:rPr lang="it-IT" sz="900" dirty="0" err="1">
                <a:latin typeface="Arial" panose="020B0604020202020204" pitchFamily="34" charset="0"/>
              </a:rPr>
              <a:t>at</a:t>
            </a:r>
            <a:r>
              <a:rPr lang="it-IT" sz="900" dirty="0">
                <a:latin typeface="Arial" panose="020B0604020202020204" pitchFamily="34" charset="0"/>
              </a:rPr>
              <a:t> 6 </a:t>
            </a:r>
            <a:r>
              <a:rPr lang="it-IT" sz="900" dirty="0" err="1">
                <a:latin typeface="Arial" panose="020B0604020202020204" pitchFamily="34" charset="0"/>
              </a:rPr>
              <a:t>cycles</a:t>
            </a:r>
            <a:r>
              <a:rPr lang="it-IT" sz="900" dirty="0">
                <a:latin typeface="Arial" panose="020B0604020202020204" pitchFamily="34" charset="0"/>
              </a:rPr>
              <a:t> </a:t>
            </a:r>
            <a:r>
              <a:rPr lang="it-IT" sz="900" dirty="0" err="1">
                <a:latin typeface="Arial" panose="020B0604020202020204" pitchFamily="34" charset="0"/>
              </a:rPr>
              <a:t>as</a:t>
            </a:r>
            <a:r>
              <a:rPr lang="it-IT" sz="900" dirty="0">
                <a:latin typeface="Arial" panose="020B0604020202020204" pitchFamily="34" charset="0"/>
              </a:rPr>
              <a:t> per country </a:t>
            </a:r>
            <a:r>
              <a:rPr lang="it-IT" sz="900" dirty="0" err="1">
                <a:latin typeface="Arial" panose="020B0604020202020204" pitchFamily="34" charset="0"/>
              </a:rPr>
              <a:t>guidelines</a:t>
            </a:r>
            <a:r>
              <a:rPr lang="it-IT" sz="900" dirty="0">
                <a:latin typeface="Arial" panose="020B0604020202020204" pitchFamily="34" charset="0"/>
              </a:rPr>
              <a:t>).</a:t>
            </a:r>
            <a:endParaRPr lang="it-IT" sz="900" dirty="0">
              <a:effectLst/>
              <a:latin typeface="Arial" panose="020B0604020202020204" pitchFamily="34" charset="0"/>
            </a:endParaRPr>
          </a:p>
        </p:txBody>
      </p:sp>
      <p:pic>
        <p:nvPicPr>
          <p:cNvPr id="3" name="Immagine 2"/>
          <p:cNvPicPr>
            <a:picLocks noChangeAspect="1"/>
          </p:cNvPicPr>
          <p:nvPr/>
        </p:nvPicPr>
        <p:blipFill>
          <a:blip r:embed="rId4"/>
          <a:stretch>
            <a:fillRect/>
          </a:stretch>
        </p:blipFill>
        <p:spPr>
          <a:xfrm>
            <a:off x="3131840" y="4683657"/>
            <a:ext cx="4896544" cy="846394"/>
          </a:xfrm>
          <a:prstGeom prst="rect">
            <a:avLst/>
          </a:prstGeom>
        </p:spPr>
      </p:pic>
      <p:sp>
        <p:nvSpPr>
          <p:cNvPr id="8" name="Rettangolo 7">
            <a:extLst>
              <a:ext uri="{FF2B5EF4-FFF2-40B4-BE49-F238E27FC236}">
                <a16:creationId xmlns:a16="http://schemas.microsoft.com/office/drawing/2014/main" id="{C98BFE08-EED0-3249-AF63-50157D38D822}"/>
              </a:ext>
            </a:extLst>
          </p:cNvPr>
          <p:cNvSpPr/>
          <p:nvPr/>
        </p:nvSpPr>
        <p:spPr>
          <a:xfrm>
            <a:off x="3059831" y="3590464"/>
            <a:ext cx="1080121" cy="355803"/>
          </a:xfrm>
          <a:prstGeom prst="rect">
            <a:avLst/>
          </a:prstGeom>
        </p:spPr>
        <p:txBody>
          <a:bodyPr wrap="square">
            <a:spAutoFit/>
          </a:bodyPr>
          <a:lstStyle/>
          <a:p>
            <a:pPr marL="232410" indent="-6350">
              <a:lnSpc>
                <a:spcPct val="107000"/>
              </a:lnSpc>
              <a:spcAft>
                <a:spcPts val="0"/>
              </a:spcAft>
            </a:pPr>
            <a:r>
              <a:rPr lang="it-IT" sz="1600" b="1" dirty="0" err="1">
                <a:solidFill>
                  <a:srgbClr val="002060"/>
                </a:solidFill>
                <a:latin typeface="Arial" panose="020B0604020202020204" pitchFamily="34" charset="0"/>
                <a:ea typeface="Arial" panose="020B0604020202020204" pitchFamily="34" charset="0"/>
              </a:rPr>
              <a:t>Arm</a:t>
            </a:r>
            <a:r>
              <a:rPr lang="it-IT" sz="1600" b="1" dirty="0">
                <a:solidFill>
                  <a:srgbClr val="002060"/>
                </a:solidFill>
                <a:latin typeface="Arial" panose="020B0604020202020204" pitchFamily="34" charset="0"/>
                <a:ea typeface="Arial" panose="020B0604020202020204" pitchFamily="34" charset="0"/>
              </a:rPr>
              <a:t> A</a:t>
            </a:r>
          </a:p>
        </p:txBody>
      </p:sp>
      <p:sp>
        <p:nvSpPr>
          <p:cNvPr id="9" name="Rettangolo 8">
            <a:extLst>
              <a:ext uri="{FF2B5EF4-FFF2-40B4-BE49-F238E27FC236}">
                <a16:creationId xmlns:a16="http://schemas.microsoft.com/office/drawing/2014/main" id="{C98BFE08-EED0-3249-AF63-50157D38D822}"/>
              </a:ext>
            </a:extLst>
          </p:cNvPr>
          <p:cNvSpPr/>
          <p:nvPr/>
        </p:nvSpPr>
        <p:spPr>
          <a:xfrm>
            <a:off x="3008783" y="2538747"/>
            <a:ext cx="1080121" cy="336631"/>
          </a:xfrm>
          <a:prstGeom prst="rect">
            <a:avLst/>
          </a:prstGeom>
        </p:spPr>
        <p:txBody>
          <a:bodyPr wrap="square">
            <a:spAutoFit/>
          </a:bodyPr>
          <a:lstStyle/>
          <a:p>
            <a:pPr marL="232410" indent="-6350">
              <a:lnSpc>
                <a:spcPct val="107000"/>
              </a:lnSpc>
              <a:spcAft>
                <a:spcPts val="0"/>
              </a:spcAft>
            </a:pPr>
            <a:r>
              <a:rPr lang="it-IT" sz="1600" b="1" dirty="0" err="1">
                <a:solidFill>
                  <a:srgbClr val="002060"/>
                </a:solidFill>
                <a:latin typeface="Arial" panose="020B0604020202020204" pitchFamily="34" charset="0"/>
                <a:ea typeface="Arial" panose="020B0604020202020204" pitchFamily="34" charset="0"/>
              </a:rPr>
              <a:t>Arm</a:t>
            </a:r>
            <a:r>
              <a:rPr lang="it-IT" sz="1600" b="1" dirty="0">
                <a:solidFill>
                  <a:srgbClr val="002060"/>
                </a:solidFill>
                <a:latin typeface="Arial" panose="020B0604020202020204" pitchFamily="34" charset="0"/>
                <a:ea typeface="Arial" panose="020B0604020202020204" pitchFamily="34" charset="0"/>
              </a:rPr>
              <a:t> B</a:t>
            </a:r>
          </a:p>
        </p:txBody>
      </p:sp>
      <p:sp>
        <p:nvSpPr>
          <p:cNvPr id="10" name="Rettangolo 9">
            <a:extLst>
              <a:ext uri="{FF2B5EF4-FFF2-40B4-BE49-F238E27FC236}">
                <a16:creationId xmlns:a16="http://schemas.microsoft.com/office/drawing/2014/main" id="{C98BFE08-EED0-3249-AF63-50157D38D822}"/>
              </a:ext>
            </a:extLst>
          </p:cNvPr>
          <p:cNvSpPr/>
          <p:nvPr/>
        </p:nvSpPr>
        <p:spPr>
          <a:xfrm>
            <a:off x="3059830" y="1475604"/>
            <a:ext cx="1080121" cy="336631"/>
          </a:xfrm>
          <a:prstGeom prst="rect">
            <a:avLst/>
          </a:prstGeom>
        </p:spPr>
        <p:txBody>
          <a:bodyPr wrap="square">
            <a:spAutoFit/>
          </a:bodyPr>
          <a:lstStyle/>
          <a:p>
            <a:pPr marL="232410" indent="-6350">
              <a:lnSpc>
                <a:spcPct val="107000"/>
              </a:lnSpc>
              <a:spcAft>
                <a:spcPts val="0"/>
              </a:spcAft>
            </a:pPr>
            <a:r>
              <a:rPr lang="it-IT" sz="1600" b="1" dirty="0" err="1">
                <a:solidFill>
                  <a:srgbClr val="002060"/>
                </a:solidFill>
                <a:latin typeface="Arial" panose="020B0604020202020204" pitchFamily="34" charset="0"/>
                <a:ea typeface="Arial" panose="020B0604020202020204" pitchFamily="34" charset="0"/>
              </a:rPr>
              <a:t>Arm</a:t>
            </a:r>
            <a:r>
              <a:rPr lang="it-IT" sz="1600" b="1" dirty="0">
                <a:solidFill>
                  <a:srgbClr val="002060"/>
                </a:solidFill>
                <a:latin typeface="Arial" panose="020B0604020202020204" pitchFamily="34" charset="0"/>
                <a:ea typeface="Arial" panose="020B0604020202020204" pitchFamily="34" charset="0"/>
              </a:rPr>
              <a:t> C</a:t>
            </a:r>
          </a:p>
        </p:txBody>
      </p:sp>
    </p:spTree>
    <p:extLst>
      <p:ext uri="{BB962C8B-B14F-4D97-AF65-F5344CB8AC3E}">
        <p14:creationId xmlns:p14="http://schemas.microsoft.com/office/powerpoint/2010/main" val="281624091"/>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2019B28F-369A-E04F-987A-AEA9F25DADFF}"/>
              </a:ext>
            </a:extLst>
          </p:cNvPr>
          <p:cNvSpPr/>
          <p:nvPr/>
        </p:nvSpPr>
        <p:spPr>
          <a:xfrm>
            <a:off x="-32455" y="707773"/>
            <a:ext cx="8529736" cy="336631"/>
          </a:xfrm>
          <a:prstGeom prst="rect">
            <a:avLst/>
          </a:prstGeom>
        </p:spPr>
        <p:txBody>
          <a:bodyPr wrap="square">
            <a:spAutoFit/>
          </a:bodyPr>
          <a:lstStyle/>
          <a:p>
            <a:pPr marL="232410" indent="-6350">
              <a:lnSpc>
                <a:spcPct val="107000"/>
              </a:lnSpc>
              <a:spcAft>
                <a:spcPts val="0"/>
              </a:spcAft>
            </a:pPr>
            <a:r>
              <a:rPr lang="it-IT" sz="1600" b="1" dirty="0">
                <a:solidFill>
                  <a:srgbClr val="00655D"/>
                </a:solidFill>
                <a:latin typeface="Arial" panose="020B0604020202020204" pitchFamily="34" charset="0"/>
                <a:ea typeface="Arial" panose="020B0604020202020204" pitchFamily="34" charset="0"/>
              </a:rPr>
              <a:t>KEYNOTE-062: OS </a:t>
            </a:r>
            <a:r>
              <a:rPr lang="it-IT" sz="1600" b="1" dirty="0" err="1">
                <a:solidFill>
                  <a:srgbClr val="00655D"/>
                </a:solidFill>
                <a:latin typeface="Arial" panose="020B0604020202020204" pitchFamily="34" charset="0"/>
                <a:ea typeface="Arial" panose="020B0604020202020204" pitchFamily="34" charset="0"/>
              </a:rPr>
              <a:t>Results</a:t>
            </a:r>
            <a:r>
              <a:rPr lang="it-IT" sz="1600" b="1" dirty="0">
                <a:solidFill>
                  <a:srgbClr val="00655D"/>
                </a:solidFill>
                <a:latin typeface="Arial" panose="020B0604020202020204" pitchFamily="34" charset="0"/>
                <a:ea typeface="Arial" panose="020B0604020202020204" pitchFamily="34" charset="0"/>
              </a:rPr>
              <a:t> </a:t>
            </a:r>
            <a:r>
              <a:rPr lang="it-IT" sz="1600" b="1" dirty="0" err="1">
                <a:solidFill>
                  <a:srgbClr val="00655D"/>
                </a:solidFill>
                <a:latin typeface="Arial" panose="020B0604020202020204" pitchFamily="34" charset="0"/>
                <a:ea typeface="Arial" panose="020B0604020202020204" pitchFamily="34" charset="0"/>
              </a:rPr>
              <a:t>according</a:t>
            </a:r>
            <a:r>
              <a:rPr lang="it-IT" sz="1600" b="1" dirty="0">
                <a:solidFill>
                  <a:srgbClr val="00655D"/>
                </a:solidFill>
                <a:latin typeface="Arial" panose="020B0604020202020204" pitchFamily="34" charset="0"/>
                <a:ea typeface="Arial" panose="020B0604020202020204" pitchFamily="34" charset="0"/>
              </a:rPr>
              <a:t> to CPS status in </a:t>
            </a:r>
            <a:r>
              <a:rPr lang="it-IT" sz="1600" b="1" dirty="0" err="1">
                <a:solidFill>
                  <a:srgbClr val="00655D"/>
                </a:solidFill>
                <a:latin typeface="Arial" panose="020B0604020202020204" pitchFamily="34" charset="0"/>
                <a:ea typeface="Arial" panose="020B0604020202020204" pitchFamily="34" charset="0"/>
              </a:rPr>
              <a:t>P</a:t>
            </a:r>
            <a:r>
              <a:rPr lang="it-IT" sz="1600" b="1" dirty="0">
                <a:solidFill>
                  <a:srgbClr val="00655D"/>
                </a:solidFill>
                <a:latin typeface="Arial" panose="020B0604020202020204" pitchFamily="34" charset="0"/>
                <a:ea typeface="Arial" panose="020B0604020202020204" pitchFamily="34" charset="0"/>
              </a:rPr>
              <a:t> vs C and P+C vs C </a:t>
            </a:r>
            <a:r>
              <a:rPr lang="it-IT" sz="1600" b="1" dirty="0" err="1">
                <a:solidFill>
                  <a:srgbClr val="00655D"/>
                </a:solidFill>
                <a:latin typeface="Arial" panose="020B0604020202020204" pitchFamily="34" charset="0"/>
                <a:ea typeface="Arial" panose="020B0604020202020204" pitchFamily="34" charset="0"/>
              </a:rPr>
              <a:t>cohorts</a:t>
            </a:r>
            <a:endParaRPr lang="it-IT" sz="1600" b="1" dirty="0">
              <a:solidFill>
                <a:srgbClr val="000000"/>
              </a:solidFill>
              <a:latin typeface="Arial" panose="020B0604020202020204" pitchFamily="34" charset="0"/>
              <a:ea typeface="Arial" panose="020B0604020202020204" pitchFamily="34" charset="0"/>
            </a:endParaRPr>
          </a:p>
        </p:txBody>
      </p:sp>
      <p:sp>
        <p:nvSpPr>
          <p:cNvPr id="23" name="Rettangolo 22">
            <a:extLst>
              <a:ext uri="{FF2B5EF4-FFF2-40B4-BE49-F238E27FC236}">
                <a16:creationId xmlns:a16="http://schemas.microsoft.com/office/drawing/2014/main" id="{C220017E-11FD-4F40-A37F-461EAA63692E}"/>
              </a:ext>
            </a:extLst>
          </p:cNvPr>
          <p:cNvSpPr/>
          <p:nvPr/>
        </p:nvSpPr>
        <p:spPr>
          <a:xfrm>
            <a:off x="167961" y="6505118"/>
            <a:ext cx="2815579" cy="276999"/>
          </a:xfrm>
          <a:prstGeom prst="rect">
            <a:avLst/>
          </a:prstGeom>
        </p:spPr>
        <p:txBody>
          <a:bodyPr wrap="none">
            <a:spAutoFit/>
          </a:bodyPr>
          <a:lstStyle/>
          <a:p>
            <a:r>
              <a:rPr lang="it-IT" sz="1200" i="1" dirty="0" err="1">
                <a:latin typeface="Calibri" panose="020F0502020204030204" pitchFamily="34" charset="0"/>
                <a:cs typeface="Calibri" panose="020F0502020204030204" pitchFamily="34" charset="0"/>
              </a:rPr>
              <a:t>Modified</a:t>
            </a:r>
            <a:r>
              <a:rPr lang="it-IT" sz="1200" i="1" dirty="0">
                <a:latin typeface="Calibri" panose="020F0502020204030204" pitchFamily="34" charset="0"/>
                <a:cs typeface="Calibri" panose="020F0502020204030204" pitchFamily="34" charset="0"/>
              </a:rPr>
              <a:t> from </a:t>
            </a:r>
            <a:r>
              <a:rPr lang="it-IT" sz="1200" i="1" dirty="0" err="1">
                <a:latin typeface="Calibri" panose="020F0502020204030204" pitchFamily="34" charset="0"/>
                <a:cs typeface="Calibri" panose="020F0502020204030204" pitchFamily="34" charset="0"/>
              </a:rPr>
              <a:t>Shitara</a:t>
            </a:r>
            <a:r>
              <a:rPr lang="it-IT" sz="1200" i="1" dirty="0">
                <a:latin typeface="Calibri" panose="020F0502020204030204" pitchFamily="34" charset="0"/>
                <a:cs typeface="Calibri" panose="020F0502020204030204" pitchFamily="34" charset="0"/>
              </a:rPr>
              <a:t> K, et al. ESMO 2019</a:t>
            </a:r>
            <a:endParaRPr lang="it-IT" sz="1200" dirty="0">
              <a:effectLst/>
              <a:latin typeface="Calibri" panose="020F0502020204030204" pitchFamily="34" charset="0"/>
              <a:cs typeface="Calibri" panose="020F0502020204030204" pitchFamily="34" charset="0"/>
            </a:endParaRPr>
          </a:p>
        </p:txBody>
      </p:sp>
      <p:sp>
        <p:nvSpPr>
          <p:cNvPr id="24" name="Rettangolo 23">
            <a:extLst>
              <a:ext uri="{FF2B5EF4-FFF2-40B4-BE49-F238E27FC236}">
                <a16:creationId xmlns:a16="http://schemas.microsoft.com/office/drawing/2014/main" id="{C98BFE08-EED0-3249-AF63-50157D38D822}"/>
              </a:ext>
            </a:extLst>
          </p:cNvPr>
          <p:cNvSpPr/>
          <p:nvPr/>
        </p:nvSpPr>
        <p:spPr>
          <a:xfrm>
            <a:off x="1575751" y="1066978"/>
            <a:ext cx="2463041" cy="355803"/>
          </a:xfrm>
          <a:prstGeom prst="rect">
            <a:avLst/>
          </a:prstGeom>
        </p:spPr>
        <p:txBody>
          <a:bodyPr wrap="square">
            <a:spAutoFit/>
          </a:bodyPr>
          <a:lstStyle/>
          <a:p>
            <a:pPr marL="232410" indent="-6350">
              <a:lnSpc>
                <a:spcPct val="107000"/>
              </a:lnSpc>
              <a:spcAft>
                <a:spcPts val="0"/>
              </a:spcAft>
            </a:pPr>
            <a:r>
              <a:rPr lang="it-IT" sz="1600" b="1" dirty="0">
                <a:solidFill>
                  <a:srgbClr val="002060"/>
                </a:solidFill>
                <a:latin typeface="Arial" panose="020B0604020202020204" pitchFamily="34" charset="0"/>
                <a:ea typeface="Arial" panose="020B0604020202020204" pitchFamily="34" charset="0"/>
              </a:rPr>
              <a:t>OS: P vs C (CPS </a:t>
            </a:r>
            <a:r>
              <a:rPr lang="it-IT" sz="1600" b="1" dirty="0">
                <a:solidFill>
                  <a:srgbClr val="002060"/>
                </a:solidFill>
                <a:latin typeface="Arial" panose="020B0604020202020204" pitchFamily="34" charset="0"/>
              </a:rPr>
              <a:t>≥</a:t>
            </a:r>
            <a:r>
              <a:rPr lang="it-IT" sz="1600" b="1" dirty="0">
                <a:solidFill>
                  <a:srgbClr val="002060"/>
                </a:solidFill>
                <a:latin typeface="Arial" panose="020B0604020202020204" pitchFamily="34" charset="0"/>
                <a:ea typeface="Arial" panose="020B0604020202020204" pitchFamily="34" charset="0"/>
              </a:rPr>
              <a:t> 1)</a:t>
            </a:r>
          </a:p>
        </p:txBody>
      </p:sp>
      <p:sp>
        <p:nvSpPr>
          <p:cNvPr id="25" name="Rettangolo 24">
            <a:extLst>
              <a:ext uri="{FF2B5EF4-FFF2-40B4-BE49-F238E27FC236}">
                <a16:creationId xmlns:a16="http://schemas.microsoft.com/office/drawing/2014/main" id="{C98BFE08-EED0-3249-AF63-50157D38D822}"/>
              </a:ext>
            </a:extLst>
          </p:cNvPr>
          <p:cNvSpPr/>
          <p:nvPr/>
        </p:nvSpPr>
        <p:spPr>
          <a:xfrm>
            <a:off x="4998041" y="1098072"/>
            <a:ext cx="2645027" cy="355803"/>
          </a:xfrm>
          <a:prstGeom prst="rect">
            <a:avLst/>
          </a:prstGeom>
        </p:spPr>
        <p:txBody>
          <a:bodyPr wrap="square">
            <a:spAutoFit/>
          </a:bodyPr>
          <a:lstStyle/>
          <a:p>
            <a:pPr marL="232410" indent="-6350">
              <a:lnSpc>
                <a:spcPct val="107000"/>
              </a:lnSpc>
              <a:spcAft>
                <a:spcPts val="0"/>
              </a:spcAft>
            </a:pPr>
            <a:r>
              <a:rPr lang="it-IT" sz="1600" b="1" dirty="0">
                <a:solidFill>
                  <a:srgbClr val="002060"/>
                </a:solidFill>
                <a:latin typeface="Arial" panose="020B0604020202020204" pitchFamily="34" charset="0"/>
                <a:ea typeface="Arial" panose="020B0604020202020204" pitchFamily="34" charset="0"/>
              </a:rPr>
              <a:t>OS: P vs C (CPS </a:t>
            </a:r>
            <a:r>
              <a:rPr lang="it-IT" sz="1600" b="1" dirty="0">
                <a:solidFill>
                  <a:srgbClr val="002060"/>
                </a:solidFill>
                <a:latin typeface="Arial" panose="020B0604020202020204" pitchFamily="34" charset="0"/>
              </a:rPr>
              <a:t>≥</a:t>
            </a:r>
            <a:r>
              <a:rPr lang="it-IT" sz="1600" b="1" dirty="0">
                <a:solidFill>
                  <a:srgbClr val="002060"/>
                </a:solidFill>
                <a:latin typeface="Arial" panose="020B0604020202020204" pitchFamily="34" charset="0"/>
                <a:ea typeface="Arial" panose="020B0604020202020204" pitchFamily="34" charset="0"/>
              </a:rPr>
              <a:t> 10)</a:t>
            </a:r>
          </a:p>
        </p:txBody>
      </p:sp>
      <p:pic>
        <p:nvPicPr>
          <p:cNvPr id="5" name="Immagine 4"/>
          <p:cNvPicPr>
            <a:picLocks noChangeAspect="1"/>
          </p:cNvPicPr>
          <p:nvPr/>
        </p:nvPicPr>
        <p:blipFill>
          <a:blip r:embed="rId3"/>
          <a:stretch>
            <a:fillRect/>
          </a:stretch>
        </p:blipFill>
        <p:spPr>
          <a:xfrm>
            <a:off x="917140" y="1367523"/>
            <a:ext cx="7003635" cy="2370114"/>
          </a:xfrm>
          <a:prstGeom prst="rect">
            <a:avLst/>
          </a:prstGeom>
        </p:spPr>
      </p:pic>
      <p:pic>
        <p:nvPicPr>
          <p:cNvPr id="9" name="Immagine 8"/>
          <p:cNvPicPr>
            <a:picLocks noChangeAspect="1"/>
          </p:cNvPicPr>
          <p:nvPr/>
        </p:nvPicPr>
        <p:blipFill>
          <a:blip r:embed="rId4"/>
          <a:stretch>
            <a:fillRect/>
          </a:stretch>
        </p:blipFill>
        <p:spPr>
          <a:xfrm>
            <a:off x="917140" y="4075444"/>
            <a:ext cx="7190862" cy="2448272"/>
          </a:xfrm>
          <a:prstGeom prst="rect">
            <a:avLst/>
          </a:prstGeom>
        </p:spPr>
      </p:pic>
      <p:sp>
        <p:nvSpPr>
          <p:cNvPr id="12" name="Rettangolo 11">
            <a:extLst>
              <a:ext uri="{FF2B5EF4-FFF2-40B4-BE49-F238E27FC236}">
                <a16:creationId xmlns:a16="http://schemas.microsoft.com/office/drawing/2014/main" id="{638132B2-ACF1-D84A-A6EF-86B07AE189D9}"/>
              </a:ext>
            </a:extLst>
          </p:cNvPr>
          <p:cNvSpPr/>
          <p:nvPr/>
        </p:nvSpPr>
        <p:spPr>
          <a:xfrm>
            <a:off x="2483768" y="1411625"/>
            <a:ext cx="2088232" cy="646331"/>
          </a:xfrm>
          <a:prstGeom prst="rect">
            <a:avLst/>
          </a:prstGeom>
          <a:solidFill>
            <a:schemeClr val="bg1"/>
          </a:solidFill>
        </p:spPr>
        <p:txBody>
          <a:bodyPr wrap="square">
            <a:spAutoFit/>
          </a:bodyPr>
          <a:lstStyle/>
          <a:p>
            <a:r>
              <a:rPr lang="it-IT" b="1" dirty="0">
                <a:solidFill>
                  <a:srgbClr val="FF0000"/>
                </a:solidFill>
                <a:latin typeface="Arial" panose="020B0604020202020204" pitchFamily="34" charset="0"/>
              </a:rPr>
              <a:t>HR: 0.91</a:t>
            </a:r>
            <a:endParaRPr lang="it-IT" dirty="0">
              <a:solidFill>
                <a:srgbClr val="FF0000"/>
              </a:solidFill>
              <a:latin typeface="Arial" panose="020B0604020202020204" pitchFamily="34" charset="0"/>
            </a:endParaRPr>
          </a:p>
          <a:p>
            <a:r>
              <a:rPr lang="it-IT" b="1" dirty="0">
                <a:solidFill>
                  <a:srgbClr val="FF0000"/>
                </a:solidFill>
                <a:latin typeface="Arial" panose="020B0604020202020204" pitchFamily="34" charset="0"/>
              </a:rPr>
              <a:t>95% CI: 0.69-1.18</a:t>
            </a:r>
            <a:endParaRPr lang="it-IT" dirty="0">
              <a:solidFill>
                <a:srgbClr val="FF0000"/>
              </a:solidFill>
              <a:effectLst/>
              <a:latin typeface="Arial" panose="020B0604020202020204" pitchFamily="34" charset="0"/>
            </a:endParaRPr>
          </a:p>
        </p:txBody>
      </p:sp>
      <p:sp>
        <p:nvSpPr>
          <p:cNvPr id="13" name="Rettangolo 12">
            <a:extLst>
              <a:ext uri="{FF2B5EF4-FFF2-40B4-BE49-F238E27FC236}">
                <a16:creationId xmlns:a16="http://schemas.microsoft.com/office/drawing/2014/main" id="{638132B2-ACF1-D84A-A6EF-86B07AE189D9}"/>
              </a:ext>
            </a:extLst>
          </p:cNvPr>
          <p:cNvSpPr/>
          <p:nvPr/>
        </p:nvSpPr>
        <p:spPr>
          <a:xfrm>
            <a:off x="6494661" y="1411625"/>
            <a:ext cx="2107656" cy="646331"/>
          </a:xfrm>
          <a:prstGeom prst="rect">
            <a:avLst/>
          </a:prstGeom>
          <a:solidFill>
            <a:schemeClr val="bg1"/>
          </a:solidFill>
        </p:spPr>
        <p:txBody>
          <a:bodyPr wrap="square">
            <a:spAutoFit/>
          </a:bodyPr>
          <a:lstStyle/>
          <a:p>
            <a:r>
              <a:rPr lang="it-IT" b="1" dirty="0">
                <a:solidFill>
                  <a:srgbClr val="FF0000"/>
                </a:solidFill>
                <a:latin typeface="Arial" panose="020B0604020202020204" pitchFamily="34" charset="0"/>
              </a:rPr>
              <a:t>HR: 0.69</a:t>
            </a:r>
            <a:endParaRPr lang="it-IT" dirty="0">
              <a:solidFill>
                <a:srgbClr val="FF0000"/>
              </a:solidFill>
              <a:latin typeface="Arial" panose="020B0604020202020204" pitchFamily="34" charset="0"/>
            </a:endParaRPr>
          </a:p>
          <a:p>
            <a:r>
              <a:rPr lang="it-IT" b="1" dirty="0">
                <a:solidFill>
                  <a:srgbClr val="FF0000"/>
                </a:solidFill>
                <a:latin typeface="Arial" panose="020B0604020202020204" pitchFamily="34" charset="0"/>
              </a:rPr>
              <a:t>95% CI: 0.49-0.97</a:t>
            </a:r>
            <a:endParaRPr lang="it-IT" dirty="0">
              <a:solidFill>
                <a:srgbClr val="FF0000"/>
              </a:solidFill>
              <a:effectLst/>
              <a:latin typeface="Arial" panose="020B0604020202020204" pitchFamily="34" charset="0"/>
            </a:endParaRPr>
          </a:p>
        </p:txBody>
      </p:sp>
      <p:sp>
        <p:nvSpPr>
          <p:cNvPr id="14" name="Rettangolo 13">
            <a:extLst>
              <a:ext uri="{FF2B5EF4-FFF2-40B4-BE49-F238E27FC236}">
                <a16:creationId xmlns:a16="http://schemas.microsoft.com/office/drawing/2014/main" id="{638132B2-ACF1-D84A-A6EF-86B07AE189D9}"/>
              </a:ext>
            </a:extLst>
          </p:cNvPr>
          <p:cNvSpPr/>
          <p:nvPr/>
        </p:nvSpPr>
        <p:spPr>
          <a:xfrm>
            <a:off x="2587571" y="4080293"/>
            <a:ext cx="2115485" cy="646331"/>
          </a:xfrm>
          <a:prstGeom prst="rect">
            <a:avLst/>
          </a:prstGeom>
          <a:solidFill>
            <a:schemeClr val="bg1"/>
          </a:solidFill>
        </p:spPr>
        <p:txBody>
          <a:bodyPr wrap="square">
            <a:spAutoFit/>
          </a:bodyPr>
          <a:lstStyle/>
          <a:p>
            <a:r>
              <a:rPr lang="it-IT" b="1" dirty="0">
                <a:solidFill>
                  <a:srgbClr val="FF0000"/>
                </a:solidFill>
                <a:latin typeface="Arial" panose="020B0604020202020204" pitchFamily="34" charset="0"/>
              </a:rPr>
              <a:t>HR: 0.85</a:t>
            </a:r>
            <a:endParaRPr lang="it-IT" dirty="0">
              <a:solidFill>
                <a:srgbClr val="FF0000"/>
              </a:solidFill>
              <a:latin typeface="Arial" panose="020B0604020202020204" pitchFamily="34" charset="0"/>
            </a:endParaRPr>
          </a:p>
          <a:p>
            <a:r>
              <a:rPr lang="it-IT" b="1" dirty="0">
                <a:solidFill>
                  <a:srgbClr val="FF0000"/>
                </a:solidFill>
                <a:latin typeface="Arial" panose="020B0604020202020204" pitchFamily="34" charset="0"/>
              </a:rPr>
              <a:t>95% CI: 0.70-1.03</a:t>
            </a:r>
            <a:endParaRPr lang="it-IT" dirty="0">
              <a:solidFill>
                <a:srgbClr val="FF0000"/>
              </a:solidFill>
              <a:effectLst/>
              <a:latin typeface="Arial" panose="020B0604020202020204" pitchFamily="34" charset="0"/>
            </a:endParaRPr>
          </a:p>
        </p:txBody>
      </p:sp>
      <p:sp>
        <p:nvSpPr>
          <p:cNvPr id="15" name="Rettangolo 14">
            <a:extLst>
              <a:ext uri="{FF2B5EF4-FFF2-40B4-BE49-F238E27FC236}">
                <a16:creationId xmlns:a16="http://schemas.microsoft.com/office/drawing/2014/main" id="{638132B2-ACF1-D84A-A6EF-86B07AE189D9}"/>
              </a:ext>
            </a:extLst>
          </p:cNvPr>
          <p:cNvSpPr/>
          <p:nvPr/>
        </p:nvSpPr>
        <p:spPr>
          <a:xfrm>
            <a:off x="6373487" y="4071349"/>
            <a:ext cx="2126972" cy="646331"/>
          </a:xfrm>
          <a:prstGeom prst="rect">
            <a:avLst/>
          </a:prstGeom>
          <a:solidFill>
            <a:schemeClr val="bg1"/>
          </a:solidFill>
        </p:spPr>
        <p:txBody>
          <a:bodyPr wrap="square">
            <a:spAutoFit/>
          </a:bodyPr>
          <a:lstStyle/>
          <a:p>
            <a:r>
              <a:rPr lang="it-IT" b="1" dirty="0">
                <a:solidFill>
                  <a:srgbClr val="FF0000"/>
                </a:solidFill>
                <a:latin typeface="Arial" panose="020B0604020202020204" pitchFamily="34" charset="0"/>
              </a:rPr>
              <a:t>HR: 0.85</a:t>
            </a:r>
            <a:endParaRPr lang="it-IT" dirty="0">
              <a:solidFill>
                <a:srgbClr val="FF0000"/>
              </a:solidFill>
              <a:latin typeface="Arial" panose="020B0604020202020204" pitchFamily="34" charset="0"/>
            </a:endParaRPr>
          </a:p>
          <a:p>
            <a:r>
              <a:rPr lang="it-IT" b="1" dirty="0">
                <a:solidFill>
                  <a:srgbClr val="FF0000"/>
                </a:solidFill>
                <a:latin typeface="Arial" panose="020B0604020202020204" pitchFamily="34" charset="0"/>
              </a:rPr>
              <a:t>95% CI: 0.62-1.17</a:t>
            </a:r>
            <a:endParaRPr lang="it-IT" dirty="0">
              <a:solidFill>
                <a:srgbClr val="FF0000"/>
              </a:solidFill>
              <a:effectLst/>
              <a:latin typeface="Arial" panose="020B0604020202020204" pitchFamily="34" charset="0"/>
            </a:endParaRPr>
          </a:p>
        </p:txBody>
      </p:sp>
      <p:sp>
        <p:nvSpPr>
          <p:cNvPr id="26" name="Rettangolo 25">
            <a:extLst>
              <a:ext uri="{FF2B5EF4-FFF2-40B4-BE49-F238E27FC236}">
                <a16:creationId xmlns:a16="http://schemas.microsoft.com/office/drawing/2014/main" id="{C98BFE08-EED0-3249-AF63-50157D38D822}"/>
              </a:ext>
            </a:extLst>
          </p:cNvPr>
          <p:cNvSpPr/>
          <p:nvPr/>
        </p:nvSpPr>
        <p:spPr>
          <a:xfrm>
            <a:off x="1187624" y="3777938"/>
            <a:ext cx="3144093" cy="355803"/>
          </a:xfrm>
          <a:prstGeom prst="rect">
            <a:avLst/>
          </a:prstGeom>
        </p:spPr>
        <p:txBody>
          <a:bodyPr wrap="square">
            <a:spAutoFit/>
          </a:bodyPr>
          <a:lstStyle/>
          <a:p>
            <a:pPr marL="232410" indent="-6350">
              <a:lnSpc>
                <a:spcPct val="107000"/>
              </a:lnSpc>
              <a:spcAft>
                <a:spcPts val="0"/>
              </a:spcAft>
            </a:pPr>
            <a:r>
              <a:rPr lang="it-IT" sz="1600" b="1" dirty="0">
                <a:solidFill>
                  <a:srgbClr val="002060"/>
                </a:solidFill>
                <a:latin typeface="Arial" panose="020B0604020202020204" pitchFamily="34" charset="0"/>
                <a:ea typeface="Arial" panose="020B0604020202020204" pitchFamily="34" charset="0"/>
              </a:rPr>
              <a:t>OS: P + C vs C (CPS </a:t>
            </a:r>
            <a:r>
              <a:rPr lang="it-IT" sz="1600" b="1" dirty="0">
                <a:solidFill>
                  <a:srgbClr val="002060"/>
                </a:solidFill>
                <a:latin typeface="Arial" panose="020B0604020202020204" pitchFamily="34" charset="0"/>
              </a:rPr>
              <a:t>≥</a:t>
            </a:r>
            <a:r>
              <a:rPr lang="it-IT" sz="1600" b="1" dirty="0">
                <a:solidFill>
                  <a:srgbClr val="002060"/>
                </a:solidFill>
                <a:latin typeface="Arial" panose="020B0604020202020204" pitchFamily="34" charset="0"/>
                <a:ea typeface="Arial" panose="020B0604020202020204" pitchFamily="34" charset="0"/>
              </a:rPr>
              <a:t> 1)</a:t>
            </a:r>
          </a:p>
        </p:txBody>
      </p:sp>
      <p:sp>
        <p:nvSpPr>
          <p:cNvPr id="27" name="Rettangolo 26">
            <a:extLst>
              <a:ext uri="{FF2B5EF4-FFF2-40B4-BE49-F238E27FC236}">
                <a16:creationId xmlns:a16="http://schemas.microsoft.com/office/drawing/2014/main" id="{C98BFE08-EED0-3249-AF63-50157D38D822}"/>
              </a:ext>
            </a:extLst>
          </p:cNvPr>
          <p:cNvSpPr/>
          <p:nvPr/>
        </p:nvSpPr>
        <p:spPr>
          <a:xfrm>
            <a:off x="4724184" y="3761883"/>
            <a:ext cx="2918883" cy="355803"/>
          </a:xfrm>
          <a:prstGeom prst="rect">
            <a:avLst/>
          </a:prstGeom>
        </p:spPr>
        <p:txBody>
          <a:bodyPr wrap="square">
            <a:spAutoFit/>
          </a:bodyPr>
          <a:lstStyle/>
          <a:p>
            <a:pPr marL="232410" indent="-6350">
              <a:lnSpc>
                <a:spcPct val="107000"/>
              </a:lnSpc>
              <a:spcAft>
                <a:spcPts val="0"/>
              </a:spcAft>
            </a:pPr>
            <a:r>
              <a:rPr lang="it-IT" sz="1600" b="1" dirty="0">
                <a:solidFill>
                  <a:srgbClr val="002060"/>
                </a:solidFill>
                <a:latin typeface="Arial" panose="020B0604020202020204" pitchFamily="34" charset="0"/>
                <a:ea typeface="Arial" panose="020B0604020202020204" pitchFamily="34" charset="0"/>
              </a:rPr>
              <a:t>OS: P + C vs C (CPS </a:t>
            </a:r>
            <a:r>
              <a:rPr lang="it-IT" sz="1600" b="1" dirty="0">
                <a:solidFill>
                  <a:srgbClr val="002060"/>
                </a:solidFill>
                <a:latin typeface="Arial" panose="020B0604020202020204" pitchFamily="34" charset="0"/>
              </a:rPr>
              <a:t>≥</a:t>
            </a:r>
            <a:r>
              <a:rPr lang="it-IT" sz="1600" b="1" dirty="0">
                <a:solidFill>
                  <a:srgbClr val="002060"/>
                </a:solidFill>
                <a:latin typeface="Arial" panose="020B0604020202020204" pitchFamily="34" charset="0"/>
                <a:ea typeface="Arial" panose="020B0604020202020204" pitchFamily="34" charset="0"/>
              </a:rPr>
              <a:t> 10)</a:t>
            </a:r>
          </a:p>
        </p:txBody>
      </p:sp>
      <p:sp>
        <p:nvSpPr>
          <p:cNvPr id="28" name="Rettangolo 27">
            <a:extLst>
              <a:ext uri="{FF2B5EF4-FFF2-40B4-BE49-F238E27FC236}">
                <a16:creationId xmlns:a16="http://schemas.microsoft.com/office/drawing/2014/main" id="{15D9DC63-B480-1142-98C5-9AD207DDE17B}"/>
              </a:ext>
            </a:extLst>
          </p:cNvPr>
          <p:cNvSpPr/>
          <p:nvPr/>
        </p:nvSpPr>
        <p:spPr bwMode="auto">
          <a:xfrm>
            <a:off x="0" y="513632"/>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
        <p:nvSpPr>
          <p:cNvPr id="10" name="Rettangolo arrotondato 9"/>
          <p:cNvSpPr/>
          <p:nvPr/>
        </p:nvSpPr>
        <p:spPr>
          <a:xfrm>
            <a:off x="4464833" y="1100240"/>
            <a:ext cx="4032448" cy="267950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p:cNvSpPr/>
          <p:nvPr/>
        </p:nvSpPr>
        <p:spPr>
          <a:xfrm rot="1320000">
            <a:off x="5403778" y="2226749"/>
            <a:ext cx="2311599" cy="7944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e 34"/>
          <p:cNvSpPr/>
          <p:nvPr/>
        </p:nvSpPr>
        <p:spPr>
          <a:xfrm rot="2280000">
            <a:off x="4606465" y="1637722"/>
            <a:ext cx="1007741" cy="4322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p:cNvSpPr/>
          <p:nvPr/>
        </p:nvSpPr>
        <p:spPr>
          <a:xfrm rot="2760000">
            <a:off x="1064071" y="1765554"/>
            <a:ext cx="1294943" cy="4533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e 36"/>
          <p:cNvSpPr/>
          <p:nvPr/>
        </p:nvSpPr>
        <p:spPr>
          <a:xfrm rot="1020000">
            <a:off x="2101582" y="2539343"/>
            <a:ext cx="2022382" cy="50553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ctangle 11">
            <a:extLst>
              <a:ext uri="{FF2B5EF4-FFF2-40B4-BE49-F238E27FC236}">
                <a16:creationId xmlns:a16="http://schemas.microsoft.com/office/drawing/2014/main" id="{FA6F31CB-B5F4-B747-AF49-3AB2F576778D}"/>
              </a:ext>
            </a:extLst>
          </p:cNvPr>
          <p:cNvSpPr>
            <a:spLocks noChangeArrowheads="1"/>
          </p:cNvSpPr>
          <p:nvPr/>
        </p:nvSpPr>
        <p:spPr bwMode="auto">
          <a:xfrm>
            <a:off x="860834" y="91030"/>
            <a:ext cx="7422331" cy="4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Keynote-062 Trial:</a:t>
            </a:r>
            <a:r>
              <a:rPr kumimoji="0" lang="it-IT" altLang="it-IT" sz="2400" b="1" i="0" u="none" strike="noStrike" kern="1200" cap="none" spc="0" normalizeH="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noProof="0" dirty="0" err="1">
                <a:ln>
                  <a:noFill/>
                </a:ln>
                <a:solidFill>
                  <a:srgbClr val="003366"/>
                </a:solidFill>
                <a:effectLst/>
                <a:uLnTx/>
                <a:uFillTx/>
                <a:latin typeface="Calibri" panose="020F0502020204030204" pitchFamily="34" charset="0"/>
                <a:ea typeface="+mn-ea"/>
                <a:cs typeface="Arial Unicode MS" charset="0"/>
              </a:rPr>
              <a:t>Pembrolizumab</a:t>
            </a:r>
            <a:r>
              <a:rPr kumimoji="0" lang="it-IT" altLang="it-IT" sz="2400" b="1" i="0" u="none" strike="noStrike" kern="1200" cap="none" spc="0" normalizeH="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noProof="0" dirty="0" err="1">
                <a:ln>
                  <a:noFill/>
                </a:ln>
                <a:solidFill>
                  <a:srgbClr val="003366"/>
                </a:solidFill>
                <a:effectLst/>
                <a:uLnTx/>
                <a:uFillTx/>
                <a:latin typeface="Calibri" panose="020F0502020204030204" pitchFamily="34" charset="0"/>
                <a:ea typeface="+mn-ea"/>
                <a:cs typeface="Arial Unicode MS" charset="0"/>
              </a:rPr>
              <a:t>as</a:t>
            </a:r>
            <a:r>
              <a:rPr kumimoji="0" lang="it-IT" altLang="it-IT" sz="2400" b="1" i="0" u="none" strike="noStrike" kern="1200" cap="none" spc="0" normalizeH="0" noProof="0" dirty="0">
                <a:ln>
                  <a:noFill/>
                </a:ln>
                <a:solidFill>
                  <a:srgbClr val="003366"/>
                </a:solidFill>
                <a:effectLst/>
                <a:uLnTx/>
                <a:uFillTx/>
                <a:latin typeface="Calibri" panose="020F0502020204030204" pitchFamily="34" charset="0"/>
                <a:ea typeface="+mn-ea"/>
                <a:cs typeface="Arial Unicode MS" charset="0"/>
              </a:rPr>
              <a:t> first-line treatment</a:t>
            </a:r>
            <a:endPar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endParaRPr>
          </a:p>
        </p:txBody>
      </p:sp>
    </p:spTree>
    <p:extLst>
      <p:ext uri="{BB962C8B-B14F-4D97-AF65-F5344CB8AC3E}">
        <p14:creationId xmlns:p14="http://schemas.microsoft.com/office/powerpoint/2010/main" val="400961535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0" grpId="0" animBg="1"/>
      <p:bldP spid="29" grpId="0" animBg="1"/>
      <p:bldP spid="35" grpId="0" animBg="1"/>
      <p:bldP spid="36" grpId="0" animBg="1"/>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F5BE550-B4EF-B441-B54C-3058B53F0DFC}"/>
              </a:ext>
            </a:extLst>
          </p:cNvPr>
          <p:cNvPicPr>
            <a:picLocks noChangeAspect="1"/>
          </p:cNvPicPr>
          <p:nvPr/>
        </p:nvPicPr>
        <p:blipFill rotWithShape="1">
          <a:blip r:embed="rId3"/>
          <a:srcRect t="19089"/>
          <a:stretch/>
        </p:blipFill>
        <p:spPr>
          <a:xfrm>
            <a:off x="795267" y="2135193"/>
            <a:ext cx="4068452" cy="1949975"/>
          </a:xfrm>
          <a:prstGeom prst="rect">
            <a:avLst/>
          </a:prstGeom>
        </p:spPr>
      </p:pic>
      <p:pic>
        <p:nvPicPr>
          <p:cNvPr id="5" name="Immagine 4">
            <a:extLst>
              <a:ext uri="{FF2B5EF4-FFF2-40B4-BE49-F238E27FC236}">
                <a16:creationId xmlns:a16="http://schemas.microsoft.com/office/drawing/2014/main" id="{41259517-CC8B-714B-A163-9B45B83C586C}"/>
              </a:ext>
            </a:extLst>
          </p:cNvPr>
          <p:cNvPicPr>
            <a:picLocks noChangeAspect="1"/>
          </p:cNvPicPr>
          <p:nvPr/>
        </p:nvPicPr>
        <p:blipFill rotWithShape="1">
          <a:blip r:embed="rId4"/>
          <a:srcRect t="14400"/>
          <a:stretch/>
        </p:blipFill>
        <p:spPr>
          <a:xfrm>
            <a:off x="4444920" y="2024296"/>
            <a:ext cx="4536504" cy="2230065"/>
          </a:xfrm>
          <a:prstGeom prst="rect">
            <a:avLst/>
          </a:prstGeom>
        </p:spPr>
      </p:pic>
      <p:pic>
        <p:nvPicPr>
          <p:cNvPr id="6" name="Immagine 5">
            <a:extLst>
              <a:ext uri="{FF2B5EF4-FFF2-40B4-BE49-F238E27FC236}">
                <a16:creationId xmlns:a16="http://schemas.microsoft.com/office/drawing/2014/main" id="{A3FACC52-D6DE-D54B-8C22-B36A9C43761D}"/>
              </a:ext>
            </a:extLst>
          </p:cNvPr>
          <p:cNvPicPr>
            <a:picLocks noChangeAspect="1"/>
          </p:cNvPicPr>
          <p:nvPr/>
        </p:nvPicPr>
        <p:blipFill rotWithShape="1">
          <a:blip r:embed="rId5"/>
          <a:srcRect t="19037"/>
          <a:stretch/>
        </p:blipFill>
        <p:spPr>
          <a:xfrm>
            <a:off x="795267" y="4085168"/>
            <a:ext cx="8057522" cy="2237973"/>
          </a:xfrm>
          <a:prstGeom prst="rect">
            <a:avLst/>
          </a:prstGeom>
        </p:spPr>
      </p:pic>
      <p:sp>
        <p:nvSpPr>
          <p:cNvPr id="8" name="Rettangolo 7">
            <a:extLst>
              <a:ext uri="{FF2B5EF4-FFF2-40B4-BE49-F238E27FC236}">
                <a16:creationId xmlns:a16="http://schemas.microsoft.com/office/drawing/2014/main" id="{15D9DC63-B480-1142-98C5-9AD207DDE17B}"/>
              </a:ext>
            </a:extLst>
          </p:cNvPr>
          <p:cNvSpPr/>
          <p:nvPr/>
        </p:nvSpPr>
        <p:spPr bwMode="auto">
          <a:xfrm>
            <a:off x="-2316" y="667737"/>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
        <p:nvSpPr>
          <p:cNvPr id="9" name="Rettangolo 8">
            <a:extLst>
              <a:ext uri="{FF2B5EF4-FFF2-40B4-BE49-F238E27FC236}">
                <a16:creationId xmlns:a16="http://schemas.microsoft.com/office/drawing/2014/main" id="{2019B28F-369A-E04F-987A-AEA9F25DADFF}"/>
              </a:ext>
            </a:extLst>
          </p:cNvPr>
          <p:cNvSpPr/>
          <p:nvPr/>
        </p:nvSpPr>
        <p:spPr>
          <a:xfrm>
            <a:off x="-9798" y="980728"/>
            <a:ext cx="8290675" cy="336631"/>
          </a:xfrm>
          <a:prstGeom prst="rect">
            <a:avLst/>
          </a:prstGeom>
        </p:spPr>
        <p:txBody>
          <a:bodyPr wrap="square">
            <a:spAutoFit/>
          </a:bodyPr>
          <a:lstStyle/>
          <a:p>
            <a:pPr marL="232410" indent="-6350">
              <a:lnSpc>
                <a:spcPct val="107000"/>
              </a:lnSpc>
              <a:spcAft>
                <a:spcPts val="0"/>
              </a:spcAft>
            </a:pPr>
            <a:r>
              <a:rPr lang="it-IT" sz="1600" b="1" dirty="0">
                <a:solidFill>
                  <a:srgbClr val="00655D"/>
                </a:solidFill>
                <a:latin typeface="Arial" panose="020B0604020202020204" pitchFamily="34" charset="0"/>
                <a:ea typeface="Arial" panose="020B0604020202020204" pitchFamily="34" charset="0"/>
              </a:rPr>
              <a:t>KEYNOTE-062: OS </a:t>
            </a:r>
            <a:r>
              <a:rPr lang="it-IT" sz="1600" b="1" dirty="0" err="1">
                <a:solidFill>
                  <a:srgbClr val="00655D"/>
                </a:solidFill>
                <a:latin typeface="Arial" panose="020B0604020202020204" pitchFamily="34" charset="0"/>
                <a:ea typeface="Arial" panose="020B0604020202020204" pitchFamily="34" charset="0"/>
              </a:rPr>
              <a:t>Results</a:t>
            </a:r>
            <a:r>
              <a:rPr lang="it-IT" sz="1600" b="1" dirty="0">
                <a:solidFill>
                  <a:srgbClr val="00655D"/>
                </a:solidFill>
                <a:latin typeface="Arial" panose="020B0604020202020204" pitchFamily="34" charset="0"/>
                <a:ea typeface="Arial" panose="020B0604020202020204" pitchFamily="34" charset="0"/>
              </a:rPr>
              <a:t> </a:t>
            </a:r>
            <a:r>
              <a:rPr lang="it-IT" sz="1600" b="1" dirty="0" err="1">
                <a:solidFill>
                  <a:srgbClr val="00655D"/>
                </a:solidFill>
                <a:latin typeface="Arial" panose="020B0604020202020204" pitchFamily="34" charset="0"/>
                <a:ea typeface="Arial" panose="020B0604020202020204" pitchFamily="34" charset="0"/>
              </a:rPr>
              <a:t>according</a:t>
            </a:r>
            <a:r>
              <a:rPr lang="it-IT" sz="1600" b="1" dirty="0">
                <a:solidFill>
                  <a:srgbClr val="00655D"/>
                </a:solidFill>
                <a:latin typeface="Arial" panose="020B0604020202020204" pitchFamily="34" charset="0"/>
                <a:ea typeface="Arial" panose="020B0604020202020204" pitchFamily="34" charset="0"/>
              </a:rPr>
              <a:t> to CPS and MSI status in </a:t>
            </a:r>
            <a:r>
              <a:rPr lang="it-IT" sz="1600" b="1" dirty="0" err="1">
                <a:solidFill>
                  <a:srgbClr val="00655D"/>
                </a:solidFill>
                <a:latin typeface="Arial" panose="020B0604020202020204" pitchFamily="34" charset="0"/>
                <a:ea typeface="Arial" panose="020B0604020202020204" pitchFamily="34" charset="0"/>
              </a:rPr>
              <a:t>P</a:t>
            </a:r>
            <a:r>
              <a:rPr lang="it-IT" sz="1600" b="1" dirty="0">
                <a:solidFill>
                  <a:srgbClr val="00655D"/>
                </a:solidFill>
                <a:latin typeface="Arial" panose="020B0604020202020204" pitchFamily="34" charset="0"/>
                <a:ea typeface="Arial" panose="020B0604020202020204" pitchFamily="34" charset="0"/>
              </a:rPr>
              <a:t> vs C </a:t>
            </a:r>
            <a:r>
              <a:rPr lang="it-IT" sz="1600" b="1" dirty="0" err="1">
                <a:solidFill>
                  <a:srgbClr val="00655D"/>
                </a:solidFill>
                <a:latin typeface="Arial" panose="020B0604020202020204" pitchFamily="34" charset="0"/>
                <a:ea typeface="Arial" panose="020B0604020202020204" pitchFamily="34" charset="0"/>
              </a:rPr>
              <a:t>cohort</a:t>
            </a:r>
            <a:endParaRPr lang="it-IT" sz="1600" b="1" dirty="0">
              <a:solidFill>
                <a:srgbClr val="000000"/>
              </a:solidFill>
              <a:latin typeface="Arial" panose="020B0604020202020204" pitchFamily="34" charset="0"/>
              <a:ea typeface="Arial" panose="020B0604020202020204" pitchFamily="34" charset="0"/>
            </a:endParaRPr>
          </a:p>
        </p:txBody>
      </p:sp>
      <p:sp>
        <p:nvSpPr>
          <p:cNvPr id="10" name="Rettangolo 9">
            <a:extLst>
              <a:ext uri="{FF2B5EF4-FFF2-40B4-BE49-F238E27FC236}">
                <a16:creationId xmlns:a16="http://schemas.microsoft.com/office/drawing/2014/main" id="{638132B2-ACF1-D84A-A6EF-86B07AE189D9}"/>
              </a:ext>
            </a:extLst>
          </p:cNvPr>
          <p:cNvSpPr/>
          <p:nvPr/>
        </p:nvSpPr>
        <p:spPr>
          <a:xfrm>
            <a:off x="2377907" y="1954928"/>
            <a:ext cx="2213992" cy="646331"/>
          </a:xfrm>
          <a:prstGeom prst="rect">
            <a:avLst/>
          </a:prstGeom>
          <a:solidFill>
            <a:schemeClr val="bg1"/>
          </a:solidFill>
        </p:spPr>
        <p:txBody>
          <a:bodyPr wrap="square">
            <a:spAutoFit/>
          </a:bodyPr>
          <a:lstStyle/>
          <a:p>
            <a:r>
              <a:rPr lang="it-IT" b="1" dirty="0">
                <a:solidFill>
                  <a:srgbClr val="FF0000"/>
                </a:solidFill>
                <a:latin typeface="Arial" panose="020B0604020202020204" pitchFamily="34" charset="0"/>
              </a:rPr>
              <a:t>HR: 0.91</a:t>
            </a:r>
            <a:endParaRPr lang="it-IT" dirty="0">
              <a:solidFill>
                <a:srgbClr val="FF0000"/>
              </a:solidFill>
              <a:latin typeface="Arial" panose="020B0604020202020204" pitchFamily="34" charset="0"/>
            </a:endParaRPr>
          </a:p>
          <a:p>
            <a:r>
              <a:rPr lang="it-IT" b="1" dirty="0">
                <a:solidFill>
                  <a:srgbClr val="FF0000"/>
                </a:solidFill>
                <a:latin typeface="Arial" panose="020B0604020202020204" pitchFamily="34" charset="0"/>
              </a:rPr>
              <a:t>95% CI: 0.69-1.18</a:t>
            </a:r>
            <a:endParaRPr lang="it-IT" dirty="0">
              <a:solidFill>
                <a:srgbClr val="FF0000"/>
              </a:solidFill>
              <a:effectLst/>
              <a:latin typeface="Arial" panose="020B0604020202020204" pitchFamily="34" charset="0"/>
            </a:endParaRPr>
          </a:p>
        </p:txBody>
      </p:sp>
      <p:sp>
        <p:nvSpPr>
          <p:cNvPr id="11" name="Rettangolo 10">
            <a:extLst>
              <a:ext uri="{FF2B5EF4-FFF2-40B4-BE49-F238E27FC236}">
                <a16:creationId xmlns:a16="http://schemas.microsoft.com/office/drawing/2014/main" id="{EC13E26A-8C07-EA4D-990B-921C80269D11}"/>
              </a:ext>
            </a:extLst>
          </p:cNvPr>
          <p:cNvSpPr/>
          <p:nvPr/>
        </p:nvSpPr>
        <p:spPr>
          <a:xfrm>
            <a:off x="6448145" y="1954928"/>
            <a:ext cx="2065227" cy="646331"/>
          </a:xfrm>
          <a:prstGeom prst="rect">
            <a:avLst/>
          </a:prstGeom>
          <a:solidFill>
            <a:schemeClr val="bg1"/>
          </a:solidFill>
        </p:spPr>
        <p:txBody>
          <a:bodyPr wrap="square">
            <a:spAutoFit/>
          </a:bodyPr>
          <a:lstStyle/>
          <a:p>
            <a:r>
              <a:rPr lang="it-IT" b="1" dirty="0">
                <a:solidFill>
                  <a:srgbClr val="FF0000"/>
                </a:solidFill>
                <a:latin typeface="Arial" panose="020B0604020202020204" pitchFamily="34" charset="0"/>
              </a:rPr>
              <a:t>HR: 0.69</a:t>
            </a:r>
            <a:endParaRPr lang="it-IT" dirty="0">
              <a:solidFill>
                <a:srgbClr val="FF0000"/>
              </a:solidFill>
              <a:latin typeface="Arial" panose="020B0604020202020204" pitchFamily="34" charset="0"/>
            </a:endParaRPr>
          </a:p>
          <a:p>
            <a:r>
              <a:rPr lang="it-IT" b="1" dirty="0">
                <a:solidFill>
                  <a:srgbClr val="FF0000"/>
                </a:solidFill>
                <a:latin typeface="Arial" panose="020B0604020202020204" pitchFamily="34" charset="0"/>
              </a:rPr>
              <a:t>95% CI: 0.49-0.97</a:t>
            </a:r>
            <a:endParaRPr lang="it-IT" dirty="0">
              <a:solidFill>
                <a:srgbClr val="FF0000"/>
              </a:solidFill>
              <a:effectLst/>
              <a:latin typeface="Arial" panose="020B0604020202020204" pitchFamily="34" charset="0"/>
            </a:endParaRPr>
          </a:p>
        </p:txBody>
      </p:sp>
      <p:sp>
        <p:nvSpPr>
          <p:cNvPr id="12" name="Rettangolo 11">
            <a:extLst>
              <a:ext uri="{FF2B5EF4-FFF2-40B4-BE49-F238E27FC236}">
                <a16:creationId xmlns:a16="http://schemas.microsoft.com/office/drawing/2014/main" id="{C42EEE54-B361-1F44-A3B3-D91283ED4565}"/>
              </a:ext>
            </a:extLst>
          </p:cNvPr>
          <p:cNvSpPr/>
          <p:nvPr/>
        </p:nvSpPr>
        <p:spPr>
          <a:xfrm>
            <a:off x="6808929" y="4107294"/>
            <a:ext cx="2080301" cy="646331"/>
          </a:xfrm>
          <a:prstGeom prst="rect">
            <a:avLst/>
          </a:prstGeom>
          <a:solidFill>
            <a:schemeClr val="bg1"/>
          </a:solidFill>
        </p:spPr>
        <p:txBody>
          <a:bodyPr wrap="square">
            <a:spAutoFit/>
          </a:bodyPr>
          <a:lstStyle/>
          <a:p>
            <a:r>
              <a:rPr lang="it-IT" b="1" dirty="0">
                <a:solidFill>
                  <a:srgbClr val="FF0000"/>
                </a:solidFill>
                <a:latin typeface="Arial" panose="020B0604020202020204" pitchFamily="34" charset="0"/>
              </a:rPr>
              <a:t>HR: 0.76</a:t>
            </a:r>
            <a:endParaRPr lang="it-IT" dirty="0">
              <a:solidFill>
                <a:srgbClr val="FF0000"/>
              </a:solidFill>
              <a:latin typeface="Arial" panose="020B0604020202020204" pitchFamily="34" charset="0"/>
            </a:endParaRPr>
          </a:p>
          <a:p>
            <a:r>
              <a:rPr lang="it-IT" b="1" dirty="0">
                <a:solidFill>
                  <a:srgbClr val="FF0000"/>
                </a:solidFill>
                <a:latin typeface="Arial" panose="020B0604020202020204" pitchFamily="34" charset="0"/>
              </a:rPr>
              <a:t>95% CI: 0.54-1.09</a:t>
            </a:r>
            <a:endParaRPr lang="it-IT" dirty="0">
              <a:solidFill>
                <a:srgbClr val="FF0000"/>
              </a:solidFill>
              <a:effectLst/>
              <a:latin typeface="Arial" panose="020B0604020202020204" pitchFamily="34" charset="0"/>
            </a:endParaRPr>
          </a:p>
        </p:txBody>
      </p:sp>
      <p:sp>
        <p:nvSpPr>
          <p:cNvPr id="13" name="Rettangolo 12">
            <a:extLst>
              <a:ext uri="{FF2B5EF4-FFF2-40B4-BE49-F238E27FC236}">
                <a16:creationId xmlns:a16="http://schemas.microsoft.com/office/drawing/2014/main" id="{C4FBC62D-070F-1C4F-8321-A3847F71CD85}"/>
              </a:ext>
            </a:extLst>
          </p:cNvPr>
          <p:cNvSpPr/>
          <p:nvPr/>
        </p:nvSpPr>
        <p:spPr>
          <a:xfrm>
            <a:off x="2626400" y="4107295"/>
            <a:ext cx="2127690" cy="646331"/>
          </a:xfrm>
          <a:prstGeom prst="rect">
            <a:avLst/>
          </a:prstGeom>
          <a:solidFill>
            <a:schemeClr val="bg1"/>
          </a:solidFill>
        </p:spPr>
        <p:txBody>
          <a:bodyPr wrap="square">
            <a:spAutoFit/>
          </a:bodyPr>
          <a:lstStyle/>
          <a:p>
            <a:r>
              <a:rPr lang="it-IT" b="1" dirty="0">
                <a:solidFill>
                  <a:srgbClr val="FF0000"/>
                </a:solidFill>
                <a:latin typeface="Arial" panose="020B0604020202020204" pitchFamily="34" charset="0"/>
              </a:rPr>
              <a:t>HR: 0.94</a:t>
            </a:r>
            <a:endParaRPr lang="it-IT" dirty="0">
              <a:solidFill>
                <a:srgbClr val="FF0000"/>
              </a:solidFill>
              <a:latin typeface="Arial" panose="020B0604020202020204" pitchFamily="34" charset="0"/>
            </a:endParaRPr>
          </a:p>
          <a:p>
            <a:r>
              <a:rPr lang="it-IT" b="1" dirty="0">
                <a:solidFill>
                  <a:srgbClr val="FF0000"/>
                </a:solidFill>
                <a:latin typeface="Arial" panose="020B0604020202020204" pitchFamily="34" charset="0"/>
              </a:rPr>
              <a:t>95% CI: 0.71-1.14</a:t>
            </a:r>
            <a:endParaRPr lang="it-IT" dirty="0">
              <a:solidFill>
                <a:srgbClr val="FF0000"/>
              </a:solidFill>
              <a:effectLst/>
              <a:latin typeface="Arial" panose="020B0604020202020204" pitchFamily="34" charset="0"/>
            </a:endParaRPr>
          </a:p>
        </p:txBody>
      </p:sp>
      <p:sp>
        <p:nvSpPr>
          <p:cNvPr id="16" name="CasellaDiTesto 15">
            <a:extLst>
              <a:ext uri="{FF2B5EF4-FFF2-40B4-BE49-F238E27FC236}">
                <a16:creationId xmlns:a16="http://schemas.microsoft.com/office/drawing/2014/main" id="{2F881C1F-C1A9-B348-988C-6CB2A5837F2C}"/>
              </a:ext>
            </a:extLst>
          </p:cNvPr>
          <p:cNvSpPr txBox="1"/>
          <p:nvPr/>
        </p:nvSpPr>
        <p:spPr>
          <a:xfrm rot="-1200000">
            <a:off x="130514" y="2365286"/>
            <a:ext cx="959282" cy="369332"/>
          </a:xfrm>
          <a:prstGeom prst="rect">
            <a:avLst/>
          </a:prstGeom>
          <a:noFill/>
        </p:spPr>
        <p:txBody>
          <a:bodyPr wrap="square" rtlCol="0">
            <a:spAutoFit/>
          </a:bodyPr>
          <a:lstStyle/>
          <a:p>
            <a:r>
              <a:rPr lang="it-IT" b="1" dirty="0">
                <a:solidFill>
                  <a:srgbClr val="002060"/>
                </a:solidFill>
              </a:rPr>
              <a:t>MSI-H</a:t>
            </a:r>
          </a:p>
        </p:txBody>
      </p:sp>
      <p:sp>
        <p:nvSpPr>
          <p:cNvPr id="17" name="CasellaDiTesto 16">
            <a:extLst>
              <a:ext uri="{FF2B5EF4-FFF2-40B4-BE49-F238E27FC236}">
                <a16:creationId xmlns:a16="http://schemas.microsoft.com/office/drawing/2014/main" id="{37AF8F76-EA33-174B-A9B6-88969EA71852}"/>
              </a:ext>
            </a:extLst>
          </p:cNvPr>
          <p:cNvSpPr txBox="1"/>
          <p:nvPr/>
        </p:nvSpPr>
        <p:spPr>
          <a:xfrm rot="-1200000">
            <a:off x="84762" y="4821453"/>
            <a:ext cx="905619" cy="646331"/>
          </a:xfrm>
          <a:prstGeom prst="rect">
            <a:avLst/>
          </a:prstGeom>
          <a:noFill/>
        </p:spPr>
        <p:txBody>
          <a:bodyPr wrap="square" rtlCol="0">
            <a:spAutoFit/>
          </a:bodyPr>
          <a:lstStyle/>
          <a:p>
            <a:r>
              <a:rPr lang="it-IT" b="1" dirty="0">
                <a:solidFill>
                  <a:srgbClr val="002060"/>
                </a:solidFill>
              </a:rPr>
              <a:t>NON </a:t>
            </a:r>
          </a:p>
          <a:p>
            <a:r>
              <a:rPr lang="it-IT" b="1" dirty="0">
                <a:solidFill>
                  <a:srgbClr val="002060"/>
                </a:solidFill>
              </a:rPr>
              <a:t>MSI-H</a:t>
            </a:r>
          </a:p>
        </p:txBody>
      </p:sp>
      <p:sp>
        <p:nvSpPr>
          <p:cNvPr id="2" name="Rettangolo arrotondato 1"/>
          <p:cNvSpPr/>
          <p:nvPr/>
        </p:nvSpPr>
        <p:spPr>
          <a:xfrm>
            <a:off x="4642740" y="1353785"/>
            <a:ext cx="4278716" cy="51631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C98BFE08-EED0-3249-AF63-50157D38D822}"/>
              </a:ext>
            </a:extLst>
          </p:cNvPr>
          <p:cNvSpPr/>
          <p:nvPr/>
        </p:nvSpPr>
        <p:spPr>
          <a:xfrm>
            <a:off x="442255" y="1560967"/>
            <a:ext cx="4774475" cy="355803"/>
          </a:xfrm>
          <a:prstGeom prst="rect">
            <a:avLst/>
          </a:prstGeom>
        </p:spPr>
        <p:txBody>
          <a:bodyPr wrap="square">
            <a:spAutoFit/>
          </a:bodyPr>
          <a:lstStyle/>
          <a:p>
            <a:pPr marL="232410" indent="-6350">
              <a:lnSpc>
                <a:spcPct val="107000"/>
              </a:lnSpc>
              <a:spcAft>
                <a:spcPts val="0"/>
              </a:spcAft>
            </a:pPr>
            <a:r>
              <a:rPr lang="it-IT" sz="1600" b="1" dirty="0" err="1">
                <a:solidFill>
                  <a:srgbClr val="002060"/>
                </a:solidFill>
                <a:latin typeface="Arial" panose="020B0604020202020204" pitchFamily="34" charset="0"/>
                <a:ea typeface="Arial" panose="020B0604020202020204" pitchFamily="34" charset="0"/>
              </a:rPr>
              <a:t>Overall</a:t>
            </a:r>
            <a:r>
              <a:rPr lang="it-IT" sz="1600" b="1" dirty="0">
                <a:solidFill>
                  <a:srgbClr val="002060"/>
                </a:solidFill>
                <a:latin typeface="Arial" panose="020B0604020202020204" pitchFamily="34" charset="0"/>
                <a:ea typeface="Arial" panose="020B0604020202020204" pitchFamily="34" charset="0"/>
              </a:rPr>
              <a:t> </a:t>
            </a:r>
            <a:r>
              <a:rPr lang="it-IT" sz="1600" b="1" dirty="0" err="1">
                <a:solidFill>
                  <a:srgbClr val="002060"/>
                </a:solidFill>
                <a:latin typeface="Arial" panose="020B0604020202020204" pitchFamily="34" charset="0"/>
                <a:ea typeface="Arial" panose="020B0604020202020204" pitchFamily="34" charset="0"/>
              </a:rPr>
              <a:t>Survival</a:t>
            </a:r>
            <a:r>
              <a:rPr lang="it-IT" sz="1600" b="1" dirty="0">
                <a:solidFill>
                  <a:srgbClr val="002060"/>
                </a:solidFill>
                <a:latin typeface="Arial" panose="020B0604020202020204" pitchFamily="34" charset="0"/>
                <a:ea typeface="Arial" panose="020B0604020202020204" pitchFamily="34" charset="0"/>
              </a:rPr>
              <a:t>: P vs C (CPS </a:t>
            </a:r>
            <a:r>
              <a:rPr lang="it-IT" sz="1600" b="1" dirty="0">
                <a:solidFill>
                  <a:srgbClr val="002060"/>
                </a:solidFill>
                <a:latin typeface="Arial" panose="020B0604020202020204" pitchFamily="34" charset="0"/>
              </a:rPr>
              <a:t>≥</a:t>
            </a:r>
            <a:r>
              <a:rPr lang="it-IT" sz="1600" b="1" dirty="0">
                <a:solidFill>
                  <a:srgbClr val="002060"/>
                </a:solidFill>
                <a:latin typeface="Arial" panose="020B0604020202020204" pitchFamily="34" charset="0"/>
                <a:ea typeface="Arial" panose="020B0604020202020204" pitchFamily="34" charset="0"/>
              </a:rPr>
              <a:t> 1)</a:t>
            </a:r>
          </a:p>
        </p:txBody>
      </p:sp>
      <p:sp>
        <p:nvSpPr>
          <p:cNvPr id="18" name="Rettangolo 17">
            <a:extLst>
              <a:ext uri="{FF2B5EF4-FFF2-40B4-BE49-F238E27FC236}">
                <a16:creationId xmlns:a16="http://schemas.microsoft.com/office/drawing/2014/main" id="{49B02D77-6229-FA43-902E-CBA24B2CDC02}"/>
              </a:ext>
            </a:extLst>
          </p:cNvPr>
          <p:cNvSpPr/>
          <p:nvPr/>
        </p:nvSpPr>
        <p:spPr>
          <a:xfrm>
            <a:off x="4499991" y="1575349"/>
            <a:ext cx="4774475" cy="355803"/>
          </a:xfrm>
          <a:prstGeom prst="rect">
            <a:avLst/>
          </a:prstGeom>
        </p:spPr>
        <p:txBody>
          <a:bodyPr wrap="square">
            <a:spAutoFit/>
          </a:bodyPr>
          <a:lstStyle/>
          <a:p>
            <a:pPr marL="232410" indent="-6350">
              <a:lnSpc>
                <a:spcPct val="107000"/>
              </a:lnSpc>
              <a:spcAft>
                <a:spcPts val="0"/>
              </a:spcAft>
            </a:pPr>
            <a:r>
              <a:rPr lang="it-IT" sz="1600" b="1" dirty="0" err="1">
                <a:solidFill>
                  <a:srgbClr val="002060"/>
                </a:solidFill>
                <a:latin typeface="Arial" panose="020B0604020202020204" pitchFamily="34" charset="0"/>
                <a:ea typeface="Arial" panose="020B0604020202020204" pitchFamily="34" charset="0"/>
              </a:rPr>
              <a:t>Overall</a:t>
            </a:r>
            <a:r>
              <a:rPr lang="it-IT" sz="1600" b="1" dirty="0">
                <a:solidFill>
                  <a:srgbClr val="002060"/>
                </a:solidFill>
                <a:latin typeface="Arial" panose="020B0604020202020204" pitchFamily="34" charset="0"/>
                <a:ea typeface="Arial" panose="020B0604020202020204" pitchFamily="34" charset="0"/>
              </a:rPr>
              <a:t> </a:t>
            </a:r>
            <a:r>
              <a:rPr lang="it-IT" sz="1600" b="1" dirty="0" err="1">
                <a:solidFill>
                  <a:srgbClr val="002060"/>
                </a:solidFill>
                <a:latin typeface="Arial" panose="020B0604020202020204" pitchFamily="34" charset="0"/>
                <a:ea typeface="Arial" panose="020B0604020202020204" pitchFamily="34" charset="0"/>
              </a:rPr>
              <a:t>Survival</a:t>
            </a:r>
            <a:r>
              <a:rPr lang="it-IT" sz="1600" b="1" dirty="0">
                <a:solidFill>
                  <a:srgbClr val="002060"/>
                </a:solidFill>
                <a:latin typeface="Arial" panose="020B0604020202020204" pitchFamily="34" charset="0"/>
                <a:ea typeface="Arial" panose="020B0604020202020204" pitchFamily="34" charset="0"/>
              </a:rPr>
              <a:t>: P vs C (CPS </a:t>
            </a:r>
            <a:r>
              <a:rPr lang="it-IT" sz="1600" b="1" dirty="0">
                <a:solidFill>
                  <a:srgbClr val="002060"/>
                </a:solidFill>
                <a:latin typeface="Arial" panose="020B0604020202020204" pitchFamily="34" charset="0"/>
              </a:rPr>
              <a:t>≥ </a:t>
            </a:r>
            <a:r>
              <a:rPr lang="it-IT" sz="1600" b="1" dirty="0">
                <a:solidFill>
                  <a:srgbClr val="002060"/>
                </a:solidFill>
                <a:latin typeface="Arial" panose="020B0604020202020204" pitchFamily="34" charset="0"/>
                <a:ea typeface="Arial" panose="020B0604020202020204" pitchFamily="34" charset="0"/>
              </a:rPr>
              <a:t>10)</a:t>
            </a:r>
          </a:p>
        </p:txBody>
      </p:sp>
      <p:sp>
        <p:nvSpPr>
          <p:cNvPr id="3" name="Rettangolo 2">
            <a:extLst>
              <a:ext uri="{FF2B5EF4-FFF2-40B4-BE49-F238E27FC236}">
                <a16:creationId xmlns:a16="http://schemas.microsoft.com/office/drawing/2014/main" id="{C220017E-11FD-4F40-A37F-461EAA63692E}"/>
              </a:ext>
            </a:extLst>
          </p:cNvPr>
          <p:cNvSpPr/>
          <p:nvPr/>
        </p:nvSpPr>
        <p:spPr>
          <a:xfrm>
            <a:off x="484654" y="6481366"/>
            <a:ext cx="2815579" cy="276999"/>
          </a:xfrm>
          <a:prstGeom prst="rect">
            <a:avLst/>
          </a:prstGeom>
        </p:spPr>
        <p:txBody>
          <a:bodyPr wrap="none">
            <a:spAutoFit/>
          </a:bodyPr>
          <a:lstStyle/>
          <a:p>
            <a:r>
              <a:rPr lang="it-IT" sz="1200" i="1" dirty="0" err="1">
                <a:latin typeface="Calibri" panose="020F0502020204030204" pitchFamily="34" charset="0"/>
                <a:cs typeface="Calibri" panose="020F0502020204030204" pitchFamily="34" charset="0"/>
              </a:rPr>
              <a:t>Modified</a:t>
            </a:r>
            <a:r>
              <a:rPr lang="it-IT" sz="1200" i="1" dirty="0">
                <a:latin typeface="Calibri" panose="020F0502020204030204" pitchFamily="34" charset="0"/>
                <a:cs typeface="Calibri" panose="020F0502020204030204" pitchFamily="34" charset="0"/>
              </a:rPr>
              <a:t> from </a:t>
            </a:r>
            <a:r>
              <a:rPr lang="it-IT" sz="1200" i="1" dirty="0" err="1">
                <a:latin typeface="Calibri" panose="020F0502020204030204" pitchFamily="34" charset="0"/>
                <a:cs typeface="Calibri" panose="020F0502020204030204" pitchFamily="34" charset="0"/>
              </a:rPr>
              <a:t>Shitara</a:t>
            </a:r>
            <a:r>
              <a:rPr lang="it-IT" sz="1200" i="1" dirty="0">
                <a:latin typeface="Calibri" panose="020F0502020204030204" pitchFamily="34" charset="0"/>
                <a:cs typeface="Calibri" panose="020F0502020204030204" pitchFamily="34" charset="0"/>
              </a:rPr>
              <a:t> K, et al. ESMO 2019</a:t>
            </a:r>
            <a:endParaRPr lang="it-IT" sz="1200" dirty="0">
              <a:effectLst/>
              <a:latin typeface="Calibri" panose="020F0502020204030204" pitchFamily="34" charset="0"/>
              <a:cs typeface="Calibri" panose="020F0502020204030204" pitchFamily="34" charset="0"/>
            </a:endParaRPr>
          </a:p>
        </p:txBody>
      </p:sp>
      <p:sp>
        <p:nvSpPr>
          <p:cNvPr id="19" name="Ovale 18"/>
          <p:cNvSpPr/>
          <p:nvPr/>
        </p:nvSpPr>
        <p:spPr>
          <a:xfrm rot="900000">
            <a:off x="5612025" y="2750159"/>
            <a:ext cx="2651123" cy="73012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p:cNvSpPr/>
          <p:nvPr/>
        </p:nvSpPr>
        <p:spPr>
          <a:xfrm rot="2280000">
            <a:off x="4959587" y="2232743"/>
            <a:ext cx="805303" cy="372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ctangle 11">
            <a:extLst>
              <a:ext uri="{FF2B5EF4-FFF2-40B4-BE49-F238E27FC236}">
                <a16:creationId xmlns:a16="http://schemas.microsoft.com/office/drawing/2014/main" id="{FA6F31CB-B5F4-B747-AF49-3AB2F576778D}"/>
              </a:ext>
            </a:extLst>
          </p:cNvPr>
          <p:cNvSpPr>
            <a:spLocks noChangeArrowheads="1"/>
          </p:cNvSpPr>
          <p:nvPr/>
        </p:nvSpPr>
        <p:spPr bwMode="auto">
          <a:xfrm>
            <a:off x="858547" y="155575"/>
            <a:ext cx="7422331" cy="4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Keynote-062 Trial:</a:t>
            </a:r>
            <a:r>
              <a:rPr kumimoji="0" lang="it-IT" altLang="it-IT" sz="2400" b="1" i="0" u="none" strike="noStrike" kern="1200" cap="none" spc="0" normalizeH="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noProof="0" dirty="0" err="1">
                <a:ln>
                  <a:noFill/>
                </a:ln>
                <a:solidFill>
                  <a:srgbClr val="003366"/>
                </a:solidFill>
                <a:effectLst/>
                <a:uLnTx/>
                <a:uFillTx/>
                <a:latin typeface="Calibri" panose="020F0502020204030204" pitchFamily="34" charset="0"/>
                <a:ea typeface="+mn-ea"/>
                <a:cs typeface="Arial Unicode MS" charset="0"/>
              </a:rPr>
              <a:t>Pembrolizumab</a:t>
            </a:r>
            <a:r>
              <a:rPr kumimoji="0" lang="it-IT" altLang="it-IT" sz="2400" b="1" i="0" u="none" strike="noStrike" kern="1200" cap="none" spc="0" normalizeH="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noProof="0" dirty="0" err="1">
                <a:ln>
                  <a:noFill/>
                </a:ln>
                <a:solidFill>
                  <a:srgbClr val="003366"/>
                </a:solidFill>
                <a:effectLst/>
                <a:uLnTx/>
                <a:uFillTx/>
                <a:latin typeface="Calibri" panose="020F0502020204030204" pitchFamily="34" charset="0"/>
                <a:ea typeface="+mn-ea"/>
                <a:cs typeface="Arial Unicode MS" charset="0"/>
              </a:rPr>
              <a:t>as</a:t>
            </a:r>
            <a:r>
              <a:rPr kumimoji="0" lang="it-IT" altLang="it-IT" sz="2400" b="1" i="0" u="none" strike="noStrike" kern="1200" cap="none" spc="0" normalizeH="0" noProof="0" dirty="0">
                <a:ln>
                  <a:noFill/>
                </a:ln>
                <a:solidFill>
                  <a:srgbClr val="003366"/>
                </a:solidFill>
                <a:effectLst/>
                <a:uLnTx/>
                <a:uFillTx/>
                <a:latin typeface="Calibri" panose="020F0502020204030204" pitchFamily="34" charset="0"/>
                <a:ea typeface="+mn-ea"/>
                <a:cs typeface="Arial Unicode MS" charset="0"/>
              </a:rPr>
              <a:t> first-line treatment</a:t>
            </a:r>
            <a:endPar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endParaRPr>
          </a:p>
        </p:txBody>
      </p:sp>
      <p:sp>
        <p:nvSpPr>
          <p:cNvPr id="22" name="Ovale 21">
            <a:extLst>
              <a:ext uri="{FF2B5EF4-FFF2-40B4-BE49-F238E27FC236}">
                <a16:creationId xmlns:a16="http://schemas.microsoft.com/office/drawing/2014/main" id="{65CF5D8B-05E5-3B4D-9AAC-DF5869A1E119}"/>
              </a:ext>
            </a:extLst>
          </p:cNvPr>
          <p:cNvSpPr/>
          <p:nvPr/>
        </p:nvSpPr>
        <p:spPr>
          <a:xfrm rot="900000">
            <a:off x="2076975" y="2997988"/>
            <a:ext cx="2228137" cy="41483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7534D18D-24BC-6B44-BEE3-C5CE5E26C2DB}"/>
              </a:ext>
            </a:extLst>
          </p:cNvPr>
          <p:cNvSpPr/>
          <p:nvPr/>
        </p:nvSpPr>
        <p:spPr>
          <a:xfrm rot="2280000">
            <a:off x="1120633" y="2323535"/>
            <a:ext cx="1145687" cy="3640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a:extLst>
              <a:ext uri="{FF2B5EF4-FFF2-40B4-BE49-F238E27FC236}">
                <a16:creationId xmlns:a16="http://schemas.microsoft.com/office/drawing/2014/main" id="{71949C24-3044-4542-9BAA-F004C254CEBA}"/>
              </a:ext>
            </a:extLst>
          </p:cNvPr>
          <p:cNvSpPr/>
          <p:nvPr/>
        </p:nvSpPr>
        <p:spPr>
          <a:xfrm rot="900000">
            <a:off x="5915053" y="4968830"/>
            <a:ext cx="2432487" cy="68663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DFB5A461-FE6C-B442-A94F-89EC898F0FE1}"/>
              </a:ext>
            </a:extLst>
          </p:cNvPr>
          <p:cNvSpPr/>
          <p:nvPr/>
        </p:nvSpPr>
        <p:spPr>
          <a:xfrm rot="2280000">
            <a:off x="5094788" y="4424984"/>
            <a:ext cx="976191" cy="3995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a:extLst>
              <a:ext uri="{FF2B5EF4-FFF2-40B4-BE49-F238E27FC236}">
                <a16:creationId xmlns:a16="http://schemas.microsoft.com/office/drawing/2014/main" id="{CD02D814-A8A7-2B43-97B0-A10EBD32C913}"/>
              </a:ext>
            </a:extLst>
          </p:cNvPr>
          <p:cNvSpPr/>
          <p:nvPr/>
        </p:nvSpPr>
        <p:spPr>
          <a:xfrm rot="2280000">
            <a:off x="1028218" y="4510679"/>
            <a:ext cx="1390291" cy="4678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B3736952-5185-E64F-A9AB-C472A68A4AC0}"/>
              </a:ext>
            </a:extLst>
          </p:cNvPr>
          <p:cNvSpPr/>
          <p:nvPr/>
        </p:nvSpPr>
        <p:spPr>
          <a:xfrm rot="900000">
            <a:off x="2222093" y="5217785"/>
            <a:ext cx="2342131" cy="53593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115624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 grpId="0" animBg="1"/>
      <p:bldP spid="19" grpId="0" animBg="1"/>
      <p:bldP spid="20" grpId="0" animBg="1"/>
      <p:bldP spid="22" grpId="0" animBg="1"/>
      <p:bldP spid="23" grpId="0" animBg="1"/>
      <p:bldP spid="24" grpId="0" animBg="1"/>
      <p:bldP spid="25" grpId="0" animBg="1"/>
      <p:bldP spid="26"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6B739489-A1EB-F640-8923-344B71A84B1A}"/>
              </a:ext>
            </a:extLst>
          </p:cNvPr>
          <p:cNvSpPr/>
          <p:nvPr/>
        </p:nvSpPr>
        <p:spPr bwMode="auto">
          <a:xfrm>
            <a:off x="-2316" y="667737"/>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
        <p:nvSpPr>
          <p:cNvPr id="8" name="Rectangle 11">
            <a:extLst>
              <a:ext uri="{FF2B5EF4-FFF2-40B4-BE49-F238E27FC236}">
                <a16:creationId xmlns:a16="http://schemas.microsoft.com/office/drawing/2014/main" id="{FA6F31CB-B5F4-B747-AF49-3AB2F576778D}"/>
              </a:ext>
            </a:extLst>
          </p:cNvPr>
          <p:cNvSpPr>
            <a:spLocks noChangeArrowheads="1"/>
          </p:cNvSpPr>
          <p:nvPr/>
        </p:nvSpPr>
        <p:spPr bwMode="auto">
          <a:xfrm>
            <a:off x="759425" y="155575"/>
            <a:ext cx="7620525" cy="4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Immunotherapy</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in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advanced</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gastric</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cancer</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a:t>
            </a:r>
            <a:r>
              <a:rPr kumimoji="0" lang="it-IT" altLang="it-IT" sz="2400" b="1" i="0" u="none" strike="noStrike" kern="1200" cap="none" spc="0" normalizeH="0" baseline="0" noProof="0" dirty="0" err="1">
                <a:ln>
                  <a:noFill/>
                </a:ln>
                <a:solidFill>
                  <a:srgbClr val="003366"/>
                </a:solidFill>
                <a:effectLst/>
                <a:uLnTx/>
                <a:uFillTx/>
                <a:latin typeface="Calibri" panose="020F0502020204030204" pitchFamily="34" charset="0"/>
                <a:ea typeface="+mn-ea"/>
                <a:cs typeface="Arial Unicode MS" charset="0"/>
              </a:rPr>
              <a:t>ongoing</a:t>
            </a:r>
            <a:r>
              <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rPr>
              <a:t> trials</a:t>
            </a:r>
          </a:p>
        </p:txBody>
      </p:sp>
      <p:pic>
        <p:nvPicPr>
          <p:cNvPr id="4" name="Immagine 3"/>
          <p:cNvPicPr>
            <a:picLocks noChangeAspect="1"/>
          </p:cNvPicPr>
          <p:nvPr/>
        </p:nvPicPr>
        <p:blipFill>
          <a:blip r:embed="rId3" cstate="print"/>
          <a:stretch>
            <a:fillRect/>
          </a:stretch>
        </p:blipFill>
        <p:spPr>
          <a:xfrm>
            <a:off x="5508104" y="4263318"/>
            <a:ext cx="3168352" cy="2208815"/>
          </a:xfrm>
          <a:prstGeom prst="rect">
            <a:avLst/>
          </a:prstGeom>
          <a:ln>
            <a:solidFill>
              <a:schemeClr val="tx1"/>
            </a:solidFill>
          </a:ln>
        </p:spPr>
      </p:pic>
      <p:pic>
        <p:nvPicPr>
          <p:cNvPr id="10" name="Immagine 6"/>
          <p:cNvPicPr>
            <a:picLocks noChangeAspect="1"/>
          </p:cNvPicPr>
          <p:nvPr/>
        </p:nvPicPr>
        <p:blipFill>
          <a:blip r:embed="rId4" cstate="print">
            <a:extLst>
              <a:ext uri="{28A0092B-C50C-407E-A947-70E740481C1C}">
                <a14:useLocalDpi xmlns:a14="http://schemas.microsoft.com/office/drawing/2010/main" val="0"/>
              </a:ext>
            </a:extLst>
          </a:blip>
          <a:srcRect l="15640" t="18076" r="35732" b="39772"/>
          <a:stretch>
            <a:fillRect/>
          </a:stretch>
        </p:blipFill>
        <p:spPr bwMode="auto">
          <a:xfrm>
            <a:off x="725010" y="963086"/>
            <a:ext cx="7861493" cy="302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5"/>
          <a:stretch>
            <a:fillRect/>
          </a:stretch>
        </p:blipFill>
        <p:spPr>
          <a:xfrm>
            <a:off x="501824" y="4175509"/>
            <a:ext cx="4410349" cy="2384434"/>
          </a:xfrm>
          <a:prstGeom prst="rect">
            <a:avLst/>
          </a:prstGeom>
          <a:ln>
            <a:solidFill>
              <a:schemeClr val="tx2"/>
            </a:solidFill>
          </a:ln>
        </p:spPr>
      </p:pic>
    </p:spTree>
    <p:extLst>
      <p:ext uri="{BB962C8B-B14F-4D97-AF65-F5344CB8AC3E}">
        <p14:creationId xmlns:p14="http://schemas.microsoft.com/office/powerpoint/2010/main" val="370711988"/>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6B739489-A1EB-F640-8923-344B71A84B1A}"/>
              </a:ext>
            </a:extLst>
          </p:cNvPr>
          <p:cNvSpPr/>
          <p:nvPr/>
        </p:nvSpPr>
        <p:spPr bwMode="auto">
          <a:xfrm>
            <a:off x="-2316" y="667737"/>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
        <p:nvSpPr>
          <p:cNvPr id="8" name="Rectangle 11">
            <a:extLst>
              <a:ext uri="{FF2B5EF4-FFF2-40B4-BE49-F238E27FC236}">
                <a16:creationId xmlns:a16="http://schemas.microsoft.com/office/drawing/2014/main" id="{FA6F31CB-B5F4-B747-AF49-3AB2F576778D}"/>
              </a:ext>
            </a:extLst>
          </p:cNvPr>
          <p:cNvSpPr>
            <a:spLocks noChangeArrowheads="1"/>
          </p:cNvSpPr>
          <p:nvPr/>
        </p:nvSpPr>
        <p:spPr bwMode="auto">
          <a:xfrm>
            <a:off x="3116934" y="155575"/>
            <a:ext cx="2905517" cy="4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400" b="1" dirty="0">
                <a:solidFill>
                  <a:srgbClr val="003366"/>
                </a:solidFill>
                <a:latin typeface="Calibri" panose="020F0502020204030204" pitchFamily="34" charset="0"/>
              </a:rPr>
              <a:t>Take Home </a:t>
            </a:r>
            <a:r>
              <a:rPr lang="it-IT" altLang="it-IT" sz="2400" b="1" dirty="0" err="1">
                <a:solidFill>
                  <a:srgbClr val="003366"/>
                </a:solidFill>
                <a:latin typeface="Calibri" panose="020F0502020204030204" pitchFamily="34" charset="0"/>
              </a:rPr>
              <a:t>Messages</a:t>
            </a:r>
            <a:endPar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endParaRPr>
          </a:p>
        </p:txBody>
      </p:sp>
      <p:sp>
        <p:nvSpPr>
          <p:cNvPr id="5" name="Segnaposto contenuto 2"/>
          <p:cNvSpPr>
            <a:spLocks noGrp="1"/>
          </p:cNvSpPr>
          <p:nvPr>
            <p:ph idx="1"/>
          </p:nvPr>
        </p:nvSpPr>
        <p:spPr>
          <a:xfrm>
            <a:off x="395536" y="1124744"/>
            <a:ext cx="8229600" cy="4824536"/>
          </a:xfrm>
        </p:spPr>
        <p:txBody>
          <a:bodyPr/>
          <a:lstStyle/>
          <a:p>
            <a:pPr marL="457200" indent="-457200" defTabSz="457200" fontAlgn="auto">
              <a:spcBef>
                <a:spcPts val="0"/>
              </a:spcBef>
              <a:spcAft>
                <a:spcPts val="900"/>
              </a:spcAft>
              <a:buClr>
                <a:srgbClr val="002060"/>
              </a:buClr>
              <a:buNone/>
              <a:defRPr/>
            </a:pPr>
            <a:r>
              <a:rPr lang="it-IT" altLang="it-IT" sz="1800" kern="1200" dirty="0">
                <a:solidFill>
                  <a:srgbClr val="FF0000"/>
                </a:solidFill>
                <a:latin typeface="Calibri" panose="020F0502020204030204" pitchFamily="34" charset="0"/>
                <a:ea typeface="ＭＳ Ｐゴシック" panose="020B0600070205080204" pitchFamily="34" charset="-128"/>
                <a:cs typeface="+mn-cs"/>
              </a:rPr>
              <a:t>1. FIRST LINE: </a:t>
            </a:r>
          </a:p>
          <a:p>
            <a:pPr marL="800100" lvl="1" indent="-342900" defTabSz="457200" fontAlgn="auto">
              <a:spcBef>
                <a:spcPts val="0"/>
              </a:spcBef>
              <a:spcAft>
                <a:spcPts val="900"/>
              </a:spcAft>
              <a:buClr>
                <a:srgbClr val="002060"/>
              </a:buClr>
              <a:defRPr/>
            </a:pPr>
            <a:r>
              <a:rPr lang="it-IT" altLang="it-IT" sz="1800" kern="1200" dirty="0" err="1">
                <a:latin typeface="Calibri" panose="020F0502020204030204" pitchFamily="34" charset="0"/>
                <a:ea typeface="ＭＳ Ｐゴシック" panose="020B0600070205080204" pitchFamily="34" charset="-128"/>
                <a:cs typeface="+mn-cs"/>
              </a:rPr>
              <a:t>Locally</a:t>
            </a:r>
            <a:r>
              <a:rPr lang="it-IT" altLang="it-IT" sz="1800" kern="1200" dirty="0">
                <a:latin typeface="Calibri" panose="020F0502020204030204" pitchFamily="34" charset="0"/>
                <a:ea typeface="ＭＳ Ｐゴシック" panose="020B0600070205080204" pitchFamily="34" charset="-128"/>
                <a:cs typeface="+mn-cs"/>
              </a:rPr>
              <a:t> </a:t>
            </a:r>
            <a:r>
              <a:rPr lang="it-IT" altLang="it-IT" sz="1800" kern="1200" dirty="0" err="1">
                <a:latin typeface="Calibri" panose="020F0502020204030204" pitchFamily="34" charset="0"/>
                <a:ea typeface="ＭＳ Ｐゴシック" panose="020B0600070205080204" pitchFamily="34" charset="-128"/>
                <a:cs typeface="+mn-cs"/>
              </a:rPr>
              <a:t>advanced</a:t>
            </a:r>
            <a:r>
              <a:rPr lang="it-IT" altLang="it-IT" sz="1800" kern="1200" dirty="0">
                <a:latin typeface="Calibri" panose="020F0502020204030204" pitchFamily="34" charset="0"/>
                <a:ea typeface="ＭＳ Ｐゴシック" panose="020B0600070205080204" pitchFamily="34" charset="-128"/>
                <a:cs typeface="+mn-cs"/>
              </a:rPr>
              <a:t> </a:t>
            </a:r>
            <a:r>
              <a:rPr lang="it-IT" altLang="it-IT" sz="1800" kern="1200" dirty="0" err="1">
                <a:latin typeface="Calibri" panose="020F0502020204030204" pitchFamily="34" charset="0"/>
                <a:ea typeface="ＭＳ Ｐゴシック" panose="020B0600070205080204" pitchFamily="34" charset="-128"/>
                <a:cs typeface="+mn-cs"/>
              </a:rPr>
              <a:t>unresectable</a:t>
            </a:r>
            <a:r>
              <a:rPr lang="it-IT" altLang="it-IT" sz="1800" kern="1200" dirty="0">
                <a:latin typeface="Calibri" panose="020F0502020204030204" pitchFamily="34" charset="0"/>
                <a:ea typeface="ＭＳ Ｐゴシック" panose="020B0600070205080204" pitchFamily="34" charset="-128"/>
                <a:cs typeface="+mn-cs"/>
              </a:rPr>
              <a:t> </a:t>
            </a:r>
            <a:r>
              <a:rPr lang="it-IT" altLang="it-IT" sz="1800" kern="1200" dirty="0" err="1">
                <a:latin typeface="Calibri" panose="020F0502020204030204" pitchFamily="34" charset="0"/>
                <a:ea typeface="ＭＳ Ｐゴシック" panose="020B0600070205080204" pitchFamily="34" charset="-128"/>
                <a:cs typeface="+mn-cs"/>
              </a:rPr>
              <a:t>disease</a:t>
            </a:r>
            <a:r>
              <a:rPr lang="it-IT" altLang="it-IT" sz="1800" kern="1200" dirty="0">
                <a:latin typeface="Calibri" panose="020F0502020204030204" pitchFamily="34" charset="0"/>
                <a:ea typeface="ＭＳ Ｐゴシック" panose="020B0600070205080204" pitchFamily="34" charset="-128"/>
                <a:cs typeface="+mn-cs"/>
              </a:rPr>
              <a:t> and/or </a:t>
            </a:r>
            <a:r>
              <a:rPr lang="it-IT" altLang="it-IT" sz="1800" kern="1200" dirty="0" err="1">
                <a:latin typeface="Calibri" panose="020F0502020204030204" pitchFamily="34" charset="0"/>
                <a:ea typeface="ＭＳ Ｐゴシック" panose="020B0600070205080204" pitchFamily="34" charset="-128"/>
                <a:cs typeface="+mn-cs"/>
              </a:rPr>
              <a:t>symptomatic</a:t>
            </a:r>
            <a:r>
              <a:rPr lang="it-IT" altLang="it-IT" sz="1800" kern="1200" dirty="0">
                <a:latin typeface="Calibri" panose="020F0502020204030204" pitchFamily="34" charset="0"/>
                <a:ea typeface="ＭＳ Ｐゴシック" panose="020B0600070205080204" pitchFamily="34" charset="-128"/>
                <a:cs typeface="+mn-cs"/>
              </a:rPr>
              <a:t> </a:t>
            </a:r>
            <a:r>
              <a:rPr lang="it-IT" altLang="it-IT" sz="1800" kern="1200" dirty="0" err="1">
                <a:latin typeface="Calibri" panose="020F0502020204030204" pitchFamily="34" charset="0"/>
                <a:ea typeface="ＭＳ Ｐゴシック" panose="020B0600070205080204" pitchFamily="34" charset="-128"/>
                <a:cs typeface="+mn-cs"/>
              </a:rPr>
              <a:t>disease</a:t>
            </a:r>
            <a:r>
              <a:rPr lang="it-IT" altLang="it-IT" sz="1800" kern="1200" dirty="0">
                <a:latin typeface="Calibri" panose="020F0502020204030204" pitchFamily="34" charset="0"/>
                <a:ea typeface="ＭＳ Ｐゴシック" panose="020B0600070205080204" pitchFamily="34" charset="-128"/>
                <a:cs typeface="+mn-cs"/>
              </a:rPr>
              <a:t> &gt; </a:t>
            </a:r>
            <a:r>
              <a:rPr lang="it-IT" altLang="it-IT" sz="1800" kern="1200" dirty="0" err="1">
                <a:latin typeface="Calibri" panose="020F0502020204030204" pitchFamily="34" charset="0"/>
                <a:ea typeface="ＭＳ Ｐゴシック" panose="020B0600070205080204" pitchFamily="34" charset="-128"/>
                <a:cs typeface="+mn-cs"/>
              </a:rPr>
              <a:t>Response</a:t>
            </a:r>
            <a:r>
              <a:rPr lang="it-IT" altLang="it-IT" sz="1800" kern="1200" dirty="0">
                <a:latin typeface="Calibri" panose="020F0502020204030204" pitchFamily="34" charset="0"/>
                <a:ea typeface="ＭＳ Ｐゴシック" panose="020B0600070205080204" pitchFamily="34" charset="-128"/>
                <a:cs typeface="+mn-cs"/>
              </a:rPr>
              <a:t> Rate, </a:t>
            </a:r>
            <a:r>
              <a:rPr lang="it-IT" altLang="it-IT" sz="1800" kern="1200" dirty="0" err="1">
                <a:latin typeface="Calibri" panose="020F0502020204030204" pitchFamily="34" charset="0"/>
                <a:ea typeface="ＭＳ Ｐゴシック" panose="020B0600070205080204" pitchFamily="34" charset="-128"/>
                <a:cs typeface="+mn-cs"/>
              </a:rPr>
              <a:t>QoL</a:t>
            </a:r>
            <a:r>
              <a:rPr lang="it-IT" altLang="it-IT" sz="1800" kern="1200" dirty="0">
                <a:latin typeface="Calibri" panose="020F0502020204030204" pitchFamily="34" charset="0"/>
                <a:ea typeface="ＭＳ Ｐゴシック" panose="020B0600070205080204" pitchFamily="34" charset="-128"/>
                <a:cs typeface="+mn-cs"/>
              </a:rPr>
              <a:t>, PFS, OS: </a:t>
            </a:r>
            <a:r>
              <a:rPr lang="it-IT" altLang="it-IT" sz="1800" kern="1200" dirty="0" err="1">
                <a:latin typeface="Calibri" panose="020F0502020204030204" pitchFamily="34" charset="0"/>
                <a:ea typeface="ＭＳ Ｐゴシック" panose="020B0600070205080204" pitchFamily="34" charset="-128"/>
                <a:cs typeface="+mn-cs"/>
              </a:rPr>
              <a:t>Triplet</a:t>
            </a:r>
            <a:r>
              <a:rPr lang="it-IT" altLang="it-IT" sz="1800" kern="1200" dirty="0">
                <a:latin typeface="Calibri" panose="020F0502020204030204" pitchFamily="34" charset="0"/>
                <a:ea typeface="ＭＳ Ｐゴシック" panose="020B0600070205080204" pitchFamily="34" charset="-128"/>
                <a:cs typeface="+mn-cs"/>
              </a:rPr>
              <a:t> CT (</a:t>
            </a:r>
            <a:r>
              <a:rPr lang="it-IT" altLang="it-IT" sz="1800" kern="1200" dirty="0" err="1">
                <a:latin typeface="Calibri" panose="020F0502020204030204" pitchFamily="34" charset="0"/>
                <a:ea typeface="ＭＳ Ｐゴシック" panose="020B0600070205080204" pitchFamily="34" charset="-128"/>
                <a:cs typeface="+mn-cs"/>
              </a:rPr>
              <a:t>better</a:t>
            </a:r>
            <a:r>
              <a:rPr lang="it-IT" altLang="it-IT" sz="1800" kern="1200" dirty="0">
                <a:latin typeface="Calibri" panose="020F0502020204030204" pitchFamily="34" charset="0"/>
                <a:ea typeface="ＭＳ Ｐゴシック" panose="020B0600070205080204" pitchFamily="34" charset="-128"/>
                <a:cs typeface="+mn-cs"/>
              </a:rPr>
              <a:t> </a:t>
            </a:r>
            <a:r>
              <a:rPr lang="it-IT" altLang="it-IT" sz="1800" kern="1200" dirty="0" err="1">
                <a:latin typeface="Calibri" panose="020F0502020204030204" pitchFamily="34" charset="0"/>
                <a:ea typeface="ＭＳ Ｐゴシック" panose="020B0600070205080204" pitchFamily="34" charset="-128"/>
                <a:cs typeface="+mn-cs"/>
              </a:rPr>
              <a:t>if</a:t>
            </a:r>
            <a:r>
              <a:rPr lang="it-IT" altLang="it-IT" sz="1800" kern="1200" dirty="0">
                <a:latin typeface="Calibri" panose="020F0502020204030204" pitchFamily="34" charset="0"/>
                <a:ea typeface="ＭＳ Ｐゴシック" panose="020B0600070205080204" pitchFamily="34" charset="-128"/>
                <a:cs typeface="+mn-cs"/>
              </a:rPr>
              <a:t> </a:t>
            </a:r>
            <a:r>
              <a:rPr lang="it-IT" altLang="it-IT" sz="1800" kern="1200" dirty="0" err="1">
                <a:latin typeface="Calibri" panose="020F0502020204030204" pitchFamily="34" charset="0"/>
                <a:ea typeface="ＭＳ Ｐゴシック" panose="020B0600070205080204" pitchFamily="34" charset="-128"/>
                <a:cs typeface="+mn-cs"/>
              </a:rPr>
              <a:t>taxane-based</a:t>
            </a:r>
            <a:r>
              <a:rPr lang="it-IT" altLang="it-IT" sz="1800" kern="1200" dirty="0">
                <a:latin typeface="Calibri" panose="020F0502020204030204" pitchFamily="34" charset="0"/>
                <a:ea typeface="ＭＳ Ｐゴシック" panose="020B0600070205080204" pitchFamily="34" charset="-128"/>
                <a:cs typeface="+mn-cs"/>
              </a:rPr>
              <a:t>).</a:t>
            </a:r>
          </a:p>
          <a:p>
            <a:pPr marL="800100" lvl="1" indent="-342900" defTabSz="457200" fontAlgn="auto">
              <a:spcBef>
                <a:spcPts val="0"/>
              </a:spcBef>
              <a:spcAft>
                <a:spcPts val="900"/>
              </a:spcAft>
              <a:buClr>
                <a:srgbClr val="002060"/>
              </a:buClr>
              <a:defRPr/>
            </a:pPr>
            <a:r>
              <a:rPr lang="it-IT" altLang="it-IT" sz="1800" kern="1200" dirty="0">
                <a:latin typeface="Calibri" panose="020F0502020204030204" pitchFamily="34" charset="0"/>
                <a:ea typeface="ＭＳ Ｐゴシック" panose="020B0600070205080204" pitchFamily="34" charset="-128"/>
                <a:cs typeface="+mn-cs"/>
              </a:rPr>
              <a:t> </a:t>
            </a:r>
            <a:r>
              <a:rPr lang="it-IT" altLang="it-IT" sz="1800" kern="1200" dirty="0" err="1">
                <a:latin typeface="Calibri" panose="020F0502020204030204" pitchFamily="34" charset="0"/>
                <a:ea typeface="ＭＳ Ｐゴシック" panose="020B0600070205080204" pitchFamily="34" charset="-128"/>
                <a:cs typeface="+mn-cs"/>
              </a:rPr>
              <a:t>Metastatic</a:t>
            </a:r>
            <a:r>
              <a:rPr lang="it-IT" altLang="it-IT" sz="1800" kern="1200" dirty="0">
                <a:latin typeface="Calibri" panose="020F0502020204030204" pitchFamily="34" charset="0"/>
                <a:ea typeface="ＭＳ Ｐゴシック" panose="020B0600070205080204" pitchFamily="34" charset="-128"/>
                <a:cs typeface="+mn-cs"/>
              </a:rPr>
              <a:t> </a:t>
            </a:r>
            <a:r>
              <a:rPr lang="it-IT" altLang="it-IT" sz="1800" kern="1200" dirty="0" err="1">
                <a:latin typeface="Calibri" panose="020F0502020204030204" pitchFamily="34" charset="0"/>
                <a:ea typeface="ＭＳ Ｐゴシック" panose="020B0600070205080204" pitchFamily="34" charset="-128"/>
                <a:cs typeface="+mn-cs"/>
              </a:rPr>
              <a:t>disease</a:t>
            </a:r>
            <a:r>
              <a:rPr lang="it-IT" altLang="it-IT" sz="1800" kern="1200" dirty="0">
                <a:latin typeface="Calibri" panose="020F0502020204030204" pitchFamily="34" charset="0"/>
                <a:ea typeface="ＭＳ Ｐゴシック" panose="020B0600070205080204" pitchFamily="34" charset="-128"/>
                <a:cs typeface="+mn-cs"/>
              </a:rPr>
              <a:t> &gt; OS, PFS, </a:t>
            </a:r>
            <a:r>
              <a:rPr lang="it-IT" altLang="it-IT" sz="1800" kern="1200" dirty="0" err="1">
                <a:latin typeface="Calibri" panose="020F0502020204030204" pitchFamily="34" charset="0"/>
                <a:ea typeface="ＭＳ Ｐゴシック" panose="020B0600070205080204" pitchFamily="34" charset="-128"/>
                <a:cs typeface="+mn-cs"/>
              </a:rPr>
              <a:t>QoL</a:t>
            </a:r>
            <a:r>
              <a:rPr lang="it-IT" altLang="it-IT" sz="1800" kern="1200" dirty="0">
                <a:latin typeface="Calibri" panose="020F0502020204030204" pitchFamily="34" charset="0"/>
                <a:ea typeface="ＭＳ Ｐゴシック" panose="020B0600070205080204" pitchFamily="34" charset="-128"/>
                <a:cs typeface="+mn-cs"/>
              </a:rPr>
              <a:t> : </a:t>
            </a:r>
            <a:r>
              <a:rPr lang="it-IT" altLang="it-IT" sz="1800" kern="1200" dirty="0" err="1">
                <a:latin typeface="Calibri" panose="020F0502020204030204" pitchFamily="34" charset="0"/>
                <a:ea typeface="ＭＳ Ｐゴシック" panose="020B0600070205080204" pitchFamily="34" charset="-128"/>
                <a:cs typeface="+mn-cs"/>
              </a:rPr>
              <a:t>Doublet</a:t>
            </a:r>
            <a:r>
              <a:rPr lang="it-IT" altLang="it-IT" sz="1800" kern="1200" dirty="0">
                <a:latin typeface="Calibri" panose="020F0502020204030204" pitchFamily="34" charset="0"/>
                <a:ea typeface="ＭＳ Ｐゴシック" panose="020B0600070205080204" pitchFamily="34" charset="-128"/>
                <a:cs typeface="+mn-cs"/>
              </a:rPr>
              <a:t> CT (+ </a:t>
            </a:r>
            <a:r>
              <a:rPr lang="it-IT" altLang="it-IT" sz="1800" kern="1200" dirty="0" err="1">
                <a:latin typeface="Calibri" panose="020F0502020204030204" pitchFamily="34" charset="0"/>
                <a:ea typeface="ＭＳ Ｐゴシック" panose="020B0600070205080204" pitchFamily="34" charset="-128"/>
                <a:cs typeface="+mn-cs"/>
              </a:rPr>
              <a:t>Trastuzumab</a:t>
            </a:r>
            <a:r>
              <a:rPr lang="it-IT" altLang="it-IT" sz="1800" kern="1200" dirty="0">
                <a:latin typeface="Calibri" panose="020F0502020204030204" pitchFamily="34" charset="0"/>
                <a:ea typeface="ＭＳ Ｐゴシック" panose="020B0600070205080204" pitchFamily="34" charset="-128"/>
                <a:cs typeface="+mn-cs"/>
              </a:rPr>
              <a:t> </a:t>
            </a:r>
            <a:r>
              <a:rPr lang="it-IT" altLang="it-IT" sz="1800" kern="1200" dirty="0" err="1">
                <a:latin typeface="Calibri" panose="020F0502020204030204" pitchFamily="34" charset="0"/>
                <a:ea typeface="ＭＳ Ｐゴシック" panose="020B0600070205080204" pitchFamily="34" charset="-128"/>
                <a:cs typeface="+mn-cs"/>
              </a:rPr>
              <a:t>if</a:t>
            </a:r>
            <a:r>
              <a:rPr lang="it-IT" altLang="it-IT" sz="1800" kern="1200" dirty="0">
                <a:latin typeface="Calibri" panose="020F0502020204030204" pitchFamily="34" charset="0"/>
                <a:ea typeface="ＭＳ Ｐゴシック" panose="020B0600070205080204" pitchFamily="34" charset="-128"/>
                <a:cs typeface="+mn-cs"/>
              </a:rPr>
              <a:t> HER2+).</a:t>
            </a:r>
          </a:p>
          <a:p>
            <a:pPr marL="800100" lvl="1" indent="-342900" defTabSz="457200" fontAlgn="auto">
              <a:spcBef>
                <a:spcPts val="0"/>
              </a:spcBef>
              <a:spcAft>
                <a:spcPts val="900"/>
              </a:spcAft>
              <a:buClr>
                <a:srgbClr val="002060"/>
              </a:buClr>
              <a:defRPr/>
            </a:pPr>
            <a:endParaRPr lang="it-IT" altLang="it-IT" sz="1800" kern="1200" dirty="0">
              <a:latin typeface="Calibri" panose="020F0502020204030204" pitchFamily="34" charset="0"/>
              <a:ea typeface="ＭＳ Ｐゴシック" panose="020B0600070205080204" pitchFamily="34" charset="-128"/>
              <a:cs typeface="+mn-cs"/>
            </a:endParaRPr>
          </a:p>
          <a:p>
            <a:pPr marL="457200" lvl="1" indent="-457200">
              <a:buNone/>
            </a:pPr>
            <a:r>
              <a:rPr lang="it-IT" sz="1800" dirty="0">
                <a:solidFill>
                  <a:srgbClr val="FF0000"/>
                </a:solidFill>
                <a:latin typeface="Calibri" panose="020F0502020204030204" pitchFamily="34" charset="0"/>
              </a:rPr>
              <a:t>2. SECOND LINE: </a:t>
            </a:r>
            <a:r>
              <a:rPr lang="it-IT" sz="1800" dirty="0" err="1">
                <a:latin typeface="Calibri" panose="020F0502020204030204" pitchFamily="34" charset="0"/>
              </a:rPr>
              <a:t>Paclitaxel-Ramucirumab</a:t>
            </a:r>
            <a:r>
              <a:rPr lang="it-IT" sz="1800" dirty="0">
                <a:latin typeface="Calibri" panose="020F0502020204030204" pitchFamily="34" charset="0"/>
              </a:rPr>
              <a:t> </a:t>
            </a:r>
            <a:r>
              <a:rPr lang="it-IT" sz="1800" dirty="0" err="1">
                <a:latin typeface="Calibri" panose="020F0502020204030204" pitchFamily="34" charset="0"/>
              </a:rPr>
              <a:t>as</a:t>
            </a:r>
            <a:r>
              <a:rPr lang="it-IT" sz="1800" dirty="0">
                <a:latin typeface="Calibri" panose="020F0502020204030204" pitchFamily="34" charset="0"/>
              </a:rPr>
              <a:t> </a:t>
            </a:r>
            <a:r>
              <a:rPr lang="it-IT" sz="1800" dirty="0" err="1">
                <a:latin typeface="Calibri" panose="020F0502020204030204" pitchFamily="34" charset="0"/>
              </a:rPr>
              <a:t>preferred</a:t>
            </a:r>
            <a:r>
              <a:rPr lang="it-IT" sz="1800" dirty="0">
                <a:latin typeface="Calibri" panose="020F0502020204030204" pitchFamily="34" charset="0"/>
              </a:rPr>
              <a:t> </a:t>
            </a:r>
            <a:r>
              <a:rPr lang="it-IT" sz="1800" dirty="0" err="1">
                <a:latin typeface="Calibri" panose="020F0502020204030204" pitchFamily="34" charset="0"/>
              </a:rPr>
              <a:t>regimen</a:t>
            </a:r>
            <a:r>
              <a:rPr lang="it-IT" sz="1800" dirty="0">
                <a:latin typeface="Calibri" panose="020F0502020204030204" pitchFamily="34" charset="0"/>
              </a:rPr>
              <a:t> for OS and </a:t>
            </a:r>
            <a:r>
              <a:rPr lang="it-IT" sz="1800" dirty="0" err="1">
                <a:latin typeface="Calibri" panose="020F0502020204030204" pitchFamily="34" charset="0"/>
              </a:rPr>
              <a:t>QoL</a:t>
            </a:r>
            <a:r>
              <a:rPr lang="it-IT" sz="1800" dirty="0">
                <a:latin typeface="Calibri" panose="020F0502020204030204" pitchFamily="34" charset="0"/>
              </a:rPr>
              <a:t> benefit.</a:t>
            </a:r>
          </a:p>
          <a:p>
            <a:pPr marL="457200" lvl="1" indent="-457200">
              <a:buNone/>
            </a:pPr>
            <a:endParaRPr lang="it-IT" sz="1800" dirty="0">
              <a:solidFill>
                <a:srgbClr val="FF0000"/>
              </a:solidFill>
              <a:latin typeface="Calibri" panose="020F0502020204030204" pitchFamily="34" charset="0"/>
            </a:endParaRPr>
          </a:p>
          <a:p>
            <a:pPr marL="457200" indent="-457200">
              <a:buNone/>
            </a:pPr>
            <a:r>
              <a:rPr lang="it-IT" sz="1800" dirty="0">
                <a:solidFill>
                  <a:srgbClr val="FF0000"/>
                </a:solidFill>
                <a:latin typeface="Calibri" panose="020F0502020204030204" pitchFamily="34" charset="0"/>
              </a:rPr>
              <a:t>3. THIRD LINE</a:t>
            </a:r>
            <a:r>
              <a:rPr lang="it-IT" sz="1800" dirty="0">
                <a:latin typeface="Calibri" panose="020F0502020204030204" pitchFamily="34" charset="0"/>
              </a:rPr>
              <a:t>: </a:t>
            </a:r>
            <a:r>
              <a:rPr lang="it-IT" sz="1800" dirty="0" err="1">
                <a:latin typeface="Calibri" panose="020F0502020204030204" pitchFamily="34" charset="0"/>
              </a:rPr>
              <a:t>Trifluridine-Tipiracil</a:t>
            </a:r>
            <a:r>
              <a:rPr lang="it-IT" sz="1800" dirty="0">
                <a:latin typeface="Calibri" panose="020F0502020204030204" pitchFamily="34" charset="0"/>
              </a:rPr>
              <a:t> (TAS-102) </a:t>
            </a:r>
            <a:r>
              <a:rPr lang="it-IT" sz="1800" dirty="0" err="1">
                <a:latin typeface="Calibri" panose="020F0502020204030204" pitchFamily="34" charset="0"/>
              </a:rPr>
              <a:t>as</a:t>
            </a:r>
            <a:r>
              <a:rPr lang="it-IT" sz="1800" dirty="0">
                <a:latin typeface="Calibri" panose="020F0502020204030204" pitchFamily="34" charset="0"/>
              </a:rPr>
              <a:t> a new </a:t>
            </a:r>
            <a:r>
              <a:rPr lang="it-IT" sz="1800" dirty="0" err="1">
                <a:latin typeface="Calibri" panose="020F0502020204030204" pitchFamily="34" charset="0"/>
              </a:rPr>
              <a:t>potential</a:t>
            </a:r>
            <a:r>
              <a:rPr lang="it-IT" sz="1800" dirty="0">
                <a:latin typeface="Calibri" panose="020F0502020204030204" pitchFamily="34" charset="0"/>
              </a:rPr>
              <a:t> standard of care.	</a:t>
            </a:r>
          </a:p>
          <a:p>
            <a:pPr defTabSz="457200" fontAlgn="auto">
              <a:spcBef>
                <a:spcPts val="0"/>
              </a:spcBef>
              <a:spcAft>
                <a:spcPts val="900"/>
              </a:spcAft>
              <a:buClr>
                <a:srgbClr val="002060"/>
              </a:buClr>
              <a:buNone/>
              <a:defRPr/>
            </a:pPr>
            <a:r>
              <a:rPr lang="it-IT" altLang="it-IT" sz="1800" kern="1200" dirty="0">
                <a:solidFill>
                  <a:srgbClr val="FF0000"/>
                </a:solidFill>
                <a:latin typeface="Calibri"/>
                <a:ea typeface="ＭＳ Ｐゴシック" panose="020B0600070205080204" pitchFamily="34" charset="-128"/>
              </a:rPr>
              <a:t>4. TARGET THERAPY: </a:t>
            </a:r>
          </a:p>
          <a:p>
            <a:pPr lvl="1" defTabSz="457200" fontAlgn="auto">
              <a:spcBef>
                <a:spcPts val="0"/>
              </a:spcBef>
              <a:spcAft>
                <a:spcPts val="900"/>
              </a:spcAft>
              <a:buClr>
                <a:srgbClr val="002060"/>
              </a:buClr>
              <a:defRPr/>
            </a:pPr>
            <a:r>
              <a:rPr lang="it-IT" altLang="it-IT" sz="1800" kern="1200" dirty="0" err="1">
                <a:latin typeface="Calibri"/>
                <a:ea typeface="ＭＳ Ｐゴシック" panose="020B0600070205080204" pitchFamily="34" charset="-128"/>
              </a:rPr>
              <a:t>Window</a:t>
            </a:r>
            <a:r>
              <a:rPr lang="it-IT" altLang="it-IT" sz="1800" kern="1200" dirty="0">
                <a:latin typeface="Calibri"/>
                <a:ea typeface="ＭＳ Ｐゴシック" panose="020B0600070205080204" pitchFamily="34" charset="-128"/>
              </a:rPr>
              <a:t> of </a:t>
            </a:r>
            <a:r>
              <a:rPr lang="it-IT" altLang="it-IT" sz="1800" kern="1200" dirty="0" err="1">
                <a:latin typeface="Calibri"/>
                <a:ea typeface="ＭＳ Ｐゴシック" panose="020B0600070205080204" pitchFamily="34" charset="-128"/>
              </a:rPr>
              <a:t>opportunity</a:t>
            </a:r>
            <a:r>
              <a:rPr lang="it-IT" altLang="it-IT" sz="1800" kern="1200" dirty="0">
                <a:latin typeface="Calibri"/>
                <a:ea typeface="ＭＳ Ｐゴシック" panose="020B0600070205080204" pitchFamily="34" charset="-128"/>
              </a:rPr>
              <a:t> for </a:t>
            </a:r>
            <a:r>
              <a:rPr lang="it-IT" altLang="it-IT" sz="1800" kern="1200" dirty="0" err="1">
                <a:latin typeface="Calibri"/>
                <a:ea typeface="ＭＳ Ｐゴシック" panose="020B0600070205080204" pitchFamily="34" charset="-128"/>
              </a:rPr>
              <a:t>better</a:t>
            </a:r>
            <a:r>
              <a:rPr lang="it-IT" altLang="it-IT" sz="1800" kern="1200" dirty="0">
                <a:latin typeface="Calibri"/>
                <a:ea typeface="ＭＳ Ｐゴシック" panose="020B0600070205080204" pitchFamily="34" charset="-128"/>
              </a:rPr>
              <a:t> trial design and </a:t>
            </a:r>
            <a:r>
              <a:rPr lang="it-IT" altLang="it-IT" sz="1800" kern="1200" dirty="0" err="1">
                <a:latin typeface="Calibri"/>
                <a:ea typeface="ＭＳ Ｐゴシック" panose="020B0600070205080204" pitchFamily="34" charset="-128"/>
              </a:rPr>
              <a:t>patients</a:t>
            </a:r>
            <a:r>
              <a:rPr lang="it-IT" altLang="it-IT" sz="1800" kern="1200" dirty="0">
                <a:latin typeface="Calibri"/>
                <a:ea typeface="ＭＳ Ｐゴシック" panose="020B0600070205080204" pitchFamily="34" charset="-128"/>
              </a:rPr>
              <a:t> </a:t>
            </a:r>
            <a:r>
              <a:rPr lang="it-IT" altLang="it-IT" sz="1800" kern="1200" dirty="0" err="1">
                <a:latin typeface="Calibri"/>
                <a:ea typeface="ＭＳ Ｐゴシック" panose="020B0600070205080204" pitchFamily="34" charset="-128"/>
              </a:rPr>
              <a:t>stratification</a:t>
            </a:r>
            <a:r>
              <a:rPr lang="it-IT" altLang="it-IT" sz="1800" kern="1200" dirty="0">
                <a:latin typeface="Calibri"/>
                <a:ea typeface="ＭＳ Ｐゴシック" panose="020B0600070205080204" pitchFamily="34" charset="-128"/>
              </a:rPr>
              <a:t>/</a:t>
            </a:r>
            <a:r>
              <a:rPr lang="it-IT" altLang="it-IT" sz="1800" kern="1200" dirty="0" err="1">
                <a:latin typeface="Calibri"/>
                <a:ea typeface="ＭＳ Ｐゴシック" panose="020B0600070205080204" pitchFamily="34" charset="-128"/>
              </a:rPr>
              <a:t>selection</a:t>
            </a:r>
            <a:endParaRPr lang="it-IT" altLang="it-IT" sz="1800" kern="1200" dirty="0">
              <a:latin typeface="Calibri"/>
              <a:ea typeface="ＭＳ Ｐゴシック" panose="020B0600070205080204" pitchFamily="34" charset="-128"/>
            </a:endParaRPr>
          </a:p>
          <a:p>
            <a:endParaRPr lang="it-IT" sz="1800" dirty="0">
              <a:latin typeface="Calibri" panose="020F0502020204030204" pitchFamily="34" charset="0"/>
            </a:endParaRPr>
          </a:p>
        </p:txBody>
      </p:sp>
    </p:spTree>
    <p:extLst>
      <p:ext uri="{BB962C8B-B14F-4D97-AF65-F5344CB8AC3E}">
        <p14:creationId xmlns:p14="http://schemas.microsoft.com/office/powerpoint/2010/main" val="3904112054"/>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6B739489-A1EB-F640-8923-344B71A84B1A}"/>
              </a:ext>
            </a:extLst>
          </p:cNvPr>
          <p:cNvSpPr/>
          <p:nvPr/>
        </p:nvSpPr>
        <p:spPr bwMode="auto">
          <a:xfrm>
            <a:off x="-2316" y="667737"/>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
        <p:nvSpPr>
          <p:cNvPr id="8" name="Rectangle 11">
            <a:extLst>
              <a:ext uri="{FF2B5EF4-FFF2-40B4-BE49-F238E27FC236}">
                <a16:creationId xmlns:a16="http://schemas.microsoft.com/office/drawing/2014/main" id="{FA6F31CB-B5F4-B747-AF49-3AB2F576778D}"/>
              </a:ext>
            </a:extLst>
          </p:cNvPr>
          <p:cNvSpPr>
            <a:spLocks noChangeArrowheads="1"/>
          </p:cNvSpPr>
          <p:nvPr/>
        </p:nvSpPr>
        <p:spPr bwMode="auto">
          <a:xfrm>
            <a:off x="3116934" y="155575"/>
            <a:ext cx="2905517" cy="4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400" b="1" dirty="0">
                <a:solidFill>
                  <a:srgbClr val="003366"/>
                </a:solidFill>
                <a:latin typeface="Calibri" panose="020F0502020204030204" pitchFamily="34" charset="0"/>
              </a:rPr>
              <a:t>Take Home </a:t>
            </a:r>
            <a:r>
              <a:rPr lang="it-IT" altLang="it-IT" sz="2400" b="1" dirty="0" err="1">
                <a:solidFill>
                  <a:srgbClr val="003366"/>
                </a:solidFill>
                <a:latin typeface="Calibri" panose="020F0502020204030204" pitchFamily="34" charset="0"/>
              </a:rPr>
              <a:t>Messages</a:t>
            </a:r>
            <a:endParaRPr kumimoji="0" lang="it-IT" altLang="it-IT" sz="24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endParaRPr>
          </a:p>
        </p:txBody>
      </p:sp>
      <p:sp>
        <p:nvSpPr>
          <p:cNvPr id="3" name="Segnaposto contenuto 2"/>
          <p:cNvSpPr>
            <a:spLocks noGrp="1"/>
          </p:cNvSpPr>
          <p:nvPr>
            <p:ph idx="1"/>
          </p:nvPr>
        </p:nvSpPr>
        <p:spPr>
          <a:xfrm>
            <a:off x="103280" y="411596"/>
            <a:ext cx="8932807" cy="6446404"/>
          </a:xfrm>
        </p:spPr>
        <p:txBody>
          <a:bodyPr/>
          <a:lstStyle/>
          <a:p>
            <a:pPr defTabSz="457200" fontAlgn="auto">
              <a:spcBef>
                <a:spcPts val="0"/>
              </a:spcBef>
              <a:spcAft>
                <a:spcPts val="900"/>
              </a:spcAft>
              <a:buClr>
                <a:srgbClr val="002060"/>
              </a:buClr>
              <a:buNone/>
              <a:defRPr/>
            </a:pPr>
            <a:endParaRPr lang="it-IT" altLang="it-IT" sz="1800" kern="1200" dirty="0">
              <a:solidFill>
                <a:srgbClr val="FF0000"/>
              </a:solidFill>
              <a:latin typeface="Calibri"/>
              <a:ea typeface="ＭＳ Ｐゴシック" panose="020B0600070205080204" pitchFamily="34" charset="-128"/>
              <a:cs typeface="+mn-cs"/>
            </a:endParaRPr>
          </a:p>
          <a:p>
            <a:pPr lvl="0" defTabSz="457200" fontAlgn="auto">
              <a:spcBef>
                <a:spcPts val="0"/>
              </a:spcBef>
              <a:spcAft>
                <a:spcPts val="900"/>
              </a:spcAft>
              <a:buClr>
                <a:srgbClr val="002060"/>
              </a:buClr>
              <a:buNone/>
              <a:defRPr/>
            </a:pPr>
            <a:r>
              <a:rPr lang="it-IT" altLang="it-IT" sz="1800" kern="1200" dirty="0">
                <a:solidFill>
                  <a:srgbClr val="FF0000"/>
                </a:solidFill>
                <a:latin typeface="Calibri"/>
                <a:ea typeface="ＭＳ Ｐゴシック" panose="020B0600070205080204" pitchFamily="34" charset="-128"/>
              </a:rPr>
              <a:t>5. </a:t>
            </a:r>
            <a:r>
              <a:rPr lang="it-IT" altLang="it-IT" sz="1800" kern="1200" dirty="0">
                <a:solidFill>
                  <a:srgbClr val="FF0000"/>
                </a:solidFill>
                <a:latin typeface="Calibri"/>
                <a:ea typeface="ＭＳ Ｐゴシック" panose="020B0600070205080204" pitchFamily="34" charset="-128"/>
                <a:cs typeface="+mn-cs"/>
              </a:rPr>
              <a:t>IMMUNE CHECKPOINT INHIBITORS</a:t>
            </a:r>
          </a:p>
          <a:p>
            <a:pPr lvl="1">
              <a:lnSpc>
                <a:spcPct val="107000"/>
              </a:lnSpc>
              <a:spcAft>
                <a:spcPts val="235"/>
              </a:spcAft>
              <a:buClr>
                <a:srgbClr val="000000"/>
              </a:buClr>
              <a:buSzPts val="2600"/>
              <a:buFont typeface="Arial" panose="020B0604020202020204" pitchFamily="34" charset="0"/>
              <a:buChar char="•"/>
            </a:pP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Immunotherapy</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is</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tumor</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agnostic</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therapy</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for MSI-H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tumors</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p>
          <a:p>
            <a:pPr lvl="1">
              <a:lnSpc>
                <a:spcPct val="107000"/>
              </a:lnSpc>
              <a:spcAft>
                <a:spcPts val="245"/>
              </a:spcAft>
              <a:buClr>
                <a:srgbClr val="000000"/>
              </a:buClr>
              <a:buSzPts val="2600"/>
              <a:buFont typeface="Arial" panose="020B0604020202020204" pitchFamily="34" charset="0"/>
              <a:buChar char="•"/>
            </a:pP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EBV and MSI are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predictive</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factors</a:t>
            </a:r>
            <a:endPar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endParaRPr>
          </a:p>
          <a:p>
            <a:pPr lvl="1">
              <a:lnSpc>
                <a:spcPct val="107000"/>
              </a:lnSpc>
              <a:spcAft>
                <a:spcPts val="245"/>
              </a:spcAft>
              <a:buClr>
                <a:srgbClr val="000000"/>
              </a:buClr>
              <a:buSzPts val="2600"/>
              <a:buFont typeface="Arial" panose="020B0604020202020204" pitchFamily="34" charset="0"/>
              <a:buChar char="•"/>
            </a:pPr>
            <a:r>
              <a:rPr lang="it-IT" sz="1800" b="1"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Keynote-062 </a:t>
            </a:r>
            <a:r>
              <a:rPr lang="it-IT" sz="1800" b="1"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showed</a:t>
            </a:r>
            <a:r>
              <a:rPr lang="it-IT" sz="1800" b="1"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800" b="1"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pre-planned</a:t>
            </a:r>
            <a:r>
              <a:rPr lang="it-IT" sz="1800" b="1"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non-</a:t>
            </a:r>
            <a:r>
              <a:rPr lang="it-IT" sz="1800" b="1"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inferiority</a:t>
            </a:r>
            <a:r>
              <a:rPr lang="it-IT" sz="1800" b="1"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of first-line </a:t>
            </a:r>
            <a:r>
              <a:rPr lang="it-IT" sz="1800" b="1"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Pembro</a:t>
            </a:r>
            <a:r>
              <a:rPr lang="it-IT" sz="1800" b="1"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vs SOC with </a:t>
            </a:r>
            <a:r>
              <a:rPr lang="it-IT" sz="1800" b="1"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lower</a:t>
            </a:r>
            <a:r>
              <a:rPr lang="it-IT" sz="1800" b="1"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AE or </a:t>
            </a:r>
            <a:r>
              <a:rPr lang="it-IT" sz="1800" b="1"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discontinuation</a:t>
            </a:r>
            <a:r>
              <a:rPr lang="it-IT" sz="1800" b="1"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rate </a:t>
            </a:r>
            <a:r>
              <a:rPr lang="it-IT" sz="1800" b="1"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that</a:t>
            </a:r>
            <a:r>
              <a:rPr lang="it-IT" sz="1800" b="1"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800" b="1"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may</a:t>
            </a:r>
            <a:r>
              <a:rPr lang="it-IT" sz="1800" b="1"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800" b="1"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support</a:t>
            </a:r>
            <a:r>
              <a:rPr lang="it-IT" sz="1800" b="1"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non-</a:t>
            </a:r>
            <a:r>
              <a:rPr lang="it-IT" sz="1800" b="1"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inferiority</a:t>
            </a:r>
            <a:endParaRPr lang="it-IT" sz="1800" b="1"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endParaRPr>
          </a:p>
          <a:p>
            <a:pPr lvl="2">
              <a:lnSpc>
                <a:spcPct val="107000"/>
              </a:lnSpc>
              <a:spcAft>
                <a:spcPts val="245"/>
              </a:spcAft>
              <a:buClr>
                <a:srgbClr val="000000"/>
              </a:buClr>
              <a:buSzPts val="2600"/>
              <a:buFont typeface="Arial" panose="020B0604020202020204" pitchFamily="34" charset="0"/>
              <a:buChar char="•"/>
            </a:pPr>
            <a:r>
              <a:rPr lang="it-IT" sz="16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Crossed</a:t>
            </a:r>
            <a:r>
              <a:rPr lang="it-IT" sz="16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OS curve necessitate </a:t>
            </a:r>
            <a:r>
              <a:rPr lang="it-IT" sz="16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further</a:t>
            </a:r>
            <a:r>
              <a:rPr lang="it-IT" sz="16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6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improvement</a:t>
            </a:r>
            <a:r>
              <a:rPr lang="it-IT" sz="16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in </a:t>
            </a:r>
            <a:r>
              <a:rPr lang="it-IT" sz="16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patients</a:t>
            </a:r>
            <a:r>
              <a:rPr lang="it-IT" sz="16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6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selection</a:t>
            </a:r>
            <a:r>
              <a:rPr lang="it-IT" sz="16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(CPS10 – MSI-high </a:t>
            </a:r>
            <a:r>
              <a:rPr lang="it-IT" sz="16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pts</a:t>
            </a:r>
            <a:r>
              <a:rPr lang="it-IT" sz="16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6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may</a:t>
            </a:r>
            <a:r>
              <a:rPr lang="it-IT" sz="16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6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have</a:t>
            </a:r>
            <a:r>
              <a:rPr lang="it-IT" sz="16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6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greater</a:t>
            </a:r>
            <a:r>
              <a:rPr lang="it-IT" sz="16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treatment </a:t>
            </a:r>
            <a:r>
              <a:rPr lang="it-IT" sz="16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effects</a:t>
            </a:r>
            <a:r>
              <a:rPr lang="it-IT" sz="16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a:t>
            </a:r>
          </a:p>
          <a:p>
            <a:pPr lvl="1">
              <a:lnSpc>
                <a:spcPct val="107000"/>
              </a:lnSpc>
              <a:spcAft>
                <a:spcPts val="0"/>
              </a:spcAft>
              <a:buClr>
                <a:srgbClr val="000000"/>
              </a:buClr>
              <a:buSzPts val="2600"/>
              <a:buFont typeface="Arial" panose="020B0604020202020204" pitchFamily="34" charset="0"/>
              <a:buChar char="•"/>
            </a:pP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Advanced, 1</a:t>
            </a:r>
            <a:r>
              <a:rPr lang="it-IT" sz="1800" baseline="300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st </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line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pending</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results</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a:t>
            </a:r>
          </a:p>
          <a:p>
            <a:pPr marL="857250" marR="744855" lvl="2" indent="0">
              <a:lnSpc>
                <a:spcPct val="108000"/>
              </a:lnSpc>
              <a:spcAft>
                <a:spcPts val="660"/>
              </a:spcAft>
              <a:buClr>
                <a:srgbClr val="000000"/>
              </a:buClr>
              <a:buSzPts val="2200"/>
              <a:buNone/>
            </a:pP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KEYNOTE-590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esophagus</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/GEJ: CDDP-5FU vs CDDP-FU-</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Pembro</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a:t>
            </a:r>
          </a:p>
          <a:p>
            <a:pPr marL="857250" marR="744855" lvl="2" indent="0">
              <a:lnSpc>
                <a:spcPct val="108000"/>
              </a:lnSpc>
              <a:spcAft>
                <a:spcPts val="660"/>
              </a:spcAft>
              <a:buClr>
                <a:srgbClr val="000000"/>
              </a:buClr>
              <a:buSzPts val="2200"/>
              <a:buNone/>
            </a:pP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KEYNOTE-859 (GEJ/</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gastric</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DDP-5FU/CAPOX vs Pembro+DDP-5FU/CAPOX) </a:t>
            </a:r>
          </a:p>
          <a:p>
            <a:pPr marL="857250" marR="744855" lvl="2" indent="0">
              <a:lnSpc>
                <a:spcPct val="108000"/>
              </a:lnSpc>
              <a:spcAft>
                <a:spcPts val="660"/>
              </a:spcAft>
              <a:buClr>
                <a:srgbClr val="000000"/>
              </a:buClr>
              <a:buSzPts val="2200"/>
              <a:buNone/>
            </a:pP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CHECKMATE-649 (GEJ/</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gastric</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NIVO+IPI vs NIVO+XELOX/FOLFOX vs XELOX/FOLFOX)</a:t>
            </a:r>
          </a:p>
          <a:p>
            <a:pPr marL="857250" marR="744855" lvl="2" indent="0">
              <a:lnSpc>
                <a:spcPct val="108000"/>
              </a:lnSpc>
              <a:spcAft>
                <a:spcPts val="660"/>
              </a:spcAft>
              <a:buClr>
                <a:srgbClr val="000000"/>
              </a:buClr>
              <a:buSzPts val="2200"/>
              <a:buNone/>
            </a:pP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JAVELIN-100 (GEJ/</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gastric</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AVELUMAB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maintenance</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after</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FOLFOX/CAPOX </a:t>
            </a:r>
          </a:p>
          <a:p>
            <a:pPr lvl="1">
              <a:lnSpc>
                <a:spcPct val="107000"/>
              </a:lnSpc>
              <a:spcAft>
                <a:spcPts val="0"/>
              </a:spcAft>
              <a:buClr>
                <a:srgbClr val="000000"/>
              </a:buClr>
              <a:buSzPts val="2600"/>
              <a:buFont typeface="Arial" panose="020B0604020202020204" pitchFamily="34" charset="0"/>
              <a:buChar char="•"/>
            </a:pP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Novel</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predictive</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biomarkers</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a:t>
            </a:r>
          </a:p>
          <a:p>
            <a:pPr marL="857250" marR="744855" lvl="2" indent="0">
              <a:lnSpc>
                <a:spcPct val="108000"/>
              </a:lnSpc>
              <a:spcAft>
                <a:spcPts val="40"/>
              </a:spcAft>
              <a:buClr>
                <a:srgbClr val="000000"/>
              </a:buClr>
              <a:buSzPts val="2200"/>
              <a:buNone/>
            </a:pP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Tumor</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Mutational</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Burden</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Microbiote</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Molecular</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subtypes</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and Immune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signatures</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Validation</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in </a:t>
            </a:r>
            <a:r>
              <a:rPr lang="it-IT" sz="1800" dirty="0" err="1">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clinical</a:t>
            </a:r>
            <a:r>
              <a:rPr lang="it-IT" sz="1800" dirty="0">
                <a:solidFill>
                  <a:srgbClr val="000000"/>
                </a:solidFill>
                <a:uFill>
                  <a:solidFill>
                    <a:srgbClr val="000000"/>
                  </a:solidFill>
                </a:uFill>
                <a:latin typeface="Calibri" panose="020F0502020204030204" pitchFamily="34" charset="0"/>
                <a:ea typeface="Arial" panose="020B0604020202020204" pitchFamily="34" charset="0"/>
                <a:cs typeface="Arial" panose="020B0604020202020204" pitchFamily="34" charset="0"/>
              </a:rPr>
              <a:t> trials </a:t>
            </a:r>
          </a:p>
          <a:p>
            <a:pPr marL="0" lvl="0" indent="0" defTabSz="457200" fontAlgn="auto">
              <a:spcBef>
                <a:spcPts val="0"/>
              </a:spcBef>
              <a:spcAft>
                <a:spcPts val="900"/>
              </a:spcAft>
              <a:buClr>
                <a:srgbClr val="002060"/>
              </a:buClr>
              <a:buNone/>
              <a:defRPr/>
            </a:pPr>
            <a:endParaRPr lang="it-IT" altLang="it-IT" sz="1800" kern="1200" dirty="0">
              <a:solidFill>
                <a:srgbClr val="FF0000"/>
              </a:solidFill>
              <a:latin typeface="Calibri"/>
              <a:ea typeface="ＭＳ Ｐゴシック" panose="020B0600070205080204" pitchFamily="34" charset="-128"/>
              <a:cs typeface="+mn-cs"/>
            </a:endParaRPr>
          </a:p>
          <a:p>
            <a:pPr lvl="1" defTabSz="457200" fontAlgn="auto">
              <a:spcBef>
                <a:spcPts val="0"/>
              </a:spcBef>
              <a:spcAft>
                <a:spcPts val="900"/>
              </a:spcAft>
              <a:buClr>
                <a:srgbClr val="002060"/>
              </a:buClr>
              <a:buFont typeface="Arial"/>
              <a:buChar char="–"/>
              <a:defRPr/>
            </a:pPr>
            <a:endParaRPr lang="it-IT" altLang="it-IT" sz="1800" kern="1200" dirty="0">
              <a:latin typeface="Calibri"/>
              <a:ea typeface="ＭＳ Ｐゴシック" panose="020B0600070205080204" pitchFamily="34" charset="-128"/>
              <a:cs typeface="+mn-cs"/>
            </a:endParaRPr>
          </a:p>
          <a:p>
            <a:endParaRPr lang="it-IT" dirty="0"/>
          </a:p>
        </p:txBody>
      </p:sp>
    </p:spTree>
    <p:extLst>
      <p:ext uri="{BB962C8B-B14F-4D97-AF65-F5344CB8AC3E}">
        <p14:creationId xmlns:p14="http://schemas.microsoft.com/office/powerpoint/2010/main" val="2733081450"/>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12886"/>
            <a:ext cx="428878" cy="388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DIN-Regular"/>
            </a:endParaRPr>
          </a:p>
        </p:txBody>
      </p:sp>
      <p:sp>
        <p:nvSpPr>
          <p:cNvPr id="3" name="Title 1"/>
          <p:cNvSpPr>
            <a:spLocks noGrp="1"/>
          </p:cNvSpPr>
          <p:nvPr>
            <p:ph type="title"/>
          </p:nvPr>
        </p:nvSpPr>
        <p:spPr>
          <a:xfrm>
            <a:off x="405218" y="187613"/>
            <a:ext cx="7945050" cy="584936"/>
          </a:xfrm>
        </p:spPr>
        <p:txBody>
          <a:bodyPr>
            <a:noAutofit/>
          </a:bodyPr>
          <a:lstStyle/>
          <a:p>
            <a:pPr algn="ctr"/>
            <a:r>
              <a:rPr lang="it-IT" sz="3200" b="1" dirty="0">
                <a:solidFill>
                  <a:srgbClr val="002060"/>
                </a:solidFill>
                <a:latin typeface="+mn-lt"/>
                <a:cs typeface="Arial" panose="020B0604020202020204" pitchFamily="34" charset="0"/>
              </a:rPr>
              <a:t>AGENDA</a:t>
            </a:r>
            <a:endParaRPr lang="en-US" sz="3200" b="1" dirty="0">
              <a:solidFill>
                <a:srgbClr val="002060"/>
              </a:solidFill>
              <a:latin typeface="+mn-lt"/>
              <a:cs typeface="Arial" panose="020B0604020202020204" pitchFamily="34" charset="0"/>
            </a:endParaRPr>
          </a:p>
        </p:txBody>
      </p:sp>
      <p:sp>
        <p:nvSpPr>
          <p:cNvPr id="4" name="CasellaDiTesto 2"/>
          <p:cNvSpPr txBox="1"/>
          <p:nvPr/>
        </p:nvSpPr>
        <p:spPr>
          <a:xfrm>
            <a:off x="405218" y="1712886"/>
            <a:ext cx="7200800" cy="2985433"/>
          </a:xfrm>
          <a:prstGeom prst="rect">
            <a:avLst/>
          </a:prstGeom>
          <a:noFill/>
        </p:spPr>
        <p:txBody>
          <a:bodyPr wrap="square" rtlCol="0">
            <a:spAutoFit/>
          </a:bodyPr>
          <a:lstStyle/>
          <a:p>
            <a:pPr>
              <a:buClr>
                <a:srgbClr val="D44927"/>
              </a:buClr>
            </a:pPr>
            <a:r>
              <a:rPr lang="en-US" sz="2400" dirty="0">
                <a:solidFill>
                  <a:srgbClr val="445665"/>
                </a:solidFill>
                <a:latin typeface="Times New Roman" panose="02020603050405020304" pitchFamily="18" charset="0"/>
                <a:cs typeface="Times New Roman" panose="02020603050405020304" pitchFamily="18" charset="0"/>
              </a:rPr>
              <a:t> </a:t>
            </a:r>
          </a:p>
          <a:p>
            <a:pPr>
              <a:buClr>
                <a:srgbClr val="D44927"/>
              </a:buClr>
              <a:buFont typeface="Wingdings" pitchFamily="2" charset="2"/>
              <a:buChar char="Ø"/>
            </a:pPr>
            <a:endParaRPr lang="en-US" sz="2400" b="1" i="1" dirty="0">
              <a:solidFill>
                <a:srgbClr val="445665"/>
              </a:solidFill>
              <a:latin typeface="Times New Roman" panose="02020603050405020304" pitchFamily="18" charset="0"/>
              <a:cs typeface="Times New Roman" panose="02020603050405020304" pitchFamily="18" charset="0"/>
            </a:endParaRPr>
          </a:p>
          <a:p>
            <a:pPr>
              <a:buClr>
                <a:srgbClr val="D44927"/>
              </a:buClr>
              <a:buFont typeface="Wingdings" pitchFamily="2" charset="2"/>
              <a:buChar char="Ø"/>
            </a:pPr>
            <a:r>
              <a:rPr lang="en-US" sz="2800" b="1" i="1" dirty="0">
                <a:solidFill>
                  <a:srgbClr val="445665"/>
                </a:solidFill>
                <a:cs typeface="Times New Roman" panose="02020603050405020304" pitchFamily="18" charset="0"/>
              </a:rPr>
              <a:t> FIRST LINE</a:t>
            </a:r>
          </a:p>
          <a:p>
            <a:pPr>
              <a:buClr>
                <a:srgbClr val="D44927"/>
              </a:buClr>
            </a:pPr>
            <a:endParaRPr lang="en-US" sz="2800" b="1" i="1" dirty="0">
              <a:solidFill>
                <a:srgbClr val="445665"/>
              </a:solidFill>
              <a:cs typeface="Times New Roman" panose="02020603050405020304" pitchFamily="18" charset="0"/>
            </a:endParaRPr>
          </a:p>
          <a:p>
            <a:pPr>
              <a:buClr>
                <a:srgbClr val="D44927"/>
              </a:buClr>
              <a:buFont typeface="Wingdings" pitchFamily="2" charset="2"/>
              <a:buChar char="Ø"/>
            </a:pPr>
            <a:r>
              <a:rPr lang="en-US" sz="2800" b="1" i="1" dirty="0">
                <a:solidFill>
                  <a:srgbClr val="445665"/>
                </a:solidFill>
                <a:cs typeface="Times New Roman" panose="02020603050405020304" pitchFamily="18" charset="0"/>
              </a:rPr>
              <a:t> SECOND AND THIRD LINE</a:t>
            </a:r>
          </a:p>
          <a:p>
            <a:pPr>
              <a:buClr>
                <a:srgbClr val="D44927"/>
              </a:buClr>
            </a:pPr>
            <a:endParaRPr lang="en-US" sz="2800" b="1" i="1" dirty="0">
              <a:solidFill>
                <a:srgbClr val="445665"/>
              </a:solidFill>
              <a:cs typeface="Times New Roman" panose="02020603050405020304" pitchFamily="18" charset="0"/>
            </a:endParaRPr>
          </a:p>
          <a:p>
            <a:pPr>
              <a:buClr>
                <a:srgbClr val="D44927"/>
              </a:buClr>
              <a:buFont typeface="Wingdings" pitchFamily="2" charset="2"/>
              <a:buChar char="Ø"/>
            </a:pPr>
            <a:r>
              <a:rPr lang="en-US" sz="2800" b="1" i="1" dirty="0">
                <a:solidFill>
                  <a:srgbClr val="445665"/>
                </a:solidFill>
                <a:cs typeface="Times New Roman" panose="02020603050405020304" pitchFamily="18" charset="0"/>
              </a:rPr>
              <a:t> TARGET THERAPIES AND IMMUNOTHERAPY</a:t>
            </a:r>
          </a:p>
        </p:txBody>
      </p:sp>
      <p:sp>
        <p:nvSpPr>
          <p:cNvPr id="7" name="Rettangolo 6">
            <a:extLst>
              <a:ext uri="{FF2B5EF4-FFF2-40B4-BE49-F238E27FC236}">
                <a16:creationId xmlns:a16="http://schemas.microsoft.com/office/drawing/2014/main" id="{C649BB68-670F-394C-9D16-72295C021D94}"/>
              </a:ext>
            </a:extLst>
          </p:cNvPr>
          <p:cNvSpPr/>
          <p:nvPr/>
        </p:nvSpPr>
        <p:spPr bwMode="auto">
          <a:xfrm>
            <a:off x="0" y="1046307"/>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Tree>
    <p:extLst>
      <p:ext uri="{BB962C8B-B14F-4D97-AF65-F5344CB8AC3E}">
        <p14:creationId xmlns:p14="http://schemas.microsoft.com/office/powerpoint/2010/main" val="10125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
                                            <p:txEl>
                                              <p:pRg st="6" end="6"/>
                                            </p:txEl>
                                          </p:spTgt>
                                        </p:tgtEl>
                                        <p:attrNameLst>
                                          <p:attrName>style.opacity</p:attrName>
                                        </p:attrNameLst>
                                      </p:cBhvr>
                                      <p:to>
                                        <p:strVal val="0.5"/>
                                      </p:to>
                                    </p:set>
                                    <p:animEffect filter="image" prLst="opacity: 0.5">
                                      <p:cBhvr rctx="IE">
                                        <p:cTn id="7" dur="indefinite"/>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4884" y="1124744"/>
            <a:ext cx="8229600" cy="5184576"/>
          </a:xfrm>
        </p:spPr>
        <p:txBody>
          <a:bodyPr/>
          <a:lstStyle/>
          <a:p>
            <a:pPr lvl="1" defTabSz="457200" fontAlgn="auto">
              <a:spcBef>
                <a:spcPts val="0"/>
              </a:spcBef>
              <a:spcAft>
                <a:spcPts val="900"/>
              </a:spcAft>
              <a:buClr>
                <a:srgbClr val="002060"/>
              </a:buClr>
              <a:buFont typeface="Arial"/>
              <a:buChar char="–"/>
              <a:defRPr/>
            </a:pPr>
            <a:endParaRPr lang="it-IT" altLang="it-IT" sz="1800" kern="1200" dirty="0">
              <a:latin typeface="Calibri"/>
              <a:ea typeface="ＭＳ Ｐゴシック" panose="020B0600070205080204" pitchFamily="34" charset="-128"/>
              <a:cs typeface="+mn-cs"/>
            </a:endParaRPr>
          </a:p>
          <a:p>
            <a:endParaRPr lang="it-IT" dirty="0"/>
          </a:p>
        </p:txBody>
      </p:sp>
      <p:sp>
        <p:nvSpPr>
          <p:cNvPr id="5" name="Rectangle 11">
            <a:extLst>
              <a:ext uri="{FF2B5EF4-FFF2-40B4-BE49-F238E27FC236}">
                <a16:creationId xmlns:a16="http://schemas.microsoft.com/office/drawing/2014/main" id="{FA6F31CB-B5F4-B747-AF49-3AB2F576778D}"/>
              </a:ext>
            </a:extLst>
          </p:cNvPr>
          <p:cNvSpPr>
            <a:spLocks noChangeArrowheads="1"/>
          </p:cNvSpPr>
          <p:nvPr/>
        </p:nvSpPr>
        <p:spPr bwMode="auto">
          <a:xfrm>
            <a:off x="1259632" y="476672"/>
            <a:ext cx="6840760" cy="156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4800" b="1" dirty="0">
                <a:solidFill>
                  <a:srgbClr val="003366"/>
                </a:solidFill>
                <a:latin typeface="Calibri" panose="020F0502020204030204" pitchFamily="34" charset="0"/>
              </a:rPr>
              <a:t>THANK YOU FOR YOUR KIND ATTENTION!</a:t>
            </a:r>
            <a:endParaRPr kumimoji="0" lang="it-IT" altLang="it-IT" sz="4800" b="1" i="0" u="none" strike="noStrike" kern="1200" cap="none" spc="0" normalizeH="0" baseline="0" noProof="0" dirty="0">
              <a:ln>
                <a:noFill/>
              </a:ln>
              <a:solidFill>
                <a:srgbClr val="003366"/>
              </a:solidFill>
              <a:effectLst/>
              <a:uLnTx/>
              <a:uFillTx/>
              <a:latin typeface="Calibri" panose="020F0502020204030204" pitchFamily="34" charset="0"/>
              <a:ea typeface="+mn-ea"/>
              <a:cs typeface="Arial Unicode MS" charset="0"/>
            </a:endParaRPr>
          </a:p>
        </p:txBody>
      </p:sp>
      <p:pic>
        <p:nvPicPr>
          <p:cNvPr id="74754" name="Picture 2" descr="Image result for THANK YOU FOR ATTENTION"/>
          <p:cNvPicPr>
            <a:picLocks noChangeAspect="1" noChangeArrowheads="1"/>
          </p:cNvPicPr>
          <p:nvPr/>
        </p:nvPicPr>
        <p:blipFill>
          <a:blip r:embed="rId3" cstate="print"/>
          <a:srcRect/>
          <a:stretch>
            <a:fillRect/>
          </a:stretch>
        </p:blipFill>
        <p:spPr bwMode="auto">
          <a:xfrm>
            <a:off x="1331640" y="2363283"/>
            <a:ext cx="6192688" cy="3715614"/>
          </a:xfrm>
          <a:prstGeom prst="rect">
            <a:avLst/>
          </a:prstGeom>
          <a:noFill/>
        </p:spPr>
      </p:pic>
    </p:spTree>
    <p:extLst>
      <p:ext uri="{BB962C8B-B14F-4D97-AF65-F5344CB8AC3E}">
        <p14:creationId xmlns:p14="http://schemas.microsoft.com/office/powerpoint/2010/main" val="2733081450"/>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2915816" y="117626"/>
            <a:ext cx="5943742" cy="779915"/>
          </a:xfrm>
        </p:spPr>
        <p:txBody>
          <a:bodyPr>
            <a:noAutofit/>
          </a:bodyPr>
          <a:lstStyle/>
          <a:p>
            <a:r>
              <a:rPr lang="it-IT" sz="2400" b="1" dirty="0">
                <a:solidFill>
                  <a:srgbClr val="002060"/>
                </a:solidFill>
                <a:latin typeface="+mn-lt"/>
              </a:rPr>
              <a:t>Treatment for </a:t>
            </a:r>
            <a:r>
              <a:rPr lang="it-IT" sz="2400" b="1" dirty="0" err="1">
                <a:solidFill>
                  <a:srgbClr val="002060"/>
                </a:solidFill>
                <a:latin typeface="+mn-lt"/>
              </a:rPr>
              <a:t>advanced</a:t>
            </a:r>
            <a:r>
              <a:rPr lang="it-IT" sz="2400" b="1" dirty="0">
                <a:solidFill>
                  <a:srgbClr val="002060"/>
                </a:solidFill>
                <a:latin typeface="+mn-lt"/>
              </a:rPr>
              <a:t> </a:t>
            </a:r>
            <a:r>
              <a:rPr lang="it-IT" sz="2400" b="1" dirty="0" err="1">
                <a:solidFill>
                  <a:srgbClr val="002060"/>
                </a:solidFill>
                <a:latin typeface="+mn-lt"/>
              </a:rPr>
              <a:t>Gastric</a:t>
            </a:r>
            <a:r>
              <a:rPr lang="it-IT" sz="2400" b="1" dirty="0">
                <a:solidFill>
                  <a:srgbClr val="002060"/>
                </a:solidFill>
                <a:latin typeface="+mn-lt"/>
              </a:rPr>
              <a:t> </a:t>
            </a:r>
            <a:r>
              <a:rPr lang="it-IT" sz="2400" b="1" dirty="0" err="1">
                <a:solidFill>
                  <a:srgbClr val="002060"/>
                </a:solidFill>
                <a:latin typeface="+mn-lt"/>
              </a:rPr>
              <a:t>Cancer</a:t>
            </a:r>
            <a:r>
              <a:rPr lang="it-IT" sz="2400" b="1" dirty="0">
                <a:solidFill>
                  <a:srgbClr val="002060"/>
                </a:solidFill>
                <a:latin typeface="+mn-lt"/>
              </a:rPr>
              <a:t>: </a:t>
            </a:r>
            <a:br>
              <a:rPr lang="it-IT" sz="2400" b="1" dirty="0">
                <a:solidFill>
                  <a:srgbClr val="002060"/>
                </a:solidFill>
                <a:latin typeface="+mn-lt"/>
              </a:rPr>
            </a:br>
            <a:r>
              <a:rPr lang="it-IT" sz="2400" b="1" dirty="0">
                <a:solidFill>
                  <a:srgbClr val="002060"/>
                </a:solidFill>
                <a:latin typeface="+mn-lt"/>
              </a:rPr>
              <a:t>ESMO </a:t>
            </a:r>
            <a:r>
              <a:rPr lang="it-IT" sz="2400" b="1" dirty="0" err="1">
                <a:solidFill>
                  <a:srgbClr val="002060"/>
                </a:solidFill>
                <a:latin typeface="+mn-lt"/>
              </a:rPr>
              <a:t>guidelines</a:t>
            </a:r>
            <a:r>
              <a:rPr lang="it-IT" sz="2400" b="1" dirty="0">
                <a:solidFill>
                  <a:srgbClr val="002060"/>
                </a:solidFill>
                <a:latin typeface="+mn-lt"/>
              </a:rPr>
              <a:t> </a:t>
            </a:r>
            <a:r>
              <a:rPr lang="it-IT" sz="2400" dirty="0">
                <a:solidFill>
                  <a:srgbClr val="002060"/>
                </a:solidFill>
              </a:rPr>
              <a:t>(Pan-Asian </a:t>
            </a:r>
            <a:r>
              <a:rPr lang="it-IT" sz="2400" dirty="0" err="1">
                <a:solidFill>
                  <a:srgbClr val="002060"/>
                </a:solidFill>
              </a:rPr>
              <a:t>adapted</a:t>
            </a:r>
            <a:r>
              <a:rPr lang="it-IT" sz="2400" dirty="0">
                <a:solidFill>
                  <a:srgbClr val="002060"/>
                </a:solidFill>
              </a:rPr>
              <a:t>) </a:t>
            </a:r>
            <a:endParaRPr lang="it-IT" sz="2400" b="1" dirty="0">
              <a:solidFill>
                <a:srgbClr val="002060"/>
              </a:solidFill>
              <a:latin typeface="+mn-lt"/>
            </a:endParaRPr>
          </a:p>
        </p:txBody>
      </p:sp>
      <p:sp>
        <p:nvSpPr>
          <p:cNvPr id="20" name="Rettangolo 19"/>
          <p:cNvSpPr/>
          <p:nvPr/>
        </p:nvSpPr>
        <p:spPr>
          <a:xfrm>
            <a:off x="137437" y="6480882"/>
            <a:ext cx="3600334" cy="246221"/>
          </a:xfrm>
          <a:prstGeom prst="rect">
            <a:avLst/>
          </a:prstGeom>
        </p:spPr>
        <p:txBody>
          <a:bodyPr wrap="square">
            <a:spAutoFit/>
          </a:bodyPr>
          <a:lstStyle/>
          <a:p>
            <a:r>
              <a:rPr lang="en-US" sz="1000" dirty="0"/>
              <a:t>Modified from </a:t>
            </a:r>
            <a:r>
              <a:rPr lang="en-US" sz="1000" dirty="0" err="1"/>
              <a:t>Muro</a:t>
            </a:r>
            <a:r>
              <a:rPr lang="en-US" sz="1000" dirty="0"/>
              <a:t> K et al. Annals of Oncology 30: 19–33, 2019 </a:t>
            </a:r>
            <a:endParaRPr lang="it-IT" sz="1000" dirty="0"/>
          </a:p>
        </p:txBody>
      </p:sp>
      <p:pic>
        <p:nvPicPr>
          <p:cNvPr id="29" name="Picture 2554"/>
          <p:cNvPicPr/>
          <p:nvPr/>
        </p:nvPicPr>
        <p:blipFill>
          <a:blip r:embed="rId2" cstate="print"/>
          <a:stretch>
            <a:fillRect/>
          </a:stretch>
        </p:blipFill>
        <p:spPr>
          <a:xfrm>
            <a:off x="269311" y="224869"/>
            <a:ext cx="1825198" cy="755859"/>
          </a:xfrm>
          <a:prstGeom prst="rect">
            <a:avLst/>
          </a:prstGeom>
        </p:spPr>
      </p:pic>
      <p:grpSp>
        <p:nvGrpSpPr>
          <p:cNvPr id="2" name="Gruppo 1"/>
          <p:cNvGrpSpPr/>
          <p:nvPr/>
        </p:nvGrpSpPr>
        <p:grpSpPr>
          <a:xfrm>
            <a:off x="3513957" y="1009193"/>
            <a:ext cx="5345601" cy="5360037"/>
            <a:chOff x="3513957" y="1009193"/>
            <a:chExt cx="5345601" cy="5360037"/>
          </a:xfrm>
        </p:grpSpPr>
        <p:pic>
          <p:nvPicPr>
            <p:cNvPr id="12" name="New picture"/>
            <p:cNvPicPr/>
            <p:nvPr/>
          </p:nvPicPr>
          <p:blipFill>
            <a:blip r:embed="rId3"/>
            <a:stretch>
              <a:fillRect/>
            </a:stretch>
          </p:blipFill>
          <p:spPr>
            <a:xfrm>
              <a:off x="3513957" y="1009193"/>
              <a:ext cx="5345601" cy="5360037"/>
            </a:xfrm>
            <a:prstGeom prst="rect">
              <a:avLst/>
            </a:prstGeom>
          </p:spPr>
        </p:pic>
        <p:sp>
          <p:nvSpPr>
            <p:cNvPr id="7" name="Shape 2567"/>
            <p:cNvSpPr/>
            <p:nvPr/>
          </p:nvSpPr>
          <p:spPr>
            <a:xfrm>
              <a:off x="4513375" y="1498853"/>
              <a:ext cx="824823" cy="244930"/>
            </a:xfrm>
            <a:custGeom>
              <a:avLst/>
              <a:gdLst/>
              <a:ahLst/>
              <a:cxnLst/>
              <a:rect l="0" t="0" r="0" b="0"/>
              <a:pathLst>
                <a:path w="1319784" h="435864">
                  <a:moveTo>
                    <a:pt x="72644" y="0"/>
                  </a:moveTo>
                  <a:lnTo>
                    <a:pt x="1247140" y="0"/>
                  </a:lnTo>
                  <a:cubicBezTo>
                    <a:pt x="1287272" y="0"/>
                    <a:pt x="1319784" y="32512"/>
                    <a:pt x="1319784" y="72644"/>
                  </a:cubicBezTo>
                  <a:lnTo>
                    <a:pt x="1319784" y="363220"/>
                  </a:lnTo>
                  <a:cubicBezTo>
                    <a:pt x="1319784" y="403352"/>
                    <a:pt x="1287272" y="435864"/>
                    <a:pt x="1247140" y="435864"/>
                  </a:cubicBezTo>
                  <a:lnTo>
                    <a:pt x="72644" y="435864"/>
                  </a:lnTo>
                  <a:cubicBezTo>
                    <a:pt x="32512" y="435864"/>
                    <a:pt x="0" y="403352"/>
                    <a:pt x="0" y="363220"/>
                  </a:cubicBezTo>
                  <a:lnTo>
                    <a:pt x="0" y="72644"/>
                  </a:lnTo>
                  <a:cubicBezTo>
                    <a:pt x="0" y="32512"/>
                    <a:pt x="32512" y="0"/>
                    <a:pt x="72644" y="0"/>
                  </a:cubicBezTo>
                  <a:close/>
                </a:path>
              </a:pathLst>
            </a:custGeom>
            <a:ln w="0" cap="flat">
              <a:round/>
            </a:ln>
          </p:spPr>
          <p:style>
            <a:lnRef idx="0">
              <a:srgbClr val="000000">
                <a:alpha val="0"/>
              </a:srgbClr>
            </a:lnRef>
            <a:fillRef idx="1">
              <a:srgbClr val="4D4D4D"/>
            </a:fillRef>
            <a:effectRef idx="0">
              <a:scrgbClr r="0" g="0" b="0"/>
            </a:effectRef>
            <a:fontRef idx="none"/>
          </p:style>
          <p:txBody>
            <a:bodyPr/>
            <a:lstStyle/>
            <a:p>
              <a:r>
                <a:rPr lang="it-IT" sz="1000" dirty="0">
                  <a:solidFill>
                    <a:srgbClr val="FFFFFF"/>
                  </a:solidFill>
                  <a:latin typeface="Arial" panose="020B0604020202020204" pitchFamily="34" charset="0"/>
                  <a:ea typeface="Arial" panose="020B0604020202020204" pitchFamily="34" charset="0"/>
                  <a:cs typeface="Calibri" panose="020F0502020204030204" pitchFamily="34" charset="0"/>
                </a:rPr>
                <a:t>   </a:t>
              </a:r>
              <a:r>
                <a:rPr lang="it-IT" sz="900" dirty="0">
                  <a:solidFill>
                    <a:srgbClr val="FFFFFF"/>
                  </a:solidFill>
                  <a:latin typeface="Arial" panose="020B0604020202020204" pitchFamily="34" charset="0"/>
                  <a:ea typeface="Arial" panose="020B0604020202020204" pitchFamily="34" charset="0"/>
                  <a:cs typeface="Calibri" panose="020F0502020204030204" pitchFamily="34" charset="0"/>
                </a:rPr>
                <a:t>Re-</a:t>
              </a:r>
              <a:r>
                <a:rPr lang="it-IT" sz="900" dirty="0" err="1">
                  <a:solidFill>
                    <a:srgbClr val="FFFFFF"/>
                  </a:solidFill>
                  <a:latin typeface="Arial" panose="020B0604020202020204" pitchFamily="34" charset="0"/>
                  <a:ea typeface="Arial" panose="020B0604020202020204" pitchFamily="34" charset="0"/>
                  <a:cs typeface="Calibri" panose="020F0502020204030204" pitchFamily="34" charset="0"/>
                </a:rPr>
                <a:t>assess</a:t>
              </a:r>
              <a:endParaRPr lang="it-IT" sz="900" dirty="0"/>
            </a:p>
          </p:txBody>
        </p:sp>
        <p:grpSp>
          <p:nvGrpSpPr>
            <p:cNvPr id="11" name="Gruppo 10"/>
            <p:cNvGrpSpPr/>
            <p:nvPr/>
          </p:nvGrpSpPr>
          <p:grpSpPr>
            <a:xfrm>
              <a:off x="3586316" y="1587380"/>
              <a:ext cx="880311" cy="586629"/>
              <a:chOff x="2253004" y="1543873"/>
              <a:chExt cx="880311" cy="643918"/>
            </a:xfrm>
          </p:grpSpPr>
          <p:sp>
            <p:nvSpPr>
              <p:cNvPr id="8" name="Shape 2564"/>
              <p:cNvSpPr/>
              <p:nvPr/>
            </p:nvSpPr>
            <p:spPr>
              <a:xfrm>
                <a:off x="2253004" y="1543873"/>
                <a:ext cx="880311" cy="643918"/>
              </a:xfrm>
              <a:custGeom>
                <a:avLst/>
                <a:gdLst/>
                <a:ahLst/>
                <a:cxnLst/>
                <a:rect l="0" t="0" r="0" b="0"/>
                <a:pathLst>
                  <a:path w="1319784" h="934212">
                    <a:moveTo>
                      <a:pt x="155702" y="0"/>
                    </a:moveTo>
                    <a:lnTo>
                      <a:pt x="1164082" y="0"/>
                    </a:lnTo>
                    <a:cubicBezTo>
                      <a:pt x="1250061" y="0"/>
                      <a:pt x="1319784" y="69723"/>
                      <a:pt x="1319784" y="155702"/>
                    </a:cubicBezTo>
                    <a:lnTo>
                      <a:pt x="1319784" y="778510"/>
                    </a:lnTo>
                    <a:cubicBezTo>
                      <a:pt x="1319784" y="864489"/>
                      <a:pt x="1250061" y="934212"/>
                      <a:pt x="1164082" y="934212"/>
                    </a:cubicBezTo>
                    <a:lnTo>
                      <a:pt x="155702" y="934212"/>
                    </a:lnTo>
                    <a:cubicBezTo>
                      <a:pt x="69710" y="934212"/>
                      <a:pt x="0" y="864489"/>
                      <a:pt x="0" y="778510"/>
                    </a:cubicBezTo>
                    <a:lnTo>
                      <a:pt x="0" y="155702"/>
                    </a:lnTo>
                    <a:cubicBezTo>
                      <a:pt x="0" y="69723"/>
                      <a:pt x="69710" y="0"/>
                      <a:pt x="155702" y="0"/>
                    </a:cubicBezTo>
                    <a:close/>
                  </a:path>
                </a:pathLst>
              </a:custGeom>
              <a:ln w="0" cap="flat">
                <a:miter lim="127000"/>
              </a:ln>
            </p:spPr>
            <p:style>
              <a:lnRef idx="0">
                <a:srgbClr val="000000">
                  <a:alpha val="0"/>
                </a:srgbClr>
              </a:lnRef>
              <a:fillRef idx="1">
                <a:srgbClr val="600F3E"/>
              </a:fillRef>
              <a:effectRef idx="0">
                <a:scrgbClr r="0" g="0" b="0"/>
              </a:effectRef>
              <a:fontRef idx="none"/>
            </p:style>
            <p:txBody>
              <a:bodyPr/>
              <a:lstStyle/>
              <a:p>
                <a:endParaRPr lang="it-IT"/>
              </a:p>
            </p:txBody>
          </p:sp>
          <p:sp>
            <p:nvSpPr>
              <p:cNvPr id="10" name="Rectangle 2566"/>
              <p:cNvSpPr/>
              <p:nvPr/>
            </p:nvSpPr>
            <p:spPr>
              <a:xfrm>
                <a:off x="2404459" y="1715550"/>
                <a:ext cx="651785" cy="300564"/>
              </a:xfrm>
              <a:prstGeom prst="rect">
                <a:avLst/>
              </a:prstGeom>
              <a:ln>
                <a:noFill/>
              </a:ln>
            </p:spPr>
            <p:txBody>
              <a:bodyPr vert="horz" lIns="0" tIns="0" rIns="0" bIns="0" rtlCol="0">
                <a:noAutofit/>
              </a:bodyPr>
              <a:lstStyle/>
              <a:p>
                <a:pPr>
                  <a:lnSpc>
                    <a:spcPct val="107000"/>
                  </a:lnSpc>
                  <a:spcAft>
                    <a:spcPts val="800"/>
                  </a:spcAft>
                </a:pPr>
                <a:r>
                  <a:rPr lang="it-IT" sz="1100" dirty="0" err="1">
                    <a:solidFill>
                      <a:srgbClr val="FFFFFF"/>
                    </a:solidFill>
                    <a:effectLst/>
                    <a:latin typeface="Arial" panose="020B0604020202020204" pitchFamily="34" charset="0"/>
                    <a:ea typeface="Arial" panose="020B0604020202020204" pitchFamily="34" charset="0"/>
                    <a:cs typeface="Calibri" panose="020F0502020204030204" pitchFamily="34" charset="0"/>
                  </a:rPr>
                  <a:t>Surgery</a:t>
                </a:r>
                <a:endParaRPr lang="it-IT"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26" name="Connettore 2 25"/>
            <p:cNvCxnSpPr/>
            <p:nvPr/>
          </p:nvCxnSpPr>
          <p:spPr>
            <a:xfrm flipH="1">
              <a:off x="4487767" y="1880695"/>
              <a:ext cx="876041" cy="0"/>
            </a:xfrm>
            <a:prstGeom prst="straightConnector1">
              <a:avLst/>
            </a:prstGeom>
            <a:ln w="38100" cmpd="sng">
              <a:solidFill>
                <a:schemeClr val="bg2">
                  <a:lumMod val="50000"/>
                </a:schemeClr>
              </a:solidFill>
              <a:prstDash val="sysDash"/>
              <a:headEnd w="lg" len="lg"/>
              <a:tailEnd type="triangle"/>
            </a:ln>
          </p:spPr>
          <p:style>
            <a:lnRef idx="1">
              <a:schemeClr val="accent1"/>
            </a:lnRef>
            <a:fillRef idx="0">
              <a:schemeClr val="accent1"/>
            </a:fillRef>
            <a:effectRef idx="0">
              <a:schemeClr val="accent1"/>
            </a:effectRef>
            <a:fontRef idx="minor">
              <a:schemeClr val="tx1"/>
            </a:fontRef>
          </p:style>
        </p:cxnSp>
      </p:grpSp>
      <p:sp>
        <p:nvSpPr>
          <p:cNvPr id="4" name="Rettangolo arrotondato 3"/>
          <p:cNvSpPr/>
          <p:nvPr/>
        </p:nvSpPr>
        <p:spPr>
          <a:xfrm>
            <a:off x="5357311" y="1386963"/>
            <a:ext cx="3523387" cy="78905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137437" y="5969120"/>
            <a:ext cx="2557030" cy="400110"/>
          </a:xfrm>
          <a:prstGeom prst="rect">
            <a:avLst/>
          </a:prstGeom>
        </p:spPr>
        <p:txBody>
          <a:bodyPr wrap="square">
            <a:spAutoFit/>
          </a:bodyPr>
          <a:lstStyle/>
          <a:p>
            <a:r>
              <a:rPr lang="en-US" sz="1000" dirty="0" err="1"/>
              <a:t>Pembrolizumab</a:t>
            </a:r>
            <a:r>
              <a:rPr lang="en-US" sz="1000" dirty="0"/>
              <a:t> and </a:t>
            </a:r>
            <a:r>
              <a:rPr lang="en-US" sz="1000" dirty="0" err="1"/>
              <a:t>Nivolumab</a:t>
            </a:r>
            <a:r>
              <a:rPr lang="en-US" sz="1000" dirty="0"/>
              <a:t> approved in Asia and USA but not in EU</a:t>
            </a:r>
            <a:endParaRPr lang="it-IT" sz="1000" dirty="0"/>
          </a:p>
        </p:txBody>
      </p:sp>
    </p:spTree>
    <p:extLst>
      <p:ext uri="{BB962C8B-B14F-4D97-AF65-F5344CB8AC3E}">
        <p14:creationId xmlns:p14="http://schemas.microsoft.com/office/powerpoint/2010/main" val="250614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535300" y="4616440"/>
            <a:ext cx="3354849" cy="584775"/>
          </a:xfrm>
          <a:prstGeom prst="rect">
            <a:avLst/>
          </a:prstGeom>
          <a:noFill/>
        </p:spPr>
        <p:txBody>
          <a:bodyPr wrap="square" rtlCol="0">
            <a:spAutoFit/>
          </a:bodyPr>
          <a:lstStyle/>
          <a:p>
            <a:r>
              <a:rPr lang="it-IT" sz="1600" b="1" dirty="0"/>
              <a:t>Combo </a:t>
            </a:r>
            <a:r>
              <a:rPr lang="it-IT" sz="1600" b="1" dirty="0" err="1"/>
              <a:t>better</a:t>
            </a:r>
            <a:r>
              <a:rPr lang="it-IT" sz="1600" b="1" dirty="0"/>
              <a:t> </a:t>
            </a:r>
            <a:r>
              <a:rPr lang="it-IT" sz="1600" b="1" dirty="0" err="1"/>
              <a:t>than</a:t>
            </a:r>
            <a:r>
              <a:rPr lang="it-IT" sz="1600" b="1" dirty="0"/>
              <a:t> Mono </a:t>
            </a:r>
          </a:p>
          <a:p>
            <a:r>
              <a:rPr lang="it-IT" sz="1600" dirty="0"/>
              <a:t>(HR = 0.83; 95% CI = 0.74 to 0.93)</a:t>
            </a:r>
            <a:endParaRPr lang="en-US" sz="1600" b="1" dirty="0"/>
          </a:p>
        </p:txBody>
      </p:sp>
      <p:sp>
        <p:nvSpPr>
          <p:cNvPr id="5" name="CasellaDiTesto 4">
            <a:extLst>
              <a:ext uri="{FF2B5EF4-FFF2-40B4-BE49-F238E27FC236}">
                <a16:creationId xmlns:a16="http://schemas.microsoft.com/office/drawing/2014/main" id="{D7AEB567-71DD-FE4E-B739-F85BC5793E0C}"/>
              </a:ext>
            </a:extLst>
          </p:cNvPr>
          <p:cNvSpPr txBox="1"/>
          <p:nvPr/>
        </p:nvSpPr>
        <p:spPr>
          <a:xfrm>
            <a:off x="7009887" y="6197189"/>
            <a:ext cx="1954601" cy="276999"/>
          </a:xfrm>
          <a:prstGeom prst="rect">
            <a:avLst/>
          </a:prstGeom>
          <a:noFill/>
        </p:spPr>
        <p:txBody>
          <a:bodyPr wrap="square" rtlCol="0">
            <a:spAutoFit/>
          </a:bodyPr>
          <a:lstStyle/>
          <a:p>
            <a:r>
              <a:rPr lang="it-IT" sz="1200" i="1" dirty="0"/>
              <a:t>Wagner et al. JCO 2006</a:t>
            </a:r>
          </a:p>
        </p:txBody>
      </p:sp>
      <p:pic>
        <p:nvPicPr>
          <p:cNvPr id="8" name="Immagine 7">
            <a:extLst>
              <a:ext uri="{FF2B5EF4-FFF2-40B4-BE49-F238E27FC236}">
                <a16:creationId xmlns:a16="http://schemas.microsoft.com/office/drawing/2014/main" id="{73D081D5-BADA-DF4F-9D37-74AC3635282E}"/>
              </a:ext>
            </a:extLst>
          </p:cNvPr>
          <p:cNvPicPr>
            <a:picLocks noChangeAspect="1"/>
          </p:cNvPicPr>
          <p:nvPr/>
        </p:nvPicPr>
        <p:blipFill>
          <a:blip r:embed="rId3" cstate="print"/>
          <a:stretch>
            <a:fillRect/>
          </a:stretch>
        </p:blipFill>
        <p:spPr>
          <a:xfrm>
            <a:off x="757582" y="2424057"/>
            <a:ext cx="4535103" cy="1423663"/>
          </a:xfrm>
          <a:prstGeom prst="rect">
            <a:avLst/>
          </a:prstGeom>
        </p:spPr>
      </p:pic>
      <p:sp>
        <p:nvSpPr>
          <p:cNvPr id="14" name="Title 1">
            <a:extLst>
              <a:ext uri="{FF2B5EF4-FFF2-40B4-BE49-F238E27FC236}">
                <a16:creationId xmlns:a16="http://schemas.microsoft.com/office/drawing/2014/main" id="{DC0F27AE-EA9A-864F-9996-3F94C8C7A656}"/>
              </a:ext>
            </a:extLst>
          </p:cNvPr>
          <p:cNvSpPr txBox="1">
            <a:spLocks/>
          </p:cNvSpPr>
          <p:nvPr/>
        </p:nvSpPr>
        <p:spPr bwMode="auto">
          <a:xfrm>
            <a:off x="550960" y="29260"/>
            <a:ext cx="8229600" cy="752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fontAlgn="base">
              <a:spcBef>
                <a:spcPct val="0"/>
              </a:spcBef>
              <a:spcAft>
                <a:spcPct val="0"/>
              </a:spcAft>
              <a:defRPr sz="3600" b="0">
                <a:solidFill>
                  <a:schemeClr val="bg1"/>
                </a:solidFill>
                <a:latin typeface="Arial"/>
                <a:ea typeface="+mj-ea"/>
                <a:cs typeface="Arial"/>
              </a:defRPr>
            </a:lvl1pPr>
            <a:lvl2pPr algn="l" rtl="0" fontAlgn="base">
              <a:spcBef>
                <a:spcPct val="0"/>
              </a:spcBef>
              <a:spcAft>
                <a:spcPct val="0"/>
              </a:spcAft>
              <a:defRPr sz="3600" b="1">
                <a:solidFill>
                  <a:schemeClr val="bg1"/>
                </a:solidFill>
                <a:latin typeface="Calibri" pitchFamily="34" charset="0"/>
              </a:defRPr>
            </a:lvl2pPr>
            <a:lvl3pPr algn="l" rtl="0" fontAlgn="base">
              <a:spcBef>
                <a:spcPct val="0"/>
              </a:spcBef>
              <a:spcAft>
                <a:spcPct val="0"/>
              </a:spcAft>
              <a:defRPr sz="3600" b="1">
                <a:solidFill>
                  <a:schemeClr val="bg1"/>
                </a:solidFill>
                <a:latin typeface="Calibri" pitchFamily="34" charset="0"/>
              </a:defRPr>
            </a:lvl3pPr>
            <a:lvl4pPr algn="l" rtl="0" fontAlgn="base">
              <a:spcBef>
                <a:spcPct val="0"/>
              </a:spcBef>
              <a:spcAft>
                <a:spcPct val="0"/>
              </a:spcAft>
              <a:defRPr sz="3600" b="1">
                <a:solidFill>
                  <a:schemeClr val="bg1"/>
                </a:solidFill>
                <a:latin typeface="Calibri" pitchFamily="34" charset="0"/>
              </a:defRPr>
            </a:lvl4pPr>
            <a:lvl5pPr algn="l" rtl="0" fontAlgn="base">
              <a:spcBef>
                <a:spcPct val="0"/>
              </a:spcBef>
              <a:spcAft>
                <a:spcPct val="0"/>
              </a:spcAft>
              <a:defRPr sz="3600" b="1">
                <a:solidFill>
                  <a:schemeClr val="bg1"/>
                </a:solidFill>
                <a:latin typeface="Calibri" pitchFamily="34"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a:lstStyle>
          <a:p>
            <a:pPr algn="ctr"/>
            <a:r>
              <a:rPr lang="it-IT" sz="2400" b="1" kern="0" dirty="0">
                <a:solidFill>
                  <a:srgbClr val="002060"/>
                </a:solidFill>
                <a:latin typeface="Calibri" panose="020F0502020204030204" pitchFamily="34" charset="0"/>
                <a:cs typeface="Calibri" panose="020F0502020204030204" pitchFamily="34" charset="0"/>
              </a:rPr>
              <a:t>First Line: BSC vs CT</a:t>
            </a:r>
          </a:p>
        </p:txBody>
      </p:sp>
      <p:sp>
        <p:nvSpPr>
          <p:cNvPr id="15" name="TextBox 1">
            <a:extLst>
              <a:ext uri="{FF2B5EF4-FFF2-40B4-BE49-F238E27FC236}">
                <a16:creationId xmlns:a16="http://schemas.microsoft.com/office/drawing/2014/main" id="{F718199D-2D03-7B4B-B5DC-A4C494F00FF8}"/>
              </a:ext>
            </a:extLst>
          </p:cNvPr>
          <p:cNvSpPr txBox="1"/>
          <p:nvPr/>
        </p:nvSpPr>
        <p:spPr>
          <a:xfrm>
            <a:off x="5535300" y="2674223"/>
            <a:ext cx="3394868" cy="584775"/>
          </a:xfrm>
          <a:prstGeom prst="rect">
            <a:avLst/>
          </a:prstGeom>
          <a:noFill/>
        </p:spPr>
        <p:txBody>
          <a:bodyPr wrap="square" rtlCol="0">
            <a:spAutoFit/>
          </a:bodyPr>
          <a:lstStyle/>
          <a:p>
            <a:r>
              <a:rPr lang="it-IT" sz="1600" b="1" dirty="0"/>
              <a:t>CT </a:t>
            </a:r>
            <a:r>
              <a:rPr lang="it-IT" sz="1600" b="1" dirty="0" err="1"/>
              <a:t>better</a:t>
            </a:r>
            <a:r>
              <a:rPr lang="it-IT" sz="1600" b="1" dirty="0"/>
              <a:t> </a:t>
            </a:r>
            <a:r>
              <a:rPr lang="it-IT" sz="1600" b="1" dirty="0" err="1"/>
              <a:t>than</a:t>
            </a:r>
            <a:r>
              <a:rPr lang="it-IT" sz="1600" b="1" dirty="0"/>
              <a:t> BSC</a:t>
            </a:r>
          </a:p>
          <a:p>
            <a:r>
              <a:rPr lang="it-IT" sz="1600" dirty="0"/>
              <a:t>(HR = 0.39; 95% CI, 0.28 to 0.52)</a:t>
            </a:r>
            <a:endParaRPr lang="en-US" sz="1600" b="1" dirty="0"/>
          </a:p>
        </p:txBody>
      </p:sp>
      <p:pic>
        <p:nvPicPr>
          <p:cNvPr id="2" name="Immagine 1"/>
          <p:cNvPicPr>
            <a:picLocks noChangeAspect="1"/>
          </p:cNvPicPr>
          <p:nvPr/>
        </p:nvPicPr>
        <p:blipFill>
          <a:blip r:embed="rId4" cstate="print"/>
          <a:stretch>
            <a:fillRect/>
          </a:stretch>
        </p:blipFill>
        <p:spPr>
          <a:xfrm>
            <a:off x="467544" y="974168"/>
            <a:ext cx="4104456" cy="1184547"/>
          </a:xfrm>
          <a:prstGeom prst="rect">
            <a:avLst/>
          </a:prstGeom>
          <a:effectLst>
            <a:outerShdw blurRad="50800" dist="38100" dir="2700000" algn="tl" rotWithShape="0">
              <a:prstClr val="black">
                <a:alpha val="40000"/>
              </a:prstClr>
            </a:outerShdw>
          </a:effectLst>
        </p:spPr>
      </p:pic>
      <p:pic>
        <p:nvPicPr>
          <p:cNvPr id="10" name="Immagine 9"/>
          <p:cNvPicPr>
            <a:picLocks noChangeAspect="1"/>
          </p:cNvPicPr>
          <p:nvPr/>
        </p:nvPicPr>
        <p:blipFill>
          <a:blip r:embed="rId5" cstate="print"/>
          <a:stretch>
            <a:fillRect/>
          </a:stretch>
        </p:blipFill>
        <p:spPr>
          <a:xfrm>
            <a:off x="759884" y="3953404"/>
            <a:ext cx="4395100" cy="2495622"/>
          </a:xfrm>
          <a:prstGeom prst="rect">
            <a:avLst/>
          </a:prstGeom>
        </p:spPr>
      </p:pic>
      <p:sp>
        <p:nvSpPr>
          <p:cNvPr id="13" name="Rettangolo 12">
            <a:extLst>
              <a:ext uri="{FF2B5EF4-FFF2-40B4-BE49-F238E27FC236}">
                <a16:creationId xmlns:a16="http://schemas.microsoft.com/office/drawing/2014/main" id="{C649BB68-670F-394C-9D16-72295C021D94}"/>
              </a:ext>
            </a:extLst>
          </p:cNvPr>
          <p:cNvSpPr/>
          <p:nvPr/>
        </p:nvSpPr>
        <p:spPr bwMode="auto">
          <a:xfrm>
            <a:off x="0" y="772549"/>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
        <p:nvSpPr>
          <p:cNvPr id="11" name="Rounded Rectangle 6"/>
          <p:cNvSpPr/>
          <p:nvPr/>
        </p:nvSpPr>
        <p:spPr>
          <a:xfrm>
            <a:off x="3347864" y="3140968"/>
            <a:ext cx="389148" cy="1440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Rounded Rectangle 6"/>
          <p:cNvSpPr/>
          <p:nvPr/>
        </p:nvSpPr>
        <p:spPr>
          <a:xfrm>
            <a:off x="3563888" y="5661248"/>
            <a:ext cx="288032" cy="2160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697763901"/>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7AEB567-71DD-FE4E-B739-F85BC5793E0C}"/>
              </a:ext>
            </a:extLst>
          </p:cNvPr>
          <p:cNvSpPr txBox="1"/>
          <p:nvPr/>
        </p:nvSpPr>
        <p:spPr>
          <a:xfrm>
            <a:off x="5114778" y="6293672"/>
            <a:ext cx="3849711" cy="276999"/>
          </a:xfrm>
          <a:prstGeom prst="rect">
            <a:avLst/>
          </a:prstGeom>
          <a:noFill/>
        </p:spPr>
        <p:txBody>
          <a:bodyPr wrap="square" rtlCol="0">
            <a:spAutoFit/>
          </a:bodyPr>
          <a:lstStyle/>
          <a:p>
            <a:r>
              <a:rPr lang="it-IT" sz="1200" dirty="0"/>
              <a:t>Cunningham D. et al. N </a:t>
            </a:r>
            <a:r>
              <a:rPr lang="it-IT" sz="1200" dirty="0" err="1"/>
              <a:t>Engl</a:t>
            </a:r>
            <a:r>
              <a:rPr lang="it-IT" sz="1200" dirty="0"/>
              <a:t> J </a:t>
            </a:r>
            <a:r>
              <a:rPr lang="it-IT" sz="1200" dirty="0" err="1"/>
              <a:t>Med</a:t>
            </a:r>
            <a:r>
              <a:rPr lang="it-IT" sz="1200" dirty="0"/>
              <a:t> 2008; 358:36-46</a:t>
            </a:r>
          </a:p>
        </p:txBody>
      </p:sp>
      <p:sp>
        <p:nvSpPr>
          <p:cNvPr id="14" name="Title 1">
            <a:extLst>
              <a:ext uri="{FF2B5EF4-FFF2-40B4-BE49-F238E27FC236}">
                <a16:creationId xmlns:a16="http://schemas.microsoft.com/office/drawing/2014/main" id="{DC0F27AE-EA9A-864F-9996-3F94C8C7A656}"/>
              </a:ext>
            </a:extLst>
          </p:cNvPr>
          <p:cNvSpPr txBox="1">
            <a:spLocks/>
          </p:cNvSpPr>
          <p:nvPr/>
        </p:nvSpPr>
        <p:spPr bwMode="auto">
          <a:xfrm>
            <a:off x="550960" y="29260"/>
            <a:ext cx="8229600" cy="752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fontAlgn="base">
              <a:spcBef>
                <a:spcPct val="0"/>
              </a:spcBef>
              <a:spcAft>
                <a:spcPct val="0"/>
              </a:spcAft>
              <a:defRPr sz="3600" b="0">
                <a:solidFill>
                  <a:schemeClr val="bg1"/>
                </a:solidFill>
                <a:latin typeface="Arial"/>
                <a:ea typeface="+mj-ea"/>
                <a:cs typeface="Arial"/>
              </a:defRPr>
            </a:lvl1pPr>
            <a:lvl2pPr algn="l" rtl="0" fontAlgn="base">
              <a:spcBef>
                <a:spcPct val="0"/>
              </a:spcBef>
              <a:spcAft>
                <a:spcPct val="0"/>
              </a:spcAft>
              <a:defRPr sz="3600" b="1">
                <a:solidFill>
                  <a:schemeClr val="bg1"/>
                </a:solidFill>
                <a:latin typeface="Calibri" pitchFamily="34" charset="0"/>
              </a:defRPr>
            </a:lvl2pPr>
            <a:lvl3pPr algn="l" rtl="0" fontAlgn="base">
              <a:spcBef>
                <a:spcPct val="0"/>
              </a:spcBef>
              <a:spcAft>
                <a:spcPct val="0"/>
              </a:spcAft>
              <a:defRPr sz="3600" b="1">
                <a:solidFill>
                  <a:schemeClr val="bg1"/>
                </a:solidFill>
                <a:latin typeface="Calibri" pitchFamily="34" charset="0"/>
              </a:defRPr>
            </a:lvl3pPr>
            <a:lvl4pPr algn="l" rtl="0" fontAlgn="base">
              <a:spcBef>
                <a:spcPct val="0"/>
              </a:spcBef>
              <a:spcAft>
                <a:spcPct val="0"/>
              </a:spcAft>
              <a:defRPr sz="3600" b="1">
                <a:solidFill>
                  <a:schemeClr val="bg1"/>
                </a:solidFill>
                <a:latin typeface="Calibri" pitchFamily="34" charset="0"/>
              </a:defRPr>
            </a:lvl4pPr>
            <a:lvl5pPr algn="l" rtl="0" fontAlgn="base">
              <a:spcBef>
                <a:spcPct val="0"/>
              </a:spcBef>
              <a:spcAft>
                <a:spcPct val="0"/>
              </a:spcAft>
              <a:defRPr sz="3600" b="1">
                <a:solidFill>
                  <a:schemeClr val="bg1"/>
                </a:solidFill>
                <a:latin typeface="Calibri" pitchFamily="34"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a:lstStyle>
          <a:p>
            <a:pPr algn="ctr"/>
            <a:r>
              <a:rPr lang="it-IT" sz="2400" b="1" kern="0" dirty="0">
                <a:solidFill>
                  <a:srgbClr val="002060"/>
                </a:solidFill>
                <a:latin typeface="Calibri" panose="020F0502020204030204" pitchFamily="34" charset="0"/>
                <a:cs typeface="Calibri" panose="020F0502020204030204" pitchFamily="34" charset="0"/>
              </a:rPr>
              <a:t>First Line: Platinum and </a:t>
            </a:r>
            <a:r>
              <a:rPr lang="it-IT" sz="2400" b="1" kern="0" dirty="0" err="1">
                <a:solidFill>
                  <a:srgbClr val="002060"/>
                </a:solidFill>
                <a:latin typeface="Calibri" panose="020F0502020204030204" pitchFamily="34" charset="0"/>
                <a:cs typeface="Calibri" panose="020F0502020204030204" pitchFamily="34" charset="0"/>
              </a:rPr>
              <a:t>Fluoropyrimidines</a:t>
            </a:r>
            <a:endParaRPr lang="it-IT" sz="2400" b="1" kern="0" dirty="0">
              <a:solidFill>
                <a:srgbClr val="002060"/>
              </a:solidFill>
              <a:latin typeface="Calibri" panose="020F0502020204030204" pitchFamily="34" charset="0"/>
              <a:cs typeface="Calibri" panose="020F0502020204030204" pitchFamily="34" charset="0"/>
            </a:endParaRPr>
          </a:p>
        </p:txBody>
      </p:sp>
      <p:sp>
        <p:nvSpPr>
          <p:cNvPr id="13" name="Rettangolo 12">
            <a:extLst>
              <a:ext uri="{FF2B5EF4-FFF2-40B4-BE49-F238E27FC236}">
                <a16:creationId xmlns:a16="http://schemas.microsoft.com/office/drawing/2014/main" id="{C649BB68-670F-394C-9D16-72295C021D94}"/>
              </a:ext>
            </a:extLst>
          </p:cNvPr>
          <p:cNvSpPr/>
          <p:nvPr/>
        </p:nvSpPr>
        <p:spPr bwMode="auto">
          <a:xfrm>
            <a:off x="0" y="650871"/>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pic>
        <p:nvPicPr>
          <p:cNvPr id="3" name="Immagine 2"/>
          <p:cNvPicPr>
            <a:picLocks noChangeAspect="1"/>
          </p:cNvPicPr>
          <p:nvPr/>
        </p:nvPicPr>
        <p:blipFill>
          <a:blip r:embed="rId3"/>
          <a:stretch>
            <a:fillRect/>
          </a:stretch>
        </p:blipFill>
        <p:spPr>
          <a:xfrm>
            <a:off x="606518" y="895087"/>
            <a:ext cx="3112393" cy="1482331"/>
          </a:xfrm>
          <a:prstGeom prst="rect">
            <a:avLst/>
          </a:prstGeom>
        </p:spPr>
      </p:pic>
      <p:sp>
        <p:nvSpPr>
          <p:cNvPr id="4" name="Rettangolo 3"/>
          <p:cNvSpPr/>
          <p:nvPr/>
        </p:nvSpPr>
        <p:spPr>
          <a:xfrm>
            <a:off x="542778" y="5190484"/>
            <a:ext cx="4572000" cy="1022459"/>
          </a:xfrm>
          <a:prstGeom prst="rect">
            <a:avLst/>
          </a:prstGeom>
        </p:spPr>
        <p:txBody>
          <a:bodyPr>
            <a:spAutoFit/>
          </a:bodyPr>
          <a:lstStyle/>
          <a:p>
            <a:pPr marL="342900" lvl="0" indent="-342900" fontAlgn="base">
              <a:lnSpc>
                <a:spcPct val="107000"/>
              </a:lnSpc>
              <a:spcAft>
                <a:spcPts val="475"/>
              </a:spcAft>
              <a:buClr>
                <a:srgbClr val="000000"/>
              </a:buClr>
              <a:buSzPts val="2600"/>
              <a:buFont typeface="Arial" panose="020B0604020202020204" pitchFamily="34" charset="0"/>
              <a:buChar char="•"/>
            </a:pPr>
            <a:r>
              <a:rPr lang="it-IT" sz="14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Non-</a:t>
            </a:r>
            <a:r>
              <a:rPr lang="it-IT" sz="1400"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inferiority</a:t>
            </a:r>
            <a:r>
              <a:rPr lang="it-IT" sz="14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of </a:t>
            </a:r>
            <a:r>
              <a:rPr lang="it-IT" sz="1400"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Oxaliplatin</a:t>
            </a:r>
            <a:r>
              <a:rPr lang="it-IT" sz="14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versus </a:t>
            </a:r>
            <a:r>
              <a:rPr lang="it-IT" sz="1400"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Cisplatin</a:t>
            </a:r>
            <a:r>
              <a:rPr lang="it-IT" sz="14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and </a:t>
            </a:r>
            <a:r>
              <a:rPr lang="it-IT" sz="1400"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Capecitabine</a:t>
            </a:r>
            <a:r>
              <a:rPr lang="it-IT" sz="14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versus 5-FU</a:t>
            </a:r>
          </a:p>
          <a:p>
            <a:pPr marL="342900" lvl="0" indent="-342900" fontAlgn="base">
              <a:lnSpc>
                <a:spcPct val="94000"/>
              </a:lnSpc>
              <a:spcAft>
                <a:spcPts val="1385"/>
              </a:spcAft>
              <a:buClr>
                <a:srgbClr val="000000"/>
              </a:buClr>
              <a:buSzPts val="2600"/>
              <a:buFont typeface="Arial" panose="020B0604020202020204" pitchFamily="34" charset="0"/>
              <a:buChar char="•"/>
            </a:pPr>
            <a:r>
              <a:rPr lang="it-IT" sz="14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The </a:t>
            </a:r>
            <a:r>
              <a:rPr lang="it-IT" sz="1400"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upper</a:t>
            </a:r>
            <a:r>
              <a:rPr lang="it-IT" sz="14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it-IT" sz="1400"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limit</a:t>
            </a:r>
            <a:r>
              <a:rPr lang="it-IT" sz="14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of the 95% </a:t>
            </a:r>
            <a:r>
              <a:rPr lang="it-IT" sz="1400"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confidence</a:t>
            </a:r>
            <a:r>
              <a:rPr lang="it-IT" sz="14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it-IT" sz="1400"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interval</a:t>
            </a:r>
            <a:r>
              <a:rPr lang="it-IT" sz="14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for non-</a:t>
            </a:r>
            <a:r>
              <a:rPr lang="it-IT" sz="1400" dirty="0" err="1">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inferiority</a:t>
            </a:r>
            <a:r>
              <a:rPr lang="it-IT" sz="14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1.23</a:t>
            </a:r>
          </a:p>
        </p:txBody>
      </p:sp>
      <p:pic>
        <p:nvPicPr>
          <p:cNvPr id="29" name="Immagine 28"/>
          <p:cNvPicPr>
            <a:picLocks noChangeAspect="1"/>
          </p:cNvPicPr>
          <p:nvPr/>
        </p:nvPicPr>
        <p:blipFill>
          <a:blip r:embed="rId4"/>
          <a:stretch>
            <a:fillRect/>
          </a:stretch>
        </p:blipFill>
        <p:spPr>
          <a:xfrm>
            <a:off x="606518" y="2546796"/>
            <a:ext cx="3628343" cy="2243139"/>
          </a:xfrm>
          <a:prstGeom prst="rect">
            <a:avLst/>
          </a:prstGeom>
        </p:spPr>
      </p:pic>
      <p:pic>
        <p:nvPicPr>
          <p:cNvPr id="30" name="Immagine 29"/>
          <p:cNvPicPr>
            <a:picLocks noChangeAspect="1"/>
          </p:cNvPicPr>
          <p:nvPr/>
        </p:nvPicPr>
        <p:blipFill>
          <a:blip r:embed="rId5"/>
          <a:stretch>
            <a:fillRect/>
          </a:stretch>
        </p:blipFill>
        <p:spPr>
          <a:xfrm>
            <a:off x="4932040" y="2546796"/>
            <a:ext cx="3520716" cy="2304932"/>
          </a:xfrm>
          <a:prstGeom prst="rect">
            <a:avLst/>
          </a:prstGeom>
        </p:spPr>
      </p:pic>
    </p:spTree>
    <p:extLst>
      <p:ext uri="{BB962C8B-B14F-4D97-AF65-F5344CB8AC3E}">
        <p14:creationId xmlns:p14="http://schemas.microsoft.com/office/powerpoint/2010/main" val="1663925074"/>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2915816" y="117626"/>
            <a:ext cx="5943742" cy="779915"/>
          </a:xfrm>
        </p:spPr>
        <p:txBody>
          <a:bodyPr>
            <a:noAutofit/>
          </a:bodyPr>
          <a:lstStyle/>
          <a:p>
            <a:r>
              <a:rPr lang="it-IT" sz="2400" b="1" dirty="0">
                <a:solidFill>
                  <a:srgbClr val="002060"/>
                </a:solidFill>
                <a:latin typeface="+mn-lt"/>
              </a:rPr>
              <a:t>Treatment for </a:t>
            </a:r>
            <a:r>
              <a:rPr lang="it-IT" sz="2400" b="1" dirty="0" err="1">
                <a:solidFill>
                  <a:srgbClr val="002060"/>
                </a:solidFill>
                <a:latin typeface="+mn-lt"/>
              </a:rPr>
              <a:t>advanced</a:t>
            </a:r>
            <a:r>
              <a:rPr lang="it-IT" sz="2400" b="1" dirty="0">
                <a:solidFill>
                  <a:srgbClr val="002060"/>
                </a:solidFill>
                <a:latin typeface="+mn-lt"/>
              </a:rPr>
              <a:t> </a:t>
            </a:r>
            <a:r>
              <a:rPr lang="it-IT" sz="2400" b="1" dirty="0" err="1">
                <a:solidFill>
                  <a:srgbClr val="002060"/>
                </a:solidFill>
                <a:latin typeface="+mn-lt"/>
              </a:rPr>
              <a:t>Gastric</a:t>
            </a:r>
            <a:r>
              <a:rPr lang="it-IT" sz="2400" b="1" dirty="0">
                <a:solidFill>
                  <a:srgbClr val="002060"/>
                </a:solidFill>
                <a:latin typeface="+mn-lt"/>
              </a:rPr>
              <a:t> </a:t>
            </a:r>
            <a:r>
              <a:rPr lang="it-IT" sz="2400" b="1" dirty="0" err="1">
                <a:solidFill>
                  <a:srgbClr val="002060"/>
                </a:solidFill>
                <a:latin typeface="+mn-lt"/>
              </a:rPr>
              <a:t>Cancer</a:t>
            </a:r>
            <a:r>
              <a:rPr lang="it-IT" sz="2400" b="1" dirty="0">
                <a:solidFill>
                  <a:srgbClr val="002060"/>
                </a:solidFill>
                <a:latin typeface="+mn-lt"/>
              </a:rPr>
              <a:t>: </a:t>
            </a:r>
            <a:br>
              <a:rPr lang="it-IT" sz="2400" b="1" dirty="0">
                <a:solidFill>
                  <a:srgbClr val="002060"/>
                </a:solidFill>
                <a:latin typeface="+mn-lt"/>
              </a:rPr>
            </a:br>
            <a:r>
              <a:rPr lang="it-IT" sz="2400" b="1" dirty="0">
                <a:solidFill>
                  <a:srgbClr val="002060"/>
                </a:solidFill>
                <a:latin typeface="+mn-lt"/>
              </a:rPr>
              <a:t>ESMO </a:t>
            </a:r>
            <a:r>
              <a:rPr lang="it-IT" sz="2400" b="1" dirty="0" err="1">
                <a:solidFill>
                  <a:srgbClr val="002060"/>
                </a:solidFill>
                <a:latin typeface="+mn-lt"/>
              </a:rPr>
              <a:t>guidelines</a:t>
            </a:r>
            <a:r>
              <a:rPr lang="it-IT" sz="2400" b="1" dirty="0">
                <a:solidFill>
                  <a:srgbClr val="002060"/>
                </a:solidFill>
                <a:latin typeface="+mn-lt"/>
              </a:rPr>
              <a:t> </a:t>
            </a:r>
            <a:r>
              <a:rPr lang="it-IT" sz="2400" dirty="0">
                <a:solidFill>
                  <a:srgbClr val="002060"/>
                </a:solidFill>
              </a:rPr>
              <a:t>(Pan-Asian </a:t>
            </a:r>
            <a:r>
              <a:rPr lang="it-IT" sz="2400" dirty="0" err="1">
                <a:solidFill>
                  <a:srgbClr val="002060"/>
                </a:solidFill>
              </a:rPr>
              <a:t>adapted</a:t>
            </a:r>
            <a:r>
              <a:rPr lang="it-IT" sz="2400" dirty="0">
                <a:solidFill>
                  <a:srgbClr val="002060"/>
                </a:solidFill>
              </a:rPr>
              <a:t>) </a:t>
            </a:r>
            <a:endParaRPr lang="it-IT" sz="2400" b="1" dirty="0">
              <a:solidFill>
                <a:srgbClr val="002060"/>
              </a:solidFill>
              <a:latin typeface="+mn-lt"/>
            </a:endParaRPr>
          </a:p>
        </p:txBody>
      </p:sp>
      <p:sp>
        <p:nvSpPr>
          <p:cNvPr id="20" name="Rettangolo 19"/>
          <p:cNvSpPr/>
          <p:nvPr/>
        </p:nvSpPr>
        <p:spPr>
          <a:xfrm>
            <a:off x="137437" y="6522491"/>
            <a:ext cx="3600334" cy="246221"/>
          </a:xfrm>
          <a:prstGeom prst="rect">
            <a:avLst/>
          </a:prstGeom>
        </p:spPr>
        <p:txBody>
          <a:bodyPr wrap="square">
            <a:spAutoFit/>
          </a:bodyPr>
          <a:lstStyle/>
          <a:p>
            <a:r>
              <a:rPr lang="en-US" sz="1000" dirty="0"/>
              <a:t>Modified from </a:t>
            </a:r>
            <a:r>
              <a:rPr lang="en-US" sz="1000" dirty="0" err="1"/>
              <a:t>Muro</a:t>
            </a:r>
            <a:r>
              <a:rPr lang="en-US" sz="1000" dirty="0"/>
              <a:t> K et al. Annals of Oncology 30: 19–33, 2019 </a:t>
            </a:r>
            <a:endParaRPr lang="it-IT" sz="1000" dirty="0"/>
          </a:p>
        </p:txBody>
      </p:sp>
      <p:pic>
        <p:nvPicPr>
          <p:cNvPr id="29" name="Picture 2554"/>
          <p:cNvPicPr/>
          <p:nvPr/>
        </p:nvPicPr>
        <p:blipFill>
          <a:blip r:embed="rId2" cstate="print"/>
          <a:stretch>
            <a:fillRect/>
          </a:stretch>
        </p:blipFill>
        <p:spPr>
          <a:xfrm>
            <a:off x="269311" y="224869"/>
            <a:ext cx="1825198" cy="755859"/>
          </a:xfrm>
          <a:prstGeom prst="rect">
            <a:avLst/>
          </a:prstGeom>
        </p:spPr>
      </p:pic>
      <p:grpSp>
        <p:nvGrpSpPr>
          <p:cNvPr id="2" name="Gruppo 1"/>
          <p:cNvGrpSpPr/>
          <p:nvPr/>
        </p:nvGrpSpPr>
        <p:grpSpPr>
          <a:xfrm>
            <a:off x="3513957" y="1094164"/>
            <a:ext cx="5345601" cy="5360037"/>
            <a:chOff x="3513957" y="1009193"/>
            <a:chExt cx="5345601" cy="5360037"/>
          </a:xfrm>
        </p:grpSpPr>
        <p:pic>
          <p:nvPicPr>
            <p:cNvPr id="12" name="New picture"/>
            <p:cNvPicPr/>
            <p:nvPr/>
          </p:nvPicPr>
          <p:blipFill>
            <a:blip r:embed="rId3"/>
            <a:stretch>
              <a:fillRect/>
            </a:stretch>
          </p:blipFill>
          <p:spPr>
            <a:xfrm>
              <a:off x="3513957" y="1009193"/>
              <a:ext cx="5345601" cy="5360037"/>
            </a:xfrm>
            <a:prstGeom prst="rect">
              <a:avLst/>
            </a:prstGeom>
          </p:spPr>
        </p:pic>
        <p:sp>
          <p:nvSpPr>
            <p:cNvPr id="7" name="Shape 2567"/>
            <p:cNvSpPr/>
            <p:nvPr/>
          </p:nvSpPr>
          <p:spPr>
            <a:xfrm>
              <a:off x="4513375" y="1498853"/>
              <a:ext cx="824823" cy="244930"/>
            </a:xfrm>
            <a:custGeom>
              <a:avLst/>
              <a:gdLst/>
              <a:ahLst/>
              <a:cxnLst/>
              <a:rect l="0" t="0" r="0" b="0"/>
              <a:pathLst>
                <a:path w="1319784" h="435864">
                  <a:moveTo>
                    <a:pt x="72644" y="0"/>
                  </a:moveTo>
                  <a:lnTo>
                    <a:pt x="1247140" y="0"/>
                  </a:lnTo>
                  <a:cubicBezTo>
                    <a:pt x="1287272" y="0"/>
                    <a:pt x="1319784" y="32512"/>
                    <a:pt x="1319784" y="72644"/>
                  </a:cubicBezTo>
                  <a:lnTo>
                    <a:pt x="1319784" y="363220"/>
                  </a:lnTo>
                  <a:cubicBezTo>
                    <a:pt x="1319784" y="403352"/>
                    <a:pt x="1287272" y="435864"/>
                    <a:pt x="1247140" y="435864"/>
                  </a:cubicBezTo>
                  <a:lnTo>
                    <a:pt x="72644" y="435864"/>
                  </a:lnTo>
                  <a:cubicBezTo>
                    <a:pt x="32512" y="435864"/>
                    <a:pt x="0" y="403352"/>
                    <a:pt x="0" y="363220"/>
                  </a:cubicBezTo>
                  <a:lnTo>
                    <a:pt x="0" y="72644"/>
                  </a:lnTo>
                  <a:cubicBezTo>
                    <a:pt x="0" y="32512"/>
                    <a:pt x="32512" y="0"/>
                    <a:pt x="72644" y="0"/>
                  </a:cubicBezTo>
                  <a:close/>
                </a:path>
              </a:pathLst>
            </a:custGeom>
            <a:ln w="0" cap="flat">
              <a:round/>
            </a:ln>
          </p:spPr>
          <p:style>
            <a:lnRef idx="0">
              <a:srgbClr val="000000">
                <a:alpha val="0"/>
              </a:srgbClr>
            </a:lnRef>
            <a:fillRef idx="1">
              <a:srgbClr val="4D4D4D"/>
            </a:fillRef>
            <a:effectRef idx="0">
              <a:scrgbClr r="0" g="0" b="0"/>
            </a:effectRef>
            <a:fontRef idx="none"/>
          </p:style>
          <p:txBody>
            <a:bodyPr/>
            <a:lstStyle/>
            <a:p>
              <a:r>
                <a:rPr lang="it-IT" sz="1000" dirty="0">
                  <a:solidFill>
                    <a:srgbClr val="FFFFFF"/>
                  </a:solidFill>
                  <a:latin typeface="Arial" panose="020B0604020202020204" pitchFamily="34" charset="0"/>
                  <a:ea typeface="Arial" panose="020B0604020202020204" pitchFamily="34" charset="0"/>
                  <a:cs typeface="Calibri" panose="020F0502020204030204" pitchFamily="34" charset="0"/>
                </a:rPr>
                <a:t>   </a:t>
              </a:r>
              <a:r>
                <a:rPr lang="it-IT" sz="900" dirty="0">
                  <a:solidFill>
                    <a:srgbClr val="FFFFFF"/>
                  </a:solidFill>
                  <a:latin typeface="Arial" panose="020B0604020202020204" pitchFamily="34" charset="0"/>
                  <a:ea typeface="Arial" panose="020B0604020202020204" pitchFamily="34" charset="0"/>
                  <a:cs typeface="Calibri" panose="020F0502020204030204" pitchFamily="34" charset="0"/>
                </a:rPr>
                <a:t>Re-</a:t>
              </a:r>
              <a:r>
                <a:rPr lang="it-IT" sz="900" dirty="0" err="1">
                  <a:solidFill>
                    <a:srgbClr val="FFFFFF"/>
                  </a:solidFill>
                  <a:latin typeface="Arial" panose="020B0604020202020204" pitchFamily="34" charset="0"/>
                  <a:ea typeface="Arial" panose="020B0604020202020204" pitchFamily="34" charset="0"/>
                  <a:cs typeface="Calibri" panose="020F0502020204030204" pitchFamily="34" charset="0"/>
                </a:rPr>
                <a:t>assess</a:t>
              </a:r>
              <a:endParaRPr lang="it-IT" sz="900" dirty="0"/>
            </a:p>
          </p:txBody>
        </p:sp>
        <p:grpSp>
          <p:nvGrpSpPr>
            <p:cNvPr id="11" name="Gruppo 10"/>
            <p:cNvGrpSpPr/>
            <p:nvPr/>
          </p:nvGrpSpPr>
          <p:grpSpPr>
            <a:xfrm>
              <a:off x="3586316" y="1587380"/>
              <a:ext cx="880311" cy="586629"/>
              <a:chOff x="2253004" y="1543873"/>
              <a:chExt cx="880311" cy="643918"/>
            </a:xfrm>
          </p:grpSpPr>
          <p:sp>
            <p:nvSpPr>
              <p:cNvPr id="8" name="Shape 2564"/>
              <p:cNvSpPr/>
              <p:nvPr/>
            </p:nvSpPr>
            <p:spPr>
              <a:xfrm>
                <a:off x="2253004" y="1543873"/>
                <a:ext cx="880311" cy="643918"/>
              </a:xfrm>
              <a:custGeom>
                <a:avLst/>
                <a:gdLst/>
                <a:ahLst/>
                <a:cxnLst/>
                <a:rect l="0" t="0" r="0" b="0"/>
                <a:pathLst>
                  <a:path w="1319784" h="934212">
                    <a:moveTo>
                      <a:pt x="155702" y="0"/>
                    </a:moveTo>
                    <a:lnTo>
                      <a:pt x="1164082" y="0"/>
                    </a:lnTo>
                    <a:cubicBezTo>
                      <a:pt x="1250061" y="0"/>
                      <a:pt x="1319784" y="69723"/>
                      <a:pt x="1319784" y="155702"/>
                    </a:cubicBezTo>
                    <a:lnTo>
                      <a:pt x="1319784" y="778510"/>
                    </a:lnTo>
                    <a:cubicBezTo>
                      <a:pt x="1319784" y="864489"/>
                      <a:pt x="1250061" y="934212"/>
                      <a:pt x="1164082" y="934212"/>
                    </a:cubicBezTo>
                    <a:lnTo>
                      <a:pt x="155702" y="934212"/>
                    </a:lnTo>
                    <a:cubicBezTo>
                      <a:pt x="69710" y="934212"/>
                      <a:pt x="0" y="864489"/>
                      <a:pt x="0" y="778510"/>
                    </a:cubicBezTo>
                    <a:lnTo>
                      <a:pt x="0" y="155702"/>
                    </a:lnTo>
                    <a:cubicBezTo>
                      <a:pt x="0" y="69723"/>
                      <a:pt x="69710" y="0"/>
                      <a:pt x="155702" y="0"/>
                    </a:cubicBezTo>
                    <a:close/>
                  </a:path>
                </a:pathLst>
              </a:custGeom>
              <a:ln w="0" cap="flat">
                <a:miter lim="127000"/>
              </a:ln>
            </p:spPr>
            <p:style>
              <a:lnRef idx="0">
                <a:srgbClr val="000000">
                  <a:alpha val="0"/>
                </a:srgbClr>
              </a:lnRef>
              <a:fillRef idx="1">
                <a:srgbClr val="600F3E"/>
              </a:fillRef>
              <a:effectRef idx="0">
                <a:scrgbClr r="0" g="0" b="0"/>
              </a:effectRef>
              <a:fontRef idx="none"/>
            </p:style>
            <p:txBody>
              <a:bodyPr/>
              <a:lstStyle/>
              <a:p>
                <a:endParaRPr lang="it-IT"/>
              </a:p>
            </p:txBody>
          </p:sp>
          <p:sp>
            <p:nvSpPr>
              <p:cNvPr id="10" name="Rectangle 2566"/>
              <p:cNvSpPr/>
              <p:nvPr/>
            </p:nvSpPr>
            <p:spPr>
              <a:xfrm>
                <a:off x="2404459" y="1715550"/>
                <a:ext cx="651785" cy="300564"/>
              </a:xfrm>
              <a:prstGeom prst="rect">
                <a:avLst/>
              </a:prstGeom>
              <a:ln>
                <a:noFill/>
              </a:ln>
            </p:spPr>
            <p:txBody>
              <a:bodyPr vert="horz" lIns="0" tIns="0" rIns="0" bIns="0" rtlCol="0">
                <a:noAutofit/>
              </a:bodyPr>
              <a:lstStyle/>
              <a:p>
                <a:pPr>
                  <a:lnSpc>
                    <a:spcPct val="107000"/>
                  </a:lnSpc>
                  <a:spcAft>
                    <a:spcPts val="800"/>
                  </a:spcAft>
                </a:pPr>
                <a:r>
                  <a:rPr lang="it-IT" sz="1100" dirty="0" err="1">
                    <a:solidFill>
                      <a:srgbClr val="FFFFFF"/>
                    </a:solidFill>
                    <a:effectLst/>
                    <a:latin typeface="Arial" panose="020B0604020202020204" pitchFamily="34" charset="0"/>
                    <a:ea typeface="Arial" panose="020B0604020202020204" pitchFamily="34" charset="0"/>
                    <a:cs typeface="Calibri" panose="020F0502020204030204" pitchFamily="34" charset="0"/>
                  </a:rPr>
                  <a:t>Surgery</a:t>
                </a:r>
                <a:endParaRPr lang="it-IT"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26" name="Connettore 2 25"/>
            <p:cNvCxnSpPr/>
            <p:nvPr/>
          </p:nvCxnSpPr>
          <p:spPr>
            <a:xfrm flipH="1">
              <a:off x="4487767" y="1880695"/>
              <a:ext cx="876041" cy="0"/>
            </a:xfrm>
            <a:prstGeom prst="straightConnector1">
              <a:avLst/>
            </a:prstGeom>
            <a:ln w="38100" cmpd="sng">
              <a:solidFill>
                <a:schemeClr val="bg2">
                  <a:lumMod val="50000"/>
                </a:schemeClr>
              </a:solidFill>
              <a:prstDash val="sysDash"/>
              <a:headEnd w="lg" len="lg"/>
              <a:tailEnd type="triangle"/>
            </a:ln>
          </p:spPr>
          <p:style>
            <a:lnRef idx="1">
              <a:schemeClr val="accent1"/>
            </a:lnRef>
            <a:fillRef idx="0">
              <a:schemeClr val="accent1"/>
            </a:fillRef>
            <a:effectRef idx="0">
              <a:schemeClr val="accent1"/>
            </a:effectRef>
            <a:fontRef idx="minor">
              <a:schemeClr val="tx1"/>
            </a:fontRef>
          </p:style>
        </p:cxnSp>
      </p:grpSp>
      <p:sp>
        <p:nvSpPr>
          <p:cNvPr id="4" name="Rettangolo arrotondato 3"/>
          <p:cNvSpPr/>
          <p:nvPr/>
        </p:nvSpPr>
        <p:spPr>
          <a:xfrm>
            <a:off x="3737771" y="2267603"/>
            <a:ext cx="2922461" cy="147708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137437" y="5969120"/>
            <a:ext cx="2557030" cy="400110"/>
          </a:xfrm>
          <a:prstGeom prst="rect">
            <a:avLst/>
          </a:prstGeom>
        </p:spPr>
        <p:txBody>
          <a:bodyPr wrap="square">
            <a:spAutoFit/>
          </a:bodyPr>
          <a:lstStyle/>
          <a:p>
            <a:r>
              <a:rPr lang="en-US" sz="1000" dirty="0" err="1"/>
              <a:t>Pembrolizumab</a:t>
            </a:r>
            <a:r>
              <a:rPr lang="en-US" sz="1000" dirty="0"/>
              <a:t> and </a:t>
            </a:r>
            <a:r>
              <a:rPr lang="en-US" sz="1000" dirty="0" err="1"/>
              <a:t>Nivolumab</a:t>
            </a:r>
            <a:r>
              <a:rPr lang="en-US" sz="1000" dirty="0"/>
              <a:t> approved in Asia and USA but not in EU</a:t>
            </a:r>
            <a:endParaRPr lang="it-IT" sz="1000" dirty="0"/>
          </a:p>
        </p:txBody>
      </p:sp>
    </p:spTree>
    <p:extLst>
      <p:ext uri="{BB962C8B-B14F-4D97-AF65-F5344CB8AC3E}">
        <p14:creationId xmlns:p14="http://schemas.microsoft.com/office/powerpoint/2010/main" val="36520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9">
            <a:extLst>
              <a:ext uri="{FF2B5EF4-FFF2-40B4-BE49-F238E27FC236}">
                <a16:creationId xmlns:a16="http://schemas.microsoft.com/office/drawing/2014/main" id="{EC1CB330-ADAD-724D-B878-A52A99C429A8}"/>
              </a:ext>
            </a:extLst>
          </p:cNvPr>
          <p:cNvSpPr txBox="1">
            <a:spLocks noChangeArrowheads="1"/>
          </p:cNvSpPr>
          <p:nvPr/>
        </p:nvSpPr>
        <p:spPr bwMode="auto">
          <a:xfrm>
            <a:off x="6372200" y="2412023"/>
            <a:ext cx="2520280" cy="358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179388" indent="-179388">
              <a:spcBef>
                <a:spcPct val="0"/>
              </a:spcBef>
              <a:spcAft>
                <a:spcPts val="1350"/>
              </a:spcAft>
              <a:buClr>
                <a:srgbClr val="D44927"/>
              </a:buClr>
            </a:pPr>
            <a:r>
              <a:rPr lang="it-IT" altLang="it-IT" sz="1600" b="1" dirty="0">
                <a:solidFill>
                  <a:srgbClr val="445665"/>
                </a:solidFill>
              </a:rPr>
              <a:t>ORR: </a:t>
            </a:r>
            <a:r>
              <a:rPr lang="it-IT" altLang="it-IT" sz="1600" dirty="0">
                <a:solidFill>
                  <a:srgbClr val="445665"/>
                </a:solidFill>
              </a:rPr>
              <a:t>TRIPLET &gt; DOUBLET (</a:t>
            </a:r>
            <a:r>
              <a:rPr lang="it-IT" altLang="it-IT" sz="1600" dirty="0" err="1">
                <a:solidFill>
                  <a:srgbClr val="445665"/>
                </a:solidFill>
              </a:rPr>
              <a:t>mainly</a:t>
            </a:r>
            <a:r>
              <a:rPr lang="it-IT" altLang="it-IT" sz="1600" dirty="0">
                <a:solidFill>
                  <a:srgbClr val="445665"/>
                </a:solidFill>
              </a:rPr>
              <a:t> </a:t>
            </a:r>
            <a:r>
              <a:rPr lang="it-IT" altLang="it-IT" sz="1600" dirty="0" err="1">
                <a:solidFill>
                  <a:srgbClr val="445665"/>
                </a:solidFill>
              </a:rPr>
              <a:t>if</a:t>
            </a:r>
            <a:r>
              <a:rPr lang="it-IT" altLang="it-IT" sz="1600" dirty="0">
                <a:solidFill>
                  <a:srgbClr val="445665"/>
                </a:solidFill>
              </a:rPr>
              <a:t> with </a:t>
            </a:r>
            <a:r>
              <a:rPr lang="it-IT" altLang="it-IT" sz="1600" dirty="0" err="1">
                <a:solidFill>
                  <a:srgbClr val="445665"/>
                </a:solidFill>
              </a:rPr>
              <a:t>taxanes</a:t>
            </a:r>
            <a:r>
              <a:rPr lang="it-IT" altLang="it-IT" sz="1600" dirty="0">
                <a:solidFill>
                  <a:srgbClr val="445665"/>
                </a:solidFill>
              </a:rPr>
              <a:t> and </a:t>
            </a:r>
            <a:r>
              <a:rPr lang="it-IT" altLang="it-IT" sz="1600" dirty="0" err="1">
                <a:solidFill>
                  <a:srgbClr val="445665"/>
                </a:solidFill>
              </a:rPr>
              <a:t>fluorophyrimidines</a:t>
            </a:r>
            <a:r>
              <a:rPr lang="it-IT" altLang="it-IT" sz="1600" dirty="0">
                <a:solidFill>
                  <a:srgbClr val="445665"/>
                </a:solidFill>
              </a:rPr>
              <a:t>)</a:t>
            </a:r>
          </a:p>
          <a:p>
            <a:pPr marL="179388" indent="-179388">
              <a:spcBef>
                <a:spcPct val="0"/>
              </a:spcBef>
              <a:spcAft>
                <a:spcPts val="1350"/>
              </a:spcAft>
              <a:buClr>
                <a:srgbClr val="D44927"/>
              </a:buClr>
            </a:pPr>
            <a:r>
              <a:rPr lang="it-IT" altLang="it-IT" sz="1600" b="1" dirty="0">
                <a:solidFill>
                  <a:srgbClr val="445665"/>
                </a:solidFill>
              </a:rPr>
              <a:t>PFS: </a:t>
            </a:r>
            <a:r>
              <a:rPr lang="it-IT" altLang="it-IT" sz="1600" dirty="0">
                <a:solidFill>
                  <a:srgbClr val="445665"/>
                </a:solidFill>
              </a:rPr>
              <a:t>TRIPLET &gt; DOUBLET (</a:t>
            </a:r>
            <a:r>
              <a:rPr lang="it-IT" altLang="it-IT" sz="1600" dirty="0" err="1">
                <a:solidFill>
                  <a:srgbClr val="445665"/>
                </a:solidFill>
              </a:rPr>
              <a:t>mainly</a:t>
            </a:r>
            <a:r>
              <a:rPr lang="it-IT" altLang="it-IT" sz="1600" dirty="0">
                <a:solidFill>
                  <a:srgbClr val="445665"/>
                </a:solidFill>
              </a:rPr>
              <a:t> </a:t>
            </a:r>
            <a:r>
              <a:rPr lang="it-IT" altLang="it-IT" sz="1600" dirty="0" err="1">
                <a:solidFill>
                  <a:srgbClr val="445665"/>
                </a:solidFill>
              </a:rPr>
              <a:t>if</a:t>
            </a:r>
            <a:r>
              <a:rPr lang="it-IT" altLang="it-IT" sz="1600" dirty="0">
                <a:solidFill>
                  <a:srgbClr val="445665"/>
                </a:solidFill>
              </a:rPr>
              <a:t> with </a:t>
            </a:r>
            <a:r>
              <a:rPr lang="it-IT" altLang="it-IT" sz="1600" dirty="0" err="1">
                <a:solidFill>
                  <a:srgbClr val="445665"/>
                </a:solidFill>
              </a:rPr>
              <a:t>taxanes</a:t>
            </a:r>
            <a:r>
              <a:rPr lang="it-IT" altLang="it-IT" sz="1600" dirty="0">
                <a:solidFill>
                  <a:srgbClr val="445665"/>
                </a:solidFill>
              </a:rPr>
              <a:t>)</a:t>
            </a:r>
          </a:p>
          <a:p>
            <a:pPr marL="179388" indent="-179388">
              <a:spcBef>
                <a:spcPct val="0"/>
              </a:spcBef>
              <a:spcAft>
                <a:spcPts val="1350"/>
              </a:spcAft>
              <a:buClr>
                <a:srgbClr val="D44927"/>
              </a:buClr>
            </a:pPr>
            <a:r>
              <a:rPr lang="it-IT" altLang="it-IT" sz="1600" b="1" dirty="0">
                <a:solidFill>
                  <a:srgbClr val="445665"/>
                </a:solidFill>
              </a:rPr>
              <a:t>OS: </a:t>
            </a:r>
            <a:r>
              <a:rPr lang="it-IT" altLang="it-IT" sz="1600" dirty="0">
                <a:solidFill>
                  <a:srgbClr val="445665"/>
                </a:solidFill>
              </a:rPr>
              <a:t>TRIPLET &gt; DOUBLET (</a:t>
            </a:r>
            <a:r>
              <a:rPr lang="it-IT" altLang="it-IT" sz="1600" dirty="0" err="1">
                <a:solidFill>
                  <a:srgbClr val="445665"/>
                </a:solidFill>
              </a:rPr>
              <a:t>mainly</a:t>
            </a:r>
            <a:r>
              <a:rPr lang="it-IT" altLang="it-IT" sz="1600" dirty="0">
                <a:solidFill>
                  <a:srgbClr val="445665"/>
                </a:solidFill>
              </a:rPr>
              <a:t> </a:t>
            </a:r>
            <a:r>
              <a:rPr lang="it-IT" altLang="it-IT" sz="1600" dirty="0" err="1">
                <a:solidFill>
                  <a:srgbClr val="445665"/>
                </a:solidFill>
              </a:rPr>
              <a:t>if</a:t>
            </a:r>
            <a:r>
              <a:rPr lang="it-IT" altLang="it-IT" sz="1600" dirty="0">
                <a:solidFill>
                  <a:srgbClr val="445665"/>
                </a:solidFill>
              </a:rPr>
              <a:t> with </a:t>
            </a:r>
            <a:r>
              <a:rPr lang="it-IT" altLang="it-IT" sz="1600" dirty="0" err="1">
                <a:solidFill>
                  <a:srgbClr val="445665"/>
                </a:solidFill>
              </a:rPr>
              <a:t>taxanes</a:t>
            </a:r>
            <a:r>
              <a:rPr lang="it-IT" altLang="it-IT" sz="1600" dirty="0">
                <a:solidFill>
                  <a:srgbClr val="445665"/>
                </a:solidFill>
              </a:rPr>
              <a:t> and </a:t>
            </a:r>
            <a:r>
              <a:rPr lang="it-IT" altLang="it-IT" sz="1600" dirty="0" err="1">
                <a:solidFill>
                  <a:srgbClr val="445665"/>
                </a:solidFill>
              </a:rPr>
              <a:t>cisplatin</a:t>
            </a:r>
            <a:r>
              <a:rPr lang="it-IT" altLang="it-IT" sz="1600" dirty="0">
                <a:solidFill>
                  <a:srgbClr val="445665"/>
                </a:solidFill>
              </a:rPr>
              <a:t>)</a:t>
            </a:r>
          </a:p>
          <a:p>
            <a:pPr marL="179388" indent="-179388">
              <a:spcBef>
                <a:spcPct val="0"/>
              </a:spcBef>
              <a:spcAft>
                <a:spcPts val="1350"/>
              </a:spcAft>
              <a:buClr>
                <a:srgbClr val="D44927"/>
              </a:buClr>
            </a:pPr>
            <a:r>
              <a:rPr lang="it-IT" altLang="it-IT" sz="1600" b="1" dirty="0">
                <a:solidFill>
                  <a:srgbClr val="445665"/>
                </a:solidFill>
              </a:rPr>
              <a:t>TOX:</a:t>
            </a:r>
            <a:r>
              <a:rPr lang="it-IT" altLang="it-IT" sz="1600" dirty="0">
                <a:solidFill>
                  <a:srgbClr val="445665"/>
                </a:solidFill>
              </a:rPr>
              <a:t> TRIPLET &gt; DOUBLET (G3-4 </a:t>
            </a:r>
            <a:r>
              <a:rPr lang="it-IT" altLang="it-IT" sz="1600" dirty="0" err="1">
                <a:solidFill>
                  <a:srgbClr val="445665"/>
                </a:solidFill>
              </a:rPr>
              <a:t>mucositis</a:t>
            </a:r>
            <a:r>
              <a:rPr lang="it-IT" altLang="it-IT" sz="1600" dirty="0">
                <a:solidFill>
                  <a:srgbClr val="445665"/>
                </a:solidFill>
              </a:rPr>
              <a:t>, </a:t>
            </a:r>
            <a:r>
              <a:rPr lang="it-IT" altLang="it-IT" sz="1600" dirty="0" err="1">
                <a:solidFill>
                  <a:srgbClr val="445665"/>
                </a:solidFill>
              </a:rPr>
              <a:t>thrombocytopenia</a:t>
            </a:r>
            <a:r>
              <a:rPr lang="it-IT" altLang="it-IT" sz="1600" dirty="0">
                <a:solidFill>
                  <a:srgbClr val="445665"/>
                </a:solidFill>
              </a:rPr>
              <a:t>, </a:t>
            </a:r>
            <a:r>
              <a:rPr lang="it-IT" altLang="it-IT" sz="1600" dirty="0" err="1">
                <a:solidFill>
                  <a:srgbClr val="445665"/>
                </a:solidFill>
              </a:rPr>
              <a:t>infection</a:t>
            </a:r>
            <a:r>
              <a:rPr lang="it-IT" altLang="it-IT" sz="1600" dirty="0">
                <a:solidFill>
                  <a:srgbClr val="445665"/>
                </a:solidFill>
              </a:rPr>
              <a:t>) </a:t>
            </a:r>
          </a:p>
        </p:txBody>
      </p:sp>
      <p:sp>
        <p:nvSpPr>
          <p:cNvPr id="15" name="Rettangolo 14">
            <a:extLst>
              <a:ext uri="{FF2B5EF4-FFF2-40B4-BE49-F238E27FC236}">
                <a16:creationId xmlns:a16="http://schemas.microsoft.com/office/drawing/2014/main" id="{C649BB68-670F-394C-9D16-72295C021D94}"/>
              </a:ext>
            </a:extLst>
          </p:cNvPr>
          <p:cNvSpPr/>
          <p:nvPr/>
        </p:nvSpPr>
        <p:spPr bwMode="auto">
          <a:xfrm>
            <a:off x="0" y="772549"/>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
        <p:nvSpPr>
          <p:cNvPr id="19" name="Title 1"/>
          <p:cNvSpPr txBox="1">
            <a:spLocks/>
          </p:cNvSpPr>
          <p:nvPr/>
        </p:nvSpPr>
        <p:spPr>
          <a:xfrm>
            <a:off x="323528" y="188640"/>
            <a:ext cx="7945050" cy="584936"/>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1600" kern="1200" cap="none" baseline="0">
                <a:solidFill>
                  <a:schemeClr val="accent1"/>
                </a:solidFill>
                <a:latin typeface="DIN-Bold" panose="020B0500000000000000" pitchFamily="34" charset="0"/>
                <a:ea typeface="+mj-ea"/>
                <a:cs typeface="+mj-cs"/>
              </a:defRPr>
            </a:lvl1pPr>
          </a:lstStyle>
          <a:p>
            <a:pPr algn="ctr"/>
            <a:r>
              <a:rPr lang="it-IT" sz="2400" b="1" kern="0" dirty="0">
                <a:solidFill>
                  <a:srgbClr val="002060"/>
                </a:solidFill>
                <a:latin typeface="Calibri" panose="020F0502020204030204" pitchFamily="34" charset="0"/>
                <a:cs typeface="Calibri" panose="020F0502020204030204" pitchFamily="34" charset="0"/>
              </a:rPr>
              <a:t>First Line: </a:t>
            </a:r>
            <a:r>
              <a:rPr lang="it-IT" sz="2400" b="1" dirty="0">
                <a:solidFill>
                  <a:srgbClr val="002060"/>
                </a:solidFill>
                <a:latin typeface="+mn-lt"/>
                <a:cs typeface="Arial" panose="020B0604020202020204" pitchFamily="34" charset="0"/>
              </a:rPr>
              <a:t>3 vs 2 CT agents</a:t>
            </a:r>
            <a:endParaRPr lang="en-US" sz="2400" b="1" dirty="0">
              <a:solidFill>
                <a:srgbClr val="002060"/>
              </a:solidFill>
              <a:latin typeface="+mn-lt"/>
              <a:cs typeface="Arial" panose="020B0604020202020204" pitchFamily="34" charset="0"/>
            </a:endParaRPr>
          </a:p>
        </p:txBody>
      </p:sp>
      <p:pic>
        <p:nvPicPr>
          <p:cNvPr id="13" name="Picture 1"/>
          <p:cNvPicPr>
            <a:picLocks noChangeAspect="1"/>
          </p:cNvPicPr>
          <p:nvPr/>
        </p:nvPicPr>
        <p:blipFill>
          <a:blip r:embed="rId3" cstate="print"/>
          <a:stretch>
            <a:fillRect/>
          </a:stretch>
        </p:blipFill>
        <p:spPr>
          <a:xfrm>
            <a:off x="281299" y="1028979"/>
            <a:ext cx="4975860" cy="1234161"/>
          </a:xfrm>
          <a:prstGeom prst="rect">
            <a:avLst/>
          </a:prstGeom>
          <a:ln w="3175" cap="sq">
            <a:solidFill>
              <a:schemeClr val="accent3"/>
            </a:solidFill>
            <a:prstDash val="solid"/>
            <a:miter lim="800000"/>
          </a:ln>
          <a:effectLst>
            <a:outerShdw blurRad="50800" dist="38100" dir="2700000" algn="tl" rotWithShape="0">
              <a:srgbClr val="000000">
                <a:alpha val="43000"/>
              </a:srgbClr>
            </a:outerShdw>
          </a:effectLst>
        </p:spPr>
      </p:pic>
      <p:grpSp>
        <p:nvGrpSpPr>
          <p:cNvPr id="2" name="Gruppo 1">
            <a:extLst>
              <a:ext uri="{FF2B5EF4-FFF2-40B4-BE49-F238E27FC236}">
                <a16:creationId xmlns:a16="http://schemas.microsoft.com/office/drawing/2014/main" id="{251446AA-BC00-4848-84AE-EC45F06B1EBB}"/>
              </a:ext>
            </a:extLst>
          </p:cNvPr>
          <p:cNvGrpSpPr/>
          <p:nvPr/>
        </p:nvGrpSpPr>
        <p:grpSpPr>
          <a:xfrm>
            <a:off x="267483" y="2708920"/>
            <a:ext cx="5939949" cy="2165450"/>
            <a:chOff x="267617" y="2551177"/>
            <a:chExt cx="5939949" cy="2165450"/>
          </a:xfrm>
        </p:grpSpPr>
        <p:pic>
          <p:nvPicPr>
            <p:cNvPr id="10" name="Picture 105153"/>
            <p:cNvPicPr/>
            <p:nvPr/>
          </p:nvPicPr>
          <p:blipFill rotWithShape="1">
            <a:blip r:embed="rId4" cstate="print"/>
            <a:srcRect t="91076"/>
            <a:stretch/>
          </p:blipFill>
          <p:spPr bwMode="auto">
            <a:xfrm>
              <a:off x="267617" y="3283177"/>
              <a:ext cx="5874877" cy="717694"/>
            </a:xfrm>
            <a:prstGeom prst="rect">
              <a:avLst/>
            </a:prstGeom>
            <a:ln>
              <a:noFill/>
            </a:ln>
            <a:extLst>
              <a:ext uri="{53640926-AAD7-44D8-BBD7-CCE9431645EC}">
                <a14:shadowObscured xmlns:a14="http://schemas.microsoft.com/office/drawing/2010/main"/>
              </a:ext>
            </a:extLst>
          </p:spPr>
        </p:pic>
        <p:pic>
          <p:nvPicPr>
            <p:cNvPr id="18" name="Picture 105151"/>
            <p:cNvPicPr/>
            <p:nvPr/>
          </p:nvPicPr>
          <p:blipFill rotWithShape="1">
            <a:blip r:embed="rId5" cstate="print"/>
            <a:srcRect t="91679"/>
            <a:stretch/>
          </p:blipFill>
          <p:spPr bwMode="auto">
            <a:xfrm>
              <a:off x="323528" y="4083024"/>
              <a:ext cx="5874877" cy="633603"/>
            </a:xfrm>
            <a:prstGeom prst="rect">
              <a:avLst/>
            </a:prstGeom>
            <a:ln>
              <a:noFill/>
            </a:ln>
            <a:extLst>
              <a:ext uri="{53640926-AAD7-44D8-BBD7-CCE9431645EC}">
                <a14:shadowObscured xmlns:a14="http://schemas.microsoft.com/office/drawing/2010/main"/>
              </a:ext>
            </a:extLst>
          </p:spPr>
        </p:pic>
        <p:pic>
          <p:nvPicPr>
            <p:cNvPr id="20" name="Picture 105155"/>
            <p:cNvPicPr/>
            <p:nvPr/>
          </p:nvPicPr>
          <p:blipFill rotWithShape="1">
            <a:blip r:embed="rId6" cstate="print"/>
            <a:srcRect t="91687"/>
            <a:stretch/>
          </p:blipFill>
          <p:spPr bwMode="auto">
            <a:xfrm>
              <a:off x="281299" y="2551177"/>
              <a:ext cx="5926267" cy="511810"/>
            </a:xfrm>
            <a:prstGeom prst="rect">
              <a:avLst/>
            </a:prstGeom>
            <a:ln>
              <a:noFill/>
            </a:ln>
            <a:extLst>
              <a:ext uri="{53640926-AAD7-44D8-BBD7-CCE9431645EC}">
                <a14:shadowObscured xmlns:a14="http://schemas.microsoft.com/office/drawing/2010/main"/>
              </a:ext>
            </a:extLst>
          </p:spPr>
        </p:pic>
        <p:sp>
          <p:nvSpPr>
            <p:cNvPr id="16" name="Rounded Rectangle 6"/>
            <p:cNvSpPr/>
            <p:nvPr/>
          </p:nvSpPr>
          <p:spPr>
            <a:xfrm>
              <a:off x="5220072" y="2564904"/>
              <a:ext cx="216024" cy="1440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 name="Rounded Rectangle 6"/>
            <p:cNvSpPr/>
            <p:nvPr/>
          </p:nvSpPr>
          <p:spPr>
            <a:xfrm>
              <a:off x="4860032" y="3356992"/>
              <a:ext cx="288032" cy="2160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Rounded Rectangle 6"/>
            <p:cNvSpPr/>
            <p:nvPr/>
          </p:nvSpPr>
          <p:spPr>
            <a:xfrm>
              <a:off x="5004048" y="4149080"/>
              <a:ext cx="288032" cy="1440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14" name="CasellaDiTesto 4">
            <a:extLst>
              <a:ext uri="{FF2B5EF4-FFF2-40B4-BE49-F238E27FC236}">
                <a16:creationId xmlns:a16="http://schemas.microsoft.com/office/drawing/2014/main" id="{F0BAFFA1-BD85-C046-BE04-FAFA5F47215D}"/>
              </a:ext>
            </a:extLst>
          </p:cNvPr>
          <p:cNvSpPr txBox="1">
            <a:spLocks noChangeArrowheads="1"/>
          </p:cNvSpPr>
          <p:nvPr/>
        </p:nvSpPr>
        <p:spPr bwMode="auto">
          <a:xfrm>
            <a:off x="5436096" y="6304838"/>
            <a:ext cx="3146855" cy="246221"/>
          </a:xfrm>
          <a:prstGeom prst="rect">
            <a:avLst/>
          </a:prstGeom>
          <a:solidFill>
            <a:srgbClr val="FFFFFF"/>
          </a:solidFill>
          <a:ln>
            <a:noFill/>
          </a:ln>
        </p:spPr>
        <p:txBody>
          <a:bodyPr wrap="square">
            <a:spAutoFit/>
          </a:bodyPr>
          <a:lstStyle>
            <a:lvl1pPr eaLnBrk="0" hangingPunct="0">
              <a:spcBef>
                <a:spcPct val="20000"/>
              </a:spcBef>
              <a:buChar char="•"/>
              <a:defRPr sz="2800">
                <a:solidFill>
                  <a:schemeClr val="tx1"/>
                </a:solidFill>
                <a:latin typeface="Arial" pitchFamily="34" charset="0"/>
                <a:cs typeface="Arial" pitchFamily="34" charset="0"/>
              </a:defRPr>
            </a:lvl1pPr>
            <a:lvl2pPr marL="742950" indent="-285750" eaLnBrk="0" hangingPunct="0">
              <a:spcBef>
                <a:spcPct val="20000"/>
              </a:spcBef>
              <a:buChar char="•"/>
              <a:defRPr sz="26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a:solidFill>
                  <a:schemeClr val="tx1"/>
                </a:solidFill>
                <a:latin typeface="Arial" pitchFamily="34" charset="0"/>
                <a:cs typeface="Arial" pitchFamily="34" charset="0"/>
              </a:defRPr>
            </a:lvl9pPr>
          </a:lstStyle>
          <a:p>
            <a:pPr algn="r" eaLnBrk="1" hangingPunct="1">
              <a:spcBef>
                <a:spcPct val="0"/>
              </a:spcBef>
              <a:buNone/>
              <a:defRPr/>
            </a:pPr>
            <a:r>
              <a:rPr lang="en-US" altLang="it-IT" sz="1000" i="1" dirty="0">
                <a:solidFill>
                  <a:prstClr val="white">
                    <a:lumMod val="50000"/>
                  </a:prstClr>
                </a:solidFill>
              </a:rPr>
              <a:t>Mohammad N.H et al, Cancer Metastasis Rev 2015</a:t>
            </a:r>
          </a:p>
        </p:txBody>
      </p:sp>
    </p:spTree>
    <p:extLst>
      <p:ext uri="{BB962C8B-B14F-4D97-AF65-F5344CB8AC3E}">
        <p14:creationId xmlns:p14="http://schemas.microsoft.com/office/powerpoint/2010/main" val="101541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stretch>
            <a:fillRect/>
          </a:stretch>
        </p:blipFill>
        <p:spPr>
          <a:xfrm>
            <a:off x="337713" y="1372183"/>
            <a:ext cx="4234287" cy="1101987"/>
          </a:xfrm>
          <a:prstGeom prst="rect">
            <a:avLst/>
          </a:prstGeom>
        </p:spPr>
      </p:pic>
      <p:pic>
        <p:nvPicPr>
          <p:cNvPr id="9" name="Immagine 8"/>
          <p:cNvPicPr>
            <a:picLocks noChangeAspect="1"/>
          </p:cNvPicPr>
          <p:nvPr/>
        </p:nvPicPr>
        <p:blipFill>
          <a:blip r:embed="rId4" cstate="print"/>
          <a:stretch>
            <a:fillRect/>
          </a:stretch>
        </p:blipFill>
        <p:spPr>
          <a:xfrm>
            <a:off x="5484426" y="3172386"/>
            <a:ext cx="2806561" cy="1901011"/>
          </a:xfrm>
          <a:prstGeom prst="rect">
            <a:avLst/>
          </a:prstGeom>
        </p:spPr>
      </p:pic>
      <p:pic>
        <p:nvPicPr>
          <p:cNvPr id="10" name="Immagine 9"/>
          <p:cNvPicPr>
            <a:picLocks noChangeAspect="1"/>
          </p:cNvPicPr>
          <p:nvPr/>
        </p:nvPicPr>
        <p:blipFill>
          <a:blip r:embed="rId5" cstate="print"/>
          <a:stretch>
            <a:fillRect/>
          </a:stretch>
        </p:blipFill>
        <p:spPr>
          <a:xfrm>
            <a:off x="331972" y="2810594"/>
            <a:ext cx="3841011" cy="2910852"/>
          </a:xfrm>
          <a:prstGeom prst="rect">
            <a:avLst/>
          </a:prstGeom>
        </p:spPr>
      </p:pic>
      <p:sp>
        <p:nvSpPr>
          <p:cNvPr id="11" name="Title 1"/>
          <p:cNvSpPr txBox="1">
            <a:spLocks noGrp="1"/>
          </p:cNvSpPr>
          <p:nvPr>
            <p:ph type="title"/>
          </p:nvPr>
        </p:nvSpPr>
        <p:spPr>
          <a:xfrm>
            <a:off x="1058083" y="123574"/>
            <a:ext cx="7027833" cy="779915"/>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1600" kern="1200" cap="none" baseline="0">
                <a:solidFill>
                  <a:schemeClr val="accent1"/>
                </a:solidFill>
                <a:latin typeface="DIN-Bold" panose="020B0500000000000000" pitchFamily="34" charset="0"/>
                <a:ea typeface="+mj-ea"/>
                <a:cs typeface="+mj-cs"/>
              </a:defRPr>
            </a:lvl1pPr>
          </a:lstStyle>
          <a:p>
            <a:pPr algn="ctr"/>
            <a:r>
              <a:rPr lang="it-IT" sz="2400" b="1" dirty="0">
                <a:solidFill>
                  <a:srgbClr val="002060"/>
                </a:solidFill>
                <a:latin typeface="Calibri" panose="020F0502020204030204" pitchFamily="34" charset="0"/>
                <a:cs typeface="Arial" panose="020B0604020202020204" pitchFamily="34" charset="0"/>
              </a:rPr>
              <a:t>First Line in HER-2 positive </a:t>
            </a:r>
            <a:r>
              <a:rPr lang="it-IT" sz="2400" b="1" dirty="0" err="1">
                <a:solidFill>
                  <a:srgbClr val="002060"/>
                </a:solidFill>
                <a:latin typeface="Calibri" panose="020F0502020204030204" pitchFamily="34" charset="0"/>
                <a:cs typeface="Arial" panose="020B0604020202020204" pitchFamily="34" charset="0"/>
              </a:rPr>
              <a:t>advanced</a:t>
            </a:r>
            <a:r>
              <a:rPr lang="it-IT" sz="2400" b="1" dirty="0">
                <a:solidFill>
                  <a:srgbClr val="002060"/>
                </a:solidFill>
                <a:latin typeface="Calibri" panose="020F0502020204030204" pitchFamily="34" charset="0"/>
                <a:cs typeface="Arial" panose="020B0604020202020204" pitchFamily="34" charset="0"/>
              </a:rPr>
              <a:t> </a:t>
            </a:r>
            <a:r>
              <a:rPr lang="it-IT" sz="2400" b="1" dirty="0" err="1">
                <a:solidFill>
                  <a:srgbClr val="002060"/>
                </a:solidFill>
                <a:latin typeface="Calibri" panose="020F0502020204030204" pitchFamily="34" charset="0"/>
                <a:cs typeface="Arial" panose="020B0604020202020204" pitchFamily="34" charset="0"/>
              </a:rPr>
              <a:t>Gastric</a:t>
            </a:r>
            <a:r>
              <a:rPr lang="it-IT" sz="2400" b="1" dirty="0">
                <a:solidFill>
                  <a:srgbClr val="002060"/>
                </a:solidFill>
                <a:latin typeface="Calibri" panose="020F0502020204030204" pitchFamily="34" charset="0"/>
                <a:cs typeface="Arial" panose="020B0604020202020204" pitchFamily="34" charset="0"/>
              </a:rPr>
              <a:t> </a:t>
            </a:r>
            <a:r>
              <a:rPr lang="it-IT" sz="2400" b="1" dirty="0" err="1">
                <a:solidFill>
                  <a:srgbClr val="002060"/>
                </a:solidFill>
                <a:latin typeface="Calibri" panose="020F0502020204030204" pitchFamily="34" charset="0"/>
                <a:cs typeface="Arial" panose="020B0604020202020204" pitchFamily="34" charset="0"/>
              </a:rPr>
              <a:t>Cancer</a:t>
            </a:r>
            <a:r>
              <a:rPr lang="it-IT" sz="2400" b="1" dirty="0">
                <a:solidFill>
                  <a:srgbClr val="002060"/>
                </a:solidFill>
                <a:latin typeface="Calibri" panose="020F0502020204030204" pitchFamily="34" charset="0"/>
                <a:cs typeface="Arial" panose="020B0604020202020204" pitchFamily="34" charset="0"/>
              </a:rPr>
              <a:t> </a:t>
            </a:r>
            <a:endParaRPr lang="en-US" sz="2400" b="1" dirty="0">
              <a:solidFill>
                <a:srgbClr val="002060"/>
              </a:solidFill>
              <a:latin typeface="Calibri" panose="020F0502020204030204" pitchFamily="34" charset="0"/>
              <a:cs typeface="Arial" panose="020B0604020202020204" pitchFamily="34" charset="0"/>
            </a:endParaRPr>
          </a:p>
        </p:txBody>
      </p:sp>
      <p:sp>
        <p:nvSpPr>
          <p:cNvPr id="13" name="Rettangolo 12"/>
          <p:cNvSpPr/>
          <p:nvPr/>
        </p:nvSpPr>
        <p:spPr>
          <a:xfrm>
            <a:off x="5473026" y="5092839"/>
            <a:ext cx="3053437" cy="830997"/>
          </a:xfrm>
          <a:prstGeom prst="rect">
            <a:avLst/>
          </a:prstGeom>
        </p:spPr>
        <p:txBody>
          <a:bodyPr wrap="square">
            <a:spAutoFit/>
          </a:bodyPr>
          <a:lstStyle/>
          <a:p>
            <a:r>
              <a:rPr lang="it-IT" sz="1200" dirty="0">
                <a:solidFill>
                  <a:srgbClr val="000000"/>
                </a:solidFill>
                <a:latin typeface="ArialMT"/>
              </a:rPr>
              <a:t>- HER2 </a:t>
            </a:r>
            <a:r>
              <a:rPr lang="it-IT" sz="1200" dirty="0" err="1">
                <a:solidFill>
                  <a:srgbClr val="000000"/>
                </a:solidFill>
                <a:latin typeface="ArialMT"/>
              </a:rPr>
              <a:t>positivity</a:t>
            </a:r>
            <a:r>
              <a:rPr lang="it-IT" sz="1200" dirty="0">
                <a:solidFill>
                  <a:srgbClr val="000000"/>
                </a:solidFill>
                <a:latin typeface="ArialMT"/>
              </a:rPr>
              <a:t>: ~20%</a:t>
            </a:r>
          </a:p>
          <a:p>
            <a:r>
              <a:rPr lang="it-IT" sz="1200" dirty="0">
                <a:solidFill>
                  <a:srgbClr val="000000"/>
                </a:solidFill>
                <a:latin typeface="ArialMT"/>
              </a:rPr>
              <a:t>- </a:t>
            </a:r>
            <a:r>
              <a:rPr lang="it-IT" sz="1200" dirty="0" err="1">
                <a:solidFill>
                  <a:srgbClr val="000000"/>
                </a:solidFill>
                <a:latin typeface="ArialMT"/>
              </a:rPr>
              <a:t>Significant</a:t>
            </a:r>
            <a:r>
              <a:rPr lang="it-IT" sz="1200" dirty="0">
                <a:solidFill>
                  <a:srgbClr val="000000"/>
                </a:solidFill>
                <a:latin typeface="ArialMT"/>
              </a:rPr>
              <a:t> HER2 </a:t>
            </a:r>
            <a:r>
              <a:rPr lang="it-IT" sz="1200" dirty="0" err="1">
                <a:solidFill>
                  <a:srgbClr val="000000"/>
                </a:solidFill>
                <a:latin typeface="ArialMT"/>
              </a:rPr>
              <a:t>positivity</a:t>
            </a:r>
            <a:r>
              <a:rPr lang="it-IT" sz="1200" dirty="0">
                <a:solidFill>
                  <a:srgbClr val="000000"/>
                </a:solidFill>
                <a:latin typeface="ArialMT"/>
              </a:rPr>
              <a:t>: ~16%</a:t>
            </a:r>
          </a:p>
          <a:p>
            <a:r>
              <a:rPr lang="it-IT" sz="1200" dirty="0">
                <a:solidFill>
                  <a:srgbClr val="0070C1"/>
                </a:solidFill>
                <a:latin typeface="Wingdings-Regular"/>
              </a:rPr>
              <a:t>- </a:t>
            </a:r>
            <a:r>
              <a:rPr lang="it-IT" sz="1200" dirty="0" err="1">
                <a:solidFill>
                  <a:srgbClr val="000000"/>
                </a:solidFill>
                <a:latin typeface="ArialMT"/>
              </a:rPr>
              <a:t>Proximal</a:t>
            </a:r>
            <a:r>
              <a:rPr lang="it-IT" sz="1200" dirty="0">
                <a:solidFill>
                  <a:srgbClr val="000000"/>
                </a:solidFill>
                <a:latin typeface="ArialMT"/>
              </a:rPr>
              <a:t> &gt; </a:t>
            </a:r>
            <a:r>
              <a:rPr lang="it-IT" sz="1200" dirty="0" err="1">
                <a:solidFill>
                  <a:srgbClr val="000000"/>
                </a:solidFill>
                <a:latin typeface="ArialMT"/>
              </a:rPr>
              <a:t>distal</a:t>
            </a:r>
            <a:r>
              <a:rPr lang="it-IT" sz="1200" dirty="0">
                <a:solidFill>
                  <a:srgbClr val="000000"/>
                </a:solidFill>
                <a:latin typeface="ArialMT"/>
              </a:rPr>
              <a:t> </a:t>
            </a:r>
            <a:r>
              <a:rPr lang="it-IT" sz="1200" dirty="0" err="1">
                <a:solidFill>
                  <a:srgbClr val="000000"/>
                </a:solidFill>
                <a:latin typeface="ArialMT"/>
              </a:rPr>
              <a:t>gastric</a:t>
            </a:r>
            <a:r>
              <a:rPr lang="it-IT" sz="1200" dirty="0">
                <a:solidFill>
                  <a:srgbClr val="000000"/>
                </a:solidFill>
                <a:latin typeface="ArialMT"/>
              </a:rPr>
              <a:t> </a:t>
            </a:r>
            <a:r>
              <a:rPr lang="it-IT" sz="1200" dirty="0" err="1">
                <a:solidFill>
                  <a:srgbClr val="000000"/>
                </a:solidFill>
                <a:latin typeface="ArialMT"/>
              </a:rPr>
              <a:t>cancer</a:t>
            </a:r>
            <a:endParaRPr lang="it-IT" sz="1200" dirty="0">
              <a:solidFill>
                <a:srgbClr val="000000"/>
              </a:solidFill>
              <a:latin typeface="ArialMT"/>
            </a:endParaRPr>
          </a:p>
          <a:p>
            <a:r>
              <a:rPr lang="it-IT" sz="1200" dirty="0">
                <a:solidFill>
                  <a:srgbClr val="0070C1"/>
                </a:solidFill>
                <a:latin typeface="Wingdings-Regular"/>
              </a:rPr>
              <a:t>- </a:t>
            </a:r>
            <a:r>
              <a:rPr lang="it-IT" sz="1200" dirty="0" err="1">
                <a:solidFill>
                  <a:srgbClr val="000000"/>
                </a:solidFill>
                <a:latin typeface="ArialMT"/>
              </a:rPr>
              <a:t>Intestinal</a:t>
            </a:r>
            <a:r>
              <a:rPr lang="it-IT" sz="1200" dirty="0">
                <a:solidFill>
                  <a:srgbClr val="000000"/>
                </a:solidFill>
                <a:latin typeface="ArialMT"/>
              </a:rPr>
              <a:t> &gt;&gt; diffuse </a:t>
            </a:r>
            <a:r>
              <a:rPr lang="it-IT" sz="1200" dirty="0" err="1">
                <a:solidFill>
                  <a:srgbClr val="000000"/>
                </a:solidFill>
                <a:latin typeface="ArialMT"/>
              </a:rPr>
              <a:t>gastric</a:t>
            </a:r>
            <a:r>
              <a:rPr lang="it-IT" sz="1200" dirty="0">
                <a:solidFill>
                  <a:srgbClr val="000000"/>
                </a:solidFill>
                <a:latin typeface="ArialMT"/>
              </a:rPr>
              <a:t> </a:t>
            </a:r>
            <a:r>
              <a:rPr lang="it-IT" sz="1200" dirty="0" err="1">
                <a:solidFill>
                  <a:srgbClr val="000000"/>
                </a:solidFill>
                <a:latin typeface="ArialMT"/>
              </a:rPr>
              <a:t>cancer</a:t>
            </a:r>
            <a:endParaRPr lang="it-IT" sz="1200" dirty="0"/>
          </a:p>
        </p:txBody>
      </p:sp>
      <p:sp>
        <p:nvSpPr>
          <p:cNvPr id="14" name="Rettangolo 13"/>
          <p:cNvSpPr/>
          <p:nvPr/>
        </p:nvSpPr>
        <p:spPr>
          <a:xfrm>
            <a:off x="479405" y="6129459"/>
            <a:ext cx="4572000" cy="276999"/>
          </a:xfrm>
          <a:prstGeom prst="rect">
            <a:avLst/>
          </a:prstGeom>
        </p:spPr>
        <p:txBody>
          <a:bodyPr>
            <a:spAutoFit/>
          </a:bodyPr>
          <a:lstStyle/>
          <a:p>
            <a:r>
              <a:rPr lang="en-US" sz="1200" dirty="0">
                <a:solidFill>
                  <a:srgbClr val="000000"/>
                </a:solidFill>
                <a:latin typeface="ArialMT"/>
              </a:rPr>
              <a:t>HER2, human epidermal growth factor receptor 2</a:t>
            </a:r>
            <a:endParaRPr lang="it-IT" dirty="0"/>
          </a:p>
        </p:txBody>
      </p:sp>
      <p:sp>
        <p:nvSpPr>
          <p:cNvPr id="16" name="CasellaDiTesto 15">
            <a:extLst>
              <a:ext uri="{FF2B5EF4-FFF2-40B4-BE49-F238E27FC236}">
                <a16:creationId xmlns:a16="http://schemas.microsoft.com/office/drawing/2014/main" id="{D7AEB567-71DD-FE4E-B739-F85BC5793E0C}"/>
              </a:ext>
            </a:extLst>
          </p:cNvPr>
          <p:cNvSpPr txBox="1"/>
          <p:nvPr/>
        </p:nvSpPr>
        <p:spPr>
          <a:xfrm>
            <a:off x="6468989" y="6221793"/>
            <a:ext cx="2057474" cy="276999"/>
          </a:xfrm>
          <a:prstGeom prst="rect">
            <a:avLst/>
          </a:prstGeom>
          <a:noFill/>
        </p:spPr>
        <p:txBody>
          <a:bodyPr wrap="square" rtlCol="0">
            <a:spAutoFit/>
          </a:bodyPr>
          <a:lstStyle/>
          <a:p>
            <a:r>
              <a:rPr lang="fr-FR" sz="1200" i="1" dirty="0">
                <a:latin typeface="Arial-BoldMT"/>
              </a:rPr>
              <a:t>Bang Y</a:t>
            </a:r>
            <a:r>
              <a:rPr lang="fr-FR" sz="1200" i="1" dirty="0">
                <a:latin typeface="ArialMT"/>
              </a:rPr>
              <a:t>, et al. </a:t>
            </a:r>
            <a:r>
              <a:rPr lang="fr-FR" sz="1200" i="1" dirty="0">
                <a:latin typeface="Arial" panose="020B0604020202020204" pitchFamily="34" charset="0"/>
              </a:rPr>
              <a:t>Lancet </a:t>
            </a:r>
            <a:r>
              <a:rPr lang="fr-FR" sz="1200" i="1" dirty="0">
                <a:latin typeface="ArialMT"/>
              </a:rPr>
              <a:t>2010</a:t>
            </a:r>
            <a:endParaRPr lang="it-IT" sz="1200" i="1" dirty="0"/>
          </a:p>
        </p:txBody>
      </p:sp>
      <p:pic>
        <p:nvPicPr>
          <p:cNvPr id="17" name="Immagine 16"/>
          <p:cNvPicPr>
            <a:picLocks noChangeAspect="1"/>
          </p:cNvPicPr>
          <p:nvPr/>
        </p:nvPicPr>
        <p:blipFill>
          <a:blip r:embed="rId6" cstate="print"/>
          <a:stretch>
            <a:fillRect/>
          </a:stretch>
        </p:blipFill>
        <p:spPr>
          <a:xfrm>
            <a:off x="4699884" y="1372183"/>
            <a:ext cx="4200000" cy="1510000"/>
          </a:xfrm>
          <a:prstGeom prst="rect">
            <a:avLst/>
          </a:prstGeom>
        </p:spPr>
      </p:pic>
      <p:sp>
        <p:nvSpPr>
          <p:cNvPr id="15" name="Rettangolo 14">
            <a:extLst>
              <a:ext uri="{FF2B5EF4-FFF2-40B4-BE49-F238E27FC236}">
                <a16:creationId xmlns:a16="http://schemas.microsoft.com/office/drawing/2014/main" id="{C649BB68-670F-394C-9D16-72295C021D94}"/>
              </a:ext>
            </a:extLst>
          </p:cNvPr>
          <p:cNvSpPr/>
          <p:nvPr/>
        </p:nvSpPr>
        <p:spPr bwMode="auto">
          <a:xfrm>
            <a:off x="0" y="772549"/>
            <a:ext cx="9144000" cy="130940"/>
          </a:xfrm>
          <a:prstGeom prst="rect">
            <a:avLst/>
          </a:prstGeom>
          <a:gradFill flip="none" rotWithShape="1">
            <a:gsLst>
              <a:gs pos="70000">
                <a:schemeClr val="tx2">
                  <a:lumMod val="75000"/>
                </a:scheme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a:defRPr/>
            </a:pPr>
            <a:endParaRPr lang="it-IT" sz="2700" dirty="0">
              <a:solidFill>
                <a:srgbClr val="FFFFFF"/>
              </a:solidFill>
              <a:latin typeface="Lucida Sans"/>
              <a:ea typeface="Calisto MT" pitchFamily="-112" charset="0"/>
              <a:cs typeface="Lucida Sans"/>
            </a:endParaRPr>
          </a:p>
        </p:txBody>
      </p:sp>
    </p:spTree>
    <p:extLst>
      <p:ext uri="{BB962C8B-B14F-4D97-AF65-F5344CB8AC3E}">
        <p14:creationId xmlns:p14="http://schemas.microsoft.com/office/powerpoint/2010/main" val="190633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2">
  <a:themeElements>
    <a:clrScheme name="lilly_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illy_wav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lly_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illy_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illy_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illy_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illy_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illy_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illy_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illy_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illy_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illy_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illy_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illy_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yramza GC 16X9">
  <a:themeElements>
    <a:clrScheme name="Custom 2">
      <a:dk1>
        <a:srgbClr val="445665"/>
      </a:dk1>
      <a:lt1>
        <a:sysClr val="window" lastClr="FFFFFF"/>
      </a:lt1>
      <a:dk2>
        <a:srgbClr val="000000"/>
      </a:dk2>
      <a:lt2>
        <a:srgbClr val="F5F6F7"/>
      </a:lt2>
      <a:accent1>
        <a:srgbClr val="445665"/>
      </a:accent1>
      <a:accent2>
        <a:srgbClr val="7D9AAA"/>
      </a:accent2>
      <a:accent3>
        <a:srgbClr val="D44927"/>
      </a:accent3>
      <a:accent4>
        <a:srgbClr val="A79E70"/>
      </a:accent4>
      <a:accent5>
        <a:srgbClr val="816461"/>
      </a:accent5>
      <a:accent6>
        <a:srgbClr val="00B3DD"/>
      </a:accent6>
      <a:hlink>
        <a:srgbClr val="445665"/>
      </a:hlink>
      <a:folHlink>
        <a:srgbClr val="D44927"/>
      </a:folHlink>
    </a:clrScheme>
    <a:fontScheme name="Custom 5">
      <a:majorFont>
        <a:latin typeface="DIN-Regular"/>
        <a:ea typeface=""/>
        <a:cs typeface=""/>
      </a:majorFont>
      <a:minorFont>
        <a:latin typeface="DIN-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Cyramza GC 16X9" id="{3E95295D-F8A8-453A-B55D-D1B265ED7BEB}" vid="{817D3B5C-9389-48C1-B11B-15CA7763DA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ersonalizza struttura">
  <a:themeElements>
    <a:clrScheme name="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rsonalizza struttur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8152"/>
        </a:solidFill>
        <a:ln w="44450" cap="flat" cmpd="sng" algn="ctr">
          <a:solidFill>
            <a:srgbClr val="5C9FC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45720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25000" smtClean="0">
            <a:ln>
              <a:noFill/>
            </a:ln>
            <a:solidFill>
              <a:schemeClr val="tx1"/>
            </a:solidFill>
            <a:effectLst/>
            <a:latin typeface="HelveticaNeueLT Com 55 Roman" pitchFamily="34" charset="0"/>
            <a:cs typeface="Arial" charset="0"/>
          </a:defRPr>
        </a:defPPr>
      </a:lstStyle>
    </a:spDef>
    <a:lnDef>
      <a:spPr bwMode="auto">
        <a:xfrm>
          <a:off x="0" y="0"/>
          <a:ext cx="1" cy="1"/>
        </a:xfrm>
        <a:custGeom>
          <a:avLst/>
          <a:gdLst/>
          <a:ahLst/>
          <a:cxnLst/>
          <a:rect l="0" t="0" r="0" b="0"/>
          <a:pathLst/>
        </a:custGeom>
        <a:solidFill>
          <a:srgbClr val="008152"/>
        </a:solidFill>
        <a:ln w="44450" cap="flat" cmpd="sng" algn="ctr">
          <a:solidFill>
            <a:srgbClr val="5C9FC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45720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25000" smtClean="0">
            <a:ln>
              <a:noFill/>
            </a:ln>
            <a:solidFill>
              <a:schemeClr val="tx1"/>
            </a:solidFill>
            <a:effectLst/>
            <a:latin typeface="HelveticaNeueLT Com 55 Roman" pitchFamily="34" charset="0"/>
            <a:cs typeface="Arial" charset="0"/>
          </a:defRPr>
        </a:defPPr>
      </a:lstStyle>
    </a:lnDef>
    <a:txDef>
      <a:spPr>
        <a:noFill/>
      </a:spPr>
      <a:bodyPr wrap="none" rtlCol="0">
        <a:spAutoFit/>
      </a:bodyPr>
      <a:lstStyle>
        <a:defPPr>
          <a:defRPr baseline="0" dirty="0" err="1" smtClean="0"/>
        </a:defPPr>
      </a:lstStyle>
    </a:txDef>
  </a:objectDefaults>
  <a:extraClrSchemeLst>
    <a:extraClrScheme>
      <a:clrScheme name="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18401</TotalTime>
  <Words>1562</Words>
  <Application>Microsoft Office PowerPoint</Application>
  <PresentationFormat>Presentazione su schermo (4:3)</PresentationFormat>
  <Paragraphs>278</Paragraphs>
  <Slides>30</Slides>
  <Notes>24</Notes>
  <HiddenSlides>0</HiddenSlides>
  <MMClips>0</MMClips>
  <ScaleCrop>false</ScaleCrop>
  <HeadingPairs>
    <vt:vector size="6" baseType="variant">
      <vt:variant>
        <vt:lpstr>Caratteri utilizzati</vt:lpstr>
      </vt:variant>
      <vt:variant>
        <vt:i4>12</vt:i4>
      </vt:variant>
      <vt:variant>
        <vt:lpstr>Tema</vt:lpstr>
      </vt:variant>
      <vt:variant>
        <vt:i4>4</vt:i4>
      </vt:variant>
      <vt:variant>
        <vt:lpstr>Titoli diapositive</vt:lpstr>
      </vt:variant>
      <vt:variant>
        <vt:i4>30</vt:i4>
      </vt:variant>
    </vt:vector>
  </HeadingPairs>
  <TitlesOfParts>
    <vt:vector size="46" baseType="lpstr">
      <vt:lpstr>Arial</vt:lpstr>
      <vt:lpstr>Arial-BoldMT</vt:lpstr>
      <vt:lpstr>ArialMT</vt:lpstr>
      <vt:lpstr>Calibri</vt:lpstr>
      <vt:lpstr>Calibri Light</vt:lpstr>
      <vt:lpstr>DIN-Bold</vt:lpstr>
      <vt:lpstr>DIN-Regular</vt:lpstr>
      <vt:lpstr>Garamond</vt:lpstr>
      <vt:lpstr>Lucida Sans</vt:lpstr>
      <vt:lpstr>Times New Roman</vt:lpstr>
      <vt:lpstr>Wingdings</vt:lpstr>
      <vt:lpstr>Wingdings-Regular</vt:lpstr>
      <vt:lpstr>Theme2</vt:lpstr>
      <vt:lpstr>Cyramza GC 16X9</vt:lpstr>
      <vt:lpstr>Office Theme</vt:lpstr>
      <vt:lpstr>Personalizza struttura</vt:lpstr>
      <vt:lpstr>Presentazione standard di PowerPoint</vt:lpstr>
      <vt:lpstr>Presentazione standard di PowerPoint</vt:lpstr>
      <vt:lpstr>AGENDA</vt:lpstr>
      <vt:lpstr>Treatment for advanced Gastric Cancer:  ESMO guidelines (Pan-Asian adapted) </vt:lpstr>
      <vt:lpstr>Presentazione standard di PowerPoint</vt:lpstr>
      <vt:lpstr>Presentazione standard di PowerPoint</vt:lpstr>
      <vt:lpstr>Treatment for advanced Gastric Cancer:  ESMO guidelines (Pan-Asian adapted) </vt:lpstr>
      <vt:lpstr>Presentazione standard di PowerPoint</vt:lpstr>
      <vt:lpstr>First Line in HER-2 positive advanced Gastric Cancer </vt:lpstr>
      <vt:lpstr>Treatment for advanced Gastric Cancer:  ESMO guidelines (Pan-Asian adapted) </vt:lpstr>
      <vt:lpstr>Presentazione standard di PowerPoint</vt:lpstr>
      <vt:lpstr>Presentazione standard di PowerPoint</vt:lpstr>
      <vt:lpstr>Presentazione standard di PowerPoint</vt:lpstr>
      <vt:lpstr>Who really benefit from a Third-line treatment?</vt:lpstr>
      <vt:lpstr>Continuum of care: a reality also for advanced gastric cancer</vt:lpstr>
      <vt:lpstr>Treatment for  advanced Gastric Cancer:  ESMO guidelines  (Pan-Asian adapted) </vt:lpstr>
      <vt:lpstr>AGENDA</vt:lpstr>
      <vt:lpstr>Target Therapy and Immunotherapy in advanced gastric cancer</vt:lpstr>
      <vt:lpstr>Presentazione standard di PowerPoint</vt:lpstr>
      <vt:lpstr>Presentazione standard di PowerPoint</vt:lpstr>
      <vt:lpstr>From morphological to molecular heterogeneity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Eli Lilly and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GIOVANNI AMBROSINO;gallo_massimo@lilly.com</dc:creator>
  <cp:lastModifiedBy>Clara</cp:lastModifiedBy>
  <cp:revision>706</cp:revision>
  <dcterms:created xsi:type="dcterms:W3CDTF">2015-10-28T13:14:34Z</dcterms:created>
  <dcterms:modified xsi:type="dcterms:W3CDTF">2019-10-19T16:21:12Z</dcterms:modified>
</cp:coreProperties>
</file>