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52"/>
  </p:notesMasterIdLst>
  <p:sldIdLst>
    <p:sldId id="256" r:id="rId2"/>
    <p:sldId id="258" r:id="rId3"/>
    <p:sldId id="343" r:id="rId4"/>
    <p:sldId id="260" r:id="rId5"/>
    <p:sldId id="420" r:id="rId6"/>
    <p:sldId id="422" r:id="rId7"/>
    <p:sldId id="424" r:id="rId8"/>
    <p:sldId id="477" r:id="rId9"/>
    <p:sldId id="478" r:id="rId10"/>
    <p:sldId id="479" r:id="rId11"/>
    <p:sldId id="480" r:id="rId12"/>
    <p:sldId id="481" r:id="rId13"/>
    <p:sldId id="426" r:id="rId14"/>
    <p:sldId id="427" r:id="rId15"/>
    <p:sldId id="428" r:id="rId16"/>
    <p:sldId id="429" r:id="rId17"/>
    <p:sldId id="430" r:id="rId18"/>
    <p:sldId id="431" r:id="rId19"/>
    <p:sldId id="433" r:id="rId20"/>
    <p:sldId id="434" r:id="rId21"/>
    <p:sldId id="454" r:id="rId22"/>
    <p:sldId id="437" r:id="rId23"/>
    <p:sldId id="453" r:id="rId24"/>
    <p:sldId id="439" r:id="rId25"/>
    <p:sldId id="440" r:id="rId26"/>
    <p:sldId id="448" r:id="rId27"/>
    <p:sldId id="450" r:id="rId28"/>
    <p:sldId id="452" r:id="rId29"/>
    <p:sldId id="456" r:id="rId30"/>
    <p:sldId id="463" r:id="rId31"/>
    <p:sldId id="485" r:id="rId32"/>
    <p:sldId id="482" r:id="rId33"/>
    <p:sldId id="483" r:id="rId34"/>
    <p:sldId id="461" r:id="rId35"/>
    <p:sldId id="462" r:id="rId36"/>
    <p:sldId id="459" r:id="rId37"/>
    <p:sldId id="460" r:id="rId38"/>
    <p:sldId id="469" r:id="rId39"/>
    <p:sldId id="472" r:id="rId40"/>
    <p:sldId id="464" r:id="rId41"/>
    <p:sldId id="471" r:id="rId42"/>
    <p:sldId id="263" r:id="rId43"/>
    <p:sldId id="473" r:id="rId44"/>
    <p:sldId id="486" r:id="rId45"/>
    <p:sldId id="488" r:id="rId46"/>
    <p:sldId id="489" r:id="rId47"/>
    <p:sldId id="490" r:id="rId48"/>
    <p:sldId id="470" r:id="rId49"/>
    <p:sldId id="476" r:id="rId50"/>
    <p:sldId id="491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5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2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1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50675-2D53-FD4B-81DD-5DBA3C148A71}" type="datetimeFigureOut">
              <a:rPr lang="it-IT" smtClean="0"/>
              <a:t>10/05/18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9E2D4-AAE6-6A44-BAB4-2AE3640F45C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20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249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cis, cisplatin; EMA, European Medicines Agency; GC, gemcitabine/cisplatin; MVAC, methotrexate/vinblastine/doxorubicin/cisplatin</a:t>
            </a:r>
          </a:p>
        </p:txBody>
      </p:sp>
      <p:sp>
        <p:nvSpPr>
          <p:cNvPr id="1331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7A47597-04E8-A643-89C2-10D106308131}" type="slidenum">
              <a:rPr lang="en-US" altLang="en-US" b="0"/>
              <a:pPr/>
              <a:t>3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97801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/>
              <a:t>CPS, combined positive score; CT, chemotherapy; ITT, intent to treat.</a:t>
            </a:r>
            <a:endParaRPr lang="en-US" altLang="en-US"/>
          </a:p>
          <a:p>
            <a:endParaRPr lang="en-US" altLang="en-US"/>
          </a:p>
        </p:txBody>
      </p:sp>
      <p:sp>
        <p:nvSpPr>
          <p:cNvPr id="78851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BDC02C3-D877-C247-9C03-B0101B140E7A}" type="slidenum">
              <a:rPr lang="en-US" altLang="en-US" b="0"/>
              <a:pPr/>
              <a:t>19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05162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/>
              <a:t>CPS, combined positive score; CT, chemotherapy; DoR, duration of response; ITT, intent to treat; TTR, time to response.</a:t>
            </a:r>
            <a:endParaRPr lang="en-US" altLang="en-US"/>
          </a:p>
          <a:p>
            <a:endParaRPr lang="en-US" altLang="en-US"/>
          </a:p>
        </p:txBody>
      </p:sp>
      <p:sp>
        <p:nvSpPr>
          <p:cNvPr id="80899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7020125-CD5A-5C49-9297-1737A70AD77C}" type="slidenum">
              <a:rPr lang="en-US" altLang="en-US" b="0"/>
              <a:pPr/>
              <a:t>20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994828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/>
              <a:t>CPS, combined positive score; DCR, disease control rate; ir, immune related; NE, not evaluable; PD, progressive disease; RECIST, Response Evaluation Criteria in Solid Tumors; SD, stable disease.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3A74C8E7-8120-9047-9ABE-873882890BD7}" type="slidenum">
              <a:rPr lang="en-US" altLang="en-US" b="0"/>
              <a:pPr/>
              <a:t>38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50083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/>
              <a:t>NE, not estimable; PD, progressive disease; SD, stable disease.</a:t>
            </a:r>
          </a:p>
        </p:txBody>
      </p:sp>
      <p:sp>
        <p:nvSpPr>
          <p:cNvPr id="2458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C94FA46-E9A0-5944-A78B-0FE37E127B61}" type="slidenum">
              <a:rPr lang="en-US" altLang="en-US" b="0"/>
              <a:pPr/>
              <a:t>44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9764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/>
              <a:t>Atezo, atezolizumab, CT, chemotherapy; IC, immune cell; tGE, tumor gene expression.</a:t>
            </a:r>
          </a:p>
        </p:txBody>
      </p:sp>
      <p:sp>
        <p:nvSpPr>
          <p:cNvPr id="99331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D0DEB9F7-2CEF-F743-AEAC-70909738C345}" type="slidenum">
              <a:rPr lang="en-US" altLang="en-US" b="0"/>
              <a:pPr/>
              <a:t>47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035990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1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5/10/18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2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9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0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73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5/10/18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5/10/18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1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5/10/18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01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5/10/18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65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5/10/18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65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5/10/18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871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5/10/18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6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tags" Target="../tags/tag9.xml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30" Type="http://schemas.openxmlformats.org/officeDocument/2006/relationships/tags" Target="../tags/tag30.xml"/><Relationship Id="rId31" Type="http://schemas.openxmlformats.org/officeDocument/2006/relationships/tags" Target="../tags/tag31.xml"/><Relationship Id="rId32" Type="http://schemas.openxmlformats.org/officeDocument/2006/relationships/tags" Target="../tags/tag32.xml"/><Relationship Id="rId33" Type="http://schemas.openxmlformats.org/officeDocument/2006/relationships/tags" Target="../tags/tag33.xml"/><Relationship Id="rId34" Type="http://schemas.openxmlformats.org/officeDocument/2006/relationships/tags" Target="../tags/tag34.xml"/><Relationship Id="rId35" Type="http://schemas.openxmlformats.org/officeDocument/2006/relationships/tags" Target="../tags/tag35.xml"/><Relationship Id="rId36" Type="http://schemas.openxmlformats.org/officeDocument/2006/relationships/tags" Target="../tags/tag36.xml"/><Relationship Id="rId37" Type="http://schemas.openxmlformats.org/officeDocument/2006/relationships/tags" Target="../tags/tag37.xml"/><Relationship Id="rId38" Type="http://schemas.openxmlformats.org/officeDocument/2006/relationships/tags" Target="../tags/tag38.xml"/><Relationship Id="rId39" Type="http://schemas.openxmlformats.org/officeDocument/2006/relationships/tags" Target="../tags/tag39.xml"/><Relationship Id="rId50" Type="http://schemas.openxmlformats.org/officeDocument/2006/relationships/tags" Target="../tags/tag50.xml"/><Relationship Id="rId51" Type="http://schemas.openxmlformats.org/officeDocument/2006/relationships/tags" Target="../tags/tag51.xml"/><Relationship Id="rId52" Type="http://schemas.openxmlformats.org/officeDocument/2006/relationships/tags" Target="../tags/tag52.xml"/><Relationship Id="rId53" Type="http://schemas.openxmlformats.org/officeDocument/2006/relationships/tags" Target="../tags/tag53.xml"/><Relationship Id="rId54" Type="http://schemas.openxmlformats.org/officeDocument/2006/relationships/tags" Target="../tags/tag54.xml"/><Relationship Id="rId55" Type="http://schemas.openxmlformats.org/officeDocument/2006/relationships/tags" Target="../tags/tag55.xml"/><Relationship Id="rId56" Type="http://schemas.openxmlformats.org/officeDocument/2006/relationships/tags" Target="../tags/tag56.xml"/><Relationship Id="rId57" Type="http://schemas.openxmlformats.org/officeDocument/2006/relationships/tags" Target="../tags/tag57.xml"/><Relationship Id="rId58" Type="http://schemas.openxmlformats.org/officeDocument/2006/relationships/tags" Target="../tags/tag58.xml"/><Relationship Id="rId59" Type="http://schemas.openxmlformats.org/officeDocument/2006/relationships/tags" Target="../tags/tag59.xml"/><Relationship Id="rId70" Type="http://schemas.openxmlformats.org/officeDocument/2006/relationships/tags" Target="../tags/tag70.xml"/><Relationship Id="rId71" Type="http://schemas.openxmlformats.org/officeDocument/2006/relationships/tags" Target="../tags/tag71.xml"/><Relationship Id="rId72" Type="http://schemas.openxmlformats.org/officeDocument/2006/relationships/tags" Target="../tags/tag72.xml"/><Relationship Id="rId73" Type="http://schemas.openxmlformats.org/officeDocument/2006/relationships/tags" Target="../tags/tag73.xml"/><Relationship Id="rId74" Type="http://schemas.openxmlformats.org/officeDocument/2006/relationships/tags" Target="../tags/tag74.xml"/><Relationship Id="rId75" Type="http://schemas.openxmlformats.org/officeDocument/2006/relationships/tags" Target="../tags/tag75.xml"/><Relationship Id="rId76" Type="http://schemas.openxmlformats.org/officeDocument/2006/relationships/tags" Target="../tags/tag76.xml"/><Relationship Id="rId77" Type="http://schemas.openxmlformats.org/officeDocument/2006/relationships/tags" Target="../tags/tag77.xml"/><Relationship Id="rId78" Type="http://schemas.openxmlformats.org/officeDocument/2006/relationships/tags" Target="../tags/tag78.xml"/><Relationship Id="rId79" Type="http://schemas.openxmlformats.org/officeDocument/2006/relationships/tags" Target="../tags/tag79.xml"/><Relationship Id="rId90" Type="http://schemas.openxmlformats.org/officeDocument/2006/relationships/tags" Target="../tags/tag90.xml"/><Relationship Id="rId91" Type="http://schemas.openxmlformats.org/officeDocument/2006/relationships/tags" Target="../tags/tag91.xml"/><Relationship Id="rId92" Type="http://schemas.openxmlformats.org/officeDocument/2006/relationships/slideLayout" Target="../slideLayouts/slideLayout2.xml"/><Relationship Id="rId93" Type="http://schemas.openxmlformats.org/officeDocument/2006/relationships/notesSlide" Target="../notesSlides/notesSlide2.xml"/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tags" Target="../tags/tag23.xml"/><Relationship Id="rId24" Type="http://schemas.openxmlformats.org/officeDocument/2006/relationships/tags" Target="../tags/tag24.xml"/><Relationship Id="rId25" Type="http://schemas.openxmlformats.org/officeDocument/2006/relationships/tags" Target="../tags/tag25.xml"/><Relationship Id="rId26" Type="http://schemas.openxmlformats.org/officeDocument/2006/relationships/tags" Target="../tags/tag26.xml"/><Relationship Id="rId27" Type="http://schemas.openxmlformats.org/officeDocument/2006/relationships/tags" Target="../tags/tag27.xml"/><Relationship Id="rId28" Type="http://schemas.openxmlformats.org/officeDocument/2006/relationships/tags" Target="../tags/tag28.xml"/><Relationship Id="rId29" Type="http://schemas.openxmlformats.org/officeDocument/2006/relationships/tags" Target="../tags/tag29.xml"/><Relationship Id="rId40" Type="http://schemas.openxmlformats.org/officeDocument/2006/relationships/tags" Target="../tags/tag40.xml"/><Relationship Id="rId41" Type="http://schemas.openxmlformats.org/officeDocument/2006/relationships/tags" Target="../tags/tag41.xml"/><Relationship Id="rId42" Type="http://schemas.openxmlformats.org/officeDocument/2006/relationships/tags" Target="../tags/tag42.xml"/><Relationship Id="rId43" Type="http://schemas.openxmlformats.org/officeDocument/2006/relationships/tags" Target="../tags/tag43.xml"/><Relationship Id="rId44" Type="http://schemas.openxmlformats.org/officeDocument/2006/relationships/tags" Target="../tags/tag44.xml"/><Relationship Id="rId45" Type="http://schemas.openxmlformats.org/officeDocument/2006/relationships/tags" Target="../tags/tag45.xml"/><Relationship Id="rId46" Type="http://schemas.openxmlformats.org/officeDocument/2006/relationships/tags" Target="../tags/tag46.xml"/><Relationship Id="rId47" Type="http://schemas.openxmlformats.org/officeDocument/2006/relationships/tags" Target="../tags/tag47.xml"/><Relationship Id="rId48" Type="http://schemas.openxmlformats.org/officeDocument/2006/relationships/tags" Target="../tags/tag48.xml"/><Relationship Id="rId49" Type="http://schemas.openxmlformats.org/officeDocument/2006/relationships/tags" Target="../tags/tag49.xml"/><Relationship Id="rId60" Type="http://schemas.openxmlformats.org/officeDocument/2006/relationships/tags" Target="../tags/tag60.xml"/><Relationship Id="rId61" Type="http://schemas.openxmlformats.org/officeDocument/2006/relationships/tags" Target="../tags/tag61.xml"/><Relationship Id="rId62" Type="http://schemas.openxmlformats.org/officeDocument/2006/relationships/tags" Target="../tags/tag62.xml"/><Relationship Id="rId63" Type="http://schemas.openxmlformats.org/officeDocument/2006/relationships/tags" Target="../tags/tag63.xml"/><Relationship Id="rId64" Type="http://schemas.openxmlformats.org/officeDocument/2006/relationships/tags" Target="../tags/tag64.xml"/><Relationship Id="rId65" Type="http://schemas.openxmlformats.org/officeDocument/2006/relationships/tags" Target="../tags/tag65.xml"/><Relationship Id="rId66" Type="http://schemas.openxmlformats.org/officeDocument/2006/relationships/tags" Target="../tags/tag66.xml"/><Relationship Id="rId67" Type="http://schemas.openxmlformats.org/officeDocument/2006/relationships/tags" Target="../tags/tag67.xml"/><Relationship Id="rId68" Type="http://schemas.openxmlformats.org/officeDocument/2006/relationships/tags" Target="../tags/tag68.xml"/><Relationship Id="rId69" Type="http://schemas.openxmlformats.org/officeDocument/2006/relationships/tags" Target="../tags/tag69.xml"/><Relationship Id="rId80" Type="http://schemas.openxmlformats.org/officeDocument/2006/relationships/tags" Target="../tags/tag80.xml"/><Relationship Id="rId81" Type="http://schemas.openxmlformats.org/officeDocument/2006/relationships/tags" Target="../tags/tag81.xml"/><Relationship Id="rId82" Type="http://schemas.openxmlformats.org/officeDocument/2006/relationships/tags" Target="../tags/tag82.xml"/><Relationship Id="rId83" Type="http://schemas.openxmlformats.org/officeDocument/2006/relationships/tags" Target="../tags/tag83.xml"/><Relationship Id="rId84" Type="http://schemas.openxmlformats.org/officeDocument/2006/relationships/tags" Target="../tags/tag84.xml"/><Relationship Id="rId85" Type="http://schemas.openxmlformats.org/officeDocument/2006/relationships/tags" Target="../tags/tag85.xml"/><Relationship Id="rId86" Type="http://schemas.openxmlformats.org/officeDocument/2006/relationships/tags" Target="../tags/tag86.xml"/><Relationship Id="rId87" Type="http://schemas.openxmlformats.org/officeDocument/2006/relationships/tags" Target="../tags/tag87.xml"/><Relationship Id="rId88" Type="http://schemas.openxmlformats.org/officeDocument/2006/relationships/tags" Target="../tags/tag88.xml"/><Relationship Id="rId89" Type="http://schemas.openxmlformats.org/officeDocument/2006/relationships/tags" Target="../tags/tag8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044894" y="2230015"/>
            <a:ext cx="9144000" cy="1279947"/>
          </a:xfrm>
        </p:spPr>
        <p:txBody>
          <a:bodyPr>
            <a:normAutofit/>
          </a:bodyPr>
          <a:lstStyle/>
          <a:p>
            <a:r>
              <a:rPr lang="it-IT" sz="2800" dirty="0" err="1" smtClean="0">
                <a:latin typeface="Athelas" charset="0"/>
                <a:ea typeface="Athelas" charset="0"/>
                <a:cs typeface="Athelas" charset="0"/>
              </a:rPr>
              <a:t>Immunotherapy</a:t>
            </a:r>
            <a:r>
              <a:rPr lang="it-IT" sz="2800" dirty="0" smtClean="0">
                <a:latin typeface="Athelas" charset="0"/>
                <a:ea typeface="Athelas" charset="0"/>
                <a:cs typeface="Athelas" charset="0"/>
              </a:rPr>
              <a:t> for </a:t>
            </a:r>
            <a:r>
              <a:rPr lang="it-IT" sz="2800" dirty="0" err="1" smtClean="0">
                <a:latin typeface="Athelas" charset="0"/>
                <a:ea typeface="Athelas" charset="0"/>
                <a:cs typeface="Athelas" charset="0"/>
              </a:rPr>
              <a:t>advanced</a:t>
            </a:r>
            <a:r>
              <a:rPr lang="it-IT" sz="28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800" dirty="0" err="1" smtClean="0">
                <a:latin typeface="Athelas" charset="0"/>
                <a:ea typeface="Athelas" charset="0"/>
                <a:cs typeface="Athelas" charset="0"/>
              </a:rPr>
              <a:t>urothelial</a:t>
            </a:r>
            <a:r>
              <a:rPr lang="it-IT" sz="2800" dirty="0" smtClean="0">
                <a:latin typeface="Athelas" charset="0"/>
                <a:ea typeface="Athelas" charset="0"/>
                <a:cs typeface="Athelas" charset="0"/>
              </a:rPr>
              <a:t> carcinoma: a </a:t>
            </a:r>
            <a:r>
              <a:rPr lang="it-IT" sz="2800" dirty="0" err="1" smtClean="0">
                <a:latin typeface="Athelas" charset="0"/>
                <a:ea typeface="Athelas" charset="0"/>
                <a:cs typeface="Athelas" charset="0"/>
              </a:rPr>
              <a:t>changing</a:t>
            </a:r>
            <a:r>
              <a:rPr lang="it-IT" sz="2800" dirty="0" smtClean="0">
                <a:latin typeface="Athelas" charset="0"/>
                <a:ea typeface="Athelas" charset="0"/>
                <a:cs typeface="Athelas" charset="0"/>
              </a:rPr>
              <a:t> scenario?</a:t>
            </a:r>
            <a:endParaRPr lang="it-IT" sz="2800" dirty="0"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46849" y="4339158"/>
            <a:ext cx="7324531" cy="1655762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Franco Morelli</a:t>
            </a:r>
          </a:p>
          <a:p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IRCCS Casa Sollievo della Sofferenza</a:t>
            </a:r>
          </a:p>
          <a:p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San Giovanni Rotondo (FG)</a:t>
            </a:r>
            <a:endParaRPr lang="it-IT" sz="2000" dirty="0">
              <a:latin typeface="Athelas" charset="0"/>
              <a:ea typeface="Athelas" charset="0"/>
              <a:cs typeface="Athelas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4" y="0"/>
            <a:ext cx="3314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2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094"/>
            <a:ext cx="12192000" cy="62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922"/>
            <a:ext cx="12192000" cy="63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666" y="0"/>
            <a:ext cx="9350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0" y="0"/>
            <a:ext cx="1198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2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2700"/>
            <a:ext cx="9398000" cy="6832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498563" y="6456783"/>
            <a:ext cx="16421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951306" y="6195527"/>
            <a:ext cx="2832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thelas" charset="0"/>
                <a:ea typeface="Athelas" charset="0"/>
                <a:cs typeface="Athelas" charset="0"/>
              </a:rPr>
              <a:t>Lancet </a:t>
            </a:r>
            <a:r>
              <a:rPr lang="it-IT" dirty="0" err="1" smtClean="0">
                <a:latin typeface="Athelas" charset="0"/>
                <a:ea typeface="Athelas" charset="0"/>
                <a:cs typeface="Athelas" charset="0"/>
              </a:rPr>
              <a:t>Oncol</a:t>
            </a:r>
            <a:r>
              <a:rPr lang="it-IT" dirty="0" smtClean="0">
                <a:latin typeface="Athelas" charset="0"/>
                <a:ea typeface="Athelas" charset="0"/>
                <a:cs typeface="Athelas" charset="0"/>
              </a:rPr>
              <a:t> 2017; 18: 312-22</a:t>
            </a:r>
            <a:endParaRPr lang="it-IT" dirty="0">
              <a:latin typeface="Athelas" charset="0"/>
              <a:ea typeface="Athelas" charset="0"/>
              <a:cs typeface="Athe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62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3413"/>
          <a:stretch/>
        </p:blipFill>
        <p:spPr>
          <a:xfrm>
            <a:off x="1439257" y="0"/>
            <a:ext cx="9313486" cy="662399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405257" y="6326156"/>
            <a:ext cx="14275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09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8138"/>
          <a:stretch/>
        </p:blipFill>
        <p:spPr>
          <a:xfrm>
            <a:off x="1409907" y="0"/>
            <a:ext cx="9372185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1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494"/>
            <a:ext cx="12192000" cy="623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2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104"/>
            <a:ext cx="12192000" cy="618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609600" y="238125"/>
            <a:ext cx="10872788" cy="110331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Athelas" charset="0"/>
                <a:ea typeface="Athelas" charset="0"/>
                <a:cs typeface="Athelas" charset="0"/>
              </a:rPr>
              <a:t>KEYNOTE-045 Update: OS and PFS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547250"/>
              </p:ext>
            </p:extLst>
          </p:nvPr>
        </p:nvGraphicFramePr>
        <p:xfrm>
          <a:off x="725488" y="1612900"/>
          <a:ext cx="10734675" cy="3840200"/>
        </p:xfrm>
        <a:graphic>
          <a:graphicData uri="http://schemas.openxmlformats.org/drawingml/2006/table">
            <a:tbl>
              <a:tblPr/>
              <a:tblGrid>
                <a:gridCol w="3130550"/>
                <a:gridCol w="2127250"/>
                <a:gridCol w="2127250"/>
                <a:gridCol w="2127250"/>
                <a:gridCol w="1222375"/>
              </a:tblGrid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Outcome</a:t>
                      </a:r>
                    </a:p>
                  </a:txBody>
                  <a:tcPr marL="94588" marR="94588" marT="45706" marB="457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Pembrolizumab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CT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HR (95% CI)</a:t>
                      </a:r>
                    </a:p>
                  </a:txBody>
                  <a:tcPr marL="94588" marR="94588" marT="45706" marB="457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P </a:t>
                      </a:r>
                      <a:r>
                        <a:rPr kumimoji="0" lang="en-US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Value</a:t>
                      </a:r>
                    </a:p>
                  </a:txBody>
                  <a:tcPr marL="94588" marR="94588" marT="45706" marB="457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ITT Population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n = 270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n = 272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Median OS, mos (95% CI)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10.3 (8.0-12.3)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7.3 (6.1-8.1)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0.70 (0.57-0.85)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.00017*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1-yr OS, %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44.4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29.8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2-yr OS, %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27.0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14.3</a:t>
                      </a:r>
                      <a:r>
                        <a:rPr kumimoji="0" lang="en-US" altLang="it-IT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†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Median PFS, mos (95% CI)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2.1 (2.0-2.2)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3.3 (2.4-3.5)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0.96 (0.79-1.16)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.31714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1-yr PFS, %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18.4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9.5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2-yr PFS, %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12.5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2.5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CPS-Stratified Population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8223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Median OS, mos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CPS ≥ 10%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CPS &lt; 10%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8.0 (n = 74)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10.8 (n = 186)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6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4.9 (n = 90)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7.7 (n = 176)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0.56 (0.38-0.82)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0.75 (0.59-0.95)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.00153*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.00859*</a:t>
                      </a:r>
                    </a:p>
                  </a:txBody>
                  <a:tcPr marL="94588" marR="94588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</a:tbl>
          </a:graphicData>
        </a:graphic>
      </p:graphicFrame>
      <p:sp>
        <p:nvSpPr>
          <p:cNvPr id="77877" name="Text Box 30"/>
          <p:cNvSpPr txBox="1">
            <a:spLocks noChangeArrowheads="1"/>
          </p:cNvSpPr>
          <p:nvPr/>
        </p:nvSpPr>
        <p:spPr bwMode="auto">
          <a:xfrm>
            <a:off x="725488" y="5426075"/>
            <a:ext cx="107553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8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6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charset="0"/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*1-sided </a:t>
            </a:r>
            <a:r>
              <a:rPr lang="en-US" altLang="en-US" sz="1400" b="0" i="1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P</a:t>
            </a:r>
            <a:r>
              <a:rPr lang="en-US" altLang="en-US" sz="1400" b="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value from stratified log-rank test. </a:t>
            </a:r>
            <a:r>
              <a:rPr lang="en-US" altLang="en-US" sz="1400" b="0" baseline="3000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†</a:t>
            </a:r>
            <a:r>
              <a:rPr lang="en-US" altLang="en-US" sz="1400" b="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By 24 </a:t>
            </a:r>
            <a:r>
              <a:rPr lang="en-US" altLang="en-US" sz="1400" b="0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mos</a:t>
            </a:r>
            <a:r>
              <a:rPr lang="en-US" altLang="en-US" sz="1400" b="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, 60.6% of CT arm had received immunotherapy, including pts who crossed over to </a:t>
            </a:r>
            <a:r>
              <a:rPr lang="en-US" altLang="en-US" sz="1400" b="0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pembrolizumab</a:t>
            </a:r>
            <a:r>
              <a:rPr lang="en-US" altLang="en-US" sz="1400" b="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arm.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ABB38DC7-0A50-4AB6-88FA-C2C455AE9AA8}"/>
              </a:ext>
            </a:extLst>
          </p:cNvPr>
          <p:cNvSpPr txBox="1">
            <a:spLocks/>
          </p:cNvSpPr>
          <p:nvPr/>
        </p:nvSpPr>
        <p:spPr bwMode="auto">
          <a:xfrm>
            <a:off x="603250" y="5937250"/>
            <a:ext cx="1087755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1800" b="0" kern="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OS generally favored pembrolizumab across multiple analyzed pt subgroups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="" xmlns:a16="http://schemas.microsoft.com/office/drawing/2014/main" id="{5AF3B9B5-BA1A-437E-94F8-C2466510D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357938"/>
            <a:ext cx="7853363" cy="307975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0" spc="-10" dirty="0">
                <a:latin typeface="Athelas" charset="0"/>
                <a:ea typeface="Athelas" charset="0"/>
                <a:cs typeface="Athelas" charset="0"/>
              </a:rPr>
              <a:t>Bellmunt J, et al. ASCO GU 2018. Abstract 410.</a:t>
            </a:r>
            <a:endParaRPr lang="en-US" altLang="en-US" sz="1400" b="0" dirty="0">
              <a:latin typeface="Athelas" charset="0"/>
              <a:ea typeface="Athelas" charset="0"/>
              <a:cs typeface="Athe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58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37389" y="416187"/>
            <a:ext cx="5424056" cy="5936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6042"/>
            <a:r>
              <a:rPr sz="1091" b="1" spc="-3" dirty="0">
                <a:solidFill>
                  <a:srgbClr val="FF0000"/>
                </a:solidFill>
                <a:latin typeface="Calibri"/>
                <a:cs typeface="Calibri"/>
              </a:rPr>
              <a:t>Conflict </a:t>
            </a:r>
            <a:r>
              <a:rPr sz="1091" b="1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1091" b="1" spc="-3" dirty="0">
                <a:solidFill>
                  <a:srgbClr val="FF0000"/>
                </a:solidFill>
                <a:latin typeface="Calibri"/>
                <a:cs typeface="Calibri"/>
              </a:rPr>
              <a:t> I</a:t>
            </a:r>
            <a:r>
              <a:rPr sz="1091" b="1" dirty="0">
                <a:solidFill>
                  <a:srgbClr val="FF0000"/>
                </a:solidFill>
                <a:latin typeface="Calibri"/>
                <a:cs typeface="Calibri"/>
              </a:rPr>
              <a:t>nterest</a:t>
            </a:r>
            <a:r>
              <a:rPr sz="1091" b="1" spc="-7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91" b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091" b="1" spc="-3" dirty="0">
                <a:solidFill>
                  <a:srgbClr val="FF0000"/>
                </a:solidFill>
                <a:latin typeface="Calibri"/>
                <a:cs typeface="Calibri"/>
              </a:rPr>
              <a:t>isclosure </a:t>
            </a:r>
            <a:r>
              <a:rPr sz="1091" b="1" dirty="0">
                <a:solidFill>
                  <a:srgbClr val="FF0000"/>
                </a:solidFill>
                <a:latin typeface="Calibri"/>
                <a:cs typeface="Calibri"/>
              </a:rPr>
              <a:t>Form</a:t>
            </a:r>
          </a:p>
          <a:p>
            <a:pPr>
              <a:spcBef>
                <a:spcPts val="29"/>
              </a:spcBef>
            </a:pPr>
            <a:endParaRPr sz="716" dirty="0">
              <a:latin typeface="Times New Roman"/>
              <a:cs typeface="Times New Roman"/>
            </a:endParaRPr>
          </a:p>
          <a:p>
            <a:pPr marL="8659" marR="29873">
              <a:lnSpc>
                <a:spcPct val="106100"/>
              </a:lnSpc>
            </a:pPr>
            <a:r>
              <a:rPr sz="750" b="1" spc="-7" dirty="0">
                <a:latin typeface="Calibri"/>
                <a:cs typeface="Calibri"/>
              </a:rPr>
              <a:t>Not</a:t>
            </a:r>
            <a:r>
              <a:rPr sz="750" b="1" spc="-3" dirty="0">
                <a:latin typeface="Calibri"/>
                <a:cs typeface="Calibri"/>
              </a:rPr>
              <a:t>e: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p</a:t>
            </a:r>
            <a:r>
              <a:rPr sz="750" spc="-7" dirty="0">
                <a:latin typeface="Calibri"/>
                <a:cs typeface="Calibri"/>
              </a:rPr>
              <a:t>ot</a:t>
            </a:r>
            <a:r>
              <a:rPr sz="750" spc="-3" dirty="0">
                <a:latin typeface="Calibri"/>
                <a:cs typeface="Calibri"/>
              </a:rPr>
              <a:t>e</a:t>
            </a:r>
            <a:r>
              <a:rPr sz="750" spc="-7" dirty="0">
                <a:latin typeface="Calibri"/>
                <a:cs typeface="Calibri"/>
              </a:rPr>
              <a:t>ntia</a:t>
            </a:r>
            <a:r>
              <a:rPr sz="750" dirty="0">
                <a:latin typeface="Calibri"/>
                <a:cs typeface="Calibri"/>
              </a:rPr>
              <a:t>l</a:t>
            </a:r>
            <a:r>
              <a:rPr sz="750" spc="-3" dirty="0">
                <a:latin typeface="Calibri"/>
                <a:cs typeface="Calibri"/>
              </a:rPr>
              <a:t> or ac</a:t>
            </a:r>
            <a:r>
              <a:rPr sz="750" spc="-7" dirty="0">
                <a:latin typeface="Calibri"/>
                <a:cs typeface="Calibri"/>
              </a:rPr>
              <a:t>tu</a:t>
            </a:r>
            <a:r>
              <a:rPr sz="750" spc="-3" dirty="0">
                <a:latin typeface="Calibri"/>
                <a:cs typeface="Calibri"/>
              </a:rPr>
              <a:t>a</a:t>
            </a:r>
            <a:r>
              <a:rPr sz="750" dirty="0">
                <a:latin typeface="Calibri"/>
                <a:cs typeface="Calibri"/>
              </a:rPr>
              <a:t>l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fl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c</a:t>
            </a:r>
            <a:r>
              <a:rPr sz="750" spc="-3" dirty="0">
                <a:latin typeface="Calibri"/>
                <a:cs typeface="Calibri"/>
              </a:rPr>
              <a:t>t of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te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exi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w</a:t>
            </a:r>
            <a:r>
              <a:rPr sz="750" spc="-10" dirty="0">
                <a:latin typeface="Calibri"/>
                <a:cs typeface="Calibri"/>
              </a:rPr>
              <a:t>he</a:t>
            </a:r>
            <a:r>
              <a:rPr sz="750" spc="-7" dirty="0">
                <a:latin typeface="Calibri"/>
                <a:cs typeface="Calibri"/>
              </a:rPr>
              <a:t>n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spc="-7" dirty="0">
                <a:latin typeface="Calibri"/>
                <a:cs typeface="Calibri"/>
              </a:rPr>
              <a:t>m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tme</a:t>
            </a:r>
            <a:r>
              <a:rPr sz="750" spc="-3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s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o</a:t>
            </a:r>
            <a:r>
              <a:rPr sz="750" spc="-7" dirty="0">
                <a:latin typeface="Calibri"/>
                <a:cs typeface="Calibri"/>
              </a:rPr>
              <a:t>bligatio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s are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likel</a:t>
            </a:r>
            <a:r>
              <a:rPr sz="750" spc="-3" dirty="0">
                <a:latin typeface="Calibri"/>
                <a:cs typeface="Calibri"/>
              </a:rPr>
              <a:t>y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to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b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10" dirty="0">
                <a:latin typeface="Calibri"/>
                <a:cs typeface="Calibri"/>
              </a:rPr>
              <a:t>mp</a:t>
            </a:r>
            <a:r>
              <a:rPr sz="750" spc="-3" dirty="0">
                <a:latin typeface="Calibri"/>
                <a:cs typeface="Calibri"/>
              </a:rPr>
              <a:t>ro</a:t>
            </a:r>
            <a:r>
              <a:rPr sz="750" spc="-10" dirty="0">
                <a:latin typeface="Calibri"/>
                <a:cs typeface="Calibri"/>
              </a:rPr>
              <a:t>mi</a:t>
            </a:r>
            <a:r>
              <a:rPr sz="750" spc="-3" dirty="0">
                <a:latin typeface="Calibri"/>
                <a:cs typeface="Calibri"/>
              </a:rPr>
              <a:t>se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3" dirty="0">
                <a:latin typeface="Calibri"/>
                <a:cs typeface="Calibri"/>
              </a:rPr>
              <a:t>y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the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om</a:t>
            </a:r>
            <a:r>
              <a:rPr sz="750" spc="-3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at</a:t>
            </a:r>
            <a:r>
              <a:rPr sz="750" spc="-3" dirty="0">
                <a:latin typeface="Calibri"/>
                <a:cs typeface="Calibri"/>
              </a:rPr>
              <a:t>or</a:t>
            </a:r>
            <a:r>
              <a:rPr sz="750" spc="-7" dirty="0">
                <a:latin typeface="Calibri"/>
                <a:cs typeface="Calibri"/>
              </a:rPr>
              <a:t>(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)</a:t>
            </a:r>
            <a:r>
              <a:rPr sz="750" spc="-3" dirty="0">
                <a:latin typeface="Calibri"/>
                <a:cs typeface="Calibri"/>
              </a:rPr>
              <a:t>’o</a:t>
            </a:r>
            <a:r>
              <a:rPr sz="750" spc="-7" dirty="0">
                <a:latin typeface="Calibri"/>
                <a:cs typeface="Calibri"/>
              </a:rPr>
              <a:t>th</a:t>
            </a:r>
            <a:r>
              <a:rPr sz="750" spc="-3" dirty="0">
                <a:latin typeface="Calibri"/>
                <a:cs typeface="Calibri"/>
              </a:rPr>
              <a:t>er 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spc="-7" dirty="0">
                <a:latin typeface="Calibri"/>
                <a:cs typeface="Calibri"/>
              </a:rPr>
              <a:t>ate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7" dirty="0">
                <a:latin typeface="Calibri"/>
                <a:cs typeface="Calibri"/>
              </a:rPr>
              <a:t>ia</a:t>
            </a:r>
            <a:r>
              <a:rPr sz="750" dirty="0">
                <a:latin typeface="Calibri"/>
                <a:cs typeface="Calibri"/>
              </a:rPr>
              <a:t>l </a:t>
            </a:r>
            <a:r>
              <a:rPr sz="750" spc="-7" dirty="0">
                <a:latin typeface="Calibri"/>
                <a:cs typeface="Calibri"/>
              </a:rPr>
              <a:t>in</a:t>
            </a:r>
            <a:r>
              <a:rPr sz="750" spc="-3" dirty="0">
                <a:latin typeface="Calibri"/>
                <a:cs typeface="Calibri"/>
              </a:rPr>
              <a:t>t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s, or 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3" dirty="0">
                <a:latin typeface="Calibri"/>
                <a:cs typeface="Calibri"/>
              </a:rPr>
              <a:t>l</a:t>
            </a:r>
            <a:r>
              <a:rPr sz="750" spc="-7" dirty="0">
                <a:latin typeface="Calibri"/>
                <a:cs typeface="Calibri"/>
              </a:rPr>
              <a:t>atio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hip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(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10" dirty="0">
                <a:latin typeface="Calibri"/>
                <a:cs typeface="Calibri"/>
              </a:rPr>
              <a:t>pec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all</a:t>
            </a:r>
            <a:r>
              <a:rPr sz="750" spc="-3" dirty="0">
                <a:latin typeface="Calibri"/>
                <a:cs typeface="Calibri"/>
              </a:rPr>
              <a:t>y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eco</a:t>
            </a:r>
            <a:r>
              <a:rPr sz="750" spc="-3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omic)</a:t>
            </a:r>
            <a:r>
              <a:rPr sz="750" spc="-3" dirty="0">
                <a:latin typeface="Calibri"/>
                <a:cs typeface="Calibri"/>
              </a:rPr>
              <a:t>, </a:t>
            </a:r>
            <a:r>
              <a:rPr sz="750" spc="-10" dirty="0">
                <a:latin typeface="Calibri"/>
                <a:cs typeface="Calibri"/>
              </a:rPr>
              <a:t>p</a:t>
            </a:r>
            <a:r>
              <a:rPr sz="750" spc="-3" dirty="0">
                <a:latin typeface="Calibri"/>
                <a:cs typeface="Calibri"/>
              </a:rPr>
              <a:t>ar</a:t>
            </a:r>
            <a:r>
              <a:rPr sz="750" spc="-7" dirty="0">
                <a:latin typeface="Calibri"/>
                <a:cs typeface="Calibri"/>
              </a:rPr>
              <a:t>ticul</a:t>
            </a:r>
            <a:r>
              <a:rPr sz="750" spc="-3" dirty="0">
                <a:latin typeface="Calibri"/>
                <a:cs typeface="Calibri"/>
              </a:rPr>
              <a:t>ar</a:t>
            </a:r>
            <a:r>
              <a:rPr sz="750" spc="-7" dirty="0">
                <a:latin typeface="Calibri"/>
                <a:cs typeface="Calibri"/>
              </a:rPr>
              <a:t>l</a:t>
            </a:r>
            <a:r>
              <a:rPr sz="750" spc="-3" dirty="0">
                <a:latin typeface="Calibri"/>
                <a:cs typeface="Calibri"/>
              </a:rPr>
              <a:t>y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f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those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nte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s or </a:t>
            </a:r>
            <a:r>
              <a:rPr sz="750" spc="-7" dirty="0">
                <a:latin typeface="Calibri"/>
                <a:cs typeface="Calibri"/>
              </a:rPr>
              <a:t>com</a:t>
            </a:r>
            <a:r>
              <a:rPr sz="750" spc="-10" dirty="0">
                <a:latin typeface="Calibri"/>
                <a:cs typeface="Calibri"/>
              </a:rPr>
              <a:t>mi</a:t>
            </a:r>
            <a:r>
              <a:rPr sz="750" spc="-3" dirty="0">
                <a:latin typeface="Calibri"/>
                <a:cs typeface="Calibri"/>
              </a:rPr>
              <a:t>t</a:t>
            </a:r>
            <a:r>
              <a:rPr sz="750" spc="-10" dirty="0">
                <a:latin typeface="Calibri"/>
                <a:cs typeface="Calibri"/>
              </a:rPr>
              <a:t>ment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are 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ot </a:t>
            </a:r>
            <a:r>
              <a:rPr sz="750" spc="-7" dirty="0">
                <a:latin typeface="Calibri"/>
                <a:cs typeface="Calibri"/>
              </a:rPr>
              <a:t>di</a:t>
            </a:r>
            <a:r>
              <a:rPr sz="750" spc="-3" dirty="0">
                <a:latin typeface="Calibri"/>
                <a:cs typeface="Calibri"/>
              </a:rPr>
              <a:t>sc</a:t>
            </a:r>
            <a:r>
              <a:rPr sz="750" spc="-7" dirty="0">
                <a:latin typeface="Calibri"/>
                <a:cs typeface="Calibri"/>
              </a:rPr>
              <a:t>l</a:t>
            </a:r>
            <a:r>
              <a:rPr sz="750" spc="-3" dirty="0">
                <a:latin typeface="Calibri"/>
                <a:cs typeface="Calibri"/>
              </a:rPr>
              <a:t>os</a:t>
            </a:r>
            <a:r>
              <a:rPr sz="750" spc="-7" dirty="0">
                <a:latin typeface="Calibri"/>
                <a:cs typeface="Calibri"/>
              </a:rPr>
              <a:t>ed.</a:t>
            </a:r>
            <a:endParaRPr sz="750" dirty="0">
              <a:latin typeface="Calibri"/>
              <a:cs typeface="Calibri"/>
            </a:endParaRPr>
          </a:p>
          <a:p>
            <a:pPr marL="8659" marR="19915">
              <a:lnSpc>
                <a:spcPct val="106100"/>
              </a:lnSpc>
              <a:spcBef>
                <a:spcPts val="406"/>
              </a:spcBef>
            </a:pPr>
            <a:r>
              <a:rPr sz="750" spc="-10" dirty="0">
                <a:latin typeface="Calibri"/>
                <a:cs typeface="Calibri"/>
              </a:rPr>
              <a:t>Th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f</a:t>
            </a:r>
            <a:r>
              <a:rPr sz="750" spc="-7" dirty="0">
                <a:latin typeface="Calibri"/>
                <a:cs typeface="Calibri"/>
              </a:rPr>
              <a:t>li</a:t>
            </a:r>
            <a:r>
              <a:rPr sz="750" spc="-3" dirty="0">
                <a:latin typeface="Calibri"/>
                <a:cs typeface="Calibri"/>
              </a:rPr>
              <a:t>ct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of </a:t>
            </a:r>
            <a:r>
              <a:rPr sz="750" spc="-7" dirty="0">
                <a:latin typeface="Calibri"/>
                <a:cs typeface="Calibri"/>
              </a:rPr>
              <a:t>Inte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st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F</a:t>
            </a:r>
            <a:r>
              <a:rPr sz="750" spc="-3" dirty="0">
                <a:latin typeface="Calibri"/>
                <a:cs typeface="Calibri"/>
              </a:rPr>
              <a:t>o</a:t>
            </a:r>
            <a:r>
              <a:rPr sz="750" spc="-7" dirty="0">
                <a:latin typeface="Calibri"/>
                <a:cs typeface="Calibri"/>
              </a:rPr>
              <a:t>rm</a:t>
            </a:r>
            <a:r>
              <a:rPr sz="750" spc="-3" dirty="0">
                <a:latin typeface="Calibri"/>
                <a:cs typeface="Calibri"/>
              </a:rPr>
              <a:t> s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10" dirty="0">
                <a:latin typeface="Calibri"/>
                <a:cs typeface="Calibri"/>
              </a:rPr>
              <a:t>u</a:t>
            </a:r>
            <a:r>
              <a:rPr sz="750" spc="-3" dirty="0">
                <a:latin typeface="Calibri"/>
                <a:cs typeface="Calibri"/>
              </a:rPr>
              <a:t>l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in</a:t>
            </a:r>
            <a:r>
              <a:rPr sz="750" spc="-10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cate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w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3" dirty="0">
                <a:latin typeface="Calibri"/>
                <a:cs typeface="Calibri"/>
              </a:rPr>
              <a:t>e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h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r 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dirty="0">
                <a:latin typeface="Calibri"/>
                <a:cs typeface="Calibri"/>
              </a:rPr>
              <a:t>in</a:t>
            </a:r>
            <a:r>
              <a:rPr sz="750" spc="-7" dirty="0">
                <a:latin typeface="Calibri"/>
                <a:cs typeface="Calibri"/>
              </a:rPr>
              <a:t>at</a:t>
            </a:r>
            <a:r>
              <a:rPr sz="750" spc="-3" dirty="0">
                <a:latin typeface="Calibri"/>
                <a:cs typeface="Calibri"/>
              </a:rPr>
              <a:t>or</a:t>
            </a:r>
            <a:r>
              <a:rPr sz="750" spc="-7" dirty="0">
                <a:latin typeface="Calibri"/>
                <a:cs typeface="Calibri"/>
              </a:rPr>
              <a:t>(</a:t>
            </a:r>
            <a:r>
              <a:rPr sz="750" spc="-3" dirty="0">
                <a:latin typeface="Calibri"/>
                <a:cs typeface="Calibri"/>
              </a:rPr>
              <a:t>s) 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3" dirty="0">
                <a:latin typeface="Calibri"/>
                <a:cs typeface="Calibri"/>
              </a:rPr>
              <a:t>as a</a:t>
            </a:r>
            <a:r>
              <a:rPr sz="750" spc="-7" dirty="0">
                <a:latin typeface="Calibri"/>
                <a:cs typeface="Calibri"/>
              </a:rPr>
              <a:t>n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eco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c 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t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st 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, or a</a:t>
            </a:r>
            <a:r>
              <a:rPr sz="750" spc="-7" dirty="0">
                <a:latin typeface="Calibri"/>
                <a:cs typeface="Calibri"/>
              </a:rPr>
              <a:t>ct</a:t>
            </a:r>
            <a:r>
              <a:rPr sz="750" spc="-3" dirty="0">
                <a:latin typeface="Calibri"/>
                <a:cs typeface="Calibri"/>
              </a:rPr>
              <a:t>s as </a:t>
            </a:r>
            <a:r>
              <a:rPr sz="750" spc="-7" dirty="0">
                <a:latin typeface="Calibri"/>
                <a:cs typeface="Calibri"/>
              </a:rPr>
              <a:t>an</a:t>
            </a:r>
            <a:r>
              <a:rPr sz="750" spc="-3" dirty="0">
                <a:latin typeface="Calibri"/>
                <a:cs typeface="Calibri"/>
              </a:rPr>
              <a:t> off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ce</a:t>
            </a:r>
            <a:r>
              <a:rPr sz="750" spc="-3" dirty="0">
                <a:latin typeface="Calibri"/>
                <a:cs typeface="Calibri"/>
              </a:rPr>
              <a:t>r or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ir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c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or of,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y 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3" dirty="0">
                <a:latin typeface="Calibri"/>
                <a:cs typeface="Calibri"/>
              </a:rPr>
              <a:t>u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si</a:t>
            </a:r>
            <a:r>
              <a:rPr sz="750" spc="-10" dirty="0">
                <a:latin typeface="Calibri"/>
                <a:cs typeface="Calibri"/>
              </a:rPr>
              <a:t>d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 e</a:t>
            </a:r>
            <a:r>
              <a:rPr sz="750" spc="-7" dirty="0">
                <a:latin typeface="Calibri"/>
                <a:cs typeface="Calibri"/>
              </a:rPr>
              <a:t>nt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y w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ose</a:t>
            </a:r>
            <a:r>
              <a:rPr sz="750" spc="-3" dirty="0">
                <a:latin typeface="Calibri"/>
                <a:cs typeface="Calibri"/>
              </a:rPr>
              <a:t> fi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nc</a:t>
            </a:r>
            <a:r>
              <a:rPr sz="750" spc="-3" dirty="0">
                <a:latin typeface="Calibri"/>
                <a:cs typeface="Calibri"/>
              </a:rPr>
              <a:t>ia</a:t>
            </a:r>
            <a:r>
              <a:rPr sz="750" dirty="0">
                <a:latin typeface="Calibri"/>
                <a:cs typeface="Calibri"/>
              </a:rPr>
              <a:t>l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t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s </a:t>
            </a:r>
            <a:r>
              <a:rPr sz="750" spc="-7" dirty="0">
                <a:latin typeface="Calibri"/>
                <a:cs typeface="Calibri"/>
              </a:rPr>
              <a:t>w</a:t>
            </a:r>
            <a:r>
              <a:rPr sz="750" spc="-3" dirty="0">
                <a:latin typeface="Calibri"/>
                <a:cs typeface="Calibri"/>
              </a:rPr>
              <a:t>o</a:t>
            </a:r>
            <a:r>
              <a:rPr sz="750" spc="-10" dirty="0">
                <a:latin typeface="Calibri"/>
                <a:cs typeface="Calibri"/>
              </a:rPr>
              <a:t>u</a:t>
            </a:r>
            <a:r>
              <a:rPr sz="750" spc="-3" dirty="0">
                <a:latin typeface="Calibri"/>
                <a:cs typeface="Calibri"/>
              </a:rPr>
              <a:t>l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 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7" dirty="0">
                <a:latin typeface="Calibri"/>
                <a:cs typeface="Calibri"/>
              </a:rPr>
              <a:t>aso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3" dirty="0">
                <a:latin typeface="Calibri"/>
                <a:cs typeface="Calibri"/>
              </a:rPr>
              <a:t>l</a:t>
            </a:r>
            <a:r>
              <a:rPr sz="750" spc="-3" dirty="0">
                <a:latin typeface="Calibri"/>
                <a:cs typeface="Calibri"/>
              </a:rPr>
              <a:t>y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ppe</a:t>
            </a:r>
            <a:r>
              <a:rPr sz="750" spc="-3" dirty="0">
                <a:latin typeface="Calibri"/>
                <a:cs typeface="Calibri"/>
              </a:rPr>
              <a:t>ar </a:t>
            </a:r>
            <a:r>
              <a:rPr sz="750" spc="-7" dirty="0">
                <a:latin typeface="Calibri"/>
                <a:cs typeface="Calibri"/>
              </a:rPr>
              <a:t>to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aff</a:t>
            </a:r>
            <a:r>
              <a:rPr sz="750" spc="-7" dirty="0">
                <a:latin typeface="Calibri"/>
                <a:cs typeface="Calibri"/>
              </a:rPr>
              <a:t>ec</a:t>
            </a:r>
            <a:r>
              <a:rPr sz="750" spc="-3" dirty="0">
                <a:latin typeface="Calibri"/>
                <a:cs typeface="Calibri"/>
              </a:rPr>
              <a:t>te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3" dirty="0">
                <a:latin typeface="Calibri"/>
                <a:cs typeface="Calibri"/>
              </a:rPr>
              <a:t>y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the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dd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on</a:t>
            </a:r>
            <a:r>
              <a:rPr sz="750" spc="-3" dirty="0">
                <a:latin typeface="Calibri"/>
                <a:cs typeface="Calibri"/>
              </a:rPr>
              <a:t> of t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10" dirty="0">
                <a:latin typeface="Calibri"/>
                <a:cs typeface="Calibri"/>
              </a:rPr>
              <a:t>min</a:t>
            </a:r>
            <a:r>
              <a:rPr sz="750" spc="-7" dirty="0">
                <a:latin typeface="Calibri"/>
                <a:cs typeface="Calibri"/>
              </a:rPr>
              <a:t>at</a:t>
            </a:r>
            <a:r>
              <a:rPr sz="750" spc="-3" dirty="0">
                <a:latin typeface="Calibri"/>
                <a:cs typeface="Calibri"/>
              </a:rPr>
              <a:t>e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3" dirty="0">
                <a:latin typeface="Calibri"/>
                <a:cs typeface="Calibri"/>
              </a:rPr>
              <a:t>n</a:t>
            </a:r>
            <a:r>
              <a:rPr sz="750" spc="-10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on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to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t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ne</a:t>
            </a:r>
            <a:r>
              <a:rPr sz="750" spc="-7" dirty="0">
                <a:latin typeface="Calibri"/>
                <a:cs typeface="Calibri"/>
              </a:rPr>
              <a:t>w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7" dirty="0">
                <a:latin typeface="Calibri"/>
                <a:cs typeface="Calibri"/>
              </a:rPr>
              <a:t>orn</a:t>
            </a:r>
            <a:r>
              <a:rPr sz="750" spc="-3" dirty="0">
                <a:latin typeface="Calibri"/>
                <a:cs typeface="Calibri"/>
              </a:rPr>
              <a:t> s</a:t>
            </a:r>
            <a:r>
              <a:rPr sz="750" spc="-7" dirty="0">
                <a:latin typeface="Calibri"/>
                <a:cs typeface="Calibri"/>
              </a:rPr>
              <a:t>c</a:t>
            </a:r>
            <a:r>
              <a:rPr sz="750" dirty="0">
                <a:latin typeface="Calibri"/>
                <a:cs typeface="Calibri"/>
              </a:rPr>
              <a:t>re</a:t>
            </a:r>
            <a:r>
              <a:rPr sz="750" spc="-10" dirty="0">
                <a:latin typeface="Calibri"/>
                <a:cs typeface="Calibri"/>
              </a:rPr>
              <a:t>en</a:t>
            </a:r>
            <a:r>
              <a:rPr sz="750" spc="-3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g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p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ne</a:t>
            </a:r>
            <a:r>
              <a:rPr sz="750" dirty="0">
                <a:latin typeface="Calibri"/>
                <a:cs typeface="Calibri"/>
              </a:rPr>
              <a:t>l</a:t>
            </a:r>
            <a:r>
              <a:rPr sz="750" spc="-3" dirty="0">
                <a:latin typeface="Calibri"/>
                <a:cs typeface="Calibri"/>
              </a:rPr>
              <a:t>.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The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spc="-3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at</a:t>
            </a:r>
            <a:r>
              <a:rPr sz="750" spc="-3" dirty="0">
                <a:latin typeface="Calibri"/>
                <a:cs typeface="Calibri"/>
              </a:rPr>
              <a:t>or</a:t>
            </a:r>
            <a:r>
              <a:rPr sz="750" spc="-7" dirty="0">
                <a:latin typeface="Calibri"/>
                <a:cs typeface="Calibri"/>
              </a:rPr>
              <a:t>(</a:t>
            </a:r>
            <a:r>
              <a:rPr sz="750" dirty="0">
                <a:latin typeface="Calibri"/>
                <a:cs typeface="Calibri"/>
              </a:rPr>
              <a:t>s</a:t>
            </a:r>
            <a:r>
              <a:rPr sz="750" spc="-3" dirty="0">
                <a:latin typeface="Calibri"/>
                <a:cs typeface="Calibri"/>
              </a:rPr>
              <a:t>)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10" dirty="0">
                <a:latin typeface="Calibri"/>
                <a:cs typeface="Calibri"/>
              </a:rPr>
              <a:t>u</a:t>
            </a:r>
            <a:r>
              <a:rPr sz="750" spc="-3" dirty="0">
                <a:latin typeface="Calibri"/>
                <a:cs typeface="Calibri"/>
              </a:rPr>
              <a:t>l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al</a:t>
            </a:r>
            <a:r>
              <a:rPr sz="750" spc="-3" dirty="0">
                <a:latin typeface="Calibri"/>
                <a:cs typeface="Calibri"/>
              </a:rPr>
              <a:t>so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d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c</a:t>
            </a:r>
            <a:r>
              <a:rPr sz="750" spc="-3" dirty="0">
                <a:latin typeface="Calibri"/>
                <a:cs typeface="Calibri"/>
              </a:rPr>
              <a:t>l</a:t>
            </a:r>
            <a:r>
              <a:rPr sz="750" spc="-7" dirty="0">
                <a:latin typeface="Calibri"/>
                <a:cs typeface="Calibri"/>
              </a:rPr>
              <a:t>ose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y </a:t>
            </a:r>
            <a:r>
              <a:rPr sz="750" spc="-10" dirty="0">
                <a:latin typeface="Calibri"/>
                <a:cs typeface="Calibri"/>
              </a:rPr>
              <a:t>p</a:t>
            </a:r>
            <a:r>
              <a:rPr sz="750" spc="-3" dirty="0">
                <a:latin typeface="Calibri"/>
                <a:cs typeface="Calibri"/>
              </a:rPr>
              <a:t>erso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al</a:t>
            </a:r>
            <a:r>
              <a:rPr sz="750" spc="-3" dirty="0">
                <a:latin typeface="Calibri"/>
                <a:cs typeface="Calibri"/>
              </a:rPr>
              <a:t>, </a:t>
            </a:r>
            <a:r>
              <a:rPr sz="750" spc="-10" dirty="0">
                <a:latin typeface="Calibri"/>
                <a:cs typeface="Calibri"/>
              </a:rPr>
              <a:t>bu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ine</a:t>
            </a:r>
            <a:r>
              <a:rPr sz="750" spc="-3" dirty="0">
                <a:latin typeface="Calibri"/>
                <a:cs typeface="Calibri"/>
              </a:rPr>
              <a:t>ss, or </a:t>
            </a:r>
            <a:r>
              <a:rPr sz="750" spc="-7" dirty="0">
                <a:latin typeface="Calibri"/>
                <a:cs typeface="Calibri"/>
              </a:rPr>
              <a:t>vo</a:t>
            </a:r>
            <a:r>
              <a:rPr sz="750" dirty="0">
                <a:latin typeface="Calibri"/>
                <a:cs typeface="Calibri"/>
              </a:rPr>
              <a:t>l</a:t>
            </a:r>
            <a:r>
              <a:rPr sz="750" spc="-10" dirty="0">
                <a:latin typeface="Calibri"/>
                <a:cs typeface="Calibri"/>
              </a:rPr>
              <a:t>untee</a:t>
            </a:r>
            <a:r>
              <a:rPr sz="750" spc="-3" dirty="0">
                <a:latin typeface="Calibri"/>
                <a:cs typeface="Calibri"/>
              </a:rPr>
              <a:t>r affili</a:t>
            </a:r>
            <a:r>
              <a:rPr sz="750" spc="-7" dirty="0">
                <a:latin typeface="Calibri"/>
                <a:cs typeface="Calibri"/>
              </a:rPr>
              <a:t>at</a:t>
            </a:r>
            <a:r>
              <a:rPr sz="750" spc="-3" dirty="0">
                <a:latin typeface="Calibri"/>
                <a:cs typeface="Calibri"/>
              </a:rPr>
              <a:t>ions </a:t>
            </a:r>
            <a:r>
              <a:rPr sz="750" spc="-7" dirty="0">
                <a:latin typeface="Calibri"/>
                <a:cs typeface="Calibri"/>
              </a:rPr>
              <a:t>th</a:t>
            </a:r>
            <a:r>
              <a:rPr sz="750" spc="-3" dirty="0">
                <a:latin typeface="Calibri"/>
                <a:cs typeface="Calibri"/>
              </a:rPr>
              <a:t>at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spc="-7" dirty="0">
                <a:latin typeface="Calibri"/>
                <a:cs typeface="Calibri"/>
              </a:rPr>
              <a:t>ay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g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ve</a:t>
            </a:r>
            <a:r>
              <a:rPr sz="750" spc="-3" dirty="0">
                <a:latin typeface="Calibri"/>
                <a:cs typeface="Calibri"/>
              </a:rPr>
              <a:t> rise </a:t>
            </a:r>
            <a:r>
              <a:rPr sz="750" spc="-7" dirty="0">
                <a:latin typeface="Calibri"/>
                <a:cs typeface="Calibri"/>
              </a:rPr>
              <a:t>to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3" dirty="0">
                <a:latin typeface="Calibri"/>
                <a:cs typeface="Calibri"/>
              </a:rPr>
              <a:t> 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dirty="0">
                <a:latin typeface="Calibri"/>
                <a:cs typeface="Calibri"/>
              </a:rPr>
              <a:t>l</a:t>
            </a:r>
            <a:r>
              <a:rPr sz="750" spc="-3" dirty="0">
                <a:latin typeface="Calibri"/>
                <a:cs typeface="Calibri"/>
              </a:rPr>
              <a:t> or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pp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en</a:t>
            </a:r>
            <a:r>
              <a:rPr sz="750" spc="-3" dirty="0">
                <a:latin typeface="Calibri"/>
                <a:cs typeface="Calibri"/>
              </a:rPr>
              <a:t>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fl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c</a:t>
            </a:r>
            <a:r>
              <a:rPr sz="750" spc="-3" dirty="0">
                <a:latin typeface="Calibri"/>
                <a:cs typeface="Calibri"/>
              </a:rPr>
              <a:t>t of </a:t>
            </a:r>
            <a:r>
              <a:rPr sz="750" spc="-7" dirty="0">
                <a:latin typeface="Calibri"/>
                <a:cs typeface="Calibri"/>
              </a:rPr>
              <a:t>int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.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Re</a:t>
            </a:r>
            <a:r>
              <a:rPr sz="750" spc="3" dirty="0">
                <a:latin typeface="Calibri"/>
                <a:cs typeface="Calibri"/>
              </a:rPr>
              <a:t>l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7" dirty="0">
                <a:latin typeface="Calibri"/>
                <a:cs typeface="Calibri"/>
              </a:rPr>
              <a:t>va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t </a:t>
            </a:r>
            <a:r>
              <a:rPr sz="750" spc="-7" dirty="0">
                <a:latin typeface="Calibri"/>
                <a:cs typeface="Calibri"/>
              </a:rPr>
              <a:t>F</a:t>
            </a:r>
            <a:r>
              <a:rPr sz="750" spc="-3" dirty="0">
                <a:latin typeface="Calibri"/>
                <a:cs typeface="Calibri"/>
              </a:rPr>
              <a:t>e</a:t>
            </a:r>
            <a:r>
              <a:rPr sz="750" spc="-10" dirty="0">
                <a:latin typeface="Calibri"/>
                <a:cs typeface="Calibri"/>
              </a:rPr>
              <a:t>de</a:t>
            </a:r>
            <a:r>
              <a:rPr sz="750" spc="-3" dirty="0">
                <a:latin typeface="Calibri"/>
                <a:cs typeface="Calibri"/>
              </a:rPr>
              <a:t>ra</a:t>
            </a:r>
            <a:r>
              <a:rPr sz="750" spc="3" dirty="0">
                <a:latin typeface="Calibri"/>
                <a:cs typeface="Calibri"/>
              </a:rPr>
              <a:t>l</a:t>
            </a:r>
            <a:r>
              <a:rPr sz="750" spc="-7" dirty="0">
                <a:latin typeface="Calibri"/>
                <a:cs typeface="Calibri"/>
              </a:rPr>
              <a:t>l</a:t>
            </a:r>
            <a:r>
              <a:rPr sz="750" spc="-3" dirty="0">
                <a:latin typeface="Calibri"/>
                <a:cs typeface="Calibri"/>
              </a:rPr>
              <a:t>y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 or</a:t>
            </a:r>
            <a:r>
              <a:rPr sz="750" spc="-10" dirty="0">
                <a:latin typeface="Calibri"/>
                <a:cs typeface="Calibri"/>
              </a:rPr>
              <a:t>g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zatio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all</a:t>
            </a:r>
            <a:r>
              <a:rPr sz="750" spc="-3" dirty="0">
                <a:latin typeface="Calibri"/>
                <a:cs typeface="Calibri"/>
              </a:rPr>
              <a:t>y 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sta</a:t>
            </a:r>
            <a:r>
              <a:rPr sz="750" spc="-7" dirty="0">
                <a:latin typeface="Calibri"/>
                <a:cs typeface="Calibri"/>
              </a:rPr>
              <a:t>bli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10" dirty="0">
                <a:latin typeface="Calibri"/>
                <a:cs typeface="Calibri"/>
              </a:rPr>
              <a:t>he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 re</a:t>
            </a:r>
            <a:r>
              <a:rPr sz="750" spc="-10" dirty="0">
                <a:latin typeface="Calibri"/>
                <a:cs typeface="Calibri"/>
              </a:rPr>
              <a:t>g</a:t>
            </a:r>
            <a:r>
              <a:rPr sz="750" spc="-3" dirty="0">
                <a:latin typeface="Calibri"/>
                <a:cs typeface="Calibri"/>
              </a:rPr>
              <a:t>u</a:t>
            </a:r>
            <a:r>
              <a:rPr sz="750" spc="-7" dirty="0">
                <a:latin typeface="Calibri"/>
                <a:cs typeface="Calibri"/>
              </a:rPr>
              <a:t>latio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s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nd</a:t>
            </a:r>
            <a:r>
              <a:rPr sz="750" spc="-7" dirty="0">
                <a:latin typeface="Calibri"/>
                <a:cs typeface="Calibri"/>
              </a:rPr>
              <a:t> guide</a:t>
            </a:r>
            <a:r>
              <a:rPr sz="750" spc="-3" dirty="0">
                <a:latin typeface="Calibri"/>
                <a:cs typeface="Calibri"/>
              </a:rPr>
              <a:t>l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ne</a:t>
            </a:r>
            <a:r>
              <a:rPr sz="750" spc="-3" dirty="0">
                <a:latin typeface="Calibri"/>
                <a:cs typeface="Calibri"/>
              </a:rPr>
              <a:t>s </a:t>
            </a:r>
            <a:r>
              <a:rPr sz="750" spc="-7" dirty="0">
                <a:latin typeface="Calibri"/>
                <a:cs typeface="Calibri"/>
              </a:rPr>
              <a:t>in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f</a:t>
            </a:r>
            <a:r>
              <a:rPr sz="750" spc="-7" dirty="0">
                <a:latin typeface="Calibri"/>
                <a:cs typeface="Calibri"/>
              </a:rPr>
              <a:t>ina</a:t>
            </a:r>
            <a:r>
              <a:rPr sz="750" spc="-10" dirty="0">
                <a:latin typeface="Calibri"/>
                <a:cs typeface="Calibri"/>
              </a:rPr>
              <a:t>nc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dirty="0">
                <a:latin typeface="Calibri"/>
                <a:cs typeface="Calibri"/>
              </a:rPr>
              <a:t>l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dirty="0">
                <a:latin typeface="Calibri"/>
                <a:cs typeface="Calibri"/>
              </a:rPr>
              <a:t>f</a:t>
            </a:r>
            <a:r>
              <a:rPr sz="750" spc="-7" dirty="0">
                <a:latin typeface="Calibri"/>
                <a:cs typeface="Calibri"/>
              </a:rPr>
              <a:t>lict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mu</a:t>
            </a:r>
            <a:r>
              <a:rPr sz="750" spc="-3" dirty="0">
                <a:latin typeface="Calibri"/>
                <a:cs typeface="Calibri"/>
              </a:rPr>
              <a:t>st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abided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3" dirty="0">
                <a:latin typeface="Calibri"/>
                <a:cs typeface="Calibri"/>
              </a:rPr>
              <a:t>y.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di</a:t>
            </a:r>
            <a:r>
              <a:rPr sz="750" spc="-3" dirty="0">
                <a:latin typeface="Calibri"/>
                <a:cs typeface="Calibri"/>
              </a:rPr>
              <a:t>v</a:t>
            </a:r>
            <a:r>
              <a:rPr sz="750" spc="-7" dirty="0">
                <a:latin typeface="Calibri"/>
                <a:cs typeface="Calibri"/>
              </a:rPr>
              <a:t>idual</a:t>
            </a:r>
            <a:r>
              <a:rPr sz="750" spc="-3" dirty="0">
                <a:latin typeface="Calibri"/>
                <a:cs typeface="Calibri"/>
              </a:rPr>
              <a:t>s </a:t>
            </a:r>
            <a:r>
              <a:rPr sz="750" spc="-7" dirty="0">
                <a:latin typeface="Calibri"/>
                <a:cs typeface="Calibri"/>
              </a:rPr>
              <a:t>wi</a:t>
            </a:r>
            <a:r>
              <a:rPr sz="750" spc="-3" dirty="0">
                <a:latin typeface="Calibri"/>
                <a:cs typeface="Calibri"/>
              </a:rPr>
              <a:t>th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f</a:t>
            </a:r>
            <a:r>
              <a:rPr sz="750" spc="-7" dirty="0">
                <a:latin typeface="Calibri"/>
                <a:cs typeface="Calibri"/>
              </a:rPr>
              <a:t>li</a:t>
            </a:r>
            <a:r>
              <a:rPr sz="750" spc="-3" dirty="0">
                <a:latin typeface="Calibri"/>
                <a:cs typeface="Calibri"/>
              </a:rPr>
              <a:t>ct of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inte</a:t>
            </a:r>
            <a:r>
              <a:rPr sz="750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st s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3" dirty="0">
                <a:latin typeface="Calibri"/>
                <a:cs typeface="Calibri"/>
              </a:rPr>
              <a:t>u</a:t>
            </a:r>
            <a:r>
              <a:rPr sz="750" spc="-7" dirty="0">
                <a:latin typeface="Calibri"/>
                <a:cs typeface="Calibri"/>
              </a:rPr>
              <a:t>ld</a:t>
            </a:r>
            <a:r>
              <a:rPr sz="750" spc="-3" dirty="0">
                <a:latin typeface="Calibri"/>
                <a:cs typeface="Calibri"/>
              </a:rPr>
              <a:t> 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fra</a:t>
            </a:r>
            <a:r>
              <a:rPr sz="750" spc="-7" dirty="0">
                <a:latin typeface="Calibri"/>
                <a:cs typeface="Calibri"/>
              </a:rPr>
              <a:t>in from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10" dirty="0">
                <a:latin typeface="Calibri"/>
                <a:cs typeface="Calibri"/>
              </a:rPr>
              <a:t>min</a:t>
            </a:r>
            <a:r>
              <a:rPr sz="750" spc="-3" dirty="0">
                <a:latin typeface="Calibri"/>
                <a:cs typeface="Calibri"/>
              </a:rPr>
              <a:t>a</a:t>
            </a:r>
            <a:r>
              <a:rPr sz="750" spc="-7" dirty="0">
                <a:latin typeface="Calibri"/>
                <a:cs typeface="Calibri"/>
              </a:rPr>
              <a:t>ting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3" dirty="0">
                <a:latin typeface="Calibri"/>
                <a:cs typeface="Calibri"/>
              </a:rPr>
              <a:t>n</a:t>
            </a:r>
            <a:r>
              <a:rPr sz="750" spc="-10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on</a:t>
            </a:r>
            <a:r>
              <a:rPr sz="750" spc="-3" dirty="0">
                <a:latin typeface="Calibri"/>
                <a:cs typeface="Calibri"/>
              </a:rPr>
              <a:t> for s</a:t>
            </a:r>
            <a:r>
              <a:rPr sz="750" spc="-7" dirty="0">
                <a:latin typeface="Calibri"/>
                <a:cs typeface="Calibri"/>
              </a:rPr>
              <a:t>c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ee</a:t>
            </a:r>
            <a:r>
              <a:rPr sz="750" spc="-3" dirty="0">
                <a:latin typeface="Calibri"/>
                <a:cs typeface="Calibri"/>
              </a:rPr>
              <a:t>ni</a:t>
            </a:r>
            <a:r>
              <a:rPr sz="750" spc="-7" dirty="0">
                <a:latin typeface="Calibri"/>
                <a:cs typeface="Calibri"/>
              </a:rPr>
              <a:t>ng.</a:t>
            </a:r>
            <a:endParaRPr sz="750" dirty="0">
              <a:latin typeface="Calibri"/>
              <a:cs typeface="Calibri"/>
            </a:endParaRPr>
          </a:p>
          <a:p>
            <a:pPr marL="8659" marR="3694736">
              <a:lnSpc>
                <a:spcPct val="192700"/>
              </a:lnSpc>
              <a:spcBef>
                <a:spcPts val="395"/>
              </a:spcBef>
            </a:pPr>
            <a:r>
              <a:rPr sz="750" spc="-7" dirty="0">
                <a:latin typeface="Calibri"/>
                <a:cs typeface="Calibri"/>
              </a:rPr>
              <a:t>Date</a:t>
            </a:r>
            <a:r>
              <a:rPr sz="750" spc="-3" dirty="0">
                <a:latin typeface="Calibri"/>
                <a:cs typeface="Calibri"/>
              </a:rPr>
              <a:t>: </a:t>
            </a:r>
            <a:r>
              <a:rPr lang="it-IT" sz="750" spc="-3" dirty="0" smtClean="0">
                <a:latin typeface="Calibri"/>
                <a:cs typeface="Calibri"/>
              </a:rPr>
              <a:t>10/03/2018</a:t>
            </a:r>
          </a:p>
          <a:p>
            <a:pPr marL="8659" marR="3694736">
              <a:lnSpc>
                <a:spcPct val="192700"/>
              </a:lnSpc>
              <a:spcBef>
                <a:spcPts val="395"/>
              </a:spcBef>
            </a:pPr>
            <a:r>
              <a:rPr sz="750" spc="-10" dirty="0" smtClean="0">
                <a:latin typeface="Calibri"/>
                <a:cs typeface="Calibri"/>
              </a:rPr>
              <a:t>N</a:t>
            </a:r>
            <a:r>
              <a:rPr sz="750" spc="-7" dirty="0" smtClean="0">
                <a:latin typeface="Calibri"/>
                <a:cs typeface="Calibri"/>
              </a:rPr>
              <a:t>a</a:t>
            </a:r>
            <a:r>
              <a:rPr sz="750" spc="-10" dirty="0" smtClean="0">
                <a:latin typeface="Calibri"/>
                <a:cs typeface="Calibri"/>
              </a:rPr>
              <a:t>me</a:t>
            </a:r>
            <a:r>
              <a:rPr sz="750" spc="-10" dirty="0">
                <a:latin typeface="Calibri"/>
                <a:cs typeface="Calibri"/>
              </a:rPr>
              <a:t>:</a:t>
            </a:r>
            <a:r>
              <a:rPr sz="750" spc="-7" dirty="0">
                <a:latin typeface="Calibri"/>
                <a:cs typeface="Calibri"/>
              </a:rPr>
              <a:t> </a:t>
            </a:r>
            <a:endParaRPr lang="it-IT" sz="750" spc="-7" dirty="0" smtClean="0">
              <a:latin typeface="Calibri"/>
              <a:cs typeface="Calibri"/>
            </a:endParaRPr>
          </a:p>
          <a:p>
            <a:pPr marL="8659" marR="3694736">
              <a:lnSpc>
                <a:spcPct val="192700"/>
              </a:lnSpc>
              <a:spcBef>
                <a:spcPts val="395"/>
              </a:spcBef>
            </a:pPr>
            <a:r>
              <a:rPr lang="it-IT" sz="750" spc="-7" dirty="0" smtClean="0">
                <a:latin typeface="Calibri"/>
                <a:cs typeface="Calibri"/>
              </a:rPr>
              <a:t>Franco Morelli</a:t>
            </a:r>
            <a:endParaRPr lang="it-IT" sz="750" spc="-7" dirty="0">
              <a:latin typeface="Calibri"/>
              <a:cs typeface="Calibri"/>
            </a:endParaRPr>
          </a:p>
          <a:p>
            <a:pPr marL="8659" marR="3694736">
              <a:lnSpc>
                <a:spcPct val="192700"/>
              </a:lnSpc>
              <a:spcBef>
                <a:spcPts val="395"/>
              </a:spcBef>
            </a:pPr>
            <a:r>
              <a:rPr sz="750" spc="-7" dirty="0" smtClean="0">
                <a:latin typeface="Calibri"/>
                <a:cs typeface="Calibri"/>
              </a:rPr>
              <a:t>Pos</a:t>
            </a:r>
            <a:r>
              <a:rPr sz="750" spc="-3" dirty="0" smtClean="0">
                <a:latin typeface="Calibri"/>
                <a:cs typeface="Calibri"/>
              </a:rPr>
              <a:t>i</a:t>
            </a:r>
            <a:r>
              <a:rPr sz="750" spc="-7" dirty="0" smtClean="0">
                <a:latin typeface="Calibri"/>
                <a:cs typeface="Calibri"/>
              </a:rPr>
              <a:t>t</a:t>
            </a:r>
            <a:r>
              <a:rPr sz="750" spc="-3" dirty="0" smtClean="0">
                <a:latin typeface="Calibri"/>
                <a:cs typeface="Calibri"/>
              </a:rPr>
              <a:t>i</a:t>
            </a:r>
            <a:r>
              <a:rPr sz="750" spc="-7" dirty="0" smtClean="0">
                <a:latin typeface="Calibri"/>
                <a:cs typeface="Calibri"/>
              </a:rPr>
              <a:t>o</a:t>
            </a:r>
            <a:r>
              <a:rPr sz="750" spc="-10" dirty="0" smtClean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:</a:t>
            </a:r>
            <a:endParaRPr sz="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 dirty="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r>
              <a:rPr lang="it-IT" sz="648" dirty="0" smtClean="0">
                <a:latin typeface="Times New Roman"/>
                <a:cs typeface="Times New Roman"/>
              </a:rPr>
              <a:t>Speaker</a:t>
            </a:r>
          </a:p>
          <a:p>
            <a:pPr>
              <a:spcBef>
                <a:spcPts val="25"/>
              </a:spcBef>
            </a:pPr>
            <a:endParaRPr sz="648" dirty="0">
              <a:latin typeface="Times New Roman"/>
              <a:cs typeface="Times New Roman"/>
            </a:endParaRPr>
          </a:p>
          <a:p>
            <a:pPr marL="8659" marR="124255">
              <a:lnSpc>
                <a:spcPct val="117300"/>
              </a:lnSpc>
            </a:pPr>
            <a:r>
              <a:rPr sz="750" spc="-7" dirty="0">
                <a:latin typeface="Calibri"/>
                <a:cs typeface="Calibri"/>
              </a:rPr>
              <a:t>Ple</a:t>
            </a:r>
            <a:r>
              <a:rPr sz="750" spc="-3" dirty="0">
                <a:latin typeface="Calibri"/>
                <a:cs typeface="Calibri"/>
              </a:rPr>
              <a:t>ase </a:t>
            </a:r>
            <a:r>
              <a:rPr sz="750" spc="-10" dirty="0">
                <a:latin typeface="Calibri"/>
                <a:cs typeface="Calibri"/>
              </a:rPr>
              <a:t>de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c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 b</a:t>
            </a:r>
            <a:r>
              <a:rPr sz="750" spc="-7" dirty="0">
                <a:latin typeface="Calibri"/>
                <a:cs typeface="Calibri"/>
              </a:rPr>
              <a:t>elow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y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7" dirty="0">
                <a:latin typeface="Calibri"/>
                <a:cs typeface="Calibri"/>
              </a:rPr>
              <a:t>elatio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hip</a:t>
            </a:r>
            <a:r>
              <a:rPr sz="750" dirty="0">
                <a:latin typeface="Calibri"/>
                <a:cs typeface="Calibri"/>
              </a:rPr>
              <a:t>s</a:t>
            </a:r>
            <a:r>
              <a:rPr sz="750" spc="-3" dirty="0">
                <a:latin typeface="Calibri"/>
                <a:cs typeface="Calibri"/>
              </a:rPr>
              <a:t>, 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ra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sa</a:t>
            </a:r>
            <a:r>
              <a:rPr sz="750" spc="-7" dirty="0">
                <a:latin typeface="Calibri"/>
                <a:cs typeface="Calibri"/>
              </a:rPr>
              <a:t>ctio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dirty="0">
                <a:latin typeface="Calibri"/>
                <a:cs typeface="Calibri"/>
              </a:rPr>
              <a:t>s</a:t>
            </a:r>
            <a:r>
              <a:rPr sz="750" spc="-3" dirty="0">
                <a:latin typeface="Calibri"/>
                <a:cs typeface="Calibri"/>
              </a:rPr>
              <a:t>, </a:t>
            </a:r>
            <a:r>
              <a:rPr sz="750" spc="-10" dirty="0">
                <a:latin typeface="Calibri"/>
                <a:cs typeface="Calibri"/>
              </a:rPr>
              <a:t>p</a:t>
            </a:r>
            <a:r>
              <a:rPr sz="750" spc="-3" dirty="0">
                <a:latin typeface="Calibri"/>
                <a:cs typeface="Calibri"/>
              </a:rPr>
              <a:t>os</a:t>
            </a:r>
            <a:r>
              <a:rPr sz="750" spc="-7" dirty="0">
                <a:latin typeface="Calibri"/>
                <a:cs typeface="Calibri"/>
              </a:rPr>
              <a:t>itio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s </a:t>
            </a:r>
            <a:r>
              <a:rPr sz="750" spc="-7" dirty="0">
                <a:latin typeface="Calibri"/>
                <a:cs typeface="Calibri"/>
              </a:rPr>
              <a:t>you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old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(volu</a:t>
            </a:r>
            <a:r>
              <a:rPr sz="750" spc="-3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tee</a:t>
            </a:r>
            <a:r>
              <a:rPr sz="750" spc="-3" dirty="0">
                <a:latin typeface="Calibri"/>
                <a:cs typeface="Calibri"/>
              </a:rPr>
              <a:t>r or ot</a:t>
            </a:r>
            <a:r>
              <a:rPr sz="750" spc="-10" dirty="0">
                <a:latin typeface="Calibri"/>
                <a:cs typeface="Calibri"/>
              </a:rPr>
              <a:t>he</a:t>
            </a:r>
            <a:r>
              <a:rPr sz="750" dirty="0">
                <a:latin typeface="Calibri"/>
                <a:cs typeface="Calibri"/>
              </a:rPr>
              <a:t>r</a:t>
            </a:r>
            <a:r>
              <a:rPr sz="750" spc="-7" dirty="0">
                <a:latin typeface="Calibri"/>
                <a:cs typeface="Calibri"/>
              </a:rPr>
              <a:t>wi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e)</a:t>
            </a:r>
            <a:r>
              <a:rPr sz="750" spc="-3" dirty="0">
                <a:latin typeface="Calibri"/>
                <a:cs typeface="Calibri"/>
              </a:rPr>
              <a:t>, or </a:t>
            </a:r>
            <a:r>
              <a:rPr sz="750" spc="-7" dirty="0">
                <a:latin typeface="Calibri"/>
                <a:cs typeface="Calibri"/>
              </a:rPr>
              <a:t>ci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7" dirty="0">
                <a:latin typeface="Calibri"/>
                <a:cs typeface="Calibri"/>
              </a:rPr>
              <a:t>c</a:t>
            </a:r>
            <a:r>
              <a:rPr sz="750" spc="-3" dirty="0">
                <a:latin typeface="Calibri"/>
                <a:cs typeface="Calibri"/>
              </a:rPr>
              <a:t>u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ta</a:t>
            </a:r>
            <a:r>
              <a:rPr sz="750" spc="-3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c</a:t>
            </a:r>
            <a:r>
              <a:rPr sz="750" spc="-3" dirty="0">
                <a:latin typeface="Calibri"/>
                <a:cs typeface="Calibri"/>
              </a:rPr>
              <a:t>es </a:t>
            </a:r>
            <a:r>
              <a:rPr sz="750" spc="-7" dirty="0">
                <a:latin typeface="Calibri"/>
                <a:cs typeface="Calibri"/>
              </a:rPr>
              <a:t>th</a:t>
            </a:r>
            <a:r>
              <a:rPr sz="750" spc="-3" dirty="0">
                <a:latin typeface="Calibri"/>
                <a:cs typeface="Calibri"/>
              </a:rPr>
              <a:t>at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you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3" dirty="0">
                <a:latin typeface="Calibri"/>
                <a:cs typeface="Calibri"/>
              </a:rPr>
              <a:t>e</a:t>
            </a:r>
            <a:r>
              <a:rPr sz="750" spc="3" dirty="0">
                <a:latin typeface="Calibri"/>
                <a:cs typeface="Calibri"/>
              </a:rPr>
              <a:t>l</a:t>
            </a:r>
            <a:r>
              <a:rPr sz="750" spc="-3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7" dirty="0">
                <a:latin typeface="Calibri"/>
                <a:cs typeface="Calibri"/>
              </a:rPr>
              <a:t>ve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10" dirty="0">
                <a:latin typeface="Calibri"/>
                <a:cs typeface="Calibri"/>
              </a:rPr>
              <a:t>u</a:t>
            </a:r>
            <a:r>
              <a:rPr sz="750" spc="3" dirty="0">
                <a:latin typeface="Calibri"/>
                <a:cs typeface="Calibri"/>
              </a:rPr>
              <a:t>l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cont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3" dirty="0">
                <a:latin typeface="Calibri"/>
                <a:cs typeface="Calibri"/>
              </a:rPr>
              <a:t>u</a:t>
            </a:r>
            <a:r>
              <a:rPr sz="750" spc="-7" dirty="0">
                <a:latin typeface="Calibri"/>
                <a:cs typeface="Calibri"/>
              </a:rPr>
              <a:t>te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to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flict of int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t:</a:t>
            </a:r>
            <a:endParaRPr sz="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 dirty="0">
              <a:latin typeface="Times New Roman"/>
              <a:cs typeface="Times New Roman"/>
            </a:endParaRPr>
          </a:p>
          <a:p>
            <a:pPr marL="8659">
              <a:spcBef>
                <a:spcPts val="515"/>
              </a:spcBef>
              <a:tabLst>
                <a:tab pos="197855" algn="l"/>
              </a:tabLst>
            </a:pPr>
            <a:r>
              <a:rPr sz="750" u="sng" spc="-10" dirty="0">
                <a:latin typeface="Calibri"/>
                <a:cs typeface="Calibri"/>
              </a:rPr>
              <a:t>_</a:t>
            </a:r>
            <a:r>
              <a:rPr sz="750" u="sng" spc="-3" dirty="0">
                <a:latin typeface="Calibri"/>
                <a:cs typeface="Calibri"/>
              </a:rPr>
              <a:t> </a:t>
            </a:r>
            <a:r>
              <a:rPr sz="750" u="sng" dirty="0">
                <a:latin typeface="Calibri"/>
                <a:cs typeface="Calibri"/>
              </a:rPr>
              <a:t>	</a:t>
            </a:r>
            <a:r>
              <a:rPr sz="750" u="sng" spc="-7" dirty="0">
                <a:latin typeface="Calibri"/>
                <a:cs typeface="Calibri"/>
              </a:rPr>
              <a:t>_</a:t>
            </a:r>
            <a:r>
              <a:rPr sz="750" dirty="0">
                <a:latin typeface="Calibri"/>
                <a:cs typeface="Calibri"/>
              </a:rPr>
              <a:t>  </a:t>
            </a:r>
            <a:r>
              <a:rPr sz="750" spc="78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I 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ave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3" dirty="0">
                <a:latin typeface="Calibri"/>
                <a:cs typeface="Calibri"/>
              </a:rPr>
              <a:t>nfli</a:t>
            </a:r>
            <a:r>
              <a:rPr sz="750" spc="-7" dirty="0">
                <a:latin typeface="Calibri"/>
                <a:cs typeface="Calibri"/>
              </a:rPr>
              <a:t>c</a:t>
            </a:r>
            <a:r>
              <a:rPr sz="750" spc="-3" dirty="0">
                <a:latin typeface="Calibri"/>
                <a:cs typeface="Calibri"/>
              </a:rPr>
              <a:t>t of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t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rest </a:t>
            </a:r>
            <a:r>
              <a:rPr sz="750" spc="-7" dirty="0">
                <a:latin typeface="Calibri"/>
                <a:cs typeface="Calibri"/>
              </a:rPr>
              <a:t>to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re</a:t>
            </a:r>
            <a:r>
              <a:rPr sz="750" spc="-10" dirty="0">
                <a:latin typeface="Calibri"/>
                <a:cs typeface="Calibri"/>
              </a:rPr>
              <a:t>p</a:t>
            </a:r>
            <a:r>
              <a:rPr sz="750" spc="-3" dirty="0">
                <a:latin typeface="Calibri"/>
                <a:cs typeface="Calibri"/>
              </a:rPr>
              <a:t>or</a:t>
            </a:r>
            <a:r>
              <a:rPr sz="750" spc="-7" dirty="0">
                <a:latin typeface="Calibri"/>
                <a:cs typeface="Calibri"/>
              </a:rPr>
              <a:t>t.</a:t>
            </a:r>
            <a:endParaRPr sz="750" dirty="0">
              <a:latin typeface="Calibri"/>
              <a:cs typeface="Calibri"/>
            </a:endParaRPr>
          </a:p>
          <a:p>
            <a:pPr>
              <a:spcBef>
                <a:spcPts val="12"/>
              </a:spcBef>
            </a:pPr>
            <a:endParaRPr sz="1057" dirty="0">
              <a:latin typeface="Times New Roman"/>
              <a:cs typeface="Times New Roman"/>
            </a:endParaRPr>
          </a:p>
          <a:p>
            <a:pPr marL="8659" marR="98278">
              <a:lnSpc>
                <a:spcPct val="116900"/>
              </a:lnSpc>
              <a:tabLst>
                <a:tab pos="245912" algn="l"/>
              </a:tabLst>
            </a:pPr>
            <a:r>
              <a:rPr sz="750" u="sng" spc="-10" dirty="0">
                <a:latin typeface="Calibri"/>
                <a:cs typeface="Calibri"/>
              </a:rPr>
              <a:t>_</a:t>
            </a:r>
            <a:r>
              <a:rPr sz="750" u="sng" spc="-3" dirty="0">
                <a:latin typeface="Calibri"/>
                <a:cs typeface="Calibri"/>
              </a:rPr>
              <a:t> </a:t>
            </a:r>
            <a:r>
              <a:rPr lang="it-IT" sz="750" u="sng" spc="-3" dirty="0" smtClean="0">
                <a:latin typeface="Calibri"/>
                <a:cs typeface="Calibri"/>
              </a:rPr>
              <a:t>X</a:t>
            </a:r>
            <a:r>
              <a:rPr sz="750" u="sng" dirty="0">
                <a:latin typeface="Calibri"/>
                <a:cs typeface="Calibri"/>
              </a:rPr>
              <a:t>	</a:t>
            </a:r>
            <a:r>
              <a:rPr sz="750" dirty="0">
                <a:latin typeface="Calibri"/>
                <a:cs typeface="Calibri"/>
              </a:rPr>
              <a:t>  </a:t>
            </a:r>
            <a:r>
              <a:rPr sz="750" spc="-3" dirty="0">
                <a:latin typeface="Calibri"/>
                <a:cs typeface="Calibri"/>
              </a:rPr>
              <a:t>I 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ave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the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fo</a:t>
            </a:r>
            <a:r>
              <a:rPr sz="750" spc="-7" dirty="0">
                <a:latin typeface="Calibri"/>
                <a:cs typeface="Calibri"/>
              </a:rPr>
              <a:t>llowing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fl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ct of </a:t>
            </a:r>
            <a:r>
              <a:rPr sz="750" spc="-7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te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to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ep</a:t>
            </a:r>
            <a:r>
              <a:rPr sz="750" spc="-3" dirty="0">
                <a:latin typeface="Calibri"/>
                <a:cs typeface="Calibri"/>
              </a:rPr>
              <a:t>ort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(pl</a:t>
            </a:r>
            <a:r>
              <a:rPr sz="750" spc="-3" dirty="0">
                <a:latin typeface="Calibri"/>
                <a:cs typeface="Calibri"/>
              </a:rPr>
              <a:t>ease s</a:t>
            </a:r>
            <a:r>
              <a:rPr sz="750" spc="-7" dirty="0">
                <a:latin typeface="Calibri"/>
                <a:cs typeface="Calibri"/>
              </a:rPr>
              <a:t>peci</a:t>
            </a:r>
            <a:r>
              <a:rPr sz="750" spc="-3" dirty="0">
                <a:latin typeface="Calibri"/>
                <a:cs typeface="Calibri"/>
              </a:rPr>
              <a:t>fy ot</a:t>
            </a:r>
            <a:r>
              <a:rPr sz="750" spc="-10" dirty="0">
                <a:latin typeface="Calibri"/>
                <a:cs typeface="Calibri"/>
              </a:rPr>
              <a:t>he</a:t>
            </a:r>
            <a:r>
              <a:rPr sz="750" spc="-3" dirty="0">
                <a:latin typeface="Calibri"/>
                <a:cs typeface="Calibri"/>
              </a:rPr>
              <a:t>r 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3" dirty="0">
                <a:latin typeface="Calibri"/>
                <a:cs typeface="Calibri"/>
              </a:rPr>
              <a:t>n</a:t>
            </a:r>
            <a:r>
              <a:rPr sz="750" spc="-10" dirty="0">
                <a:latin typeface="Calibri"/>
                <a:cs typeface="Calibri"/>
              </a:rPr>
              <a:t>p</a:t>
            </a:r>
            <a:r>
              <a:rPr sz="750" spc="-3" dirty="0">
                <a:latin typeface="Calibri"/>
                <a:cs typeface="Calibri"/>
              </a:rPr>
              <a:t>rof</a:t>
            </a:r>
            <a:r>
              <a:rPr sz="750" spc="-7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 for</a:t>
            </a:r>
            <a:r>
              <a:rPr sz="750" spc="-7" dirty="0">
                <a:latin typeface="Calibri"/>
                <a:cs typeface="Calibri"/>
              </a:rPr>
              <a:t>-p</a:t>
            </a:r>
            <a:r>
              <a:rPr sz="750" spc="-3" dirty="0">
                <a:latin typeface="Calibri"/>
                <a:cs typeface="Calibri"/>
              </a:rPr>
              <a:t>rof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t 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3" dirty="0">
                <a:latin typeface="Calibri"/>
                <a:cs typeface="Calibri"/>
              </a:rPr>
              <a:t>oar</a:t>
            </a:r>
            <a:r>
              <a:rPr sz="750" spc="-10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s </a:t>
            </a:r>
            <a:r>
              <a:rPr sz="750" spc="-7" dirty="0">
                <a:latin typeface="Calibri"/>
                <a:cs typeface="Calibri"/>
              </a:rPr>
              <a:t>you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(</a:t>
            </a:r>
            <a:r>
              <a:rPr sz="750" spc="-3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yo</a:t>
            </a:r>
            <a:r>
              <a:rPr sz="750" spc="-10" dirty="0">
                <a:latin typeface="Calibri"/>
                <a:cs typeface="Calibri"/>
              </a:rPr>
              <a:t>u</a:t>
            </a:r>
            <a:r>
              <a:rPr sz="750" spc="-3" dirty="0">
                <a:latin typeface="Calibri"/>
                <a:cs typeface="Calibri"/>
              </a:rPr>
              <a:t>r s</a:t>
            </a:r>
            <a:r>
              <a:rPr sz="750" spc="-10" dirty="0">
                <a:latin typeface="Calibri"/>
                <a:cs typeface="Calibri"/>
              </a:rPr>
              <a:t>p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3" dirty="0">
                <a:latin typeface="Calibri"/>
                <a:cs typeface="Calibri"/>
              </a:rPr>
              <a:t>us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) sit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,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3" dirty="0">
                <a:latin typeface="Calibri"/>
                <a:cs typeface="Calibri"/>
              </a:rPr>
              <a:t>ny for</a:t>
            </a:r>
            <a:r>
              <a:rPr sz="750" spc="-7" dirty="0">
                <a:latin typeface="Calibri"/>
                <a:cs typeface="Calibri"/>
              </a:rPr>
              <a:t>-p</a:t>
            </a:r>
            <a:r>
              <a:rPr sz="750" spc="-3" dirty="0">
                <a:latin typeface="Calibri"/>
                <a:cs typeface="Calibri"/>
              </a:rPr>
              <a:t>rof</a:t>
            </a:r>
            <a:r>
              <a:rPr sz="750" spc="-7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t b</a:t>
            </a:r>
            <a:r>
              <a:rPr sz="750" spc="-10" dirty="0">
                <a:latin typeface="Calibri"/>
                <a:cs typeface="Calibri"/>
              </a:rPr>
              <a:t>u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spc="-7" dirty="0">
                <a:latin typeface="Calibri"/>
                <a:cs typeface="Calibri"/>
              </a:rPr>
              <a:t>ine</a:t>
            </a:r>
            <a:r>
              <a:rPr sz="750" spc="-3" dirty="0">
                <a:latin typeface="Calibri"/>
                <a:cs typeface="Calibri"/>
              </a:rPr>
              <a:t>ss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 for </a:t>
            </a:r>
            <a:r>
              <a:rPr sz="750" spc="-7" dirty="0">
                <a:latin typeface="Calibri"/>
                <a:cs typeface="Calibri"/>
              </a:rPr>
              <a:t>which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you</a:t>
            </a:r>
            <a:r>
              <a:rPr sz="750" spc="-3" dirty="0">
                <a:latin typeface="Calibri"/>
                <a:cs typeface="Calibri"/>
              </a:rPr>
              <a:t> or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an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m</a:t>
            </a:r>
            <a:r>
              <a:rPr sz="750" spc="-10" dirty="0">
                <a:latin typeface="Calibri"/>
                <a:cs typeface="Calibri"/>
              </a:rPr>
              <a:t>medi</a:t>
            </a:r>
            <a:r>
              <a:rPr sz="750" spc="-3" dirty="0">
                <a:latin typeface="Calibri"/>
                <a:cs typeface="Calibri"/>
              </a:rPr>
              <a:t>ate fa</a:t>
            </a:r>
            <a:r>
              <a:rPr sz="750" spc="-7" dirty="0">
                <a:latin typeface="Calibri"/>
                <a:cs typeface="Calibri"/>
              </a:rPr>
              <a:t>mily </a:t>
            </a:r>
            <a:r>
              <a:rPr sz="750" spc="-10" dirty="0">
                <a:latin typeface="Calibri"/>
                <a:cs typeface="Calibri"/>
              </a:rPr>
              <a:t>mem</a:t>
            </a:r>
            <a:r>
              <a:rPr sz="750" spc="-3" dirty="0">
                <a:latin typeface="Calibri"/>
                <a:cs typeface="Calibri"/>
              </a:rPr>
              <a:t>b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r are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an</a:t>
            </a:r>
            <a:r>
              <a:rPr sz="750" spc="-3" dirty="0">
                <a:latin typeface="Calibri"/>
                <a:cs typeface="Calibri"/>
              </a:rPr>
              <a:t> off</a:t>
            </a:r>
            <a:r>
              <a:rPr sz="750" spc="-7" dirty="0">
                <a:latin typeface="Calibri"/>
                <a:cs typeface="Calibri"/>
              </a:rPr>
              <a:t>ice</a:t>
            </a:r>
            <a:r>
              <a:rPr sz="750" spc="-3" dirty="0">
                <a:latin typeface="Calibri"/>
                <a:cs typeface="Calibri"/>
              </a:rPr>
              <a:t>r or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di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7" dirty="0">
                <a:latin typeface="Calibri"/>
                <a:cs typeface="Calibri"/>
              </a:rPr>
              <a:t>ect</a:t>
            </a:r>
            <a:r>
              <a:rPr sz="750" spc="-3" dirty="0">
                <a:latin typeface="Calibri"/>
                <a:cs typeface="Calibri"/>
              </a:rPr>
              <a:t>or, or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7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spc="-3" dirty="0">
                <a:latin typeface="Calibri"/>
                <a:cs typeface="Calibri"/>
              </a:rPr>
              <a:t>ajori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y s</a:t>
            </a:r>
            <a:r>
              <a:rPr sz="750" spc="-10" dirty="0">
                <a:latin typeface="Calibri"/>
                <a:cs typeface="Calibri"/>
              </a:rPr>
              <a:t>h</a:t>
            </a:r>
            <a:r>
              <a:rPr sz="750" spc="-3" dirty="0">
                <a:latin typeface="Calibri"/>
                <a:cs typeface="Calibri"/>
              </a:rPr>
              <a:t>ar</a:t>
            </a:r>
            <a:r>
              <a:rPr sz="750" spc="-10" dirty="0">
                <a:latin typeface="Calibri"/>
                <a:cs typeface="Calibri"/>
              </a:rPr>
              <a:t>eh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spc="-3" dirty="0">
                <a:latin typeface="Calibri"/>
                <a:cs typeface="Calibri"/>
              </a:rPr>
              <a:t>l</a:t>
            </a:r>
            <a:r>
              <a:rPr sz="750" spc="-10" dirty="0">
                <a:latin typeface="Calibri"/>
                <a:cs typeface="Calibri"/>
              </a:rPr>
              <a:t>de</a:t>
            </a:r>
            <a:r>
              <a:rPr sz="750" spc="-3" dirty="0">
                <a:latin typeface="Calibri"/>
                <a:cs typeface="Calibri"/>
              </a:rPr>
              <a:t>r,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the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of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yo</a:t>
            </a:r>
            <a:r>
              <a:rPr sz="750" spc="-10" dirty="0">
                <a:latin typeface="Calibri"/>
                <a:cs typeface="Calibri"/>
              </a:rPr>
              <a:t>u</a:t>
            </a:r>
            <a:r>
              <a:rPr sz="750" spc="-3" dirty="0">
                <a:latin typeface="Calibri"/>
                <a:cs typeface="Calibri"/>
              </a:rPr>
              <a:t>r </a:t>
            </a:r>
            <a:r>
              <a:rPr sz="750" spc="-10" dirty="0">
                <a:latin typeface="Calibri"/>
                <a:cs typeface="Calibri"/>
              </a:rPr>
              <a:t>emp</a:t>
            </a:r>
            <a:r>
              <a:rPr sz="750" spc="-3" dirty="0">
                <a:latin typeface="Calibri"/>
                <a:cs typeface="Calibri"/>
              </a:rPr>
              <a:t>l</a:t>
            </a:r>
            <a:r>
              <a:rPr sz="750" spc="-7" dirty="0">
                <a:latin typeface="Calibri"/>
                <a:cs typeface="Calibri"/>
              </a:rPr>
              <a:t>o</a:t>
            </a:r>
            <a:r>
              <a:rPr sz="750" dirty="0">
                <a:latin typeface="Calibri"/>
                <a:cs typeface="Calibri"/>
              </a:rPr>
              <a:t>y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r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spc="-3" dirty="0">
                <a:latin typeface="Calibri"/>
                <a:cs typeface="Calibri"/>
              </a:rPr>
              <a:t> 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y </a:t>
            </a:r>
            <a:r>
              <a:rPr sz="750" spc="-10" dirty="0">
                <a:latin typeface="Calibri"/>
                <a:cs typeface="Calibri"/>
              </a:rPr>
              <a:t>bu</a:t>
            </a:r>
            <a:r>
              <a:rPr sz="750" spc="-3" dirty="0">
                <a:latin typeface="Calibri"/>
                <a:cs typeface="Calibri"/>
              </a:rPr>
              <a:t>s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ne</a:t>
            </a:r>
            <a:r>
              <a:rPr sz="750" spc="-3" dirty="0">
                <a:latin typeface="Calibri"/>
                <a:cs typeface="Calibri"/>
              </a:rPr>
              <a:t>ss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s </a:t>
            </a:r>
            <a:r>
              <a:rPr sz="750" spc="-7" dirty="0">
                <a:latin typeface="Calibri"/>
                <a:cs typeface="Calibri"/>
              </a:rPr>
              <a:t>you</a:t>
            </a:r>
            <a:r>
              <a:rPr sz="750" spc="-3" dirty="0">
                <a:latin typeface="Calibri"/>
                <a:cs typeface="Calibri"/>
              </a:rPr>
              <a:t> or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3" dirty="0">
                <a:latin typeface="Calibri"/>
                <a:cs typeface="Calibri"/>
              </a:rPr>
              <a:t> fa</a:t>
            </a:r>
            <a:r>
              <a:rPr sz="750" spc="-10" dirty="0">
                <a:latin typeface="Calibri"/>
                <a:cs typeface="Calibri"/>
              </a:rPr>
              <a:t>mi</a:t>
            </a:r>
            <a:r>
              <a:rPr sz="750" spc="-3" dirty="0">
                <a:latin typeface="Calibri"/>
                <a:cs typeface="Calibri"/>
              </a:rPr>
              <a:t>ly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mem</a:t>
            </a:r>
            <a:r>
              <a:rPr sz="750" spc="-3" dirty="0">
                <a:latin typeface="Calibri"/>
                <a:cs typeface="Calibri"/>
              </a:rPr>
              <a:t>b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r </a:t>
            </a:r>
            <a:r>
              <a:rPr sz="750" spc="-7" dirty="0">
                <a:latin typeface="Calibri"/>
                <a:cs typeface="Calibri"/>
              </a:rPr>
              <a:t>ow</a:t>
            </a:r>
            <a:r>
              <a:rPr sz="750" spc="-3" dirty="0">
                <a:latin typeface="Calibri"/>
                <a:cs typeface="Calibri"/>
              </a:rPr>
              <a:t>n:</a:t>
            </a:r>
            <a:endParaRPr sz="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 dirty="0">
              <a:latin typeface="Times New Roman"/>
              <a:cs typeface="Times New Roman"/>
            </a:endParaRPr>
          </a:p>
          <a:p>
            <a:pPr>
              <a:spcBef>
                <a:spcPts val="28"/>
              </a:spcBef>
            </a:pPr>
            <a:endParaRPr sz="784" dirty="0">
              <a:latin typeface="Times New Roman"/>
              <a:cs typeface="Times New Roman"/>
            </a:endParaRPr>
          </a:p>
          <a:p>
            <a:pPr marL="8659">
              <a:tabLst>
                <a:tab pos="4038059" algn="l"/>
              </a:tabLst>
            </a:pPr>
            <a:r>
              <a:rPr sz="750" spc="-3" dirty="0">
                <a:latin typeface="Calibri"/>
                <a:cs typeface="Calibri"/>
              </a:rPr>
              <a:t>1.</a:t>
            </a:r>
            <a:r>
              <a:rPr sz="750" u="sng" spc="-3" dirty="0">
                <a:latin typeface="Calibri"/>
                <a:cs typeface="Calibri"/>
              </a:rPr>
              <a:t> </a:t>
            </a:r>
            <a:r>
              <a:rPr lang="it-IT" sz="750" u="sng" spc="-3" dirty="0" smtClean="0">
                <a:latin typeface="Calibri"/>
                <a:cs typeface="Calibri"/>
              </a:rPr>
              <a:t>  Astra </a:t>
            </a:r>
            <a:r>
              <a:rPr lang="it-IT" sz="750" u="sng" spc="-3" dirty="0" err="1" smtClean="0">
                <a:latin typeface="Calibri"/>
                <a:cs typeface="Calibri"/>
              </a:rPr>
              <a:t>Zeneca</a:t>
            </a:r>
            <a:endParaRPr sz="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 dirty="0">
              <a:latin typeface="Times New Roman"/>
              <a:cs typeface="Times New Roman"/>
            </a:endParaRPr>
          </a:p>
          <a:p>
            <a:pPr>
              <a:spcBef>
                <a:spcPts val="23"/>
              </a:spcBef>
            </a:pPr>
            <a:endParaRPr sz="784" dirty="0">
              <a:latin typeface="Times New Roman"/>
              <a:cs typeface="Times New Roman"/>
            </a:endParaRPr>
          </a:p>
          <a:p>
            <a:pPr marL="8659">
              <a:tabLst>
                <a:tab pos="4016412" algn="l"/>
              </a:tabLst>
            </a:pPr>
            <a:r>
              <a:rPr sz="750" spc="-7" dirty="0">
                <a:latin typeface="Calibri"/>
                <a:cs typeface="Calibri"/>
              </a:rPr>
              <a:t>2</a:t>
            </a:r>
            <a:r>
              <a:rPr sz="750" u="sng" spc="-3" dirty="0">
                <a:latin typeface="Calibri"/>
                <a:cs typeface="Calibri"/>
              </a:rPr>
              <a:t>. </a:t>
            </a:r>
            <a:r>
              <a:rPr lang="it-IT" sz="750" u="sng" spc="-3" dirty="0" smtClean="0">
                <a:latin typeface="Calibri"/>
                <a:cs typeface="Calibri"/>
              </a:rPr>
              <a:t>  BMS</a:t>
            </a:r>
            <a:endParaRPr sz="750" dirty="0">
              <a:latin typeface="Calibri"/>
              <a:cs typeface="Calibri"/>
            </a:endParaRPr>
          </a:p>
          <a:p>
            <a:pPr marL="8659" marR="24678">
              <a:lnSpc>
                <a:spcPct val="253600"/>
              </a:lnSpc>
              <a:spcBef>
                <a:spcPts val="406"/>
              </a:spcBef>
              <a:tabLst>
                <a:tab pos="4016412" algn="l"/>
              </a:tabLst>
            </a:pPr>
            <a:r>
              <a:rPr sz="750" spc="-7" dirty="0">
                <a:latin typeface="Calibri"/>
                <a:cs typeface="Calibri"/>
              </a:rPr>
              <a:t>3</a:t>
            </a:r>
            <a:r>
              <a:rPr sz="750" u="sng" spc="-3" dirty="0">
                <a:latin typeface="Calibri"/>
                <a:cs typeface="Calibri"/>
              </a:rPr>
              <a:t>. </a:t>
            </a:r>
            <a:r>
              <a:rPr lang="it-IT" sz="750" u="sng" spc="-3" dirty="0" smtClean="0">
                <a:latin typeface="Calibri"/>
                <a:cs typeface="Calibri"/>
              </a:rPr>
              <a:t>  MSD</a:t>
            </a:r>
          </a:p>
          <a:p>
            <a:pPr marL="8659" marR="24678">
              <a:lnSpc>
                <a:spcPct val="253600"/>
              </a:lnSpc>
              <a:spcBef>
                <a:spcPts val="406"/>
              </a:spcBef>
              <a:tabLst>
                <a:tab pos="4016412" algn="l"/>
              </a:tabLst>
            </a:pPr>
            <a:r>
              <a:rPr lang="it-IT" sz="750" u="sng" spc="-3" dirty="0" smtClean="0">
                <a:latin typeface="Calibri"/>
                <a:cs typeface="Calibri"/>
              </a:rPr>
              <a:t>4__Roche_</a:t>
            </a:r>
          </a:p>
          <a:p>
            <a:pPr marL="8659" marR="24678">
              <a:lnSpc>
                <a:spcPct val="253600"/>
              </a:lnSpc>
              <a:spcBef>
                <a:spcPts val="406"/>
              </a:spcBef>
              <a:tabLst>
                <a:tab pos="4016412" algn="l"/>
              </a:tabLst>
            </a:pPr>
            <a:r>
              <a:rPr sz="750" spc="-3" dirty="0" smtClean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I </a:t>
            </a:r>
            <a:r>
              <a:rPr sz="750" spc="-10" dirty="0">
                <a:latin typeface="Calibri"/>
                <a:cs typeface="Calibri"/>
              </a:rPr>
              <a:t>he</a:t>
            </a:r>
            <a:r>
              <a:rPr sz="750" spc="-3" dirty="0">
                <a:latin typeface="Calibri"/>
                <a:cs typeface="Calibri"/>
              </a:rPr>
              <a:t>re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3" dirty="0">
                <a:latin typeface="Calibri"/>
                <a:cs typeface="Calibri"/>
              </a:rPr>
              <a:t>y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ce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fy </a:t>
            </a:r>
            <a:r>
              <a:rPr sz="750" spc="-7" dirty="0">
                <a:latin typeface="Calibri"/>
                <a:cs typeface="Calibri"/>
              </a:rPr>
              <a:t>th</a:t>
            </a:r>
            <a:r>
              <a:rPr sz="750" spc="-3" dirty="0">
                <a:latin typeface="Calibri"/>
                <a:cs typeface="Calibri"/>
              </a:rPr>
              <a:t>at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3" dirty="0">
                <a:latin typeface="Calibri"/>
                <a:cs typeface="Calibri"/>
              </a:rPr>
              <a:t>for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spc="-7" dirty="0">
                <a:latin typeface="Calibri"/>
                <a:cs typeface="Calibri"/>
              </a:rPr>
              <a:t>at</a:t>
            </a:r>
            <a:r>
              <a:rPr sz="750" dirty="0">
                <a:latin typeface="Calibri"/>
                <a:cs typeface="Calibri"/>
              </a:rPr>
              <a:t>i</a:t>
            </a:r>
            <a:r>
              <a:rPr sz="750" spc="-7" dirty="0">
                <a:latin typeface="Calibri"/>
                <a:cs typeface="Calibri"/>
              </a:rPr>
              <a:t>on</a:t>
            </a:r>
            <a:r>
              <a:rPr sz="750" spc="-3" dirty="0">
                <a:latin typeface="Calibri"/>
                <a:cs typeface="Calibri"/>
              </a:rPr>
              <a:t> s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t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for</a:t>
            </a:r>
            <a:r>
              <a:rPr sz="750" spc="-7" dirty="0">
                <a:latin typeface="Calibri"/>
                <a:cs typeface="Calibri"/>
              </a:rPr>
              <a:t>th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b</a:t>
            </a:r>
            <a:r>
              <a:rPr sz="750" spc="-7" dirty="0">
                <a:latin typeface="Calibri"/>
                <a:cs typeface="Calibri"/>
              </a:rPr>
              <a:t>ove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3" dirty="0">
                <a:latin typeface="Calibri"/>
                <a:cs typeface="Calibri"/>
              </a:rPr>
              <a:t>i</a:t>
            </a:r>
            <a:r>
              <a:rPr sz="750" spc="-3" dirty="0">
                <a:latin typeface="Calibri"/>
                <a:cs typeface="Calibri"/>
              </a:rPr>
              <a:t>s 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u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 a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d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c</a:t>
            </a:r>
            <a:r>
              <a:rPr sz="750" spc="-3" dirty="0">
                <a:latin typeface="Calibri"/>
                <a:cs typeface="Calibri"/>
              </a:rPr>
              <a:t>o</a:t>
            </a:r>
            <a:r>
              <a:rPr sz="750" spc="-10" dirty="0">
                <a:latin typeface="Calibri"/>
                <a:cs typeface="Calibri"/>
              </a:rPr>
              <a:t>mp</a:t>
            </a:r>
            <a:r>
              <a:rPr sz="750" spc="-3" dirty="0">
                <a:latin typeface="Calibri"/>
                <a:cs typeface="Calibri"/>
              </a:rPr>
              <a:t>l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te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to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</a:t>
            </a:r>
            <a:r>
              <a:rPr sz="750" spc="-3" dirty="0">
                <a:latin typeface="Calibri"/>
                <a:cs typeface="Calibri"/>
              </a:rPr>
              <a:t>h</a:t>
            </a:r>
            <a:r>
              <a:rPr sz="750" spc="-7" dirty="0">
                <a:latin typeface="Calibri"/>
                <a:cs typeface="Calibri"/>
              </a:rPr>
              <a:t>e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be</a:t>
            </a:r>
            <a:r>
              <a:rPr sz="750" spc="-3" dirty="0">
                <a:latin typeface="Calibri"/>
                <a:cs typeface="Calibri"/>
              </a:rPr>
              <a:t>st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of </a:t>
            </a:r>
            <a:r>
              <a:rPr sz="750" spc="-10" dirty="0">
                <a:latin typeface="Calibri"/>
                <a:cs typeface="Calibri"/>
              </a:rPr>
              <a:t>m</a:t>
            </a:r>
            <a:r>
              <a:rPr sz="750" spc="-3" dirty="0">
                <a:latin typeface="Calibri"/>
                <a:cs typeface="Calibri"/>
              </a:rPr>
              <a:t>y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3" dirty="0">
                <a:latin typeface="Calibri"/>
                <a:cs typeface="Calibri"/>
              </a:rPr>
              <a:t>k</a:t>
            </a:r>
            <a:r>
              <a:rPr sz="750" spc="-10" dirty="0">
                <a:latin typeface="Calibri"/>
                <a:cs typeface="Calibri"/>
              </a:rPr>
              <a:t>n</a:t>
            </a:r>
            <a:r>
              <a:rPr sz="750" spc="-7" dirty="0">
                <a:latin typeface="Calibri"/>
                <a:cs typeface="Calibri"/>
              </a:rPr>
              <a:t>ow</a:t>
            </a:r>
            <a:r>
              <a:rPr sz="750" spc="-3" dirty="0">
                <a:latin typeface="Calibri"/>
                <a:cs typeface="Calibri"/>
              </a:rPr>
              <a:t>l</a:t>
            </a:r>
            <a:r>
              <a:rPr sz="750" spc="-7" dirty="0">
                <a:latin typeface="Calibri"/>
                <a:cs typeface="Calibri"/>
              </a:rPr>
              <a:t>edge.</a:t>
            </a:r>
            <a:endParaRPr sz="750" dirty="0">
              <a:latin typeface="Calibri"/>
              <a:cs typeface="Calibri"/>
            </a:endParaRPr>
          </a:p>
          <a:p>
            <a:pPr>
              <a:spcBef>
                <a:spcPts val="12"/>
              </a:spcBef>
            </a:pPr>
            <a:endParaRPr sz="818" dirty="0">
              <a:latin typeface="Times New Roman"/>
              <a:cs typeface="Times New Roman"/>
            </a:endParaRPr>
          </a:p>
          <a:p>
            <a:pPr marL="8659" marR="107803">
              <a:lnSpc>
                <a:spcPct val="192700"/>
              </a:lnSpc>
              <a:tabLst>
                <a:tab pos="2183764" algn="l"/>
                <a:tab pos="3933287" algn="l"/>
              </a:tabLst>
            </a:pPr>
            <a:r>
              <a:rPr sz="750" spc="-7" dirty="0">
                <a:latin typeface="Calibri"/>
                <a:cs typeface="Calibri"/>
              </a:rPr>
              <a:t>Signatu</a:t>
            </a:r>
            <a:r>
              <a:rPr sz="750" dirty="0">
                <a:latin typeface="Calibri"/>
                <a:cs typeface="Calibri"/>
              </a:rPr>
              <a:t>r</a:t>
            </a:r>
            <a:r>
              <a:rPr sz="750" spc="-10" dirty="0">
                <a:latin typeface="Calibri"/>
                <a:cs typeface="Calibri"/>
              </a:rPr>
              <a:t>e</a:t>
            </a:r>
            <a:r>
              <a:rPr sz="750" spc="-3" dirty="0">
                <a:latin typeface="Calibri"/>
                <a:cs typeface="Calibri"/>
              </a:rPr>
              <a:t>: </a:t>
            </a:r>
            <a:r>
              <a:rPr sz="750" u="sng" spc="-3" dirty="0">
                <a:latin typeface="Calibri"/>
                <a:cs typeface="Calibri"/>
              </a:rPr>
              <a:t> </a:t>
            </a:r>
            <a:r>
              <a:rPr lang="it-IT" sz="750" u="sng" spc="-3" dirty="0" smtClean="0">
                <a:latin typeface="Calibri"/>
                <a:cs typeface="Calibri"/>
              </a:rPr>
              <a:t>  Franco Morelli</a:t>
            </a:r>
            <a:r>
              <a:rPr sz="750" u="sng" dirty="0">
                <a:latin typeface="Calibri"/>
                <a:cs typeface="Calibri"/>
              </a:rPr>
              <a:t>		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Date</a:t>
            </a:r>
            <a:r>
              <a:rPr sz="750" spc="-3" dirty="0">
                <a:latin typeface="Calibri"/>
                <a:cs typeface="Calibri"/>
              </a:rPr>
              <a:t>: </a:t>
            </a:r>
            <a:r>
              <a:rPr sz="750" u="sng" spc="-3" dirty="0">
                <a:latin typeface="Calibri"/>
                <a:cs typeface="Calibri"/>
              </a:rPr>
              <a:t> </a:t>
            </a:r>
            <a:r>
              <a:rPr lang="it-IT" sz="750" u="sng" spc="-3" dirty="0" smtClean="0">
                <a:latin typeface="Calibri"/>
                <a:cs typeface="Calibri"/>
              </a:rPr>
              <a:t>10/03/2018</a:t>
            </a:r>
            <a:r>
              <a:rPr sz="750" u="sng" dirty="0">
                <a:latin typeface="Calibri"/>
                <a:cs typeface="Calibri"/>
              </a:rPr>
              <a:t>	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09949" y="3414798"/>
            <a:ext cx="15586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27"/>
            <a:r>
              <a:rPr sz="750" spc="-10" dirty="0">
                <a:latin typeface="Calibri"/>
                <a:cs typeface="Calibri"/>
              </a:rPr>
              <a:t>___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 flipH="1">
            <a:off x="4071303" y="3708956"/>
            <a:ext cx="4571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750" spc="-10" dirty="0">
                <a:latin typeface="Calibri"/>
                <a:cs typeface="Calibri"/>
              </a:rPr>
              <a:t>__</a:t>
            </a:r>
            <a:r>
              <a:rPr sz="750" spc="-3" dirty="0">
                <a:latin typeface="Calibri"/>
                <a:cs typeface="Calibri"/>
              </a:rPr>
              <a:t>_</a:t>
            </a:r>
            <a:r>
              <a:rPr sz="750" spc="-7" dirty="0">
                <a:latin typeface="Calibri"/>
                <a:cs typeface="Calibri"/>
              </a:rPr>
              <a:t>_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09949" y="3414798"/>
            <a:ext cx="155864" cy="155864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228600" y="228600"/>
                </a:lnTo>
                <a:lnTo>
                  <a:pt x="2286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4118998" y="3708956"/>
            <a:ext cx="155864" cy="155864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228600" y="228600"/>
                </a:lnTo>
                <a:lnTo>
                  <a:pt x="2286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9786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609600" y="238125"/>
            <a:ext cx="10872788" cy="110331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Athelas" charset="0"/>
                <a:ea typeface="Athelas" charset="0"/>
                <a:cs typeface="Athelas" charset="0"/>
              </a:rPr>
              <a:t>KEYNOTE-045 Update: Response</a:t>
            </a:r>
          </a:p>
        </p:txBody>
      </p:sp>
      <p:sp>
        <p:nvSpPr>
          <p:cNvPr id="79874" name="Content Placeholder 15"/>
          <p:cNvSpPr>
            <a:spLocks noGrp="1"/>
          </p:cNvSpPr>
          <p:nvPr>
            <p:ph idx="1"/>
          </p:nvPr>
        </p:nvSpPr>
        <p:spPr>
          <a:xfrm>
            <a:off x="604838" y="4260850"/>
            <a:ext cx="10877550" cy="1048268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Athelas" charset="0"/>
                <a:ea typeface="Athelas" charset="0"/>
                <a:cs typeface="Athelas" charset="0"/>
              </a:rPr>
              <a:t>Similar response patterns observed in pts with PD-L1 CPS ≥ 10% and CPS &lt; </a:t>
            </a:r>
            <a:r>
              <a:rPr lang="en-US" altLang="en-US" sz="2400" dirty="0" smtClean="0">
                <a:latin typeface="Athelas" charset="0"/>
                <a:ea typeface="Athelas" charset="0"/>
                <a:cs typeface="Athelas" charset="0"/>
              </a:rPr>
              <a:t>10%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="" xmlns:a16="http://schemas.microsoft.com/office/drawing/2014/main" id="{BE1615A3-B9C1-4811-ACAB-99B55CC3F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327359"/>
            <a:ext cx="7853363" cy="338554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0" spc="-10" dirty="0">
                <a:latin typeface="Athelas" charset="0"/>
                <a:ea typeface="Athelas" charset="0"/>
                <a:cs typeface="Athelas" charset="0"/>
              </a:rPr>
              <a:t>Bellmunt J, et al. ASCO GU 2018. Abstract 410.</a:t>
            </a:r>
            <a:endParaRPr lang="en-US" altLang="en-US" sz="1600" b="0" dirty="0">
              <a:latin typeface="Athelas" charset="0"/>
              <a:ea typeface="Athelas" charset="0"/>
              <a:cs typeface="Athelas" charset="0"/>
            </a:endParaRPr>
          </a:p>
        </p:txBody>
      </p:sp>
      <p:graphicFrame>
        <p:nvGraphicFramePr>
          <p:cNvPr id="8" name="Group 3">
            <a:extLst>
              <a:ext uri="{FF2B5EF4-FFF2-40B4-BE49-F238E27FC236}">
                <a16:creationId xmlns="" xmlns:a16="http://schemas.microsoft.com/office/drawing/2014/main" id="{C5E49B60-7B5F-48BF-AE02-C40886214E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456575"/>
              </p:ext>
            </p:extLst>
          </p:nvPr>
        </p:nvGraphicFramePr>
        <p:xfrm>
          <a:off x="727075" y="1614488"/>
          <a:ext cx="10755312" cy="2498784"/>
        </p:xfrm>
        <a:graphic>
          <a:graphicData uri="http://schemas.openxmlformats.org/drawingml/2006/table">
            <a:tbl>
              <a:tblPr/>
              <a:tblGrid>
                <a:gridCol w="3585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85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85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0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Outcome in ITT Population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Pembrolizumab</a:t>
                      </a:r>
                      <a:b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</a:b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(n = 270)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CT</a:t>
                      </a:r>
                      <a:b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</a:b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(n = 272)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5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ORR, %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CR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PR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9.3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11.9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11.0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8.1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6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Median TTR, mos (range)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2.1 (1.4-6.3)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2.1 (1.7-4.9)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Median DoR, mos (range)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NR (1.6+ to 30.0+)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4.4 (1.4+ to 29.9+)</a:t>
                      </a:r>
                    </a:p>
                  </a:txBody>
                  <a:tcPr marL="121695" marR="121695" marT="45648" marB="4564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5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4" y="127982"/>
            <a:ext cx="6714733" cy="363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918" t="24692" r="2516" b="8914"/>
          <a:stretch/>
        </p:blipFill>
        <p:spPr>
          <a:xfrm>
            <a:off x="4462248" y="3870000"/>
            <a:ext cx="7740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"/>
            <a:ext cx="12192000" cy="68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98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717" b="20079"/>
          <a:stretch/>
        </p:blipFill>
        <p:spPr>
          <a:xfrm>
            <a:off x="24426" y="13204"/>
            <a:ext cx="6980351" cy="288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4648" b="13180"/>
          <a:stretch/>
        </p:blipFill>
        <p:spPr>
          <a:xfrm>
            <a:off x="4888970" y="3042000"/>
            <a:ext cx="7191266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4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" y="0"/>
            <a:ext cx="11993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6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501" b="-501"/>
          <a:stretch/>
        </p:blipFill>
        <p:spPr>
          <a:xfrm>
            <a:off x="0" y="280800"/>
            <a:ext cx="12192000" cy="636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69" y="0"/>
            <a:ext cx="10732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1547" b="1546"/>
          <a:stretch/>
        </p:blipFill>
        <p:spPr>
          <a:xfrm>
            <a:off x="0" y="1008000"/>
            <a:ext cx="12192000" cy="547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7235" t="74963" r="8393" b="-630"/>
          <a:stretch/>
        </p:blipFill>
        <p:spPr>
          <a:xfrm>
            <a:off x="6601006" y="4106937"/>
            <a:ext cx="5415882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50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-11" r="3158"/>
          <a:stretch/>
        </p:blipFill>
        <p:spPr>
          <a:xfrm>
            <a:off x="190800" y="270896"/>
            <a:ext cx="11807999" cy="63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68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3-1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7"/>
          <a:stretch/>
        </p:blipFill>
        <p:spPr bwMode="auto">
          <a:xfrm>
            <a:off x="1524000" y="300448"/>
            <a:ext cx="9144000" cy="63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17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TLSHAPE_TB_00000000000000000000000000000000_LeftEndCaps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5588" y="3813175"/>
            <a:ext cx="4699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8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6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Calibri" charset="0"/>
              </a:rPr>
              <a:t>1997</a:t>
            </a:r>
          </a:p>
        </p:txBody>
      </p:sp>
      <p:sp>
        <p:nvSpPr>
          <p:cNvPr id="379" name="Title 1">
            <a:extLst>
              <a:ext uri="{FF2B5EF4-FFF2-40B4-BE49-F238E27FC236}">
                <a16:creationId xmlns="" xmlns:a16="http://schemas.microsoft.com/office/drawing/2014/main" id="{5D2D674B-0D20-4D21-824D-C3FC8CA75EC5}"/>
              </a:ext>
            </a:extLst>
          </p:cNvPr>
          <p:cNvSpPr txBox="1">
            <a:spLocks/>
          </p:cNvSpPr>
          <p:nvPr/>
        </p:nvSpPr>
        <p:spPr>
          <a:xfrm>
            <a:off x="219077" y="382588"/>
            <a:ext cx="11869737" cy="989012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spcBef>
                <a:spcPct val="0"/>
              </a:spcBef>
              <a:buNone/>
              <a:defRPr sz="5333" kern="1200" spc="-133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266" dirty="0">
              <a:solidFill>
                <a:srgbClr val="1F497D"/>
              </a:solidFill>
            </a:endParaRPr>
          </a:p>
        </p:txBody>
      </p:sp>
      <p:grpSp>
        <p:nvGrpSpPr>
          <p:cNvPr id="12292" name="Group 1"/>
          <p:cNvGrpSpPr>
            <a:grpSpLocks/>
          </p:cNvGrpSpPr>
          <p:nvPr/>
        </p:nvGrpSpPr>
        <p:grpSpPr bwMode="auto">
          <a:xfrm>
            <a:off x="400052" y="1235075"/>
            <a:ext cx="11401425" cy="5384800"/>
            <a:chOff x="55656" y="1114425"/>
            <a:chExt cx="12056969" cy="5695067"/>
          </a:xfrm>
        </p:grpSpPr>
        <p:sp>
          <p:nvSpPr>
            <p:cNvPr id="810" name="OTLSHAPE_M_6526458f0238440ebfd7222d04cdcf86_Title">
              <a:extLst>
                <a:ext uri="{FF2B5EF4-FFF2-40B4-BE49-F238E27FC236}">
                  <a16:creationId xmlns="" xmlns:a16="http://schemas.microsoft.com/office/drawing/2014/main" id="{C95F0B81-9F7D-4B54-A155-A1FDFC716CA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427215" y="6113391"/>
              <a:ext cx="2694436" cy="52081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r>
                <a:rPr lang="en-US" sz="1600" spc="-8" dirty="0">
                  <a:latin typeface="Arial" panose="020B0604020202020204" pitchFamily="34" charset="0"/>
                  <a:cs typeface="Arial" panose="020B0604020202020204" pitchFamily="34" charset="0"/>
                </a:rPr>
                <a:t>Cisplatin </a:t>
              </a:r>
            </a:p>
            <a:p>
              <a:pPr>
                <a:defRPr/>
              </a:pPr>
              <a:r>
                <a:rPr lang="en-US" sz="1600" spc="-8" dirty="0">
                  <a:latin typeface="Arial" panose="020B0604020202020204" pitchFamily="34" charset="0"/>
                  <a:cs typeface="Arial" panose="020B0604020202020204" pitchFamily="34" charset="0"/>
                </a:rPr>
                <a:t>FDA approved</a:t>
              </a:r>
            </a:p>
          </p:txBody>
        </p:sp>
        <p:cxnSp>
          <p:nvCxnSpPr>
            <p:cNvPr id="656" name="OTLSHAPE_M_475901c28a8e437a9de67b337dbe7398_Connector1">
              <a:extLst>
                <a:ext uri="{FF2B5EF4-FFF2-40B4-BE49-F238E27FC236}">
                  <a16:creationId xmlns="" xmlns:a16="http://schemas.microsoft.com/office/drawing/2014/main" id="{CF9741A5-97DF-4EEC-8EBA-787078B5D703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10492606" y="4719175"/>
              <a:ext cx="0" cy="822695"/>
            </a:xfrm>
            <a:prstGeom prst="line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OTLSHAPE_M_a554254a42b5434f8aa1fdac386cdad8_Connector1">
              <a:extLst>
                <a:ext uri="{FF2B5EF4-FFF2-40B4-BE49-F238E27FC236}">
                  <a16:creationId xmlns="" xmlns:a16="http://schemas.microsoft.com/office/drawing/2014/main" id="{52C99BD0-AFDE-49EC-BEEC-8AA461148E9C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>
              <a:off x="7178702" y="4719175"/>
              <a:ext cx="0" cy="1205501"/>
            </a:xfrm>
            <a:prstGeom prst="line">
              <a:avLst/>
            </a:prstGeom>
            <a:ln w="28575" cap="flat" cmpd="sng" algn="ctr">
              <a:solidFill>
                <a:srgbClr val="B20E1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OTLSHAPE_M_0cc73e060fa240fbae0b04f4ed6d190f_Connector1">
              <a:extLst>
                <a:ext uri="{FF2B5EF4-FFF2-40B4-BE49-F238E27FC236}">
                  <a16:creationId xmlns="" xmlns:a16="http://schemas.microsoft.com/office/drawing/2014/main" id="{6FE8AFCC-8DED-4F2C-A4DA-321ED38D9F69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6540767" y="4719175"/>
              <a:ext cx="0" cy="540628"/>
            </a:xfrm>
            <a:prstGeom prst="line">
              <a:avLst/>
            </a:prstGeom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OTLSHAPE_M_189ce18d2ce347f1b5bca45a1284bbbd_Connector1">
              <a:extLst>
                <a:ext uri="{FF2B5EF4-FFF2-40B4-BE49-F238E27FC236}">
                  <a16:creationId xmlns="" xmlns:a16="http://schemas.microsoft.com/office/drawing/2014/main" id="{D36CB3EE-5173-486F-AD72-280E0420124D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7136733" y="3930059"/>
              <a:ext cx="0" cy="471790"/>
            </a:xfrm>
            <a:prstGeom prst="line">
              <a:avLst/>
            </a:prstGeom>
            <a:ln w="28575" cap="flat" cmpd="sng" algn="ctr">
              <a:solidFill>
                <a:srgbClr val="B20E1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OTLSHAPE_M_b701d5e70ea4417e8d28e22d8bbb5857_Connector1">
              <a:extLst>
                <a:ext uri="{FF2B5EF4-FFF2-40B4-BE49-F238E27FC236}">
                  <a16:creationId xmlns="" xmlns:a16="http://schemas.microsoft.com/office/drawing/2014/main" id="{02D07E99-45CD-4419-B18B-03F9F8CAE8E9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>
              <a:off x="3401456" y="3930059"/>
              <a:ext cx="0" cy="471790"/>
            </a:xfrm>
            <a:prstGeom prst="line">
              <a:avLst/>
            </a:prstGeom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1" name="OTLSHAPE_M_ebc49e3178ec43359ae662b221aea134_Connector3">
              <a:extLst>
                <a:ext uri="{FF2B5EF4-FFF2-40B4-BE49-F238E27FC236}">
                  <a16:creationId xmlns="" xmlns:a16="http://schemas.microsoft.com/office/drawing/2014/main" id="{A769A285-4A4F-490B-A3D3-18A38552B413}"/>
                </a:ext>
              </a:extLst>
            </p:cNvPr>
            <p:cNvCxnSpPr>
              <a:cxnSpLocks/>
              <a:stCxn id="664" idx="2"/>
            </p:cNvCxnSpPr>
            <p:nvPr>
              <p:custDataLst>
                <p:tags r:id="rId9"/>
              </p:custDataLst>
            </p:nvPr>
          </p:nvCxnSpPr>
          <p:spPr>
            <a:xfrm flipH="1">
              <a:off x="3027089" y="3916627"/>
              <a:ext cx="0" cy="485222"/>
            </a:xfrm>
            <a:prstGeom prst="line">
              <a:avLst/>
            </a:prstGeom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OTLSHAPE_M_ebc49e3178ec43359ae662b221aea134_Connector2">
              <a:extLst>
                <a:ext uri="{FF2B5EF4-FFF2-40B4-BE49-F238E27FC236}">
                  <a16:creationId xmlns="" xmlns:a16="http://schemas.microsoft.com/office/drawing/2014/main" id="{F1D7D1C4-4B06-4DD6-BB07-7D6D07687601}"/>
                </a:ext>
              </a:extLst>
            </p:cNvPr>
            <p:cNvCxnSpPr/>
            <p:nvPr>
              <p:custDataLst>
                <p:tags r:id="rId10"/>
              </p:custDataLst>
            </p:nvPr>
          </p:nvCxnSpPr>
          <p:spPr>
            <a:xfrm>
              <a:off x="3027089" y="3953564"/>
              <a:ext cx="0" cy="25184"/>
            </a:xfrm>
            <a:prstGeom prst="line">
              <a:avLst/>
            </a:prstGeom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OTLSHAPE_M_ebc49e3178ec43359ae662b221aea134_Connector1">
              <a:extLst>
                <a:ext uri="{FF2B5EF4-FFF2-40B4-BE49-F238E27FC236}">
                  <a16:creationId xmlns="" xmlns:a16="http://schemas.microsoft.com/office/drawing/2014/main" id="{6721EDBC-165A-4CBD-A0CE-35F7436C4ECE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3027089" y="3485131"/>
              <a:ext cx="0" cy="307252"/>
            </a:xfrm>
            <a:prstGeom prst="line">
              <a:avLst/>
            </a:prstGeom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OTLSHAPE_M_e6b27f7939b34027a7c8d066fdd4363b_Connector1">
              <a:extLst>
                <a:ext uri="{FF2B5EF4-FFF2-40B4-BE49-F238E27FC236}">
                  <a16:creationId xmlns="" xmlns:a16="http://schemas.microsoft.com/office/drawing/2014/main" id="{0F8D82CB-7481-4B5E-9785-160409B3BF1B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>
              <a:off x="2706443" y="3930059"/>
              <a:ext cx="0" cy="471790"/>
            </a:xfrm>
            <a:prstGeom prst="line">
              <a:avLst/>
            </a:prstGeom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OTLSHAPE_M_9e62713dfe73491dbea24eb64df6316b_Connector1">
              <a:extLst>
                <a:ext uri="{FF2B5EF4-FFF2-40B4-BE49-F238E27FC236}">
                  <a16:creationId xmlns="" xmlns:a16="http://schemas.microsoft.com/office/drawing/2014/main" id="{33C1349D-D678-4748-9C4B-865B5900904F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>
            <a:xfrm>
              <a:off x="1015916" y="3930059"/>
              <a:ext cx="0" cy="471790"/>
            </a:xfrm>
            <a:prstGeom prst="line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05" name="Group 374"/>
            <p:cNvGrpSpPr>
              <a:grpSpLocks/>
            </p:cNvGrpSpPr>
            <p:nvPr/>
          </p:nvGrpSpPr>
          <p:grpSpPr bwMode="auto">
            <a:xfrm>
              <a:off x="446542" y="2957010"/>
              <a:ext cx="2459676" cy="1349877"/>
              <a:chOff x="1822179" y="2768640"/>
              <a:chExt cx="2461878" cy="1350392"/>
            </a:xfrm>
          </p:grpSpPr>
          <p:cxnSp>
            <p:nvCxnSpPr>
              <p:cNvPr id="320" name="OTLSHAPE_M_bcf1874e2e874912aa920d52301b65ed_Connector2">
                <a:extLst>
                  <a:ext uri="{FF2B5EF4-FFF2-40B4-BE49-F238E27FC236}">
                    <a16:creationId xmlns="" xmlns:a16="http://schemas.microsoft.com/office/drawing/2014/main" id="{AD97ECF3-E1ED-4190-8EDC-870F39162527}"/>
                  </a:ext>
                </a:extLst>
              </p:cNvPr>
              <p:cNvCxnSpPr/>
              <p:nvPr>
                <p:custDataLst>
                  <p:tags r:id="rId87"/>
                </p:custDataLst>
              </p:nvPr>
            </p:nvCxnSpPr>
            <p:spPr>
              <a:xfrm>
                <a:off x="1822179" y="3731682"/>
                <a:ext cx="0" cy="387350"/>
              </a:xfrm>
              <a:prstGeom prst="line">
                <a:avLst/>
              </a:prstGeom>
              <a:ln w="28575" cap="flat" cmpd="sng" algn="ctr">
                <a:solidFill>
                  <a:srgbClr val="F0E646">
                    <a:alpha val="98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tx2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OTLSHAPE_M_bcf1874e2e874912aa920d52301b65ed_Connector1">
                <a:extLst>
                  <a:ext uri="{FF2B5EF4-FFF2-40B4-BE49-F238E27FC236}">
                    <a16:creationId xmlns="" xmlns:a16="http://schemas.microsoft.com/office/drawing/2014/main" id="{8AD95836-794B-42DD-9BA4-CB749EFF0EDE}"/>
                  </a:ext>
                </a:extLst>
              </p:cNvPr>
              <p:cNvCxnSpPr/>
              <p:nvPr>
                <p:custDataLst>
                  <p:tags r:id="rId88"/>
                </p:custDataLst>
              </p:nvPr>
            </p:nvCxnSpPr>
            <p:spPr>
              <a:xfrm>
                <a:off x="1822179" y="2922588"/>
                <a:ext cx="0" cy="783907"/>
              </a:xfrm>
              <a:prstGeom prst="line">
                <a:avLst/>
              </a:prstGeom>
              <a:ln w="28575" cap="flat" cmpd="sng" algn="ctr">
                <a:solidFill>
                  <a:srgbClr val="F0E646">
                    <a:alpha val="98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tx2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OTLSHAPE_M_bcf1874e2e874912aa920d52301b65ed_Title">
                <a:extLst>
                  <a:ext uri="{FF2B5EF4-FFF2-40B4-BE49-F238E27FC236}">
                    <a16:creationId xmlns="" xmlns:a16="http://schemas.microsoft.com/office/drawing/2014/main" id="{6EE1F851-889F-4C1F-9188-33A8714168FB}"/>
                  </a:ext>
                </a:extLst>
              </p:cNvPr>
              <p:cNvSpPr txBox="1"/>
              <p:nvPr>
                <p:custDataLst>
                  <p:tags r:id="rId89"/>
                </p:custDataLst>
              </p:nvPr>
            </p:nvSpPr>
            <p:spPr>
              <a:xfrm>
                <a:off x="2087932" y="2768640"/>
                <a:ext cx="2196125" cy="260507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sz="1600" spc="-7" dirty="0">
                    <a:latin typeface="Arial" panose="020B0604020202020204" pitchFamily="34" charset="0"/>
                    <a:cs typeface="Arial" panose="020B0604020202020204" pitchFamily="34" charset="0"/>
                  </a:rPr>
                  <a:t>Standard MVAC</a:t>
                </a:r>
              </a:p>
            </p:txBody>
          </p:sp>
          <p:sp>
            <p:nvSpPr>
              <p:cNvPr id="337" name="OTLSHAPE_M_bcf1874e2e874912aa920d52301b65ed_Date">
                <a:extLst>
                  <a:ext uri="{FF2B5EF4-FFF2-40B4-BE49-F238E27FC236}">
                    <a16:creationId xmlns="" xmlns:a16="http://schemas.microsoft.com/office/drawing/2014/main" id="{AA584DEB-5ADE-403A-AA32-A1EAA0F20C5A}"/>
                  </a:ext>
                </a:extLst>
              </p:cNvPr>
              <p:cNvSpPr txBox="1"/>
              <p:nvPr>
                <p:custDataLst>
                  <p:tags r:id="rId90"/>
                </p:custDataLst>
              </p:nvPr>
            </p:nvSpPr>
            <p:spPr>
              <a:xfrm>
                <a:off x="2087932" y="2950038"/>
                <a:ext cx="571295" cy="260507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sz="1600" spc="-12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1989</a:t>
                </a:r>
              </a:p>
            </p:txBody>
          </p:sp>
          <p:sp>
            <p:nvSpPr>
              <p:cNvPr id="338" name="OTLSHAPE_M_bcf1874e2e874912aa920d52301b65ed_Shape">
                <a:extLst>
                  <a:ext uri="{FF2B5EF4-FFF2-40B4-BE49-F238E27FC236}">
                    <a16:creationId xmlns="" xmlns:a16="http://schemas.microsoft.com/office/drawing/2014/main" id="{EB8FA62D-A956-4F50-9872-94A039D264F7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 rot="16200000">
                <a:off x="1890602" y="2906598"/>
                <a:ext cx="165100" cy="165100"/>
              </a:xfrm>
              <a:prstGeom prst="flowChartMerge">
                <a:avLst/>
              </a:prstGeom>
              <a:solidFill>
                <a:srgbClr val="F0E646"/>
              </a:solidFill>
              <a:ln w="26425" cap="flat" cmpd="sng" algn="ctr">
                <a:noFill/>
                <a:prstDash val="solid"/>
              </a:ln>
              <a:effectLst>
                <a:glow rad="63500">
                  <a:schemeClr val="tx2">
                    <a:alpha val="40000"/>
                  </a:schemeClr>
                </a:glow>
                <a:outerShdw>
                  <a:scrgbClr r="0" g="0" b="0">
                    <a:alpha val="50000"/>
                  </a:scrgb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26425" cap="flat" cmpd="sng" algn="ctr">
                    <a:solidFill>
                      <a:srgbClr val="C00000"/>
                    </a:solidFill>
                    <a:prstDash val="solid"/>
                  </a14:hiddenLine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3" name="OTLSHAPE_TB_00000000000000000000000000000000_RightEndCaps">
              <a:extLst>
                <a:ext uri="{FF2B5EF4-FFF2-40B4-BE49-F238E27FC236}">
                  <a16:creationId xmlns="" xmlns:a16="http://schemas.microsoft.com/office/drawing/2014/main" id="{2D46152C-7E75-4C8F-A3D2-41ACEFF02A28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11412705" y="4388847"/>
              <a:ext cx="521841" cy="29295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US" spc="-38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</p:txBody>
        </p:sp>
        <p:sp>
          <p:nvSpPr>
            <p:cNvPr id="634" name="OTLSHAPE_TB_00000000000000000000000000000000_ScaleContainer">
              <a:extLst>
                <a:ext uri="{FF2B5EF4-FFF2-40B4-BE49-F238E27FC236}">
                  <a16:creationId xmlns="" xmlns:a16="http://schemas.microsoft.com/office/drawing/2014/main" id="{CA9EFB0B-AC18-4B37-BEAC-0E69AB0512F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44244" y="4401736"/>
              <a:ext cx="10462075" cy="253934"/>
            </a:xfrm>
            <a:prstGeom prst="roundRect">
              <a:avLst/>
            </a:prstGeom>
            <a:solidFill>
              <a:schemeClr val="tx1">
                <a:lumMod val="75000"/>
              </a:schemeClr>
            </a:solidFill>
            <a:ln w="26425" cap="flat" cmpd="sng" algn="ctr">
              <a:noFill/>
              <a:prstDash val="solid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5" name="OTLSHAPE_TB_00000000000000000000000000000000_ElapsedTime">
              <a:extLst>
                <a:ext uri="{FF2B5EF4-FFF2-40B4-BE49-F238E27FC236}">
                  <a16:creationId xmlns="" xmlns:a16="http://schemas.microsoft.com/office/drawing/2014/main" id="{81629230-F658-4FCF-8A51-18777E79409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44245" y="4604883"/>
              <a:ext cx="10157354" cy="50787"/>
            </a:xfrm>
            <a:prstGeom prst="roundRect">
              <a:avLst/>
            </a:prstGeom>
            <a:solidFill>
              <a:schemeClr val="accent3"/>
            </a:solidFill>
            <a:ln w="26425" cap="flat" cmpd="sng" algn="ctr">
              <a:noFill/>
              <a:prstDash val="solid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636" name="OTLSHAPE_TB_00000000000000000000000000000000_TodayMarkerShape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0960985" y="4655374"/>
              <a:ext cx="77224" cy="8562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63500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6425">
                  <a:solidFill>
                    <a:srgbClr val="C00000"/>
                  </a:solidFill>
                  <a:miter lim="800000"/>
                  <a:headEnd/>
                  <a:tailEnd/>
                </a14:hiddenLine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endParaRPr lang="it-IT" altLang="it-IT">
                <a:solidFill>
                  <a:srgbClr val="FFFFFF"/>
                </a:solidFill>
              </a:endParaRPr>
            </a:p>
          </p:txBody>
        </p:sp>
        <p:sp>
          <p:nvSpPr>
            <p:cNvPr id="638" name="OTLSHAPE_TB_00000000000000000000000000000000_TimescaleInterval1">
              <a:extLst>
                <a:ext uri="{FF2B5EF4-FFF2-40B4-BE49-F238E27FC236}">
                  <a16:creationId xmlns="" xmlns:a16="http://schemas.microsoft.com/office/drawing/2014/main" id="{06E55E2F-BAB7-42AE-9C10-16A527206DD8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908474" y="4415280"/>
              <a:ext cx="313931" cy="177971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400" spc="-20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1997</a:t>
              </a:r>
            </a:p>
          </p:txBody>
        </p:sp>
        <p:sp>
          <p:nvSpPr>
            <p:cNvPr id="639" name="OTLSHAPE_TB_00000000000000000000000000000000_TimescaleInterval2">
              <a:extLst>
                <a:ext uri="{FF2B5EF4-FFF2-40B4-BE49-F238E27FC236}">
                  <a16:creationId xmlns="" xmlns:a16="http://schemas.microsoft.com/office/drawing/2014/main" id="{0DBF585C-C7AE-4227-9E3C-441040D82EE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2400905" y="4415280"/>
              <a:ext cx="313932" cy="177971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400" spc="-20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640" name="OTLSHAPE_TB_00000000000000000000000000000000_TimescaleInterval3">
              <a:extLst>
                <a:ext uri="{FF2B5EF4-FFF2-40B4-BE49-F238E27FC236}">
                  <a16:creationId xmlns="" xmlns:a16="http://schemas.microsoft.com/office/drawing/2014/main" id="{DED1BFC6-FB1D-47E7-86D6-6C8B8BA985EC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3893338" y="4415280"/>
              <a:ext cx="315610" cy="177971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400" spc="-20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2003</a:t>
              </a:r>
            </a:p>
          </p:txBody>
        </p:sp>
        <p:sp>
          <p:nvSpPr>
            <p:cNvPr id="641" name="OTLSHAPE_TB_00000000000000000000000000000000_TimescaleInterval4">
              <a:extLst>
                <a:ext uri="{FF2B5EF4-FFF2-40B4-BE49-F238E27FC236}">
                  <a16:creationId xmlns="" xmlns:a16="http://schemas.microsoft.com/office/drawing/2014/main" id="{4225B668-4EB9-4891-9F5C-AEF5A009EFD1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387448" y="4415280"/>
              <a:ext cx="315610" cy="177971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400" spc="-20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2006</a:t>
              </a:r>
            </a:p>
          </p:txBody>
        </p:sp>
        <p:sp>
          <p:nvSpPr>
            <p:cNvPr id="642" name="OTLSHAPE_TB_00000000000000000000000000000000_TimescaleInterval5">
              <a:extLst>
                <a:ext uri="{FF2B5EF4-FFF2-40B4-BE49-F238E27FC236}">
                  <a16:creationId xmlns="" xmlns:a16="http://schemas.microsoft.com/office/drawing/2014/main" id="{2FD85B53-FB3E-4681-BE08-039E12A5A176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6881559" y="4415280"/>
              <a:ext cx="313931" cy="177971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400" spc="-20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2009</a:t>
              </a:r>
            </a:p>
          </p:txBody>
        </p:sp>
        <p:sp>
          <p:nvSpPr>
            <p:cNvPr id="643" name="OTLSHAPE_TB_00000000000000000000000000000000_TimescaleInterval6">
              <a:extLst>
                <a:ext uri="{FF2B5EF4-FFF2-40B4-BE49-F238E27FC236}">
                  <a16:creationId xmlns="" xmlns:a16="http://schemas.microsoft.com/office/drawing/2014/main" id="{A0FF4C83-3D61-469C-A8BC-3CC6911568AC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8375670" y="4415280"/>
              <a:ext cx="312252" cy="177971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400" spc="-20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2012</a:t>
              </a:r>
            </a:p>
          </p:txBody>
        </p:sp>
        <p:sp>
          <p:nvSpPr>
            <p:cNvPr id="644" name="OTLSHAPE_TB_00000000000000000000000000000000_TimescaleInterval7">
              <a:extLst>
                <a:ext uri="{FF2B5EF4-FFF2-40B4-BE49-F238E27FC236}">
                  <a16:creationId xmlns="" xmlns:a16="http://schemas.microsoft.com/office/drawing/2014/main" id="{1E331C12-C7BD-4C27-9A5B-617D5984A5E3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9869780" y="4415280"/>
              <a:ext cx="313931" cy="177971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400" spc="-20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657" name="OTLSHAPE_M_9e62713dfe73491dbea24eb64df6316b_Title">
              <a:extLst>
                <a:ext uri="{FF2B5EF4-FFF2-40B4-BE49-F238E27FC236}">
                  <a16:creationId xmlns="" xmlns:a16="http://schemas.microsoft.com/office/drawing/2014/main" id="{C76279DB-9513-4601-AB0B-FC7B38952DDE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1237514" y="3735298"/>
              <a:ext cx="1049234" cy="260240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r>
                <a:rPr lang="en-US" sz="1600" spc="-12" dirty="0">
                  <a:latin typeface="Arial" panose="020B0604020202020204" pitchFamily="34" charset="0"/>
                  <a:cs typeface="Arial" panose="020B0604020202020204" pitchFamily="34" charset="0"/>
                </a:rPr>
                <a:t>Docetaxel</a:t>
              </a:r>
            </a:p>
          </p:txBody>
        </p:sp>
        <p:sp>
          <p:nvSpPr>
            <p:cNvPr id="658" name="OTLSHAPE_M_9e62713dfe73491dbea24eb64df6316b_Date">
              <a:extLst>
                <a:ext uri="{FF2B5EF4-FFF2-40B4-BE49-F238E27FC236}">
                  <a16:creationId xmlns="" xmlns:a16="http://schemas.microsoft.com/office/drawing/2014/main" id="{E5009932-336A-4D6D-9184-0B8CE03E7D0D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1237514" y="3978748"/>
              <a:ext cx="698371" cy="224982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 spc="-3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1997</a:t>
              </a:r>
            </a:p>
          </p:txBody>
        </p:sp>
        <p:sp>
          <p:nvSpPr>
            <p:cNvPr id="659" name="OTLSHAPE_M_9e62713dfe73491dbea24eb64df6316b_Shape">
              <a:extLst>
                <a:ext uri="{FF2B5EF4-FFF2-40B4-BE49-F238E27FC236}">
                  <a16:creationId xmlns="" xmlns:a16="http://schemas.microsoft.com/office/drawing/2014/main" id="{1BD617FA-2351-4C33-A647-F7639D7AC94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rot="16200000">
              <a:off x="1040927" y="3931005"/>
              <a:ext cx="165057" cy="165057"/>
            </a:xfrm>
            <a:prstGeom prst="flowChartMerge">
              <a:avLst/>
            </a:prstGeom>
            <a:solidFill>
              <a:schemeClr val="accent1"/>
            </a:solidFill>
            <a:ln w="264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6425" cap="flat" cmpd="sng" algn="ctr">
                  <a:solidFill>
                    <a:srgbClr val="C00000"/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63" name="OTLSHAPE_M_e6b27f7939b34027a7c8d066fdd4363b_Title">
              <a:extLst>
                <a:ext uri="{FF2B5EF4-FFF2-40B4-BE49-F238E27FC236}">
                  <a16:creationId xmlns="" xmlns:a16="http://schemas.microsoft.com/office/drawing/2014/main" id="{6A4279F7-176A-42CA-9417-9936E3A22334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2421051" y="3677290"/>
              <a:ext cx="419694" cy="26040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r>
                <a:rPr lang="en-US" sz="1600" spc="-24" dirty="0">
                  <a:latin typeface="Arial" panose="020B0604020202020204" pitchFamily="34" charset="0"/>
                  <a:cs typeface="Arial" panose="020B0604020202020204" pitchFamily="34" charset="0"/>
                </a:rPr>
                <a:t>GC</a:t>
              </a:r>
            </a:p>
          </p:txBody>
        </p:sp>
        <p:sp>
          <p:nvSpPr>
            <p:cNvPr id="664" name="OTLSHAPE_M_e6b27f7939b34027a7c8d066fdd4363b_Date">
              <a:extLst>
                <a:ext uri="{FF2B5EF4-FFF2-40B4-BE49-F238E27FC236}">
                  <a16:creationId xmlns="" xmlns:a16="http://schemas.microsoft.com/office/drawing/2014/main" id="{D0B5D6FA-2C88-4077-9FA8-941E62BA089B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2773594" y="3683249"/>
              <a:ext cx="548960" cy="233377"/>
            </a:xfrm>
            <a:prstGeom prst="rect">
              <a:avLst/>
            </a:prstGeom>
            <a:solidFill>
              <a:srgbClr val="00004B"/>
            </a:solidFill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 spc="-3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665" name="OTLSHAPE_M_e6b27f7939b34027a7c8d066fdd4363b_Shape">
              <a:extLst>
                <a:ext uri="{FF2B5EF4-FFF2-40B4-BE49-F238E27FC236}">
                  <a16:creationId xmlns="" xmlns:a16="http://schemas.microsoft.com/office/drawing/2014/main" id="{59CDD8C4-4458-41B2-A62E-36F064445D94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 rot="16200000">
              <a:off x="2732587" y="3931005"/>
              <a:ext cx="165057" cy="165057"/>
            </a:xfrm>
            <a:prstGeom prst="flowChartMerge">
              <a:avLst/>
            </a:prstGeom>
            <a:solidFill>
              <a:schemeClr val="accent4"/>
            </a:solidFill>
            <a:ln w="264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6425" cap="flat" cmpd="sng" algn="ctr">
                  <a:solidFill>
                    <a:srgbClr val="C00000"/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66" name="OTLSHAPE_M_ebc49e3178ec43359ae662b221aea134_Title">
              <a:extLst>
                <a:ext uri="{FF2B5EF4-FFF2-40B4-BE49-F238E27FC236}">
                  <a16:creationId xmlns="" xmlns:a16="http://schemas.microsoft.com/office/drawing/2014/main" id="{90F6E032-6D1B-4075-B5B6-2F436162C487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2392512" y="3010654"/>
              <a:ext cx="1232222" cy="52081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r>
                <a:rPr lang="en-US" sz="1600" spc="-12" dirty="0">
                  <a:latin typeface="Arial" panose="020B0604020202020204" pitchFamily="34" charset="0"/>
                  <a:cs typeface="Arial" panose="020B0604020202020204" pitchFamily="34" charset="0"/>
                </a:rPr>
                <a:t>Accelerated MVAC</a:t>
              </a:r>
            </a:p>
          </p:txBody>
        </p:sp>
        <p:sp>
          <p:nvSpPr>
            <p:cNvPr id="667" name="OTLSHAPE_M_ebc49e3178ec43359ae662b221aea134_Date">
              <a:extLst>
                <a:ext uri="{FF2B5EF4-FFF2-40B4-BE49-F238E27FC236}">
                  <a16:creationId xmlns="" xmlns:a16="http://schemas.microsoft.com/office/drawing/2014/main" id="{4708A9EB-6649-4AE4-9F9E-EF43E4CC5D46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3095919" y="3253433"/>
              <a:ext cx="612754" cy="251846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 spc="-3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2001</a:t>
              </a:r>
            </a:p>
          </p:txBody>
        </p:sp>
        <p:sp>
          <p:nvSpPr>
            <p:cNvPr id="668" name="OTLSHAPE_M_ebc49e3178ec43359ae662b221aea134_Shape">
              <a:extLst>
                <a:ext uri="{FF2B5EF4-FFF2-40B4-BE49-F238E27FC236}">
                  <a16:creationId xmlns="" xmlns:a16="http://schemas.microsoft.com/office/drawing/2014/main" id="{24F0BF88-3EC5-46EE-BBAA-21A103FC6E33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 rot="16200000">
              <a:off x="3052925" y="3484717"/>
              <a:ext cx="165057" cy="165057"/>
            </a:xfrm>
            <a:prstGeom prst="flowChartMerge">
              <a:avLst/>
            </a:prstGeom>
            <a:solidFill>
              <a:schemeClr val="accent4"/>
            </a:solidFill>
            <a:ln w="264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69" name="OTLSHAPE_M_b701d5e70ea4417e8d28e22d8bbb5857_Title">
              <a:extLst>
                <a:ext uri="{FF2B5EF4-FFF2-40B4-BE49-F238E27FC236}">
                  <a16:creationId xmlns="" xmlns:a16="http://schemas.microsoft.com/office/drawing/2014/main" id="{655FE5CD-597D-439D-AB8A-3DA5D346AE21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3624734" y="3793138"/>
              <a:ext cx="1104635" cy="26040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r>
                <a:rPr lang="en-US" sz="1600" spc="-8" dirty="0">
                  <a:latin typeface="Arial" panose="020B0604020202020204" pitchFamily="34" charset="0"/>
                  <a:cs typeface="Arial" panose="020B0604020202020204" pitchFamily="34" charset="0"/>
                </a:rPr>
                <a:t>Paclitaxel</a:t>
              </a:r>
            </a:p>
          </p:txBody>
        </p:sp>
        <p:sp>
          <p:nvSpPr>
            <p:cNvPr id="670" name="OTLSHAPE_M_b701d5e70ea4417e8d28e22d8bbb5857_Date">
              <a:extLst>
                <a:ext uri="{FF2B5EF4-FFF2-40B4-BE49-F238E27FC236}">
                  <a16:creationId xmlns="" xmlns:a16="http://schemas.microsoft.com/office/drawing/2014/main" id="{5B90D4C1-3807-4E8F-BD12-8D9FBE362F65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3624734" y="4034155"/>
              <a:ext cx="718516" cy="219945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 spc="-3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2002</a:t>
              </a:r>
            </a:p>
          </p:txBody>
        </p:sp>
        <p:sp>
          <p:nvSpPr>
            <p:cNvPr id="671" name="OTLSHAPE_M_b701d5e70ea4417e8d28e22d8bbb5857_Shape">
              <a:extLst>
                <a:ext uri="{FF2B5EF4-FFF2-40B4-BE49-F238E27FC236}">
                  <a16:creationId xmlns="" xmlns:a16="http://schemas.microsoft.com/office/drawing/2014/main" id="{A4196D5A-6D89-413E-A22F-EAD5B8213B8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 rot="16200000">
              <a:off x="3427790" y="3931005"/>
              <a:ext cx="165057" cy="165057"/>
            </a:xfrm>
            <a:prstGeom prst="flowChartMerge">
              <a:avLst/>
            </a:prstGeom>
            <a:solidFill>
              <a:schemeClr val="accent5"/>
            </a:solidFill>
            <a:ln w="264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6425" cap="flat" cmpd="sng" algn="ctr">
                  <a:solidFill>
                    <a:srgbClr val="C00000"/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72" name="OTLSHAPE_M_189ce18d2ce347f1b5bca45a1284bbbd_Title">
              <a:extLst>
                <a:ext uri="{FF2B5EF4-FFF2-40B4-BE49-F238E27FC236}">
                  <a16:creationId xmlns="" xmlns:a16="http://schemas.microsoft.com/office/drawing/2014/main" id="{724F3531-6155-423C-B979-A69B9FB12CCA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7349937" y="3802373"/>
              <a:ext cx="1106314" cy="26040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r>
                <a:rPr lang="en-US" sz="1600" spc="-12" dirty="0">
                  <a:latin typeface="Arial" panose="020B0604020202020204" pitchFamily="34" charset="0"/>
                  <a:cs typeface="Arial" panose="020B0604020202020204" pitchFamily="34" charset="0"/>
                </a:rPr>
                <a:t>Vinflunine</a:t>
              </a:r>
            </a:p>
          </p:txBody>
        </p:sp>
        <p:sp>
          <p:nvSpPr>
            <p:cNvPr id="673" name="OTLSHAPE_M_189ce18d2ce347f1b5bca45a1284bbbd_Date">
              <a:extLst>
                <a:ext uri="{FF2B5EF4-FFF2-40B4-BE49-F238E27FC236}">
                  <a16:creationId xmlns="" xmlns:a16="http://schemas.microsoft.com/office/drawing/2014/main" id="{8D31C8E5-9D27-4F9B-94AD-B7479D190FB1}"/>
                </a:ext>
              </a:extLst>
            </p:cNvPr>
            <p:cNvSpPr txBox="1"/>
            <p:nvPr>
              <p:custDataLst>
                <p:tags r:id="rId38"/>
              </p:custDataLst>
            </p:nvPr>
          </p:nvSpPr>
          <p:spPr>
            <a:xfrm>
              <a:off x="7349937" y="4034155"/>
              <a:ext cx="668153" cy="204834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600" spc="-3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2009</a:t>
              </a:r>
            </a:p>
          </p:txBody>
        </p:sp>
        <p:sp>
          <p:nvSpPr>
            <p:cNvPr id="674" name="OTLSHAPE_M_189ce18d2ce347f1b5bca45a1284bbbd_Shape">
              <a:extLst>
                <a:ext uri="{FF2B5EF4-FFF2-40B4-BE49-F238E27FC236}">
                  <a16:creationId xmlns="" xmlns:a16="http://schemas.microsoft.com/office/drawing/2014/main" id="{3682FBD9-A508-4351-A729-4DBA832FCC9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 rot="16200000">
              <a:off x="7162801" y="3931005"/>
              <a:ext cx="165057" cy="165057"/>
            </a:xfrm>
            <a:prstGeom prst="flowChartMerge">
              <a:avLst/>
            </a:prstGeom>
            <a:solidFill>
              <a:srgbClr val="B20E12"/>
            </a:solidFill>
            <a:ln w="264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6425" cap="flat" cmpd="sng" algn="ctr">
                  <a:solidFill>
                    <a:srgbClr val="C00000"/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77" name="OTLSHAPE_M_ef6364b4ec47401db43622b6016ad4dc_Shape">
              <a:extLst>
                <a:ext uri="{FF2B5EF4-FFF2-40B4-BE49-F238E27FC236}">
                  <a16:creationId xmlns="" xmlns:a16="http://schemas.microsoft.com/office/drawing/2014/main" id="{E5F0ABF9-FFBE-48AB-B9AE-B4EF4161F6A2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0899019" y="4211285"/>
              <a:ext cx="228540" cy="253934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chemeClr val="accent1"/>
            </a:solidFill>
            <a:ln w="264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78" name="OTLSHAPE_M_0cc73e060fa240fbae0b04f4ed6d190f_Title">
              <a:extLst>
                <a:ext uri="{FF2B5EF4-FFF2-40B4-BE49-F238E27FC236}">
                  <a16:creationId xmlns="" xmlns:a16="http://schemas.microsoft.com/office/drawing/2014/main" id="{686FBC2B-60D9-4C0B-8C09-2CB98D1BEADE}"/>
                </a:ext>
              </a:extLst>
            </p:cNvPr>
            <p:cNvSpPr txBox="1"/>
            <p:nvPr>
              <p:custDataLst>
                <p:tags r:id="rId41"/>
              </p:custDataLst>
            </p:nvPr>
          </p:nvSpPr>
          <p:spPr>
            <a:xfrm>
              <a:off x="4976148" y="5357183"/>
              <a:ext cx="1836581" cy="320683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r">
                <a:defRPr/>
              </a:pPr>
              <a:r>
                <a:rPr lang="en-US" sz="1600" spc="-8" dirty="0">
                  <a:latin typeface="Arial" panose="020B0604020202020204" pitchFamily="34" charset="0"/>
                  <a:cs typeface="Arial" panose="020B0604020202020204" pitchFamily="34" charset="0"/>
                </a:rPr>
                <a:t>Gemcitabine </a:t>
              </a:r>
            </a:p>
            <a:p>
              <a:pPr algn="r">
                <a:defRPr/>
              </a:pPr>
              <a:r>
                <a:rPr lang="en-US" sz="1600" spc="-8" dirty="0">
                  <a:latin typeface="Arial" panose="020B0604020202020204" pitchFamily="34" charset="0"/>
                  <a:cs typeface="Arial" panose="020B0604020202020204" pitchFamily="34" charset="0"/>
                </a:rPr>
                <a:t>EMA approved</a:t>
              </a:r>
            </a:p>
          </p:txBody>
        </p:sp>
        <p:sp>
          <p:nvSpPr>
            <p:cNvPr id="679" name="OTLSHAPE_M_0cc73e060fa240fbae0b04f4ed6d190f_Date">
              <a:extLst>
                <a:ext uri="{FF2B5EF4-FFF2-40B4-BE49-F238E27FC236}">
                  <a16:creationId xmlns="" xmlns:a16="http://schemas.microsoft.com/office/drawing/2014/main" id="{0EF57B06-258C-45DA-8227-D6430ADFE0BA}"/>
                </a:ext>
              </a:extLst>
            </p:cNvPr>
            <p:cNvSpPr txBox="1"/>
            <p:nvPr>
              <p:custDataLst>
                <p:tags r:id="rId42"/>
              </p:custDataLst>
            </p:nvPr>
          </p:nvSpPr>
          <p:spPr>
            <a:xfrm>
              <a:off x="5894439" y="5002920"/>
              <a:ext cx="649686" cy="381127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600" spc="-3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2008</a:t>
              </a:r>
            </a:p>
          </p:txBody>
        </p:sp>
        <p:sp>
          <p:nvSpPr>
            <p:cNvPr id="680" name="OTLSHAPE_M_0cc73e060fa240fbae0b04f4ed6d190f_Shape">
              <a:extLst>
                <a:ext uri="{FF2B5EF4-FFF2-40B4-BE49-F238E27FC236}">
                  <a16:creationId xmlns="" xmlns:a16="http://schemas.microsoft.com/office/drawing/2014/main" id="{0F513B35-6136-4AE1-9EA4-36661CDEA94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426548" y="4592186"/>
              <a:ext cx="228540" cy="253934"/>
            </a:xfrm>
            <a:prstGeom prst="diamond">
              <a:avLst/>
            </a:prstGeom>
            <a:solidFill>
              <a:schemeClr val="accent4"/>
            </a:solidFill>
            <a:ln w="264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6425" cap="flat" cmpd="sng" algn="ctr">
                  <a:solidFill>
                    <a:srgbClr val="C00000"/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352" name="OTLSHAPE_M_a554254a42b5434f8aa1fdac386cdad8_Title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7119938" y="6248400"/>
              <a:ext cx="1897062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Vinflunine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EMA approved</a:t>
              </a:r>
            </a:p>
          </p:txBody>
        </p:sp>
        <p:sp>
          <p:nvSpPr>
            <p:cNvPr id="682" name="OTLSHAPE_M_a554254a42b5434f8aa1fdac386cdad8_Date">
              <a:extLst>
                <a:ext uri="{FF2B5EF4-FFF2-40B4-BE49-F238E27FC236}">
                  <a16:creationId xmlns="" xmlns:a16="http://schemas.microsoft.com/office/drawing/2014/main" id="{4FAF5708-7230-4FBF-9EF3-0A0403F218AF}"/>
                </a:ext>
              </a:extLst>
            </p:cNvPr>
            <p:cNvSpPr txBox="1"/>
            <p:nvPr>
              <p:custDataLst>
                <p:tags r:id="rId45"/>
              </p:custDataLst>
            </p:nvPr>
          </p:nvSpPr>
          <p:spPr>
            <a:xfrm>
              <a:off x="6975571" y="5949859"/>
              <a:ext cx="710122" cy="226662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600" spc="-3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2009</a:t>
              </a:r>
            </a:p>
          </p:txBody>
        </p:sp>
        <p:sp>
          <p:nvSpPr>
            <p:cNvPr id="683" name="OTLSHAPE_M_a554254a42b5434f8aa1fdac386cdad8_Shape">
              <a:extLst>
                <a:ext uri="{FF2B5EF4-FFF2-40B4-BE49-F238E27FC236}">
                  <a16:creationId xmlns="" xmlns:a16="http://schemas.microsoft.com/office/drawing/2014/main" id="{A4D1863E-2832-4A64-9E8A-D309545B0BA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064498" y="4592186"/>
              <a:ext cx="228540" cy="253934"/>
            </a:xfrm>
            <a:prstGeom prst="diamond">
              <a:avLst/>
            </a:prstGeom>
            <a:solidFill>
              <a:srgbClr val="B20E12"/>
            </a:solidFill>
            <a:ln w="264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6425" cap="flat" cmpd="sng" algn="ctr">
                  <a:solidFill>
                    <a:srgbClr val="C00000"/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86" name="OTLSHAPE_M_475901c28a8e437a9de67b337dbe7398_Shape">
              <a:extLst>
                <a:ext uri="{FF2B5EF4-FFF2-40B4-BE49-F238E27FC236}">
                  <a16:creationId xmlns="" xmlns:a16="http://schemas.microsoft.com/office/drawing/2014/main" id="{352E7FBC-F0E2-4EE0-9B80-6E4CD102E64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378297" y="4592186"/>
              <a:ext cx="228540" cy="253934"/>
            </a:xfrm>
            <a:prstGeom prst="diamond">
              <a:avLst/>
            </a:prstGeom>
            <a:solidFill>
              <a:schemeClr val="accent6"/>
            </a:solidFill>
            <a:ln w="264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6425" cap="flat" cmpd="sng" algn="ctr">
                  <a:solidFill>
                    <a:srgbClr val="C00000"/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7" name="Rounded Rectangle 376">
              <a:extLst>
                <a:ext uri="{FF2B5EF4-FFF2-40B4-BE49-F238E27FC236}">
                  <a16:creationId xmlns="" xmlns:a16="http://schemas.microsoft.com/office/drawing/2014/main" id="{E79F4296-F717-4588-B945-FB5A1D74E990}"/>
                </a:ext>
              </a:extLst>
            </p:cNvPr>
            <p:cNvSpPr/>
            <p:nvPr/>
          </p:nvSpPr>
          <p:spPr>
            <a:xfrm rot="16200000">
              <a:off x="-856556" y="3128290"/>
              <a:ext cx="2129146" cy="304721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prstClr val="white"/>
                  </a:solidFill>
                </a:rPr>
                <a:t>Publication</a:t>
              </a:r>
            </a:p>
          </p:txBody>
        </p:sp>
        <p:sp>
          <p:nvSpPr>
            <p:cNvPr id="378" name="Rounded Rectangle 377">
              <a:extLst>
                <a:ext uri="{FF2B5EF4-FFF2-40B4-BE49-F238E27FC236}">
                  <a16:creationId xmlns="" xmlns:a16="http://schemas.microsoft.com/office/drawing/2014/main" id="{D39A6441-59F2-4DEB-AE98-504ED61DCE02}"/>
                </a:ext>
              </a:extLst>
            </p:cNvPr>
            <p:cNvSpPr/>
            <p:nvPr/>
          </p:nvSpPr>
          <p:spPr>
            <a:xfrm rot="16200000">
              <a:off x="-835148" y="5613966"/>
              <a:ext cx="2086330" cy="304721"/>
            </a:xfrm>
            <a:prstGeom prst="roundRect">
              <a:avLst/>
            </a:prstGeom>
            <a:solidFill>
              <a:schemeClr val="accent3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Agency Action</a:t>
              </a:r>
            </a:p>
          </p:txBody>
        </p:sp>
        <p:sp>
          <p:nvSpPr>
            <p:cNvPr id="688" name="Rectangular Callout 687">
              <a:extLst>
                <a:ext uri="{FF2B5EF4-FFF2-40B4-BE49-F238E27FC236}">
                  <a16:creationId xmlns="" xmlns:a16="http://schemas.microsoft.com/office/drawing/2014/main" id="{CD514329-AD78-4FED-A03C-4D14C1A41D22}"/>
                </a:ext>
              </a:extLst>
            </p:cNvPr>
            <p:cNvSpPr/>
            <p:nvPr/>
          </p:nvSpPr>
          <p:spPr>
            <a:xfrm>
              <a:off x="3935307" y="1114425"/>
              <a:ext cx="8177318" cy="2652773"/>
            </a:xfrm>
            <a:prstGeom prst="wedgeRectCallout">
              <a:avLst>
                <a:gd name="adj1" fmla="val 35384"/>
                <a:gd name="adj2" fmla="val 67382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2367" name="Group 768"/>
            <p:cNvGrpSpPr>
              <a:grpSpLocks/>
            </p:cNvGrpSpPr>
            <p:nvPr/>
          </p:nvGrpSpPr>
          <p:grpSpPr bwMode="auto">
            <a:xfrm>
              <a:off x="705342" y="1248658"/>
              <a:ext cx="11192828" cy="2357442"/>
              <a:chOff x="908457" y="3955254"/>
              <a:chExt cx="11196490" cy="2358033"/>
            </a:xfrm>
          </p:grpSpPr>
          <p:cxnSp>
            <p:nvCxnSpPr>
              <p:cNvPr id="771" name="OTLSHAPE_M_32b211193236493ab742f6a7e9e24cec_Connector3">
                <a:extLst>
                  <a:ext uri="{FF2B5EF4-FFF2-40B4-BE49-F238E27FC236}">
                    <a16:creationId xmlns="" xmlns:a16="http://schemas.microsoft.com/office/drawing/2014/main" id="{75C3A452-4529-446A-994F-07E126804B13}"/>
                  </a:ext>
                </a:extLst>
              </p:cNvPr>
              <p:cNvCxnSpPr/>
              <p:nvPr>
                <p:custDataLst>
                  <p:tags r:id="rId55"/>
                </p:custDataLst>
              </p:nvPr>
            </p:nvCxnSpPr>
            <p:spPr>
              <a:xfrm>
                <a:off x="10598163" y="5528927"/>
                <a:ext cx="0" cy="549160"/>
              </a:xfrm>
              <a:prstGeom prst="line">
                <a:avLst/>
              </a:prstGeom>
              <a:ln w="28575" cap="flat" cmpd="sng" algn="ctr">
                <a:solidFill>
                  <a:srgbClr val="96D64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OTLSHAPE_M_32b211193236493ab742f6a7e9e24cec_Connector1">
                <a:extLst>
                  <a:ext uri="{FF2B5EF4-FFF2-40B4-BE49-F238E27FC236}">
                    <a16:creationId xmlns="" xmlns:a16="http://schemas.microsoft.com/office/drawing/2014/main" id="{38586491-1CF8-44D7-9772-5A04A5F688CE}"/>
                  </a:ext>
                </a:extLst>
              </p:cNvPr>
              <p:cNvCxnSpPr/>
              <p:nvPr>
                <p:custDataLst>
                  <p:tags r:id="rId56"/>
                </p:custDataLst>
              </p:nvPr>
            </p:nvCxnSpPr>
            <p:spPr>
              <a:xfrm>
                <a:off x="10598163" y="5461752"/>
                <a:ext cx="0" cy="152824"/>
              </a:xfrm>
              <a:prstGeom prst="line">
                <a:avLst/>
              </a:prstGeom>
              <a:ln w="9525" cap="flat" cmpd="sng" algn="ctr">
                <a:solidFill>
                  <a:srgbClr val="96D642">
                    <a:alpha val="49804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OTLSHAPE_M_3f19e571cf5d457c9e3665410540251e_Connector2">
                <a:extLst>
                  <a:ext uri="{FF2B5EF4-FFF2-40B4-BE49-F238E27FC236}">
                    <a16:creationId xmlns="" xmlns:a16="http://schemas.microsoft.com/office/drawing/2014/main" id="{B7734329-2548-48AE-AFB1-438055DF6A7E}"/>
                  </a:ext>
                </a:extLst>
              </p:cNvPr>
              <p:cNvCxnSpPr>
                <a:cxnSpLocks/>
              </p:cNvCxnSpPr>
              <p:nvPr>
                <p:custDataLst>
                  <p:tags r:id="rId57"/>
                </p:custDataLst>
              </p:nvPr>
            </p:nvCxnSpPr>
            <p:spPr>
              <a:xfrm>
                <a:off x="9610720" y="4284498"/>
                <a:ext cx="1680" cy="730536"/>
              </a:xfrm>
              <a:prstGeom prst="line">
                <a:avLst/>
              </a:prstGeom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OTLSHAPE_M_60cf52281a564cb4be9567119bc1b202_Connector3">
                <a:extLst>
                  <a:ext uri="{FF2B5EF4-FFF2-40B4-BE49-F238E27FC236}">
                    <a16:creationId xmlns="" xmlns:a16="http://schemas.microsoft.com/office/drawing/2014/main" id="{4DB371EF-9460-4A12-8D72-BE08673CC62B}"/>
                  </a:ext>
                </a:extLst>
              </p:cNvPr>
              <p:cNvCxnSpPr>
                <a:cxnSpLocks/>
              </p:cNvCxnSpPr>
              <p:nvPr>
                <p:custDataLst>
                  <p:tags r:id="rId58"/>
                </p:custDataLst>
              </p:nvPr>
            </p:nvCxnSpPr>
            <p:spPr>
              <a:xfrm>
                <a:off x="9385690" y="4255949"/>
                <a:ext cx="0" cy="717099"/>
              </a:xfrm>
              <a:prstGeom prst="line">
                <a:avLst/>
              </a:prstGeom>
              <a:ln w="28575" cap="flat" cmpd="sng" algn="ctr">
                <a:solidFill>
                  <a:srgbClr val="FEBA0A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7" name="OTLSHAPE_TB_00000000000000000000000000000000_RightEndCaps">
                <a:extLst>
                  <a:ext uri="{FF2B5EF4-FFF2-40B4-BE49-F238E27FC236}">
                    <a16:creationId xmlns="" xmlns:a16="http://schemas.microsoft.com/office/drawing/2014/main" id="{715D18A0-656B-4C86-81A2-981A3670AC7F}"/>
                  </a:ext>
                </a:extLst>
              </p:cNvPr>
              <p:cNvSpPr txBox="1"/>
              <p:nvPr>
                <p:custDataLst>
                  <p:tags r:id="rId59"/>
                </p:custDataLst>
              </p:nvPr>
            </p:nvSpPr>
            <p:spPr>
              <a:xfrm>
                <a:off x="11467625" y="5075786"/>
                <a:ext cx="637322" cy="39071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2400" spc="-38" dirty="0">
                    <a:solidFill>
                      <a:schemeClr val="accent2"/>
                    </a:solidFill>
                    <a:latin typeface="+mj-lt"/>
                    <a:cs typeface="Arial" panose="020B0604020202020204" pitchFamily="34" charset="0"/>
                  </a:rPr>
                  <a:t>2017</a:t>
                </a:r>
              </a:p>
            </p:txBody>
          </p:sp>
          <p:sp>
            <p:nvSpPr>
              <p:cNvPr id="778" name="OTLSHAPE_TB_00000000000000000000000000000000_ScaleContainer">
                <a:extLst>
                  <a:ext uri="{FF2B5EF4-FFF2-40B4-BE49-F238E27FC236}">
                    <a16:creationId xmlns="" xmlns:a16="http://schemas.microsoft.com/office/drawing/2014/main" id="{805B5387-F849-4CD9-9470-F73B03E9C6E1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4295177" y="5143500"/>
                <a:ext cx="7064888" cy="254000"/>
              </a:xfrm>
              <a:prstGeom prst="roundRect">
                <a:avLst/>
              </a:prstGeom>
              <a:solidFill>
                <a:schemeClr val="tx1">
                  <a:lumMod val="75000"/>
                </a:schemeClr>
              </a:solidFill>
              <a:ln w="26425" cap="flat" cmpd="sng" algn="ctr">
                <a:noFill/>
                <a:prstDash val="solid"/>
              </a:ln>
              <a:effectLst>
                <a:reflection blurRad="6350" stA="50000" endA="300" endPos="55500" dist="50800" dir="5400000" sy="-100000" algn="bl" rotWithShape="0"/>
              </a:effectLst>
              <a:scene3d>
                <a:camera prst="orthographicFront"/>
                <a:lightRig rig="threePt" dir="t">
                  <a:rot lat="0" lon="0" rev="8700000"/>
                </a:lightRig>
              </a:scene3d>
              <a:sp3d>
                <a:bevelT w="165100" h="19050"/>
              </a:sp3d>
              <a:extLst>
                <a:ext uri="{91240B29-F687-4F45-9708-019B960494DF}">
                  <a14:hiddenLine xmlns:a14="http://schemas.microsoft.com/office/drawing/2010/main" w="26425" cap="flat" cmpd="sng" algn="ctr">
                    <a:solidFill>
                      <a:srgbClr val="C00000"/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99" dirty="0"/>
              </a:p>
            </p:txBody>
          </p:sp>
          <p:sp>
            <p:nvSpPr>
              <p:cNvPr id="779" name="OTLSHAPE_TB_00000000000000000000000000000000_ElapsedTime">
                <a:extLst>
                  <a:ext uri="{FF2B5EF4-FFF2-40B4-BE49-F238E27FC236}">
                    <a16:creationId xmlns="" xmlns:a16="http://schemas.microsoft.com/office/drawing/2014/main" id="{A27111A4-2FA9-4C94-8B05-FC004B52F18F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4282609" y="5143500"/>
                <a:ext cx="6675120" cy="50800"/>
              </a:xfrm>
              <a:prstGeom prst="roundRect">
                <a:avLst/>
              </a:prstGeom>
              <a:solidFill>
                <a:schemeClr val="accent3"/>
              </a:solidFill>
              <a:ln w="264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>
                  <a:rot lat="0" lon="0" rev="0"/>
                </a:lightRig>
              </a:scene3d>
              <a:sp3d>
                <a:bevelT w="12700" h="139700"/>
              </a:sp3d>
              <a:extLst>
                <a:ext uri="{91240B29-F687-4F45-9708-019B960494DF}">
                  <a14:hiddenLine xmlns:a14="http://schemas.microsoft.com/office/drawing/2010/main" w="26425" cap="flat" cmpd="sng" algn="ctr">
                    <a:solidFill>
                      <a:srgbClr val="C00000"/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99" dirty="0"/>
              </a:p>
            </p:txBody>
          </p:sp>
          <p:sp>
            <p:nvSpPr>
              <p:cNvPr id="780" name="OTLSHAPE_TB_00000000000000000000000000000000_TodayMarkerShape"/>
              <p:cNvSpPr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 flipV="1">
                <a:off x="10885328" y="5060377"/>
                <a:ext cx="77249" cy="8397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>
                <a:outerShdw blurRad="63500" rotWithShape="0">
                  <a:srgbClr val="00000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26425">
                    <a:solidFill>
                      <a:srgbClr val="C00000"/>
                    </a:solidFill>
                    <a:miter lim="800000"/>
                    <a:headEnd/>
                    <a:tailEnd/>
                  </a14:hiddenLine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 anchor="ctr"/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endParaRPr lang="it-IT" altLang="it-IT" sz="27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1" name="OTLSHAPE_TB_00000000000000000000000000000000_TodayMarkerText">
                <a:extLst>
                  <a:ext uri="{FF2B5EF4-FFF2-40B4-BE49-F238E27FC236}">
                    <a16:creationId xmlns="" xmlns:a16="http://schemas.microsoft.com/office/drawing/2014/main" id="{0F196BAA-D85E-4E7D-82FD-6E5F8218A6A2}"/>
                  </a:ext>
                </a:extLst>
              </p:cNvPr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10927277" y="4818975"/>
                <a:ext cx="69" cy="293033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endParaRPr lang="en-US" spc="-12" dirty="0">
                  <a:solidFill>
                    <a:schemeClr val="dk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2" name="OTLSHAPE_TB_00000000000000000000000000000000_TimescaleInterval1">
                <a:extLst>
                  <a:ext uri="{FF2B5EF4-FFF2-40B4-BE49-F238E27FC236}">
                    <a16:creationId xmlns="" xmlns:a16="http://schemas.microsoft.com/office/drawing/2014/main" id="{8EE51494-A2E6-4EC9-980D-74F5EEAE86EE}"/>
                  </a:ext>
                </a:extLst>
              </p:cNvPr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908457" y="5181293"/>
                <a:ext cx="236785" cy="178015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>
                  <a:defRPr/>
                </a:pPr>
                <a:endParaRPr lang="en-US" spc="-22" dirty="0">
                  <a:solidFill>
                    <a:schemeClr val="lt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3" name="OTLSHAPE_TB_00000000000000000000000000000000_TimescaleInterval3">
                <a:extLst>
                  <a:ext uri="{FF2B5EF4-FFF2-40B4-BE49-F238E27FC236}">
                    <a16:creationId xmlns="" xmlns:a16="http://schemas.microsoft.com/office/drawing/2014/main" id="{D2C4AFF2-571F-4710-8F24-02EB7945D1E7}"/>
                  </a:ext>
                </a:extLst>
              </p:cNvPr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4485419" y="5208163"/>
                <a:ext cx="226709" cy="176337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>
                  <a:defRPr/>
                </a:pPr>
                <a:r>
                  <a:rPr lang="en-US" sz="1600" spc="-18" dirty="0">
                    <a:solidFill>
                      <a:schemeClr val="bg2">
                        <a:lumMod val="10000"/>
                      </a:schemeClr>
                    </a:solidFill>
                    <a:cs typeface="Arial" panose="020B0604020202020204" pitchFamily="34" charset="0"/>
                  </a:rPr>
                  <a:t>Feb</a:t>
                </a:r>
              </a:p>
            </p:txBody>
          </p:sp>
          <p:sp>
            <p:nvSpPr>
              <p:cNvPr id="784" name="OTLSHAPE_TB_00000000000000000000000000000000_TimescaleInterval4">
                <a:extLst>
                  <a:ext uri="{FF2B5EF4-FFF2-40B4-BE49-F238E27FC236}">
                    <a16:creationId xmlns="" xmlns:a16="http://schemas.microsoft.com/office/drawing/2014/main" id="{289F66A5-04FE-41D2-BA33-41E39B138B4D}"/>
                  </a:ext>
                </a:extLst>
              </p:cNvPr>
              <p:cNvSpPr txBox="1"/>
              <p:nvPr>
                <p:custDataLst>
                  <p:tags r:id="rId66"/>
                </p:custDataLst>
              </p:nvPr>
            </p:nvSpPr>
            <p:spPr>
              <a:xfrm>
                <a:off x="6102610" y="5208163"/>
                <a:ext cx="256936" cy="176337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>
                  <a:defRPr/>
                </a:pPr>
                <a:r>
                  <a:rPr lang="en-US" sz="1600" spc="-18" dirty="0">
                    <a:solidFill>
                      <a:schemeClr val="bg2">
                        <a:lumMod val="10000"/>
                      </a:schemeClr>
                    </a:solidFill>
                    <a:cs typeface="Arial" panose="020B0604020202020204" pitchFamily="34" charset="0"/>
                  </a:rPr>
                  <a:t>Mar</a:t>
                </a:r>
              </a:p>
            </p:txBody>
          </p:sp>
          <p:sp>
            <p:nvSpPr>
              <p:cNvPr id="785" name="OTLSHAPE_TB_00000000000000000000000000000000_TimescaleInterval5">
                <a:extLst>
                  <a:ext uri="{FF2B5EF4-FFF2-40B4-BE49-F238E27FC236}">
                    <a16:creationId xmlns="" xmlns:a16="http://schemas.microsoft.com/office/drawing/2014/main" id="{5907F033-E623-4D19-99CF-2111631CDE68}"/>
                  </a:ext>
                </a:extLst>
              </p:cNvPr>
              <p:cNvSpPr txBox="1"/>
              <p:nvPr>
                <p:custDataLst>
                  <p:tags r:id="rId67"/>
                </p:custDataLst>
              </p:nvPr>
            </p:nvSpPr>
            <p:spPr>
              <a:xfrm>
                <a:off x="7891091" y="5208163"/>
                <a:ext cx="223351" cy="176337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>
                  <a:defRPr/>
                </a:pPr>
                <a:r>
                  <a:rPr lang="en-US" sz="1600" spc="-18" dirty="0">
                    <a:solidFill>
                      <a:schemeClr val="bg2">
                        <a:lumMod val="10000"/>
                      </a:schemeClr>
                    </a:solidFill>
                    <a:cs typeface="Arial" panose="020B0604020202020204" pitchFamily="34" charset="0"/>
                  </a:rPr>
                  <a:t>Apr</a:t>
                </a:r>
              </a:p>
            </p:txBody>
          </p:sp>
          <p:sp>
            <p:nvSpPr>
              <p:cNvPr id="786" name="OTLSHAPE_TB_00000000000000000000000000000000_TimescaleInterval6">
                <a:extLst>
                  <a:ext uri="{FF2B5EF4-FFF2-40B4-BE49-F238E27FC236}">
                    <a16:creationId xmlns="" xmlns:a16="http://schemas.microsoft.com/office/drawing/2014/main" id="{4A4FE7C0-CED1-4E6B-A393-46A5D1D2CA25}"/>
                  </a:ext>
                </a:extLst>
              </p:cNvPr>
              <p:cNvSpPr txBox="1"/>
              <p:nvPr>
                <p:custDataLst>
                  <p:tags r:id="rId68"/>
                </p:custDataLst>
              </p:nvPr>
            </p:nvSpPr>
            <p:spPr>
              <a:xfrm>
                <a:off x="9622476" y="5208163"/>
                <a:ext cx="270371" cy="176337"/>
              </a:xfrm>
              <a:prstGeom prst="rect">
                <a:avLst/>
              </a:prstGeom>
              <a:noFill/>
            </p:spPr>
            <p:txBody>
              <a:bodyPr wrap="none" lIns="0" tIns="0" rIns="0" bIns="0" anchor="ctr"/>
              <a:lstStyle/>
              <a:p>
                <a:pPr>
                  <a:defRPr/>
                </a:pPr>
                <a:r>
                  <a:rPr lang="en-US" sz="1600" spc="-18" dirty="0">
                    <a:solidFill>
                      <a:schemeClr val="bg2">
                        <a:lumMod val="10000"/>
                      </a:schemeClr>
                    </a:solidFill>
                    <a:cs typeface="Arial" panose="020B0604020202020204" pitchFamily="34" charset="0"/>
                  </a:rPr>
                  <a:t>May</a:t>
                </a:r>
              </a:p>
            </p:txBody>
          </p:sp>
          <p:sp>
            <p:nvSpPr>
              <p:cNvPr id="787" name="OTLSHAPE_M_71b4ad78fdfc449ba183e8160768fd91_Title">
                <a:extLst>
                  <a:ext uri="{FF2B5EF4-FFF2-40B4-BE49-F238E27FC236}">
                    <a16:creationId xmlns="" xmlns:a16="http://schemas.microsoft.com/office/drawing/2014/main" id="{2523AE2A-C37C-4176-855A-F6DA342FDEB4}"/>
                  </a:ext>
                </a:extLst>
              </p:cNvPr>
              <p:cNvSpPr txBox="1"/>
              <p:nvPr>
                <p:custDataLst>
                  <p:tags r:id="rId69"/>
                </p:custDataLst>
              </p:nvPr>
            </p:nvSpPr>
            <p:spPr>
              <a:xfrm>
                <a:off x="4572744" y="4606018"/>
                <a:ext cx="2401435" cy="26047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spc="-4" dirty="0">
                    <a:latin typeface="+mj-lt"/>
                    <a:cs typeface="Arial" panose="020B0604020202020204" pitchFamily="34" charset="0"/>
                  </a:rPr>
                  <a:t>Nivolumab 2nd line</a:t>
                </a:r>
              </a:p>
            </p:txBody>
          </p:sp>
          <p:sp>
            <p:nvSpPr>
              <p:cNvPr id="788" name="OTLSHAPE_M_71b4ad78fdfc449ba183e8160768fd91_Date">
                <a:extLst>
                  <a:ext uri="{FF2B5EF4-FFF2-40B4-BE49-F238E27FC236}">
                    <a16:creationId xmlns="" xmlns:a16="http://schemas.microsoft.com/office/drawing/2014/main" id="{E1B9F9FD-DEC3-49F9-B27E-BD023D513A9F}"/>
                  </a:ext>
                </a:extLst>
              </p:cNvPr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4277183" y="4469903"/>
                <a:ext cx="481967" cy="520947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spc="-8" dirty="0">
                    <a:solidFill>
                      <a:schemeClr val="accent3"/>
                    </a:solidFill>
                    <a:cs typeface="Arial" panose="020B0604020202020204" pitchFamily="34" charset="0"/>
                  </a:rPr>
                  <a:t>Feb 2017</a:t>
                </a:r>
              </a:p>
            </p:txBody>
          </p:sp>
          <p:sp>
            <p:nvSpPr>
              <p:cNvPr id="789" name="OTLSHAPE_M_71b4ad78fdfc449ba183e8160768fd91_Shape">
                <a:extLst>
                  <a:ext uri="{FF2B5EF4-FFF2-40B4-BE49-F238E27FC236}">
                    <a16:creationId xmlns="" xmlns:a16="http://schemas.microsoft.com/office/drawing/2014/main" id="{68034F90-57A6-4CD1-8443-BDF6265F9BAC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>
              <a:xfrm>
                <a:off x="4423552" y="4953000"/>
                <a:ext cx="228600" cy="254000"/>
              </a:xfrm>
              <a:prstGeom prst="diamond">
                <a:avLst/>
              </a:prstGeom>
              <a:solidFill>
                <a:schemeClr val="accent1"/>
              </a:solidFill>
              <a:ln w="264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26425" cap="flat" cmpd="sng" algn="ctr">
                    <a:solidFill>
                      <a:srgbClr val="C00000"/>
                    </a:solidFill>
                    <a:prstDash val="soli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99" dirty="0"/>
              </a:p>
            </p:txBody>
          </p:sp>
          <p:sp>
            <p:nvSpPr>
              <p:cNvPr id="790" name="OTLSHAPE_M_60cf52281a564cb4be9567119bc1b202_Title">
                <a:extLst>
                  <a:ext uri="{FF2B5EF4-FFF2-40B4-BE49-F238E27FC236}">
                    <a16:creationId xmlns="" xmlns:a16="http://schemas.microsoft.com/office/drawing/2014/main" id="{AFCE726E-D410-4035-A8F1-53A2C1743AC0}"/>
                  </a:ext>
                </a:extLst>
              </p:cNvPr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6757547" y="4186926"/>
                <a:ext cx="2483721" cy="520947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 algn="r">
                  <a:defRPr/>
                </a:pPr>
                <a:r>
                  <a:rPr lang="en-US" sz="1600" spc="-6" dirty="0">
                    <a:latin typeface="+mj-lt"/>
                    <a:cs typeface="Arial" panose="020B0604020202020204" pitchFamily="34" charset="0"/>
                  </a:rPr>
                  <a:t>Atezolizumab </a:t>
                </a:r>
              </a:p>
              <a:p>
                <a:pPr algn="r">
                  <a:defRPr/>
                </a:pPr>
                <a:r>
                  <a:rPr lang="en-US" sz="1600" spc="-6" dirty="0">
                    <a:latin typeface="+mj-lt"/>
                    <a:cs typeface="Arial" panose="020B0604020202020204" pitchFamily="34" charset="0"/>
                  </a:rPr>
                  <a:t>1st-line cis ineligible</a:t>
                </a:r>
              </a:p>
            </p:txBody>
          </p:sp>
          <p:sp>
            <p:nvSpPr>
              <p:cNvPr id="791" name="OTLSHAPE_M_60cf52281a564cb4be9567119bc1b202_Date">
                <a:extLst>
                  <a:ext uri="{FF2B5EF4-FFF2-40B4-BE49-F238E27FC236}">
                    <a16:creationId xmlns="" xmlns:a16="http://schemas.microsoft.com/office/drawing/2014/main" id="{2F191A19-D674-4058-AB34-954404FAB86D}"/>
                  </a:ext>
                </a:extLst>
              </p:cNvPr>
              <p:cNvSpPr txBox="1"/>
              <p:nvPr>
                <p:custDataLst>
                  <p:tags r:id="rId73"/>
                </p:custDataLst>
              </p:nvPr>
            </p:nvSpPr>
            <p:spPr>
              <a:xfrm>
                <a:off x="8305885" y="3955254"/>
                <a:ext cx="1230945" cy="26047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spc="-6" dirty="0">
                    <a:solidFill>
                      <a:schemeClr val="accent3"/>
                    </a:solidFill>
                    <a:cs typeface="Arial" panose="020B0604020202020204" pitchFamily="34" charset="0"/>
                  </a:rPr>
                  <a:t>Apr 2017</a:t>
                </a:r>
              </a:p>
            </p:txBody>
          </p:sp>
          <p:sp>
            <p:nvSpPr>
              <p:cNvPr id="792" name="OTLSHAPE_M_60cf52281a564cb4be9567119bc1b202_Shape">
                <a:extLst>
                  <a:ext uri="{FF2B5EF4-FFF2-40B4-BE49-F238E27FC236}">
                    <a16:creationId xmlns="" xmlns:a16="http://schemas.microsoft.com/office/drawing/2014/main" id="{EED0A723-A01A-4D98-8C8E-90EE60FF10FA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9271123" y="4953000"/>
                <a:ext cx="228600" cy="254000"/>
              </a:xfrm>
              <a:prstGeom prst="diamond">
                <a:avLst/>
              </a:prstGeom>
              <a:solidFill>
                <a:srgbClr val="FEBA0A"/>
              </a:solidFill>
              <a:ln w="264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26425" cap="flat" cmpd="sng" algn="ctr">
                    <a:solidFill>
                      <a:srgbClr val="C00000"/>
                    </a:solidFill>
                    <a:prstDash val="soli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99" dirty="0"/>
              </a:p>
            </p:txBody>
          </p:sp>
          <p:sp>
            <p:nvSpPr>
              <p:cNvPr id="793" name="OTLSHAPE_M_3f19e571cf5d457c9e3665410540251e_Title">
                <a:extLst>
                  <a:ext uri="{FF2B5EF4-FFF2-40B4-BE49-F238E27FC236}">
                    <a16:creationId xmlns="" xmlns:a16="http://schemas.microsoft.com/office/drawing/2014/main" id="{DAF33597-F2FE-4368-B375-996D800D3D29}"/>
                  </a:ext>
                </a:extLst>
              </p:cNvPr>
              <p:cNvSpPr txBox="1"/>
              <p:nvPr>
                <p:custDataLst>
                  <p:tags r:id="rId75"/>
                </p:custDataLst>
              </p:nvPr>
            </p:nvSpPr>
            <p:spPr>
              <a:xfrm>
                <a:off x="9681252" y="4175255"/>
                <a:ext cx="2191520" cy="26047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spc="-4" dirty="0">
                    <a:latin typeface="+mj-lt"/>
                    <a:cs typeface="Arial" panose="020B0604020202020204" pitchFamily="34" charset="0"/>
                  </a:rPr>
                  <a:t>Durvalumab 2nd line</a:t>
                </a:r>
              </a:p>
            </p:txBody>
          </p:sp>
          <p:sp>
            <p:nvSpPr>
              <p:cNvPr id="794" name="OTLSHAPE_M_3f19e571cf5d457c9e3665410540251e_Date">
                <a:extLst>
                  <a:ext uri="{FF2B5EF4-FFF2-40B4-BE49-F238E27FC236}">
                    <a16:creationId xmlns="" xmlns:a16="http://schemas.microsoft.com/office/drawing/2014/main" id="{276EEDD6-748E-4723-82C0-9AB514FC6EC6}"/>
                  </a:ext>
                </a:extLst>
              </p:cNvPr>
              <p:cNvSpPr txBox="1"/>
              <p:nvPr>
                <p:custDataLst>
                  <p:tags r:id="rId76"/>
                </p:custDataLst>
              </p:nvPr>
            </p:nvSpPr>
            <p:spPr>
              <a:xfrm>
                <a:off x="9357142" y="3955254"/>
                <a:ext cx="1195680" cy="26047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spc="-6" dirty="0">
                    <a:solidFill>
                      <a:schemeClr val="accent3"/>
                    </a:solidFill>
                    <a:cs typeface="Arial" panose="020B0604020202020204" pitchFamily="34" charset="0"/>
                  </a:rPr>
                  <a:t>May 2017</a:t>
                </a:r>
              </a:p>
            </p:txBody>
          </p:sp>
          <p:sp>
            <p:nvSpPr>
              <p:cNvPr id="795" name="OTLSHAPE_M_3f19e571cf5d457c9e3665410540251e_Shape">
                <a:extLst>
                  <a:ext uri="{FF2B5EF4-FFF2-40B4-BE49-F238E27FC236}">
                    <a16:creationId xmlns="" xmlns:a16="http://schemas.microsoft.com/office/drawing/2014/main" id="{EA7CF3F2-4932-4E34-8839-3D38790A3577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9501960" y="4953000"/>
                <a:ext cx="228600" cy="254000"/>
              </a:xfrm>
              <a:prstGeom prst="diamond">
                <a:avLst/>
              </a:prstGeom>
              <a:solidFill>
                <a:schemeClr val="accent2"/>
              </a:solidFill>
              <a:ln w="264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26425" cap="flat" cmpd="sng" algn="ctr">
                    <a:solidFill>
                      <a:srgbClr val="C00000"/>
                    </a:solidFill>
                    <a:prstDash val="soli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99" dirty="0"/>
              </a:p>
            </p:txBody>
          </p:sp>
          <p:sp>
            <p:nvSpPr>
              <p:cNvPr id="796" name="OTLSHAPE_M_5ad9a987db3949e987c2948dd469f897_Title">
                <a:extLst>
                  <a:ext uri="{FF2B5EF4-FFF2-40B4-BE49-F238E27FC236}">
                    <a16:creationId xmlns="" xmlns:a16="http://schemas.microsoft.com/office/drawing/2014/main" id="{B4F1F534-A854-4F8E-8C72-7452EF9455B5}"/>
                  </a:ext>
                </a:extLst>
              </p:cNvPr>
              <p:cNvSpPr txBox="1"/>
              <p:nvPr>
                <p:custDataLst>
                  <p:tags r:id="rId78"/>
                </p:custDataLst>
              </p:nvPr>
            </p:nvSpPr>
            <p:spPr>
              <a:xfrm>
                <a:off x="9906281" y="4657239"/>
                <a:ext cx="2117630" cy="26047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spc="-6" dirty="0">
                    <a:latin typeface="+mj-lt"/>
                    <a:cs typeface="Arial" panose="020B0604020202020204" pitchFamily="34" charset="0"/>
                  </a:rPr>
                  <a:t>Avelumab 2nd line</a:t>
                </a:r>
              </a:p>
            </p:txBody>
          </p:sp>
          <p:sp>
            <p:nvSpPr>
              <p:cNvPr id="797" name="OTLSHAPE_M_5ad9a987db3949e987c2948dd469f897_Date">
                <a:extLst>
                  <a:ext uri="{FF2B5EF4-FFF2-40B4-BE49-F238E27FC236}">
                    <a16:creationId xmlns="" xmlns:a16="http://schemas.microsoft.com/office/drawing/2014/main" id="{2035895A-F24B-464F-B0AE-B265DC31FC5F}"/>
                  </a:ext>
                </a:extLst>
              </p:cNvPr>
              <p:cNvSpPr txBox="1"/>
              <p:nvPr>
                <p:custDataLst>
                  <p:tags r:id="rId79"/>
                </p:custDataLst>
              </p:nvPr>
            </p:nvSpPr>
            <p:spPr>
              <a:xfrm>
                <a:off x="9849184" y="4450675"/>
                <a:ext cx="1286363" cy="26047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spc="-6" dirty="0">
                    <a:solidFill>
                      <a:schemeClr val="accent3"/>
                    </a:solidFill>
                    <a:cs typeface="Arial" panose="020B0604020202020204" pitchFamily="34" charset="0"/>
                  </a:rPr>
                  <a:t>May 2017</a:t>
                </a:r>
              </a:p>
            </p:txBody>
          </p:sp>
          <p:sp>
            <p:nvSpPr>
              <p:cNvPr id="798" name="OTLSHAPE_M_5ad9a987db3949e987c2948dd469f897_Shape">
                <a:extLst>
                  <a:ext uri="{FF2B5EF4-FFF2-40B4-BE49-F238E27FC236}">
                    <a16:creationId xmlns="" xmlns:a16="http://schemas.microsoft.com/office/drawing/2014/main" id="{032B64DF-6975-4CF0-98C0-533E1B38F44C}"/>
                  </a:ext>
                </a:extLst>
              </p:cNvPr>
              <p:cNvSpPr/>
              <p:nvPr>
                <p:custDataLst>
                  <p:tags r:id="rId80"/>
                </p:custDataLst>
              </p:nvPr>
            </p:nvSpPr>
            <p:spPr>
              <a:xfrm>
                <a:off x="9963634" y="4953000"/>
                <a:ext cx="228600" cy="254000"/>
              </a:xfrm>
              <a:prstGeom prst="diamond">
                <a:avLst/>
              </a:prstGeom>
              <a:solidFill>
                <a:srgbClr val="6F3198"/>
              </a:solidFill>
              <a:ln w="264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26425" cap="flat" cmpd="sng" algn="ctr">
                    <a:solidFill>
                      <a:srgbClr val="C00000"/>
                    </a:solidFill>
                    <a:prstDash val="soli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99" dirty="0"/>
              </a:p>
            </p:txBody>
          </p:sp>
          <p:sp>
            <p:nvSpPr>
              <p:cNvPr id="799" name="OTLSHAPE_M_2793acd835a745eda918f9bbc9a2e5d3_Title">
                <a:extLst>
                  <a:ext uri="{FF2B5EF4-FFF2-40B4-BE49-F238E27FC236}">
                    <a16:creationId xmlns="" xmlns:a16="http://schemas.microsoft.com/office/drawing/2014/main" id="{C7AC2C74-F2F0-406C-AB9C-A46A1F3338B9}"/>
                  </a:ext>
                </a:extLst>
              </p:cNvPr>
              <p:cNvSpPr txBox="1"/>
              <p:nvPr>
                <p:custDataLst>
                  <p:tags r:id="rId81"/>
                </p:custDataLst>
              </p:nvPr>
            </p:nvSpPr>
            <p:spPr>
              <a:xfrm>
                <a:off x="6601369" y="5603576"/>
                <a:ext cx="3760010" cy="26047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spc="-4" dirty="0">
                    <a:latin typeface="+mj-lt"/>
                    <a:cs typeface="Arial" panose="020B0604020202020204" pitchFamily="34" charset="0"/>
                  </a:rPr>
                  <a:t>Pembrolizumab 1st-line cis ineligible</a:t>
                </a:r>
              </a:p>
            </p:txBody>
          </p:sp>
          <p:sp>
            <p:nvSpPr>
              <p:cNvPr id="800" name="OTLSHAPE_M_2793acd835a745eda918f9bbc9a2e5d3_Date">
                <a:extLst>
                  <a:ext uri="{FF2B5EF4-FFF2-40B4-BE49-F238E27FC236}">
                    <a16:creationId xmlns="" xmlns:a16="http://schemas.microsoft.com/office/drawing/2014/main" id="{04E7AB17-86A1-45E5-92C3-C0D4E53AE3AB}"/>
                  </a:ext>
                </a:extLst>
              </p:cNvPr>
              <p:cNvSpPr txBox="1"/>
              <p:nvPr>
                <p:custDataLst>
                  <p:tags r:id="rId82"/>
                </p:custDataLst>
              </p:nvPr>
            </p:nvSpPr>
            <p:spPr>
              <a:xfrm>
                <a:off x="10494045" y="5611134"/>
                <a:ext cx="1175528" cy="260473"/>
              </a:xfrm>
              <a:prstGeom prst="rect">
                <a:avLst/>
              </a:prstGeom>
              <a:solidFill>
                <a:srgbClr val="00004B"/>
              </a:solidFill>
            </p:spPr>
            <p:txBody>
              <a:bodyPr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sz="1600" spc="-6" dirty="0">
                    <a:solidFill>
                      <a:schemeClr val="accent3"/>
                    </a:solidFill>
                    <a:cs typeface="Arial" panose="020B0604020202020204" pitchFamily="34" charset="0"/>
                  </a:rPr>
                  <a:t>May 2017</a:t>
                </a:r>
              </a:p>
            </p:txBody>
          </p:sp>
          <p:sp>
            <p:nvSpPr>
              <p:cNvPr id="801" name="OTLSHAPE_M_2793acd835a745eda918f9bbc9a2e5d3_Shape">
                <a:extLst>
                  <a:ext uri="{FF2B5EF4-FFF2-40B4-BE49-F238E27FC236}">
                    <a16:creationId xmlns="" xmlns:a16="http://schemas.microsoft.com/office/drawing/2014/main" id="{4CC75D6E-8E7E-40B3-91BE-60E4F05C03EC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10483016" y="5334000"/>
                <a:ext cx="228600" cy="254000"/>
              </a:xfrm>
              <a:prstGeom prst="diamond">
                <a:avLst/>
              </a:prstGeom>
              <a:solidFill>
                <a:srgbClr val="96D642"/>
              </a:solidFill>
              <a:ln w="264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26425" cap="flat" cmpd="sng" algn="ctr">
                    <a:solidFill>
                      <a:srgbClr val="C00000"/>
                    </a:solidFill>
                    <a:prstDash val="soli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99" dirty="0"/>
              </a:p>
            </p:txBody>
          </p:sp>
          <p:sp>
            <p:nvSpPr>
              <p:cNvPr id="802" name="OTLSHAPE_M_32b211193236493ab742f6a7e9e24cec_Title">
                <a:extLst>
                  <a:ext uri="{FF2B5EF4-FFF2-40B4-BE49-F238E27FC236}">
                    <a16:creationId xmlns="" xmlns:a16="http://schemas.microsoft.com/office/drawing/2014/main" id="{85F58CD1-607E-4A18-B82D-BD2E967F8101}"/>
                  </a:ext>
                </a:extLst>
              </p:cNvPr>
              <p:cNvSpPr txBox="1"/>
              <p:nvPr>
                <p:custDataLst>
                  <p:tags r:id="rId84"/>
                </p:custDataLst>
              </p:nvPr>
            </p:nvSpPr>
            <p:spPr>
              <a:xfrm>
                <a:off x="7432636" y="6034340"/>
                <a:ext cx="3405671" cy="26047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spc="-4" dirty="0">
                    <a:latin typeface="+mj-lt"/>
                    <a:cs typeface="Arial" panose="020B0604020202020204" pitchFamily="34" charset="0"/>
                  </a:rPr>
                  <a:t>Pembrolizumab 2nd line</a:t>
                </a:r>
              </a:p>
            </p:txBody>
          </p:sp>
          <p:sp>
            <p:nvSpPr>
              <p:cNvPr id="803" name="OTLSHAPE_M_32b211193236493ab742f6a7e9e24cec_Date">
                <a:extLst>
                  <a:ext uri="{FF2B5EF4-FFF2-40B4-BE49-F238E27FC236}">
                    <a16:creationId xmlns="" xmlns:a16="http://schemas.microsoft.com/office/drawing/2014/main" id="{673707B1-D539-4379-BEFB-CFE95945CEB0}"/>
                  </a:ext>
                </a:extLst>
              </p:cNvPr>
              <p:cNvSpPr txBox="1"/>
              <p:nvPr>
                <p:custDataLst>
                  <p:tags r:id="rId85"/>
                </p:custDataLst>
              </p:nvPr>
            </p:nvSpPr>
            <p:spPr>
              <a:xfrm>
                <a:off x="10494045" y="6052814"/>
                <a:ext cx="1024388" cy="260473"/>
              </a:xfrm>
              <a:prstGeom prst="rect">
                <a:avLst/>
              </a:prstGeom>
              <a:solidFill>
                <a:srgbClr val="00004B"/>
              </a:solidFill>
            </p:spPr>
            <p:txBody>
              <a:bodyPr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sz="1600" spc="-6" dirty="0">
                    <a:solidFill>
                      <a:schemeClr val="accent3"/>
                    </a:solidFill>
                    <a:cs typeface="Arial" panose="020B0604020202020204" pitchFamily="34" charset="0"/>
                  </a:rPr>
                  <a:t>May 2017</a:t>
                </a:r>
              </a:p>
            </p:txBody>
          </p:sp>
          <p:sp>
            <p:nvSpPr>
              <p:cNvPr id="804" name="OTLSHAPE_M_32b211193236493ab742f6a7e9e24cec_Shape">
                <a:extLst>
                  <a:ext uri="{FF2B5EF4-FFF2-40B4-BE49-F238E27FC236}">
                    <a16:creationId xmlns="" xmlns:a16="http://schemas.microsoft.com/office/drawing/2014/main" id="{D9951A28-4F83-48D6-9553-8BC2917758BD}"/>
                  </a:ext>
                </a:extLst>
              </p:cNvPr>
              <p:cNvSpPr/>
              <p:nvPr>
                <p:custDataLst>
                  <p:tags r:id="rId86"/>
                </p:custDataLst>
              </p:nvPr>
            </p:nvSpPr>
            <p:spPr>
              <a:xfrm>
                <a:off x="10483016" y="5334000"/>
                <a:ext cx="228600" cy="254000"/>
              </a:xfrm>
              <a:prstGeom prst="diamond">
                <a:avLst/>
              </a:prstGeom>
              <a:solidFill>
                <a:srgbClr val="96D642"/>
              </a:solidFill>
              <a:ln w="264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h="12700"/>
              </a:sp3d>
              <a:extLst>
                <a:ext uri="{91240B29-F687-4F45-9708-019B960494DF}">
                  <a14:hiddenLine xmlns:a14="http://schemas.microsoft.com/office/drawing/2010/main" w="26425" cap="flat" cmpd="sng" algn="ctr">
                    <a:solidFill>
                      <a:srgbClr val="C00000"/>
                    </a:solidFill>
                    <a:prstDash val="soli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>
                        <a:scrgbClr r="0" g="0" b="0">
                          <a:alpha val="50000"/>
                        </a:scrgbClr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799" dirty="0"/>
              </a:p>
            </p:txBody>
          </p:sp>
        </p:grpSp>
        <p:sp>
          <p:nvSpPr>
            <p:cNvPr id="805" name="OTLSHAPE_M_9d28267d186a499aabbd714d6977a5a6_Date">
              <a:extLst>
                <a:ext uri="{FF2B5EF4-FFF2-40B4-BE49-F238E27FC236}">
                  <a16:creationId xmlns="" xmlns:a16="http://schemas.microsoft.com/office/drawing/2014/main" id="{56F7D490-E988-4F3A-AEEB-A45706380932}"/>
                </a:ext>
              </a:extLst>
            </p:cNvPr>
            <p:cNvSpPr txBox="1"/>
            <p:nvPr>
              <p:custDataLst>
                <p:tags r:id="rId48"/>
              </p:custDataLst>
            </p:nvPr>
          </p:nvSpPr>
          <p:spPr>
            <a:xfrm>
              <a:off x="797675" y="5132956"/>
              <a:ext cx="548959" cy="26040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US" sz="1600" spc="-12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1974</a:t>
              </a:r>
            </a:p>
          </p:txBody>
        </p:sp>
        <p:sp>
          <p:nvSpPr>
            <p:cNvPr id="806" name="OTLSHAPE_M_9d28267d186a499aabbd714d6977a5a6_Shape">
              <a:extLst>
                <a:ext uri="{FF2B5EF4-FFF2-40B4-BE49-F238E27FC236}">
                  <a16:creationId xmlns="" xmlns:a16="http://schemas.microsoft.com/office/drawing/2014/main" id="{7DC6AC0B-1F5C-4EFD-A638-2463BDB3ED6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466637" y="4900917"/>
              <a:ext cx="228540" cy="253934"/>
            </a:xfrm>
            <a:prstGeom prst="diamond">
              <a:avLst/>
            </a:prstGeom>
            <a:solidFill>
              <a:srgbClr val="F0E646"/>
            </a:solidFill>
            <a:ln w="26425" cap="flat" cmpd="sng" algn="ctr">
              <a:noFill/>
              <a:prstDash val="solid"/>
            </a:ln>
            <a:effectLst>
              <a:glow rad="63500">
                <a:schemeClr val="tx2">
                  <a:alpha val="40000"/>
                </a:schemeClr>
              </a:glow>
              <a:outerShdw>
                <a:scrgbClr r="0" g="0" b="0">
                  <a:alpha val="50000"/>
                </a:scrgbClr>
              </a:outerShdw>
            </a:effectLst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6425" cap="flat" cmpd="sng" algn="ctr">
                  <a:solidFill>
                    <a:srgbClr val="C00000"/>
                  </a:solidFill>
                  <a:prstDash val="solid"/>
                </a14:hiddenLine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07" name="OTLSHAPE_M_6526458f0238440ebfd7222d04cdcf86_Date">
              <a:extLst>
                <a:ext uri="{FF2B5EF4-FFF2-40B4-BE49-F238E27FC236}">
                  <a16:creationId xmlns="" xmlns:a16="http://schemas.microsoft.com/office/drawing/2014/main" id="{26F81295-EF39-46E8-AF79-EBD8AFDCE946}"/>
                </a:ext>
              </a:extLst>
            </p:cNvPr>
            <p:cNvSpPr txBox="1"/>
            <p:nvPr>
              <p:custDataLst>
                <p:tags r:id="rId50"/>
              </p:custDataLst>
            </p:nvPr>
          </p:nvSpPr>
          <p:spPr>
            <a:xfrm>
              <a:off x="848038" y="6215053"/>
              <a:ext cx="547281" cy="26040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en-US" sz="1600" spc="-12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1978</a:t>
              </a:r>
            </a:p>
          </p:txBody>
        </p:sp>
        <p:sp>
          <p:nvSpPr>
            <p:cNvPr id="808" name="OTLSHAPE_M_6526458f0238440ebfd7222d04cdcf86_Shape">
              <a:extLst>
                <a:ext uri="{FF2B5EF4-FFF2-40B4-BE49-F238E27FC236}">
                  <a16:creationId xmlns="" xmlns:a16="http://schemas.microsoft.com/office/drawing/2014/main" id="{FB65D728-697A-46A9-A4D1-BC9CA3E5F8A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21313" y="5988638"/>
              <a:ext cx="228540" cy="253934"/>
            </a:xfrm>
            <a:prstGeom prst="diamond">
              <a:avLst/>
            </a:prstGeom>
            <a:solidFill>
              <a:srgbClr val="F0E646"/>
            </a:solidFill>
            <a:ln w="26425" cap="flat" cmpd="sng" algn="ctr">
              <a:noFill/>
              <a:prstDash val="solid"/>
            </a:ln>
            <a:effectLst>
              <a:glow rad="63500">
                <a:schemeClr val="tx2">
                  <a:alpha val="40000"/>
                </a:schemeClr>
              </a:glow>
              <a:outerShdw>
                <a:scrgbClr r="0" g="0" b="0">
                  <a:alpha val="50000"/>
                </a:scrgbClr>
              </a:outerShdw>
            </a:effectLst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26425" cap="flat" cmpd="sng" algn="ctr">
                  <a:solidFill>
                    <a:srgbClr val="C00000"/>
                  </a:solidFill>
                  <a:prstDash val="solid"/>
                </a14:hiddenLine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376" name="OTLSHAPE_M_9d28267d186a499aabbd714d6977a5a6_Title"/>
            <p:cNvSpPr txBox="1"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1447800" y="5025968"/>
              <a:ext cx="1881188" cy="52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Doxorubicin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FDA approved</a:t>
              </a:r>
            </a:p>
          </p:txBody>
        </p:sp>
        <p:sp>
          <p:nvSpPr>
            <p:cNvPr id="684" name="OTLSHAPE_M_475901c28a8e437a9de67b337dbe7398_Title">
              <a:extLst>
                <a:ext uri="{FF2B5EF4-FFF2-40B4-BE49-F238E27FC236}">
                  <a16:creationId xmlns="" xmlns:a16="http://schemas.microsoft.com/office/drawing/2014/main" id="{E4D36835-1E4E-439F-BBCE-2075F95704E8}"/>
                </a:ext>
              </a:extLst>
            </p:cNvPr>
            <p:cNvSpPr txBox="1"/>
            <p:nvPr>
              <p:custDataLst>
                <p:tags r:id="rId53"/>
              </p:custDataLst>
            </p:nvPr>
          </p:nvSpPr>
          <p:spPr>
            <a:xfrm>
              <a:off x="9676721" y="5666114"/>
              <a:ext cx="1660310" cy="480185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600" spc="-24" dirty="0">
                  <a:latin typeface="Arial" panose="020B0604020202020204" pitchFamily="34" charset="0"/>
                  <a:cs typeface="Arial" panose="020B0604020202020204" pitchFamily="34" charset="0"/>
                </a:rPr>
                <a:t>Atezolizumab</a:t>
              </a:r>
            </a:p>
            <a:p>
              <a:pPr algn="ctr">
                <a:defRPr/>
              </a:pPr>
              <a:r>
                <a:rPr lang="en-US" sz="1600" spc="-24" dirty="0">
                  <a:latin typeface="Arial" panose="020B0604020202020204" pitchFamily="34" charset="0"/>
                  <a:cs typeface="Arial" panose="020B0604020202020204" pitchFamily="34" charset="0"/>
                </a:rPr>
                <a:t>FDA approved</a:t>
              </a:r>
            </a:p>
            <a:p>
              <a:pPr algn="ctr">
                <a:defRPr/>
              </a:pPr>
              <a:endParaRPr lang="en-US" sz="1600" spc="-2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5" name="OTLSHAPE_M_475901c28a8e437a9de67b337dbe7398_Date">
              <a:extLst>
                <a:ext uri="{FF2B5EF4-FFF2-40B4-BE49-F238E27FC236}">
                  <a16:creationId xmlns="" xmlns:a16="http://schemas.microsoft.com/office/drawing/2014/main" id="{3E1D7478-F40F-4B85-997D-1C7912769097}"/>
                </a:ext>
              </a:extLst>
            </p:cNvPr>
            <p:cNvSpPr txBox="1"/>
            <p:nvPr>
              <p:custDataLst>
                <p:tags r:id="rId54"/>
              </p:custDataLst>
            </p:nvPr>
          </p:nvSpPr>
          <p:spPr>
            <a:xfrm>
              <a:off x="10380128" y="5367257"/>
              <a:ext cx="866248" cy="211550"/>
            </a:xfrm>
            <a:prstGeom prst="rect">
              <a:avLst/>
            </a:prstGeom>
            <a:noFill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600" spc="-30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</p:grpSp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611189" y="238126"/>
            <a:ext cx="10869613" cy="110331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Athelas" charset="0"/>
                <a:ea typeface="Athelas" charset="0"/>
                <a:cs typeface="Athelas" charset="0"/>
              </a:rPr>
              <a:t>Evolution of Systemic Therapy for Urothelial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29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506"/>
            <a:ext cx="12192000" cy="631698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Callout 14 2"/>
          <p:cNvSpPr/>
          <p:nvPr/>
        </p:nvSpPr>
        <p:spPr>
          <a:xfrm>
            <a:off x="6635261" y="5568462"/>
            <a:ext cx="2039816" cy="101903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5038"/>
              <a:gd name="adj6" fmla="val -517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Reprogramming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host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microbiome</a:t>
            </a:r>
            <a:endParaRPr lang="it-IT" sz="2000" dirty="0">
              <a:latin typeface="Athelas" charset="0"/>
              <a:ea typeface="Athelas" charset="0"/>
              <a:cs typeface="Athe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0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36" t="973" r="2878" b="2061"/>
          <a:stretch/>
        </p:blipFill>
        <p:spPr>
          <a:xfrm>
            <a:off x="2622000" y="13698"/>
            <a:ext cx="694800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4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654" y="93562"/>
            <a:ext cx="5947658" cy="586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17" y="714921"/>
            <a:ext cx="3860999" cy="82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393" y="1694897"/>
            <a:ext cx="1841500" cy="2413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452" y="1960552"/>
            <a:ext cx="174461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3-13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4" t="66759" r="9358" b="19065"/>
          <a:stretch/>
        </p:blipFill>
        <p:spPr bwMode="auto">
          <a:xfrm>
            <a:off x="8574411" y="5274788"/>
            <a:ext cx="3348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13196"/>
            <a:ext cx="10515600" cy="1325563"/>
          </a:xfrm>
        </p:spPr>
        <p:txBody>
          <a:bodyPr>
            <a:normAutofit/>
          </a:bodyPr>
          <a:lstStyle/>
          <a:p>
            <a:r>
              <a:rPr lang="it-IT" sz="2800" dirty="0" err="1" smtClean="0">
                <a:latin typeface="Athelas" charset="0"/>
                <a:ea typeface="Athelas" charset="0"/>
                <a:cs typeface="Athelas" charset="0"/>
              </a:rPr>
              <a:t>Combinations</a:t>
            </a:r>
            <a:r>
              <a:rPr lang="it-IT" sz="2800" dirty="0" smtClean="0">
                <a:latin typeface="Athelas" charset="0"/>
                <a:ea typeface="Athelas" charset="0"/>
                <a:cs typeface="Athelas" charset="0"/>
              </a:rPr>
              <a:t> of immune Checkpoint </a:t>
            </a:r>
            <a:r>
              <a:rPr lang="it-IT" sz="2800" dirty="0" err="1" smtClean="0">
                <a:latin typeface="Athelas" charset="0"/>
                <a:ea typeface="Athelas" charset="0"/>
                <a:cs typeface="Athelas" charset="0"/>
              </a:rPr>
              <a:t>Inhibitors</a:t>
            </a:r>
            <a:endParaRPr lang="it-IT" sz="2800" dirty="0">
              <a:latin typeface="Athelas" charset="0"/>
              <a:ea typeface="Athelas" charset="0"/>
              <a:cs typeface="Athelas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7577" b="505"/>
          <a:stretch/>
        </p:blipFill>
        <p:spPr>
          <a:xfrm>
            <a:off x="2121515" y="1117583"/>
            <a:ext cx="7948970" cy="3744000"/>
          </a:xfrm>
          <a:prstGeom prst="rect">
            <a:avLst/>
          </a:prstGeom>
        </p:spPr>
      </p:pic>
      <p:pic>
        <p:nvPicPr>
          <p:cNvPr id="6" name="Picture 1" descr="3-13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38844" r="9499" b="48402"/>
          <a:stretch/>
        </p:blipFill>
        <p:spPr bwMode="auto">
          <a:xfrm>
            <a:off x="4517300" y="4883010"/>
            <a:ext cx="3780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3-13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52582" r="28918" b="33243"/>
          <a:stretch/>
        </p:blipFill>
        <p:spPr bwMode="auto">
          <a:xfrm>
            <a:off x="253231" y="5175539"/>
            <a:ext cx="392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76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028"/>
            <a:ext cx="12192000" cy="63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0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797"/>
            <a:ext cx="12192000" cy="56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74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561"/>
            <a:ext cx="12192000" cy="64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1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261"/>
            <a:ext cx="12192000" cy="6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4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727076" y="192428"/>
            <a:ext cx="10757398" cy="6486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en-US" sz="2800" dirty="0">
                <a:latin typeface="Athelas" charset="0"/>
                <a:ea typeface="Athelas" charset="0"/>
                <a:cs typeface="Athelas" charset="0"/>
              </a:rPr>
              <a:t>ECHO-202/KEYNOTE-037: Best Objective Response (RECIST v1.1)</a:t>
            </a:r>
          </a:p>
        </p:txBody>
      </p:sp>
      <p:graphicFrame>
        <p:nvGraphicFramePr>
          <p:cNvPr id="9" name="Group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98605387"/>
              </p:ext>
            </p:extLst>
          </p:nvPr>
        </p:nvGraphicFramePr>
        <p:xfrm>
          <a:off x="727096" y="2282178"/>
          <a:ext cx="10757398" cy="3994153"/>
        </p:xfrm>
        <a:graphic>
          <a:graphicData uri="http://schemas.openxmlformats.org/drawingml/2006/table">
            <a:tbl>
              <a:tblPr/>
              <a:tblGrid>
                <a:gridCol w="1643062"/>
                <a:gridCol w="1431925"/>
                <a:gridCol w="1273175"/>
                <a:gridCol w="1317625"/>
                <a:gridCol w="268786"/>
                <a:gridCol w="1638300"/>
                <a:gridCol w="1647825"/>
                <a:gridCol w="1536700"/>
              </a:tblGrid>
              <a:tr h="427038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GB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Outcome,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GB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n (%)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UC Pts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(N = 40)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Prior Lines of </a:t>
                      </a:r>
                      <a:r>
                        <a:rPr kumimoji="0" lang="en-US" alt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Tx</a:t>
                      </a:r>
                      <a:endParaRPr kumimoji="0" lang="en-US" alt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PD-L1 Expression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620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0-1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(n = 32)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≥ 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(n = 8)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it-IT" alt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CPS ≥ 1%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(n = 11)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CPS &lt; 1%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(n = 8)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Unknown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(n = 21)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</a:tr>
              <a:tr h="10969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ORR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PR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14 (35)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3 (8)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11 (28)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12 (38)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3 (9)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9 (28)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 (25)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 (25)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7 (64)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7 (64)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 (13)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 (13)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6 (29)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3 (14)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3 (14)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SD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7 (18)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7 (22)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 (9)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 (13)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5 (24)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DCR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21 (53)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19 (59)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 (25)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8 (73)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 (25)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11 (52)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PD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14 (35)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10 (31)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4 (50)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 (18)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6 (75)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6 (29)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NE</a:t>
                      </a:r>
                    </a:p>
                  </a:txBody>
                  <a:tcPr marL="121693" marR="121693" marT="45658" marB="4565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5 (13)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3 (9)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2 (25)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912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 (9)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4 (19)</a:t>
                      </a:r>
                    </a:p>
                  </a:txBody>
                  <a:tcPr marL="91432" marR="91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8370889" y="2641173"/>
            <a:ext cx="1497940" cy="364962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llout 1 4"/>
          <p:cNvSpPr/>
          <p:nvPr/>
        </p:nvSpPr>
        <p:spPr>
          <a:xfrm>
            <a:off x="1688157" y="6247045"/>
            <a:ext cx="858644" cy="500992"/>
          </a:xfrm>
          <a:prstGeom prst="borderCallout1">
            <a:avLst>
              <a:gd name="adj1" fmla="val 18750"/>
              <a:gd name="adj2" fmla="val -8333"/>
              <a:gd name="adj3" fmla="val -466959"/>
              <a:gd name="adj4" fmla="val -29489"/>
            </a:avLst>
          </a:prstGeom>
          <a:solidFill>
            <a:srgbClr val="F19123"/>
          </a:solidFill>
          <a:ln>
            <a:solidFill>
              <a:srgbClr val="F19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Athelas" charset="0"/>
                <a:ea typeface="Athelas" charset="0"/>
                <a:cs typeface="Athelas" charset="0"/>
              </a:rPr>
              <a:t>44%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662029" y="3959592"/>
            <a:ext cx="858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 ≥ 25%</a:t>
            </a:r>
            <a:endParaRPr lang="it-IT" sz="1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568283" y="6445406"/>
            <a:ext cx="3055434" cy="369332"/>
          </a:xfrm>
          <a:prstGeom prst="rect">
            <a:avLst/>
          </a:prstGeom>
          <a:noFill/>
          <a:ln w="28575">
            <a:solidFill>
              <a:srgbClr val="F19123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Athelas" charset="0"/>
                <a:ea typeface="Athelas" charset="0"/>
                <a:cs typeface="Athelas" charset="0"/>
              </a:rPr>
              <a:t>mDoR</a:t>
            </a:r>
            <a:r>
              <a:rPr lang="it-IT" dirty="0" smtClean="0">
                <a:latin typeface="Athelas" charset="0"/>
                <a:ea typeface="Athelas" charset="0"/>
                <a:cs typeface="Athelas" charset="0"/>
              </a:rPr>
              <a:t>   :    30,6 </a:t>
            </a:r>
            <a:r>
              <a:rPr lang="it-IT" dirty="0" err="1" smtClean="0">
                <a:latin typeface="Athelas" charset="0"/>
                <a:ea typeface="Athelas" charset="0"/>
                <a:cs typeface="Athelas" charset="0"/>
              </a:rPr>
              <a:t>wks</a:t>
            </a:r>
            <a:r>
              <a:rPr lang="it-IT" dirty="0" smtClean="0">
                <a:latin typeface="Athelas" charset="0"/>
                <a:ea typeface="Athelas" charset="0"/>
                <a:cs typeface="Athelas" charset="0"/>
              </a:rPr>
              <a:t> (9,7-93,1) </a:t>
            </a:r>
            <a:endParaRPr lang="it-IT" dirty="0"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12" name="Parentesi graffa chiusa 11"/>
          <p:cNvSpPr/>
          <p:nvPr/>
        </p:nvSpPr>
        <p:spPr>
          <a:xfrm>
            <a:off x="1532709" y="3540741"/>
            <a:ext cx="155448" cy="914400"/>
          </a:xfrm>
          <a:prstGeom prst="rightBrace">
            <a:avLst/>
          </a:prstGeom>
          <a:noFill/>
          <a:ln>
            <a:solidFill>
              <a:srgbClr val="F191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617838" y="801460"/>
            <a:ext cx="1100987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latin typeface="Athelas" charset="0"/>
                <a:ea typeface="Athelas" charset="0"/>
                <a:cs typeface="Athelas" charset="0"/>
              </a:rPr>
              <a:t>Phase II: PD during/following platinum-based therapy in adjuvant or advanced disease setting; tumor cohorts included melanoma, SCCHN, UC, NSCLC, RCC, TNBC, OC, MSI-high CRC, DLBCL, GC, and HCC</a:t>
            </a:r>
          </a:p>
          <a:p>
            <a:pPr algn="just">
              <a:lnSpc>
                <a:spcPct val="85000"/>
              </a:lnSpc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000" b="1" i="1" dirty="0">
                <a:latin typeface="Athelas" charset="0"/>
                <a:ea typeface="Athelas" charset="0"/>
                <a:cs typeface="Athelas" charset="0"/>
              </a:rPr>
              <a:t>Current analysis in UC (N = 40): ORR, change in target lesions, TTR, </a:t>
            </a:r>
            <a:r>
              <a:rPr lang="en-US" altLang="en-US" sz="2000" b="1" i="1" dirty="0" err="1">
                <a:latin typeface="Athelas" charset="0"/>
                <a:ea typeface="Athelas" charset="0"/>
                <a:cs typeface="Athelas" charset="0"/>
              </a:rPr>
              <a:t>DoR</a:t>
            </a:r>
            <a:r>
              <a:rPr lang="en-US" altLang="en-US" sz="2000" b="1" i="1" dirty="0">
                <a:latin typeface="Athelas" charset="0"/>
                <a:ea typeface="Athelas" charset="0"/>
                <a:cs typeface="Athelas" charset="0"/>
              </a:rPr>
              <a:t>, safety, PD-L1 biomarker analysis</a:t>
            </a:r>
          </a:p>
        </p:txBody>
      </p:sp>
    </p:spTree>
    <p:extLst>
      <p:ext uri="{BB962C8B-B14F-4D97-AF65-F5344CB8AC3E}">
        <p14:creationId xmlns:p14="http://schemas.microsoft.com/office/powerpoint/2010/main" val="136308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451"/>
            <a:ext cx="12192000" cy="63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75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878" b="-878"/>
          <a:stretch/>
        </p:blipFill>
        <p:spPr>
          <a:xfrm>
            <a:off x="26" y="-4243"/>
            <a:ext cx="8610239" cy="4464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4381" b="1249"/>
          <a:stretch/>
        </p:blipFill>
        <p:spPr>
          <a:xfrm>
            <a:off x="6072553" y="3832917"/>
            <a:ext cx="6095982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1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5" y="607797"/>
            <a:ext cx="4191759" cy="558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7666" t="17388" r="12613" b="9290"/>
          <a:stretch/>
        </p:blipFill>
        <p:spPr>
          <a:xfrm>
            <a:off x="5089234" y="2314507"/>
            <a:ext cx="6916151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7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44" b="-444"/>
          <a:stretch/>
        </p:blipFill>
        <p:spPr>
          <a:xfrm>
            <a:off x="0" y="280800"/>
            <a:ext cx="12192000" cy="63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1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399" b="-399"/>
          <a:stretch/>
        </p:blipFill>
        <p:spPr>
          <a:xfrm>
            <a:off x="0" y="288000"/>
            <a:ext cx="12192000" cy="63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3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337"/>
            <a:ext cx="12192000" cy="63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26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11188" y="238126"/>
            <a:ext cx="11137900" cy="1103313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dirty="0">
                <a:latin typeface="Athelas" charset="0"/>
                <a:ea typeface="Athelas" charset="0"/>
                <a:cs typeface="Athelas" charset="0"/>
              </a:rPr>
              <a:t>Mutation Load and Survival With Immunotherapy in Urothelial Cell Carcinoma</a:t>
            </a:r>
          </a:p>
        </p:txBody>
      </p:sp>
      <p:sp>
        <p:nvSpPr>
          <p:cNvPr id="23555" name="Espace réservé du texte 3"/>
          <p:cNvSpPr txBox="1">
            <a:spLocks/>
          </p:cNvSpPr>
          <p:nvPr/>
        </p:nvSpPr>
        <p:spPr bwMode="auto">
          <a:xfrm>
            <a:off x="412752" y="6330535"/>
            <a:ext cx="8397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8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6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en-US" sz="1400" dirty="0">
                <a:solidFill>
                  <a:schemeClr val="tx1"/>
                </a:solidFill>
              </a:rPr>
              <a:t>1. </a:t>
            </a:r>
            <a:r>
              <a:rPr lang="fr-FR" altLang="en-US" sz="1600" dirty="0" err="1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Balar</a:t>
            </a:r>
            <a:r>
              <a:rPr lang="fr-FR" altLang="en-US" sz="160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 AV, et al. Lancet. 2017;389:67-76. 2. Loriot Y, et al. ESMO 2016. Abstract 783P.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9E799E5A-6A89-4DEE-961D-3F4521ADDDF2}"/>
              </a:ext>
            </a:extLst>
          </p:cNvPr>
          <p:cNvSpPr txBox="1"/>
          <p:nvPr/>
        </p:nvSpPr>
        <p:spPr bwMode="auto">
          <a:xfrm>
            <a:off x="1065213" y="1353992"/>
            <a:ext cx="3073400" cy="38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 algn="ctr" defTabSz="685800">
              <a:defRPr/>
            </a:pPr>
            <a:r>
              <a:rPr lang="en-GB" kern="0" dirty="0">
                <a:latin typeface="Athelas" charset="0"/>
                <a:ea typeface="Athelas" charset="0"/>
                <a:cs typeface="Athelas" charset="0"/>
              </a:rPr>
              <a:t>IMvigor210 Cohort 1</a:t>
            </a:r>
            <a:r>
              <a:rPr lang="en-GB" kern="0" baseline="30000" dirty="0">
                <a:latin typeface="Athelas" charset="0"/>
                <a:ea typeface="Athelas" charset="0"/>
                <a:cs typeface="Athelas" charset="0"/>
              </a:rPr>
              <a:t>[1]</a:t>
            </a:r>
            <a:endParaRPr lang="en-GB" kern="0" dirty="0"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="" xmlns:a16="http://schemas.microsoft.com/office/drawing/2014/main" id="{9D374283-762F-4801-9550-615866B178F8}"/>
              </a:ext>
            </a:extLst>
          </p:cNvPr>
          <p:cNvSpPr txBox="1"/>
          <p:nvPr/>
        </p:nvSpPr>
        <p:spPr bwMode="auto">
          <a:xfrm>
            <a:off x="5145088" y="1353992"/>
            <a:ext cx="3074988" cy="38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" tIns="54000" rIns="54000" bIns="54000" anchor="ctr">
            <a:spAutoFit/>
          </a:bodyPr>
          <a:lstStyle/>
          <a:p>
            <a:pPr algn="ctr" defTabSz="685800">
              <a:defRPr/>
            </a:pPr>
            <a:r>
              <a:rPr lang="en-GB" kern="0" dirty="0">
                <a:latin typeface="Athelas" charset="0"/>
                <a:ea typeface="Athelas" charset="0"/>
                <a:cs typeface="Athelas" charset="0"/>
              </a:rPr>
              <a:t>IMvigor210 Cohort 2</a:t>
            </a:r>
            <a:r>
              <a:rPr lang="en-GB" kern="0" baseline="30000" dirty="0">
                <a:latin typeface="Athelas" charset="0"/>
                <a:ea typeface="Athelas" charset="0"/>
                <a:cs typeface="Athelas" charset="0"/>
              </a:rPr>
              <a:t>[2]</a:t>
            </a:r>
            <a:endParaRPr lang="en-GB" kern="0" dirty="0"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243" name="Rectangle 513">
            <a:extLst>
              <a:ext uri="{FF2B5EF4-FFF2-40B4-BE49-F238E27FC236}">
                <a16:creationId xmlns="" xmlns:a16="http://schemas.microsoft.com/office/drawing/2014/main" id="{9B2A4DF8-04A2-454B-BF47-B23C31606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076" y="5621338"/>
            <a:ext cx="1454052" cy="45653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201613" defTabSz="6858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800">
                <a:solidFill>
                  <a:srgbClr val="FEFDDE"/>
                </a:solidFill>
                <a:latin typeface="Arial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600">
                <a:solidFill>
                  <a:srgbClr val="FEFDDE"/>
                </a:solidFill>
                <a:latin typeface="Arial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Q2: (&gt; 5.4 to ≤ 8.1)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Q1: (&gt; 0.1 to ≤ 8.1)</a:t>
            </a:r>
          </a:p>
        </p:txBody>
      </p:sp>
      <p:cxnSp>
        <p:nvCxnSpPr>
          <p:cNvPr id="23560" name="Straight Connector 345"/>
          <p:cNvCxnSpPr>
            <a:cxnSpLocks noChangeShapeType="1"/>
          </p:cNvCxnSpPr>
          <p:nvPr/>
        </p:nvCxnSpPr>
        <p:spPr bwMode="auto">
          <a:xfrm flipH="1">
            <a:off x="4827588" y="5727700"/>
            <a:ext cx="1397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7" name="Straight Connector 346">
            <a:extLst>
              <a:ext uri="{FF2B5EF4-FFF2-40B4-BE49-F238E27FC236}">
                <a16:creationId xmlns="" xmlns:a16="http://schemas.microsoft.com/office/drawing/2014/main" id="{7BBF5D3F-C3F8-45C5-BB95-329C81B20ABC}"/>
              </a:ext>
            </a:extLst>
          </p:cNvPr>
          <p:cNvCxnSpPr/>
          <p:nvPr/>
        </p:nvCxnSpPr>
        <p:spPr bwMode="auto">
          <a:xfrm flipH="1">
            <a:off x="4827588" y="5965825"/>
            <a:ext cx="139700" cy="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562" name="Straight Connector 347"/>
          <p:cNvCxnSpPr>
            <a:cxnSpLocks noChangeShapeType="1"/>
          </p:cNvCxnSpPr>
          <p:nvPr/>
        </p:nvCxnSpPr>
        <p:spPr bwMode="auto">
          <a:xfrm flipH="1">
            <a:off x="6816726" y="5727700"/>
            <a:ext cx="1397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3" name="Straight Connector 348"/>
          <p:cNvCxnSpPr>
            <a:cxnSpLocks noChangeShapeType="1"/>
          </p:cNvCxnSpPr>
          <p:nvPr/>
        </p:nvCxnSpPr>
        <p:spPr bwMode="auto">
          <a:xfrm flipH="1">
            <a:off x="6816726" y="5967413"/>
            <a:ext cx="1397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564" name="Group 7"/>
          <p:cNvGrpSpPr>
            <a:grpSpLocks/>
          </p:cNvGrpSpPr>
          <p:nvPr/>
        </p:nvGrpSpPr>
        <p:grpSpPr bwMode="auto">
          <a:xfrm>
            <a:off x="4525885" y="1896191"/>
            <a:ext cx="3797379" cy="3250643"/>
            <a:chOff x="4405369" y="1825982"/>
            <a:chExt cx="3796618" cy="3250940"/>
          </a:xfrm>
        </p:grpSpPr>
        <p:sp>
          <p:nvSpPr>
            <p:cNvPr id="211" name="Rectangle 290">
              <a:extLst>
                <a:ext uri="{FF2B5EF4-FFF2-40B4-BE49-F238E27FC236}">
                  <a16:creationId xmlns="" xmlns:a16="http://schemas.microsoft.com/office/drawing/2014/main" id="{7078C001-2066-4C80-B89C-53C846E409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96223" y="3102484"/>
              <a:ext cx="1864463" cy="2461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cs typeface="Arial" panose="020B0604020202020204" pitchFamily="34" charset="0"/>
                </a:rPr>
                <a:t>Probability of OS </a:t>
              </a:r>
              <a:r>
                <a:rPr lang="en-US" altLang="en-US" sz="1600" kern="0" dirty="0">
                  <a:latin typeface="+mj-lt"/>
                </a:rPr>
                <a:t>(%)</a:t>
              </a:r>
            </a:p>
          </p:txBody>
        </p:sp>
        <p:sp>
          <p:nvSpPr>
            <p:cNvPr id="212" name="Rectangle 484">
              <a:extLst>
                <a:ext uri="{FF2B5EF4-FFF2-40B4-BE49-F238E27FC236}">
                  <a16:creationId xmlns="" xmlns:a16="http://schemas.microsoft.com/office/drawing/2014/main" id="{94CD17E0-2B91-47CB-BB5A-66DAC02DF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797" y="4382090"/>
              <a:ext cx="104175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0</a:t>
              </a:r>
            </a:p>
          </p:txBody>
        </p:sp>
        <p:sp>
          <p:nvSpPr>
            <p:cNvPr id="213" name="Rectangle 485">
              <a:extLst>
                <a:ext uri="{FF2B5EF4-FFF2-40B4-BE49-F238E27FC236}">
                  <a16:creationId xmlns="" xmlns:a16="http://schemas.microsoft.com/office/drawing/2014/main" id="{D2EFC0A2-BF07-4037-BF4E-D10EF88BC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624" y="3870869"/>
              <a:ext cx="208348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20</a:t>
              </a:r>
            </a:p>
          </p:txBody>
        </p:sp>
        <p:sp>
          <p:nvSpPr>
            <p:cNvPr id="214" name="Rectangle 486">
              <a:extLst>
                <a:ext uri="{FF2B5EF4-FFF2-40B4-BE49-F238E27FC236}">
                  <a16:creationId xmlns="" xmlns:a16="http://schemas.microsoft.com/office/drawing/2014/main" id="{D33DAB83-49F0-4C2B-8CE5-3A5CF9E8F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624" y="2848425"/>
              <a:ext cx="208348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60</a:t>
              </a:r>
            </a:p>
          </p:txBody>
        </p:sp>
        <p:sp>
          <p:nvSpPr>
            <p:cNvPr id="215" name="Rectangle 487">
              <a:extLst>
                <a:ext uri="{FF2B5EF4-FFF2-40B4-BE49-F238E27FC236}">
                  <a16:creationId xmlns="" xmlns:a16="http://schemas.microsoft.com/office/drawing/2014/main" id="{0126F99A-58BA-4C7B-8BEB-A6969BE49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624" y="2337204"/>
              <a:ext cx="208348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80</a:t>
              </a:r>
            </a:p>
          </p:txBody>
        </p:sp>
        <p:sp>
          <p:nvSpPr>
            <p:cNvPr id="216" name="Rectangle 488">
              <a:extLst>
                <a:ext uri="{FF2B5EF4-FFF2-40B4-BE49-F238E27FC236}">
                  <a16:creationId xmlns="" xmlns:a16="http://schemas.microsoft.com/office/drawing/2014/main" id="{0BD401E6-F7E4-45E3-B30F-FD9329A7A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449" y="1825982"/>
              <a:ext cx="312523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100</a:t>
              </a:r>
            </a:p>
          </p:txBody>
        </p:sp>
        <p:sp>
          <p:nvSpPr>
            <p:cNvPr id="217" name="Line 489">
              <a:extLst>
                <a:ext uri="{FF2B5EF4-FFF2-40B4-BE49-F238E27FC236}">
                  <a16:creationId xmlns="" xmlns:a16="http://schemas.microsoft.com/office/drawing/2014/main" id="{E732E75C-005C-46F4-AA67-FF1BD737B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524" y="4508387"/>
              <a:ext cx="52377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18" name="Line 490">
              <a:extLst>
                <a:ext uri="{FF2B5EF4-FFF2-40B4-BE49-F238E27FC236}">
                  <a16:creationId xmlns="" xmlns:a16="http://schemas.microsoft.com/office/drawing/2014/main" id="{BF7AFFD8-F7ED-4545-A9C0-CB7D7B511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524" y="3995578"/>
              <a:ext cx="52377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19" name="Line 491">
              <a:extLst>
                <a:ext uri="{FF2B5EF4-FFF2-40B4-BE49-F238E27FC236}">
                  <a16:creationId xmlns="" xmlns:a16="http://schemas.microsoft.com/office/drawing/2014/main" id="{E0EAC6A5-A292-4C3D-9B01-9C275D9CE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524" y="3482768"/>
              <a:ext cx="52377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20" name="Line 492">
              <a:extLst>
                <a:ext uri="{FF2B5EF4-FFF2-40B4-BE49-F238E27FC236}">
                  <a16:creationId xmlns="" xmlns:a16="http://schemas.microsoft.com/office/drawing/2014/main" id="{76340D70-6566-4118-8FC8-E9CB3D151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524" y="2458738"/>
              <a:ext cx="52377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21" name="Line 494">
              <a:extLst>
                <a:ext uri="{FF2B5EF4-FFF2-40B4-BE49-F238E27FC236}">
                  <a16:creationId xmlns="" xmlns:a16="http://schemas.microsoft.com/office/drawing/2014/main" id="{F4345CFC-D075-4DBC-B839-3BC0021488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46662" y="4511562"/>
              <a:ext cx="0" cy="5239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22" name="Line 495">
              <a:extLst>
                <a:ext uri="{FF2B5EF4-FFF2-40B4-BE49-F238E27FC236}">
                  <a16:creationId xmlns="" xmlns:a16="http://schemas.microsoft.com/office/drawing/2014/main" id="{4A512A87-1E59-4E74-8B25-2ED96C94C6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7109" y="4511562"/>
              <a:ext cx="0" cy="5239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23" name="Line 496">
              <a:extLst>
                <a:ext uri="{FF2B5EF4-FFF2-40B4-BE49-F238E27FC236}">
                  <a16:creationId xmlns="" xmlns:a16="http://schemas.microsoft.com/office/drawing/2014/main" id="{76DF31AA-92B9-42D1-AC99-3913C2C03D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29143" y="4511562"/>
              <a:ext cx="0" cy="5239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24" name="Line 497">
              <a:extLst>
                <a:ext uri="{FF2B5EF4-FFF2-40B4-BE49-F238E27FC236}">
                  <a16:creationId xmlns="" xmlns:a16="http://schemas.microsoft.com/office/drawing/2014/main" id="{B676C72F-DEAB-432E-99CC-81D313B52E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19589" y="4511562"/>
              <a:ext cx="0" cy="5239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25" name="Line 498">
              <a:extLst>
                <a:ext uri="{FF2B5EF4-FFF2-40B4-BE49-F238E27FC236}">
                  <a16:creationId xmlns="" xmlns:a16="http://schemas.microsoft.com/office/drawing/2014/main" id="{0A2A13AF-F34B-489D-80CB-42E6BB16E8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10036" y="4511562"/>
              <a:ext cx="0" cy="5239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26" name="Line 499">
              <a:extLst>
                <a:ext uri="{FF2B5EF4-FFF2-40B4-BE49-F238E27FC236}">
                  <a16:creationId xmlns="" xmlns:a16="http://schemas.microsoft.com/office/drawing/2014/main" id="{EB2D841A-88D1-4EF8-87C1-02FB6446E4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00483" y="4511562"/>
              <a:ext cx="0" cy="5239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27" name="Line 500">
              <a:extLst>
                <a:ext uri="{FF2B5EF4-FFF2-40B4-BE49-F238E27FC236}">
                  <a16:creationId xmlns="" xmlns:a16="http://schemas.microsoft.com/office/drawing/2014/main" id="{393469B5-94F2-4151-B91A-FFF85EC90E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92517" y="4511562"/>
              <a:ext cx="0" cy="5239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28" name="Line 501">
              <a:extLst>
                <a:ext uri="{FF2B5EF4-FFF2-40B4-BE49-F238E27FC236}">
                  <a16:creationId xmlns="" xmlns:a16="http://schemas.microsoft.com/office/drawing/2014/main" id="{B28F2FB4-4B45-4B04-AEC6-CFA982F596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82964" y="4511562"/>
              <a:ext cx="0" cy="5239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29" name="Rectangle 502">
              <a:extLst>
                <a:ext uri="{FF2B5EF4-FFF2-40B4-BE49-F238E27FC236}">
                  <a16:creationId xmlns="" xmlns:a16="http://schemas.microsoft.com/office/drawing/2014/main" id="{323AA33F-F8F1-4457-8A16-706333775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924" y="4602059"/>
              <a:ext cx="104175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0</a:t>
              </a:r>
            </a:p>
          </p:txBody>
        </p:sp>
        <p:sp>
          <p:nvSpPr>
            <p:cNvPr id="230" name="Rectangle 503">
              <a:extLst>
                <a:ext uri="{FF2B5EF4-FFF2-40B4-BE49-F238E27FC236}">
                  <a16:creationId xmlns="" xmlns:a16="http://schemas.microsoft.com/office/drawing/2014/main" id="{57B16DE7-547F-43C2-8282-571DDBB03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751" y="4602059"/>
              <a:ext cx="312523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100</a:t>
              </a:r>
            </a:p>
          </p:txBody>
        </p:sp>
        <p:sp>
          <p:nvSpPr>
            <p:cNvPr id="231" name="Rectangle 504">
              <a:extLst>
                <a:ext uri="{FF2B5EF4-FFF2-40B4-BE49-F238E27FC236}">
                  <a16:creationId xmlns="" xmlns:a16="http://schemas.microsoft.com/office/drawing/2014/main" id="{9195E010-E7CB-424D-8FDC-E007A930F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9231" y="4602059"/>
              <a:ext cx="312523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200</a:t>
              </a:r>
            </a:p>
          </p:txBody>
        </p:sp>
        <p:sp>
          <p:nvSpPr>
            <p:cNvPr id="232" name="Rectangle 505">
              <a:extLst>
                <a:ext uri="{FF2B5EF4-FFF2-40B4-BE49-F238E27FC236}">
                  <a16:creationId xmlns="" xmlns:a16="http://schemas.microsoft.com/office/drawing/2014/main" id="{A16404A2-19ED-44A2-89FD-A627EF3F1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1264" y="4602059"/>
              <a:ext cx="312523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300</a:t>
              </a:r>
            </a:p>
          </p:txBody>
        </p:sp>
        <p:sp>
          <p:nvSpPr>
            <p:cNvPr id="233" name="Rectangle 506">
              <a:extLst>
                <a:ext uri="{FF2B5EF4-FFF2-40B4-BE49-F238E27FC236}">
                  <a16:creationId xmlns="" xmlns:a16="http://schemas.microsoft.com/office/drawing/2014/main" id="{8BFA9ED3-CC6D-44D9-9266-6FCB9E464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124" y="4602059"/>
              <a:ext cx="312523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400</a:t>
              </a:r>
            </a:p>
          </p:txBody>
        </p:sp>
        <p:sp>
          <p:nvSpPr>
            <p:cNvPr id="234" name="Rectangle 507">
              <a:extLst>
                <a:ext uri="{FF2B5EF4-FFF2-40B4-BE49-F238E27FC236}">
                  <a16:creationId xmlns="" xmlns:a16="http://schemas.microsoft.com/office/drawing/2014/main" id="{7A6B60B1-A2D9-4435-ABB4-43FAFA99E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2158" y="4602059"/>
              <a:ext cx="312523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500</a:t>
              </a:r>
            </a:p>
          </p:txBody>
        </p:sp>
        <p:sp>
          <p:nvSpPr>
            <p:cNvPr id="235" name="Rectangle 508">
              <a:extLst>
                <a:ext uri="{FF2B5EF4-FFF2-40B4-BE49-F238E27FC236}">
                  <a16:creationId xmlns="" xmlns:a16="http://schemas.microsoft.com/office/drawing/2014/main" id="{1C91BB6E-7135-4ED5-9E7E-04BBD0180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1018" y="4602059"/>
              <a:ext cx="312523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600</a:t>
              </a:r>
            </a:p>
          </p:txBody>
        </p:sp>
        <p:sp>
          <p:nvSpPr>
            <p:cNvPr id="236" name="Rectangle 509">
              <a:extLst>
                <a:ext uri="{FF2B5EF4-FFF2-40B4-BE49-F238E27FC236}">
                  <a16:creationId xmlns="" xmlns:a16="http://schemas.microsoft.com/office/drawing/2014/main" id="{3E877D99-29BC-4CB9-92D1-978397011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464" y="4602059"/>
              <a:ext cx="312523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700</a:t>
              </a:r>
            </a:p>
          </p:txBody>
        </p:sp>
        <p:sp>
          <p:nvSpPr>
            <p:cNvPr id="237" name="Rectangle 510">
              <a:extLst>
                <a:ext uri="{FF2B5EF4-FFF2-40B4-BE49-F238E27FC236}">
                  <a16:creationId xmlns="" xmlns:a16="http://schemas.microsoft.com/office/drawing/2014/main" id="{BD668D48-B566-4282-96A5-646A84CFD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6" y="4830679"/>
              <a:ext cx="3056912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cs typeface="Arial" panose="020B0604020202020204" pitchFamily="34" charset="0"/>
                </a:rPr>
                <a:t>Days</a:t>
              </a:r>
            </a:p>
          </p:txBody>
        </p:sp>
        <p:sp>
          <p:nvSpPr>
            <p:cNvPr id="238" name="Line 493">
              <a:extLst>
                <a:ext uri="{FF2B5EF4-FFF2-40B4-BE49-F238E27FC236}">
                  <a16:creationId xmlns="" xmlns:a16="http://schemas.microsoft.com/office/drawing/2014/main" id="{D196414A-7F17-4AB4-B321-55C941E58C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524" y="1945928"/>
              <a:ext cx="52377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39" name="Freeform 581">
              <a:extLst>
                <a:ext uri="{FF2B5EF4-FFF2-40B4-BE49-F238E27FC236}">
                  <a16:creationId xmlns="" xmlns:a16="http://schemas.microsoft.com/office/drawing/2014/main" id="{AA484345-E7C6-45AC-B74F-8ED6537A6993}"/>
                </a:ext>
              </a:extLst>
            </p:cNvPr>
            <p:cNvSpPr/>
            <p:nvPr/>
          </p:nvSpPr>
          <p:spPr>
            <a:xfrm>
              <a:off x="5146662" y="1945928"/>
              <a:ext cx="3055325" cy="2562459"/>
            </a:xfrm>
            <a:custGeom>
              <a:avLst/>
              <a:gdLst>
                <a:gd name="connsiteX0" fmla="*/ 0 w 790575"/>
                <a:gd name="connsiteY0" fmla="*/ 0 h 742950"/>
                <a:gd name="connsiteX1" fmla="*/ 0 w 790575"/>
                <a:gd name="connsiteY1" fmla="*/ 742950 h 742950"/>
                <a:gd name="connsiteX2" fmla="*/ 790575 w 790575"/>
                <a:gd name="connsiteY2" fmla="*/ 74295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575" h="742950">
                  <a:moveTo>
                    <a:pt x="0" y="0"/>
                  </a:moveTo>
                  <a:lnTo>
                    <a:pt x="0" y="742950"/>
                  </a:lnTo>
                  <a:lnTo>
                    <a:pt x="790575" y="74295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GB" sz="1600" kern="0" dirty="0">
                <a:latin typeface="+mj-lt"/>
              </a:endParaRPr>
            </a:p>
          </p:txBody>
        </p:sp>
        <p:sp>
          <p:nvSpPr>
            <p:cNvPr id="240" name="Line 492">
              <a:extLst>
                <a:ext uri="{FF2B5EF4-FFF2-40B4-BE49-F238E27FC236}">
                  <a16:creationId xmlns="" xmlns:a16="http://schemas.microsoft.com/office/drawing/2014/main" id="{63EFA5D8-6D23-4DF5-8F30-EC4CFFFF1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524" y="2971547"/>
              <a:ext cx="52377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241" name="Rectangle 486">
              <a:extLst>
                <a:ext uri="{FF2B5EF4-FFF2-40B4-BE49-F238E27FC236}">
                  <a16:creationId xmlns="" xmlns:a16="http://schemas.microsoft.com/office/drawing/2014/main" id="{D4D11359-61CA-456C-8368-472F06776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624" y="3359647"/>
              <a:ext cx="208348" cy="2462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40</a:t>
              </a:r>
            </a:p>
          </p:txBody>
        </p:sp>
        <p:grpSp>
          <p:nvGrpSpPr>
            <p:cNvPr id="23812" name="Group 353"/>
            <p:cNvGrpSpPr>
              <a:grpSpLocks/>
            </p:cNvGrpSpPr>
            <p:nvPr/>
          </p:nvGrpSpPr>
          <p:grpSpPr bwMode="auto">
            <a:xfrm>
              <a:off x="5147969" y="1945799"/>
              <a:ext cx="2839057" cy="2393408"/>
              <a:chOff x="6917348" y="1965091"/>
              <a:chExt cx="3438468" cy="2899454"/>
            </a:xfrm>
          </p:grpSpPr>
          <p:sp>
            <p:nvSpPr>
              <p:cNvPr id="355" name="Freeform 377">
                <a:extLst>
                  <a:ext uri="{FF2B5EF4-FFF2-40B4-BE49-F238E27FC236}">
                    <a16:creationId xmlns="" xmlns:a16="http://schemas.microsoft.com/office/drawing/2014/main" id="{97309BF2-4585-4512-9F0F-111FEBF98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7687" y="1965247"/>
                <a:ext cx="3438967" cy="2854216"/>
              </a:xfrm>
              <a:custGeom>
                <a:avLst/>
                <a:gdLst>
                  <a:gd name="T0" fmla="*/ 22 w 1129"/>
                  <a:gd name="T1" fmla="*/ 0 h 1059"/>
                  <a:gd name="T2" fmla="*/ 27 w 1129"/>
                  <a:gd name="T3" fmla="*/ 31 h 1059"/>
                  <a:gd name="T4" fmla="*/ 29 w 1129"/>
                  <a:gd name="T5" fmla="*/ 62 h 1059"/>
                  <a:gd name="T6" fmla="*/ 55 w 1129"/>
                  <a:gd name="T7" fmla="*/ 90 h 1059"/>
                  <a:gd name="T8" fmla="*/ 75 w 1129"/>
                  <a:gd name="T9" fmla="*/ 121 h 1059"/>
                  <a:gd name="T10" fmla="*/ 86 w 1129"/>
                  <a:gd name="T11" fmla="*/ 152 h 1059"/>
                  <a:gd name="T12" fmla="*/ 99 w 1129"/>
                  <a:gd name="T13" fmla="*/ 212 h 1059"/>
                  <a:gd name="T14" fmla="*/ 102 w 1129"/>
                  <a:gd name="T15" fmla="*/ 245 h 1059"/>
                  <a:gd name="T16" fmla="*/ 128 w 1129"/>
                  <a:gd name="T17" fmla="*/ 275 h 1059"/>
                  <a:gd name="T18" fmla="*/ 135 w 1129"/>
                  <a:gd name="T19" fmla="*/ 341 h 1059"/>
                  <a:gd name="T20" fmla="*/ 135 w 1129"/>
                  <a:gd name="T21" fmla="*/ 372 h 1059"/>
                  <a:gd name="T22" fmla="*/ 148 w 1129"/>
                  <a:gd name="T23" fmla="*/ 405 h 1059"/>
                  <a:gd name="T24" fmla="*/ 172 w 1129"/>
                  <a:gd name="T25" fmla="*/ 469 h 1059"/>
                  <a:gd name="T26" fmla="*/ 183 w 1129"/>
                  <a:gd name="T27" fmla="*/ 502 h 1059"/>
                  <a:gd name="T28" fmla="*/ 214 w 1129"/>
                  <a:gd name="T29" fmla="*/ 533 h 1059"/>
                  <a:gd name="T30" fmla="*/ 256 w 1129"/>
                  <a:gd name="T31" fmla="*/ 566 h 1059"/>
                  <a:gd name="T32" fmla="*/ 269 w 1129"/>
                  <a:gd name="T33" fmla="*/ 597 h 1059"/>
                  <a:gd name="T34" fmla="*/ 271 w 1129"/>
                  <a:gd name="T35" fmla="*/ 630 h 1059"/>
                  <a:gd name="T36" fmla="*/ 282 w 1129"/>
                  <a:gd name="T37" fmla="*/ 663 h 1059"/>
                  <a:gd name="T38" fmla="*/ 372 w 1129"/>
                  <a:gd name="T39" fmla="*/ 694 h 1059"/>
                  <a:gd name="T40" fmla="*/ 377 w 1129"/>
                  <a:gd name="T41" fmla="*/ 727 h 1059"/>
                  <a:gd name="T42" fmla="*/ 383 w 1129"/>
                  <a:gd name="T43" fmla="*/ 758 h 1059"/>
                  <a:gd name="T44" fmla="*/ 390 w 1129"/>
                  <a:gd name="T45" fmla="*/ 791 h 1059"/>
                  <a:gd name="T46" fmla="*/ 416 w 1129"/>
                  <a:gd name="T47" fmla="*/ 824 h 1059"/>
                  <a:gd name="T48" fmla="*/ 427 w 1129"/>
                  <a:gd name="T49" fmla="*/ 854 h 1059"/>
                  <a:gd name="T50" fmla="*/ 467 w 1129"/>
                  <a:gd name="T51" fmla="*/ 888 h 1059"/>
                  <a:gd name="T52" fmla="*/ 526 w 1129"/>
                  <a:gd name="T53" fmla="*/ 921 h 1059"/>
                  <a:gd name="T54" fmla="*/ 603 w 1129"/>
                  <a:gd name="T55" fmla="*/ 951 h 1059"/>
                  <a:gd name="T56" fmla="*/ 608 w 1129"/>
                  <a:gd name="T57" fmla="*/ 984 h 1059"/>
                  <a:gd name="T58" fmla="*/ 630 w 1129"/>
                  <a:gd name="T59" fmla="*/ 1015 h 1059"/>
                  <a:gd name="T60" fmla="*/ 997 w 1129"/>
                  <a:gd name="T61" fmla="*/ 1015 h 1059"/>
                  <a:gd name="T62" fmla="*/ 1083 w 1129"/>
                  <a:gd name="T63" fmla="*/ 1059 h 1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9" h="1059">
                    <a:moveTo>
                      <a:pt x="0" y="0"/>
                    </a:moveTo>
                    <a:lnTo>
                      <a:pt x="22" y="0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27" y="62"/>
                    </a:lnTo>
                    <a:lnTo>
                      <a:pt x="29" y="62"/>
                    </a:lnTo>
                    <a:lnTo>
                      <a:pt x="29" y="90"/>
                    </a:lnTo>
                    <a:lnTo>
                      <a:pt x="55" y="90"/>
                    </a:lnTo>
                    <a:lnTo>
                      <a:pt x="55" y="121"/>
                    </a:lnTo>
                    <a:lnTo>
                      <a:pt x="75" y="121"/>
                    </a:lnTo>
                    <a:lnTo>
                      <a:pt x="75" y="152"/>
                    </a:lnTo>
                    <a:lnTo>
                      <a:pt x="86" y="152"/>
                    </a:lnTo>
                    <a:lnTo>
                      <a:pt x="86" y="212"/>
                    </a:lnTo>
                    <a:lnTo>
                      <a:pt x="99" y="212"/>
                    </a:lnTo>
                    <a:lnTo>
                      <a:pt x="102" y="212"/>
                    </a:lnTo>
                    <a:lnTo>
                      <a:pt x="102" y="245"/>
                    </a:lnTo>
                    <a:lnTo>
                      <a:pt x="128" y="245"/>
                    </a:lnTo>
                    <a:lnTo>
                      <a:pt x="128" y="275"/>
                    </a:lnTo>
                    <a:lnTo>
                      <a:pt x="135" y="275"/>
                    </a:lnTo>
                    <a:lnTo>
                      <a:pt x="135" y="341"/>
                    </a:lnTo>
                    <a:lnTo>
                      <a:pt x="135" y="341"/>
                    </a:lnTo>
                    <a:lnTo>
                      <a:pt x="135" y="372"/>
                    </a:lnTo>
                    <a:lnTo>
                      <a:pt x="148" y="372"/>
                    </a:lnTo>
                    <a:lnTo>
                      <a:pt x="148" y="405"/>
                    </a:lnTo>
                    <a:lnTo>
                      <a:pt x="172" y="405"/>
                    </a:lnTo>
                    <a:lnTo>
                      <a:pt x="172" y="469"/>
                    </a:lnTo>
                    <a:lnTo>
                      <a:pt x="183" y="469"/>
                    </a:lnTo>
                    <a:lnTo>
                      <a:pt x="183" y="502"/>
                    </a:lnTo>
                    <a:lnTo>
                      <a:pt x="214" y="502"/>
                    </a:lnTo>
                    <a:lnTo>
                      <a:pt x="214" y="533"/>
                    </a:lnTo>
                    <a:lnTo>
                      <a:pt x="256" y="533"/>
                    </a:lnTo>
                    <a:lnTo>
                      <a:pt x="256" y="566"/>
                    </a:lnTo>
                    <a:lnTo>
                      <a:pt x="269" y="566"/>
                    </a:lnTo>
                    <a:lnTo>
                      <a:pt x="269" y="597"/>
                    </a:lnTo>
                    <a:lnTo>
                      <a:pt x="271" y="597"/>
                    </a:lnTo>
                    <a:lnTo>
                      <a:pt x="271" y="630"/>
                    </a:lnTo>
                    <a:lnTo>
                      <a:pt x="282" y="630"/>
                    </a:lnTo>
                    <a:lnTo>
                      <a:pt x="282" y="663"/>
                    </a:lnTo>
                    <a:lnTo>
                      <a:pt x="372" y="663"/>
                    </a:lnTo>
                    <a:lnTo>
                      <a:pt x="372" y="694"/>
                    </a:lnTo>
                    <a:lnTo>
                      <a:pt x="377" y="694"/>
                    </a:lnTo>
                    <a:lnTo>
                      <a:pt x="377" y="727"/>
                    </a:lnTo>
                    <a:lnTo>
                      <a:pt x="383" y="727"/>
                    </a:lnTo>
                    <a:lnTo>
                      <a:pt x="383" y="758"/>
                    </a:lnTo>
                    <a:lnTo>
                      <a:pt x="390" y="758"/>
                    </a:lnTo>
                    <a:lnTo>
                      <a:pt x="390" y="791"/>
                    </a:lnTo>
                    <a:lnTo>
                      <a:pt x="416" y="791"/>
                    </a:lnTo>
                    <a:lnTo>
                      <a:pt x="416" y="824"/>
                    </a:lnTo>
                    <a:lnTo>
                      <a:pt x="427" y="824"/>
                    </a:lnTo>
                    <a:lnTo>
                      <a:pt x="427" y="854"/>
                    </a:lnTo>
                    <a:lnTo>
                      <a:pt x="467" y="854"/>
                    </a:lnTo>
                    <a:lnTo>
                      <a:pt x="467" y="888"/>
                    </a:lnTo>
                    <a:lnTo>
                      <a:pt x="526" y="888"/>
                    </a:lnTo>
                    <a:lnTo>
                      <a:pt x="526" y="921"/>
                    </a:lnTo>
                    <a:lnTo>
                      <a:pt x="603" y="921"/>
                    </a:lnTo>
                    <a:lnTo>
                      <a:pt x="603" y="951"/>
                    </a:lnTo>
                    <a:lnTo>
                      <a:pt x="608" y="951"/>
                    </a:lnTo>
                    <a:lnTo>
                      <a:pt x="608" y="984"/>
                    </a:lnTo>
                    <a:lnTo>
                      <a:pt x="630" y="984"/>
                    </a:lnTo>
                    <a:lnTo>
                      <a:pt x="630" y="1015"/>
                    </a:lnTo>
                    <a:lnTo>
                      <a:pt x="909" y="1015"/>
                    </a:lnTo>
                    <a:lnTo>
                      <a:pt x="997" y="1015"/>
                    </a:lnTo>
                    <a:lnTo>
                      <a:pt x="997" y="1059"/>
                    </a:lnTo>
                    <a:lnTo>
                      <a:pt x="1083" y="1059"/>
                    </a:lnTo>
                    <a:lnTo>
                      <a:pt x="1129" y="1059"/>
                    </a:lnTo>
                  </a:path>
                </a:pathLst>
              </a:custGeom>
              <a:noFill/>
              <a:ln w="28575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56" name="Line 383">
                <a:extLst>
                  <a:ext uri="{FF2B5EF4-FFF2-40B4-BE49-F238E27FC236}">
                    <a16:creationId xmlns="" xmlns:a16="http://schemas.microsoft.com/office/drawing/2014/main" id="{A30E6780-EB90-496C-81C0-39987F6D8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31952" y="4702141"/>
                <a:ext cx="115337" cy="0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57" name="Line 384">
                <a:extLst>
                  <a:ext uri="{FF2B5EF4-FFF2-40B4-BE49-F238E27FC236}">
                    <a16:creationId xmlns="" xmlns:a16="http://schemas.microsoft.com/office/drawing/2014/main" id="{80F4B8E8-F951-43FA-8CF2-427FD2185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85776" y="4667521"/>
                <a:ext cx="0" cy="78856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58" name="Line 385">
                <a:extLst>
                  <a:ext uri="{FF2B5EF4-FFF2-40B4-BE49-F238E27FC236}">
                    <a16:creationId xmlns="" xmlns:a16="http://schemas.microsoft.com/office/drawing/2014/main" id="{61EB15E6-B49A-4ECE-AD51-AAB2570E6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54813" y="4819463"/>
                <a:ext cx="113415" cy="0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59" name="Line 386">
                <a:extLst>
                  <a:ext uri="{FF2B5EF4-FFF2-40B4-BE49-F238E27FC236}">
                    <a16:creationId xmlns="" xmlns:a16="http://schemas.microsoft.com/office/drawing/2014/main" id="{8E7FDDFB-AD91-4BFA-B38F-E6C02811D6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16327" y="4779074"/>
                <a:ext cx="0" cy="84626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60" name="Line 388">
                <a:extLst>
                  <a:ext uri="{FF2B5EF4-FFF2-40B4-BE49-F238E27FC236}">
                    <a16:creationId xmlns="" xmlns:a16="http://schemas.microsoft.com/office/drawing/2014/main" id="{53B2C9E4-76C6-4E29-84B7-3A5C3FA4CF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356654" y="4779074"/>
                <a:ext cx="0" cy="84626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</p:grpSp>
        <p:grpSp>
          <p:nvGrpSpPr>
            <p:cNvPr id="23813" name="Group 360"/>
            <p:cNvGrpSpPr>
              <a:grpSpLocks/>
            </p:cNvGrpSpPr>
            <p:nvPr/>
          </p:nvGrpSpPr>
          <p:grpSpPr bwMode="auto">
            <a:xfrm>
              <a:off x="5147969" y="1945799"/>
              <a:ext cx="2883622" cy="1842898"/>
              <a:chOff x="6917348" y="1965091"/>
              <a:chExt cx="3492569" cy="2232199"/>
            </a:xfrm>
          </p:grpSpPr>
          <p:sp>
            <p:nvSpPr>
              <p:cNvPr id="362" name="Line 394">
                <a:extLst>
                  <a:ext uri="{FF2B5EF4-FFF2-40B4-BE49-F238E27FC236}">
                    <a16:creationId xmlns="" xmlns:a16="http://schemas.microsoft.com/office/drawing/2014/main" id="{ECF012E0-5B1B-41DA-8F7B-50666032F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84181" y="3920964"/>
                <a:ext cx="0" cy="80767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63" name="Freeform 378">
                <a:extLst>
                  <a:ext uri="{FF2B5EF4-FFF2-40B4-BE49-F238E27FC236}">
                    <a16:creationId xmlns="" xmlns:a16="http://schemas.microsoft.com/office/drawing/2014/main" id="{DDF5E437-2A02-4A25-80A1-C4586EA97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7687" y="1965247"/>
                <a:ext cx="3492918" cy="2192249"/>
              </a:xfrm>
              <a:custGeom>
                <a:avLst/>
                <a:gdLst>
                  <a:gd name="T0" fmla="*/ 20 w 1147"/>
                  <a:gd name="T1" fmla="*/ 0 h 813"/>
                  <a:gd name="T2" fmla="*/ 42 w 1147"/>
                  <a:gd name="T3" fmla="*/ 29 h 813"/>
                  <a:gd name="T4" fmla="*/ 80 w 1147"/>
                  <a:gd name="T5" fmla="*/ 55 h 813"/>
                  <a:gd name="T6" fmla="*/ 97 w 1147"/>
                  <a:gd name="T7" fmla="*/ 82 h 813"/>
                  <a:gd name="T8" fmla="*/ 99 w 1147"/>
                  <a:gd name="T9" fmla="*/ 110 h 813"/>
                  <a:gd name="T10" fmla="*/ 102 w 1147"/>
                  <a:gd name="T11" fmla="*/ 139 h 813"/>
                  <a:gd name="T12" fmla="*/ 106 w 1147"/>
                  <a:gd name="T13" fmla="*/ 165 h 813"/>
                  <a:gd name="T14" fmla="*/ 115 w 1147"/>
                  <a:gd name="T15" fmla="*/ 194 h 813"/>
                  <a:gd name="T16" fmla="*/ 121 w 1147"/>
                  <a:gd name="T17" fmla="*/ 223 h 813"/>
                  <a:gd name="T18" fmla="*/ 137 w 1147"/>
                  <a:gd name="T19" fmla="*/ 249 h 813"/>
                  <a:gd name="T20" fmla="*/ 150 w 1147"/>
                  <a:gd name="T21" fmla="*/ 278 h 813"/>
                  <a:gd name="T22" fmla="*/ 165 w 1147"/>
                  <a:gd name="T23" fmla="*/ 278 h 813"/>
                  <a:gd name="T24" fmla="*/ 168 w 1147"/>
                  <a:gd name="T25" fmla="*/ 306 h 813"/>
                  <a:gd name="T26" fmla="*/ 176 w 1147"/>
                  <a:gd name="T27" fmla="*/ 335 h 813"/>
                  <a:gd name="T28" fmla="*/ 207 w 1147"/>
                  <a:gd name="T29" fmla="*/ 363 h 813"/>
                  <a:gd name="T30" fmla="*/ 317 w 1147"/>
                  <a:gd name="T31" fmla="*/ 394 h 813"/>
                  <a:gd name="T32" fmla="*/ 319 w 1147"/>
                  <a:gd name="T33" fmla="*/ 452 h 813"/>
                  <a:gd name="T34" fmla="*/ 352 w 1147"/>
                  <a:gd name="T35" fmla="*/ 480 h 813"/>
                  <a:gd name="T36" fmla="*/ 427 w 1147"/>
                  <a:gd name="T37" fmla="*/ 509 h 813"/>
                  <a:gd name="T38" fmla="*/ 438 w 1147"/>
                  <a:gd name="T39" fmla="*/ 537 h 813"/>
                  <a:gd name="T40" fmla="*/ 449 w 1147"/>
                  <a:gd name="T41" fmla="*/ 566 h 813"/>
                  <a:gd name="T42" fmla="*/ 469 w 1147"/>
                  <a:gd name="T43" fmla="*/ 595 h 813"/>
                  <a:gd name="T44" fmla="*/ 539 w 1147"/>
                  <a:gd name="T45" fmla="*/ 625 h 813"/>
                  <a:gd name="T46" fmla="*/ 566 w 1147"/>
                  <a:gd name="T47" fmla="*/ 654 h 813"/>
                  <a:gd name="T48" fmla="*/ 588 w 1147"/>
                  <a:gd name="T49" fmla="*/ 683 h 813"/>
                  <a:gd name="T50" fmla="*/ 610 w 1147"/>
                  <a:gd name="T51" fmla="*/ 711 h 813"/>
                  <a:gd name="T52" fmla="*/ 711 w 1147"/>
                  <a:gd name="T53" fmla="*/ 740 h 813"/>
                  <a:gd name="T54" fmla="*/ 729 w 1147"/>
                  <a:gd name="T55" fmla="*/ 771 h 813"/>
                  <a:gd name="T56" fmla="*/ 975 w 1147"/>
                  <a:gd name="T57" fmla="*/ 771 h 813"/>
                  <a:gd name="T58" fmla="*/ 984 w 1147"/>
                  <a:gd name="T59" fmla="*/ 771 h 813"/>
                  <a:gd name="T60" fmla="*/ 988 w 1147"/>
                  <a:gd name="T61" fmla="*/ 813 h 813"/>
                  <a:gd name="T62" fmla="*/ 1026 w 1147"/>
                  <a:gd name="T63" fmla="*/ 813 h 813"/>
                  <a:gd name="T64" fmla="*/ 1105 w 1147"/>
                  <a:gd name="T65" fmla="*/ 813 h 813"/>
                  <a:gd name="T66" fmla="*/ 1122 w 1147"/>
                  <a:gd name="T67" fmla="*/ 813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47" h="813">
                    <a:moveTo>
                      <a:pt x="0" y="0"/>
                    </a:moveTo>
                    <a:lnTo>
                      <a:pt x="20" y="0"/>
                    </a:lnTo>
                    <a:lnTo>
                      <a:pt x="20" y="29"/>
                    </a:lnTo>
                    <a:lnTo>
                      <a:pt x="42" y="29"/>
                    </a:lnTo>
                    <a:lnTo>
                      <a:pt x="42" y="55"/>
                    </a:lnTo>
                    <a:lnTo>
                      <a:pt x="80" y="55"/>
                    </a:lnTo>
                    <a:lnTo>
                      <a:pt x="80" y="82"/>
                    </a:lnTo>
                    <a:lnTo>
                      <a:pt x="97" y="82"/>
                    </a:lnTo>
                    <a:lnTo>
                      <a:pt x="97" y="110"/>
                    </a:lnTo>
                    <a:lnTo>
                      <a:pt x="99" y="110"/>
                    </a:lnTo>
                    <a:lnTo>
                      <a:pt x="102" y="110"/>
                    </a:lnTo>
                    <a:lnTo>
                      <a:pt x="102" y="139"/>
                    </a:lnTo>
                    <a:lnTo>
                      <a:pt x="106" y="139"/>
                    </a:lnTo>
                    <a:lnTo>
                      <a:pt x="106" y="165"/>
                    </a:lnTo>
                    <a:lnTo>
                      <a:pt x="115" y="165"/>
                    </a:lnTo>
                    <a:lnTo>
                      <a:pt x="115" y="194"/>
                    </a:lnTo>
                    <a:lnTo>
                      <a:pt x="121" y="194"/>
                    </a:lnTo>
                    <a:lnTo>
                      <a:pt x="121" y="223"/>
                    </a:lnTo>
                    <a:lnTo>
                      <a:pt x="137" y="223"/>
                    </a:lnTo>
                    <a:lnTo>
                      <a:pt x="137" y="249"/>
                    </a:lnTo>
                    <a:lnTo>
                      <a:pt x="150" y="249"/>
                    </a:lnTo>
                    <a:lnTo>
                      <a:pt x="150" y="278"/>
                    </a:lnTo>
                    <a:lnTo>
                      <a:pt x="163" y="278"/>
                    </a:lnTo>
                    <a:lnTo>
                      <a:pt x="165" y="278"/>
                    </a:lnTo>
                    <a:lnTo>
                      <a:pt x="165" y="306"/>
                    </a:lnTo>
                    <a:lnTo>
                      <a:pt x="168" y="306"/>
                    </a:lnTo>
                    <a:lnTo>
                      <a:pt x="168" y="335"/>
                    </a:lnTo>
                    <a:lnTo>
                      <a:pt x="176" y="335"/>
                    </a:lnTo>
                    <a:lnTo>
                      <a:pt x="176" y="363"/>
                    </a:lnTo>
                    <a:lnTo>
                      <a:pt x="207" y="363"/>
                    </a:lnTo>
                    <a:lnTo>
                      <a:pt x="207" y="394"/>
                    </a:lnTo>
                    <a:lnTo>
                      <a:pt x="317" y="394"/>
                    </a:lnTo>
                    <a:lnTo>
                      <a:pt x="317" y="452"/>
                    </a:lnTo>
                    <a:lnTo>
                      <a:pt x="319" y="452"/>
                    </a:lnTo>
                    <a:lnTo>
                      <a:pt x="319" y="480"/>
                    </a:lnTo>
                    <a:lnTo>
                      <a:pt x="352" y="480"/>
                    </a:lnTo>
                    <a:lnTo>
                      <a:pt x="352" y="509"/>
                    </a:lnTo>
                    <a:lnTo>
                      <a:pt x="427" y="509"/>
                    </a:lnTo>
                    <a:lnTo>
                      <a:pt x="427" y="537"/>
                    </a:lnTo>
                    <a:lnTo>
                      <a:pt x="438" y="537"/>
                    </a:lnTo>
                    <a:lnTo>
                      <a:pt x="438" y="566"/>
                    </a:lnTo>
                    <a:lnTo>
                      <a:pt x="449" y="566"/>
                    </a:lnTo>
                    <a:lnTo>
                      <a:pt x="449" y="595"/>
                    </a:lnTo>
                    <a:lnTo>
                      <a:pt x="469" y="595"/>
                    </a:lnTo>
                    <a:lnTo>
                      <a:pt x="469" y="625"/>
                    </a:lnTo>
                    <a:lnTo>
                      <a:pt x="539" y="625"/>
                    </a:lnTo>
                    <a:lnTo>
                      <a:pt x="539" y="654"/>
                    </a:lnTo>
                    <a:lnTo>
                      <a:pt x="566" y="654"/>
                    </a:lnTo>
                    <a:lnTo>
                      <a:pt x="566" y="683"/>
                    </a:lnTo>
                    <a:lnTo>
                      <a:pt x="588" y="683"/>
                    </a:lnTo>
                    <a:lnTo>
                      <a:pt x="588" y="711"/>
                    </a:lnTo>
                    <a:lnTo>
                      <a:pt x="610" y="711"/>
                    </a:lnTo>
                    <a:lnTo>
                      <a:pt x="610" y="740"/>
                    </a:lnTo>
                    <a:lnTo>
                      <a:pt x="711" y="740"/>
                    </a:lnTo>
                    <a:lnTo>
                      <a:pt x="729" y="740"/>
                    </a:lnTo>
                    <a:lnTo>
                      <a:pt x="729" y="771"/>
                    </a:lnTo>
                    <a:lnTo>
                      <a:pt x="830" y="771"/>
                    </a:lnTo>
                    <a:lnTo>
                      <a:pt x="975" y="771"/>
                    </a:lnTo>
                    <a:lnTo>
                      <a:pt x="982" y="771"/>
                    </a:lnTo>
                    <a:lnTo>
                      <a:pt x="984" y="771"/>
                    </a:lnTo>
                    <a:lnTo>
                      <a:pt x="984" y="813"/>
                    </a:lnTo>
                    <a:lnTo>
                      <a:pt x="988" y="813"/>
                    </a:lnTo>
                    <a:lnTo>
                      <a:pt x="1004" y="813"/>
                    </a:lnTo>
                    <a:lnTo>
                      <a:pt x="1026" y="813"/>
                    </a:lnTo>
                    <a:lnTo>
                      <a:pt x="1067" y="813"/>
                    </a:lnTo>
                    <a:lnTo>
                      <a:pt x="1105" y="813"/>
                    </a:lnTo>
                    <a:lnTo>
                      <a:pt x="1109" y="813"/>
                    </a:lnTo>
                    <a:lnTo>
                      <a:pt x="1122" y="813"/>
                    </a:lnTo>
                    <a:lnTo>
                      <a:pt x="1147" y="813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64" name="Line 393">
                <a:extLst>
                  <a:ext uri="{FF2B5EF4-FFF2-40B4-BE49-F238E27FC236}">
                    <a16:creationId xmlns="" xmlns:a16="http://schemas.microsoft.com/office/drawing/2014/main" id="{7CF124CE-77EB-4B85-8E64-D99930621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20742" y="3961347"/>
                <a:ext cx="117264" cy="0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65" name="Line 395">
                <a:extLst>
                  <a:ext uri="{FF2B5EF4-FFF2-40B4-BE49-F238E27FC236}">
                    <a16:creationId xmlns="" xmlns:a16="http://schemas.microsoft.com/office/drawing/2014/main" id="{15E4F70F-CDE7-4A9C-B4C3-05725FD22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91757" y="4045960"/>
                <a:ext cx="115341" cy="0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66" name="Line 396">
                <a:extLst>
                  <a:ext uri="{FF2B5EF4-FFF2-40B4-BE49-F238E27FC236}">
                    <a16:creationId xmlns="" xmlns:a16="http://schemas.microsoft.com/office/drawing/2014/main" id="{D300C7E1-0C00-46BA-A3E6-247B6A0A0C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45583" y="4001731"/>
                <a:ext cx="0" cy="82689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67" name="Line 398">
                <a:extLst>
                  <a:ext uri="{FF2B5EF4-FFF2-40B4-BE49-F238E27FC236}">
                    <a16:creationId xmlns="" xmlns:a16="http://schemas.microsoft.com/office/drawing/2014/main" id="{59D3EAE5-8B74-4002-B961-49F179281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87725" y="4001731"/>
                <a:ext cx="0" cy="82689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68" name="Line 400">
                <a:extLst>
                  <a:ext uri="{FF2B5EF4-FFF2-40B4-BE49-F238E27FC236}">
                    <a16:creationId xmlns="" xmlns:a16="http://schemas.microsoft.com/office/drawing/2014/main" id="{5C9A01E9-BDB2-43FD-B01C-03EC84487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06948" y="4001731"/>
                <a:ext cx="0" cy="82689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69" name="Line 402">
                <a:extLst>
                  <a:ext uri="{FF2B5EF4-FFF2-40B4-BE49-F238E27FC236}">
                    <a16:creationId xmlns="" xmlns:a16="http://schemas.microsoft.com/office/drawing/2014/main" id="{17D216E7-C85F-4906-92BF-14CA96F8DE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26172" y="4115189"/>
                <a:ext cx="0" cy="82691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70" name="Line 403">
                <a:extLst>
                  <a:ext uri="{FF2B5EF4-FFF2-40B4-BE49-F238E27FC236}">
                    <a16:creationId xmlns="" xmlns:a16="http://schemas.microsoft.com/office/drawing/2014/main" id="{F539AA98-D118-4339-B6AB-CC7EB663E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20404" y="4157496"/>
                <a:ext cx="113419" cy="0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71" name="Line 404">
                <a:extLst>
                  <a:ext uri="{FF2B5EF4-FFF2-40B4-BE49-F238E27FC236}">
                    <a16:creationId xmlns="" xmlns:a16="http://schemas.microsoft.com/office/drawing/2014/main" id="{C3921288-E2DE-4F92-A544-3E5CBA8A8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76153" y="4115189"/>
                <a:ext cx="0" cy="82691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72" name="Line 405">
                <a:extLst>
                  <a:ext uri="{FF2B5EF4-FFF2-40B4-BE49-F238E27FC236}">
                    <a16:creationId xmlns="" xmlns:a16="http://schemas.microsoft.com/office/drawing/2014/main" id="{161BE7A9-3498-4C4A-A40B-422FFB356F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81919" y="4157496"/>
                <a:ext cx="113419" cy="0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73" name="Line 406">
                <a:extLst>
                  <a:ext uri="{FF2B5EF4-FFF2-40B4-BE49-F238E27FC236}">
                    <a16:creationId xmlns="" xmlns:a16="http://schemas.microsoft.com/office/drawing/2014/main" id="{72BF1AD8-8692-4197-A318-7339594F0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41513" y="4115189"/>
                <a:ext cx="0" cy="82691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74" name="Line 407">
                <a:extLst>
                  <a:ext uri="{FF2B5EF4-FFF2-40B4-BE49-F238E27FC236}">
                    <a16:creationId xmlns="" xmlns:a16="http://schemas.microsoft.com/office/drawing/2014/main" id="{71208737-B511-4A69-A876-60EA7E128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10718" y="4157496"/>
                <a:ext cx="111497" cy="0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75" name="Line 408">
                <a:extLst>
                  <a:ext uri="{FF2B5EF4-FFF2-40B4-BE49-F238E27FC236}">
                    <a16:creationId xmlns="" xmlns:a16="http://schemas.microsoft.com/office/drawing/2014/main" id="{3357D00C-9336-497A-B72E-0C8CA3461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166465" y="4115189"/>
                <a:ext cx="0" cy="82691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76" name="Line 410">
                <a:extLst>
                  <a:ext uri="{FF2B5EF4-FFF2-40B4-BE49-F238E27FC236}">
                    <a16:creationId xmlns="" xmlns:a16="http://schemas.microsoft.com/office/drawing/2014/main" id="{C10D2653-4A40-47CF-8304-41A6F66E4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81806" y="4115189"/>
                <a:ext cx="0" cy="82691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77" name="Line 412">
                <a:extLst>
                  <a:ext uri="{FF2B5EF4-FFF2-40B4-BE49-F238E27FC236}">
                    <a16:creationId xmlns="" xmlns:a16="http://schemas.microsoft.com/office/drawing/2014/main" id="{F9476B50-F940-458D-9A9A-784465F0D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95264" y="4115189"/>
                <a:ext cx="0" cy="82691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78" name="Line 414">
                <a:extLst>
                  <a:ext uri="{FF2B5EF4-FFF2-40B4-BE49-F238E27FC236}">
                    <a16:creationId xmlns="" xmlns:a16="http://schemas.microsoft.com/office/drawing/2014/main" id="{3C3D4775-16A7-4984-AE98-0333FA9A60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333711" y="4115189"/>
                <a:ext cx="0" cy="82691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79" name="Line 416">
                <a:extLst>
                  <a:ext uri="{FF2B5EF4-FFF2-40B4-BE49-F238E27FC236}">
                    <a16:creationId xmlns="" xmlns:a16="http://schemas.microsoft.com/office/drawing/2014/main" id="{0F49A28E-EDF4-46EF-BB41-F12EDF308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10605" y="4115189"/>
                <a:ext cx="0" cy="82691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80" name="Line 420">
                <a:extLst>
                  <a:ext uri="{FF2B5EF4-FFF2-40B4-BE49-F238E27FC236}">
                    <a16:creationId xmlns="" xmlns:a16="http://schemas.microsoft.com/office/drawing/2014/main" id="{908406AA-761C-449D-8B6D-D960F08C1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43773" y="4024808"/>
                <a:ext cx="0" cy="84613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</p:grpSp>
        <p:grpSp>
          <p:nvGrpSpPr>
            <p:cNvPr id="23814" name="Group 380"/>
            <p:cNvGrpSpPr>
              <a:grpSpLocks/>
            </p:cNvGrpSpPr>
            <p:nvPr/>
          </p:nvGrpSpPr>
          <p:grpSpPr bwMode="auto">
            <a:xfrm>
              <a:off x="5147969" y="1945799"/>
              <a:ext cx="2917701" cy="1945135"/>
              <a:chOff x="6917348" y="1965091"/>
              <a:chExt cx="3532645" cy="2356433"/>
            </a:xfrm>
          </p:grpSpPr>
          <p:sp>
            <p:nvSpPr>
              <p:cNvPr id="382" name="Freeform 379">
                <a:extLst>
                  <a:ext uri="{FF2B5EF4-FFF2-40B4-BE49-F238E27FC236}">
                    <a16:creationId xmlns="" xmlns:a16="http://schemas.microsoft.com/office/drawing/2014/main" id="{337A692A-8EAE-4F42-98F2-E710BA0D9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7687" y="1965247"/>
                <a:ext cx="3532087" cy="2323409"/>
              </a:xfrm>
              <a:custGeom>
                <a:avLst/>
                <a:gdLst>
                  <a:gd name="T0" fmla="*/ 40 w 1160"/>
                  <a:gd name="T1" fmla="*/ 0 h 861"/>
                  <a:gd name="T2" fmla="*/ 49 w 1160"/>
                  <a:gd name="T3" fmla="*/ 24 h 861"/>
                  <a:gd name="T4" fmla="*/ 53 w 1160"/>
                  <a:gd name="T5" fmla="*/ 49 h 861"/>
                  <a:gd name="T6" fmla="*/ 66 w 1160"/>
                  <a:gd name="T7" fmla="*/ 71 h 861"/>
                  <a:gd name="T8" fmla="*/ 93 w 1160"/>
                  <a:gd name="T9" fmla="*/ 95 h 861"/>
                  <a:gd name="T10" fmla="*/ 97 w 1160"/>
                  <a:gd name="T11" fmla="*/ 117 h 861"/>
                  <a:gd name="T12" fmla="*/ 99 w 1160"/>
                  <a:gd name="T13" fmla="*/ 141 h 861"/>
                  <a:gd name="T14" fmla="*/ 124 w 1160"/>
                  <a:gd name="T15" fmla="*/ 165 h 861"/>
                  <a:gd name="T16" fmla="*/ 130 w 1160"/>
                  <a:gd name="T17" fmla="*/ 187 h 861"/>
                  <a:gd name="T18" fmla="*/ 130 w 1160"/>
                  <a:gd name="T19" fmla="*/ 212 h 861"/>
                  <a:gd name="T20" fmla="*/ 137 w 1160"/>
                  <a:gd name="T21" fmla="*/ 234 h 861"/>
                  <a:gd name="T22" fmla="*/ 148 w 1160"/>
                  <a:gd name="T23" fmla="*/ 258 h 861"/>
                  <a:gd name="T24" fmla="*/ 163 w 1160"/>
                  <a:gd name="T25" fmla="*/ 282 h 861"/>
                  <a:gd name="T26" fmla="*/ 168 w 1160"/>
                  <a:gd name="T27" fmla="*/ 304 h 861"/>
                  <a:gd name="T28" fmla="*/ 183 w 1160"/>
                  <a:gd name="T29" fmla="*/ 328 h 861"/>
                  <a:gd name="T30" fmla="*/ 183 w 1160"/>
                  <a:gd name="T31" fmla="*/ 350 h 861"/>
                  <a:gd name="T32" fmla="*/ 198 w 1160"/>
                  <a:gd name="T33" fmla="*/ 374 h 861"/>
                  <a:gd name="T34" fmla="*/ 214 w 1160"/>
                  <a:gd name="T35" fmla="*/ 399 h 861"/>
                  <a:gd name="T36" fmla="*/ 231 w 1160"/>
                  <a:gd name="T37" fmla="*/ 421 h 861"/>
                  <a:gd name="T38" fmla="*/ 269 w 1160"/>
                  <a:gd name="T39" fmla="*/ 445 h 861"/>
                  <a:gd name="T40" fmla="*/ 278 w 1160"/>
                  <a:gd name="T41" fmla="*/ 467 h 861"/>
                  <a:gd name="T42" fmla="*/ 304 w 1160"/>
                  <a:gd name="T43" fmla="*/ 491 h 861"/>
                  <a:gd name="T44" fmla="*/ 313 w 1160"/>
                  <a:gd name="T45" fmla="*/ 515 h 861"/>
                  <a:gd name="T46" fmla="*/ 330 w 1160"/>
                  <a:gd name="T47" fmla="*/ 537 h 861"/>
                  <a:gd name="T48" fmla="*/ 335 w 1160"/>
                  <a:gd name="T49" fmla="*/ 562 h 861"/>
                  <a:gd name="T50" fmla="*/ 350 w 1160"/>
                  <a:gd name="T51" fmla="*/ 584 h 861"/>
                  <a:gd name="T52" fmla="*/ 361 w 1160"/>
                  <a:gd name="T53" fmla="*/ 608 h 861"/>
                  <a:gd name="T54" fmla="*/ 374 w 1160"/>
                  <a:gd name="T55" fmla="*/ 634 h 861"/>
                  <a:gd name="T56" fmla="*/ 482 w 1160"/>
                  <a:gd name="T57" fmla="*/ 659 h 861"/>
                  <a:gd name="T58" fmla="*/ 498 w 1160"/>
                  <a:gd name="T59" fmla="*/ 683 h 861"/>
                  <a:gd name="T60" fmla="*/ 517 w 1160"/>
                  <a:gd name="T61" fmla="*/ 707 h 861"/>
                  <a:gd name="T62" fmla="*/ 535 w 1160"/>
                  <a:gd name="T63" fmla="*/ 731 h 861"/>
                  <a:gd name="T64" fmla="*/ 731 w 1160"/>
                  <a:gd name="T65" fmla="*/ 755 h 861"/>
                  <a:gd name="T66" fmla="*/ 731 w 1160"/>
                  <a:gd name="T67" fmla="*/ 780 h 861"/>
                  <a:gd name="T68" fmla="*/ 737 w 1160"/>
                  <a:gd name="T69" fmla="*/ 806 h 861"/>
                  <a:gd name="T70" fmla="*/ 748 w 1160"/>
                  <a:gd name="T71" fmla="*/ 832 h 861"/>
                  <a:gd name="T72" fmla="*/ 850 w 1160"/>
                  <a:gd name="T73" fmla="*/ 832 h 861"/>
                  <a:gd name="T74" fmla="*/ 894 w 1160"/>
                  <a:gd name="T75" fmla="*/ 861 h 861"/>
                  <a:gd name="T76" fmla="*/ 918 w 1160"/>
                  <a:gd name="T77" fmla="*/ 861 h 861"/>
                  <a:gd name="T78" fmla="*/ 951 w 1160"/>
                  <a:gd name="T79" fmla="*/ 861 h 861"/>
                  <a:gd name="T80" fmla="*/ 1006 w 1160"/>
                  <a:gd name="T81" fmla="*/ 861 h 861"/>
                  <a:gd name="T82" fmla="*/ 1078 w 1160"/>
                  <a:gd name="T83" fmla="*/ 861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60" h="861">
                    <a:moveTo>
                      <a:pt x="0" y="0"/>
                    </a:moveTo>
                    <a:lnTo>
                      <a:pt x="40" y="0"/>
                    </a:lnTo>
                    <a:lnTo>
                      <a:pt x="40" y="24"/>
                    </a:lnTo>
                    <a:lnTo>
                      <a:pt x="49" y="24"/>
                    </a:lnTo>
                    <a:lnTo>
                      <a:pt x="49" y="49"/>
                    </a:lnTo>
                    <a:lnTo>
                      <a:pt x="53" y="49"/>
                    </a:lnTo>
                    <a:lnTo>
                      <a:pt x="53" y="71"/>
                    </a:lnTo>
                    <a:lnTo>
                      <a:pt x="66" y="71"/>
                    </a:lnTo>
                    <a:lnTo>
                      <a:pt x="66" y="95"/>
                    </a:lnTo>
                    <a:lnTo>
                      <a:pt x="93" y="95"/>
                    </a:lnTo>
                    <a:lnTo>
                      <a:pt x="93" y="117"/>
                    </a:lnTo>
                    <a:lnTo>
                      <a:pt x="97" y="117"/>
                    </a:lnTo>
                    <a:lnTo>
                      <a:pt x="97" y="141"/>
                    </a:lnTo>
                    <a:lnTo>
                      <a:pt x="99" y="141"/>
                    </a:lnTo>
                    <a:lnTo>
                      <a:pt x="99" y="165"/>
                    </a:lnTo>
                    <a:lnTo>
                      <a:pt x="124" y="165"/>
                    </a:lnTo>
                    <a:lnTo>
                      <a:pt x="124" y="187"/>
                    </a:lnTo>
                    <a:lnTo>
                      <a:pt x="130" y="187"/>
                    </a:lnTo>
                    <a:lnTo>
                      <a:pt x="130" y="212"/>
                    </a:lnTo>
                    <a:lnTo>
                      <a:pt x="130" y="212"/>
                    </a:lnTo>
                    <a:lnTo>
                      <a:pt x="130" y="234"/>
                    </a:lnTo>
                    <a:lnTo>
                      <a:pt x="137" y="234"/>
                    </a:lnTo>
                    <a:lnTo>
                      <a:pt x="137" y="258"/>
                    </a:lnTo>
                    <a:lnTo>
                      <a:pt x="148" y="258"/>
                    </a:lnTo>
                    <a:lnTo>
                      <a:pt x="148" y="282"/>
                    </a:lnTo>
                    <a:lnTo>
                      <a:pt x="163" y="282"/>
                    </a:lnTo>
                    <a:lnTo>
                      <a:pt x="163" y="304"/>
                    </a:lnTo>
                    <a:lnTo>
                      <a:pt x="168" y="304"/>
                    </a:lnTo>
                    <a:lnTo>
                      <a:pt x="168" y="328"/>
                    </a:lnTo>
                    <a:lnTo>
                      <a:pt x="183" y="328"/>
                    </a:lnTo>
                    <a:lnTo>
                      <a:pt x="183" y="350"/>
                    </a:lnTo>
                    <a:lnTo>
                      <a:pt x="183" y="350"/>
                    </a:lnTo>
                    <a:lnTo>
                      <a:pt x="183" y="374"/>
                    </a:lnTo>
                    <a:lnTo>
                      <a:pt x="198" y="374"/>
                    </a:lnTo>
                    <a:lnTo>
                      <a:pt x="198" y="399"/>
                    </a:lnTo>
                    <a:lnTo>
                      <a:pt x="214" y="399"/>
                    </a:lnTo>
                    <a:lnTo>
                      <a:pt x="214" y="421"/>
                    </a:lnTo>
                    <a:lnTo>
                      <a:pt x="231" y="421"/>
                    </a:lnTo>
                    <a:lnTo>
                      <a:pt x="231" y="445"/>
                    </a:lnTo>
                    <a:lnTo>
                      <a:pt x="269" y="445"/>
                    </a:lnTo>
                    <a:lnTo>
                      <a:pt x="269" y="467"/>
                    </a:lnTo>
                    <a:lnTo>
                      <a:pt x="278" y="467"/>
                    </a:lnTo>
                    <a:lnTo>
                      <a:pt x="278" y="491"/>
                    </a:lnTo>
                    <a:lnTo>
                      <a:pt x="304" y="491"/>
                    </a:lnTo>
                    <a:lnTo>
                      <a:pt x="304" y="515"/>
                    </a:lnTo>
                    <a:lnTo>
                      <a:pt x="313" y="515"/>
                    </a:lnTo>
                    <a:lnTo>
                      <a:pt x="313" y="537"/>
                    </a:lnTo>
                    <a:lnTo>
                      <a:pt x="330" y="537"/>
                    </a:lnTo>
                    <a:lnTo>
                      <a:pt x="330" y="562"/>
                    </a:lnTo>
                    <a:lnTo>
                      <a:pt x="335" y="562"/>
                    </a:lnTo>
                    <a:lnTo>
                      <a:pt x="335" y="584"/>
                    </a:lnTo>
                    <a:lnTo>
                      <a:pt x="350" y="584"/>
                    </a:lnTo>
                    <a:lnTo>
                      <a:pt x="350" y="608"/>
                    </a:lnTo>
                    <a:lnTo>
                      <a:pt x="361" y="608"/>
                    </a:lnTo>
                    <a:lnTo>
                      <a:pt x="361" y="634"/>
                    </a:lnTo>
                    <a:lnTo>
                      <a:pt x="374" y="634"/>
                    </a:lnTo>
                    <a:lnTo>
                      <a:pt x="374" y="659"/>
                    </a:lnTo>
                    <a:lnTo>
                      <a:pt x="482" y="659"/>
                    </a:lnTo>
                    <a:lnTo>
                      <a:pt x="482" y="683"/>
                    </a:lnTo>
                    <a:lnTo>
                      <a:pt x="498" y="683"/>
                    </a:lnTo>
                    <a:lnTo>
                      <a:pt x="498" y="707"/>
                    </a:lnTo>
                    <a:lnTo>
                      <a:pt x="517" y="707"/>
                    </a:lnTo>
                    <a:lnTo>
                      <a:pt x="517" y="731"/>
                    </a:lnTo>
                    <a:lnTo>
                      <a:pt x="535" y="731"/>
                    </a:lnTo>
                    <a:lnTo>
                      <a:pt x="535" y="755"/>
                    </a:lnTo>
                    <a:lnTo>
                      <a:pt x="731" y="755"/>
                    </a:lnTo>
                    <a:lnTo>
                      <a:pt x="731" y="780"/>
                    </a:lnTo>
                    <a:lnTo>
                      <a:pt x="731" y="780"/>
                    </a:lnTo>
                    <a:lnTo>
                      <a:pt x="737" y="780"/>
                    </a:lnTo>
                    <a:lnTo>
                      <a:pt x="737" y="806"/>
                    </a:lnTo>
                    <a:lnTo>
                      <a:pt x="748" y="806"/>
                    </a:lnTo>
                    <a:lnTo>
                      <a:pt x="748" y="832"/>
                    </a:lnTo>
                    <a:lnTo>
                      <a:pt x="819" y="832"/>
                    </a:lnTo>
                    <a:lnTo>
                      <a:pt x="850" y="832"/>
                    </a:lnTo>
                    <a:lnTo>
                      <a:pt x="850" y="861"/>
                    </a:lnTo>
                    <a:lnTo>
                      <a:pt x="894" y="861"/>
                    </a:lnTo>
                    <a:lnTo>
                      <a:pt x="896" y="861"/>
                    </a:lnTo>
                    <a:lnTo>
                      <a:pt x="918" y="861"/>
                    </a:lnTo>
                    <a:lnTo>
                      <a:pt x="949" y="861"/>
                    </a:lnTo>
                    <a:lnTo>
                      <a:pt x="951" y="861"/>
                    </a:lnTo>
                    <a:lnTo>
                      <a:pt x="960" y="861"/>
                    </a:lnTo>
                    <a:lnTo>
                      <a:pt x="1006" y="861"/>
                    </a:lnTo>
                    <a:lnTo>
                      <a:pt x="1010" y="861"/>
                    </a:lnTo>
                    <a:lnTo>
                      <a:pt x="1078" y="861"/>
                    </a:lnTo>
                    <a:lnTo>
                      <a:pt x="1160" y="861"/>
                    </a:lnTo>
                  </a:path>
                </a:pathLst>
              </a:custGeom>
              <a:noFill/>
              <a:ln w="28575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83" name="Line 421">
                <a:extLst>
                  <a:ext uri="{FF2B5EF4-FFF2-40B4-BE49-F238E27FC236}">
                    <a16:creationId xmlns="" xmlns:a16="http://schemas.microsoft.com/office/drawing/2014/main" id="{F402A1A6-C6CC-4676-AD74-19433B9C8E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56326" y="4207876"/>
                <a:ext cx="115302" cy="0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84" name="Line 422">
                <a:extLst>
                  <a:ext uri="{FF2B5EF4-FFF2-40B4-BE49-F238E27FC236}">
                    <a16:creationId xmlns="" xmlns:a16="http://schemas.microsoft.com/office/drawing/2014/main" id="{0B6DC7BE-F8FD-49AD-B962-4FCEDF2F5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12055" y="4167486"/>
                <a:ext cx="0" cy="78857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85" name="Line 423">
                <a:extLst>
                  <a:ext uri="{FF2B5EF4-FFF2-40B4-BE49-F238E27FC236}">
                    <a16:creationId xmlns="" xmlns:a16="http://schemas.microsoft.com/office/drawing/2014/main" id="{B767FEBF-831C-4BA3-B2AA-FFF36B0285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85008" y="4288657"/>
                <a:ext cx="111459" cy="0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86" name="Line 424">
                <a:extLst>
                  <a:ext uri="{FF2B5EF4-FFF2-40B4-BE49-F238E27FC236}">
                    <a16:creationId xmlns="" xmlns:a16="http://schemas.microsoft.com/office/drawing/2014/main" id="{CF0C3527-EF7F-4003-A457-43CE8C34EC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40738" y="4246343"/>
                <a:ext cx="0" cy="75011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87" name="Line 425">
                <a:extLst>
                  <a:ext uri="{FF2B5EF4-FFF2-40B4-BE49-F238E27FC236}">
                    <a16:creationId xmlns="" xmlns:a16="http://schemas.microsoft.com/office/drawing/2014/main" id="{2A7C2F51-90B3-4E7B-B5B7-F7C25EEFC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85008" y="4288657"/>
                <a:ext cx="111459" cy="0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88" name="Line 426">
                <a:extLst>
                  <a:ext uri="{FF2B5EF4-FFF2-40B4-BE49-F238E27FC236}">
                    <a16:creationId xmlns="" xmlns:a16="http://schemas.microsoft.com/office/drawing/2014/main" id="{68FC884D-6F30-476A-AA24-2469EA62E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46503" y="4246343"/>
                <a:ext cx="0" cy="75011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89" name="Line 427">
                <a:extLst>
                  <a:ext uri="{FF2B5EF4-FFF2-40B4-BE49-F238E27FC236}">
                    <a16:creationId xmlns="" xmlns:a16="http://schemas.microsoft.com/office/drawing/2014/main" id="{E4902D57-E8C6-464C-83B3-7BFB098A3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52268" y="4288657"/>
                <a:ext cx="111459" cy="0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90" name="Line 428">
                <a:extLst>
                  <a:ext uri="{FF2B5EF4-FFF2-40B4-BE49-F238E27FC236}">
                    <a16:creationId xmlns="" xmlns:a16="http://schemas.microsoft.com/office/drawing/2014/main" id="{4C03A5C9-0487-4BF1-B5A7-95E5311F0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711841" y="4246343"/>
                <a:ext cx="0" cy="75011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91" name="Line 429">
                <a:extLst>
                  <a:ext uri="{FF2B5EF4-FFF2-40B4-BE49-F238E27FC236}">
                    <a16:creationId xmlns="" xmlns:a16="http://schemas.microsoft.com/office/drawing/2014/main" id="{1A926406-3029-489C-A1B5-D5BAAABA8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46431" y="4288657"/>
                <a:ext cx="113381" cy="0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92" name="Line 430">
                <a:extLst>
                  <a:ext uri="{FF2B5EF4-FFF2-40B4-BE49-F238E27FC236}">
                    <a16:creationId xmlns="" xmlns:a16="http://schemas.microsoft.com/office/drawing/2014/main" id="{958A1B99-917C-4CA0-B0B0-1E2F1E26F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07926" y="4246343"/>
                <a:ext cx="0" cy="75011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93" name="Line 431">
                <a:extLst>
                  <a:ext uri="{FF2B5EF4-FFF2-40B4-BE49-F238E27FC236}">
                    <a16:creationId xmlns="" xmlns:a16="http://schemas.microsoft.com/office/drawing/2014/main" id="{FB9A51CA-06F9-4973-A0F8-67308DD47C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57961" y="4288657"/>
                <a:ext cx="117224" cy="0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94" name="Line 432">
                <a:extLst>
                  <a:ext uri="{FF2B5EF4-FFF2-40B4-BE49-F238E27FC236}">
                    <a16:creationId xmlns="" xmlns:a16="http://schemas.microsoft.com/office/drawing/2014/main" id="{C8522ED4-DBBC-4428-AC53-48EE6B29DB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11769" y="4246343"/>
                <a:ext cx="0" cy="75011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95" name="Line 433">
                <a:extLst>
                  <a:ext uri="{FF2B5EF4-FFF2-40B4-BE49-F238E27FC236}">
                    <a16:creationId xmlns="" xmlns:a16="http://schemas.microsoft.com/office/drawing/2014/main" id="{58FE9DDF-7726-4727-BCC4-2690D3E1AF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86788" y="4288657"/>
                <a:ext cx="111459" cy="0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96" name="Line 434">
                <a:extLst>
                  <a:ext uri="{FF2B5EF4-FFF2-40B4-BE49-F238E27FC236}">
                    <a16:creationId xmlns="" xmlns:a16="http://schemas.microsoft.com/office/drawing/2014/main" id="{EC6B9342-74C7-425E-818C-D75794342B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40595" y="4246343"/>
                <a:ext cx="0" cy="75011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97" name="Line 435">
                <a:extLst>
                  <a:ext uri="{FF2B5EF4-FFF2-40B4-BE49-F238E27FC236}">
                    <a16:creationId xmlns="" xmlns:a16="http://schemas.microsoft.com/office/drawing/2014/main" id="{794936F4-3BF3-4AA5-9AC0-8354CEF52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25150" y="4288657"/>
                <a:ext cx="107615" cy="0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98" name="Line 436">
                <a:extLst>
                  <a:ext uri="{FF2B5EF4-FFF2-40B4-BE49-F238E27FC236}">
                    <a16:creationId xmlns="" xmlns:a16="http://schemas.microsoft.com/office/drawing/2014/main" id="{F18BA738-733F-4657-B76E-6DC8EC4F0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80879" y="4246343"/>
                <a:ext cx="0" cy="75011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399" name="Line 437">
                <a:extLst>
                  <a:ext uri="{FF2B5EF4-FFF2-40B4-BE49-F238E27FC236}">
                    <a16:creationId xmlns="" xmlns:a16="http://schemas.microsoft.com/office/drawing/2014/main" id="{FDABB27E-5110-461A-AA78-8D2ACF6FD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40524" y="4288657"/>
                <a:ext cx="113380" cy="0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00" name="Line 438">
                <a:extLst>
                  <a:ext uri="{FF2B5EF4-FFF2-40B4-BE49-F238E27FC236}">
                    <a16:creationId xmlns="" xmlns:a16="http://schemas.microsoft.com/office/drawing/2014/main" id="{99470FF6-47B4-4972-B7D0-712048F780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92409" y="4246343"/>
                <a:ext cx="0" cy="75011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01" name="Line 439">
                <a:extLst>
                  <a:ext uri="{FF2B5EF4-FFF2-40B4-BE49-F238E27FC236}">
                    <a16:creationId xmlns="" xmlns:a16="http://schemas.microsoft.com/office/drawing/2014/main" id="{ECD653D7-412A-4A3B-80DD-598D218C5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42302" y="4288657"/>
                <a:ext cx="111459" cy="0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02" name="Line 440">
                <a:extLst>
                  <a:ext uri="{FF2B5EF4-FFF2-40B4-BE49-F238E27FC236}">
                    <a16:creationId xmlns="" xmlns:a16="http://schemas.microsoft.com/office/drawing/2014/main" id="{723CC6F0-4168-4116-B20F-C0F05F1B5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199953" y="4246343"/>
                <a:ext cx="0" cy="75011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03" name="Line 442">
                <a:extLst>
                  <a:ext uri="{FF2B5EF4-FFF2-40B4-BE49-F238E27FC236}">
                    <a16:creationId xmlns="" xmlns:a16="http://schemas.microsoft.com/office/drawing/2014/main" id="{35390BA4-2E23-4B8B-BCA1-A79B12DD7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449774" y="4246343"/>
                <a:ext cx="0" cy="75011"/>
              </a:xfrm>
              <a:prstGeom prst="line">
                <a:avLst/>
              </a:prstGeom>
              <a:noFill/>
              <a:ln w="19050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</p:grpSp>
        <p:grpSp>
          <p:nvGrpSpPr>
            <p:cNvPr id="23815" name="Group 403"/>
            <p:cNvGrpSpPr>
              <a:grpSpLocks/>
            </p:cNvGrpSpPr>
            <p:nvPr/>
          </p:nvGrpSpPr>
          <p:grpSpPr bwMode="auto">
            <a:xfrm>
              <a:off x="5147969" y="1945799"/>
              <a:ext cx="2761723" cy="1338264"/>
              <a:chOff x="6917348" y="1965091"/>
              <a:chExt cx="3344290" cy="1621050"/>
            </a:xfrm>
          </p:grpSpPr>
          <p:sp>
            <p:nvSpPr>
              <p:cNvPr id="405" name="Freeform 380">
                <a:extLst>
                  <a:ext uri="{FF2B5EF4-FFF2-40B4-BE49-F238E27FC236}">
                    <a16:creationId xmlns="" xmlns:a16="http://schemas.microsoft.com/office/drawing/2014/main" id="{811B886F-CD32-463E-84D2-770A758FC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7687" y="1965247"/>
                <a:ext cx="3344257" cy="1580810"/>
              </a:xfrm>
              <a:custGeom>
                <a:avLst/>
                <a:gdLst>
                  <a:gd name="T0" fmla="*/ 25 w 1098"/>
                  <a:gd name="T1" fmla="*/ 0 h 586"/>
                  <a:gd name="T2" fmla="*/ 27 w 1098"/>
                  <a:gd name="T3" fmla="*/ 24 h 586"/>
                  <a:gd name="T4" fmla="*/ 49 w 1098"/>
                  <a:gd name="T5" fmla="*/ 49 h 586"/>
                  <a:gd name="T6" fmla="*/ 55 w 1098"/>
                  <a:gd name="T7" fmla="*/ 75 h 586"/>
                  <a:gd name="T8" fmla="*/ 71 w 1098"/>
                  <a:gd name="T9" fmla="*/ 99 h 586"/>
                  <a:gd name="T10" fmla="*/ 82 w 1098"/>
                  <a:gd name="T11" fmla="*/ 123 h 586"/>
                  <a:gd name="T12" fmla="*/ 88 w 1098"/>
                  <a:gd name="T13" fmla="*/ 148 h 586"/>
                  <a:gd name="T14" fmla="*/ 102 w 1098"/>
                  <a:gd name="T15" fmla="*/ 172 h 586"/>
                  <a:gd name="T16" fmla="*/ 117 w 1098"/>
                  <a:gd name="T17" fmla="*/ 196 h 586"/>
                  <a:gd name="T18" fmla="*/ 187 w 1098"/>
                  <a:gd name="T19" fmla="*/ 220 h 586"/>
                  <a:gd name="T20" fmla="*/ 203 w 1098"/>
                  <a:gd name="T21" fmla="*/ 245 h 586"/>
                  <a:gd name="T22" fmla="*/ 236 w 1098"/>
                  <a:gd name="T23" fmla="*/ 269 h 586"/>
                  <a:gd name="T24" fmla="*/ 240 w 1098"/>
                  <a:gd name="T25" fmla="*/ 293 h 586"/>
                  <a:gd name="T26" fmla="*/ 278 w 1098"/>
                  <a:gd name="T27" fmla="*/ 317 h 586"/>
                  <a:gd name="T28" fmla="*/ 295 w 1098"/>
                  <a:gd name="T29" fmla="*/ 366 h 586"/>
                  <a:gd name="T30" fmla="*/ 348 w 1098"/>
                  <a:gd name="T31" fmla="*/ 390 h 586"/>
                  <a:gd name="T32" fmla="*/ 383 w 1098"/>
                  <a:gd name="T33" fmla="*/ 414 h 586"/>
                  <a:gd name="T34" fmla="*/ 438 w 1098"/>
                  <a:gd name="T35" fmla="*/ 438 h 586"/>
                  <a:gd name="T36" fmla="*/ 742 w 1098"/>
                  <a:gd name="T37" fmla="*/ 463 h 586"/>
                  <a:gd name="T38" fmla="*/ 779 w 1098"/>
                  <a:gd name="T39" fmla="*/ 487 h 586"/>
                  <a:gd name="T40" fmla="*/ 806 w 1098"/>
                  <a:gd name="T41" fmla="*/ 511 h 586"/>
                  <a:gd name="T42" fmla="*/ 810 w 1098"/>
                  <a:gd name="T43" fmla="*/ 537 h 586"/>
                  <a:gd name="T44" fmla="*/ 819 w 1098"/>
                  <a:gd name="T45" fmla="*/ 562 h 586"/>
                  <a:gd name="T46" fmla="*/ 843 w 1098"/>
                  <a:gd name="T47" fmla="*/ 586 h 586"/>
                  <a:gd name="T48" fmla="*/ 949 w 1098"/>
                  <a:gd name="T49" fmla="*/ 586 h 586"/>
                  <a:gd name="T50" fmla="*/ 951 w 1098"/>
                  <a:gd name="T51" fmla="*/ 586 h 586"/>
                  <a:gd name="T52" fmla="*/ 971 w 1098"/>
                  <a:gd name="T53" fmla="*/ 586 h 586"/>
                  <a:gd name="T54" fmla="*/ 975 w 1098"/>
                  <a:gd name="T55" fmla="*/ 586 h 586"/>
                  <a:gd name="T56" fmla="*/ 982 w 1098"/>
                  <a:gd name="T57" fmla="*/ 586 h 586"/>
                  <a:gd name="T58" fmla="*/ 1008 w 1098"/>
                  <a:gd name="T59" fmla="*/ 586 h 586"/>
                  <a:gd name="T60" fmla="*/ 1017 w 1098"/>
                  <a:gd name="T61" fmla="*/ 586 h 586"/>
                  <a:gd name="T62" fmla="*/ 1061 w 1098"/>
                  <a:gd name="T63" fmla="*/ 586 h 586"/>
                  <a:gd name="T64" fmla="*/ 1096 w 1098"/>
                  <a:gd name="T65" fmla="*/ 586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98" h="586">
                    <a:moveTo>
                      <a:pt x="0" y="0"/>
                    </a:moveTo>
                    <a:lnTo>
                      <a:pt x="25" y="0"/>
                    </a:lnTo>
                    <a:lnTo>
                      <a:pt x="25" y="24"/>
                    </a:lnTo>
                    <a:lnTo>
                      <a:pt x="27" y="24"/>
                    </a:lnTo>
                    <a:lnTo>
                      <a:pt x="27" y="49"/>
                    </a:lnTo>
                    <a:lnTo>
                      <a:pt x="49" y="49"/>
                    </a:lnTo>
                    <a:lnTo>
                      <a:pt x="49" y="75"/>
                    </a:lnTo>
                    <a:lnTo>
                      <a:pt x="55" y="75"/>
                    </a:lnTo>
                    <a:lnTo>
                      <a:pt x="55" y="99"/>
                    </a:lnTo>
                    <a:lnTo>
                      <a:pt x="71" y="99"/>
                    </a:lnTo>
                    <a:lnTo>
                      <a:pt x="71" y="123"/>
                    </a:lnTo>
                    <a:lnTo>
                      <a:pt x="82" y="123"/>
                    </a:lnTo>
                    <a:lnTo>
                      <a:pt x="82" y="148"/>
                    </a:lnTo>
                    <a:lnTo>
                      <a:pt x="88" y="148"/>
                    </a:lnTo>
                    <a:lnTo>
                      <a:pt x="88" y="172"/>
                    </a:lnTo>
                    <a:lnTo>
                      <a:pt x="102" y="172"/>
                    </a:lnTo>
                    <a:lnTo>
                      <a:pt x="102" y="196"/>
                    </a:lnTo>
                    <a:lnTo>
                      <a:pt x="117" y="196"/>
                    </a:lnTo>
                    <a:lnTo>
                      <a:pt x="117" y="220"/>
                    </a:lnTo>
                    <a:lnTo>
                      <a:pt x="187" y="220"/>
                    </a:lnTo>
                    <a:lnTo>
                      <a:pt x="187" y="245"/>
                    </a:lnTo>
                    <a:lnTo>
                      <a:pt x="203" y="245"/>
                    </a:lnTo>
                    <a:lnTo>
                      <a:pt x="203" y="269"/>
                    </a:lnTo>
                    <a:lnTo>
                      <a:pt x="236" y="269"/>
                    </a:lnTo>
                    <a:lnTo>
                      <a:pt x="236" y="293"/>
                    </a:lnTo>
                    <a:lnTo>
                      <a:pt x="240" y="293"/>
                    </a:lnTo>
                    <a:lnTo>
                      <a:pt x="240" y="317"/>
                    </a:lnTo>
                    <a:lnTo>
                      <a:pt x="278" y="317"/>
                    </a:lnTo>
                    <a:lnTo>
                      <a:pt x="278" y="366"/>
                    </a:lnTo>
                    <a:lnTo>
                      <a:pt x="295" y="366"/>
                    </a:lnTo>
                    <a:lnTo>
                      <a:pt x="295" y="390"/>
                    </a:lnTo>
                    <a:lnTo>
                      <a:pt x="348" y="390"/>
                    </a:lnTo>
                    <a:lnTo>
                      <a:pt x="348" y="414"/>
                    </a:lnTo>
                    <a:lnTo>
                      <a:pt x="383" y="414"/>
                    </a:lnTo>
                    <a:lnTo>
                      <a:pt x="383" y="438"/>
                    </a:lnTo>
                    <a:lnTo>
                      <a:pt x="438" y="438"/>
                    </a:lnTo>
                    <a:lnTo>
                      <a:pt x="438" y="463"/>
                    </a:lnTo>
                    <a:lnTo>
                      <a:pt x="742" y="463"/>
                    </a:lnTo>
                    <a:lnTo>
                      <a:pt x="742" y="487"/>
                    </a:lnTo>
                    <a:lnTo>
                      <a:pt x="779" y="487"/>
                    </a:lnTo>
                    <a:lnTo>
                      <a:pt x="779" y="511"/>
                    </a:lnTo>
                    <a:lnTo>
                      <a:pt x="806" y="511"/>
                    </a:lnTo>
                    <a:lnTo>
                      <a:pt x="806" y="537"/>
                    </a:lnTo>
                    <a:lnTo>
                      <a:pt x="810" y="537"/>
                    </a:lnTo>
                    <a:lnTo>
                      <a:pt x="810" y="562"/>
                    </a:lnTo>
                    <a:lnTo>
                      <a:pt x="819" y="562"/>
                    </a:lnTo>
                    <a:lnTo>
                      <a:pt x="843" y="562"/>
                    </a:lnTo>
                    <a:lnTo>
                      <a:pt x="843" y="586"/>
                    </a:lnTo>
                    <a:lnTo>
                      <a:pt x="929" y="586"/>
                    </a:lnTo>
                    <a:lnTo>
                      <a:pt x="949" y="586"/>
                    </a:lnTo>
                    <a:lnTo>
                      <a:pt x="951" y="586"/>
                    </a:lnTo>
                    <a:lnTo>
                      <a:pt x="951" y="586"/>
                    </a:lnTo>
                    <a:lnTo>
                      <a:pt x="960" y="586"/>
                    </a:lnTo>
                    <a:lnTo>
                      <a:pt x="971" y="586"/>
                    </a:lnTo>
                    <a:lnTo>
                      <a:pt x="971" y="586"/>
                    </a:lnTo>
                    <a:lnTo>
                      <a:pt x="975" y="586"/>
                    </a:lnTo>
                    <a:lnTo>
                      <a:pt x="977" y="586"/>
                    </a:lnTo>
                    <a:lnTo>
                      <a:pt x="982" y="586"/>
                    </a:lnTo>
                    <a:lnTo>
                      <a:pt x="997" y="586"/>
                    </a:lnTo>
                    <a:lnTo>
                      <a:pt x="1008" y="586"/>
                    </a:lnTo>
                    <a:lnTo>
                      <a:pt x="1015" y="586"/>
                    </a:lnTo>
                    <a:lnTo>
                      <a:pt x="1017" y="586"/>
                    </a:lnTo>
                    <a:lnTo>
                      <a:pt x="1050" y="586"/>
                    </a:lnTo>
                    <a:lnTo>
                      <a:pt x="1061" y="586"/>
                    </a:lnTo>
                    <a:lnTo>
                      <a:pt x="1078" y="586"/>
                    </a:lnTo>
                    <a:lnTo>
                      <a:pt x="1096" y="586"/>
                    </a:lnTo>
                    <a:lnTo>
                      <a:pt x="1098" y="586"/>
                    </a:lnTo>
                  </a:path>
                </a:pathLst>
              </a:custGeom>
              <a:noFill/>
              <a:ln w="28575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06" name="Line 444">
                <a:extLst>
                  <a:ext uri="{FF2B5EF4-FFF2-40B4-BE49-F238E27FC236}">
                    <a16:creationId xmlns="" xmlns:a16="http://schemas.microsoft.com/office/drawing/2014/main" id="{84710192-30D7-42AA-B0F7-A88D08EAD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12426" y="3438362"/>
                <a:ext cx="0" cy="78849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07" name="Line 445">
                <a:extLst>
                  <a:ext uri="{FF2B5EF4-FFF2-40B4-BE49-F238E27FC236}">
                    <a16:creationId xmlns="" xmlns:a16="http://schemas.microsoft.com/office/drawing/2014/main" id="{224D9334-BC92-4CCB-B600-552A6E58F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83427" y="3546058"/>
                <a:ext cx="115319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08" name="Line 446">
                <a:extLst>
                  <a:ext uri="{FF2B5EF4-FFF2-40B4-BE49-F238E27FC236}">
                    <a16:creationId xmlns="" xmlns:a16="http://schemas.microsoft.com/office/drawing/2014/main" id="{CB10F0F4-2AB5-4FA3-8D64-734C1A958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746852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09" name="Line 447">
                <a:extLst>
                  <a:ext uri="{FF2B5EF4-FFF2-40B4-BE49-F238E27FC236}">
                    <a16:creationId xmlns="" xmlns:a16="http://schemas.microsoft.com/office/drawing/2014/main" id="{323FF599-6E10-43C5-8ECF-2E44D5AC4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46852" y="3546058"/>
                <a:ext cx="111475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10" name="Line 448">
                <a:extLst>
                  <a:ext uri="{FF2B5EF4-FFF2-40B4-BE49-F238E27FC236}">
                    <a16:creationId xmlns="" xmlns:a16="http://schemas.microsoft.com/office/drawing/2014/main" id="{62A59EBD-B900-4F06-AC84-5A405C0CE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06434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11" name="Line 449">
                <a:extLst>
                  <a:ext uri="{FF2B5EF4-FFF2-40B4-BE49-F238E27FC236}">
                    <a16:creationId xmlns="" xmlns:a16="http://schemas.microsoft.com/office/drawing/2014/main" id="{7CA6EAF1-6719-4146-9DF7-4FD4790C7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52618" y="3546058"/>
                <a:ext cx="113397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12" name="Line 450">
                <a:extLst>
                  <a:ext uri="{FF2B5EF4-FFF2-40B4-BE49-F238E27FC236}">
                    <a16:creationId xmlns="" xmlns:a16="http://schemas.microsoft.com/office/drawing/2014/main" id="{9A280A72-144C-47AC-A4D2-9EA8ECDF6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12199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13" name="Line 451">
                <a:extLst>
                  <a:ext uri="{FF2B5EF4-FFF2-40B4-BE49-F238E27FC236}">
                    <a16:creationId xmlns="" xmlns:a16="http://schemas.microsoft.com/office/drawing/2014/main" id="{51C4EFD1-0ED5-4B44-B968-0195BB56C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58384" y="3546058"/>
                <a:ext cx="117242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14" name="Line 452">
                <a:extLst>
                  <a:ext uri="{FF2B5EF4-FFF2-40B4-BE49-F238E27FC236}">
                    <a16:creationId xmlns="" xmlns:a16="http://schemas.microsoft.com/office/drawing/2014/main" id="{124EB34A-7FD6-4A46-9E8E-70C0E479A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12199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15" name="Line 453">
                <a:extLst>
                  <a:ext uri="{FF2B5EF4-FFF2-40B4-BE49-F238E27FC236}">
                    <a16:creationId xmlns="" xmlns:a16="http://schemas.microsoft.com/office/drawing/2014/main" id="{7B6E2ACE-8556-4602-A26B-C18F5843B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87214" y="3546058"/>
                <a:ext cx="113397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16" name="Line 454">
                <a:extLst>
                  <a:ext uri="{FF2B5EF4-FFF2-40B4-BE49-F238E27FC236}">
                    <a16:creationId xmlns="" xmlns:a16="http://schemas.microsoft.com/office/drawing/2014/main" id="{55EF2450-3B3B-4F02-943E-1ECE84FD44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41030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17" name="Line 455">
                <a:extLst>
                  <a:ext uri="{FF2B5EF4-FFF2-40B4-BE49-F238E27FC236}">
                    <a16:creationId xmlns="" xmlns:a16="http://schemas.microsoft.com/office/drawing/2014/main" id="{99A7CA84-7B69-4EAA-AF8C-1B8DA6CB7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12199" y="3546058"/>
                <a:ext cx="113398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18" name="Line 456">
                <a:extLst>
                  <a:ext uri="{FF2B5EF4-FFF2-40B4-BE49-F238E27FC236}">
                    <a16:creationId xmlns="" xmlns:a16="http://schemas.microsoft.com/office/drawing/2014/main" id="{6B9397E9-2086-46F8-83FE-AD6106C79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75626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19" name="Line 457">
                <a:extLst>
                  <a:ext uri="{FF2B5EF4-FFF2-40B4-BE49-F238E27FC236}">
                    <a16:creationId xmlns="" xmlns:a16="http://schemas.microsoft.com/office/drawing/2014/main" id="{FE7B1B91-8E4A-46C3-A6DC-482B6306B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19887" y="3546058"/>
                <a:ext cx="111475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20" name="Line 458">
                <a:extLst>
                  <a:ext uri="{FF2B5EF4-FFF2-40B4-BE49-F238E27FC236}">
                    <a16:creationId xmlns="" xmlns:a16="http://schemas.microsoft.com/office/drawing/2014/main" id="{8475D817-84CE-466E-AD21-885C84981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75626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21" name="Line 459">
                <a:extLst>
                  <a:ext uri="{FF2B5EF4-FFF2-40B4-BE49-F238E27FC236}">
                    <a16:creationId xmlns="" xmlns:a16="http://schemas.microsoft.com/office/drawing/2014/main" id="{F1937328-E60F-46D9-9B9E-4B7708BFB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25654" y="3546058"/>
                <a:ext cx="115319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22" name="Line 460">
                <a:extLst>
                  <a:ext uri="{FF2B5EF4-FFF2-40B4-BE49-F238E27FC236}">
                    <a16:creationId xmlns="" xmlns:a16="http://schemas.microsoft.com/office/drawing/2014/main" id="{BABCB9E0-DBC2-4DE0-A344-1EEC6E569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87157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23" name="Line 461">
                <a:extLst>
                  <a:ext uri="{FF2B5EF4-FFF2-40B4-BE49-F238E27FC236}">
                    <a16:creationId xmlns="" xmlns:a16="http://schemas.microsoft.com/office/drawing/2014/main" id="{1368C385-C48E-4171-9C25-6F159E2BDE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41030" y="3546058"/>
                <a:ext cx="113397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24" name="Line 462">
                <a:extLst>
                  <a:ext uri="{FF2B5EF4-FFF2-40B4-BE49-F238E27FC236}">
                    <a16:creationId xmlns="" xmlns:a16="http://schemas.microsoft.com/office/drawing/2014/main" id="{E7327146-DCDE-4734-BA84-8F348E6AD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892923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25" name="Line 463">
                <a:extLst>
                  <a:ext uri="{FF2B5EF4-FFF2-40B4-BE49-F238E27FC236}">
                    <a16:creationId xmlns="" xmlns:a16="http://schemas.microsoft.com/office/drawing/2014/main" id="{A5263A87-7D19-40B7-BA92-7AC4AC501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52562" y="3546058"/>
                <a:ext cx="113397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26" name="Line 464">
                <a:extLst>
                  <a:ext uri="{FF2B5EF4-FFF2-40B4-BE49-F238E27FC236}">
                    <a16:creationId xmlns="" xmlns:a16="http://schemas.microsoft.com/office/drawing/2014/main" id="{8DF40A09-E3DF-4BFD-B465-C8BAF864C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08299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27" name="Line 465">
                <a:extLst>
                  <a:ext uri="{FF2B5EF4-FFF2-40B4-BE49-F238E27FC236}">
                    <a16:creationId xmlns="" xmlns:a16="http://schemas.microsoft.com/office/drawing/2014/main" id="{C2DBB4D2-F149-4EFD-8EED-D80E95AA41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00611" y="3546058"/>
                <a:ext cx="111475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28" name="Line 466">
                <a:extLst>
                  <a:ext uri="{FF2B5EF4-FFF2-40B4-BE49-F238E27FC236}">
                    <a16:creationId xmlns="" xmlns:a16="http://schemas.microsoft.com/office/drawing/2014/main" id="{E01368F2-E08E-421D-8A67-5CE8AD9B9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54426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29" name="Line 467">
                <a:extLst>
                  <a:ext uri="{FF2B5EF4-FFF2-40B4-BE49-F238E27FC236}">
                    <a16:creationId xmlns="" xmlns:a16="http://schemas.microsoft.com/office/drawing/2014/main" id="{E0F89249-47BB-4242-8FB7-517CD164B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25597" y="3546058"/>
                <a:ext cx="115319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30" name="Line 468">
                <a:extLst>
                  <a:ext uri="{FF2B5EF4-FFF2-40B4-BE49-F238E27FC236}">
                    <a16:creationId xmlns="" xmlns:a16="http://schemas.microsoft.com/office/drawing/2014/main" id="{9FE4BAEB-4188-40BF-BFE6-4F46070773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87101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31" name="Line 469">
                <a:extLst>
                  <a:ext uri="{FF2B5EF4-FFF2-40B4-BE49-F238E27FC236}">
                    <a16:creationId xmlns="" xmlns:a16="http://schemas.microsoft.com/office/drawing/2014/main" id="{A2DBE3A1-8C82-4CA6-8EDA-19E39A392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46738" y="3546058"/>
                <a:ext cx="111475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32" name="Line 470">
                <a:extLst>
                  <a:ext uri="{FF2B5EF4-FFF2-40B4-BE49-F238E27FC236}">
                    <a16:creationId xmlns="" xmlns:a16="http://schemas.microsoft.com/office/drawing/2014/main" id="{EA19790C-AD36-451B-852A-EC8AC6F3E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08242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33" name="Line 471">
                <a:extLst>
                  <a:ext uri="{FF2B5EF4-FFF2-40B4-BE49-F238E27FC236}">
                    <a16:creationId xmlns="" xmlns:a16="http://schemas.microsoft.com/office/drawing/2014/main" id="{C6458433-A3E8-499D-9A9D-DDAD1B6B8C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58270" y="3546058"/>
                <a:ext cx="107631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34" name="Line 472">
                <a:extLst>
                  <a:ext uri="{FF2B5EF4-FFF2-40B4-BE49-F238E27FC236}">
                    <a16:creationId xmlns="" xmlns:a16="http://schemas.microsoft.com/office/drawing/2014/main" id="{210B212A-3B91-434E-BD23-AAAE20168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12086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35" name="Line 473">
                <a:extLst>
                  <a:ext uri="{FF2B5EF4-FFF2-40B4-BE49-F238E27FC236}">
                    <a16:creationId xmlns="" xmlns:a16="http://schemas.microsoft.com/office/drawing/2014/main" id="{F9419914-D4F4-425B-A4BA-2F0767BF6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54370" y="3546058"/>
                <a:ext cx="111475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36" name="Line 474">
                <a:extLst>
                  <a:ext uri="{FF2B5EF4-FFF2-40B4-BE49-F238E27FC236}">
                    <a16:creationId xmlns="" xmlns:a16="http://schemas.microsoft.com/office/drawing/2014/main" id="{6FEF119B-38D5-4FEC-B314-2ED6EB2EA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115873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37" name="Line 475">
                <a:extLst>
                  <a:ext uri="{FF2B5EF4-FFF2-40B4-BE49-F238E27FC236}">
                    <a16:creationId xmlns="" xmlns:a16="http://schemas.microsoft.com/office/drawing/2014/main" id="{796FDDB3-D603-4BE6-B396-AF4397429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92809" y="3546058"/>
                <a:ext cx="117242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38" name="Line 476">
                <a:extLst>
                  <a:ext uri="{FF2B5EF4-FFF2-40B4-BE49-F238E27FC236}">
                    <a16:creationId xmlns="" xmlns:a16="http://schemas.microsoft.com/office/drawing/2014/main" id="{BB1F537F-8DB6-4505-AED9-F73BC4041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148548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39" name="Line 477">
                <a:extLst>
                  <a:ext uri="{FF2B5EF4-FFF2-40B4-BE49-F238E27FC236}">
                    <a16:creationId xmlns="" xmlns:a16="http://schemas.microsoft.com/office/drawing/2014/main" id="{63CBC8E7-4960-47DE-90B1-058DAC0F6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40860" y="3546058"/>
                <a:ext cx="113397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40" name="Line 478">
                <a:extLst>
                  <a:ext uri="{FF2B5EF4-FFF2-40B4-BE49-F238E27FC236}">
                    <a16:creationId xmlns="" xmlns:a16="http://schemas.microsoft.com/office/drawing/2014/main" id="{BD10754B-F88C-4534-A1D2-5975660A48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00441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41" name="Line 480">
                <a:extLst>
                  <a:ext uri="{FF2B5EF4-FFF2-40B4-BE49-F238E27FC236}">
                    <a16:creationId xmlns="" xmlns:a16="http://schemas.microsoft.com/office/drawing/2014/main" id="{31A922A6-ADC5-4050-9F8E-CC95AF6B6D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54256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442" name="Line 482">
                <a:extLst>
                  <a:ext uri="{FF2B5EF4-FFF2-40B4-BE49-F238E27FC236}">
                    <a16:creationId xmlns="" xmlns:a16="http://schemas.microsoft.com/office/drawing/2014/main" id="{C7FF5ED8-DBD6-46B2-B445-D332B52CC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261944" y="3501826"/>
                <a:ext cx="0" cy="84618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</p:grpSp>
      </p:grpSp>
      <p:sp>
        <p:nvSpPr>
          <p:cNvPr id="252" name="Text Box 6"/>
          <p:cNvSpPr txBox="1">
            <a:spLocks noChangeArrowheads="1"/>
          </p:cNvSpPr>
          <p:nvPr/>
        </p:nvSpPr>
        <p:spPr bwMode="auto">
          <a:xfrm>
            <a:off x="8312151" y="1338263"/>
            <a:ext cx="3657600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50000"/>
              </a:spcBef>
              <a:defRPr sz="2000"/>
            </a:lvl1pPr>
          </a:lstStyle>
          <a:p>
            <a:pPr>
              <a:defRPr/>
            </a:pPr>
            <a:r>
              <a:rPr lang="en-US" sz="1800" dirty="0">
                <a:latin typeface="Athelas" charset="0"/>
                <a:ea typeface="Athelas" charset="0"/>
                <a:cs typeface="Athelas" charset="0"/>
              </a:rPr>
              <a:t>Responses by Mutation Load</a:t>
            </a:r>
            <a:r>
              <a:rPr lang="en-US" sz="1800" baseline="30000" dirty="0">
                <a:latin typeface="Athelas" charset="0"/>
                <a:ea typeface="Athelas" charset="0"/>
                <a:cs typeface="Athelas" charset="0"/>
              </a:rPr>
              <a:t>[2]</a:t>
            </a:r>
            <a:r>
              <a:rPr lang="en-US" sz="1800" dirty="0">
                <a:latin typeface="Athelas" charset="0"/>
                <a:ea typeface="Athelas" charset="0"/>
                <a:cs typeface="Athelas" charset="0"/>
              </a:rPr>
              <a:t> </a:t>
            </a:r>
          </a:p>
        </p:txBody>
      </p:sp>
      <p:sp>
        <p:nvSpPr>
          <p:cNvPr id="253" name="Text Box 6"/>
          <p:cNvSpPr txBox="1">
            <a:spLocks noChangeArrowheads="1"/>
          </p:cNvSpPr>
          <p:nvPr/>
        </p:nvSpPr>
        <p:spPr bwMode="auto">
          <a:xfrm rot="-5400000">
            <a:off x="8039895" y="2715419"/>
            <a:ext cx="175736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50000"/>
              </a:spcBef>
              <a:defRPr sz="2000"/>
            </a:lvl1pPr>
          </a:lstStyle>
          <a:p>
            <a:pPr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Mutation Load/MB </a:t>
            </a:r>
          </a:p>
        </p:txBody>
      </p:sp>
      <p:sp>
        <p:nvSpPr>
          <p:cNvPr id="444" name="Text Box 6"/>
          <p:cNvSpPr txBox="1">
            <a:spLocks noChangeArrowheads="1"/>
          </p:cNvSpPr>
          <p:nvPr/>
        </p:nvSpPr>
        <p:spPr bwMode="auto">
          <a:xfrm>
            <a:off x="9128126" y="1784351"/>
            <a:ext cx="2487612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50000"/>
              </a:spcBef>
              <a:defRPr sz="2000"/>
            </a:lvl1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atin typeface="Athelas" charset="0"/>
                <a:ea typeface="Athelas" charset="0"/>
                <a:cs typeface="Athelas" charset="0"/>
              </a:rPr>
              <a:t>Responder/Nonresponder</a:t>
            </a:r>
          </a:p>
        </p:txBody>
      </p:sp>
      <p:grpSp>
        <p:nvGrpSpPr>
          <p:cNvPr id="23568" name="Group 9"/>
          <p:cNvGrpSpPr>
            <a:grpSpLocks/>
          </p:cNvGrpSpPr>
          <p:nvPr/>
        </p:nvGrpSpPr>
        <p:grpSpPr bwMode="auto">
          <a:xfrm>
            <a:off x="8626477" y="3976647"/>
            <a:ext cx="3248025" cy="1938380"/>
            <a:chOff x="8963460" y="3885773"/>
            <a:chExt cx="2830785" cy="1689676"/>
          </a:xfrm>
        </p:grpSpPr>
        <p:grpSp>
          <p:nvGrpSpPr>
            <p:cNvPr id="23725" name="Group 8"/>
            <p:cNvGrpSpPr>
              <a:grpSpLocks/>
            </p:cNvGrpSpPr>
            <p:nvPr/>
          </p:nvGrpSpPr>
          <p:grpSpPr bwMode="auto">
            <a:xfrm>
              <a:off x="9109223" y="3885773"/>
              <a:ext cx="2685022" cy="1689676"/>
              <a:chOff x="9109223" y="3885773"/>
              <a:chExt cx="2685022" cy="1689676"/>
            </a:xfrm>
          </p:grpSpPr>
          <p:grpSp>
            <p:nvGrpSpPr>
              <p:cNvPr id="23727" name="Group 444"/>
              <p:cNvGrpSpPr>
                <a:grpSpLocks/>
              </p:cNvGrpSpPr>
              <p:nvPr/>
            </p:nvGrpSpPr>
            <p:grpSpPr bwMode="auto">
              <a:xfrm>
                <a:off x="9432810" y="3885773"/>
                <a:ext cx="2361435" cy="1689676"/>
                <a:chOff x="2112158" y="4189379"/>
                <a:chExt cx="2361435" cy="1689676"/>
              </a:xfrm>
            </p:grpSpPr>
            <p:cxnSp>
              <p:nvCxnSpPr>
                <p:cNvPr id="23740" name="Straight Connector 44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841419" y="5628294"/>
                  <a:ext cx="593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3741" name="Straight Connector 44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267147" y="5628294"/>
                  <a:ext cx="593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3742" name="Straight Connector 44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418051" y="5628294"/>
                  <a:ext cx="593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3743" name="TextBox 448"/>
                <p:cNvSpPr txBox="1">
                  <a:spLocks noChangeArrowheads="1"/>
                </p:cNvSpPr>
                <p:nvPr/>
              </p:nvSpPr>
              <p:spPr bwMode="auto">
                <a:xfrm>
                  <a:off x="2112158" y="5637599"/>
                  <a:ext cx="678524" cy="241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1200">
                      <a:solidFill>
                        <a:srgbClr val="FFFFFF"/>
                      </a:solidFill>
                    </a:rPr>
                    <a:t>CR</a:t>
                  </a:r>
                </a:p>
              </p:txBody>
            </p:sp>
            <p:sp>
              <p:nvSpPr>
                <p:cNvPr id="23744" name="TextBox 449"/>
                <p:cNvSpPr txBox="1">
                  <a:spLocks noChangeArrowheads="1"/>
                </p:cNvSpPr>
                <p:nvPr/>
              </p:nvSpPr>
              <p:spPr bwMode="auto">
                <a:xfrm>
                  <a:off x="2533057" y="5637599"/>
                  <a:ext cx="678524" cy="241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1200">
                      <a:solidFill>
                        <a:srgbClr val="FFFFFF"/>
                      </a:solidFill>
                    </a:rPr>
                    <a:t>PR</a:t>
                  </a:r>
                </a:p>
              </p:txBody>
            </p:sp>
            <p:sp>
              <p:nvSpPr>
                <p:cNvPr id="23745" name="TextBox 450"/>
                <p:cNvSpPr txBox="1">
                  <a:spLocks noChangeArrowheads="1"/>
                </p:cNvSpPr>
                <p:nvPr/>
              </p:nvSpPr>
              <p:spPr bwMode="auto">
                <a:xfrm>
                  <a:off x="2962879" y="5637599"/>
                  <a:ext cx="678524" cy="241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1200">
                      <a:solidFill>
                        <a:srgbClr val="FFFFFF"/>
                      </a:solidFill>
                    </a:rPr>
                    <a:t>SD</a:t>
                  </a:r>
                </a:p>
              </p:txBody>
            </p:sp>
            <p:cxnSp>
              <p:nvCxnSpPr>
                <p:cNvPr id="23746" name="Straight Connector 45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681313" y="5622521"/>
                  <a:ext cx="593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3747" name="TextBox 452"/>
                <p:cNvSpPr txBox="1">
                  <a:spLocks noChangeArrowheads="1"/>
                </p:cNvSpPr>
                <p:nvPr/>
              </p:nvSpPr>
              <p:spPr bwMode="auto">
                <a:xfrm>
                  <a:off x="3377045" y="5637599"/>
                  <a:ext cx="678524" cy="241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1200">
                      <a:solidFill>
                        <a:srgbClr val="FFFFFF"/>
                      </a:solidFill>
                    </a:rPr>
                    <a:t>PD</a:t>
                  </a:r>
                </a:p>
              </p:txBody>
            </p:sp>
            <p:cxnSp>
              <p:nvCxnSpPr>
                <p:cNvPr id="23748" name="Straight Connector 45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099337" y="5617595"/>
                  <a:ext cx="593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3749" name="TextBox 454"/>
                <p:cNvSpPr txBox="1">
                  <a:spLocks noChangeArrowheads="1"/>
                </p:cNvSpPr>
                <p:nvPr/>
              </p:nvSpPr>
              <p:spPr bwMode="auto">
                <a:xfrm>
                  <a:off x="3795069" y="5637599"/>
                  <a:ext cx="678524" cy="241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1200">
                      <a:solidFill>
                        <a:srgbClr val="FFFFFF"/>
                      </a:solidFill>
                    </a:rPr>
                    <a:t>NE</a:t>
                  </a:r>
                </a:p>
              </p:txBody>
            </p:sp>
            <p:cxnSp>
              <p:nvCxnSpPr>
                <p:cNvPr id="23750" name="Straight Connector 455"/>
                <p:cNvCxnSpPr>
                  <a:cxnSpLocks/>
                </p:cNvCxnSpPr>
                <p:nvPr/>
              </p:nvCxnSpPr>
              <p:spPr bwMode="auto">
                <a:xfrm>
                  <a:off x="2452070" y="4561056"/>
                  <a:ext cx="0" cy="8481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57" name="Rectangle 456">
                  <a:extLst>
                    <a:ext uri="{FF2B5EF4-FFF2-40B4-BE49-F238E27FC236}">
                      <a16:creationId xmlns="" xmlns:a16="http://schemas.microsoft.com/office/drawing/2014/main" id="{D9B607A0-F16E-442B-8CFD-F44FE182FEE6}"/>
                    </a:ext>
                  </a:extLst>
                </p:cNvPr>
                <p:cNvSpPr/>
                <p:nvPr/>
              </p:nvSpPr>
              <p:spPr bwMode="auto">
                <a:xfrm>
                  <a:off x="2297236" y="4975510"/>
                  <a:ext cx="319605" cy="26828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  <a:extLst/>
              </p:spPr>
              <p:txBody>
                <a:bodyPr anchor="ctr">
                  <a:spAutoFit/>
                </a:bodyPr>
                <a:lstStyle/>
                <a:p>
                  <a:pPr algn="ctr" eaLnBrk="1" hangingPunct="1">
                    <a:defRPr/>
                  </a:pPr>
                  <a:endParaRPr lang="en-US" sz="14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="" xmlns:a16="http://schemas.microsoft.com/office/drawing/2014/main" id="{EB183095-DFCD-4D8B-9D93-910AACDBBE1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294469" y="5216207"/>
                  <a:ext cx="322372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1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753" name="Oval 458"/>
                <p:cNvSpPr>
                  <a:spLocks noChangeArrowheads="1"/>
                </p:cNvSpPr>
                <p:nvPr/>
              </p:nvSpPr>
              <p:spPr bwMode="auto">
                <a:xfrm>
                  <a:off x="2429055" y="4251548"/>
                  <a:ext cx="46030" cy="377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00">
                    <a:solidFill>
                      <a:schemeClr val="bg2"/>
                    </a:solidFill>
                  </a:endParaRPr>
                </a:p>
              </p:txBody>
            </p:sp>
            <p:cxnSp>
              <p:nvCxnSpPr>
                <p:cNvPr id="23754" name="Straight Connector 459"/>
                <p:cNvCxnSpPr>
                  <a:cxnSpLocks/>
                </p:cNvCxnSpPr>
                <p:nvPr/>
              </p:nvCxnSpPr>
              <p:spPr bwMode="auto">
                <a:xfrm>
                  <a:off x="2866696" y="5036161"/>
                  <a:ext cx="0" cy="4651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61" name="Rectangle 460">
                  <a:extLst>
                    <a:ext uri="{FF2B5EF4-FFF2-40B4-BE49-F238E27FC236}">
                      <a16:creationId xmlns="" xmlns:a16="http://schemas.microsoft.com/office/drawing/2014/main" id="{98D20C72-089A-4DE3-BC9B-903A92CA5709}"/>
                    </a:ext>
                  </a:extLst>
                </p:cNvPr>
                <p:cNvSpPr/>
                <p:nvPr/>
              </p:nvSpPr>
              <p:spPr bwMode="auto">
                <a:xfrm>
                  <a:off x="2710924" y="5114584"/>
                  <a:ext cx="319604" cy="268288"/>
                </a:xfrm>
                <a:prstGeom prst="rect">
                  <a:avLst/>
                </a:prstGeom>
                <a:solidFill>
                  <a:srgbClr val="F2F23A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  <a:extLst/>
              </p:spPr>
              <p:txBody>
                <a:bodyPr anchor="ctr">
                  <a:spAutoFit/>
                </a:bodyPr>
                <a:lstStyle/>
                <a:p>
                  <a:pPr algn="ctr" eaLnBrk="1" hangingPunct="1">
                    <a:defRPr/>
                  </a:pPr>
                  <a:endParaRPr lang="en-US" sz="14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62" name="Straight Connector 461">
                  <a:extLst>
                    <a:ext uri="{FF2B5EF4-FFF2-40B4-BE49-F238E27FC236}">
                      <a16:creationId xmlns="" xmlns:a16="http://schemas.microsoft.com/office/drawing/2014/main" id="{37648A2D-42B8-49BD-B559-1D8736CDC1F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709540" y="5292317"/>
                  <a:ext cx="32098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1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757" name="Straight Connector 462"/>
                <p:cNvCxnSpPr>
                  <a:cxnSpLocks/>
                </p:cNvCxnSpPr>
                <p:nvPr/>
              </p:nvCxnSpPr>
              <p:spPr bwMode="auto">
                <a:xfrm>
                  <a:off x="3291743" y="5069409"/>
                  <a:ext cx="0" cy="49792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64" name="Rectangle 463">
                  <a:extLst>
                    <a:ext uri="{FF2B5EF4-FFF2-40B4-BE49-F238E27FC236}">
                      <a16:creationId xmlns="" xmlns:a16="http://schemas.microsoft.com/office/drawing/2014/main" id="{FA50DB48-6308-4FB7-8031-DAD8CE47C810}"/>
                    </a:ext>
                  </a:extLst>
                </p:cNvPr>
                <p:cNvSpPr/>
                <p:nvPr/>
              </p:nvSpPr>
              <p:spPr bwMode="auto">
                <a:xfrm>
                  <a:off x="3130145" y="5235667"/>
                  <a:ext cx="322372" cy="26828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  <a:extLst/>
              </p:spPr>
              <p:txBody>
                <a:bodyPr anchor="ctr">
                  <a:spAutoFit/>
                </a:bodyPr>
                <a:lstStyle/>
                <a:p>
                  <a:pPr algn="ctr" eaLnBrk="1" hangingPunct="1">
                    <a:defRPr/>
                  </a:pPr>
                  <a:endParaRPr lang="en-US" sz="14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65" name="Straight Connector 464">
                  <a:extLst>
                    <a:ext uri="{FF2B5EF4-FFF2-40B4-BE49-F238E27FC236}">
                      <a16:creationId xmlns="" xmlns:a16="http://schemas.microsoft.com/office/drawing/2014/main" id="{F0A7F052-32EF-4D9B-966B-3065F00AD9E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30145" y="5404406"/>
                  <a:ext cx="322372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1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760" name="Oval 465"/>
                <p:cNvSpPr>
                  <a:spLocks noChangeArrowheads="1"/>
                </p:cNvSpPr>
                <p:nvPr/>
              </p:nvSpPr>
              <p:spPr bwMode="auto">
                <a:xfrm>
                  <a:off x="3268728" y="4702194"/>
                  <a:ext cx="46030" cy="377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3761" name="Oval 466"/>
                <p:cNvSpPr>
                  <a:spLocks noChangeArrowheads="1"/>
                </p:cNvSpPr>
                <p:nvPr/>
              </p:nvSpPr>
              <p:spPr bwMode="auto">
                <a:xfrm>
                  <a:off x="3268728" y="4818365"/>
                  <a:ext cx="46030" cy="377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00">
                    <a:solidFill>
                      <a:schemeClr val="bg2"/>
                    </a:solidFill>
                  </a:endParaRPr>
                </a:p>
              </p:txBody>
            </p:sp>
            <p:cxnSp>
              <p:nvCxnSpPr>
                <p:cNvPr id="23762" name="Straight Connector 467"/>
                <p:cNvCxnSpPr>
                  <a:cxnSpLocks/>
                </p:cNvCxnSpPr>
                <p:nvPr/>
              </p:nvCxnSpPr>
              <p:spPr bwMode="auto">
                <a:xfrm>
                  <a:off x="3708172" y="5034256"/>
                  <a:ext cx="0" cy="5488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69" name="Rectangle 468">
                  <a:extLst>
                    <a:ext uri="{FF2B5EF4-FFF2-40B4-BE49-F238E27FC236}">
                      <a16:creationId xmlns="" xmlns:a16="http://schemas.microsoft.com/office/drawing/2014/main" id="{DA1AC59A-6E15-41A4-A705-93F51F7B57BE}"/>
                    </a:ext>
                  </a:extLst>
                </p:cNvPr>
                <p:cNvSpPr/>
                <p:nvPr/>
              </p:nvSpPr>
              <p:spPr bwMode="auto">
                <a:xfrm>
                  <a:off x="3546601" y="5235667"/>
                  <a:ext cx="322372" cy="26828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  <a:extLst/>
              </p:spPr>
              <p:txBody>
                <a:bodyPr anchor="ctr">
                  <a:spAutoFit/>
                </a:bodyPr>
                <a:lstStyle/>
                <a:p>
                  <a:pPr algn="ctr" eaLnBrk="1" hangingPunct="1">
                    <a:defRPr/>
                  </a:pPr>
                  <a:endParaRPr lang="en-US" sz="14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="" xmlns:a16="http://schemas.microsoft.com/office/drawing/2014/main" id="{91033C3C-2C8B-4DA1-9F22-5414C3AC98C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546601" y="5404406"/>
                  <a:ext cx="322372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1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765" name="Oval 470"/>
                <p:cNvSpPr>
                  <a:spLocks noChangeArrowheads="1"/>
                </p:cNvSpPr>
                <p:nvPr/>
              </p:nvSpPr>
              <p:spPr bwMode="auto">
                <a:xfrm>
                  <a:off x="3685157" y="4189379"/>
                  <a:ext cx="46030" cy="377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3766" name="Oval 471"/>
                <p:cNvSpPr>
                  <a:spLocks noChangeArrowheads="1"/>
                </p:cNvSpPr>
                <p:nvPr/>
              </p:nvSpPr>
              <p:spPr bwMode="auto">
                <a:xfrm>
                  <a:off x="3687062" y="4846980"/>
                  <a:ext cx="46030" cy="377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00">
                    <a:solidFill>
                      <a:schemeClr val="bg2"/>
                    </a:solidFill>
                  </a:endParaRPr>
                </a:p>
              </p:txBody>
            </p:sp>
            <p:cxnSp>
              <p:nvCxnSpPr>
                <p:cNvPr id="23767" name="Straight Connector 472"/>
                <p:cNvCxnSpPr>
                  <a:cxnSpLocks/>
                </p:cNvCxnSpPr>
                <p:nvPr/>
              </p:nvCxnSpPr>
              <p:spPr bwMode="auto">
                <a:xfrm>
                  <a:off x="4127854" y="4953556"/>
                  <a:ext cx="0" cy="6163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74" name="Rectangle 473">
                  <a:extLst>
                    <a:ext uri="{FF2B5EF4-FFF2-40B4-BE49-F238E27FC236}">
                      <a16:creationId xmlns="" xmlns:a16="http://schemas.microsoft.com/office/drawing/2014/main" id="{10AFF7E9-6148-470F-B262-6A47219A45BB}"/>
                    </a:ext>
                  </a:extLst>
                </p:cNvPr>
                <p:cNvSpPr/>
                <p:nvPr/>
              </p:nvSpPr>
              <p:spPr bwMode="auto">
                <a:xfrm>
                  <a:off x="3968589" y="5212055"/>
                  <a:ext cx="318221" cy="26846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10000"/>
                    </a:schemeClr>
                  </a:solidFill>
                </a:ln>
                <a:extLst/>
              </p:spPr>
              <p:txBody>
                <a:bodyPr anchor="ctr">
                  <a:spAutoFit/>
                </a:bodyPr>
                <a:lstStyle/>
                <a:p>
                  <a:pPr algn="ctr" eaLnBrk="1" hangingPunct="1">
                    <a:defRPr/>
                  </a:pPr>
                  <a:endParaRPr lang="en-US" sz="14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475" name="Straight Connector 474">
                  <a:extLst>
                    <a:ext uri="{FF2B5EF4-FFF2-40B4-BE49-F238E27FC236}">
                      <a16:creationId xmlns="" xmlns:a16="http://schemas.microsoft.com/office/drawing/2014/main" id="{3D5FBC3C-D45A-45F0-80D1-17A28A30660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967206" y="5416860"/>
                  <a:ext cx="32098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1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770" name="Oval 475"/>
                <p:cNvSpPr>
                  <a:spLocks noChangeArrowheads="1"/>
                </p:cNvSpPr>
                <p:nvPr/>
              </p:nvSpPr>
              <p:spPr bwMode="auto">
                <a:xfrm>
                  <a:off x="4104839" y="4422674"/>
                  <a:ext cx="46030" cy="377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3771" name="Oval 476"/>
                <p:cNvSpPr>
                  <a:spLocks noChangeArrowheads="1"/>
                </p:cNvSpPr>
                <p:nvPr/>
              </p:nvSpPr>
              <p:spPr bwMode="auto">
                <a:xfrm>
                  <a:off x="4104839" y="4538845"/>
                  <a:ext cx="46030" cy="3772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Wingdings" charset="2"/>
                    <a:buChar char="§"/>
                    <a:defRPr sz="2800">
                      <a:solidFill>
                        <a:srgbClr val="FEFDDE"/>
                      </a:solidFill>
                      <a:latin typeface="Arial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600">
                      <a:solidFill>
                        <a:srgbClr val="FEFDDE"/>
                      </a:solidFill>
                      <a:latin typeface="Arial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400">
                      <a:solidFill>
                        <a:srgbClr val="FEFDDE"/>
                      </a:solidFill>
                      <a:latin typeface="Arial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200">
                      <a:solidFill>
                        <a:srgbClr val="FEFDDE"/>
                      </a:solidFill>
                      <a:latin typeface="Arial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700"/>
                    </a:spcAft>
                    <a:buClr>
                      <a:srgbClr val="FEFDDE"/>
                    </a:buClr>
                    <a:buFont typeface="Arial" charset="0"/>
                    <a:buChar char="–"/>
                    <a:defRPr sz="2000">
                      <a:solidFill>
                        <a:srgbClr val="FEFDDE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1400">
                    <a:solidFill>
                      <a:schemeClr val="bg2"/>
                    </a:solidFill>
                  </a:endParaRPr>
                </a:p>
              </p:txBody>
            </p:sp>
            <p:grpSp>
              <p:nvGrpSpPr>
                <p:cNvPr id="23772" name="Group 477"/>
                <p:cNvGrpSpPr>
                  <a:grpSpLocks/>
                </p:cNvGrpSpPr>
                <p:nvPr/>
              </p:nvGrpSpPr>
              <p:grpSpPr bwMode="auto">
                <a:xfrm>
                  <a:off x="2151768" y="4407193"/>
                  <a:ext cx="60138" cy="1247507"/>
                  <a:chOff x="1169497" y="4562837"/>
                  <a:chExt cx="60138" cy="1247507"/>
                </a:xfrm>
              </p:grpSpPr>
              <p:cxnSp>
                <p:nvCxnSpPr>
                  <p:cNvPr id="23774" name="Straight Connector 479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95782" y="5780694"/>
                    <a:ext cx="59300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3775" name="Straight Connector 4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69497" y="5047291"/>
                    <a:ext cx="5915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3776" name="Straight Connector 48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69497" y="4798830"/>
                    <a:ext cx="5915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3777" name="Straight Connector 48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69497" y="4562837"/>
                    <a:ext cx="5915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3778" name="Straight Connector 48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69497" y="5278295"/>
                    <a:ext cx="5915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3779" name="Straight Connector 4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69497" y="5751043"/>
                    <a:ext cx="5915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3780" name="Straight Connector 48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70482" y="5509794"/>
                    <a:ext cx="5915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23773" name="Freeform 295"/>
                <p:cNvSpPr>
                  <a:spLocks/>
                </p:cNvSpPr>
                <p:nvPr/>
              </p:nvSpPr>
              <p:spPr bwMode="auto">
                <a:xfrm>
                  <a:off x="2206400" y="4394663"/>
                  <a:ext cx="2178056" cy="1200882"/>
                </a:xfrm>
                <a:custGeom>
                  <a:avLst/>
                  <a:gdLst>
                    <a:gd name="T0" fmla="*/ 0 w 3953865"/>
                    <a:gd name="T1" fmla="*/ 0 h 1616659"/>
                    <a:gd name="T2" fmla="*/ 0 w 3953865"/>
                    <a:gd name="T3" fmla="*/ 1287 h 1616659"/>
                    <a:gd name="T4" fmla="*/ 2 w 3953865"/>
                    <a:gd name="T5" fmla="*/ 1287 h 161665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953865" h="1616659">
                      <a:moveTo>
                        <a:pt x="0" y="0"/>
                      </a:moveTo>
                      <a:lnTo>
                        <a:pt x="0" y="1616659"/>
                      </a:lnTo>
                      <a:lnTo>
                        <a:pt x="3953865" y="1616659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it-IT"/>
                </a:p>
              </p:txBody>
            </p:sp>
          </p:grpSp>
          <p:sp>
            <p:nvSpPr>
              <p:cNvPr id="23728" name="TextBox 487"/>
              <p:cNvSpPr txBox="1">
                <a:spLocks noChangeArrowheads="1"/>
              </p:cNvSpPr>
              <p:nvPr/>
            </p:nvSpPr>
            <p:spPr bwMode="auto">
              <a:xfrm>
                <a:off x="9109223" y="4194780"/>
                <a:ext cx="415171" cy="241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charset="2"/>
                  <a:buChar char="§"/>
                  <a:defRPr sz="2800">
                    <a:solidFill>
                      <a:srgbClr val="FEFDDE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600">
                    <a:solidFill>
                      <a:srgbClr val="FEFDDE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400">
                    <a:solidFill>
                      <a:srgbClr val="FEFDDE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200">
                    <a:solidFill>
                      <a:srgbClr val="FEFDDE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9pPr>
              </a:lstStyle>
              <a:p>
                <a:pPr algn="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200">
                    <a:solidFill>
                      <a:srgbClr val="FFFFFF"/>
                    </a:solidFill>
                  </a:rPr>
                  <a:t>40</a:t>
                </a:r>
              </a:p>
            </p:txBody>
          </p:sp>
          <p:sp>
            <p:nvSpPr>
              <p:cNvPr id="23729" name="TextBox 488"/>
              <p:cNvSpPr txBox="1">
                <a:spLocks noChangeArrowheads="1"/>
              </p:cNvSpPr>
              <p:nvPr/>
            </p:nvSpPr>
            <p:spPr bwMode="auto">
              <a:xfrm>
                <a:off x="9109223" y="4446532"/>
                <a:ext cx="415171" cy="241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charset="2"/>
                  <a:buChar char="§"/>
                  <a:defRPr sz="2800">
                    <a:solidFill>
                      <a:srgbClr val="FEFDDE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600">
                    <a:solidFill>
                      <a:srgbClr val="FEFDDE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400">
                    <a:solidFill>
                      <a:srgbClr val="FEFDDE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200">
                    <a:solidFill>
                      <a:srgbClr val="FEFDDE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9pPr>
              </a:lstStyle>
              <a:p>
                <a:pPr algn="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200">
                    <a:solidFill>
                      <a:srgbClr val="FFFFFF"/>
                    </a:solidFill>
                  </a:rPr>
                  <a:t>30</a:t>
                </a:r>
              </a:p>
            </p:txBody>
          </p:sp>
          <p:sp>
            <p:nvSpPr>
              <p:cNvPr id="23730" name="TextBox 489"/>
              <p:cNvSpPr txBox="1">
                <a:spLocks noChangeArrowheads="1"/>
              </p:cNvSpPr>
              <p:nvPr/>
            </p:nvSpPr>
            <p:spPr bwMode="auto">
              <a:xfrm>
                <a:off x="9109223" y="4674078"/>
                <a:ext cx="415171" cy="241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charset="2"/>
                  <a:buChar char="§"/>
                  <a:defRPr sz="2800">
                    <a:solidFill>
                      <a:srgbClr val="FEFDDE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600">
                    <a:solidFill>
                      <a:srgbClr val="FEFDDE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400">
                    <a:solidFill>
                      <a:srgbClr val="FEFDDE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200">
                    <a:solidFill>
                      <a:srgbClr val="FEFDDE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9pPr>
              </a:lstStyle>
              <a:p>
                <a:pPr algn="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200">
                    <a:solidFill>
                      <a:srgbClr val="FFFFFF"/>
                    </a:solidFill>
                  </a:rPr>
                  <a:t>20</a:t>
                </a:r>
              </a:p>
            </p:txBody>
          </p:sp>
          <p:sp>
            <p:nvSpPr>
              <p:cNvPr id="23731" name="TextBox 490"/>
              <p:cNvSpPr txBox="1">
                <a:spLocks noChangeArrowheads="1"/>
              </p:cNvSpPr>
              <p:nvPr/>
            </p:nvSpPr>
            <p:spPr bwMode="auto">
              <a:xfrm>
                <a:off x="9109223" y="5147568"/>
                <a:ext cx="415171" cy="241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charset="2"/>
                  <a:buChar char="§"/>
                  <a:defRPr sz="2800">
                    <a:solidFill>
                      <a:srgbClr val="FEFDDE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600">
                    <a:solidFill>
                      <a:srgbClr val="FEFDDE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400">
                    <a:solidFill>
                      <a:srgbClr val="FEFDDE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200">
                    <a:solidFill>
                      <a:srgbClr val="FEFDDE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9pPr>
              </a:lstStyle>
              <a:p>
                <a:pPr algn="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200">
                    <a:solidFill>
                      <a:srgbClr val="FFFFFF"/>
                    </a:solidFill>
                  </a:rPr>
                  <a:t>0</a:t>
                </a:r>
              </a:p>
            </p:txBody>
          </p:sp>
          <p:cxnSp>
            <p:nvCxnSpPr>
              <p:cNvPr id="23732" name="Straight Connector 491"/>
              <p:cNvCxnSpPr>
                <a:cxnSpLocks noChangeShapeType="1"/>
              </p:cNvCxnSpPr>
              <p:nvPr/>
            </p:nvCxnSpPr>
            <p:spPr bwMode="auto">
              <a:xfrm rot="5400000">
                <a:off x="9502529" y="5322500"/>
                <a:ext cx="593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733" name="Straight Connector 492"/>
              <p:cNvCxnSpPr>
                <a:cxnSpLocks noChangeShapeType="1"/>
              </p:cNvCxnSpPr>
              <p:nvPr/>
            </p:nvCxnSpPr>
            <p:spPr bwMode="auto">
              <a:xfrm>
                <a:off x="9476244" y="4589097"/>
                <a:ext cx="591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734" name="Straight Connector 493"/>
              <p:cNvCxnSpPr>
                <a:cxnSpLocks noChangeShapeType="1"/>
              </p:cNvCxnSpPr>
              <p:nvPr/>
            </p:nvCxnSpPr>
            <p:spPr bwMode="auto">
              <a:xfrm>
                <a:off x="9476244" y="4340636"/>
                <a:ext cx="591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735" name="Straight Connector 494"/>
              <p:cNvCxnSpPr>
                <a:cxnSpLocks noChangeShapeType="1"/>
              </p:cNvCxnSpPr>
              <p:nvPr/>
            </p:nvCxnSpPr>
            <p:spPr bwMode="auto">
              <a:xfrm>
                <a:off x="9476244" y="4104643"/>
                <a:ext cx="591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736" name="Straight Connector 495"/>
              <p:cNvCxnSpPr>
                <a:cxnSpLocks noChangeShapeType="1"/>
              </p:cNvCxnSpPr>
              <p:nvPr/>
            </p:nvCxnSpPr>
            <p:spPr bwMode="auto">
              <a:xfrm>
                <a:off x="9476244" y="4820101"/>
                <a:ext cx="591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737" name="Straight Connector 496"/>
              <p:cNvCxnSpPr>
                <a:cxnSpLocks noChangeShapeType="1"/>
              </p:cNvCxnSpPr>
              <p:nvPr/>
            </p:nvCxnSpPr>
            <p:spPr bwMode="auto">
              <a:xfrm>
                <a:off x="9476244" y="5292849"/>
                <a:ext cx="591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3738" name="TextBox 497"/>
              <p:cNvSpPr txBox="1">
                <a:spLocks noChangeArrowheads="1"/>
              </p:cNvSpPr>
              <p:nvPr/>
            </p:nvSpPr>
            <p:spPr bwMode="auto">
              <a:xfrm>
                <a:off x="9110208" y="4905577"/>
                <a:ext cx="415171" cy="2414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charset="2"/>
                  <a:buChar char="§"/>
                  <a:defRPr sz="2800">
                    <a:solidFill>
                      <a:srgbClr val="FEFDDE"/>
                    </a:solidFill>
                    <a:latin typeface="Arial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600">
                    <a:solidFill>
                      <a:srgbClr val="FEFDDE"/>
                    </a:solidFill>
                    <a:latin typeface="Arial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400">
                    <a:solidFill>
                      <a:srgbClr val="FEFDDE"/>
                    </a:solidFill>
                    <a:latin typeface="Arial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200">
                    <a:solidFill>
                      <a:srgbClr val="FEFDDE"/>
                    </a:solidFill>
                    <a:latin typeface="Arial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charset="0"/>
                  <a:buChar char="–"/>
                  <a:defRPr sz="2000">
                    <a:solidFill>
                      <a:srgbClr val="FEFDDE"/>
                    </a:solidFill>
                    <a:latin typeface="Arial" charset="0"/>
                  </a:defRPr>
                </a:lvl9pPr>
              </a:lstStyle>
              <a:p>
                <a:pPr algn="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200">
                    <a:solidFill>
                      <a:srgbClr val="FFFFFF"/>
                    </a:solidFill>
                  </a:rPr>
                  <a:t>10</a:t>
                </a:r>
              </a:p>
            </p:txBody>
          </p:sp>
          <p:cxnSp>
            <p:nvCxnSpPr>
              <p:cNvPr id="23739" name="Straight Connector 498"/>
              <p:cNvCxnSpPr>
                <a:cxnSpLocks noChangeShapeType="1"/>
              </p:cNvCxnSpPr>
              <p:nvPr/>
            </p:nvCxnSpPr>
            <p:spPr bwMode="auto">
              <a:xfrm>
                <a:off x="9477229" y="5051600"/>
                <a:ext cx="591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3726" name="TextBox 499"/>
            <p:cNvSpPr txBox="1">
              <a:spLocks noChangeArrowheads="1"/>
            </p:cNvSpPr>
            <p:nvPr/>
          </p:nvSpPr>
          <p:spPr bwMode="auto">
            <a:xfrm>
              <a:off x="8963460" y="3968839"/>
              <a:ext cx="561274" cy="24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</a:rPr>
                <a:t>50</a:t>
              </a:r>
            </a:p>
          </p:txBody>
        </p:sp>
      </p:grpSp>
      <p:sp>
        <p:nvSpPr>
          <p:cNvPr id="501" name="Text Box 6"/>
          <p:cNvSpPr txBox="1">
            <a:spLocks noChangeArrowheads="1"/>
          </p:cNvSpPr>
          <p:nvPr/>
        </p:nvSpPr>
        <p:spPr bwMode="auto">
          <a:xfrm>
            <a:off x="9183689" y="3802063"/>
            <a:ext cx="2587625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50000"/>
              </a:spcBef>
              <a:defRPr sz="2000"/>
            </a:lvl1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atin typeface="Athelas" charset="0"/>
                <a:ea typeface="Athelas" charset="0"/>
                <a:cs typeface="Athelas" charset="0"/>
              </a:rPr>
              <a:t>Objective Response Status</a:t>
            </a:r>
          </a:p>
        </p:txBody>
      </p:sp>
      <p:grpSp>
        <p:nvGrpSpPr>
          <p:cNvPr id="23570" name="Group 11"/>
          <p:cNvGrpSpPr>
            <a:grpSpLocks/>
          </p:cNvGrpSpPr>
          <p:nvPr/>
        </p:nvGrpSpPr>
        <p:grpSpPr bwMode="auto">
          <a:xfrm>
            <a:off x="8782052" y="2103439"/>
            <a:ext cx="2535237" cy="1589087"/>
            <a:chOff x="9366549" y="1786622"/>
            <a:chExt cx="2535673" cy="1588814"/>
          </a:xfrm>
        </p:grpSpPr>
        <p:sp>
          <p:nvSpPr>
            <p:cNvPr id="23694" name="TextBox 250"/>
            <p:cNvSpPr txBox="1">
              <a:spLocks noChangeArrowheads="1"/>
            </p:cNvSpPr>
            <p:nvPr/>
          </p:nvSpPr>
          <p:spPr bwMode="auto">
            <a:xfrm>
              <a:off x="9366549" y="1786622"/>
              <a:ext cx="5612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</a:rPr>
                <a:t>50</a:t>
              </a:r>
            </a:p>
          </p:txBody>
        </p:sp>
        <p:sp>
          <p:nvSpPr>
            <p:cNvPr id="23695" name="TextBox 253"/>
            <p:cNvSpPr txBox="1">
              <a:spLocks noChangeArrowheads="1"/>
            </p:cNvSpPr>
            <p:nvPr/>
          </p:nvSpPr>
          <p:spPr bwMode="auto">
            <a:xfrm>
              <a:off x="9512651" y="2021263"/>
              <a:ext cx="4151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</a:rPr>
                <a:t>40</a:t>
              </a:r>
            </a:p>
          </p:txBody>
        </p:sp>
        <p:sp>
          <p:nvSpPr>
            <p:cNvPr id="23696" name="TextBox 254"/>
            <p:cNvSpPr txBox="1">
              <a:spLocks noChangeArrowheads="1"/>
            </p:cNvSpPr>
            <p:nvPr/>
          </p:nvSpPr>
          <p:spPr bwMode="auto">
            <a:xfrm>
              <a:off x="9512651" y="2273015"/>
              <a:ext cx="4151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</a:rPr>
                <a:t>30</a:t>
              </a:r>
            </a:p>
          </p:txBody>
        </p:sp>
        <p:sp>
          <p:nvSpPr>
            <p:cNvPr id="23697" name="TextBox 255"/>
            <p:cNvSpPr txBox="1">
              <a:spLocks noChangeArrowheads="1"/>
            </p:cNvSpPr>
            <p:nvPr/>
          </p:nvSpPr>
          <p:spPr bwMode="auto">
            <a:xfrm>
              <a:off x="9512651" y="2500561"/>
              <a:ext cx="4151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</a:rPr>
                <a:t>20</a:t>
              </a:r>
            </a:p>
          </p:txBody>
        </p:sp>
        <p:sp>
          <p:nvSpPr>
            <p:cNvPr id="23698" name="TextBox 257"/>
            <p:cNvSpPr txBox="1">
              <a:spLocks noChangeArrowheads="1"/>
            </p:cNvSpPr>
            <p:nvPr/>
          </p:nvSpPr>
          <p:spPr bwMode="auto">
            <a:xfrm>
              <a:off x="9512651" y="2974051"/>
              <a:ext cx="4151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</a:rPr>
                <a:t>0</a:t>
              </a:r>
            </a:p>
          </p:txBody>
        </p:sp>
        <p:cxnSp>
          <p:nvCxnSpPr>
            <p:cNvPr id="23699" name="Straight Connector 258"/>
            <p:cNvCxnSpPr>
              <a:cxnSpLocks noChangeShapeType="1"/>
            </p:cNvCxnSpPr>
            <p:nvPr/>
          </p:nvCxnSpPr>
          <p:spPr bwMode="auto">
            <a:xfrm rot="5400000">
              <a:off x="10888810" y="3148983"/>
              <a:ext cx="593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00" name="Straight Connector 259"/>
            <p:cNvCxnSpPr>
              <a:cxnSpLocks noChangeShapeType="1"/>
            </p:cNvCxnSpPr>
            <p:nvPr/>
          </p:nvCxnSpPr>
          <p:spPr bwMode="auto">
            <a:xfrm rot="5400000">
              <a:off x="9905957" y="3148983"/>
              <a:ext cx="593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01" name="Straight Connector 260"/>
            <p:cNvCxnSpPr>
              <a:cxnSpLocks noChangeShapeType="1"/>
            </p:cNvCxnSpPr>
            <p:nvPr/>
          </p:nvCxnSpPr>
          <p:spPr bwMode="auto">
            <a:xfrm>
              <a:off x="9879672" y="2415580"/>
              <a:ext cx="591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02" name="Straight Connector 261"/>
            <p:cNvCxnSpPr>
              <a:cxnSpLocks noChangeShapeType="1"/>
            </p:cNvCxnSpPr>
            <p:nvPr/>
          </p:nvCxnSpPr>
          <p:spPr bwMode="auto">
            <a:xfrm>
              <a:off x="9879672" y="2167119"/>
              <a:ext cx="591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03" name="Straight Connector 263"/>
            <p:cNvCxnSpPr>
              <a:cxnSpLocks noChangeShapeType="1"/>
            </p:cNvCxnSpPr>
            <p:nvPr/>
          </p:nvCxnSpPr>
          <p:spPr bwMode="auto">
            <a:xfrm>
              <a:off x="9879672" y="1931126"/>
              <a:ext cx="591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04" name="Straight Connector 264"/>
            <p:cNvCxnSpPr>
              <a:cxnSpLocks noChangeShapeType="1"/>
            </p:cNvCxnSpPr>
            <p:nvPr/>
          </p:nvCxnSpPr>
          <p:spPr bwMode="auto">
            <a:xfrm>
              <a:off x="9879672" y="2646584"/>
              <a:ext cx="591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05" name="Straight Connector 265"/>
            <p:cNvCxnSpPr>
              <a:cxnSpLocks noChangeShapeType="1"/>
            </p:cNvCxnSpPr>
            <p:nvPr/>
          </p:nvCxnSpPr>
          <p:spPr bwMode="auto">
            <a:xfrm>
              <a:off x="9879672" y="3119332"/>
              <a:ext cx="591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706" name="TextBox 266"/>
            <p:cNvSpPr txBox="1">
              <a:spLocks noChangeArrowheads="1"/>
            </p:cNvSpPr>
            <p:nvPr/>
          </p:nvSpPr>
          <p:spPr bwMode="auto">
            <a:xfrm>
              <a:off x="9934528" y="3098437"/>
              <a:ext cx="9839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</a:rPr>
                <a:t>CR/PR</a:t>
              </a:r>
            </a:p>
          </p:txBody>
        </p:sp>
        <p:sp>
          <p:nvSpPr>
            <p:cNvPr id="23707" name="Freeform 295"/>
            <p:cNvSpPr>
              <a:spLocks/>
            </p:cNvSpPr>
            <p:nvPr/>
          </p:nvSpPr>
          <p:spPr bwMode="auto">
            <a:xfrm>
              <a:off x="9934699" y="1917901"/>
              <a:ext cx="1967523" cy="1200882"/>
            </a:xfrm>
            <a:custGeom>
              <a:avLst/>
              <a:gdLst>
                <a:gd name="T0" fmla="*/ 0 w 3953865"/>
                <a:gd name="T1" fmla="*/ 0 h 1616659"/>
                <a:gd name="T2" fmla="*/ 0 w 3953865"/>
                <a:gd name="T3" fmla="*/ 1287 h 1616659"/>
                <a:gd name="T4" fmla="*/ 0 w 3953865"/>
                <a:gd name="T5" fmla="*/ 1287 h 16166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53865" h="1616659">
                  <a:moveTo>
                    <a:pt x="0" y="0"/>
                  </a:moveTo>
                  <a:lnTo>
                    <a:pt x="0" y="1616659"/>
                  </a:lnTo>
                  <a:lnTo>
                    <a:pt x="3953865" y="1616659"/>
                  </a:lnTo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it-IT"/>
            </a:p>
          </p:txBody>
        </p:sp>
        <p:sp>
          <p:nvSpPr>
            <p:cNvPr id="23708" name="TextBox 282"/>
            <p:cNvSpPr txBox="1">
              <a:spLocks noChangeArrowheads="1"/>
            </p:cNvSpPr>
            <p:nvPr/>
          </p:nvSpPr>
          <p:spPr bwMode="auto">
            <a:xfrm>
              <a:off x="9513636" y="2732060"/>
              <a:ext cx="4151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</a:rPr>
                <a:t>10</a:t>
              </a:r>
            </a:p>
          </p:txBody>
        </p:sp>
        <p:cxnSp>
          <p:nvCxnSpPr>
            <p:cNvPr id="23709" name="Straight Connector 292"/>
            <p:cNvCxnSpPr>
              <a:cxnSpLocks noChangeShapeType="1"/>
            </p:cNvCxnSpPr>
            <p:nvPr/>
          </p:nvCxnSpPr>
          <p:spPr bwMode="auto">
            <a:xfrm>
              <a:off x="9880657" y="2878083"/>
              <a:ext cx="591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710" name="Straight Connector 293"/>
            <p:cNvCxnSpPr>
              <a:cxnSpLocks noChangeShapeType="1"/>
            </p:cNvCxnSpPr>
            <p:nvPr/>
          </p:nvCxnSpPr>
          <p:spPr bwMode="auto">
            <a:xfrm>
              <a:off x="10426494" y="2590098"/>
              <a:ext cx="0" cy="5155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711" name="Oval 311"/>
            <p:cNvSpPr>
              <a:spLocks noChangeArrowheads="1"/>
            </p:cNvSpPr>
            <p:nvPr/>
          </p:nvSpPr>
          <p:spPr bwMode="auto">
            <a:xfrm>
              <a:off x="10403479" y="2323815"/>
              <a:ext cx="46030" cy="4327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23712" name="Oval 345"/>
            <p:cNvSpPr>
              <a:spLocks noChangeArrowheads="1"/>
            </p:cNvSpPr>
            <p:nvPr/>
          </p:nvSpPr>
          <p:spPr bwMode="auto">
            <a:xfrm>
              <a:off x="10403479" y="2261187"/>
              <a:ext cx="46030" cy="4327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23713" name="Oval 347"/>
            <p:cNvSpPr>
              <a:spLocks noChangeArrowheads="1"/>
            </p:cNvSpPr>
            <p:nvPr/>
          </p:nvSpPr>
          <p:spPr bwMode="auto">
            <a:xfrm>
              <a:off x="10403479" y="2115814"/>
              <a:ext cx="46030" cy="4327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23714" name="Oval 348"/>
            <p:cNvSpPr>
              <a:spLocks noChangeArrowheads="1"/>
            </p:cNvSpPr>
            <p:nvPr/>
          </p:nvSpPr>
          <p:spPr bwMode="auto">
            <a:xfrm>
              <a:off x="10403479" y="2008791"/>
              <a:ext cx="46030" cy="4327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23715" name="Oval 349"/>
            <p:cNvSpPr>
              <a:spLocks noChangeArrowheads="1"/>
            </p:cNvSpPr>
            <p:nvPr/>
          </p:nvSpPr>
          <p:spPr bwMode="auto">
            <a:xfrm>
              <a:off x="10403479" y="1792484"/>
              <a:ext cx="46030" cy="4327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="" xmlns:a16="http://schemas.microsoft.com/office/drawing/2014/main" id="{9EEED55F-0121-4F2A-B389-B8E144D6FDA8}"/>
                </a:ext>
              </a:extLst>
            </p:cNvPr>
            <p:cNvSpPr/>
            <p:nvPr/>
          </p:nvSpPr>
          <p:spPr bwMode="auto">
            <a:xfrm>
              <a:off x="10243000" y="2762866"/>
              <a:ext cx="366775" cy="307724"/>
            </a:xfrm>
            <a:prstGeom prst="rect">
              <a:avLst/>
            </a:prstGeom>
            <a:solidFill>
              <a:srgbClr val="8B3D9A"/>
            </a:solidFill>
            <a:ln>
              <a:solidFill>
                <a:schemeClr val="bg2">
                  <a:lumMod val="10000"/>
                </a:schemeClr>
              </a:solidFill>
            </a:ln>
            <a:ex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en-US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="" xmlns:a16="http://schemas.microsoft.com/office/drawing/2014/main" id="{B7BA2FC8-6BEC-4B8C-B855-8577364AB59D}"/>
                </a:ext>
              </a:extLst>
            </p:cNvPr>
            <p:cNvCxnSpPr/>
            <p:nvPr/>
          </p:nvCxnSpPr>
          <p:spPr bwMode="auto">
            <a:xfrm>
              <a:off x="10243000" y="2946885"/>
              <a:ext cx="3667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18" name="Straight Connector 352"/>
            <p:cNvCxnSpPr>
              <a:cxnSpLocks/>
            </p:cNvCxnSpPr>
            <p:nvPr/>
          </p:nvCxnSpPr>
          <p:spPr bwMode="auto">
            <a:xfrm>
              <a:off x="11404442" y="2534937"/>
              <a:ext cx="0" cy="471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4" name="Rectangle 353">
              <a:extLst>
                <a:ext uri="{FF2B5EF4-FFF2-40B4-BE49-F238E27FC236}">
                  <a16:creationId xmlns="" xmlns:a16="http://schemas.microsoft.com/office/drawing/2014/main" id="{BB699BE3-CB9F-4C7E-A9A2-3EFAEA4B3625}"/>
                </a:ext>
              </a:extLst>
            </p:cNvPr>
            <p:cNvSpPr/>
            <p:nvPr/>
          </p:nvSpPr>
          <p:spPr bwMode="auto">
            <a:xfrm>
              <a:off x="11225831" y="2628745"/>
              <a:ext cx="365188" cy="3077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  <a:extLst/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en-US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1" name="Straight Connector 360">
              <a:extLst>
                <a:ext uri="{FF2B5EF4-FFF2-40B4-BE49-F238E27FC236}">
                  <a16:creationId xmlns="" xmlns:a16="http://schemas.microsoft.com/office/drawing/2014/main" id="{1D596A2A-3D96-42DB-9DA5-D31FA4578449}"/>
                </a:ext>
              </a:extLst>
            </p:cNvPr>
            <p:cNvCxnSpPr/>
            <p:nvPr/>
          </p:nvCxnSpPr>
          <p:spPr bwMode="auto">
            <a:xfrm>
              <a:off x="11225831" y="2792924"/>
              <a:ext cx="36518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721" name="Oval 380"/>
            <p:cNvSpPr>
              <a:spLocks noChangeArrowheads="1"/>
            </p:cNvSpPr>
            <p:nvPr/>
          </p:nvSpPr>
          <p:spPr bwMode="auto">
            <a:xfrm>
              <a:off x="11381427" y="2073386"/>
              <a:ext cx="46030" cy="4327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23722" name="Oval 403"/>
            <p:cNvSpPr>
              <a:spLocks noChangeArrowheads="1"/>
            </p:cNvSpPr>
            <p:nvPr/>
          </p:nvSpPr>
          <p:spPr bwMode="auto">
            <a:xfrm>
              <a:off x="11381427" y="1993614"/>
              <a:ext cx="46030" cy="4327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23723" name="Oval 442"/>
            <p:cNvSpPr>
              <a:spLocks noChangeArrowheads="1"/>
            </p:cNvSpPr>
            <p:nvPr/>
          </p:nvSpPr>
          <p:spPr bwMode="auto">
            <a:xfrm>
              <a:off x="11381427" y="1865386"/>
              <a:ext cx="46030" cy="4327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1400">
                <a:solidFill>
                  <a:schemeClr val="bg2"/>
                </a:solidFill>
              </a:endParaRPr>
            </a:p>
          </p:txBody>
        </p:sp>
        <p:sp>
          <p:nvSpPr>
            <p:cNvPr id="23724" name="Rectangle 486"/>
            <p:cNvSpPr>
              <a:spLocks noChangeArrowheads="1"/>
            </p:cNvSpPr>
            <p:nvPr/>
          </p:nvSpPr>
          <p:spPr bwMode="auto">
            <a:xfrm>
              <a:off x="10918459" y="3098437"/>
              <a:ext cx="9719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charset="2"/>
                <a:buChar char="§"/>
                <a:defRPr sz="2800">
                  <a:solidFill>
                    <a:srgbClr val="FEFDDE"/>
                  </a:solidFill>
                  <a:latin typeface="Arial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600">
                  <a:solidFill>
                    <a:srgbClr val="FEFDDE"/>
                  </a:solidFill>
                  <a:latin typeface="Arial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400">
                  <a:solidFill>
                    <a:srgbClr val="FEFDDE"/>
                  </a:solidFill>
                  <a:latin typeface="Arial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200">
                  <a:solidFill>
                    <a:srgbClr val="FEFDDE"/>
                  </a:solidFill>
                  <a:latin typeface="Arial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charset="0"/>
                <a:buChar char="–"/>
                <a:defRPr sz="20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</a:rPr>
                <a:t>SD/PD/NE</a:t>
              </a:r>
            </a:p>
          </p:txBody>
        </p:sp>
      </p:grpSp>
      <p:sp>
        <p:nvSpPr>
          <p:cNvPr id="23571" name="Rectangle 501"/>
          <p:cNvSpPr>
            <a:spLocks noChangeArrowheads="1"/>
          </p:cNvSpPr>
          <p:nvPr/>
        </p:nvSpPr>
        <p:spPr bwMode="auto">
          <a:xfrm>
            <a:off x="9959977" y="2120900"/>
            <a:ext cx="7508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8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6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i="1">
                <a:solidFill>
                  <a:schemeClr val="tx1"/>
                </a:solidFill>
              </a:rPr>
              <a:t>P </a:t>
            </a:r>
            <a:r>
              <a:rPr lang="en-US" altLang="en-US" sz="1400">
                <a:solidFill>
                  <a:schemeClr val="tx1"/>
                </a:solidFill>
              </a:rPr>
              <a:t>&lt; .01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B55529D-CD83-42D1-91E9-C1D79179D771}"/>
              </a:ext>
            </a:extLst>
          </p:cNvPr>
          <p:cNvSpPr/>
          <p:nvPr/>
        </p:nvSpPr>
        <p:spPr>
          <a:xfrm>
            <a:off x="4846638" y="5626100"/>
            <a:ext cx="1620572" cy="45653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indent="201613" defTabSz="6858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58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58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58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58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Aft>
                <a:spcPts val="150"/>
              </a:spcAft>
            </a:pPr>
            <a:r>
              <a:rPr lang="en-US" altLang="en-US" sz="1400" b="0" dirty="0">
                <a:latin typeface="Athelas" charset="0"/>
                <a:ea typeface="Athelas" charset="0"/>
                <a:cs typeface="Athelas" charset="0"/>
              </a:rPr>
              <a:t>Q4: (≥ 13.5 to ≤ 46.8)</a:t>
            </a:r>
          </a:p>
          <a:p>
            <a:pPr>
              <a:spcAft>
                <a:spcPts val="150"/>
              </a:spcAft>
            </a:pPr>
            <a:r>
              <a:rPr lang="en-US" altLang="en-US" sz="1400" b="0" dirty="0">
                <a:latin typeface="Athelas" charset="0"/>
                <a:ea typeface="Athelas" charset="0"/>
                <a:cs typeface="Athelas" charset="0"/>
              </a:rPr>
              <a:t>Q3: (&gt; 8.1 to ≤13.5)</a:t>
            </a:r>
          </a:p>
        </p:txBody>
      </p:sp>
      <p:sp>
        <p:nvSpPr>
          <p:cNvPr id="503" name="Rectangle 502">
            <a:extLst>
              <a:ext uri="{FF2B5EF4-FFF2-40B4-BE49-F238E27FC236}">
                <a16:creationId xmlns="" xmlns:a16="http://schemas.microsoft.com/office/drawing/2014/main" id="{BBD31AF7-1CC9-41C8-BD40-28EE621812DD}"/>
              </a:ext>
            </a:extLst>
          </p:cNvPr>
          <p:cNvSpPr/>
          <p:nvPr/>
        </p:nvSpPr>
        <p:spPr>
          <a:xfrm>
            <a:off x="5642526" y="5334000"/>
            <a:ext cx="1856277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indent="200025" algn="ctr" defTabSz="685800">
              <a:spcAft>
                <a:spcPts val="150"/>
              </a:spcAft>
              <a:defRPr/>
            </a:pPr>
            <a:r>
              <a:rPr lang="en-US" altLang="en-US" sz="1400" kern="0" dirty="0">
                <a:latin typeface="+mj-lt"/>
              </a:rPr>
              <a:t>Mutation Load (Range)</a:t>
            </a:r>
          </a:p>
        </p:txBody>
      </p:sp>
      <p:sp>
        <p:nvSpPr>
          <p:cNvPr id="504" name="Text Box 6"/>
          <p:cNvSpPr txBox="1">
            <a:spLocks noChangeArrowheads="1"/>
          </p:cNvSpPr>
          <p:nvPr/>
        </p:nvSpPr>
        <p:spPr bwMode="auto">
          <a:xfrm rot="-5400000">
            <a:off x="7910514" y="4746626"/>
            <a:ext cx="1757363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50000"/>
              </a:spcBef>
              <a:defRPr sz="2000"/>
            </a:lvl1pPr>
          </a:lstStyle>
          <a:p>
            <a:pPr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Mutation Load/MB </a:t>
            </a:r>
          </a:p>
        </p:txBody>
      </p:sp>
      <p:grpSp>
        <p:nvGrpSpPr>
          <p:cNvPr id="23575" name="Group 5"/>
          <p:cNvGrpSpPr>
            <a:grpSpLocks/>
          </p:cNvGrpSpPr>
          <p:nvPr/>
        </p:nvGrpSpPr>
        <p:grpSpPr bwMode="auto">
          <a:xfrm>
            <a:off x="450773" y="1970804"/>
            <a:ext cx="3797379" cy="3252231"/>
            <a:chOff x="186382" y="1915444"/>
            <a:chExt cx="3796619" cy="3250909"/>
          </a:xfrm>
        </p:grpSpPr>
        <p:sp>
          <p:nvSpPr>
            <p:cNvPr id="472" name="Line 395">
              <a:extLst>
                <a:ext uri="{FF2B5EF4-FFF2-40B4-BE49-F238E27FC236}">
                  <a16:creationId xmlns="" xmlns:a16="http://schemas.microsoft.com/office/drawing/2014/main" id="{5BC16B3A-0DD1-48ED-BAE4-57A67BCA68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821" y="2033743"/>
              <a:ext cx="8888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73" name="Rectangle 290">
              <a:extLst>
                <a:ext uri="{FF2B5EF4-FFF2-40B4-BE49-F238E27FC236}">
                  <a16:creationId xmlns="" xmlns:a16="http://schemas.microsoft.com/office/drawing/2014/main" id="{2FD68F0D-D975-46B1-8D1A-DF249AD0B5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534170" y="3192836"/>
              <a:ext cx="1687276" cy="2461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Probability of OS (%)</a:t>
              </a:r>
            </a:p>
          </p:txBody>
        </p:sp>
        <p:sp>
          <p:nvSpPr>
            <p:cNvPr id="476" name="Rectangle 484">
              <a:extLst>
                <a:ext uri="{FF2B5EF4-FFF2-40B4-BE49-F238E27FC236}">
                  <a16:creationId xmlns="" xmlns:a16="http://schemas.microsoft.com/office/drawing/2014/main" id="{DD46462F-283E-4D1B-8669-C21E94C99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810" y="4471866"/>
              <a:ext cx="104175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0</a:t>
              </a:r>
            </a:p>
          </p:txBody>
        </p:sp>
        <p:sp>
          <p:nvSpPr>
            <p:cNvPr id="477" name="Rectangle 485">
              <a:extLst>
                <a:ext uri="{FF2B5EF4-FFF2-40B4-BE49-F238E27FC236}">
                  <a16:creationId xmlns="" xmlns:a16="http://schemas.microsoft.com/office/drawing/2014/main" id="{7F01C623-4086-459A-9D7D-1F36F4D48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637" y="3960899"/>
              <a:ext cx="208348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20</a:t>
              </a:r>
            </a:p>
          </p:txBody>
        </p:sp>
        <p:sp>
          <p:nvSpPr>
            <p:cNvPr id="478" name="Rectangle 486">
              <a:extLst>
                <a:ext uri="{FF2B5EF4-FFF2-40B4-BE49-F238E27FC236}">
                  <a16:creationId xmlns="" xmlns:a16="http://schemas.microsoft.com/office/drawing/2014/main" id="{B3DA84D5-D89A-43C2-B4CB-B8706B928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637" y="2937378"/>
              <a:ext cx="208348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60</a:t>
              </a:r>
            </a:p>
          </p:txBody>
        </p:sp>
        <p:sp>
          <p:nvSpPr>
            <p:cNvPr id="479" name="Rectangle 487">
              <a:extLst>
                <a:ext uri="{FF2B5EF4-FFF2-40B4-BE49-F238E27FC236}">
                  <a16:creationId xmlns="" xmlns:a16="http://schemas.microsoft.com/office/drawing/2014/main" id="{5D130CD8-7F76-46A8-978C-E6FC3009A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637" y="2426411"/>
              <a:ext cx="208348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80</a:t>
              </a:r>
            </a:p>
          </p:txBody>
        </p:sp>
        <p:sp>
          <p:nvSpPr>
            <p:cNvPr id="480" name="Rectangle 488">
              <a:extLst>
                <a:ext uri="{FF2B5EF4-FFF2-40B4-BE49-F238E27FC236}">
                  <a16:creationId xmlns="" xmlns:a16="http://schemas.microsoft.com/office/drawing/2014/main" id="{52FE7787-2FC6-414C-BDFE-A90F8CC4C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462" y="1915444"/>
              <a:ext cx="312523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100</a:t>
              </a:r>
            </a:p>
          </p:txBody>
        </p:sp>
        <p:sp>
          <p:nvSpPr>
            <p:cNvPr id="481" name="Line 489">
              <a:extLst>
                <a:ext uri="{FF2B5EF4-FFF2-40B4-BE49-F238E27FC236}">
                  <a16:creationId xmlns="" xmlns:a16="http://schemas.microsoft.com/office/drawing/2014/main" id="{BB858066-1A49-44C3-AE3E-4AD0D96FAF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536" y="4598100"/>
              <a:ext cx="5237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82" name="Line 490">
              <a:extLst>
                <a:ext uri="{FF2B5EF4-FFF2-40B4-BE49-F238E27FC236}">
                  <a16:creationId xmlns="" xmlns:a16="http://schemas.microsoft.com/office/drawing/2014/main" id="{78C2A407-8C68-4DAB-8D80-6F7AC06DD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536" y="4087132"/>
              <a:ext cx="5237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83" name="Line 491">
              <a:extLst>
                <a:ext uri="{FF2B5EF4-FFF2-40B4-BE49-F238E27FC236}">
                  <a16:creationId xmlns="" xmlns:a16="http://schemas.microsoft.com/office/drawing/2014/main" id="{E3127311-2C00-44B0-8782-724371FDA2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536" y="3574579"/>
              <a:ext cx="5237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84" name="Line 492">
              <a:extLst>
                <a:ext uri="{FF2B5EF4-FFF2-40B4-BE49-F238E27FC236}">
                  <a16:creationId xmlns="" xmlns:a16="http://schemas.microsoft.com/office/drawing/2014/main" id="{C30E1884-3014-4DC3-A89E-C13EF54DE7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536" y="2551057"/>
              <a:ext cx="5237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85" name="Line 494">
              <a:extLst>
                <a:ext uri="{FF2B5EF4-FFF2-40B4-BE49-F238E27FC236}">
                  <a16:creationId xmlns="" xmlns:a16="http://schemas.microsoft.com/office/drawing/2014/main" id="{C38FDF6A-49BB-4822-8A33-3846977503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7675" y="4601273"/>
              <a:ext cx="0" cy="5236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86" name="Line 495">
              <a:extLst>
                <a:ext uri="{FF2B5EF4-FFF2-40B4-BE49-F238E27FC236}">
                  <a16:creationId xmlns="" xmlns:a16="http://schemas.microsoft.com/office/drawing/2014/main" id="{10BBD26E-4D66-4C8F-908D-387171BDE3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8121" y="4601273"/>
              <a:ext cx="0" cy="5236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87" name="Line 496">
              <a:extLst>
                <a:ext uri="{FF2B5EF4-FFF2-40B4-BE49-F238E27FC236}">
                  <a16:creationId xmlns="" xmlns:a16="http://schemas.microsoft.com/office/drawing/2014/main" id="{488D07AC-114E-4436-ACFA-88F59124F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0156" y="4601273"/>
              <a:ext cx="0" cy="5236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88" name="Line 497">
              <a:extLst>
                <a:ext uri="{FF2B5EF4-FFF2-40B4-BE49-F238E27FC236}">
                  <a16:creationId xmlns="" xmlns:a16="http://schemas.microsoft.com/office/drawing/2014/main" id="{FE79C2CA-C4C8-4B7E-BCEB-BC14E7C692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0603" y="4601273"/>
              <a:ext cx="0" cy="5236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89" name="Line 498">
              <a:extLst>
                <a:ext uri="{FF2B5EF4-FFF2-40B4-BE49-F238E27FC236}">
                  <a16:creationId xmlns="" xmlns:a16="http://schemas.microsoft.com/office/drawing/2014/main" id="{E3D61EE7-0342-4038-A846-749A899CED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2636" y="4601273"/>
              <a:ext cx="0" cy="5236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90" name="Line 499">
              <a:extLst>
                <a:ext uri="{FF2B5EF4-FFF2-40B4-BE49-F238E27FC236}">
                  <a16:creationId xmlns="" xmlns:a16="http://schemas.microsoft.com/office/drawing/2014/main" id="{7F400107-5B68-4D5B-BB8B-9E7656EC69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3083" y="4601273"/>
              <a:ext cx="0" cy="5236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91" name="Line 500">
              <a:extLst>
                <a:ext uri="{FF2B5EF4-FFF2-40B4-BE49-F238E27FC236}">
                  <a16:creationId xmlns="" xmlns:a16="http://schemas.microsoft.com/office/drawing/2014/main" id="{AF5EFD85-5B25-4B37-878C-4FBE08D5F6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3530" y="4601273"/>
              <a:ext cx="0" cy="5236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92" name="Line 501">
              <a:extLst>
                <a:ext uri="{FF2B5EF4-FFF2-40B4-BE49-F238E27FC236}">
                  <a16:creationId xmlns="" xmlns:a16="http://schemas.microsoft.com/office/drawing/2014/main" id="{7FD03589-3593-4A52-AEA6-932165C9A3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5565" y="4601273"/>
              <a:ext cx="0" cy="5236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493" name="Rectangle 502">
              <a:extLst>
                <a:ext uri="{FF2B5EF4-FFF2-40B4-BE49-F238E27FC236}">
                  <a16:creationId xmlns="" xmlns:a16="http://schemas.microsoft.com/office/drawing/2014/main" id="{3AE607AF-87C3-4E8D-9A18-BF6325363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523" y="4690137"/>
              <a:ext cx="104175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0</a:t>
              </a:r>
            </a:p>
          </p:txBody>
        </p:sp>
        <p:sp>
          <p:nvSpPr>
            <p:cNvPr id="494" name="Rectangle 503">
              <a:extLst>
                <a:ext uri="{FF2B5EF4-FFF2-40B4-BE49-F238E27FC236}">
                  <a16:creationId xmlns="" xmlns:a16="http://schemas.microsoft.com/office/drawing/2014/main" id="{F553B8F8-3696-4F5C-9193-B48615506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558" y="4690137"/>
              <a:ext cx="312523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100</a:t>
              </a:r>
            </a:p>
          </p:txBody>
        </p:sp>
        <p:sp>
          <p:nvSpPr>
            <p:cNvPr id="495" name="Rectangle 504">
              <a:extLst>
                <a:ext uri="{FF2B5EF4-FFF2-40B4-BE49-F238E27FC236}">
                  <a16:creationId xmlns="" xmlns:a16="http://schemas.microsoft.com/office/drawing/2014/main" id="{092A5AC8-6344-402F-86F8-388FD0F74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243" y="4690137"/>
              <a:ext cx="312523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200</a:t>
              </a:r>
            </a:p>
          </p:txBody>
        </p:sp>
        <p:sp>
          <p:nvSpPr>
            <p:cNvPr id="496" name="Rectangle 505">
              <a:extLst>
                <a:ext uri="{FF2B5EF4-FFF2-40B4-BE49-F238E27FC236}">
                  <a16:creationId xmlns="" xmlns:a16="http://schemas.microsoft.com/office/drawing/2014/main" id="{7DA5719A-57A8-4309-AA7C-ED63D0782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2278" y="4690137"/>
              <a:ext cx="312523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300</a:t>
              </a:r>
            </a:p>
          </p:txBody>
        </p:sp>
        <p:sp>
          <p:nvSpPr>
            <p:cNvPr id="497" name="Rectangle 506">
              <a:extLst>
                <a:ext uri="{FF2B5EF4-FFF2-40B4-BE49-F238E27FC236}">
                  <a16:creationId xmlns="" xmlns:a16="http://schemas.microsoft.com/office/drawing/2014/main" id="{CD920914-236C-4924-B9E1-02A10AD68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137" y="4690137"/>
              <a:ext cx="312523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400</a:t>
              </a:r>
            </a:p>
          </p:txBody>
        </p:sp>
        <p:sp>
          <p:nvSpPr>
            <p:cNvPr id="498" name="Rectangle 507">
              <a:extLst>
                <a:ext uri="{FF2B5EF4-FFF2-40B4-BE49-F238E27FC236}">
                  <a16:creationId xmlns="" xmlns:a16="http://schemas.microsoft.com/office/drawing/2014/main" id="{8D46B440-5365-4BA9-BEDC-044E8602D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3171" y="4690137"/>
              <a:ext cx="312523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500</a:t>
              </a:r>
            </a:p>
          </p:txBody>
        </p:sp>
        <p:sp>
          <p:nvSpPr>
            <p:cNvPr id="499" name="Rectangle 508">
              <a:extLst>
                <a:ext uri="{FF2B5EF4-FFF2-40B4-BE49-F238E27FC236}">
                  <a16:creationId xmlns="" xmlns:a16="http://schemas.microsoft.com/office/drawing/2014/main" id="{F40CDA09-2A6F-424C-B0FB-E618B2A59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618" y="4690137"/>
              <a:ext cx="312523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600</a:t>
              </a:r>
            </a:p>
          </p:txBody>
        </p:sp>
        <p:sp>
          <p:nvSpPr>
            <p:cNvPr id="500" name="Rectangle 509">
              <a:extLst>
                <a:ext uri="{FF2B5EF4-FFF2-40B4-BE49-F238E27FC236}">
                  <a16:creationId xmlns="" xmlns:a16="http://schemas.microsoft.com/office/drawing/2014/main" id="{F9FCA7EC-E3BA-4892-95FE-7F225BE01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477" y="4690137"/>
              <a:ext cx="312523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700</a:t>
              </a:r>
            </a:p>
          </p:txBody>
        </p:sp>
        <p:sp>
          <p:nvSpPr>
            <p:cNvPr id="502" name="Rectangle 510">
              <a:extLst>
                <a:ext uri="{FF2B5EF4-FFF2-40B4-BE49-F238E27FC236}">
                  <a16:creationId xmlns="" xmlns:a16="http://schemas.microsoft.com/office/drawing/2014/main" id="{EC3E21EB-3164-4AC1-9AC5-D1A047953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839" y="4920232"/>
              <a:ext cx="3055326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>
                <a:defRPr/>
              </a:pPr>
              <a:r>
                <a:rPr lang="en-US" altLang="en-US" sz="1600" kern="0" dirty="0">
                  <a:latin typeface="+mj-lt"/>
                </a:rPr>
                <a:t>Days</a:t>
              </a:r>
            </a:p>
          </p:txBody>
        </p:sp>
        <p:sp>
          <p:nvSpPr>
            <p:cNvPr id="505" name="Line 493">
              <a:extLst>
                <a:ext uri="{FF2B5EF4-FFF2-40B4-BE49-F238E27FC236}">
                  <a16:creationId xmlns="" xmlns:a16="http://schemas.microsoft.com/office/drawing/2014/main" id="{DE346CAD-40F5-44E8-AC05-102F52866D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7839" y="2035330"/>
              <a:ext cx="69836" cy="0"/>
            </a:xfrm>
            <a:prstGeom prst="line">
              <a:avLst/>
            </a:prstGeom>
            <a:noFill/>
            <a:ln w="28575" cap="sq">
              <a:solidFill>
                <a:srgbClr val="191814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506" name="Freeform 550">
              <a:extLst>
                <a:ext uri="{FF2B5EF4-FFF2-40B4-BE49-F238E27FC236}">
                  <a16:creationId xmlns="" xmlns:a16="http://schemas.microsoft.com/office/drawing/2014/main" id="{481856DD-71FE-4F93-9AD4-F745DD4A944D}"/>
                </a:ext>
              </a:extLst>
            </p:cNvPr>
            <p:cNvSpPr/>
            <p:nvPr/>
          </p:nvSpPr>
          <p:spPr>
            <a:xfrm>
              <a:off x="927675" y="2035330"/>
              <a:ext cx="3055326" cy="2562770"/>
            </a:xfrm>
            <a:custGeom>
              <a:avLst/>
              <a:gdLst>
                <a:gd name="connsiteX0" fmla="*/ 0 w 790575"/>
                <a:gd name="connsiteY0" fmla="*/ 0 h 742950"/>
                <a:gd name="connsiteX1" fmla="*/ 0 w 790575"/>
                <a:gd name="connsiteY1" fmla="*/ 742950 h 742950"/>
                <a:gd name="connsiteX2" fmla="*/ 790575 w 790575"/>
                <a:gd name="connsiteY2" fmla="*/ 74295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0575" h="742950">
                  <a:moveTo>
                    <a:pt x="0" y="0"/>
                  </a:moveTo>
                  <a:lnTo>
                    <a:pt x="0" y="742950"/>
                  </a:lnTo>
                  <a:lnTo>
                    <a:pt x="790575" y="74295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GB" sz="1600" kern="0" dirty="0">
                <a:latin typeface="+mj-lt"/>
              </a:endParaRPr>
            </a:p>
          </p:txBody>
        </p:sp>
        <p:sp>
          <p:nvSpPr>
            <p:cNvPr id="507" name="Line 492">
              <a:extLst>
                <a:ext uri="{FF2B5EF4-FFF2-40B4-BE49-F238E27FC236}">
                  <a16:creationId xmlns="" xmlns:a16="http://schemas.microsoft.com/office/drawing/2014/main" id="{4A805E10-CADC-49D9-93F8-E7B068153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536" y="3063612"/>
              <a:ext cx="5237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sp>
          <p:nvSpPr>
            <p:cNvPr id="508" name="Rectangle 486">
              <a:extLst>
                <a:ext uri="{FF2B5EF4-FFF2-40B4-BE49-F238E27FC236}">
                  <a16:creationId xmlns="" xmlns:a16="http://schemas.microsoft.com/office/drawing/2014/main" id="{8E8E5C1F-9BDC-4F94-86B8-01C71D2EB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637" y="3448346"/>
              <a:ext cx="208348" cy="24612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 anchor="ctr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685800">
                <a:defRPr/>
              </a:pPr>
              <a:r>
                <a:rPr lang="en-US" altLang="en-US" sz="1600" kern="0" dirty="0">
                  <a:latin typeface="+mj-lt"/>
                </a:rPr>
                <a:t>40</a:t>
              </a:r>
            </a:p>
          </p:txBody>
        </p:sp>
        <p:sp>
          <p:nvSpPr>
            <p:cNvPr id="509" name="Line 492">
              <a:extLst>
                <a:ext uri="{FF2B5EF4-FFF2-40B4-BE49-F238E27FC236}">
                  <a16:creationId xmlns="" xmlns:a16="http://schemas.microsoft.com/office/drawing/2014/main" id="{4EEEC98B-ACA7-4D71-AB3F-238D38468F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0536" y="2038504"/>
              <a:ext cx="5237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600" dirty="0">
                <a:latin typeface="+mj-lt"/>
              </a:endParaRPr>
            </a:p>
          </p:txBody>
        </p:sp>
        <p:grpSp>
          <p:nvGrpSpPr>
            <p:cNvPr id="23616" name="Group 267"/>
            <p:cNvGrpSpPr>
              <a:grpSpLocks/>
            </p:cNvGrpSpPr>
            <p:nvPr/>
          </p:nvGrpSpPr>
          <p:grpSpPr bwMode="auto">
            <a:xfrm>
              <a:off x="909322" y="2035250"/>
              <a:ext cx="2866583" cy="1585993"/>
              <a:chOff x="1717567" y="1965091"/>
              <a:chExt cx="3472533" cy="1921616"/>
            </a:xfrm>
          </p:grpSpPr>
          <p:sp>
            <p:nvSpPr>
              <p:cNvPr id="574" name="Line 371">
                <a:extLst>
                  <a:ext uri="{FF2B5EF4-FFF2-40B4-BE49-F238E27FC236}">
                    <a16:creationId xmlns="" xmlns:a16="http://schemas.microsoft.com/office/drawing/2014/main" id="{55B0EE78-29C3-4AE4-9E68-9A80A713AF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7431" y="3849395"/>
                <a:ext cx="99980" cy="0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75" name="Line 373">
                <a:extLst>
                  <a:ext uri="{FF2B5EF4-FFF2-40B4-BE49-F238E27FC236}">
                    <a16:creationId xmlns="" xmlns:a16="http://schemas.microsoft.com/office/drawing/2014/main" id="{74A0A5EC-820B-4086-B38F-E43B6176A6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2792" y="3849395"/>
                <a:ext cx="105747" cy="0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76" name="Line 374">
                <a:extLst>
                  <a:ext uri="{FF2B5EF4-FFF2-40B4-BE49-F238E27FC236}">
                    <a16:creationId xmlns="" xmlns:a16="http://schemas.microsoft.com/office/drawing/2014/main" id="{B50B565F-18CD-4083-9A8B-A95303DE3F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04704" y="3809018"/>
                <a:ext cx="0" cy="76906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77" name="Line 375">
                <a:extLst>
                  <a:ext uri="{FF2B5EF4-FFF2-40B4-BE49-F238E27FC236}">
                    <a16:creationId xmlns="" xmlns:a16="http://schemas.microsoft.com/office/drawing/2014/main" id="{3B58A59E-078E-45F3-BEA4-F695B7A444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7340" y="3849395"/>
                <a:ext cx="98056" cy="0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78" name="Line 376">
                <a:extLst>
                  <a:ext uri="{FF2B5EF4-FFF2-40B4-BE49-F238E27FC236}">
                    <a16:creationId xmlns="" xmlns:a16="http://schemas.microsoft.com/office/drawing/2014/main" id="{55268073-EB3E-4029-97C5-E69E704791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33484" y="3809018"/>
                <a:ext cx="0" cy="76906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79" name="Line 377">
                <a:extLst>
                  <a:ext uri="{FF2B5EF4-FFF2-40B4-BE49-F238E27FC236}">
                    <a16:creationId xmlns="" xmlns:a16="http://schemas.microsoft.com/office/drawing/2014/main" id="{F1E0BFF2-C20E-4BAB-87E1-B59EFB89E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4247" y="3849395"/>
                <a:ext cx="101902" cy="0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80" name="Line 378">
                <a:extLst>
                  <a:ext uri="{FF2B5EF4-FFF2-40B4-BE49-F238E27FC236}">
                    <a16:creationId xmlns="" xmlns:a16="http://schemas.microsoft.com/office/drawing/2014/main" id="{F41B58D5-9C82-4CB7-8383-836E48F7A6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6159" y="3809018"/>
                <a:ext cx="0" cy="76906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81" name="Line 379">
                <a:extLst>
                  <a:ext uri="{FF2B5EF4-FFF2-40B4-BE49-F238E27FC236}">
                    <a16:creationId xmlns="" xmlns:a16="http://schemas.microsoft.com/office/drawing/2014/main" id="{D9EC7162-5E79-402E-B17F-72B0BEAF71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8815" y="3849395"/>
                <a:ext cx="101902" cy="0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82" name="Line 380">
                <a:extLst>
                  <a:ext uri="{FF2B5EF4-FFF2-40B4-BE49-F238E27FC236}">
                    <a16:creationId xmlns="" xmlns:a16="http://schemas.microsoft.com/office/drawing/2014/main" id="{E995A341-0C93-45A6-82EF-FC0502ACDF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8805" y="3809018"/>
                <a:ext cx="0" cy="76906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83" name="Line 381">
                <a:extLst>
                  <a:ext uri="{FF2B5EF4-FFF2-40B4-BE49-F238E27FC236}">
                    <a16:creationId xmlns="" xmlns:a16="http://schemas.microsoft.com/office/drawing/2014/main" id="{EE16F6F4-EA26-4877-A715-B9C41979B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9171" y="3849395"/>
                <a:ext cx="107670" cy="0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84" name="Line 382">
                <a:extLst>
                  <a:ext uri="{FF2B5EF4-FFF2-40B4-BE49-F238E27FC236}">
                    <a16:creationId xmlns="" xmlns:a16="http://schemas.microsoft.com/office/drawing/2014/main" id="{0268E893-BB7A-4987-8795-9F85EBFB4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87238" y="3809018"/>
                <a:ext cx="0" cy="76906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85" name="Line 383">
                <a:extLst>
                  <a:ext uri="{FF2B5EF4-FFF2-40B4-BE49-F238E27FC236}">
                    <a16:creationId xmlns="" xmlns:a16="http://schemas.microsoft.com/office/drawing/2014/main" id="{980F97E1-C22D-4FC7-8044-D9311639A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3352" y="3849395"/>
                <a:ext cx="107670" cy="0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86" name="Line 384">
                <a:extLst>
                  <a:ext uri="{FF2B5EF4-FFF2-40B4-BE49-F238E27FC236}">
                    <a16:creationId xmlns="" xmlns:a16="http://schemas.microsoft.com/office/drawing/2014/main" id="{8614D465-432B-4ED8-BB99-CE2D5F622E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5264" y="3809018"/>
                <a:ext cx="0" cy="76906"/>
              </a:xfrm>
              <a:prstGeom prst="line">
                <a:avLst/>
              </a:pr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87" name="Freeform 365">
                <a:extLst>
                  <a:ext uri="{FF2B5EF4-FFF2-40B4-BE49-F238E27FC236}">
                    <a16:creationId xmlns="" xmlns:a16="http://schemas.microsoft.com/office/drawing/2014/main" id="{EC92397A-0F92-4008-B69F-2DE2894F9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726" y="1965188"/>
                <a:ext cx="3418538" cy="1884207"/>
              </a:xfrm>
              <a:custGeom>
                <a:avLst/>
                <a:gdLst>
                  <a:gd name="T0" fmla="*/ 0 w 1359"/>
                  <a:gd name="T1" fmla="*/ 0 h 847"/>
                  <a:gd name="T2" fmla="*/ 99 w 1359"/>
                  <a:gd name="T3" fmla="*/ 0 h 847"/>
                  <a:gd name="T4" fmla="*/ 99 w 1359"/>
                  <a:gd name="T5" fmla="*/ 71 h 847"/>
                  <a:gd name="T6" fmla="*/ 102 w 1359"/>
                  <a:gd name="T7" fmla="*/ 71 h 847"/>
                  <a:gd name="T8" fmla="*/ 102 w 1359"/>
                  <a:gd name="T9" fmla="*/ 139 h 847"/>
                  <a:gd name="T10" fmla="*/ 113 w 1359"/>
                  <a:gd name="T11" fmla="*/ 139 h 847"/>
                  <a:gd name="T12" fmla="*/ 113 w 1359"/>
                  <a:gd name="T13" fmla="*/ 210 h 847"/>
                  <a:gd name="T14" fmla="*/ 155 w 1359"/>
                  <a:gd name="T15" fmla="*/ 210 h 847"/>
                  <a:gd name="T16" fmla="*/ 155 w 1359"/>
                  <a:gd name="T17" fmla="*/ 278 h 847"/>
                  <a:gd name="T18" fmla="*/ 224 w 1359"/>
                  <a:gd name="T19" fmla="*/ 278 h 847"/>
                  <a:gd name="T20" fmla="*/ 224 w 1359"/>
                  <a:gd name="T21" fmla="*/ 349 h 847"/>
                  <a:gd name="T22" fmla="*/ 239 w 1359"/>
                  <a:gd name="T23" fmla="*/ 349 h 847"/>
                  <a:gd name="T24" fmla="*/ 239 w 1359"/>
                  <a:gd name="T25" fmla="*/ 419 h 847"/>
                  <a:gd name="T26" fmla="*/ 311 w 1359"/>
                  <a:gd name="T27" fmla="*/ 419 h 847"/>
                  <a:gd name="T28" fmla="*/ 311 w 1359"/>
                  <a:gd name="T29" fmla="*/ 487 h 847"/>
                  <a:gd name="T30" fmla="*/ 319 w 1359"/>
                  <a:gd name="T31" fmla="*/ 487 h 847"/>
                  <a:gd name="T32" fmla="*/ 319 w 1359"/>
                  <a:gd name="T33" fmla="*/ 558 h 847"/>
                  <a:gd name="T34" fmla="*/ 463 w 1359"/>
                  <a:gd name="T35" fmla="*/ 558 h 847"/>
                  <a:gd name="T36" fmla="*/ 463 w 1359"/>
                  <a:gd name="T37" fmla="*/ 628 h 847"/>
                  <a:gd name="T38" fmla="*/ 468 w 1359"/>
                  <a:gd name="T39" fmla="*/ 628 h 847"/>
                  <a:gd name="T40" fmla="*/ 468 w 1359"/>
                  <a:gd name="T41" fmla="*/ 699 h 847"/>
                  <a:gd name="T42" fmla="*/ 584 w 1359"/>
                  <a:gd name="T43" fmla="*/ 699 h 847"/>
                  <a:gd name="T44" fmla="*/ 584 w 1359"/>
                  <a:gd name="T45" fmla="*/ 769 h 847"/>
                  <a:gd name="T46" fmla="*/ 816 w 1359"/>
                  <a:gd name="T47" fmla="*/ 769 h 847"/>
                  <a:gd name="T48" fmla="*/ 882 w 1359"/>
                  <a:gd name="T49" fmla="*/ 769 h 847"/>
                  <a:gd name="T50" fmla="*/ 882 w 1359"/>
                  <a:gd name="T51" fmla="*/ 847 h 847"/>
                  <a:gd name="T52" fmla="*/ 903 w 1359"/>
                  <a:gd name="T53" fmla="*/ 847 h 847"/>
                  <a:gd name="T54" fmla="*/ 949 w 1359"/>
                  <a:gd name="T55" fmla="*/ 847 h 847"/>
                  <a:gd name="T56" fmla="*/ 1080 w 1359"/>
                  <a:gd name="T57" fmla="*/ 847 h 847"/>
                  <a:gd name="T58" fmla="*/ 1113 w 1359"/>
                  <a:gd name="T59" fmla="*/ 847 h 847"/>
                  <a:gd name="T60" fmla="*/ 1205 w 1359"/>
                  <a:gd name="T61" fmla="*/ 847 h 847"/>
                  <a:gd name="T62" fmla="*/ 1261 w 1359"/>
                  <a:gd name="T63" fmla="*/ 847 h 847"/>
                  <a:gd name="T64" fmla="*/ 1359 w 1359"/>
                  <a:gd name="T65" fmla="*/ 847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59" h="847">
                    <a:moveTo>
                      <a:pt x="0" y="0"/>
                    </a:moveTo>
                    <a:lnTo>
                      <a:pt x="99" y="0"/>
                    </a:lnTo>
                    <a:lnTo>
                      <a:pt x="99" y="71"/>
                    </a:lnTo>
                    <a:lnTo>
                      <a:pt x="102" y="71"/>
                    </a:lnTo>
                    <a:lnTo>
                      <a:pt x="102" y="139"/>
                    </a:lnTo>
                    <a:lnTo>
                      <a:pt x="113" y="139"/>
                    </a:lnTo>
                    <a:lnTo>
                      <a:pt x="113" y="210"/>
                    </a:lnTo>
                    <a:lnTo>
                      <a:pt x="155" y="210"/>
                    </a:lnTo>
                    <a:lnTo>
                      <a:pt x="155" y="278"/>
                    </a:lnTo>
                    <a:lnTo>
                      <a:pt x="224" y="278"/>
                    </a:lnTo>
                    <a:lnTo>
                      <a:pt x="224" y="349"/>
                    </a:lnTo>
                    <a:lnTo>
                      <a:pt x="239" y="349"/>
                    </a:lnTo>
                    <a:lnTo>
                      <a:pt x="239" y="419"/>
                    </a:lnTo>
                    <a:lnTo>
                      <a:pt x="311" y="419"/>
                    </a:lnTo>
                    <a:lnTo>
                      <a:pt x="311" y="487"/>
                    </a:lnTo>
                    <a:lnTo>
                      <a:pt x="319" y="487"/>
                    </a:lnTo>
                    <a:lnTo>
                      <a:pt x="319" y="558"/>
                    </a:lnTo>
                    <a:lnTo>
                      <a:pt x="463" y="558"/>
                    </a:lnTo>
                    <a:lnTo>
                      <a:pt x="463" y="628"/>
                    </a:lnTo>
                    <a:lnTo>
                      <a:pt x="468" y="628"/>
                    </a:lnTo>
                    <a:lnTo>
                      <a:pt x="468" y="699"/>
                    </a:lnTo>
                    <a:lnTo>
                      <a:pt x="584" y="699"/>
                    </a:lnTo>
                    <a:lnTo>
                      <a:pt x="584" y="769"/>
                    </a:lnTo>
                    <a:lnTo>
                      <a:pt x="816" y="769"/>
                    </a:lnTo>
                    <a:lnTo>
                      <a:pt x="882" y="769"/>
                    </a:lnTo>
                    <a:lnTo>
                      <a:pt x="882" y="847"/>
                    </a:lnTo>
                    <a:lnTo>
                      <a:pt x="903" y="847"/>
                    </a:lnTo>
                    <a:lnTo>
                      <a:pt x="949" y="847"/>
                    </a:lnTo>
                    <a:lnTo>
                      <a:pt x="1080" y="847"/>
                    </a:lnTo>
                    <a:lnTo>
                      <a:pt x="1113" y="847"/>
                    </a:lnTo>
                    <a:lnTo>
                      <a:pt x="1205" y="847"/>
                    </a:lnTo>
                    <a:lnTo>
                      <a:pt x="1261" y="847"/>
                    </a:lnTo>
                    <a:lnTo>
                      <a:pt x="1359" y="847"/>
                    </a:lnTo>
                  </a:path>
                </a:pathLst>
              </a:custGeom>
              <a:noFill/>
              <a:ln w="28575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</p:grpSp>
        <p:grpSp>
          <p:nvGrpSpPr>
            <p:cNvPr id="23617" name="Group 282"/>
            <p:cNvGrpSpPr>
              <a:grpSpLocks/>
            </p:cNvGrpSpPr>
            <p:nvPr/>
          </p:nvGrpSpPr>
          <p:grpSpPr bwMode="auto">
            <a:xfrm>
              <a:off x="909322" y="2035250"/>
              <a:ext cx="2831193" cy="2254469"/>
              <a:chOff x="1717567" y="1965091"/>
              <a:chExt cx="3428450" cy="2731138"/>
            </a:xfrm>
          </p:grpSpPr>
          <p:sp>
            <p:nvSpPr>
              <p:cNvPr id="565" name="Line 372">
                <a:extLst>
                  <a:ext uri="{FF2B5EF4-FFF2-40B4-BE49-F238E27FC236}">
                    <a16:creationId xmlns="" xmlns:a16="http://schemas.microsoft.com/office/drawing/2014/main" id="{AE9A796B-3377-4083-BA65-E224F36FD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2384" y="3808738"/>
                <a:ext cx="0" cy="78818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66" name="Line 388">
                <a:extLst>
                  <a:ext uri="{FF2B5EF4-FFF2-40B4-BE49-F238E27FC236}">
                    <a16:creationId xmlns="" xmlns:a16="http://schemas.microsoft.com/office/drawing/2014/main" id="{3254AB17-B844-4B60-9552-008A08577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2384" y="3787593"/>
                <a:ext cx="0" cy="82661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67" name="Line 389">
                <a:extLst>
                  <a:ext uri="{FF2B5EF4-FFF2-40B4-BE49-F238E27FC236}">
                    <a16:creationId xmlns="" xmlns:a16="http://schemas.microsoft.com/office/drawing/2014/main" id="{FC853281-0BF5-4C51-A3B1-56EFB0914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1800" y="4245116"/>
                <a:ext cx="101866" cy="0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68" name="Line 390">
                <a:extLst>
                  <a:ext uri="{FF2B5EF4-FFF2-40B4-BE49-F238E27FC236}">
                    <a16:creationId xmlns="" xmlns:a16="http://schemas.microsoft.com/office/drawing/2014/main" id="{C004A105-599A-4414-9EBC-C7155EA71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5616" y="4200901"/>
                <a:ext cx="0" cy="82662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69" name="Line 391">
                <a:extLst>
                  <a:ext uri="{FF2B5EF4-FFF2-40B4-BE49-F238E27FC236}">
                    <a16:creationId xmlns="" xmlns:a16="http://schemas.microsoft.com/office/drawing/2014/main" id="{28BB8C4A-440F-41A1-B55D-9664B39BCA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9488" y="4245116"/>
                <a:ext cx="103788" cy="0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70" name="Line 392">
                <a:extLst>
                  <a:ext uri="{FF2B5EF4-FFF2-40B4-BE49-F238E27FC236}">
                    <a16:creationId xmlns="" xmlns:a16="http://schemas.microsoft.com/office/drawing/2014/main" id="{AFFDDED5-5B16-4E03-A6FB-C80CDADD2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5616" y="4200901"/>
                <a:ext cx="0" cy="82662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71" name="Line 393">
                <a:extLst>
                  <a:ext uri="{FF2B5EF4-FFF2-40B4-BE49-F238E27FC236}">
                    <a16:creationId xmlns="" xmlns:a16="http://schemas.microsoft.com/office/drawing/2014/main" id="{9C2349B2-1D45-45DF-BF84-EF5710747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7956" y="4652658"/>
                <a:ext cx="107632" cy="0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72" name="Line 394">
                <a:extLst>
                  <a:ext uri="{FF2B5EF4-FFF2-40B4-BE49-F238E27FC236}">
                    <a16:creationId xmlns="" xmlns:a16="http://schemas.microsoft.com/office/drawing/2014/main" id="{4AC68C21-8C61-49D7-B3B2-7CCD0252D4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93695" y="4614211"/>
                <a:ext cx="0" cy="82661"/>
              </a:xfrm>
              <a:prstGeom prst="line">
                <a:avLst/>
              </a:prstGeom>
              <a:noFill/>
              <a:ln w="1905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73" name="Freeform 366">
                <a:extLst>
                  <a:ext uri="{FF2B5EF4-FFF2-40B4-BE49-F238E27FC236}">
                    <a16:creationId xmlns="" xmlns:a16="http://schemas.microsoft.com/office/drawing/2014/main" id="{9B5AB3CB-900A-4205-96BF-33E21157E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727" y="1965188"/>
                <a:ext cx="3376968" cy="2687470"/>
              </a:xfrm>
              <a:custGeom>
                <a:avLst/>
                <a:gdLst>
                  <a:gd name="T0" fmla="*/ 0 w 1343"/>
                  <a:gd name="T1" fmla="*/ 0 h 1207"/>
                  <a:gd name="T2" fmla="*/ 36 w 1343"/>
                  <a:gd name="T3" fmla="*/ 0 h 1207"/>
                  <a:gd name="T4" fmla="*/ 36 w 1343"/>
                  <a:gd name="T5" fmla="*/ 71 h 1207"/>
                  <a:gd name="T6" fmla="*/ 82 w 1343"/>
                  <a:gd name="T7" fmla="*/ 71 h 1207"/>
                  <a:gd name="T8" fmla="*/ 82 w 1343"/>
                  <a:gd name="T9" fmla="*/ 139 h 1207"/>
                  <a:gd name="T10" fmla="*/ 123 w 1343"/>
                  <a:gd name="T11" fmla="*/ 139 h 1207"/>
                  <a:gd name="T12" fmla="*/ 123 w 1343"/>
                  <a:gd name="T13" fmla="*/ 210 h 1207"/>
                  <a:gd name="T14" fmla="*/ 136 w 1343"/>
                  <a:gd name="T15" fmla="*/ 210 h 1207"/>
                  <a:gd name="T16" fmla="*/ 136 w 1343"/>
                  <a:gd name="T17" fmla="*/ 278 h 1207"/>
                  <a:gd name="T18" fmla="*/ 179 w 1343"/>
                  <a:gd name="T19" fmla="*/ 278 h 1207"/>
                  <a:gd name="T20" fmla="*/ 179 w 1343"/>
                  <a:gd name="T21" fmla="*/ 349 h 1207"/>
                  <a:gd name="T22" fmla="*/ 201 w 1343"/>
                  <a:gd name="T23" fmla="*/ 349 h 1207"/>
                  <a:gd name="T24" fmla="*/ 201 w 1343"/>
                  <a:gd name="T25" fmla="*/ 419 h 1207"/>
                  <a:gd name="T26" fmla="*/ 311 w 1343"/>
                  <a:gd name="T27" fmla="*/ 419 h 1207"/>
                  <a:gd name="T28" fmla="*/ 311 w 1343"/>
                  <a:gd name="T29" fmla="*/ 487 h 1207"/>
                  <a:gd name="T30" fmla="*/ 317 w 1343"/>
                  <a:gd name="T31" fmla="*/ 487 h 1207"/>
                  <a:gd name="T32" fmla="*/ 317 w 1343"/>
                  <a:gd name="T33" fmla="*/ 558 h 1207"/>
                  <a:gd name="T34" fmla="*/ 355 w 1343"/>
                  <a:gd name="T35" fmla="*/ 558 h 1207"/>
                  <a:gd name="T36" fmla="*/ 355 w 1343"/>
                  <a:gd name="T37" fmla="*/ 628 h 1207"/>
                  <a:gd name="T38" fmla="*/ 563 w 1343"/>
                  <a:gd name="T39" fmla="*/ 628 h 1207"/>
                  <a:gd name="T40" fmla="*/ 563 w 1343"/>
                  <a:gd name="T41" fmla="*/ 699 h 1207"/>
                  <a:gd name="T42" fmla="*/ 816 w 1343"/>
                  <a:gd name="T43" fmla="*/ 699 h 1207"/>
                  <a:gd name="T44" fmla="*/ 816 w 1343"/>
                  <a:gd name="T45" fmla="*/ 769 h 1207"/>
                  <a:gd name="T46" fmla="*/ 850 w 1343"/>
                  <a:gd name="T47" fmla="*/ 769 h 1207"/>
                  <a:gd name="T48" fmla="*/ 850 w 1343"/>
                  <a:gd name="T49" fmla="*/ 838 h 1207"/>
                  <a:gd name="T50" fmla="*/ 905 w 1343"/>
                  <a:gd name="T51" fmla="*/ 838 h 1207"/>
                  <a:gd name="T52" fmla="*/ 915 w 1343"/>
                  <a:gd name="T53" fmla="*/ 838 h 1207"/>
                  <a:gd name="T54" fmla="*/ 915 w 1343"/>
                  <a:gd name="T55" fmla="*/ 931 h 1207"/>
                  <a:gd name="T56" fmla="*/ 939 w 1343"/>
                  <a:gd name="T57" fmla="*/ 931 h 1207"/>
                  <a:gd name="T58" fmla="*/ 939 w 1343"/>
                  <a:gd name="T59" fmla="*/ 1023 h 1207"/>
                  <a:gd name="T60" fmla="*/ 1067 w 1343"/>
                  <a:gd name="T61" fmla="*/ 1023 h 1207"/>
                  <a:gd name="T62" fmla="*/ 1070 w 1343"/>
                  <a:gd name="T63" fmla="*/ 1023 h 1207"/>
                  <a:gd name="T64" fmla="*/ 1103 w 1343"/>
                  <a:gd name="T65" fmla="*/ 1023 h 1207"/>
                  <a:gd name="T66" fmla="*/ 1103 w 1343"/>
                  <a:gd name="T67" fmla="*/ 1207 h 1207"/>
                  <a:gd name="T68" fmla="*/ 1343 w 1343"/>
                  <a:gd name="T69" fmla="*/ 1207 h 1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43" h="1207">
                    <a:moveTo>
                      <a:pt x="0" y="0"/>
                    </a:moveTo>
                    <a:lnTo>
                      <a:pt x="36" y="0"/>
                    </a:lnTo>
                    <a:lnTo>
                      <a:pt x="36" y="71"/>
                    </a:lnTo>
                    <a:lnTo>
                      <a:pt x="82" y="71"/>
                    </a:lnTo>
                    <a:lnTo>
                      <a:pt x="82" y="139"/>
                    </a:lnTo>
                    <a:lnTo>
                      <a:pt x="123" y="139"/>
                    </a:lnTo>
                    <a:lnTo>
                      <a:pt x="123" y="210"/>
                    </a:lnTo>
                    <a:lnTo>
                      <a:pt x="136" y="210"/>
                    </a:lnTo>
                    <a:lnTo>
                      <a:pt x="136" y="278"/>
                    </a:lnTo>
                    <a:lnTo>
                      <a:pt x="179" y="278"/>
                    </a:lnTo>
                    <a:lnTo>
                      <a:pt x="179" y="349"/>
                    </a:lnTo>
                    <a:lnTo>
                      <a:pt x="201" y="349"/>
                    </a:lnTo>
                    <a:lnTo>
                      <a:pt x="201" y="419"/>
                    </a:lnTo>
                    <a:lnTo>
                      <a:pt x="311" y="419"/>
                    </a:lnTo>
                    <a:lnTo>
                      <a:pt x="311" y="487"/>
                    </a:lnTo>
                    <a:lnTo>
                      <a:pt x="317" y="487"/>
                    </a:lnTo>
                    <a:lnTo>
                      <a:pt x="317" y="558"/>
                    </a:lnTo>
                    <a:lnTo>
                      <a:pt x="355" y="558"/>
                    </a:lnTo>
                    <a:lnTo>
                      <a:pt x="355" y="628"/>
                    </a:lnTo>
                    <a:lnTo>
                      <a:pt x="563" y="628"/>
                    </a:lnTo>
                    <a:lnTo>
                      <a:pt x="563" y="699"/>
                    </a:lnTo>
                    <a:lnTo>
                      <a:pt x="816" y="699"/>
                    </a:lnTo>
                    <a:lnTo>
                      <a:pt x="816" y="769"/>
                    </a:lnTo>
                    <a:lnTo>
                      <a:pt x="850" y="769"/>
                    </a:lnTo>
                    <a:lnTo>
                      <a:pt x="850" y="838"/>
                    </a:lnTo>
                    <a:lnTo>
                      <a:pt x="905" y="838"/>
                    </a:lnTo>
                    <a:lnTo>
                      <a:pt x="915" y="838"/>
                    </a:lnTo>
                    <a:lnTo>
                      <a:pt x="915" y="931"/>
                    </a:lnTo>
                    <a:lnTo>
                      <a:pt x="939" y="931"/>
                    </a:lnTo>
                    <a:lnTo>
                      <a:pt x="939" y="1023"/>
                    </a:lnTo>
                    <a:lnTo>
                      <a:pt x="1067" y="1023"/>
                    </a:lnTo>
                    <a:lnTo>
                      <a:pt x="1070" y="1023"/>
                    </a:lnTo>
                    <a:lnTo>
                      <a:pt x="1103" y="1023"/>
                    </a:lnTo>
                    <a:lnTo>
                      <a:pt x="1103" y="1207"/>
                    </a:lnTo>
                    <a:lnTo>
                      <a:pt x="1343" y="1207"/>
                    </a:lnTo>
                  </a:path>
                </a:pathLst>
              </a:custGeom>
              <a:noFill/>
              <a:ln w="28575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</p:grpSp>
        <p:grpSp>
          <p:nvGrpSpPr>
            <p:cNvPr id="23618" name="Group 292"/>
            <p:cNvGrpSpPr>
              <a:grpSpLocks/>
            </p:cNvGrpSpPr>
            <p:nvPr/>
          </p:nvGrpSpPr>
          <p:grpSpPr bwMode="auto">
            <a:xfrm>
              <a:off x="909322" y="2002482"/>
              <a:ext cx="2639825" cy="1506038"/>
              <a:chOff x="1717567" y="1925016"/>
              <a:chExt cx="3198016" cy="1825434"/>
            </a:xfrm>
          </p:grpSpPr>
          <p:grpSp>
            <p:nvGrpSpPr>
              <p:cNvPr id="23653" name="Group 260"/>
              <p:cNvGrpSpPr>
                <a:grpSpLocks/>
              </p:cNvGrpSpPr>
              <p:nvPr/>
            </p:nvGrpSpPr>
            <p:grpSpPr bwMode="auto">
              <a:xfrm>
                <a:off x="1739609" y="1925016"/>
                <a:ext cx="3175974" cy="1825434"/>
                <a:chOff x="1739609" y="1925016"/>
                <a:chExt cx="3175974" cy="1825434"/>
              </a:xfrm>
            </p:grpSpPr>
            <p:sp>
              <p:nvSpPr>
                <p:cNvPr id="549" name="Line 396">
                  <a:extLst>
                    <a:ext uri="{FF2B5EF4-FFF2-40B4-BE49-F238E27FC236}">
                      <a16:creationId xmlns="" xmlns:a16="http://schemas.microsoft.com/office/drawing/2014/main" id="{CD4318C4-E6DF-4937-8878-47F3D0B146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12881" y="1924438"/>
                  <a:ext cx="0" cy="76936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50" name="Line 402">
                  <a:extLst>
                    <a:ext uri="{FF2B5EF4-FFF2-40B4-BE49-F238E27FC236}">
                      <a16:creationId xmlns="" xmlns:a16="http://schemas.microsoft.com/office/drawing/2014/main" id="{FC104F45-B4FC-45B2-A2C4-5AE9F153BB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33736" y="3667029"/>
                  <a:ext cx="0" cy="82706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51" name="Line 406">
                  <a:extLst>
                    <a:ext uri="{FF2B5EF4-FFF2-40B4-BE49-F238E27FC236}">
                      <a16:creationId xmlns="" xmlns:a16="http://schemas.microsoft.com/office/drawing/2014/main" id="{57E5F4C7-633B-459C-88E7-03A3CCD7CA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12541" y="3667029"/>
                  <a:ext cx="0" cy="82706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52" name="Line 407">
                  <a:extLst>
                    <a:ext uri="{FF2B5EF4-FFF2-40B4-BE49-F238E27FC236}">
                      <a16:creationId xmlns="" xmlns:a16="http://schemas.microsoft.com/office/drawing/2014/main" id="{5518516A-9FAC-4592-8743-9CF251BE21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74070" y="3709343"/>
                  <a:ext cx="101909" cy="0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53" name="Line 408">
                  <a:extLst>
                    <a:ext uri="{FF2B5EF4-FFF2-40B4-BE49-F238E27FC236}">
                      <a16:creationId xmlns="" xmlns:a16="http://schemas.microsoft.com/office/drawing/2014/main" id="{4144A082-BFB9-4D46-8C80-E09562535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27908" y="3667029"/>
                  <a:ext cx="0" cy="82706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54" name="Line 409">
                  <a:extLst>
                    <a:ext uri="{FF2B5EF4-FFF2-40B4-BE49-F238E27FC236}">
                      <a16:creationId xmlns="" xmlns:a16="http://schemas.microsoft.com/office/drawing/2014/main" id="{AD361DBA-AB18-44AF-A002-C4C6AF7CB4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0982" y="3709343"/>
                  <a:ext cx="103831" cy="0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55" name="Line 410">
                  <a:extLst>
                    <a:ext uri="{FF2B5EF4-FFF2-40B4-BE49-F238E27FC236}">
                      <a16:creationId xmlns="" xmlns:a16="http://schemas.microsoft.com/office/drawing/2014/main" id="{03AB1DB3-E3D1-4D5C-8B5A-52F05A9B0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00974" y="3667029"/>
                  <a:ext cx="0" cy="82706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56" name="Line 411">
                  <a:extLst>
                    <a:ext uri="{FF2B5EF4-FFF2-40B4-BE49-F238E27FC236}">
                      <a16:creationId xmlns="" xmlns:a16="http://schemas.microsoft.com/office/drawing/2014/main" id="{7DE71872-9760-4E88-ABC5-00F413FE6D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2103" y="3709343"/>
                  <a:ext cx="105753" cy="0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57" name="Line 412">
                  <a:extLst>
                    <a:ext uri="{FF2B5EF4-FFF2-40B4-BE49-F238E27FC236}">
                      <a16:creationId xmlns="" xmlns:a16="http://schemas.microsoft.com/office/drawing/2014/main" id="{5C39CBF8-892B-4C88-B1D6-314EC0214D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20172" y="3667029"/>
                  <a:ext cx="0" cy="82706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58" name="Line 413">
                  <a:extLst>
                    <a:ext uri="{FF2B5EF4-FFF2-40B4-BE49-F238E27FC236}">
                      <a16:creationId xmlns="" xmlns:a16="http://schemas.microsoft.com/office/drawing/2014/main" id="{07302343-B6CE-44ED-8C1A-9BAD38B54C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87486" y="3709343"/>
                  <a:ext cx="98062" cy="0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59" name="Line 414">
                  <a:extLst>
                    <a:ext uri="{FF2B5EF4-FFF2-40B4-BE49-F238E27FC236}">
                      <a16:creationId xmlns="" xmlns:a16="http://schemas.microsoft.com/office/drawing/2014/main" id="{C1BB287D-28BB-4266-92C2-E330AE346D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33633" y="3667029"/>
                  <a:ext cx="0" cy="82706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60" name="Line 415">
                  <a:extLst>
                    <a:ext uri="{FF2B5EF4-FFF2-40B4-BE49-F238E27FC236}">
                      <a16:creationId xmlns="" xmlns:a16="http://schemas.microsoft.com/office/drawing/2014/main" id="{3AF187E9-2682-486C-ACCE-00231DD49C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64397" y="3709343"/>
                  <a:ext cx="99985" cy="0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61" name="Line 416">
                  <a:extLst>
                    <a:ext uri="{FF2B5EF4-FFF2-40B4-BE49-F238E27FC236}">
                      <a16:creationId xmlns="" xmlns:a16="http://schemas.microsoft.com/office/drawing/2014/main" id="{BC398FBE-AB62-495B-89B3-4A09AEE4E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16312" y="3667029"/>
                  <a:ext cx="0" cy="82706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62" name="Line 417">
                  <a:extLst>
                    <a:ext uri="{FF2B5EF4-FFF2-40B4-BE49-F238E27FC236}">
                      <a16:creationId xmlns="" xmlns:a16="http://schemas.microsoft.com/office/drawing/2014/main" id="{5820BEAE-38E4-47EC-A684-C4854AA6F5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8576" y="3709343"/>
                  <a:ext cx="107676" cy="0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63" name="Line 418">
                  <a:extLst>
                    <a:ext uri="{FF2B5EF4-FFF2-40B4-BE49-F238E27FC236}">
                      <a16:creationId xmlns="" xmlns:a16="http://schemas.microsoft.com/office/drawing/2014/main" id="{49599E98-12C0-4BD7-B20A-058A4EF05C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62415" y="3667029"/>
                  <a:ext cx="0" cy="82706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  <p:sp>
              <p:nvSpPr>
                <p:cNvPr id="564" name="Line 420">
                  <a:extLst>
                    <a:ext uri="{FF2B5EF4-FFF2-40B4-BE49-F238E27FC236}">
                      <a16:creationId xmlns="" xmlns:a16="http://schemas.microsoft.com/office/drawing/2014/main" id="{70CC921D-C054-4E85-90E0-165A0E6FDA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82102" y="1924438"/>
                  <a:ext cx="0" cy="76936"/>
                </a:xfrm>
                <a:prstGeom prst="line">
                  <a:avLst/>
                </a:prstGeom>
                <a:noFill/>
                <a:ln w="19050" cap="flat">
                  <a:solidFill>
                    <a:schemeClr val="accent3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lIns="68580" tIns="34290" rIns="68580" bIns="34290"/>
                <a:lstStyle/>
                <a:p>
                  <a:pPr defTabSz="685800">
                    <a:defRPr/>
                  </a:pPr>
                  <a:endParaRPr lang="en-GB" sz="1600" dirty="0">
                    <a:latin typeface="+mj-lt"/>
                  </a:endParaRPr>
                </a:p>
              </p:txBody>
            </p:sp>
          </p:grpSp>
          <p:sp>
            <p:nvSpPr>
              <p:cNvPr id="548" name="Freeform 367">
                <a:extLst>
                  <a:ext uri="{FF2B5EF4-FFF2-40B4-BE49-F238E27FC236}">
                    <a16:creationId xmlns="" xmlns:a16="http://schemas.microsoft.com/office/drawing/2014/main" id="{114D6BB8-D2C6-4AA6-ACF4-6080EE7FC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726" y="1964830"/>
                <a:ext cx="3145688" cy="1744514"/>
              </a:xfrm>
              <a:custGeom>
                <a:avLst/>
                <a:gdLst>
                  <a:gd name="T0" fmla="*/ 0 w 1251"/>
                  <a:gd name="T1" fmla="*/ 0 h 783"/>
                  <a:gd name="T2" fmla="*/ 10 w 1251"/>
                  <a:gd name="T3" fmla="*/ 0 h 783"/>
                  <a:gd name="T4" fmla="*/ 36 w 1251"/>
                  <a:gd name="T5" fmla="*/ 0 h 783"/>
                  <a:gd name="T6" fmla="*/ 36 w 1251"/>
                  <a:gd name="T7" fmla="*/ 61 h 783"/>
                  <a:gd name="T8" fmla="*/ 97 w 1251"/>
                  <a:gd name="T9" fmla="*/ 61 h 783"/>
                  <a:gd name="T10" fmla="*/ 97 w 1251"/>
                  <a:gd name="T11" fmla="*/ 124 h 783"/>
                  <a:gd name="T12" fmla="*/ 121 w 1251"/>
                  <a:gd name="T13" fmla="*/ 124 h 783"/>
                  <a:gd name="T14" fmla="*/ 121 w 1251"/>
                  <a:gd name="T15" fmla="*/ 188 h 783"/>
                  <a:gd name="T16" fmla="*/ 159 w 1251"/>
                  <a:gd name="T17" fmla="*/ 188 h 783"/>
                  <a:gd name="T18" fmla="*/ 159 w 1251"/>
                  <a:gd name="T19" fmla="*/ 251 h 783"/>
                  <a:gd name="T20" fmla="*/ 253 w 1251"/>
                  <a:gd name="T21" fmla="*/ 251 h 783"/>
                  <a:gd name="T22" fmla="*/ 253 w 1251"/>
                  <a:gd name="T23" fmla="*/ 315 h 783"/>
                  <a:gd name="T24" fmla="*/ 311 w 1251"/>
                  <a:gd name="T25" fmla="*/ 315 h 783"/>
                  <a:gd name="T26" fmla="*/ 311 w 1251"/>
                  <a:gd name="T27" fmla="*/ 378 h 783"/>
                  <a:gd name="T28" fmla="*/ 319 w 1251"/>
                  <a:gd name="T29" fmla="*/ 378 h 783"/>
                  <a:gd name="T30" fmla="*/ 328 w 1251"/>
                  <a:gd name="T31" fmla="*/ 378 h 783"/>
                  <a:gd name="T32" fmla="*/ 328 w 1251"/>
                  <a:gd name="T33" fmla="*/ 446 h 783"/>
                  <a:gd name="T34" fmla="*/ 362 w 1251"/>
                  <a:gd name="T35" fmla="*/ 446 h 783"/>
                  <a:gd name="T36" fmla="*/ 362 w 1251"/>
                  <a:gd name="T37" fmla="*/ 513 h 783"/>
                  <a:gd name="T38" fmla="*/ 445 w 1251"/>
                  <a:gd name="T39" fmla="*/ 513 h 783"/>
                  <a:gd name="T40" fmla="*/ 445 w 1251"/>
                  <a:gd name="T41" fmla="*/ 583 h 783"/>
                  <a:gd name="T42" fmla="*/ 529 w 1251"/>
                  <a:gd name="T43" fmla="*/ 583 h 783"/>
                  <a:gd name="T44" fmla="*/ 529 w 1251"/>
                  <a:gd name="T45" fmla="*/ 650 h 783"/>
                  <a:gd name="T46" fmla="*/ 611 w 1251"/>
                  <a:gd name="T47" fmla="*/ 650 h 783"/>
                  <a:gd name="T48" fmla="*/ 611 w 1251"/>
                  <a:gd name="T49" fmla="*/ 718 h 783"/>
                  <a:gd name="T50" fmla="*/ 770 w 1251"/>
                  <a:gd name="T51" fmla="*/ 718 h 783"/>
                  <a:gd name="T52" fmla="*/ 770 w 1251"/>
                  <a:gd name="T53" fmla="*/ 783 h 783"/>
                  <a:gd name="T54" fmla="*/ 802 w 1251"/>
                  <a:gd name="T55" fmla="*/ 783 h 783"/>
                  <a:gd name="T56" fmla="*/ 852 w 1251"/>
                  <a:gd name="T57" fmla="*/ 783 h 783"/>
                  <a:gd name="T58" fmla="*/ 913 w 1251"/>
                  <a:gd name="T59" fmla="*/ 783 h 783"/>
                  <a:gd name="T60" fmla="*/ 959 w 1251"/>
                  <a:gd name="T61" fmla="*/ 783 h 783"/>
                  <a:gd name="T62" fmla="*/ 988 w 1251"/>
                  <a:gd name="T63" fmla="*/ 783 h 783"/>
                  <a:gd name="T64" fmla="*/ 1075 w 1251"/>
                  <a:gd name="T65" fmla="*/ 783 h 783"/>
                  <a:gd name="T66" fmla="*/ 1082 w 1251"/>
                  <a:gd name="T67" fmla="*/ 783 h 783"/>
                  <a:gd name="T68" fmla="*/ 1115 w 1251"/>
                  <a:gd name="T69" fmla="*/ 783 h 783"/>
                  <a:gd name="T70" fmla="*/ 1251 w 1251"/>
                  <a:gd name="T71" fmla="*/ 783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51" h="783">
                    <a:moveTo>
                      <a:pt x="0" y="0"/>
                    </a:moveTo>
                    <a:lnTo>
                      <a:pt x="10" y="0"/>
                    </a:lnTo>
                    <a:lnTo>
                      <a:pt x="36" y="0"/>
                    </a:lnTo>
                    <a:lnTo>
                      <a:pt x="36" y="61"/>
                    </a:lnTo>
                    <a:lnTo>
                      <a:pt x="97" y="61"/>
                    </a:lnTo>
                    <a:lnTo>
                      <a:pt x="97" y="124"/>
                    </a:lnTo>
                    <a:lnTo>
                      <a:pt x="121" y="124"/>
                    </a:lnTo>
                    <a:lnTo>
                      <a:pt x="121" y="188"/>
                    </a:lnTo>
                    <a:lnTo>
                      <a:pt x="159" y="188"/>
                    </a:lnTo>
                    <a:lnTo>
                      <a:pt x="159" y="251"/>
                    </a:lnTo>
                    <a:lnTo>
                      <a:pt x="253" y="251"/>
                    </a:lnTo>
                    <a:lnTo>
                      <a:pt x="253" y="315"/>
                    </a:lnTo>
                    <a:lnTo>
                      <a:pt x="311" y="315"/>
                    </a:lnTo>
                    <a:lnTo>
                      <a:pt x="311" y="378"/>
                    </a:lnTo>
                    <a:lnTo>
                      <a:pt x="319" y="378"/>
                    </a:lnTo>
                    <a:lnTo>
                      <a:pt x="328" y="378"/>
                    </a:lnTo>
                    <a:lnTo>
                      <a:pt x="328" y="446"/>
                    </a:lnTo>
                    <a:lnTo>
                      <a:pt x="362" y="446"/>
                    </a:lnTo>
                    <a:lnTo>
                      <a:pt x="362" y="513"/>
                    </a:lnTo>
                    <a:lnTo>
                      <a:pt x="445" y="513"/>
                    </a:lnTo>
                    <a:lnTo>
                      <a:pt x="445" y="583"/>
                    </a:lnTo>
                    <a:lnTo>
                      <a:pt x="529" y="583"/>
                    </a:lnTo>
                    <a:lnTo>
                      <a:pt x="529" y="650"/>
                    </a:lnTo>
                    <a:lnTo>
                      <a:pt x="611" y="650"/>
                    </a:lnTo>
                    <a:lnTo>
                      <a:pt x="611" y="718"/>
                    </a:lnTo>
                    <a:lnTo>
                      <a:pt x="770" y="718"/>
                    </a:lnTo>
                    <a:lnTo>
                      <a:pt x="770" y="783"/>
                    </a:lnTo>
                    <a:lnTo>
                      <a:pt x="802" y="783"/>
                    </a:lnTo>
                    <a:lnTo>
                      <a:pt x="852" y="783"/>
                    </a:lnTo>
                    <a:lnTo>
                      <a:pt x="913" y="783"/>
                    </a:lnTo>
                    <a:lnTo>
                      <a:pt x="959" y="783"/>
                    </a:lnTo>
                    <a:lnTo>
                      <a:pt x="988" y="783"/>
                    </a:lnTo>
                    <a:lnTo>
                      <a:pt x="1075" y="783"/>
                    </a:lnTo>
                    <a:lnTo>
                      <a:pt x="1082" y="783"/>
                    </a:lnTo>
                    <a:lnTo>
                      <a:pt x="1115" y="783"/>
                    </a:lnTo>
                    <a:lnTo>
                      <a:pt x="1251" y="783"/>
                    </a:lnTo>
                  </a:path>
                </a:pathLst>
              </a:custGeom>
              <a:noFill/>
              <a:ln w="28575" cap="flat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</p:grpSp>
        <p:grpSp>
          <p:nvGrpSpPr>
            <p:cNvPr id="23619" name="Group 311"/>
            <p:cNvGrpSpPr>
              <a:grpSpLocks/>
            </p:cNvGrpSpPr>
            <p:nvPr/>
          </p:nvGrpSpPr>
          <p:grpSpPr bwMode="auto">
            <a:xfrm>
              <a:off x="909322" y="2035250"/>
              <a:ext cx="2629339" cy="676341"/>
              <a:chOff x="1717567" y="1965091"/>
              <a:chExt cx="3183990" cy="819543"/>
            </a:xfrm>
          </p:grpSpPr>
          <p:sp>
            <p:nvSpPr>
              <p:cNvPr id="514" name="Line 421">
                <a:extLst>
                  <a:ext uri="{FF2B5EF4-FFF2-40B4-BE49-F238E27FC236}">
                    <a16:creationId xmlns="" xmlns:a16="http://schemas.microsoft.com/office/drawing/2014/main" id="{E218972F-2EB8-4626-874C-E8556D636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6413" y="2409363"/>
                <a:ext cx="105709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15" name="Line 422">
                <a:extLst>
                  <a:ext uri="{FF2B5EF4-FFF2-40B4-BE49-F238E27FC236}">
                    <a16:creationId xmlns="" xmlns:a16="http://schemas.microsoft.com/office/drawing/2014/main" id="{956CFD6F-CA90-4746-A9F3-5A4368DE15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08307" y="2365139"/>
                <a:ext cx="0" cy="88451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16" name="Line 423">
                <a:extLst>
                  <a:ext uri="{FF2B5EF4-FFF2-40B4-BE49-F238E27FC236}">
                    <a16:creationId xmlns="" xmlns:a16="http://schemas.microsoft.com/office/drawing/2014/main" id="{21296714-76C0-498A-91CE-82C1BD29D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1869" y="2561268"/>
                <a:ext cx="105710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17" name="Line 424">
                <a:extLst>
                  <a:ext uri="{FF2B5EF4-FFF2-40B4-BE49-F238E27FC236}">
                    <a16:creationId xmlns="" xmlns:a16="http://schemas.microsoft.com/office/drawing/2014/main" id="{857B12AE-1422-4EC4-848C-5EA9B7894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3763" y="2524734"/>
                <a:ext cx="0" cy="82683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18" name="Line 425">
                <a:extLst>
                  <a:ext uri="{FF2B5EF4-FFF2-40B4-BE49-F238E27FC236}">
                    <a16:creationId xmlns="" xmlns:a16="http://schemas.microsoft.com/office/drawing/2014/main" id="{A99D5E9F-FEC3-406C-AC90-2118A76F07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7245" y="2561268"/>
                <a:ext cx="105710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19" name="Line 426">
                <a:extLst>
                  <a:ext uri="{FF2B5EF4-FFF2-40B4-BE49-F238E27FC236}">
                    <a16:creationId xmlns="" xmlns:a16="http://schemas.microsoft.com/office/drawing/2014/main" id="{A2238850-6451-4F91-B5B4-431B23ECE5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81061" y="2524734"/>
                <a:ext cx="0" cy="82683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20" name="Line 427">
                <a:extLst>
                  <a:ext uri="{FF2B5EF4-FFF2-40B4-BE49-F238E27FC236}">
                    <a16:creationId xmlns="" xmlns:a16="http://schemas.microsoft.com/office/drawing/2014/main" id="{2E1F256E-972C-4448-90BC-10FA4AF87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8580" y="2745861"/>
                <a:ext cx="103788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21" name="Line 428">
                <a:extLst>
                  <a:ext uri="{FF2B5EF4-FFF2-40B4-BE49-F238E27FC236}">
                    <a16:creationId xmlns="" xmlns:a16="http://schemas.microsoft.com/office/drawing/2014/main" id="{1ED44908-EE7C-4278-84AA-1951A1C95B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40474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22" name="Line 429">
                <a:extLst>
                  <a:ext uri="{FF2B5EF4-FFF2-40B4-BE49-F238E27FC236}">
                    <a16:creationId xmlns="" xmlns:a16="http://schemas.microsoft.com/office/drawing/2014/main" id="{4468609B-2736-48FA-91A9-9AF626CEF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0474" y="2745861"/>
                <a:ext cx="107632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23" name="Line 430">
                <a:extLst>
                  <a:ext uri="{FF2B5EF4-FFF2-40B4-BE49-F238E27FC236}">
                    <a16:creationId xmlns="" xmlns:a16="http://schemas.microsoft.com/office/drawing/2014/main" id="{BCA714FD-110B-47BF-BFCF-E8A5C7187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211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24" name="Line 431">
                <a:extLst>
                  <a:ext uri="{FF2B5EF4-FFF2-40B4-BE49-F238E27FC236}">
                    <a16:creationId xmlns="" xmlns:a16="http://schemas.microsoft.com/office/drawing/2014/main" id="{C5115318-7809-4F1E-A01C-5EB07DBF4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5014" y="2745861"/>
                <a:ext cx="101865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25" name="Line 432">
                <a:extLst>
                  <a:ext uri="{FF2B5EF4-FFF2-40B4-BE49-F238E27FC236}">
                    <a16:creationId xmlns="" xmlns:a16="http://schemas.microsoft.com/office/drawing/2014/main" id="{135D3D85-0F43-4E07-AC81-2CBAA16CA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4986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26" name="Line 433">
                <a:extLst>
                  <a:ext uri="{FF2B5EF4-FFF2-40B4-BE49-F238E27FC236}">
                    <a16:creationId xmlns="" xmlns:a16="http://schemas.microsoft.com/office/drawing/2014/main" id="{BA6D38D1-10EC-4DB3-A920-7F3B8D1D21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5766" y="2745861"/>
                <a:ext cx="107632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27" name="Line 434">
                <a:extLst>
                  <a:ext uri="{FF2B5EF4-FFF2-40B4-BE49-F238E27FC236}">
                    <a16:creationId xmlns="" xmlns:a16="http://schemas.microsoft.com/office/drawing/2014/main" id="{F3F9ECA7-44BA-4958-B9B8-F501340AD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59581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28" name="Line 435">
                <a:extLst>
                  <a:ext uri="{FF2B5EF4-FFF2-40B4-BE49-F238E27FC236}">
                    <a16:creationId xmlns="" xmlns:a16="http://schemas.microsoft.com/office/drawing/2014/main" id="{A13A3B5E-9698-4DE0-B9AA-C38322AE16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9610" y="2745861"/>
                <a:ext cx="105709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29" name="Line 436">
                <a:extLst>
                  <a:ext uri="{FF2B5EF4-FFF2-40B4-BE49-F238E27FC236}">
                    <a16:creationId xmlns="" xmlns:a16="http://schemas.microsoft.com/office/drawing/2014/main" id="{0F43D473-48FE-4498-81DF-088711929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69191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30" name="Line 437">
                <a:extLst>
                  <a:ext uri="{FF2B5EF4-FFF2-40B4-BE49-F238E27FC236}">
                    <a16:creationId xmlns="" xmlns:a16="http://schemas.microsoft.com/office/drawing/2014/main" id="{CF00A896-92B7-47EE-957A-7A53C0A59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1893" y="2745861"/>
                <a:ext cx="101865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31" name="Line 438">
                <a:extLst>
                  <a:ext uri="{FF2B5EF4-FFF2-40B4-BE49-F238E27FC236}">
                    <a16:creationId xmlns="" xmlns:a16="http://schemas.microsoft.com/office/drawing/2014/main" id="{5B2D5046-714D-4B81-9A9B-F95656F74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9943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32" name="Line 439">
                <a:extLst>
                  <a:ext uri="{FF2B5EF4-FFF2-40B4-BE49-F238E27FC236}">
                    <a16:creationId xmlns="" xmlns:a16="http://schemas.microsoft.com/office/drawing/2014/main" id="{D57A3684-CE26-47E4-BB1E-D0E222E63A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191" y="2745861"/>
                <a:ext cx="98022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33" name="Line 440">
                <a:extLst>
                  <a:ext uri="{FF2B5EF4-FFF2-40B4-BE49-F238E27FC236}">
                    <a16:creationId xmlns="" xmlns:a16="http://schemas.microsoft.com/office/drawing/2014/main" id="{5E9A94EC-428C-4919-A51A-6371606D7A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15319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34" name="Line 441">
                <a:extLst>
                  <a:ext uri="{FF2B5EF4-FFF2-40B4-BE49-F238E27FC236}">
                    <a16:creationId xmlns="" xmlns:a16="http://schemas.microsoft.com/office/drawing/2014/main" id="{FF9437EE-A93E-4C2D-94F8-00DF0F1866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6042" y="2745861"/>
                <a:ext cx="109554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35" name="Line 442">
                <a:extLst>
                  <a:ext uri="{FF2B5EF4-FFF2-40B4-BE49-F238E27FC236}">
                    <a16:creationId xmlns="" xmlns:a16="http://schemas.microsoft.com/office/drawing/2014/main" id="{7B965357-C513-48FB-A70B-DFC961206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46014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36" name="Line 443">
                <a:extLst>
                  <a:ext uri="{FF2B5EF4-FFF2-40B4-BE49-F238E27FC236}">
                    <a16:creationId xmlns="" xmlns:a16="http://schemas.microsoft.com/office/drawing/2014/main" id="{61E67999-0C1B-475C-8A89-767E9DF70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5653" y="2745861"/>
                <a:ext cx="99944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37" name="Line 444">
                <a:extLst>
                  <a:ext uri="{FF2B5EF4-FFF2-40B4-BE49-F238E27FC236}">
                    <a16:creationId xmlns="" xmlns:a16="http://schemas.microsoft.com/office/drawing/2014/main" id="{917BD2B1-BC54-4E5E-98C1-348F490BA6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51781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38" name="Line 445">
                <a:extLst>
                  <a:ext uri="{FF2B5EF4-FFF2-40B4-BE49-F238E27FC236}">
                    <a16:creationId xmlns="" xmlns:a16="http://schemas.microsoft.com/office/drawing/2014/main" id="{896BF8C4-CF3D-46A5-A9E2-5383FF49B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4817" y="2745861"/>
                <a:ext cx="107632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39" name="Line 446">
                <a:extLst>
                  <a:ext uri="{FF2B5EF4-FFF2-40B4-BE49-F238E27FC236}">
                    <a16:creationId xmlns="" xmlns:a16="http://schemas.microsoft.com/office/drawing/2014/main" id="{318F6B3B-05DB-44F1-9138-8FA145774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0554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40" name="Line 447">
                <a:extLst>
                  <a:ext uri="{FF2B5EF4-FFF2-40B4-BE49-F238E27FC236}">
                    <a16:creationId xmlns="" xmlns:a16="http://schemas.microsoft.com/office/drawing/2014/main" id="{02C9AD97-973D-422F-9CEF-026D187E0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2114" y="2745861"/>
                <a:ext cx="109554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41" name="Line 448">
                <a:extLst>
                  <a:ext uri="{FF2B5EF4-FFF2-40B4-BE49-F238E27FC236}">
                    <a16:creationId xmlns="" xmlns:a16="http://schemas.microsoft.com/office/drawing/2014/main" id="{A8328DED-7811-47DB-BD5F-F5F6635BB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90164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42" name="Line 449">
                <a:extLst>
                  <a:ext uri="{FF2B5EF4-FFF2-40B4-BE49-F238E27FC236}">
                    <a16:creationId xmlns="" xmlns:a16="http://schemas.microsoft.com/office/drawing/2014/main" id="{77ABE3BA-FE01-4E32-B114-0ED65D77B3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8463" y="2745861"/>
                <a:ext cx="98021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43" name="Line 450">
                <a:extLst>
                  <a:ext uri="{FF2B5EF4-FFF2-40B4-BE49-F238E27FC236}">
                    <a16:creationId xmlns="" xmlns:a16="http://schemas.microsoft.com/office/drawing/2014/main" id="{22A8DF8C-ABA6-44BF-9CDB-265DE310B5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30357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44" name="Line 451">
                <a:extLst>
                  <a:ext uri="{FF2B5EF4-FFF2-40B4-BE49-F238E27FC236}">
                    <a16:creationId xmlns="" xmlns:a16="http://schemas.microsoft.com/office/drawing/2014/main" id="{A39F7C6A-7C3D-4BBA-9C06-A2797DDB4F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9605" y="2745861"/>
                <a:ext cx="101866" cy="0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45" name="Line 452">
                <a:extLst>
                  <a:ext uri="{FF2B5EF4-FFF2-40B4-BE49-F238E27FC236}">
                    <a16:creationId xmlns="" xmlns:a16="http://schemas.microsoft.com/office/drawing/2014/main" id="{E38813D6-9AC5-4609-9219-1685139571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55343" y="2707404"/>
                <a:ext cx="0" cy="76914"/>
              </a:xfrm>
              <a:prstGeom prst="line">
                <a:avLst/>
              </a:pr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  <p:sp>
            <p:nvSpPr>
              <p:cNvPr id="546" name="Freeform 368">
                <a:extLst>
                  <a:ext uri="{FF2B5EF4-FFF2-40B4-BE49-F238E27FC236}">
                    <a16:creationId xmlns="" xmlns:a16="http://schemas.microsoft.com/office/drawing/2014/main" id="{C3890851-1D06-467D-9BD0-BFC753457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727" y="1965188"/>
                <a:ext cx="3138616" cy="780673"/>
              </a:xfrm>
              <a:custGeom>
                <a:avLst/>
                <a:gdLst>
                  <a:gd name="T0" fmla="*/ 0 w 1248"/>
                  <a:gd name="T1" fmla="*/ 0 h 351"/>
                  <a:gd name="T2" fmla="*/ 37 w 1248"/>
                  <a:gd name="T3" fmla="*/ 0 h 351"/>
                  <a:gd name="T4" fmla="*/ 152 w 1248"/>
                  <a:gd name="T5" fmla="*/ 0 h 351"/>
                  <a:gd name="T6" fmla="*/ 152 w 1248"/>
                  <a:gd name="T7" fmla="*/ 65 h 351"/>
                  <a:gd name="T8" fmla="*/ 348 w 1248"/>
                  <a:gd name="T9" fmla="*/ 65 h 351"/>
                  <a:gd name="T10" fmla="*/ 348 w 1248"/>
                  <a:gd name="T11" fmla="*/ 133 h 351"/>
                  <a:gd name="T12" fmla="*/ 398 w 1248"/>
                  <a:gd name="T13" fmla="*/ 133 h 351"/>
                  <a:gd name="T14" fmla="*/ 398 w 1248"/>
                  <a:gd name="T15" fmla="*/ 200 h 351"/>
                  <a:gd name="T16" fmla="*/ 514 w 1248"/>
                  <a:gd name="T17" fmla="*/ 200 h 351"/>
                  <a:gd name="T18" fmla="*/ 601 w 1248"/>
                  <a:gd name="T19" fmla="*/ 200 h 351"/>
                  <a:gd name="T20" fmla="*/ 601 w 1248"/>
                  <a:gd name="T21" fmla="*/ 268 h 351"/>
                  <a:gd name="T22" fmla="*/ 734 w 1248"/>
                  <a:gd name="T23" fmla="*/ 268 h 351"/>
                  <a:gd name="T24" fmla="*/ 742 w 1248"/>
                  <a:gd name="T25" fmla="*/ 268 h 351"/>
                  <a:gd name="T26" fmla="*/ 775 w 1248"/>
                  <a:gd name="T27" fmla="*/ 268 h 351"/>
                  <a:gd name="T28" fmla="*/ 775 w 1248"/>
                  <a:gd name="T29" fmla="*/ 351 h 351"/>
                  <a:gd name="T30" fmla="*/ 884 w 1248"/>
                  <a:gd name="T31" fmla="*/ 351 h 351"/>
                  <a:gd name="T32" fmla="*/ 908 w 1248"/>
                  <a:gd name="T33" fmla="*/ 351 h 351"/>
                  <a:gd name="T34" fmla="*/ 959 w 1248"/>
                  <a:gd name="T35" fmla="*/ 351 h 351"/>
                  <a:gd name="T36" fmla="*/ 973 w 1248"/>
                  <a:gd name="T37" fmla="*/ 351 h 351"/>
                  <a:gd name="T38" fmla="*/ 975 w 1248"/>
                  <a:gd name="T39" fmla="*/ 351 h 351"/>
                  <a:gd name="T40" fmla="*/ 988 w 1248"/>
                  <a:gd name="T41" fmla="*/ 351 h 351"/>
                  <a:gd name="T42" fmla="*/ 995 w 1248"/>
                  <a:gd name="T43" fmla="*/ 351 h 351"/>
                  <a:gd name="T44" fmla="*/ 1046 w 1248"/>
                  <a:gd name="T45" fmla="*/ 351 h 351"/>
                  <a:gd name="T46" fmla="*/ 1050 w 1248"/>
                  <a:gd name="T47" fmla="*/ 351 h 351"/>
                  <a:gd name="T48" fmla="*/ 1101 w 1248"/>
                  <a:gd name="T49" fmla="*/ 351 h 351"/>
                  <a:gd name="T50" fmla="*/ 1104 w 1248"/>
                  <a:gd name="T51" fmla="*/ 351 h 351"/>
                  <a:gd name="T52" fmla="*/ 1238 w 1248"/>
                  <a:gd name="T53" fmla="*/ 351 h 351"/>
                  <a:gd name="T54" fmla="*/ 1248 w 1248"/>
                  <a:gd name="T55" fmla="*/ 35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48" h="351">
                    <a:moveTo>
                      <a:pt x="0" y="0"/>
                    </a:moveTo>
                    <a:lnTo>
                      <a:pt x="37" y="0"/>
                    </a:lnTo>
                    <a:lnTo>
                      <a:pt x="152" y="0"/>
                    </a:lnTo>
                    <a:lnTo>
                      <a:pt x="152" y="65"/>
                    </a:lnTo>
                    <a:lnTo>
                      <a:pt x="348" y="65"/>
                    </a:lnTo>
                    <a:lnTo>
                      <a:pt x="348" y="133"/>
                    </a:lnTo>
                    <a:lnTo>
                      <a:pt x="398" y="133"/>
                    </a:lnTo>
                    <a:lnTo>
                      <a:pt x="398" y="200"/>
                    </a:lnTo>
                    <a:lnTo>
                      <a:pt x="514" y="200"/>
                    </a:lnTo>
                    <a:lnTo>
                      <a:pt x="601" y="200"/>
                    </a:lnTo>
                    <a:lnTo>
                      <a:pt x="601" y="268"/>
                    </a:lnTo>
                    <a:lnTo>
                      <a:pt x="734" y="268"/>
                    </a:lnTo>
                    <a:lnTo>
                      <a:pt x="742" y="268"/>
                    </a:lnTo>
                    <a:lnTo>
                      <a:pt x="775" y="268"/>
                    </a:lnTo>
                    <a:lnTo>
                      <a:pt x="775" y="351"/>
                    </a:lnTo>
                    <a:lnTo>
                      <a:pt x="884" y="351"/>
                    </a:lnTo>
                    <a:lnTo>
                      <a:pt x="908" y="351"/>
                    </a:lnTo>
                    <a:lnTo>
                      <a:pt x="959" y="351"/>
                    </a:lnTo>
                    <a:lnTo>
                      <a:pt x="973" y="351"/>
                    </a:lnTo>
                    <a:lnTo>
                      <a:pt x="975" y="351"/>
                    </a:lnTo>
                    <a:lnTo>
                      <a:pt x="988" y="351"/>
                    </a:lnTo>
                    <a:lnTo>
                      <a:pt x="995" y="351"/>
                    </a:lnTo>
                    <a:lnTo>
                      <a:pt x="1046" y="351"/>
                    </a:lnTo>
                    <a:lnTo>
                      <a:pt x="1050" y="351"/>
                    </a:lnTo>
                    <a:lnTo>
                      <a:pt x="1101" y="351"/>
                    </a:lnTo>
                    <a:lnTo>
                      <a:pt x="1104" y="351"/>
                    </a:lnTo>
                    <a:lnTo>
                      <a:pt x="1238" y="351"/>
                    </a:lnTo>
                    <a:lnTo>
                      <a:pt x="1248" y="351"/>
                    </a:lnTo>
                  </a:path>
                </a:pathLst>
              </a:custGeom>
              <a:noFill/>
              <a:ln w="28575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600" dirty="0">
                  <a:latin typeface="+mj-lt"/>
                </a:endParaRPr>
              </a:p>
            </p:txBody>
          </p:sp>
        </p:grpSp>
      </p:grpSp>
      <p:sp>
        <p:nvSpPr>
          <p:cNvPr id="589" name="Rectangle 588">
            <a:extLst>
              <a:ext uri="{FF2B5EF4-FFF2-40B4-BE49-F238E27FC236}">
                <a16:creationId xmlns="" xmlns:a16="http://schemas.microsoft.com/office/drawing/2014/main" id="{863C1FEC-DD98-4457-B409-9E6AD0C4D875}"/>
              </a:ext>
            </a:extLst>
          </p:cNvPr>
          <p:cNvSpPr/>
          <p:nvPr/>
        </p:nvSpPr>
        <p:spPr>
          <a:xfrm>
            <a:off x="2903539" y="5627688"/>
            <a:ext cx="1267783" cy="45653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defTabSz="6858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6858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6858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6858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6858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Aft>
                <a:spcPts val="150"/>
              </a:spcAft>
            </a:pPr>
            <a:r>
              <a:rPr lang="en-US" altLang="en-US" sz="1400" b="0" dirty="0">
                <a:latin typeface="Athelas" charset="0"/>
                <a:ea typeface="Athelas" charset="0"/>
                <a:cs typeface="Athelas" charset="0"/>
              </a:rPr>
              <a:t>Q2: (&gt; 5.4 to ≤ 8.1)</a:t>
            </a:r>
          </a:p>
          <a:p>
            <a:pPr>
              <a:spcAft>
                <a:spcPts val="150"/>
              </a:spcAft>
            </a:pPr>
            <a:r>
              <a:rPr lang="en-US" altLang="en-US" sz="1400" b="0" dirty="0">
                <a:latin typeface="Athelas" charset="0"/>
                <a:ea typeface="Athelas" charset="0"/>
                <a:cs typeface="Athelas" charset="0"/>
              </a:rPr>
              <a:t>Q1: (≥ 0.9 to ≤ 5.4)</a:t>
            </a:r>
          </a:p>
        </p:txBody>
      </p:sp>
      <p:sp>
        <p:nvSpPr>
          <p:cNvPr id="590" name="Rectangle 513">
            <a:extLst>
              <a:ext uri="{FF2B5EF4-FFF2-40B4-BE49-F238E27FC236}">
                <a16:creationId xmlns="" xmlns:a16="http://schemas.microsoft.com/office/drawing/2014/main" id="{C2AD5DB7-001B-4BC2-9C47-8A6F3AEB4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8" y="5611813"/>
            <a:ext cx="1498744" cy="45653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indent="200025" defTabSz="6858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800">
                <a:solidFill>
                  <a:srgbClr val="FEFDDE"/>
                </a:solidFill>
                <a:latin typeface="Arial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600">
                <a:solidFill>
                  <a:srgbClr val="FEFDDE"/>
                </a:solidFill>
                <a:latin typeface="Arial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Q4: (&gt; 16 to ≤ 62.2)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50"/>
              </a:spcAft>
              <a:buClr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thelas" charset="0"/>
                <a:ea typeface="Athelas" charset="0"/>
                <a:cs typeface="Athelas" charset="0"/>
              </a:rPr>
              <a:t>Q3: (&gt; 8.1 to ≤ 16)</a:t>
            </a:r>
          </a:p>
        </p:txBody>
      </p:sp>
      <p:cxnSp>
        <p:nvCxnSpPr>
          <p:cNvPr id="23578" name="Straight Connector 259"/>
          <p:cNvCxnSpPr>
            <a:cxnSpLocks noChangeShapeType="1"/>
          </p:cNvCxnSpPr>
          <p:nvPr/>
        </p:nvCxnSpPr>
        <p:spPr bwMode="auto">
          <a:xfrm flipH="1">
            <a:off x="838201" y="5710238"/>
            <a:ext cx="1397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2" name="Straight Connector 591">
            <a:extLst>
              <a:ext uri="{FF2B5EF4-FFF2-40B4-BE49-F238E27FC236}">
                <a16:creationId xmlns="" xmlns:a16="http://schemas.microsoft.com/office/drawing/2014/main" id="{4B0A5086-BC07-4BDE-B3D8-CE2B8B5E61A1}"/>
              </a:ext>
            </a:extLst>
          </p:cNvPr>
          <p:cNvCxnSpPr/>
          <p:nvPr/>
        </p:nvCxnSpPr>
        <p:spPr bwMode="auto">
          <a:xfrm flipH="1">
            <a:off x="838201" y="5942013"/>
            <a:ext cx="139700" cy="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580" name="Straight Connector 263"/>
          <p:cNvCxnSpPr>
            <a:cxnSpLocks noChangeShapeType="1"/>
          </p:cNvCxnSpPr>
          <p:nvPr/>
        </p:nvCxnSpPr>
        <p:spPr bwMode="auto">
          <a:xfrm flipH="1">
            <a:off x="2686052" y="5707063"/>
            <a:ext cx="141287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81" name="Straight Connector 264"/>
          <p:cNvCxnSpPr>
            <a:cxnSpLocks noChangeShapeType="1"/>
          </p:cNvCxnSpPr>
          <p:nvPr/>
        </p:nvCxnSpPr>
        <p:spPr bwMode="auto">
          <a:xfrm flipH="1">
            <a:off x="2686052" y="5940425"/>
            <a:ext cx="14128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5" name="Rectangle 594">
            <a:extLst>
              <a:ext uri="{FF2B5EF4-FFF2-40B4-BE49-F238E27FC236}">
                <a16:creationId xmlns="" xmlns:a16="http://schemas.microsoft.com/office/drawing/2014/main" id="{E61E81E6-E10C-40DC-B162-808C484040DB}"/>
              </a:ext>
            </a:extLst>
          </p:cNvPr>
          <p:cNvSpPr/>
          <p:nvPr/>
        </p:nvSpPr>
        <p:spPr>
          <a:xfrm>
            <a:off x="1503913" y="5332413"/>
            <a:ext cx="1856277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indent="200025" algn="ctr" defTabSz="685800">
              <a:spcAft>
                <a:spcPts val="150"/>
              </a:spcAft>
              <a:defRPr/>
            </a:pPr>
            <a:r>
              <a:rPr lang="en-US" altLang="en-US" sz="1400" kern="0" dirty="0">
                <a:latin typeface="+mj-lt"/>
              </a:rPr>
              <a:t>Mutation Load (Range)</a:t>
            </a:r>
          </a:p>
        </p:txBody>
      </p:sp>
    </p:spTree>
    <p:extLst>
      <p:ext uri="{BB962C8B-B14F-4D97-AF65-F5344CB8AC3E}">
        <p14:creationId xmlns:p14="http://schemas.microsoft.com/office/powerpoint/2010/main" val="175114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556" y="0"/>
            <a:ext cx="959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0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929" y="0"/>
            <a:ext cx="942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5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>
          <a:xfrm>
            <a:off x="609600" y="238125"/>
            <a:ext cx="4982308" cy="1103313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latin typeface="Athelas" charset="0"/>
                <a:ea typeface="Athelas" charset="0"/>
                <a:cs typeface="Athelas" charset="0"/>
              </a:rPr>
              <a:t>IMvigor211 Biomarker Analysis: tGE3</a:t>
            </a:r>
          </a:p>
        </p:txBody>
      </p:sp>
      <p:sp>
        <p:nvSpPr>
          <p:cNvPr id="98306" name="Content Placeholder 2"/>
          <p:cNvSpPr>
            <a:spLocks noGrp="1"/>
          </p:cNvSpPr>
          <p:nvPr>
            <p:ph sz="half" idx="1"/>
          </p:nvPr>
        </p:nvSpPr>
        <p:spPr>
          <a:xfrm>
            <a:off x="601663" y="1089273"/>
            <a:ext cx="5310187" cy="1835400"/>
          </a:xfrm>
        </p:spPr>
        <p:txBody>
          <a:bodyPr>
            <a:normAutofit/>
          </a:bodyPr>
          <a:lstStyle/>
          <a:p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tGE3: 3-gene signature assessed by RNA sequencing (n = 793)</a:t>
            </a:r>
          </a:p>
          <a:p>
            <a:pPr lvl="1"/>
            <a:r>
              <a:rPr lang="en-US" altLang="en-US" sz="1400" i="1" dirty="0">
                <a:latin typeface="Athelas" charset="0"/>
                <a:ea typeface="Athelas" charset="0"/>
                <a:cs typeface="Athelas" charset="0"/>
              </a:rPr>
              <a:t>IFNG</a:t>
            </a:r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, </a:t>
            </a:r>
            <a:r>
              <a:rPr lang="en-US" altLang="en-US" sz="1400" i="1" dirty="0">
                <a:latin typeface="Athelas" charset="0"/>
                <a:ea typeface="Athelas" charset="0"/>
                <a:cs typeface="Athelas" charset="0"/>
              </a:rPr>
              <a:t>CXCL9</a:t>
            </a:r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, </a:t>
            </a:r>
            <a:r>
              <a:rPr lang="en-US" altLang="en-US" sz="1400" i="1" dirty="0">
                <a:latin typeface="Athelas" charset="0"/>
                <a:ea typeface="Athelas" charset="0"/>
                <a:cs typeface="Athelas" charset="0"/>
              </a:rPr>
              <a:t>CD274 (</a:t>
            </a:r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encodes</a:t>
            </a:r>
            <a:r>
              <a:rPr lang="en-US" altLang="en-US" sz="1400" i="1" dirty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PD-L1</a:t>
            </a:r>
            <a:r>
              <a:rPr lang="en-US" altLang="en-US" sz="1400" i="1" dirty="0">
                <a:latin typeface="Athelas" charset="0"/>
                <a:ea typeface="Athelas" charset="0"/>
                <a:cs typeface="Athelas" charset="0"/>
              </a:rPr>
              <a:t>)</a:t>
            </a:r>
          </a:p>
          <a:p>
            <a:pPr lvl="1"/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Resultant score used as surrogate for PD-L1 expression by IHC</a:t>
            </a:r>
          </a:p>
          <a:p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OS by tGE3 and PD-L1 expression subgroups comparable</a:t>
            </a:r>
          </a:p>
          <a:p>
            <a:pPr lvl="1"/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High tGE3 score, PD-L1 overexpression associated with longer OS in both treatment arms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="" xmlns:a16="http://schemas.microsoft.com/office/drawing/2014/main" id="{8ABA6830-C6EB-D345-98E8-8921EBFF0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6493241"/>
            <a:ext cx="723228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b="0" dirty="0">
                <a:latin typeface="Athelas" charset="0"/>
                <a:ea typeface="Athelas" charset="0"/>
                <a:cs typeface="Athelas" charset="0"/>
              </a:rPr>
              <a:t>Powles T, et al. Lancet. 2018;391:748-757. Powles T, et al. ASCO GU 2018. Abstract 409.</a:t>
            </a:r>
          </a:p>
        </p:txBody>
      </p:sp>
      <p:graphicFrame>
        <p:nvGraphicFramePr>
          <p:cNvPr id="11" name="Content Placeholder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371104"/>
              </p:ext>
            </p:extLst>
          </p:nvPr>
        </p:nvGraphicFramePr>
        <p:xfrm>
          <a:off x="6593130" y="526447"/>
          <a:ext cx="5229225" cy="2468563"/>
        </p:xfrm>
        <a:graphic>
          <a:graphicData uri="http://schemas.openxmlformats.org/drawingml/2006/table">
            <a:tbl>
              <a:tblPr/>
              <a:tblGrid>
                <a:gridCol w="1446212"/>
                <a:gridCol w="981075"/>
                <a:gridCol w="981075"/>
                <a:gridCol w="1820863"/>
              </a:tblGrid>
              <a:tr h="6397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Median OS, </a:t>
                      </a:r>
                      <a:r>
                        <a:rPr kumimoji="0" lang="en-US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Mos</a:t>
                      </a:r>
                      <a:endParaRPr kumimoji="0" lang="en-US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2238" marR="92238" marT="45678" marB="4567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Atezo</a:t>
                      </a:r>
                    </a:p>
                  </a:txBody>
                  <a:tcPr marL="92238" marR="92238" marT="45678" marB="4567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CT</a:t>
                      </a:r>
                    </a:p>
                  </a:txBody>
                  <a:tcPr marL="92238" marR="92238" marT="45678" marB="4567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HR (95% CI)</a:t>
                      </a:r>
                    </a:p>
                  </a:txBody>
                  <a:tcPr marL="92238" marR="92238" marT="45678" marB="4567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</a:tr>
              <a:tr h="9144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PD-L1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IC2/3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IC0/1</a:t>
                      </a:r>
                    </a:p>
                  </a:txBody>
                  <a:tcPr marL="92238" marR="92238" marT="45678" marB="456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8.2</a:t>
                      </a:r>
                    </a:p>
                  </a:txBody>
                  <a:tcPr marL="92238" marR="92238" marT="45678" marB="456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10.6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7.3</a:t>
                      </a:r>
                    </a:p>
                  </a:txBody>
                  <a:tcPr marL="92238" marR="92238" marT="45678" marB="456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0.81 (0.59-1.10)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0.84 (0.71-1.00)</a:t>
                      </a:r>
                    </a:p>
                  </a:txBody>
                  <a:tcPr marL="92238" marR="92238" marT="45678" marB="456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9144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tGE3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High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Low</a:t>
                      </a:r>
                    </a:p>
                  </a:txBody>
                  <a:tcPr marL="92238" marR="92238" marT="45678" marB="456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9.2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8.0</a:t>
                      </a:r>
                    </a:p>
                  </a:txBody>
                  <a:tcPr marL="92238" marR="92238" marT="45678" marB="456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9.3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7.1</a:t>
                      </a:r>
                    </a:p>
                  </a:txBody>
                  <a:tcPr marL="92238" marR="92238" marT="45678" marB="456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0.77 (0.61-0.98)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0.92 (0.73-1.15)</a:t>
                      </a:r>
                    </a:p>
                  </a:txBody>
                  <a:tcPr marL="92238" marR="92238" marT="45678" marB="456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74433" y="3411417"/>
            <a:ext cx="6002214" cy="631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 smtClean="0">
                <a:latin typeface="Athelas" charset="0"/>
                <a:ea typeface="Athelas" charset="0"/>
                <a:cs typeface="Athelas" charset="0"/>
              </a:rPr>
              <a:t>IMvigor211 Biomarker Analysis: TMB and DDR</a:t>
            </a:r>
            <a:endParaRPr lang="en-US" altLang="en-US" sz="2400" dirty="0"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1663" y="3961425"/>
            <a:ext cx="5337175" cy="2380762"/>
          </a:xfrm>
        </p:spPr>
        <p:txBody>
          <a:bodyPr>
            <a:noAutofit/>
          </a:bodyPr>
          <a:lstStyle/>
          <a:p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TMB assessed by validated comprehensive genomic profile </a:t>
            </a:r>
            <a:br>
              <a:rPr lang="en-US" altLang="en-US" sz="1400" dirty="0">
                <a:latin typeface="Athelas" charset="0"/>
                <a:ea typeface="Athelas" charset="0"/>
                <a:cs typeface="Athelas" charset="0"/>
              </a:rPr>
            </a:br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(n = 544)</a:t>
            </a:r>
          </a:p>
          <a:p>
            <a:pPr lvl="1"/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Defined as high (≥ median) or low </a:t>
            </a:r>
            <a:br>
              <a:rPr lang="en-US" altLang="en-US" sz="1400" dirty="0">
                <a:latin typeface="Athelas" charset="0"/>
                <a:ea typeface="Athelas" charset="0"/>
                <a:cs typeface="Athelas" charset="0"/>
              </a:rPr>
            </a:br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(&lt; median)</a:t>
            </a:r>
          </a:p>
          <a:p>
            <a:pPr lvl="1"/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Score does not correlate with PD-L1 expression</a:t>
            </a:r>
          </a:p>
          <a:p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Prolonged OS with </a:t>
            </a:r>
            <a:r>
              <a:rPr lang="en-US" altLang="en-US" sz="1400" dirty="0" err="1">
                <a:latin typeface="Athelas" charset="0"/>
                <a:ea typeface="Athelas" charset="0"/>
                <a:cs typeface="Athelas" charset="0"/>
              </a:rPr>
              <a:t>atezolizumab</a:t>
            </a:r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 vs CT in pts with high TMB ± high PD-L1 expression</a:t>
            </a:r>
          </a:p>
          <a:p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DDR mutations correlated with higher TMB but not increased </a:t>
            </a:r>
            <a:r>
              <a:rPr lang="en-US" altLang="en-US" sz="1400" dirty="0" err="1">
                <a:latin typeface="Athelas" charset="0"/>
                <a:ea typeface="Athelas" charset="0"/>
                <a:cs typeface="Athelas" charset="0"/>
              </a:rPr>
              <a:t>atezolizumab</a:t>
            </a:r>
            <a:r>
              <a:rPr lang="en-US" altLang="en-US" sz="1400" dirty="0">
                <a:latin typeface="Athelas" charset="0"/>
                <a:ea typeface="Athelas" charset="0"/>
                <a:cs typeface="Athelas" charset="0"/>
              </a:rPr>
              <a:t> efficacy (HR: 0.91; 95% CI: 0.57-1.46)</a:t>
            </a:r>
          </a:p>
        </p:txBody>
      </p:sp>
      <p:graphicFrame>
        <p:nvGraphicFramePr>
          <p:cNvPr id="8" name="Content Placeholder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84618715"/>
              </p:ext>
            </p:extLst>
          </p:nvPr>
        </p:nvGraphicFramePr>
        <p:xfrm>
          <a:off x="6604853" y="3334605"/>
          <a:ext cx="5229225" cy="3136533"/>
        </p:xfrm>
        <a:graphic>
          <a:graphicData uri="http://schemas.openxmlformats.org/drawingml/2006/table">
            <a:tbl>
              <a:tblPr/>
              <a:tblGrid>
                <a:gridCol w="1446212"/>
                <a:gridCol w="981075"/>
                <a:gridCol w="981075"/>
                <a:gridCol w="1820863"/>
              </a:tblGrid>
              <a:tr h="593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Median OS, </a:t>
                      </a:r>
                      <a:r>
                        <a:rPr kumimoji="0" lang="en-US" alt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Mos0</a:t>
                      </a:r>
                      <a:endParaRPr kumimoji="0" lang="en-US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2238" marR="92238" marT="45689" marB="4568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Atezo</a:t>
                      </a:r>
                      <a:endParaRPr kumimoji="0" lang="en-US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</a:txBody>
                  <a:tcPr marL="92238" marR="92238" marT="45689" marB="4568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CT</a:t>
                      </a:r>
                    </a:p>
                  </a:txBody>
                  <a:tcPr marL="92238" marR="92238" marT="45689" marB="4568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HR (95% CI)</a:t>
                      </a:r>
                    </a:p>
                  </a:txBody>
                  <a:tcPr marL="92238" marR="92238" marT="45689" marB="4568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3D9A"/>
                    </a:solidFill>
                  </a:tcPr>
                </a:tc>
              </a:tr>
              <a:tr h="8477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PD-L1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IC2/3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IC0/1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8.2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10.6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7.3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0.81 (0.59-1.10)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0.84 (0.71-1.00)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8477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TMB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High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Low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11.3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8.3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8.3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8.1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0.68 (0.51-0.90)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1.00 (0.75-1.32)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8477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TMB high and PD-L1 IC2/3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17.8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10.6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4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thelas" charset="0"/>
                        <a:ea typeface="Athelas" charset="0"/>
                        <a:cs typeface="Athela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thelas" charset="0"/>
                          <a:ea typeface="Athelas" charset="0"/>
                          <a:cs typeface="Athelas" charset="0"/>
                        </a:rPr>
                        <a:t>0.50 (0.29-0.86)</a:t>
                      </a:r>
                    </a:p>
                  </a:txBody>
                  <a:tcPr marL="92238" marR="92238" marT="45689" marB="4568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643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63"/>
            <a:ext cx="12192000" cy="634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6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1313"/>
          <a:stretch/>
        </p:blipFill>
        <p:spPr>
          <a:xfrm>
            <a:off x="1127540" y="0"/>
            <a:ext cx="9936919" cy="676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24954" y="6224955"/>
            <a:ext cx="42320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Athelas" charset="0"/>
                <a:ea typeface="Athelas" charset="0"/>
                <a:cs typeface="Athelas" charset="0"/>
              </a:rPr>
              <a:t>Roberston</a:t>
            </a:r>
            <a:r>
              <a:rPr lang="it-IT" sz="1600" dirty="0" smtClean="0">
                <a:latin typeface="Athelas" charset="0"/>
                <a:ea typeface="Athelas" charset="0"/>
                <a:cs typeface="Athelas" charset="0"/>
              </a:rPr>
              <a:t> AG, Cell 2017; 171:540-566</a:t>
            </a:r>
            <a:endParaRPr lang="it-IT" sz="1600" dirty="0">
              <a:latin typeface="Athelas" charset="0"/>
              <a:ea typeface="Athelas" charset="0"/>
              <a:cs typeface="Athe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1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834"/>
            <a:ext cx="12192000" cy="63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66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err="1" smtClean="0">
                <a:latin typeface="Athelas" charset="0"/>
                <a:ea typeface="Athelas" charset="0"/>
                <a:cs typeface="Athelas" charset="0"/>
              </a:rPr>
              <a:t>Conclusions</a:t>
            </a:r>
            <a:endParaRPr lang="it-IT" sz="2800" dirty="0"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Checkpoint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inhibition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therapy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demonstrates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significant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antitumor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activity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in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advanced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urothelial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carcinoma:</a:t>
            </a:r>
          </a:p>
          <a:p>
            <a:pPr lvl="1"/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As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initial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therapy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in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cisplatin-ineligible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patients</a:t>
            </a:r>
            <a:endParaRPr lang="it-IT" sz="2000" dirty="0" smtClean="0">
              <a:latin typeface="Athelas" charset="0"/>
              <a:ea typeface="Athelas" charset="0"/>
              <a:cs typeface="Athelas" charset="0"/>
            </a:endParaRPr>
          </a:p>
          <a:p>
            <a:pPr lvl="1"/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In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patients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with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cisplatin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pretreated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disease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(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level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1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evidence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for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Pembro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)</a:t>
            </a:r>
          </a:p>
          <a:p>
            <a:pPr lvl="1"/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No data from </a:t>
            </a:r>
            <a:r>
              <a:rPr lang="it-IT" sz="2000" dirty="0" err="1" smtClean="0">
                <a:latin typeface="Athelas" charset="0"/>
                <a:ea typeface="Athelas" charset="0"/>
                <a:cs typeface="Athelas" charset="0"/>
              </a:rPr>
              <a:t>randomizewd</a:t>
            </a:r>
            <a:r>
              <a:rPr lang="it-IT" sz="2000" dirty="0" smtClean="0">
                <a:latin typeface="Athelas" charset="0"/>
                <a:ea typeface="Athelas" charset="0"/>
                <a:cs typeface="Athelas" charset="0"/>
              </a:rPr>
              <a:t> trials in 1° line to date</a:t>
            </a:r>
          </a:p>
          <a:p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Trials are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ongoing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to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explore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immunotherapy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based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combinations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and the use of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immunotherapy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in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earlier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stages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of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disease</a:t>
            </a:r>
            <a:endParaRPr lang="it-IT" sz="2400" dirty="0" smtClean="0">
              <a:latin typeface="Athelas" charset="0"/>
              <a:ea typeface="Athelas" charset="0"/>
              <a:cs typeface="Athelas" charset="0"/>
            </a:endParaRPr>
          </a:p>
          <a:p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A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thorough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understanding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of the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markers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of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resistance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and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response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will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help to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designing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future trials in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earlier</a:t>
            </a:r>
            <a:r>
              <a:rPr lang="it-IT" sz="2400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it-IT" sz="2400" dirty="0" err="1" smtClean="0">
                <a:latin typeface="Athelas" charset="0"/>
                <a:ea typeface="Athelas" charset="0"/>
                <a:cs typeface="Athelas" charset="0"/>
              </a:rPr>
              <a:t>disease</a:t>
            </a:r>
            <a:endParaRPr lang="it-IT" sz="2400" dirty="0" smtClean="0">
              <a:latin typeface="Athelas" charset="0"/>
              <a:ea typeface="Athelas" charset="0"/>
              <a:cs typeface="Athelas" charset="0"/>
            </a:endParaRPr>
          </a:p>
          <a:p>
            <a:endParaRPr lang="it-IT" sz="2400" dirty="0">
              <a:latin typeface="Athelas" charset="0"/>
              <a:ea typeface="Athelas" charset="0"/>
              <a:cs typeface="Athe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1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112"/>
            <a:ext cx="12192000" cy="634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6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750"/>
            <a:ext cx="12192000" cy="627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6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6312" b="1835"/>
          <a:stretch/>
        </p:blipFill>
        <p:spPr>
          <a:xfrm>
            <a:off x="1361318" y="432000"/>
            <a:ext cx="9469364" cy="630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483969" y="6189785"/>
            <a:ext cx="13467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490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111"/>
            <a:ext cx="12192000" cy="63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0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iJHYW50dCIsIklzVGVtcGxhdGUiOmZhbHNlLCJWZXJzaW9uIjp7IiRpZCI6IjIiLCJWZXJzaW9uIjoiMy4wLjEiLCJPcmlnaW5hbEFzc2VtYmx5VmVyc2lvbiI6IjMuMDcuMDMuMDAiLCJFZGl0aW9uIjoiUGx1cyIsIklzUGx1c0VkaXRpb24iOnRydWV9LCJFZmZlY3QiOjEsIlN0eWxlIjp7IiRpZCI6IjMiLCJUaW1lYmFuZFN0eWxlIjp7IiRpZCI6IjQiLCJTY2FsZU1hcmtpbmciOjEsIlNoYXBlIjoxMCwiU2hhcGVTdHlsZSI6eyIkaWQiOiI1IiwiTWFyZ2luIjp7IiRpZCI6IjYiLCJUb3AiOjAsIkxlZnQiOjEwLCJSaWdodCI6MTAsIkJvdHRvbSI6MH0sIlBhZGRpbmciOnsiJGlkIjoiNyIsIlRvcCI6MywiTGVmdCI6MCwiUmlnaHQiOjAsIkJvdHRvbSI6M30sIkJhY2tncm91bmQiOnsiJGlkIjoiOCIsIkNvbG9yIjp7IiRpZCI6IjkiLCJBIjoyNTUsIlIiOjY4LCJHIjo4NCwiQiI6MTA2fX0sIklzVmlzaWJsZSI6dHJ1ZSwiV2lkdGgiOjg1OC4wLCJIZWlnaHQiOjI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FyaWFs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AsIlIiOjAsIkciOjAsIkIiOjB9fSwiSXNWaXNpYmxlIjp0cnV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TkyLCJHIjo4MCwiQiI6Nzd9fSwiTWF4V2lkdGgiOiJJbmZpbml0eSIsIk1heEhlaWdodCI6IkluZmluaXR5IiwiU21hcnRGb3JlZ3JvdW5kSXNBY3RpdmUiOmZhbHNlLCJIb3Jpem9udGFsQWxpZ25tZW50IjowLCJWZXJ0aWNhbEFsaWdubWVudCI6MCwiU21hcnRGb3JlZ3JvdW5kIjpudWxsLCJNYXJnaW4iOnsiJGlkIjoiMjUiLCJUb3AiOjAsIkxlZnQiOjIwLCJSaWdodCI6MCwiQm90dG9tIjowfSwiUGFkZGluZyI6eyIkaWQiOiIyNiIsIlRvcCI6MCwiTGVmdCI6MCwiUmlnaHQiOjAsIkJvdHRvbSI6MH0sIkJhY2tncm91bmQiOnsiJGlkIjoiMjciLCJDb2xvciI6eyIkcmVmIjoiMjAifX0sIklzVmlzaWJsZSI6ZmFsc2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ZmFsc2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xOTEsIlIiOjI1NSwiRyI6MCwiQiI6MH19LCJBcHBlbmRZZWFyT25ZZWFyQ2hhbmdlIjpmYWxzZSwiRWxhcHNlZFRpbWVGb3JtYXQiOjIsIlRvZGF5TWFya2VyUG9zaXRpb24iOjMsIlF1aWNrUG9zaXRpb24iOjMsIkFic29sdXRlUG9zaXRpb24iOjM0Ni42MTMzLCJNYXJnaW4iOnsiJGlkIjoiNDkiLCJUb3AiOjAsIkxlZnQiOjEwLCJSaWdodCI6MTAsIkJvdHRvbSI6MH0sIlBhZGRpbmciOnsiJGlkIjoiNTAiLCJUb3AiOjAsIkxlZnQiOjAsIlJpZ2h0IjowLCJCb3R0b20iOjB9LCJCYWNrZ3JvdW5kIjp7IiRpZCI6IjUxIiwiQ29sb3IiOnsiJGlkIjoiNTIiLCJBIjoyNTUsIlIiOjQ3LCJHIjo1NCwiQiI6MTUzfX0sIklzVmlzaWJsZSI6dHJ1ZSwiV2lkdGgiOjAuMCwiSGVpZ2h0IjowLjAsIkJvcmRlclN0eWxlIjpudWxsLCJQYXJlbnRTdHlsZSI6bnVsbH0sIkRlZmF1bHRNaWxlc3RvbmVTdHlsZSI6eyIkaWQiOiI1MyIsIlNoYXBlIjoyLCJDb25uZWN0b3JNYXJnaW4iOnsiJGlkIjoiNTQiLCJUb3AiOjAsIkxlZnQiOjIsIlJpZ2h0IjoyLCJCb3R0b20iOjB9LCJDb25uZWN0b3JTdHlsZSI6eyIkaWQiOiI1NSIsIkxpbmVDb2xvciI6eyIkaWQiOiI1NiIsIiR0eXBlIjoiTkxSRS5Db21tb24uRG9tLlNvbGlkQ29sb3JCcnVzaCwgTkxSRS5Db21tb24iLCJDb2xvciI6eyIkaWQiOiI1NyIsIkEiOjI1NSwiUiI6NzksIkciOjEyOSwiQiI6MTg5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MuMCwiSGVpZ2h0IjoxMy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FyaWFsIiwiSXNCb2xkIjp0cnVlLCJJc0l0YWxpYyI6ZmFsc2UsIklzVW5kZXJsaW5lZCI6ZmFsc2UsIlBhcmVudFN0eWxlIjpudWxsfSwiQXV0b1NpemUiOjAsIkZvcmVncm91bmQiOnsiJGlkIjoiNjciLCJDb2xvciI6eyIkaWQiOiI2OCIsIkEiOjI1NSwiUiI6MCwiRyI6MCwiQiI6MH19LCJNYXhXaWR0aCI6MjAwLjAsIk1heEhlaWdodCI6IkluZmluaXR5IiwiU21hcnRGb3JlZ3JvdW5kSXNBY3RpdmUiOmZhbHNlLCJIb3Jpem9udGFsQWxpZ25tZW50IjowLCJWZXJ0aWNhbEFsaWdubWVudCI6MCwiU21hcnRGb3JlZ3JvdW5kIjpudWxsLCJNYXJnaW4iOnsiJGlkIjoiNjkiLCJUb3AiOjAsIkxlZnQiOjAsIlJpZ2h0IjowLCJCb3R0b20iOjB9LCJQYWRkaW5nIjp7IiRpZCI6IjcwIiwiVG9wIjowLCJMZWZ0IjowLCJSaWdodCI6MCwiQm90dG9tIjowfSwiQmFja2dyb3VuZCI6eyIkaWQiOiI3MSIsIkNvbG9yIjp7IiRpZCI6IjcyIiwiQSI6MCwiUiI6MCwiRyI6MCwiQiI6MH19LCJJc1Zpc2libGUiOnRydWUsIldpZHRoIjowLjAsIkhlaWdodCI6MC4wLCJCb3JkZXJTdHlsZSI6bnVsbCwiUGFyZW50U3R5bGUiOm51bGx9LCJEYXRlU3R5bGUiOnsiJGlkIjoiNzMiLCJGb250U2V0dGluZ3MiOnsiJGlkIjoiNzQiLCJGb250U2l6ZSI6MTAsIkZvbnROYW1lIjoiQXJpYWwiLCJJc0JvbGQiOmZhbHNlLCJJc0l0YWxpYyI6ZmFsc2UsIklzVW5kZXJsaW5lZCI6ZmFsc2UsIlBhcmVudFN0eWxlIjpudWxsfSwiQXV0b1NpemUiOjAsIkZvcmVncm91bmQiOnsiJGlkIjoiNzUiLCJDb2xvciI6eyIkaWQiOiI3NiIsIkEiOjI1NSwiUiI6MzEsIkciOjczLCJCIjoxMjV9fSwiTWF4V2lkdGgiOjIwMC4wLCJNYXhIZWlnaHQiOiJJbmZpbml0eSIsIlNtYXJ0Rm9yZWdyb3VuZElzQWN0aXZlIjpmYWxzZSwiSG9yaXpvbnRhbEFsaWdubWVudCI6MCwiVmVydGljYWxBbGlnbm1lbnQiOjAsIlNtYXJ0Rm9yZWdyb3VuZCI6bnVsbCwiTWFyZ2luIjp7IiRpZCI6Ijc3IiwiVG9wIjowLCJMZWZ0IjowLCJSaWdodCI6MCwiQm90dG9tIjowfSwiUGFkZGluZyI6eyIkaWQiOiI3OCIsIlRvcCI6MCwiTGVmdCI6MCwiUmlnaHQiOjAsIkJvdHRvbSI6MH0sIkJhY2tncm91bmQiOnsiJGlkIjoiNzkiLCJDb2xvciI6eyIkcmVmIjoiNzIifX0sIklzVmlzaWJsZSI6dHJ1ZSwiV2lkdGgiOjAuMCwiSGVpZ2h0IjowLjAsIkJvcmRlclN0eWxlIjpudWxsLCJQYXJlbnRTdHlsZSI6bnVsbH0sIkRhdGVGb3JtYXQiOnsiJGlkIjoiODAiLCJGb3JtYXRTdHJpbmciOiJ5eXl5IiwiU2VwYXJhdG9yIjoiLyIsIlVzZUludGVybmF0aW9uYWxEYXRlRm9ybWF0IjpmYWxzZX0sIklzVmlzaWJsZSI6dHJ1ZSwiUGFyZW50U3R5bGUiOm51bGx9LCJEZWZhdWx0VGFza1N0eWxlIjp7IiRpZCI6IjgxIiwiU2hhcGUiOjEsIlNoYXBlVGhpY2tuZXNzIjowLCJEdXJhdGlvbkZvcm1hdCI6MCwiSW5jbHVkZU5vbldvcmtpbmdEYXlzSW5EdXJhdGlvbiI6dHJ1ZSwiUGVyY2VudGFnZUNvbXBsZXRlU3R5bGUiOnsiJGlkIjoiODIiLCJGb250U2V0dGluZ3MiOnsiJGlkIjoiODMiLCJGb250U2l6ZSI6MTAsIkZvbnROYW1lIjoiQXJpYWwiLCJJc0JvbGQiOmZhbHNlLCJJc0l0YWxpYyI6ZmFsc2UsIklzVW5kZXJsaW5lZCI6ZmFsc2UsIlBhcmVudFN0eWxlIjpudWxsfSwiQXV0b1NpemUiOjAsIkZvcmVncm91bmQiOnsiJGlkIjoiODQiLCJDb2xvciI6eyIkaWQiOiI4NSIsIkEiOjI1NSwiUiI6MTkyLCJHIjo4MCwiQiI6Nzd9fSwiTWF4V2lkdGgiOjIwMC4wLCJNYXhIZWlnaHQiOiJJbmZpbml0eSIsIlNtYXJ0Rm9yZWdyb3VuZElzQWN0aXZlIjpmYWxzZSwiSG9yaXpvbnRhbEFsaWdubWVudCI6MCwiVmVydGljYWxBbGlnbm1lbnQiOjAsIlNtYXJ0Rm9yZWdyb3VuZCI6bnVsbCwiTWFyZ2luIjp7IiRpZCI6Ijg2IiwiVG9wIjowLCJMZWZ0IjowLCJSaWdodCI6MCwiQm90dG9tIjowfSwiUGFkZGluZyI6eyIkaWQiOiI4NyIsIlRvcCI6MCwiTGVmdCI6MCwiUmlnaHQiOjAsIkJvdHRvbSI6MH0sIkJhY2tncm91bmQiOnsiJGlkIjoiODgiLCJDb2xvciI6eyIkcmVmIjoiNzIifX0sIklzVmlzaWJsZSI6dHJ1ZSwiV2lkdGgiOjAuMCwiSGVpZ2h0IjowLjAsIkJvcmRlclN0eWxlIjpudWxsLCJQYXJlbnRTdHlsZSI6bnVsbH0sIkR1cmF0aW9uU3R5bGUiOnsiJGlkIjoiODkiLCJGb250U2V0dGluZ3MiOnsiJGlkIjoiOTAiLCJGb250U2l6ZSI6MTAsIkZvbnROYW1lIjoiQXJpYWwiLCJJc0JvbGQiOmZhbHNlLCJJc0l0YWxpYyI6ZmFsc2UsIklzVW5kZXJsaW5lZCI6ZmFsc2UsIlBhcmVudFN0eWxlIjpudWxsfSwiQXV0b1NpemUiOjAsIkZvcmVncm91bmQiOnsiJGlkIjoiOTEiLCJDb2xvciI6eyIkaWQiOiI5MiIsIkEiOjI1NSwiUiI6MTkyLCJHIjo4MCwiQiI6Nzd9fSwiTWF4V2lkdGgiOjIwMC4wLCJNYXhIZWlnaHQiOiJJbmZpbml0eSIsIlNtYXJ0Rm9yZWdyb3VuZElzQWN0aXZlIjpmYWxzZSwiSG9yaXpvbnRhbEFsaWdubWVudCI6MCwiVmVydGljYWxBbGlnbm1lbnQiOjAsIlNtYXJ0Rm9yZWdyb3VuZCI6bnVsbCwiTWFyZ2luIjp7IiRpZCI6IjkzIiwiVG9wIjowLCJMZWZ0IjowLCJSaWdodCI6MCwiQm90dG9tIjowfSwiUGFkZGluZyI6eyIkaWQiOiI5NCIsIlRvcCI6MCwiTGVmdCI6MCwiUmlnaHQiOjAsIkJvdHRvbSI6MH0sIkJhY2tncm91bmQiOnsiJGlkIjoiOTUiLCJDb2xvciI6eyIkcmVmIjoiNzIifX0sIklzVmlzaWJsZSI6dHJ1ZSwiV2lkdGgiOjAuMCwiSGVpZ2h0IjowLjAsIkJvcmRlclN0eWxlIjpudWxsLCJQYXJlbnRTdHlsZSI6bnVsbH0sIkhvcml6b250YWxDb25uZWN0b3JTdHlsZSI6eyIkaWQiOiI5NiIsIkxpbmVDb2xvciI6eyIkaWQiOiI5NyIsIiR0eXBlIjoiTkxSRS5Db21tb24uRG9tLlNvbGlkQ29sb3JCcnVzaCwgTkxSRS5Db21tb24iLCJDb2xvciI6eyIkaWQiOiI5OCIsIkEiOjI1NSwiUiI6MjA0LCJHIjoyMDQsIkIiOjIwNH19LCJMaW5lV2VpZ2h0IjowLjAsIkxpbmVUeXBlIjowLCJQYXJlbnRTdHlsZSI6bnVsbH0sIlZlcnRpY2FsQ29ubmVjdG9yU3R5bGUiOnsiJGlkIjoiOTkiLCJMaW5lQ29sb3IiOnsiJGlkIjoiMTAwIiwiJHR5cGUiOiJOTFJFLkNvbW1vbi5Eb20uU29saWRDb2xvckJydXNoLCBOTFJFLkNvbW1vbiIsIkNvbG9yIjp7IiRpZCI6IjEwMSIsIkEiOjI1NSwiUiI6MjA0LCJHIjoyMDQsIkIiOjIwNH19LCJMaW5lV2VpZ2h0IjowLjAsIkxpbmVUeXBlIjowLCJQYXJlbnRTdHlsZSI6bnVsbH0sIk1hcmdpbiI6bnVsbCwiU3RhcnREYXRlUG9zaXRpb24iOjMsIkVuZERhdGVQb3NpdGlvbiI6MywiVGl0bGVQb3NpdGlvbiI6NCwiRHVyYXRpb25Qb3NpdGlvbiI6NiwiUGVyY2VudGFnZUNvbXBsZXRlZFBvc2l0aW9uIjo2LCJTcGFjaW5nIjo1LCJJc0JlbG93VGltZWJhbmQiOmZhbHNlLCJQZXJjZW50YWdlQ29tcGxldGVTaGFwZU9wYWNpdHkiOjM1LCJTaGFwZVN0eWxlIjp7IiRpZCI6IjEwMiIsIk1hcmdpbiI6eyIkaWQiOiIxMDMiLCJUb3AiOjAsIkxlZnQiOjQsIlJpZ2h0Ijo0LCJCb3R0b20iOjB9LCJQYWRkaW5nIjp7IiRpZCI6IjEwNCIsIlRvcCI6MCwiTGVmdCI6MCwiUmlnaHQiOjAsIkJvdHRvbSI6MH0sIkJhY2tncm91bmQiOm51bGwsIklzVmlzaWJsZSI6dHJ1ZSwiV2lkdGgiOjAuMCwiSGVpZ2h0IjoxMC4wLCJCb3JkZXJTdHlsZSI6eyIkaWQiOiIxMDUiLCJMaW5lQ29sb3IiOnsiJGlkIjoiMTA2IiwiJHR5cGUiOiJOTFJFLkNvbW1vbi5Eb20uU29saWRDb2xvckJydXNoLCBOTFJFLkNvbW1vbiIsIkNvbG9yIjp7IiRpZCI6IjEwNyIsIkEiOjI1NSwiUiI6MjU1LCJHIjowLCJCIjowfX0sIkxpbmVXZWlnaHQiOjAuMCwiTGluZVR5cGUiOjAsIlBhcmVudFN0eWxlIjpudWxsfSwiUGFyZW50U3R5bGUiOm51bGx9LCJUaXRsZVN0eWxlIjp7IiRpZCI6IjEwOCIsIkZvbnRTZXR0aW5ncyI6eyIkaWQiOiIxMDkiLCJGb250U2l6ZSI6MTEsIkZvbnROYW1lIjoiQXJpYWwiLCJJc0JvbGQiOnRydWUsIklzSXRhbGljIjpmYWxzZSwiSXNVbmRlcmxpbmVkIjpmYWxzZSwiUGFyZW50U3R5bGUiOm51bGx9LCJBdXRvU2l6ZSI6MCwiRm9yZWdyb3VuZCI6eyIkaWQiOiIxMTAiLCJDb2xvciI6eyIkaWQiOiIxMTEiLCJBIjoyNTUsIlIiOjAsIkciOjAsIkIiOjB9fSwiTWF4V2lkdGgiOjk2MC4wLCJNYXhIZWlnaHQiOiJJbmZpbml0eSIsIlNtYXJ0Rm9yZWdyb3VuZElzQWN0aXZlIjpmYWxzZSwiSG9yaXpvbnRhbEFsaWdubWVudCI6MCwiVmVydGljYWxBbGlnbm1lbnQiOjAsIlNtYXJ0Rm9yZWdyb3VuZCI6bnVsbCwiTWFyZ2luIjp7IiRpZCI6IjExMiIsIlRvcCI6MCwiTGVmdCI6MCwiUmlnaHQiOjAsIkJvdHRvbSI6MH0sIlBhZGRpbmciOnsiJGlkIjoiMTEzIiwiVG9wIjowLCJMZWZ0IjowLCJSaWdodCI6MCwiQm90dG9tIjowfSwiQmFja2dyb3VuZCI6eyIkaWQiOiIxMTQiLCJDb2xvciI6eyIkcmVmIjoiNzIifX0sIklzVmlzaWJsZSI6dHJ1ZSwiV2lkdGgiOjAuMCwiSGVpZ2h0IjowLjAsIkJvcmRlclN0eWxlIjpudWxsLCJQYXJlbnRTdHlsZSI6bnVsbH0sIkRhdGVTdHlsZSI6eyIkaWQiOiIxMTUiLCJGb250U2V0dGluZ3MiOnsiJGlkIjoiMTE2IiwiRm9udFNpemUiOjEwLCJGb250TmFtZSI6IkFyaWFsIiwiSXNCb2xkIjpmYWxzZSwiSXNJdGFsaWMiOmZhbHNlLCJJc1VuZGVybGluZWQiOmZhbHNlLCJQYXJlbnRTdHlsZSI6bnVsbH0sIkF1dG9TaXplIjowLCJGb3JlZ3JvdW5kIjp7IiRpZCI6IjExNyIsIkNvbG9yIjp7IiRpZCI6IjExOCIsIkEiOjI1NSwiUiI6MzEsIkciOjczLCJCIjoxMjV9fSwiTWF4V2lkdGgiOjIwMC4wLCJNYXhIZWlnaHQiOiJJbmZpbml0eSIsIlNtYXJ0Rm9yZWdyb3VuZElzQWN0aXZlIjpmYWxzZSwiSG9yaXpvbnRhbEFsaWdubWVudCI6MCwiVmVydGljYWxBbGlnbm1lbnQiOjAsIlNtYXJ0Rm9yZWdyb3VuZCI6bnVsbCwiTWFyZ2luIjp7IiRpZCI6IjExOSIsIlRvcCI6MCwiTGVmdCI6MCwiUmlnaHQiOjAsIkJvdHRvbSI6MH0sIlBhZGRpbmciOnsiJGlkIjoiMTIwIiwiVG9wIjowLCJMZWZ0IjowLCJSaWdodCI6MCwiQm90dG9tIjowfSwiQmFja2dyb3VuZCI6eyIkaWQiOiIxMjEiLCJDb2xvciI6eyIkcmVmIjoiNzIifX0sIklzVmlzaWJsZSI6dHJ1ZSwiV2lkdGgiOjAuMCwiSGVpZ2h0IjowLjAsIkJvcmRlclN0eWxlIjpudWxsLCJQYXJlbnRTdHlsZSI6bnVsbH0sIkRhdGVGb3JtYXQiOnsiJGlkIjoiMTIyIiwiRm9ybWF0U3RyaW5nIjoiTU1NIGQiLCJTZXBhcmF0b3IiOiIvIiwiVXNlSW50ZXJuYXRpb25hbERhdGVGb3JtYXQiOmZhbHNlfSwiSXNWaXNpYmxlIjp0cnVlLCJQYXJlbnRTdHlsZSI6bnVsbH0sIlNob3dFbGFwc2VkVGltZUdyYWRpZW50U3R5bGUiOmZhbHNlfSwiU2NhbGUiOnsiJGlkIjoiMTIzIiwiU3RhcnREYXRlIjoiMTk5Ny0wNS0wMVQyMzo1OTo1OS45OTlaIiwiRW5kRGF0ZSI6IjIwMTctMDYtMDRUMjM6NTk6NTkuOTk5WiIsIkZvcm1hdCI6Ik1NTSIsIlR5cGUiOjQsIkF1dG9EYXRlUmFuZ2UiOnRydWUsIldvcmtpbmdEYXlzIjozMSwiVG9kYXlNYXJrZXJUZXh0IjoiVG9kYXkiLCJBdXRvU2NhbGVUeXBlIjp0cnVlfSwiTWlsZXN0b25lcyI6W3siJGlkIjoiMTI0IiwiRGF0ZSI6IjE5OTctMDUtMDFUMjM6NTk6NTkuOTk5WiIsIlN0eWxlIjp7IiRpZCI6IjEyNSIsIlNoYXBlIjoyLCJDb25uZWN0b3JNYXJnaW4iOnsiJHJlZiI6IjU0In0sIkNvbm5lY3RvclN0eWxlIjp7IiRpZCI6IjEyNiIsIkxpbmVDb2xvciI6eyIkaWQiOiIxMjciLCIkdHlwZSI6Ik5MUkUuQ29tbW9uLkRvbS5Tb2xpZENvbG9yQnJ1c2gsIE5MUkUuQ29tbW9uIiwiQ29sb3IiOnsiJGlkIjoiMTI4IiwiQSI6MTI3LCJSIjo3OSwiRyI6MTI5LCJCIjoxODl9fSwiTGluZVdlaWdodCI6MS4wLCJMaW5lVHlwZSI6MCwiUGFyZW50U3R5bGUiOnsiJHJlZiI6IjU1In19LCJJc0JlbG93VGltZWJhbmQiOmZhbHNlLCJIaWRlRGF0ZSI6ZmFsc2UsIlNoYXBlU2l6ZSI6MSwiU3BhY2luZyI6Mi4wLCJQYWRkaW5nIjp7IiRyZWYiOiI1OCJ9LCJTaGFwZVN0eWxlIjp7IiRpZCI6IjEyOSIsIk1hcmdpbiI6eyIkcmVmIjoiNjAifSwiUGFkZGluZyI6eyIkcmVmIjoiNjEifSwiQmFja2dyb3VuZCI6eyIkaWQiOiIxMzAiLCJDb2xvciI6eyIkaWQiOiIxMzEiLCJBIjoyNTUsIlIiOjc5LCJHIjoxMjksIkIiOjE4OX19LCJJc1Zpc2libGUiOnRydWUsIldpZHRoIjoxMy4wLCJIZWlnaHQiOjEzLjAsIkJvcmRlclN0eWxlIjp7IiRpZCI6IjEzMiIsIkxpbmVDb2xvciI6eyIkcmVmIjoiNjMifSwiTGluZVdlaWdodCI6MC4wLCJMaW5lVHlwZSI6MCwiUGFyZW50U3R5bGUiOnsiJHJlZiI6IjYyIn19LCJQYXJlbnRTdHlsZSI6eyIkcmVmIjoiNTkifX0sIlRpdGxlU3R5bGUiOnsiJGlkIjoiMTMzIiwiRm9udFNldHRpbmdzIjp7IiRpZCI6IjEzNCIsIkZvbnRTaXplIjoxMSwiRm9udE5hbWUiOiJBcmlhbC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zNSIsIkxpbmVDb2xvciI6bnVsbCwiTGluZVdlaWdodCI6MC4wLCJMaW5lVHlwZSI6MCwiUGFyZW50U3R5bGUiOm51bGx9LCJQYXJlbnRTdHlsZSI6eyIkcmVmIjoiNjUifX0sIkRhdGVTdHlsZSI6eyIkaWQiOiIxMzYiLCJGb250U2V0dGluZ3MiOnsiJGlkIjoiMTM3IiwiRm9udFNpemUiOjE0LCJGb250TmFtZSI6IkFyaWFsIiwiSXNCb2xkIjpmYWxzZSwiSXNJdGFsaWMiOmZhbHNlLCJJc1VuZGVybGluZWQiOmZhbHNlLCJQYXJlbnRTdHlsZSI6eyIkcmVmIjoiNzQifX0sIkF1dG9TaXplIjoyLCJGb3JlZ3JvdW5kIjp7IiRyZWYiOiI3NSJ9LCJNYXhXaWR0aCI6NDMuMjAwMDAwNzYyOTM5NDUzLCJNYXhIZWlnaHQiOiJJbmZpbml0eSIsIlNtYXJ0Rm9yZWdyb3VuZElzQWN0aXZlIjpmYWxzZSwiSG9yaXpvbnRhbEFsaWdubWVudCI6MCwiVmVydGljYWxBbGlnbm1lbnQiOjAsIlNtYXJ0Rm9yZWdyb3VuZCI6bnVsbCwiTWFyZ2luIjp7IiRyZWYiOiI3NyJ9LCJQYWRkaW5nIjp7IiRyZWYiOiI3OCJ9LCJCYWNrZ3JvdW5kIjp7IiRyZWYiOiI3OSJ9LCJJc1Zpc2libGUiOnRydWUsIldpZHRoIjowLjAsIkhlaWdodCI6MC4wLCJCb3JkZXJTdHlsZSI6eyIkaWQiOiIxMzgiLCJMaW5lQ29sb3IiOm51bGwsIkxpbmVXZWlnaHQiOjAuMCwiTGluZVR5cGUiOjAsIlBhcmVudFN0eWxlIjpudWxsfSwiUGFyZW50U3R5bGUiOnsiJHJlZiI6IjczIn19LCJEYXRlRm9ybWF0Ijp7IiRpZCI6IjEzOSIsIkZvcm1hdFN0cmluZyI6Inl5eXkiLCJTZXBhcmF0b3IiOiIvIiwiVXNlSW50ZXJuYXRpb25hbERhdGVGb3JtYXQiOmZhbHNlfSwiSXNWaXNpYmxlIjp0cnVlLCJQYXJlbnRTdHlsZSI6eyIkcmVmIjoiNTMifX0sIlBvc2l0aW9uIjp7IlJhdGlvIjowLjA5ODA1NTYzNDY3NTIwMjU0OSwiSXNDdXN0b20iOnRydWV9LCJJZCI6IjllNjI3MTNkLWZlNzMtNDkxZC1iZWEyLTRlYjY0ZGY2MzE2YiIsIkltcG9ydElkIjpudWxsLCJUaXRsZSI6IkRvY2V0YXhlbCIsIk5vdGUiOm51bGwsIkh5cGVybGluayI6bnVsbCwiSXNDaGFuZ2VkIjpmYWxzZSwiSXNOZXciOmZhbHNlfSx7IiRpZCI6IjE0MCIsIkRhdGUiOiIxOTk4LTEyLTE1VDIzOjU5OjU5Ljk5OVoiLCJTdHlsZSI6eyIkaWQiOiIxNDEiLCJTaGFwZSI6MiwiQ29ubmVjdG9yTWFyZ2luIjp7IiRyZWYiOiI1NCJ9LCJDb25uZWN0b3JTdHlsZSI6eyIkaWQiOiIxNDIiLCJMaW5lQ29sb3IiOnsiJGlkIjoiMTQzIiwiJHR5cGUiOiJOTFJFLkNvbW1vbi5Eb20uU29saWRDb2xvckJydXNoLCBOTFJFLkNvbW1vbiIsIkNvbG9yIjp7IiRpZCI6IjE0NCIsIkEiOjEyNywiUiI6MjQwLCJHIjoyMzAsIkIiOjcwfX0sIkxpbmVXZWlnaHQiOjEuMCwiTGluZVR5cGUiOjAsIlBhcmVudFN0eWxlIjp7IiRyZWYiOiI1NSJ9fSwiSXNCZWxvd1RpbWViYW5kIjpmYWxzZSwiSGlkZURhdGUiOmZhbHNlLCJTaGFwZVNpemUiOjEsIlNwYWNpbmciOjIuMCwiUGFkZGluZyI6eyIkcmVmIjoiNTgifSwiU2hhcGVTdHlsZSI6eyIkaWQiOiIxNDUiLCJNYXJnaW4iOnsiJHJlZiI6IjYwIn0sIlBhZGRpbmciOnsiJHJlZiI6IjYxIn0sIkJhY2tncm91bmQiOnsiJGlkIjoiMTQ2IiwiQ29sb3IiOnsiJGlkIjoiMTQ3IiwiQSI6MjU1LCJSIjoyNDAsIkciOjIzMCwiQiI6NzB9fSwiSXNWaXNpYmxlIjp0cnVlLCJXaWR0aCI6MTMuMCwiSGVpZ2h0IjoxMy4wLCJCb3JkZXJTdHlsZSI6eyIkaWQiOiIxNDgiLCJMaW5lQ29sb3IiOnsiJHJlZiI6IjYzIn0sIkxpbmVXZWlnaHQiOjAuMCwiTGluZVR5cGUiOjAsIlBhcmVudFN0eWxlIjp7IiRyZWYiOiI2MiJ9fSwiUGFyZW50U3R5bGUiOnsiJHJlZiI6IjU5In19LCJUaXRsZVN0eWxlIjp7IiRpZCI6IjE0OSIsIkZvbnRTZXR0aW5ncyI6eyIkaWQiOiIxNTAiLCJGb250U2l6ZSI6MTEsIkZvbnROYW1lIjoiQXJpYWw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TEiLCJMaW5lQ29sb3IiOm51bGwsIkxpbmVXZWlnaHQiOjAuMCwiTGluZVR5cGUiOjAsIlBhcmVudFN0eWxlIjpudWxsfSwiUGFyZW50U3R5bGUiOnsiJHJlZiI6IjY1In19LCJEYXRlU3R5bGUiOnsiJGlkIjoiMTUyIiwiRm9udFNldHRpbmdzIjp7IiRpZCI6IjE1MyIsIkZvbnRTaXplIjoxMCwiRm9udE5hbWUiOiJBcmlhbCIsIklzQm9sZCI6ZmFsc2UsIklzSXRhbGljIjpmYWxzZSwiSXNVbmRlcmxpbmVkIjpmYWxzZSwiUGFyZW50U3R5bGUiOnsiJHJlZiI6Ijc0In19LCJBdXRvU2l6ZSI6MCwiRm9yZWdyb3VuZCI6eyIkcmVmIjoiNzUifSwiTWF4V2lkdGgiOjIwMC4wLCJNYXhIZWlnaHQiOiJJbmZpbml0eSIsIlNtYXJ0Rm9yZWdyb3VuZElzQWN0aXZlIjpmYWxzZSwiSG9yaXpvbnRhbEFsaWdubWVudCI6MCwiVmVydGljYWxBbGlnbm1lbnQiOjAsIlNtYXJ0Rm9yZWdyb3VuZCI6bnVsbCwiTWFyZ2luIjp7IiRyZWYiOiI3NyJ9LCJQYWRkaW5nIjp7IiRyZWYiOiI3OCJ9LCJCYWNrZ3JvdW5kIjp7IiRyZWYiOiI3OSJ9LCJJc1Zpc2libGUiOnRydWUsIldpZHRoIjowLjAsIkhlaWdodCI6MC4wLCJCb3JkZXJTdHlsZSI6eyIkaWQiOiIxNTQiLCJMaW5lQ29sb3IiOm51bGwsIkxpbmVXZWlnaHQiOjAuMCwiTGluZVR5cGUiOjAsIlBhcmVudFN0eWxlIjpudWxsfSwiUGFyZW50U3R5bGUiOnsiJHJlZiI6IjczIn19LCJEYXRlRm9ybWF0Ijp7IiRpZCI6IjE1NSIsIkZvcm1hdFN0cmluZyI6Inl5eXkiLCJTZXBhcmF0b3IiOiIvIiwiVXNlSW50ZXJuYXRpb25hbERhdGVGb3JtYXQiOmZhbHNlfSwiSXNWaXNpYmxlIjp0cnVlLCJQYXJlbnRTdHlsZSI6eyIkcmVmIjoiNTMifX0sIlBvc2l0aW9uIjp7IlJhdGlvIjowLjAsIklzQ3VzdG9tIjpmYWxzZX0sIklkIjoiYmNmMTg3NGUtMmU4Ny00OTEyLWFhOTItMGQ1MjMwMWI2NWVkIiwiSW1wb3J0SWQiOm51bGwsIlRpdGxlIjoiU3RhbmRhcmQgTVZBQyAocHVibGlzaGVkIDE5ODkpIiwiTm90ZSI6bnVsbCwiSHlwZXJsaW5rIjpudWxsLCJJc0NoYW5nZWQiOmZhbHNlLCJJc05ldyI6ZmFsc2V9LHsiJGlkIjoiMTU2IiwiRGF0ZSI6IjIwMDAtMDktMjNUMjM6NTk6NTkuOTk5WiIsIlN0eWxlIjp7IiRpZCI6IjE1NyIsIlNoYXBlIjoyLCJDb25uZWN0b3JNYXJnaW4iOnsiJHJlZiI6IjU0In0sIkNvbm5lY3RvclN0eWxlIjp7IiRpZCI6IjE1OCIsIkxpbmVDb2xvciI6eyIkaWQiOiIxNTkiLCIkdHlwZSI6Ik5MUkUuQ29tbW9uLkRvbS5Tb2xpZENvbG9yQnJ1c2gsIE5MUkUuQ29tbW9uIiwiQ29sb3IiOnsiJGlkIjoiMTYwIiwiQSI6MTI3LCJSIjoxMjgsIkciOjEwMCwiQiI6MTYyfX0sIkxpbmVXZWlnaHQiOjEuMCwiTGluZVR5cGUiOjAsIlBhcmVudFN0eWxlIjp7IiRyZWYiOiI1NSJ9fSwiSXNCZWxvd1RpbWViYW5kIjpmYWxzZSwiSGlkZURhdGUiOmZhbHNlLCJTaGFwZVNpemUiOjEsIlNwYWNpbmciOjIuMCwiUGFkZGluZyI6eyIkcmVmIjoiNTgifSwiU2hhcGVTdHlsZSI6eyIkaWQiOiIxNjEiLCJNYXJnaW4iOnsiJHJlZiI6IjYwIn0sIlBhZGRpbmciOnsiJHJlZiI6IjYxIn0sIkJhY2tncm91bmQiOnsiJGlkIjoiMTYyIiwiQ29sb3IiOnsiJGlkIjoiMTYzIiwiQSI6MjU1LCJSIjoxMjgsIkciOjEwMCwiQiI6MTYyfX0sIklzVmlzaWJsZSI6dHJ1ZSwiV2lkdGgiOjEzLjAsIkhlaWdodCI6MTMuMCwiQm9yZGVyU3R5bGUiOnsiJGlkIjoiMTY0IiwiTGluZUNvbG9yIjp7IiRyZWYiOiI2MyJ9LCJMaW5lV2VpZ2h0IjowLjAsIkxpbmVUeXBlIjowLCJQYXJlbnRTdHlsZSI6eyIkcmVmIjoiNjIifX0sIlBhcmVudFN0eWxlIjp7IiRyZWYiOiI1OSJ9fSwiVGl0bGVTdHlsZSI6eyIkaWQiOiIxNjUiLCJGb250U2V0dGluZ3MiOnsiJGlkIjoiMTY2IiwiRm9udFNpemUiOjExLCJGb250TmFtZSI6IkFyaWFs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Y3IiwiTGluZUNvbG9yIjpudWxsLCJMaW5lV2VpZ2h0IjowLjAsIkxpbmVUeXBlIjowLCJQYXJlbnRTdHlsZSI6bnVsbH0sIlBhcmVudFN0eWxlIjp7IiRyZWYiOiI2NSJ9fSwiRGF0ZVN0eWxlIjp7IiRpZCI6IjE2OCIsIkZvbnRTZXR0aW5ncyI6eyIkaWQiOiIxNjkiLCJGb250U2l6ZSI6MTQsIkZvbnROYW1lIjoiQXJpYWwiLCJJc0JvbGQiOmZhbHNlLCJJc0l0YWxpYyI6ZmFsc2UsIklzVW5kZXJsaW5lZCI6ZmFsc2UsIlBhcmVudFN0eWxlIjp7IiRyZWYiOiI3NCJ9fSwiQXV0b1NpemUiOjIsIkZvcmVncm91bmQiOnsiJHJlZiI6Ijc1In0sIk1heFdpZHRoIjo0My4yMDAwMDA3NjI5Mzk0NTMsIk1heEhlaWdodCI6IkluZmluaXR5IiwiU21hcnRGb3JlZ3JvdW5kSXNBY3RpdmUiOmZhbHNlLCJIb3Jpem9udGFsQWxpZ25tZW50IjowLCJWZXJ0aWNhbEFsaWdubWVudCI6MCwiU21hcnRGb3JlZ3JvdW5kIjpudWxsLCJNYXJnaW4iOnsiJHJlZiI6Ijc3In0sIlBhZGRpbmciOnsiJHJlZiI6Ijc4In0sIkJhY2tncm91bmQiOnsiJHJlZiI6Ijc5In0sIklzVmlzaWJsZSI6dHJ1ZSwiV2lkdGgiOjAuMCwiSGVpZ2h0IjowLjAsIkJvcmRlclN0eWxlIjp7IiRpZCI6IjE3MCIsIkxpbmVDb2xvciI6bnVsbCwiTGluZVdlaWdodCI6MC4wLCJMaW5lVHlwZSI6MCwiUGFyZW50U3R5bGUiOm51bGx9LCJQYXJlbnRTdHlsZSI6eyIkcmVmIjoiNzMifX0sIkRhdGVGb3JtYXQiOnsiJGlkIjoiMTcxIiwiRm9ybWF0U3RyaW5nIjoieXl5eSIsIlNlcGFyYXRvciI6Ii8iLCJVc2VJbnRlcm5hdGlvbmFsRGF0ZUZvcm1hdCI6ZmFsc2V9LCJJc1Zpc2libGUiOnRydWUsIlBhcmVudFN0eWxlIjp7IiRyZWYiOiI1MyJ9fSwiUG9zaXRpb24iOnsiUmF0aW8iOjAuMDk4MDU1NjM0Njc1MjAyNTQ5LCJJc0N1c3RvbSI6dHJ1ZX0sIklkIjoiZTZiMjdmNzktMzliMy00MDI3LWE3YzgtZDA2NmZkZDQzNjNiIiwiSW1wb3J0SWQiOm51bGwsIlRpdGxlIjoiR0MiLCJOb3RlIjpudWxsLCJIeXBlcmxpbmsiOm51bGwsIklzQ2hhbmdlZCI6ZmFsc2UsIklzTmV3IjpmYWxzZX0seyIkaWQiOiIxNzIiLCJEYXRlIjoiMjAwMS0wNS0xNlQyMzo1OTo1OS45OTlaIiwiU3R5bGUiOnsiJGlkIjoiMTczIiwiU2hhcGUiOjIsIkNvbm5lY3Rvck1hcmdpbiI6eyIkcmVmIjoiNTQifSwiQ29ubmVjdG9yU3R5bGUiOnsiJGlkIjoiMTc0IiwiTGluZUNvbG9yIjp7IiRpZCI6IjE3NSIsIiR0eXBlIjoiTkxSRS5Db21tb24uRG9tLlNvbGlkQ29sb3JCcnVzaCwgTkxSRS5Db21tb24iLCJDb2xvciI6eyIkaWQiOiIxNzYiLCJBIjoxMjcsIlIiOjE1MCwiRyI6MjE0LCJCIjo2Nn19LCJMaW5lV2VpZ2h0IjoxLjAsIkxpbmVUeXBlIjowLCJQYXJlbnRTdHlsZSI6eyIkcmVmIjoiNTUifX0sIklzQmVsb3dUaW1lYmFuZCI6ZmFsc2UsIkhpZGVEYXRlIjpmYWxzZSwiU2hhcGVTaXplIjoxLCJTcGFjaW5nIjoyLjAsIlBhZGRpbmciOnsiJHJlZiI6IjU4In0sIlNoYXBlU3R5bGUiOnsiJGlkIjoiMTc3IiwiTWFyZ2luIjp7IiRyZWYiOiI2MCJ9LCJQYWRkaW5nIjp7IiRyZWYiOiI2MSJ9LCJCYWNrZ3JvdW5kIjp7IiRpZCI6IjE3OCIsIkNvbG9yIjp7IiRpZCI6IjE3OSIsIkEiOjI1NSwiUiI6MTUwLCJHIjoyMTQsIkIiOjY2fX0sIklzVmlzaWJsZSI6dHJ1ZSwiV2lkdGgiOjEzLjAsIkhlaWdodCI6MTMuMCwiQm9yZGVyU3R5bGUiOnsiJGlkIjoiMTgwIiwiTGluZUNvbG9yIjp7IiRyZWYiOiI2MyJ9LCJMaW5lV2VpZ2h0IjowLjAsIkxpbmVUeXBlIjowLCJQYXJlbnRTdHlsZSI6eyIkcmVmIjoiNjIifX0sIlBhcmVudFN0eWxlIjp7IiRyZWYiOiI1OSJ9fSwiVGl0bGVTdHlsZSI6eyIkaWQiOiIxODEiLCJGb250U2V0dGluZ3MiOnsiJGlkIjoiMTgyIiwiRm9udFNpemUiOjExLCJGb250TmFtZSI6IkFyaWFs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gzIiwiTGluZUNvbG9yIjpudWxsLCJMaW5lV2VpZ2h0IjowLjAsIkxpbmVUeXBlIjowLCJQYXJlbnRTdHlsZSI6bnVsbH0sIlBhcmVudFN0eWxlIjp7IiRyZWYiOiI2NSJ9fSwiRGF0ZVN0eWxlIjp7IiRpZCI6IjE4NCIsIkZvbnRTZXR0aW5ncyI6eyIkaWQiOiIxODUiLCJGb250U2l6ZSI6MTQsIkZvbnROYW1lIjoiQXJpYWwiLCJJc0JvbGQiOmZhbHNlLCJJc0l0YWxpYyI6ZmFsc2UsIklzVW5kZXJsaW5lZCI6ZmFsc2UsIlBhcmVudFN0eWxlIjp7IiRyZWYiOiI3NCJ9fSwiQXV0b1NpemUiOjIsIkZvcmVncm91bmQiOnsiJHJlZiI6Ijc1In0sIk1heFdpZHRoIjo0My4yMDAwMDA3NjI5Mzk0NTMsIk1heEhlaWdodCI6IkluZmluaXR5IiwiU21hcnRGb3JlZ3JvdW5kSXNBY3RpdmUiOmZhbHNlLCJIb3Jpem9udGFsQWxpZ25tZW50IjowLCJWZXJ0aWNhbEFsaWdubWVudCI6MCwiU21hcnRGb3JlZ3JvdW5kIjpudWxsLCJNYXJnaW4iOnsiJHJlZiI6Ijc3In0sIlBhZGRpbmciOnsiJHJlZiI6Ijc4In0sIkJhY2tncm91bmQiOnsiJHJlZiI6Ijc5In0sIklzVmlzaWJsZSI6dHJ1ZSwiV2lkdGgiOjAuMCwiSGVpZ2h0IjowLjAsIkJvcmRlclN0eWxlIjp7IiRpZCI6IjE4NiIsIkxpbmVDb2xvciI6bnVsbCwiTGluZVdlaWdodCI6MC4wLCJMaW5lVHlwZSI6MCwiUGFyZW50U3R5bGUiOm51bGx9LCJQYXJlbnRTdHlsZSI6eyIkcmVmIjoiNzMifX0sIkRhdGVGb3JtYXQiOnsiJGlkIjoiMTg3IiwiRm9ybWF0U3RyaW5nIjoieXl5eSIsIlNlcGFyYXRvciI6Ii8iLCJVc2VJbnRlcm5hdGlvbmFsRGF0ZUZvcm1hdCI6ZmFsc2V9LCJJc1Zpc2libGUiOnRydWUsIlBhcmVudFN0eWxlIjp7IiRyZWYiOiI1MyJ9fSwiUG9zaXRpb24iOnsiUmF0aW8iOjAuMTYzMTQ4MDc0Njc5OTA0NTMsIklzQ3VzdG9tIjp0cnVlfSwiSWQiOiJlYmM0OWUzMS03OGVjLTQzMzUtOWFlNi02MmIyMjFhZWExMzQiLCJJbXBvcnRJZCI6bnVsbCwiVGl0bGUiOiJBY2NlbGVyYXRlZCBNVkFDIiwiTm90ZSI6bnVsbCwiSHlwZXJsaW5rIjpudWxsLCJJc0NoYW5nZWQiOmZhbHNlLCJJc05ldyI6ZmFsc2V9LHsiJGlkIjoiMTg4IiwiRGF0ZSI6IjIwMDItMDItMTVUMjM6NTk6NTkuOTk5WiIsIlN0eWxlIjp7IiRpZCI6IjE4OSIsIlNoYXBlIjoyLCJDb25uZWN0b3JNYXJnaW4iOnsiJHJlZiI6IjU0In0sIkNvbm5lY3RvclN0eWxlIjp7IiRpZCI6IjE5MCIsIkxpbmVDb2xvciI6eyIkaWQiOiIxOTEiLCIkdHlwZSI6Ik5MUkUuQ29tbW9uLkRvbS5Tb2xpZENvbG9yQnJ1c2gsIE5MUkUuQ29tbW9uIiwiQ29sb3IiOnsiJGlkIjoiMTkyIiwiQSI6MTI3LCJSIjo3NSwiRyI6MTcyLCJCIjoxOTh9fSwiTGluZVdlaWdodCI6MS4wLCJMaW5lVHlwZSI6MCwiUGFyZW50U3R5bGUiOnsiJHJlZiI6IjU1In19LCJJc0JlbG93VGltZWJhbmQiOmZhbHNlLCJIaWRlRGF0ZSI6ZmFsc2UsIlNoYXBlU2l6ZSI6MSwiU3BhY2luZyI6Mi4wLCJQYWRkaW5nIjp7IiRyZWYiOiI1OCJ9LCJTaGFwZVN0eWxlIjp7IiRpZCI6IjE5MyIsIk1hcmdpbiI6eyIkcmVmIjoiNjAifSwiUGFkZGluZyI6eyIkcmVmIjoiNjEifSwiQmFja2dyb3VuZCI6eyIkaWQiOiIxOTQiLCJDb2xvciI6eyIkaWQiOiIxOTUiLCJBIjoyNTUsIlIiOjc1LCJHIjoxNzIsIkIiOjE5OH19LCJJc1Zpc2libGUiOnRydWUsIldpZHRoIjoxMy4wLCJIZWlnaHQiOjEzLjAsIkJvcmRlclN0eWxlIjp7IiRpZCI6IjE5NiIsIkxpbmVDb2xvciI6eyIkcmVmIjoiNjMifSwiTGluZVdlaWdodCI6MC4wLCJMaW5lVHlwZSI6MCwiUGFyZW50U3R5bGUiOnsiJHJlZiI6IjYyIn19LCJQYXJlbnRTdHlsZSI6eyIkcmVmIjoiNTkifX0sIlRpdGxlU3R5bGUiOnsiJGlkIjoiMTk3IiwiRm9udFNldHRpbmdzIjp7IiRpZCI6IjE5OCIsIkZvbnRTaXplIjoxMSwiRm9udE5hbWUiOiJBcmlhbC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5OSIsIkxpbmVDb2xvciI6bnVsbCwiTGluZVdlaWdodCI6MC4wLCJMaW5lVHlwZSI6MCwiUGFyZW50U3R5bGUiOm51bGx9LCJQYXJlbnRTdHlsZSI6eyIkcmVmIjoiNjUifX0sIkRhdGVTdHlsZSI6eyIkaWQiOiIyMDAiLCJGb250U2V0dGluZ3MiOnsiJGlkIjoiMjAxIiwiRm9udFNpemUiOjE0LCJGb250TmFtZSI6IkFyaWFsIiwiSXNCb2xkIjpmYWxzZSwiSXNJdGFsaWMiOmZhbHNlLCJJc1VuZGVybGluZWQiOmZhbHNlLCJQYXJlbnRTdHlsZSI6eyIkcmVmIjoiNzQifX0sIkF1dG9TaXplIjoyLCJGb3JlZ3JvdW5kIjp7IiRyZWYiOiI3NSJ9LCJNYXhXaWR0aCI6NDMuMjAwMDAwNzYyOTM5NDUzLCJNYXhIZWlnaHQiOiJJbmZpbml0eSIsIlNtYXJ0Rm9yZWdyb3VuZElzQWN0aXZlIjpmYWxzZSwiSG9yaXpvbnRhbEFsaWdubWVudCI6MCwiVmVydGljYWxBbGlnbm1lbnQiOjAsIlNtYXJ0Rm9yZWdyb3VuZCI6bnVsbCwiTWFyZ2luIjp7IiRyZWYiOiI3NyJ9LCJQYWRkaW5nIjp7IiRyZWYiOiI3OCJ9LCJCYWNrZ3JvdW5kIjp7IiRyZWYiOiI3OSJ9LCJJc1Zpc2libGUiOnRydWUsIldpZHRoIjowLjAsIkhlaWdodCI6MC4wLCJCb3JkZXJTdHlsZSI6eyIkaWQiOiIyMDIiLCJMaW5lQ29sb3IiOm51bGwsIkxpbmVXZWlnaHQiOjAuMCwiTGluZVR5cGUiOjAsIlBhcmVudFN0eWxlIjpudWxsfSwiUGFyZW50U3R5bGUiOnsiJHJlZiI6IjczIn19LCJEYXRlRm9ybWF0Ijp7IiRpZCI6IjIwMyIsIkZvcm1hdFN0cmluZyI6Inl5eXkiLCJTZXBhcmF0b3IiOiIvIiwiVXNlSW50ZXJuYXRpb25hbERhdGVGb3JtYXQiOmZhbHNlfSwiSXNWaXNpYmxlIjp0cnVlLCJQYXJlbnRTdHlsZSI6eyIkcmVmIjoiNTMifX0sIlBvc2l0aW9uIjp7IlJhdGlvIjowLjA5ODA1NTYzNDY3NTIwMjU0OSwiSXNDdXN0b20iOnRydWV9LCJJZCI6ImI3MDFkNWU3LTBlYTQtNDE3ZS04ZDI4LWUyMmQ4YmJiNTg1NyIsIkltcG9ydElkIjpudWxsLCJUaXRsZSI6IlBhY2xpdGF4ZWwiLCJOb3RlIjpudWxsLCJIeXBlcmxpbmsiOm51bGwsIklzQ2hhbmdlZCI6ZmFsc2UsIklzTmV3IjpmYWxzZX0seyIkaWQiOiIyMDQiLCJEYXRlIjoiMjAwOC0wNi0xMFQyMzo1OTo1OS45OTlaIiwiU3R5bGUiOnsiJGlkIjoiMjA1IiwiU2hhcGUiOjEsIkNvbm5lY3Rvck1hcmdpbiI6eyIkcmVmIjoiNTQifSwiQ29ubmVjdG9yU3R5bGUiOnsiJGlkIjoiMjA2IiwiTGluZUNvbG9yIjp7IiRpZCI6IjIwNyIsIiR0eXBlIjoiTkxSRS5Db21tb24uRG9tLlNvbGlkQ29sb3JCcnVzaCwgTkxSRS5Db21tb24iLCJDb2xvciI6eyIkaWQiOiIyMDgiLCJBIjoxMjcsIlIiOjEyOCwiRyI6MTAwLCJCIjoxNjJ9fSwiTGluZVdlaWdodCI6MS4wLCJMaW5lVHlwZSI6MCwiUGFyZW50U3R5bGUiOnsiJHJlZiI6IjU1In19LCJJc0JlbG93VGltZWJhbmQiOnRydWUsIkhpZGVEYXRlIjpmYWxzZSwiU2hhcGVTaXplIjoxLCJTcGFjaW5nIjoyLjAsIlBhZGRpbmciOnsiJHJlZiI6IjU4In0sIlNoYXBlU3R5bGUiOnsiJGlkIjoiMjA5IiwiTWFyZ2luIjp7IiRyZWYiOiI2MCJ9LCJQYWRkaW5nIjp7IiRyZWYiOiI2MSJ9LCJCYWNrZ3JvdW5kIjp7IiRpZCI6IjIxMCIsIkNvbG9yIjp7IiRpZCI6IjIxMSIsIkEiOjI1NSwiUiI6MTI4LCJHIjoxMDAsIkIiOjE2Mn19LCJJc1Zpc2libGUiOnRydWUsIldpZHRoIjoxMy4wLCJIZWlnaHQiOjEzLjAsIkJvcmRlclN0eWxlIjp7IiRpZCI6IjIxMiIsIkxpbmVDb2xvciI6eyIkcmVmIjoiNjMifSwiTGluZVdlaWdodCI6MC4wLCJMaW5lVHlwZSI6MCwiUGFyZW50U3R5bGUiOnsiJHJlZiI6IjYyIn19LCJQYXJlbnRTdHlsZSI6eyIkcmVmIjoiNTkifX0sIlRpdGxlU3R5bGUiOnsiJGlkIjoiMjEzIiwiRm9udFNldHRpbmdzIjp7IiRpZCI6IjIxNCIsIkZvbnRTaXplIjoxMSwiRm9udE5hbWUiOiJBcmlhbCIsIklzQm9sZCI6dHJ1ZSwiSXNJdGFsaWMiOmZhbHNlLCJJc1VuZGVybGluZWQiOmZhbHNlLCJQYXJlbnRTdHlsZSI6eyIkcmVmIjoiNjYifX0sIkF1dG9TaXplIjoyLCJGb3JlZ3JvdW5kIjp7IiRyZWYiOiI2NyJ9LCJNYXhXaWR0aCI6MTM5LjM1Njg1NzI5OTgwNDY5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MTUiLCJMaW5lQ29sb3IiOm51bGwsIkxpbmVXZWlnaHQiOjAuMCwiTGluZVR5cGUiOjAsIlBhcmVudFN0eWxlIjpudWxsfSwiUGFyZW50U3R5bGUiOnsiJHJlZiI6IjY1In19LCJEYXRlU3R5bGUiOnsiJGlkIjoiMjE2IiwiRm9udFNldHRpbmdzIjp7IiRpZCI6IjIxNyIsIkZvbnRTaXplIjoxNCwiRm9udE5hbWUiOiJBcmlhbCIsIklzQm9sZCI6ZmFsc2UsIklzSXRhbGljIjpmYWxzZSwiSXNVbmRlcmxpbmVkIjpmYWxzZSwiUGFyZW50U3R5bGUiOnsiJHJlZiI6Ijc0In19LCJBdXRvU2l6ZSI6MiwiRm9yZWdyb3VuZCI6eyIkcmVmIjoiNzUifSwiTWF4V2lkdGgiOjM2LjAsIk1heEhlaWdodCI6IkluZmluaXR5IiwiU21hcnRGb3JlZ3JvdW5kSXNBY3RpdmUiOmZhbHNlLCJIb3Jpem9udGFsQWxpZ25tZW50IjowLCJWZXJ0aWNhbEFsaWdubWVudCI6MCwiU21hcnRGb3JlZ3JvdW5kIjpudWxsLCJNYXJnaW4iOnsiJHJlZiI6Ijc3In0sIlBhZGRpbmciOnsiJHJlZiI6Ijc4In0sIkJhY2tncm91bmQiOnsiJHJlZiI6Ijc5In0sIklzVmlzaWJsZSI6dHJ1ZSwiV2lkdGgiOjAuMCwiSGVpZ2h0IjowLjAsIkJvcmRlclN0eWxlIjp7IiRpZCI6IjIxOCIsIkxpbmVDb2xvciI6bnVsbCwiTGluZVdlaWdodCI6MC4wLCJMaW5lVHlwZSI6MCwiUGFyZW50U3R5bGUiOm51bGx9LCJQYXJlbnRTdHlsZSI6eyIkcmVmIjoiNzMifX0sIkRhdGVGb3JtYXQiOnsiJGlkIjoiMjE5IiwiRm9ybWF0U3RyaW5nIjoieXl5eSIsIlNlcGFyYXRvciI6Ii8iLCJVc2VJbnRlcm5hdGlvbmFsRGF0ZUZvcm1hdCI6ZmFsc2V9LCJJc1Zpc2libGUiOnRydWUsIlBhcmVudFN0eWxlIjp7IiRyZWYiOiI1MyJ9fSwiUG9zaXRpb24iOnsiUmF0aW8iOjAuMTgxMzQyNjYxODIyMjgzNywiSXNDdXN0b20iOnRydWV9LCJJZCI6IjBjYzczZTA2LTBmYTItNDBmYi1hZTBiLTA0ZjRlZDZkMTkwZiIsIkltcG9ydElkIjpudWxsLCJUaXRsZSI6IkdlbWNpdGFiaW5lIEVNQSBcckFwcHJvdmVkIiwiTm90ZSI6bnVsbCwiSHlwZXJsaW5rIjpudWxsLCJJc0NoYW5nZWQiOmZhbHNlLCJJc05ldyI6ZmFsc2V9LHsiJGlkIjoiMjIwIiwiRGF0ZSI6IjIwMDktMDgtMTdUMjM6NTk6NTkuOTk5WiIsIlN0eWxlIjp7IiRpZCI6IjIyMSIsIlNoYXBlIjoyLCJDb25uZWN0b3JNYXJnaW4iOnsiJHJlZiI6IjU0In0sIkNvbm5lY3RvclN0eWxlIjp7IiRpZCI6IjIyMiIsIkxpbmVDb2xvciI6eyIkaWQiOiIyMjMiLCIkdHlwZSI6Ik5MUkUuQ29tbW9uLkRvbS5Tb2xpZENvbG9yQnJ1c2gsIE5MUkUuQ29tbW9uIiwiQ29sb3IiOnsiJGlkIjoiMjI0IiwiQSI6MTI3LCJSIjoxNzgsIkciOjE0LCJCIjoxOH19LCJMaW5lV2VpZ2h0IjoxLjAsIkxpbmVUeXBlIjowLCJQYXJlbnRTdHlsZSI6eyIkcmVmIjoiNTUifX0sIklzQmVsb3dUaW1lYmFuZCI6ZmFsc2UsIkhpZGVEYXRlIjpmYWxzZSwiU2hhcGVTaXplIjoxLCJTcGFjaW5nIjoyLjAsIlBhZGRpbmciOnsiJHJlZiI6IjU4In0sIlNoYXBlU3R5bGUiOnsiJGlkIjoiMjI1IiwiTWFyZ2luIjp7IiRyZWYiOiI2MCJ9LCJQYWRkaW5nIjp7IiRyZWYiOiI2MSJ9LCJCYWNrZ3JvdW5kIjp7IiRpZCI6IjIyNiIsIkNvbG9yIjp7IiRpZCI6IjIyNyIsIkEiOjI1NSwiUiI6MTc4LCJHIjoxNCwiQiI6MTh9fSwiSXNWaXNpYmxlIjp0cnVlLCJXaWR0aCI6MTMuMCwiSGVpZ2h0IjoxMy4wLCJCb3JkZXJTdHlsZSI6eyIkaWQiOiIyMjgiLCJMaW5lQ29sb3IiOnsiJHJlZiI6IjYzIn0sIkxpbmVXZWlnaHQiOjAuMCwiTGluZVR5cGUiOjAsIlBhcmVudFN0eWxlIjp7IiRyZWYiOiI2MiJ9fSwiUGFyZW50U3R5bGUiOnsiJHJlZiI6IjU5In19LCJUaXRsZVN0eWxlIjp7IiRpZCI6IjIyOSIsIkZvbnRTZXR0aW5ncyI6eyIkaWQiOiIyMzAiLCJGb250U2l6ZSI6MTEsIkZvbnROYW1lIjoiQXJpYWw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zEiLCJMaW5lQ29sb3IiOm51bGwsIkxpbmVXZWlnaHQiOjAuMCwiTGluZVR5cGUiOjAsIlBhcmVudFN0eWxlIjpudWxsfSwiUGFyZW50U3R5bGUiOnsiJHJlZiI6IjY1In19LCJEYXRlU3R5bGUiOnsiJGlkIjoiMjMyIiwiRm9udFNldHRpbmdzIjp7IiRpZCI6IjIzMyIsIkZvbnRTaXplIjoxNCwiRm9udE5hbWUiOiJBcmlhbCIsIklzQm9sZCI6ZmFsc2UsIklzSXRhbGljIjpmYWxzZSwiSXNVbmRlcmxpbmVkIjpmYWxzZSwiUGFyZW50U3R5bGUiOnsiJHJlZiI6Ijc0In19LCJBdXRvU2l6ZSI6MiwiRm9yZWdyb3VuZCI6eyIkcmVmIjoiNzUifSwiTWF4V2lkdGgiOjQzLjIwMDAwMDc2MjkzOTQ1MywiTWF4SGVpZ2h0IjoiSW5maW5pdHkiLCJTbWFydEZvcmVncm91bmRJc0FjdGl2ZSI6ZmFsc2UsIkhvcml6b250YWxBbGlnbm1lbnQiOjAsIlZlcnRpY2FsQWxpZ25tZW50IjowLCJTbWFydEZvcmVncm91bmQiOm51bGwsIk1hcmdpbiI6eyIkcmVmIjoiNzcifSwiUGFkZGluZyI6eyIkcmVmIjoiNzgifSwiQmFja2dyb3VuZCI6eyIkcmVmIjoiNzkifSwiSXNWaXNpYmxlIjp0cnVlLCJXaWR0aCI6MC4wLCJIZWlnaHQiOjAuMCwiQm9yZGVyU3R5bGUiOnsiJGlkIjoiMjM0IiwiTGluZUNvbG9yIjpudWxsLCJMaW5lV2VpZ2h0IjowLjAsIkxpbmVUeXBlIjowLCJQYXJlbnRTdHlsZSI6bnVsbH0sIlBhcmVudFN0eWxlIjp7IiRyZWYiOiI3MyJ9fSwiRGF0ZUZvcm1hdCI6eyIkaWQiOiIyMzUiLCJGb3JtYXRTdHJpbmciOiJ5eXl5IiwiU2VwYXJhdG9yIjoiLyIsIlVzZUludGVybmF0aW9uYWxEYXRlRm9ybWF0IjpmYWxzZX0sIklzVmlzaWJsZSI6dHJ1ZSwiUGFyZW50U3R5bGUiOnsiJHJlZiI6IjUzIn19LCJQb3NpdGlvbiI6eyJSYXRpbyI6MC4wOTgwNTU2MzQ2NzUyMDI1NDksIklzQ3VzdG9tIjp0cnVlfSwiSWQiOiIxODljZTE4ZC0yY2UzLTQ3ZjEtYjViYy1hNDVhMTI4NGJiYmQiLCJJbXBvcnRJZCI6bnVsbCwiVGl0bGUiOiJWaW5mbHVuaW5lIiwiTm90ZSI6bnVsbCwiSHlwZXJsaW5rIjpudWxsLCJJc0NoYW5nZWQiOmZhbHNlLCJJc05ldyI6ZmFsc2V9LHsiJGlkIjoiMjM2IiwiRGF0ZSI6IjIwMDktMDktMjFUMjM6NTk6NTkuOTk5WiIsIlN0eWxlIjp7IiRpZCI6IjIzNyIsIlNoYXBlIjoxLCJDb25uZWN0b3JNYXJnaW4iOnsiJHJlZiI6IjU0In0sIkNvbm5lY3RvclN0eWxlIjp7IiRpZCI6IjIzOCIsIkxpbmVDb2xvciI6eyIkaWQiOiIyMzkiLCIkdHlwZSI6Ik5MUkUuQ29tbW9uLkRvbS5Tb2xpZENvbG9yQnJ1c2gsIE5MUkUuQ29tbW9uIiwiQ29sb3IiOnsiJGlkIjoiMjQwIiwiQSI6MTI3LCJSIjoxNzgsIkciOjE0LCJCIjoxOH19LCJMaW5lV2VpZ2h0IjoxLjAsIkxpbmVUeXBlIjowLCJQYXJlbnRTdHlsZSI6eyIkcmVmIjoiNTUifX0sIklzQmVsb3dUaW1lYmFuZCI6dHJ1ZSwiSGlkZURhdGUiOmZhbHNlLCJTaGFwZVNpemUiOjEsIlNwYWNpbmciOjIuMCwiUGFkZGluZyI6eyIkcmVmIjoiNTgifSwiU2hhcGVTdHlsZSI6eyIkaWQiOiIyNDEiLCJNYXJnaW4iOnsiJHJlZiI6IjYwIn0sIlBhZGRpbmciOnsiJHJlZiI6IjYxIn0sIkJhY2tncm91bmQiOnsiJGlkIjoiMjQyIiwiQ29sb3IiOnsiJGlkIjoiMjQzIiwiQSI6MjU1LCJSIjoxNzgsIkciOjE0LCJCIjoxOH19LCJJc1Zpc2libGUiOnRydWUsIldpZHRoIjoxMy4wLCJIZWlnaHQiOjEzLjAsIkJvcmRlclN0eWxlIjp7IiRpZCI6IjI0NCIsIkxpbmVDb2xvciI6eyIkcmVmIjoiNjMifSwiTGluZVdlaWdodCI6MC4wLCJMaW5lVHlwZSI6MCwiUGFyZW50U3R5bGUiOnsiJHJlZiI6IjYyIn19LCJQYXJlbnRTdHlsZSI6eyIkcmVmIjoiNTkifX0sIlRpdGxlU3R5bGUiOnsiJGlkIjoiMjQ1IiwiRm9udFNldHRpbmdzIjp7IiRpZCI6IjI0NiIsIkZvbnRTaXplIjoxMSwiRm9udE5hbWUiOiJBcmlhbCIsIklzQm9sZCI6dHJ1ZSwiSXNJdGFsaWMiOmZhbHNlLCJJc1VuZGVybGluZWQiOmZhbHNlLCJQYXJlbnRTdHlsZSI6eyIkcmVmIjoiNjYifX0sIkF1dG9TaXplIjoyLCJGb3JlZ3JvdW5kIjp7IiRyZWYiOiI2NyJ9LCJNYXhXaWR0aCI6OTIuMzM2NjE2NTE2MTEzMjgx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NDciLCJMaW5lQ29sb3IiOm51bGwsIkxpbmVXZWlnaHQiOjAuMCwiTGluZVR5cGUiOjAsIlBhcmVudFN0eWxlIjpudWxsfSwiUGFyZW50U3R5bGUiOnsiJHJlZiI6IjY1In19LCJEYXRlU3R5bGUiOnsiJGlkIjoiMjQ4IiwiRm9udFNldHRpbmdzIjp7IiRpZCI6IjI0OSIsIkZvbnRTaXplIjoxNCwiRm9udE5hbWUiOiJBcmlhbCIsIklzQm9sZCI6ZmFsc2UsIklzSXRhbGljIjpmYWxzZSwiSXNVbmRlcmxpbmVkIjpmYWxzZSwiUGFyZW50U3R5bGUiOnsiJHJlZiI6Ijc0In19LCJBdXRvU2l6ZSI6MiwiRm9yZWdyb3VuZCI6eyIkcmVmIjoiNzUifSwiTWF4V2lkdGgiOjQzLjIwMDAwMDc2MjkzOTQ1MywiTWF4SGVpZ2h0IjoiSW5maW5pdHkiLCJTbWFydEZvcmVncm91bmRJc0FjdGl2ZSI6ZmFsc2UsIkhvcml6b250YWxBbGlnbm1lbnQiOjAsIlZlcnRpY2FsQWxpZ25tZW50IjowLCJTbWFydEZvcmVncm91bmQiOm51bGwsIk1hcmdpbiI6eyIkcmVmIjoiNzcifSwiUGFkZGluZyI6eyIkcmVmIjoiNzgifSwiQmFja2dyb3VuZCI6eyIkcmVmIjoiNzkifSwiSXNWaXNpYmxlIjp0cnVlLCJXaWR0aCI6MC4wLCJIZWlnaHQiOjAuMCwiQm9yZGVyU3R5bGUiOnsiJGlkIjoiMjUwIiwiTGluZUNvbG9yIjpudWxsLCJMaW5lV2VpZ2h0IjowLjAsIkxpbmVUeXBlIjowLCJQYXJlbnRTdHlsZSI6bnVsbH0sIlBhcmVudFN0eWxlIjp7IiRyZWYiOiI3MyJ9fSwiRGF0ZUZvcm1hdCI6eyIkaWQiOiIyNTEiLCJGb3JtYXRTdHJpbmciOiJ5eXl5IiwiU2VwYXJhdG9yIjoiLyIsIlVzZUludGVybmF0aW9uYWxEYXRlRm9ybWF0IjpmYWxzZX0sIklzVmlzaWJsZSI6dHJ1ZSwiUGFyZW50U3R5bGUiOnsiJHJlZiI6IjUzIn19LCJQb3NpdGlvbiI6eyJSYXRpbyI6MC4wLCJJc0N1c3RvbSI6ZmFsc2V9LCJJZCI6ImE1NTQyNTRhLTQyYjUtNDM0Zi04YWExLWZkYWMzODZjZGFkOCIsIkltcG9ydElkIjpudWxsLCJUaXRsZSI6IlZpbmZsdW5pbmUgRU1BIEFwcHJvdmVkIiwiTm90ZSI6bnVsbCwiSHlwZXJsaW5rIjpudWxsLCJJc0NoYW5nZWQiOmZhbHNlLCJJc05ldyI6ZmFsc2V9LHsiJGlkIjoiMjUyIiwiRGF0ZSI6IjIwMTYtMDUtMThUMjM6NTk6NTkuOTk5WiIsIlN0eWxlIjp7IiRpZCI6IjI1MyIsIlNoYXBlIjoxLCJDb25uZWN0b3JNYXJnaW4iOnsiJHJlZiI6IjU0In0sIkNvbm5lY3RvclN0eWxlIjp7IiRpZCI6IjI1NCIsIkxpbmVDb2xvciI6eyIkaWQiOiIyNTUiLCIkdHlwZSI6Ik5MUkUuQ29tbW9uLkRvbS5Tb2xpZENvbG9yQnJ1c2gsIE5MUkUuQ29tbW9uIiwiQ29sb3IiOnsiJGlkIjoiMjU2IiwiQSI6MTI3LCJSIjoyNDcsIkciOjE1MCwiQiI6NzB9fSwiTGluZVdlaWdodCI6MS4wLCJMaW5lVHlwZSI6MCwiUGFyZW50U3R5bGUiOnsiJHJlZiI6IjU1In19LCJJc0JlbG93VGltZWJhbmQiOnRydWUsIkhpZGVEYXRlIjpmYWxzZSwiU2hhcGVTaXplIjoxLCJTcGFjaW5nIjoyLjAsIlBhZGRpbmciOnsiJHJlZiI6IjU4In0sIlNoYXBlU3R5bGUiOnsiJGlkIjoiMjU3IiwiTWFyZ2luIjp7IiRyZWYiOiI2MCJ9LCJQYWRkaW5nIjp7IiRyZWYiOiI2MSJ9LCJCYWNrZ3JvdW5kIjp7IiRpZCI6IjI1OCIsIkNvbG9yIjp7IiRpZCI6IjI1OSIsIkEiOjI1NSwiUiI6MjQ3LCJHIjoxNTAsIkIiOjcwfX0sIklzVmlzaWJsZSI6dHJ1ZSwiV2lkdGgiOjEzLjAsIkhlaWdodCI6MTMuMCwiQm9yZGVyU3R5bGUiOnsiJGlkIjoiMjYwIiwiTGluZUNvbG9yIjp7IiRyZWYiOiI2MyJ9LCJMaW5lV2VpZ2h0IjowLjAsIkxpbmVUeXBlIjowLCJQYXJlbnRTdHlsZSI6eyIkcmVmIjoiNjIifX0sIlBhcmVudFN0eWxlIjp7IiRyZWYiOiI1OSJ9fSwiVGl0bGVTdHlsZSI6eyIkaWQiOiIyNjEiLCJGb250U2V0dGluZ3MiOnsiJGlkIjoiMjYyIiwiRm9udFNpemUiOjExLCJGb250TmFtZSI6IkFyaWFsIiwiSXNCb2xkIjp0cnVlLCJJc0l0YWxpYyI6ZmFsc2UsIklzVW5kZXJsaW5lZCI6ZmFsc2UsIlBhcmVudFN0eWxlIjp7IiRyZWYiOiI2NiJ9fSwiQXV0b1NpemUiOjIsIkZvcmVncm91bmQiOnsiJHJlZiI6IjY3In0sIk1heFdpZHRoIjo5My44MTYxMzkyMjExOTE0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NjMiLCJMaW5lQ29sb3IiOm51bGwsIkxpbmVXZWlnaHQiOjAuMCwiTGluZVR5cGUiOjAsIlBhcmVudFN0eWxlIjpudWxsfSwiUGFyZW50U3R5bGUiOnsiJHJlZiI6IjY1In19LCJEYXRlU3R5bGUiOnsiJGlkIjoiMjY0IiwiRm9udFNldHRpbmdzIjp7IiRpZCI6IjI2NSIsIkZvbnRTaXplIjoxNCwiRm9udE5hbWUiOiJBcmlhbCIsIklzQm9sZCI6ZmFsc2UsIklzSXRhbGljIjpmYWxzZSwiSXNVbmRlcmxpbmVkIjpmYWxzZSwiUGFyZW50U3R5bGUiOnsiJHJlZiI6Ijc0In19LCJBdXRvU2l6ZSI6MiwiRm9yZWdyb3VuZCI6eyIkcmVmIjoiNzUifSwiTWF4V2lkdGgiOjQzLjIwMDAwMDc2MjkzOTQ1MywiTWF4SGVpZ2h0IjoiSW5maW5pdHkiLCJTbWFydEZvcmVncm91bmRJc0FjdGl2ZSI6ZmFsc2UsIkhvcml6b250YWxBbGlnbm1lbnQiOjAsIlZlcnRpY2FsQWxpZ25tZW50IjowLCJTbWFydEZvcmVncm91bmQiOm51bGwsIk1hcmdpbiI6eyIkcmVmIjoiNzcifSwiUGFkZGluZyI6eyIkcmVmIjoiNzgifSwiQmFja2dyb3VuZCI6eyIkcmVmIjoiNzkifSwiSXNWaXNpYmxlIjp0cnVlLCJXaWR0aCI6MC4wLCJIZWlnaHQiOjAuMCwiQm9yZGVyU3R5bGUiOnsiJGlkIjoiMjY2IiwiTGluZUNvbG9yIjpudWxsLCJMaW5lV2VpZ2h0IjowLjAsIkxpbmVUeXBlIjowLCJQYXJlbnRTdHlsZSI6bnVsbH0sIlBhcmVudFN0eWxlIjp7IiRyZWYiOiI3MyJ9fSwiRGF0ZUZvcm1hdCI6eyIkaWQiOiIyNjciLCJGb3JtYXRTdHJpbmciOiJ5eXl5IiwiU2VwYXJhdG9yIjoiLyIsIlVzZUludGVybmF0aW9uYWxEYXRlRm9ybWF0IjpmYWxzZX0sIklzVmlzaWJsZSI6dHJ1ZSwiUGFyZW50U3R5bGUiOnsiJHJlZiI6IjUzIn19LCJQb3NpdGlvbiI6eyJSYXRpbyI6MC4yODcxMzAzNjI4OTkyMTUxMiwiSXNDdXN0b20iOnRydWV9LCJJZCI6IjQ3NTkwMWMyLThhOGUtNDM3YS05ZGU2LTdiMzM3ZGJlNzM5OCIsIkltcG9ydElkIjpudWxsLCJUaXRsZSI6IkF0ZXpvbGl6dW1hYlxyVVNGREEgXHJBcHByb3ZlZFxyIiwiTm90ZSI6bnVsbCwiSHlwZXJsaW5rIjpudWxsLCJJc0NoYW5nZWQiOmZhbHNlLCJJc05ldyI6ZmFsc2V9LHsiJGlkIjoiMjY4IiwiRGF0ZSI6IjIwMTctMDYtMDRUMjM6NTk6NTkuOTk5WiIsIlN0eWxlIjp7IiRpZCI6IjI2OSIsIlNoYXBlIjoxMywiQ29ubmVjdG9yTWFyZ2luIjp7IiRyZWYiOiI1NCJ9LCJDb25uZWN0b3JTdHlsZSI6eyIkaWQiOiIyNzAiLCJMaW5lQ29sb3IiOnsiJGlkIjoiMjcxIiwiJHR5cGUiOiJOTFJFLkNvbW1vbi5Eb20uU29saWRDb2xvckJydXNoLCBOTFJFLkNvbW1vbiIsIkNvbG9yIjp7IiRpZCI6IjI3MiIsIkEiOjEyNywiUiI6MzEsIkciOjczLCJCIjoxMjV9fSwiTGluZVdlaWdodCI6MS4wLCJMaW5lVHlwZSI6MCwiUGFyZW50U3R5bGUiOnsiJHJlZiI6IjU1In19LCJJc0JlbG93VGltZWJhbmQiOmZhbHNlLCJIaWRlRGF0ZSI6ZmFsc2UsIlNoYXBlU2l6ZSI6MSwiU3BhY2luZyI6Mi4wLCJQYWRkaW5nIjp7IiRyZWYiOiI1OCJ9LCJTaGFwZVN0eWxlIjp7IiRpZCI6IjI3MyIsIk1hcmdpbiI6eyIkcmVmIjoiNjAifSwiUGFkZGluZyI6eyIkcmVmIjoiNjEifSwiQmFja2dyb3VuZCI6eyIkaWQiOiIyNzQiLCJDb2xvciI6eyIkaWQiOiIyNzUiLCJBIjoyNTUsIlIiOjAsIkciOjE3NiwiQiI6ODB9fSwiSXNWaXNpYmxlIjp0cnVlLCJXaWR0aCI6MTMuMCwiSGVpZ2h0IjoxMy4wLCJCb3JkZXJTdHlsZSI6eyIkaWQiOiIyNzYiLCJMaW5lQ29sb3IiOnsiJHJlZiI6IjYzIn0sIkxpbmVXZWlnaHQiOjAuMCwiTGluZVR5cGUiOjAsIlBhcmVudFN0eWxlIjp7IiRyZWYiOiI2MiJ9fSwiUGFyZW50U3R5bGUiOnsiJHJlZiI6IjU5In19LCJUaXRsZVN0eWxlIjp7IiRpZCI6IjI3NyIsIkZvbnRTZXR0aW5ncyI6eyIkaWQiOiIyNzgiLCJGb250U2l6ZSI6MTEsIkZvbnROYW1lIjoiQXJpYWw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NzkiLCJMaW5lQ29sb3IiOm51bGwsIkxpbmVXZWlnaHQiOjAuMCwiTGluZVR5cGUiOjAsIlBhcmVudFN0eWxlIjpudWxsfSwiUGFyZW50U3R5bGUiOnsiJHJlZiI6IjY1In19LCJEYXRlU3R5bGUiOnsiJGlkIjoiMjgwIiwiRm9udFNldHRpbmdzIjp7IiRpZCI6IjI4MSIsIkZvbnRTaXplIjoxMCwiRm9udE5hbWUiOiJBcmlhbCIsIklzQm9sZCI6ZmFsc2UsIklzSXRhbGljIjpmYWxzZSwiSXNVbmRlcmxpbmVkIjpmYWxzZSwiUGFyZW50U3R5bGUiOnsiJHJlZiI6Ijc0In19LCJBdXRvU2l6ZSI6MCwiRm9yZWdyb3VuZCI6eyIkcmVmIjoiNzUifSwiTWF4V2lkdGgiOjIwMC4wLCJNYXhIZWlnaHQiOiJJbmZpbml0eSIsIlNtYXJ0Rm9yZWdyb3VuZElzQWN0aXZlIjpmYWxzZSwiSG9yaXpvbnRhbEFsaWdubWVudCI6MCwiVmVydGljYWxBbGlnbm1lbnQiOjAsIlNtYXJ0Rm9yZWdyb3VuZCI6bnVsbCwiTWFyZ2luIjp7IiRyZWYiOiI3NyJ9LCJQYWRkaW5nIjp7IiRyZWYiOiI3OCJ9LCJCYWNrZ3JvdW5kIjp7IiRyZWYiOiI3OSJ9LCJJc1Zpc2libGUiOmZhbHNlLCJXaWR0aCI6MC4wLCJIZWlnaHQiOjAuMCwiQm9yZGVyU3R5bGUiOnsiJGlkIjoiMjgyIiwiTGluZUNvbG9yIjpudWxsLCJMaW5lV2VpZ2h0IjowLjAsIkxpbmVUeXBlIjowLCJQYXJlbnRTdHlsZSI6bnVsbH0sIlBhcmVudFN0eWxlIjp7IiRyZWYiOiI3MyJ9fSwiRGF0ZUZvcm1hdCI6eyIkcmVmIjoiODAifSwiSXNWaXNpYmxlIjpmYWxzZSwiUGFyZW50U3R5bGUiOnsiJHJlZiI6IjUzIn19LCJQb3NpdGlvbiI6eyJSYXRpbyI6MC4wLCJJc0N1c3RvbSI6ZmFsc2V9LCJJZCI6ImVmNjM2NGI0LWVjNDctNDAxZC1iNDM2LTIyYjYwMTZhZDRkYyIsIkltcG9ydElkIjpudWxsLCJUaXRsZSI6InRvZGF5IiwiTm90ZSI6bnVsbCwiSHlwZXJsaW5rIjpudWxsLCJJc0NoYW5nZWQiOmZhbHNlLCJJc05ldyI6ZmFsc2V9XSwiVGFza3MiOltdLCJNc1Byb2plY3RJdGVtc1RyZWUiOnsiJGlkIjoiMjgzIiwiUm9vdCI6eyJJbXBvcnRJZCI6bnVsbCwiSXNJbXBvcnRlZCI6ZmFsc2UsIkNoaWxkcmVuIjpbXX19LCJNZXRhZGF0YSI6eyIkaWQiOiIyODQifSwiU2V0dGluZ3MiOnsiJGlkIjoiMjg1IiwiSW1wYU9wdGlvbnMiOnsiJGlkIjoiMjg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WxpbmVJbXBvcnRlZCI6ZmFsc2V9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</TotalTime>
  <Words>1533</Words>
  <Application>Microsoft Macintosh PowerPoint</Application>
  <PresentationFormat>Widescreen</PresentationFormat>
  <Paragraphs>402</Paragraphs>
  <Slides>50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7" baseType="lpstr">
      <vt:lpstr>Athelas</vt:lpstr>
      <vt:lpstr>Calibri</vt:lpstr>
      <vt:lpstr>Calibri Light</vt:lpstr>
      <vt:lpstr>Times New Roman</vt:lpstr>
      <vt:lpstr>Wingdings</vt:lpstr>
      <vt:lpstr>Arial</vt:lpstr>
      <vt:lpstr>Tema di Office</vt:lpstr>
      <vt:lpstr>Immunotherapy for advanced urothelial carcinoma: a changing scenario?</vt:lpstr>
      <vt:lpstr>Presentazione di PowerPoint</vt:lpstr>
      <vt:lpstr>Evolution of Systemic Therapy for Urothelial Cancer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KEYNOTE-045 Update: OS and PFS</vt:lpstr>
      <vt:lpstr>KEYNOTE-045 Update: Response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Combinations of immune Checkpoint Inhibitors</vt:lpstr>
      <vt:lpstr>Presentazione di PowerPoint</vt:lpstr>
      <vt:lpstr>Presentazione di PowerPoint</vt:lpstr>
      <vt:lpstr>Presentazione di PowerPoint</vt:lpstr>
      <vt:lpstr>Presentazione di PowerPoint</vt:lpstr>
      <vt:lpstr>ECHO-202/KEYNOTE-037: Best Objective Response (RECIST v1.1)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Mutation Load and Survival With Immunotherapy in Urothelial Cell Carcinoma</vt:lpstr>
      <vt:lpstr>Presentazione di PowerPoint</vt:lpstr>
      <vt:lpstr>Presentazione di PowerPoint</vt:lpstr>
      <vt:lpstr>IMvigor211 Biomarker Analysis: tGE3</vt:lpstr>
      <vt:lpstr>Presentazione di PowerPoint</vt:lpstr>
      <vt:lpstr>Presentazione di PowerPoint</vt:lpstr>
      <vt:lpstr>Conclusions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Immunotherapy for advanced urothelial carcinoma: a changing scenario?</dc:title>
  <dc:creator>Utente di Microsoft Office</dc:creator>
  <cp:lastModifiedBy>Utente di Microsoft Office</cp:lastModifiedBy>
  <cp:revision>38</cp:revision>
  <dcterms:created xsi:type="dcterms:W3CDTF">2018-05-08T10:29:13Z</dcterms:created>
  <dcterms:modified xsi:type="dcterms:W3CDTF">2018-05-10T07:57:47Z</dcterms:modified>
</cp:coreProperties>
</file>