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sldIdLst>
    <p:sldId id="332" r:id="rId4"/>
    <p:sldId id="338" r:id="rId5"/>
    <p:sldId id="333" r:id="rId6"/>
    <p:sldId id="345" r:id="rId7"/>
    <p:sldId id="348" r:id="rId8"/>
    <p:sldId id="347" r:id="rId9"/>
    <p:sldId id="350" r:id="rId10"/>
    <p:sldId id="351" r:id="rId11"/>
    <p:sldId id="366" r:id="rId12"/>
    <p:sldId id="367" r:id="rId13"/>
    <p:sldId id="363" r:id="rId14"/>
    <p:sldId id="361" r:id="rId15"/>
    <p:sldId id="362" r:id="rId16"/>
    <p:sldId id="368" r:id="rId17"/>
    <p:sldId id="369" r:id="rId18"/>
    <p:sldId id="370" r:id="rId19"/>
    <p:sldId id="38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60" r:id="rId28"/>
    <p:sldId id="268" r:id="rId29"/>
    <p:sldId id="330" r:id="rId30"/>
    <p:sldId id="336" r:id="rId31"/>
    <p:sldId id="349" r:id="rId32"/>
    <p:sldId id="353" r:id="rId33"/>
    <p:sldId id="344" r:id="rId34"/>
    <p:sldId id="269" r:id="rId35"/>
    <p:sldId id="270" r:id="rId36"/>
    <p:sldId id="271" r:id="rId37"/>
    <p:sldId id="272" r:id="rId38"/>
    <p:sldId id="275" r:id="rId39"/>
    <p:sldId id="273" r:id="rId40"/>
    <p:sldId id="341" r:id="rId41"/>
    <p:sldId id="276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4DC4-BA5C-4D03-BF26-B958DC78042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A6647-1DCE-4444-836F-47627204692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F03EAEE-3B5C-4CD6-929E-895DF3150B3D}" type="slidenum">
              <a:rPr lang="it-IT" altLang="es-ES_tradnl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2</a:t>
            </a:fld>
            <a:endParaRPr lang="it-IT" altLang="es-ES_tradn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1BD28-BFAF-420D-8262-609D31E24C5E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DE10-5B46-43A1-8ECE-30B40F15CD7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3B0D-76FE-4C7D-B5BC-B94C778587D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10035-9118-41AF-B5BA-98512391F44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F785-6087-4797-8EDD-5F067389980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B3D6-0B34-4D0B-ADCB-B4B67705C4B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D6148-0B0F-421B-B0E3-37C4C80FE31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7C44-137C-4F04-B200-9A1AC077159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F05D8-EF26-411C-84A2-2C86D8CEE26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4317-CBDC-44E9-BCE8-B6BF2A737B5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B221-168D-44A3-AED8-17596B04C43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3B77-374C-4CCC-9EDA-B0C6D74C1A7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0070118-D227-4F9B-9218-1C7D709C70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6C974-783F-44A5-8765-4E3284132D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C416BC-6E58-43CB-9B3D-2A3F70FD4E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3F2A44-6AE8-4EB0-AA35-E9D95E7A4E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D33E837-FCD5-4533-956A-A64F982550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AB7F77-0F4C-4516-A5AC-65F1A34D96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51DFB16-E37D-42E2-BCFD-0F66C1751F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F304D2-44B5-4807-8FE4-A081415FC9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36CE64-B395-4F1C-A39B-18F474F40A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0B960C-ADCB-4797-96C9-92021B3E04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60913A-ACF5-4348-98C0-0AE2775CFD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DCFB-C9BB-476F-B770-B4F438CC66C9}" type="datetimeFigureOut">
              <a:rPr lang="it-IT" smtClean="0"/>
              <a:pPr/>
              <a:t>20/04/2018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C204-A3EA-4AC0-8DD4-73AA30CE3D6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5A662-B798-4FD8-8924-364CFAECBC8C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76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_tradnl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_tradnl" smtClean="0"/>
              <a:t>Fare clic per modificare gli stili del testo dello schema</a:t>
            </a:r>
          </a:p>
          <a:p>
            <a:pPr lvl="1"/>
            <a:r>
              <a:rPr lang="it-IT" altLang="es-ES_tradnl" smtClean="0"/>
              <a:t>Secondo livello</a:t>
            </a:r>
          </a:p>
          <a:p>
            <a:pPr lvl="2"/>
            <a:r>
              <a:rPr lang="it-IT" altLang="es-ES_tradnl" smtClean="0"/>
              <a:t>Terzo livello</a:t>
            </a:r>
          </a:p>
          <a:p>
            <a:pPr lvl="3"/>
            <a:r>
              <a:rPr lang="it-IT" altLang="es-ES_tradnl" smtClean="0"/>
              <a:t>Quarto livello</a:t>
            </a:r>
          </a:p>
          <a:p>
            <a:pPr lvl="4"/>
            <a:r>
              <a:rPr lang="it-IT" altLang="es-ES_tradnl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A3287F-C6CE-4B91-AC49-09EB3F8A92F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32973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067944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HER2+ breast cancer: from RCT to the real world scenario</a:t>
            </a:r>
            <a:endParaRPr lang="it-IT" sz="3200" b="1" dirty="0"/>
          </a:p>
        </p:txBody>
      </p:sp>
      <p:sp>
        <p:nvSpPr>
          <p:cNvPr id="5" name="Rettangolo 4"/>
          <p:cNvSpPr/>
          <p:nvPr/>
        </p:nvSpPr>
        <p:spPr>
          <a:xfrm>
            <a:off x="4211960" y="342900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/>
              <a:t>Antonino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Grassadonia</a:t>
            </a:r>
            <a:endParaRPr lang="en-US" sz="2800" b="1" dirty="0" smtClean="0"/>
          </a:p>
          <a:p>
            <a:pPr algn="ctr"/>
            <a:r>
              <a:rPr lang="en-US" sz="2400" b="1" dirty="0" err="1" smtClean="0"/>
              <a:t>Università</a:t>
            </a:r>
            <a:r>
              <a:rPr lang="en-US" sz="2400" b="1" dirty="0" smtClean="0"/>
              <a:t> G. D’Annunzio</a:t>
            </a:r>
          </a:p>
          <a:p>
            <a:pPr algn="ctr"/>
            <a:r>
              <a:rPr lang="en-US" sz="2400" b="1" dirty="0" smtClean="0"/>
              <a:t>Chieti-Pescara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555853" y="1943100"/>
            <a:ext cx="6218972" cy="472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39" y="2524833"/>
            <a:ext cx="8018554" cy="41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853" y="27296"/>
            <a:ext cx="6218972" cy="191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853" y="2024988"/>
            <a:ext cx="2314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0108" y="2044038"/>
            <a:ext cx="2066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100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972" y="980728"/>
            <a:ext cx="6852412" cy="58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997" y="191077"/>
            <a:ext cx="7466267" cy="59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997" y="191077"/>
            <a:ext cx="7466267" cy="59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609227" y="1023562"/>
            <a:ext cx="6651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spc="-150" dirty="0" smtClean="0"/>
              <a:t>8.4 </a:t>
            </a:r>
            <a:r>
              <a:rPr lang="it-IT" sz="1400" spc="-150" dirty="0" err="1" smtClean="0"/>
              <a:t>years</a:t>
            </a:r>
            <a:endParaRPr lang="it-IT" sz="1400" spc="-1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48073" y="1411738"/>
            <a:ext cx="91723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 smtClean="0"/>
              <a:t>0.63</a:t>
            </a:r>
            <a:endParaRPr lang="it-IT" sz="1400" dirty="0" smtClean="0"/>
          </a:p>
          <a:p>
            <a:r>
              <a:rPr lang="pl-PL" sz="1400" dirty="0" smtClean="0"/>
              <a:t>0.54 </a:t>
            </a:r>
            <a:r>
              <a:rPr lang="it-IT" sz="1400" dirty="0" smtClean="0"/>
              <a:t>-</a:t>
            </a:r>
            <a:r>
              <a:rPr lang="pl-PL" sz="1400" dirty="0" smtClean="0"/>
              <a:t>0.73</a:t>
            </a:r>
            <a:endParaRPr lang="it-IT" sz="1400" dirty="0" smtClean="0"/>
          </a:p>
          <a:p>
            <a:r>
              <a:rPr lang="pl-PL" sz="1400" i="1" dirty="0" smtClean="0"/>
              <a:t>P</a:t>
            </a:r>
            <a:r>
              <a:rPr lang="pl-PL" sz="1400" dirty="0" smtClean="0"/>
              <a:t> &lt; .001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26745" y="1400362"/>
            <a:ext cx="91723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 smtClean="0"/>
              <a:t>0.63</a:t>
            </a:r>
            <a:endParaRPr lang="it-IT" sz="1400" dirty="0" smtClean="0"/>
          </a:p>
          <a:p>
            <a:r>
              <a:rPr lang="pl-PL" sz="1400" dirty="0" smtClean="0"/>
              <a:t>0.5</a:t>
            </a:r>
            <a:r>
              <a:rPr lang="it-IT" sz="1400" dirty="0" smtClean="0"/>
              <a:t>3</a:t>
            </a:r>
            <a:r>
              <a:rPr lang="pl-PL" sz="1400" dirty="0" smtClean="0"/>
              <a:t> </a:t>
            </a:r>
            <a:r>
              <a:rPr lang="it-IT" sz="1400" dirty="0" smtClean="0"/>
              <a:t>-</a:t>
            </a:r>
            <a:r>
              <a:rPr lang="pl-PL" sz="1400" dirty="0" smtClean="0"/>
              <a:t>0.</a:t>
            </a:r>
            <a:r>
              <a:rPr lang="it-IT" sz="1400" dirty="0" smtClean="0"/>
              <a:t>68</a:t>
            </a:r>
          </a:p>
          <a:p>
            <a:r>
              <a:rPr lang="pl-PL" sz="1400" i="1" dirty="0" smtClean="0"/>
              <a:t>P</a:t>
            </a:r>
            <a:r>
              <a:rPr lang="pl-PL" sz="1400" dirty="0" smtClean="0"/>
              <a:t> &lt; .001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84203" y="3059386"/>
            <a:ext cx="7372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spc="-150" dirty="0" smtClean="0"/>
              <a:t>11.3 </a:t>
            </a:r>
            <a:r>
              <a:rPr lang="it-IT" sz="1400" spc="-150" dirty="0" err="1" smtClean="0"/>
              <a:t>years</a:t>
            </a:r>
            <a:endParaRPr lang="it-IT" sz="1400" spc="-1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450345" y="3092714"/>
            <a:ext cx="91723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 smtClean="0"/>
              <a:t>0.</a:t>
            </a:r>
            <a:r>
              <a:rPr lang="it-IT" sz="1400" dirty="0" smtClean="0"/>
              <a:t>74</a:t>
            </a:r>
          </a:p>
          <a:p>
            <a:r>
              <a:rPr lang="pl-PL" sz="1400" dirty="0" smtClean="0"/>
              <a:t>0.</a:t>
            </a:r>
            <a:r>
              <a:rPr lang="it-IT" sz="1400" dirty="0" smtClean="0"/>
              <a:t>6</a:t>
            </a:r>
            <a:r>
              <a:rPr lang="pl-PL" sz="1400" dirty="0" smtClean="0"/>
              <a:t>4 </a:t>
            </a:r>
            <a:r>
              <a:rPr lang="it-IT" sz="1400" dirty="0" smtClean="0"/>
              <a:t>-</a:t>
            </a:r>
            <a:r>
              <a:rPr lang="pl-PL" sz="1400" dirty="0" smtClean="0"/>
              <a:t>0.</a:t>
            </a:r>
            <a:r>
              <a:rPr lang="it-IT" sz="1400" dirty="0" smtClean="0"/>
              <a:t>86</a:t>
            </a:r>
          </a:p>
          <a:p>
            <a:r>
              <a:rPr lang="pl-PL" sz="1400" i="1" dirty="0" smtClean="0"/>
              <a:t>P</a:t>
            </a:r>
            <a:r>
              <a:rPr lang="pl-PL" sz="1400" dirty="0" smtClean="0"/>
              <a:t> &lt; .001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29017" y="3081338"/>
            <a:ext cx="91723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 smtClean="0"/>
              <a:t>0.</a:t>
            </a:r>
            <a:r>
              <a:rPr lang="it-IT" sz="1400" dirty="0" smtClean="0"/>
              <a:t>76</a:t>
            </a:r>
          </a:p>
          <a:p>
            <a:r>
              <a:rPr lang="pl-PL" sz="1400" dirty="0" smtClean="0"/>
              <a:t>0.</a:t>
            </a:r>
            <a:r>
              <a:rPr lang="it-IT" sz="1400" dirty="0" smtClean="0"/>
              <a:t>68</a:t>
            </a:r>
            <a:r>
              <a:rPr lang="pl-PL" sz="1400" dirty="0" smtClean="0"/>
              <a:t> </a:t>
            </a:r>
            <a:r>
              <a:rPr lang="it-IT" sz="1400" dirty="0" smtClean="0"/>
              <a:t>-</a:t>
            </a:r>
            <a:r>
              <a:rPr lang="pl-PL" sz="1400" dirty="0" smtClean="0"/>
              <a:t>0.</a:t>
            </a:r>
            <a:r>
              <a:rPr lang="it-IT" sz="1400" dirty="0" smtClean="0"/>
              <a:t>86</a:t>
            </a:r>
          </a:p>
          <a:p>
            <a:r>
              <a:rPr lang="pl-PL" sz="1400" i="1" dirty="0" smtClean="0"/>
              <a:t>P</a:t>
            </a:r>
            <a:r>
              <a:rPr lang="pl-PL" sz="1400" dirty="0" smtClean="0"/>
              <a:t> &lt; .001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613771" y="4330922"/>
            <a:ext cx="6394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spc="-150" dirty="0" smtClean="0"/>
              <a:t>10 </a:t>
            </a:r>
            <a:r>
              <a:rPr lang="it-IT" sz="1400" spc="-150" dirty="0" err="1" smtClean="0"/>
              <a:t>years</a:t>
            </a:r>
            <a:endParaRPr lang="it-IT" sz="1400" spc="-15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452617" y="4528026"/>
            <a:ext cx="91723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 smtClean="0"/>
              <a:t>0.</a:t>
            </a:r>
            <a:r>
              <a:rPr lang="it-IT" sz="1400" dirty="0" smtClean="0"/>
              <a:t>74</a:t>
            </a:r>
          </a:p>
          <a:p>
            <a:r>
              <a:rPr lang="pl-PL" sz="1400" dirty="0" smtClean="0"/>
              <a:t>0.</a:t>
            </a:r>
            <a:r>
              <a:rPr lang="it-IT" sz="1400" dirty="0" smtClean="0"/>
              <a:t>6</a:t>
            </a:r>
            <a:r>
              <a:rPr lang="pl-PL" sz="1400" dirty="0" smtClean="0"/>
              <a:t>4 </a:t>
            </a:r>
            <a:r>
              <a:rPr lang="it-IT" sz="1400" dirty="0" smtClean="0"/>
              <a:t>-</a:t>
            </a:r>
            <a:r>
              <a:rPr lang="pl-PL" sz="1400" dirty="0" smtClean="0"/>
              <a:t>0.</a:t>
            </a:r>
            <a:r>
              <a:rPr lang="it-IT" sz="1400" dirty="0" smtClean="0"/>
              <a:t>86</a:t>
            </a:r>
          </a:p>
          <a:p>
            <a:r>
              <a:rPr lang="pl-PL" sz="1400" i="1" dirty="0" smtClean="0"/>
              <a:t>P</a:t>
            </a:r>
            <a:r>
              <a:rPr lang="pl-PL" sz="1400" dirty="0" smtClean="0"/>
              <a:t> &lt; .001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90345" y="4284634"/>
            <a:ext cx="1079142" cy="13490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1400" dirty="0" smtClean="0"/>
              <a:t>0.</a:t>
            </a:r>
            <a:r>
              <a:rPr lang="it-IT" sz="1400" dirty="0" smtClean="0"/>
              <a:t>72 (</a:t>
            </a:r>
            <a:r>
              <a:rPr lang="it-IT" sz="1400" dirty="0" err="1" smtClean="0"/>
              <a:t>IIvsI</a:t>
            </a:r>
            <a:r>
              <a:rPr lang="it-IT" sz="1400" dirty="0" smtClean="0"/>
              <a:t>)</a:t>
            </a:r>
          </a:p>
          <a:p>
            <a:pPr>
              <a:lnSpc>
                <a:spcPts val="1400"/>
              </a:lnSpc>
            </a:pPr>
            <a:r>
              <a:rPr lang="pl-PL" sz="1400" dirty="0" smtClean="0"/>
              <a:t>0.</a:t>
            </a:r>
            <a:r>
              <a:rPr lang="it-IT" sz="1400" dirty="0" smtClean="0"/>
              <a:t>61</a:t>
            </a:r>
            <a:r>
              <a:rPr lang="pl-PL" sz="1400" dirty="0" smtClean="0"/>
              <a:t> </a:t>
            </a:r>
            <a:r>
              <a:rPr lang="it-IT" sz="1400" dirty="0" smtClean="0"/>
              <a:t>-</a:t>
            </a:r>
            <a:r>
              <a:rPr lang="pl-PL" sz="1400" dirty="0" smtClean="0"/>
              <a:t>0.</a:t>
            </a:r>
            <a:r>
              <a:rPr lang="it-IT" sz="1400" dirty="0" smtClean="0"/>
              <a:t>85</a:t>
            </a:r>
          </a:p>
          <a:p>
            <a:pPr>
              <a:lnSpc>
                <a:spcPts val="1400"/>
              </a:lnSpc>
            </a:pPr>
            <a:r>
              <a:rPr lang="pl-PL" sz="1400" i="1" dirty="0" smtClean="0"/>
              <a:t>P</a:t>
            </a:r>
            <a:r>
              <a:rPr lang="pl-PL" sz="1400" dirty="0" smtClean="0"/>
              <a:t> &lt; .00</a:t>
            </a:r>
            <a:r>
              <a:rPr lang="it-IT" sz="1400" dirty="0" smtClean="0"/>
              <a:t>0</a:t>
            </a:r>
            <a:r>
              <a:rPr lang="pl-PL" sz="1400" dirty="0" smtClean="0"/>
              <a:t>1</a:t>
            </a:r>
            <a:endParaRPr lang="it-IT" sz="1400" dirty="0" smtClean="0"/>
          </a:p>
          <a:p>
            <a:pPr>
              <a:lnSpc>
                <a:spcPts val="1400"/>
              </a:lnSpc>
            </a:pPr>
            <a:endParaRPr lang="it-IT" sz="1400" dirty="0" smtClean="0"/>
          </a:p>
          <a:p>
            <a:pPr>
              <a:lnSpc>
                <a:spcPts val="1400"/>
              </a:lnSpc>
            </a:pPr>
            <a:r>
              <a:rPr lang="pl-PL" sz="1400" dirty="0" smtClean="0"/>
              <a:t>0.</a:t>
            </a:r>
            <a:r>
              <a:rPr lang="it-IT" sz="1400" dirty="0" smtClean="0"/>
              <a:t>72 (</a:t>
            </a:r>
            <a:r>
              <a:rPr lang="it-IT" sz="1400" dirty="0" err="1" smtClean="0"/>
              <a:t>IIIvsI</a:t>
            </a:r>
            <a:r>
              <a:rPr lang="it-IT" sz="1400" dirty="0" smtClean="0"/>
              <a:t>)</a:t>
            </a:r>
          </a:p>
          <a:p>
            <a:pPr>
              <a:lnSpc>
                <a:spcPts val="1400"/>
              </a:lnSpc>
            </a:pPr>
            <a:r>
              <a:rPr lang="pl-PL" sz="1400" dirty="0" smtClean="0"/>
              <a:t>0.</a:t>
            </a:r>
            <a:r>
              <a:rPr lang="it-IT" sz="1400" dirty="0" smtClean="0"/>
              <a:t>61</a:t>
            </a:r>
            <a:r>
              <a:rPr lang="pl-PL" sz="1400" dirty="0" smtClean="0"/>
              <a:t> </a:t>
            </a:r>
            <a:r>
              <a:rPr lang="it-IT" sz="1400" dirty="0" smtClean="0"/>
              <a:t>-</a:t>
            </a:r>
            <a:r>
              <a:rPr lang="pl-PL" sz="1400" dirty="0" smtClean="0"/>
              <a:t>0.</a:t>
            </a:r>
            <a:r>
              <a:rPr lang="it-IT" sz="1400" dirty="0" smtClean="0"/>
              <a:t>87</a:t>
            </a:r>
          </a:p>
          <a:p>
            <a:pPr>
              <a:lnSpc>
                <a:spcPts val="1400"/>
              </a:lnSpc>
            </a:pPr>
            <a:r>
              <a:rPr lang="pl-PL" sz="1400" i="1" dirty="0" smtClean="0"/>
              <a:t>P</a:t>
            </a:r>
            <a:r>
              <a:rPr lang="pl-PL" sz="1400" dirty="0" smtClean="0"/>
              <a:t> &lt; .00</a:t>
            </a:r>
            <a:r>
              <a:rPr lang="it-IT" sz="1400" dirty="0" smtClean="0"/>
              <a:t>0</a:t>
            </a:r>
            <a:r>
              <a:rPr lang="pl-PL" sz="1400" dirty="0" smtClean="0"/>
              <a:t>1</a:t>
            </a:r>
            <a:endParaRPr lang="it-IT" sz="14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7429865" y="4273258"/>
            <a:ext cx="1079142" cy="13490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pl-PL" sz="1400" dirty="0" smtClean="0"/>
              <a:t>0.</a:t>
            </a:r>
            <a:r>
              <a:rPr lang="it-IT" sz="1400" dirty="0" smtClean="0"/>
              <a:t>77 (</a:t>
            </a:r>
            <a:r>
              <a:rPr lang="it-IT" sz="1400" dirty="0" err="1" smtClean="0"/>
              <a:t>IIvsI</a:t>
            </a:r>
            <a:r>
              <a:rPr lang="it-IT" sz="1400" dirty="0" smtClean="0"/>
              <a:t>)</a:t>
            </a:r>
          </a:p>
          <a:p>
            <a:pPr>
              <a:lnSpc>
                <a:spcPts val="1400"/>
              </a:lnSpc>
            </a:pPr>
            <a:r>
              <a:rPr lang="pl-PL" sz="1400" dirty="0" smtClean="0"/>
              <a:t>0.</a:t>
            </a:r>
            <a:r>
              <a:rPr lang="it-IT" sz="1400" dirty="0" smtClean="0"/>
              <a:t>65</a:t>
            </a:r>
            <a:r>
              <a:rPr lang="pl-PL" sz="1400" dirty="0" smtClean="0"/>
              <a:t> </a:t>
            </a:r>
            <a:r>
              <a:rPr lang="it-IT" sz="1400" dirty="0" smtClean="0"/>
              <a:t>-</a:t>
            </a:r>
            <a:r>
              <a:rPr lang="pl-PL" sz="1400" dirty="0" smtClean="0"/>
              <a:t>0.</a:t>
            </a:r>
            <a:r>
              <a:rPr lang="it-IT" sz="1400" dirty="0" smtClean="0"/>
              <a:t>90</a:t>
            </a:r>
          </a:p>
          <a:p>
            <a:pPr>
              <a:lnSpc>
                <a:spcPts val="1400"/>
              </a:lnSpc>
            </a:pPr>
            <a:r>
              <a:rPr lang="pl-PL" sz="1400" i="1" dirty="0" smtClean="0"/>
              <a:t>P</a:t>
            </a:r>
            <a:r>
              <a:rPr lang="pl-PL" sz="1400" dirty="0" smtClean="0"/>
              <a:t> </a:t>
            </a:r>
            <a:r>
              <a:rPr lang="it-IT" sz="1400" dirty="0" smtClean="0"/>
              <a:t>=</a:t>
            </a:r>
            <a:r>
              <a:rPr lang="pl-PL" sz="1400" dirty="0" smtClean="0"/>
              <a:t> .00</a:t>
            </a:r>
            <a:r>
              <a:rPr lang="it-IT" sz="1400" dirty="0" smtClean="0"/>
              <a:t>1</a:t>
            </a:r>
            <a:r>
              <a:rPr lang="pl-PL" sz="1400" dirty="0" smtClean="0"/>
              <a:t>1</a:t>
            </a:r>
            <a:endParaRPr lang="it-IT" sz="1400" dirty="0" smtClean="0"/>
          </a:p>
          <a:p>
            <a:pPr>
              <a:lnSpc>
                <a:spcPts val="1400"/>
              </a:lnSpc>
            </a:pPr>
            <a:endParaRPr lang="it-IT" sz="1400" dirty="0" smtClean="0"/>
          </a:p>
          <a:p>
            <a:pPr>
              <a:lnSpc>
                <a:spcPts val="1400"/>
              </a:lnSpc>
            </a:pPr>
            <a:r>
              <a:rPr lang="pl-PL" sz="1400" dirty="0" smtClean="0"/>
              <a:t>0.</a:t>
            </a:r>
            <a:r>
              <a:rPr lang="it-IT" sz="1400" dirty="0" smtClean="0"/>
              <a:t>76 (</a:t>
            </a:r>
            <a:r>
              <a:rPr lang="it-IT" sz="1400" dirty="0" err="1" smtClean="0"/>
              <a:t>IIIvsI</a:t>
            </a:r>
            <a:r>
              <a:rPr lang="it-IT" sz="1400" dirty="0" smtClean="0"/>
              <a:t>)</a:t>
            </a:r>
          </a:p>
          <a:p>
            <a:pPr>
              <a:lnSpc>
                <a:spcPts val="1400"/>
              </a:lnSpc>
            </a:pPr>
            <a:r>
              <a:rPr lang="pl-PL" sz="1400" dirty="0" smtClean="0"/>
              <a:t>0.</a:t>
            </a:r>
            <a:r>
              <a:rPr lang="it-IT" sz="1400" dirty="0" smtClean="0"/>
              <a:t>62</a:t>
            </a:r>
            <a:r>
              <a:rPr lang="pl-PL" sz="1400" dirty="0" smtClean="0"/>
              <a:t> </a:t>
            </a:r>
            <a:r>
              <a:rPr lang="it-IT" sz="1400" dirty="0" smtClean="0"/>
              <a:t>-</a:t>
            </a:r>
            <a:r>
              <a:rPr lang="pl-PL" sz="1400" dirty="0" smtClean="0"/>
              <a:t>0.</a:t>
            </a:r>
            <a:r>
              <a:rPr lang="it-IT" sz="1400" dirty="0" smtClean="0"/>
              <a:t>93</a:t>
            </a:r>
          </a:p>
          <a:p>
            <a:pPr>
              <a:lnSpc>
                <a:spcPts val="1400"/>
              </a:lnSpc>
            </a:pPr>
            <a:r>
              <a:rPr lang="pl-PL" sz="1400" i="1" dirty="0" smtClean="0"/>
              <a:t>P</a:t>
            </a:r>
            <a:r>
              <a:rPr lang="pl-PL" sz="1400" dirty="0" smtClean="0"/>
              <a:t> &lt; .00</a:t>
            </a:r>
            <a:r>
              <a:rPr lang="it-IT" sz="1400" dirty="0" smtClean="0"/>
              <a:t>75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483133" y="5577017"/>
            <a:ext cx="242885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600" dirty="0" err="1" smtClean="0"/>
              <a:t>Slamon</a:t>
            </a:r>
            <a:r>
              <a:rPr lang="en-US" altLang="en-US" sz="1600" dirty="0" smtClean="0"/>
              <a:t> D, SABCS 2015</a:t>
            </a:r>
            <a:endParaRPr lang="en-US" altLang="en-US" sz="1600" dirty="0"/>
          </a:p>
        </p:txBody>
      </p:sp>
      <p:sp>
        <p:nvSpPr>
          <p:cNvPr id="19" name="Rettangolo 18"/>
          <p:cNvSpPr/>
          <p:nvPr/>
        </p:nvSpPr>
        <p:spPr>
          <a:xfrm>
            <a:off x="4942391" y="3831378"/>
            <a:ext cx="396959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Cameron D, </a:t>
            </a:r>
            <a:r>
              <a:rPr lang="fr-FR" altLang="en-US" sz="1600" dirty="0" smtClean="0"/>
              <a:t>Lancet 2017;389:1195-1205</a:t>
            </a:r>
            <a:endParaRPr lang="en-US" altLang="en-US" sz="1600" dirty="0"/>
          </a:p>
        </p:txBody>
      </p:sp>
      <p:sp>
        <p:nvSpPr>
          <p:cNvPr id="20" name="Rettangolo 19"/>
          <p:cNvSpPr/>
          <p:nvPr/>
        </p:nvSpPr>
        <p:spPr>
          <a:xfrm>
            <a:off x="4993365" y="2537090"/>
            <a:ext cx="3918624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Perez EA, </a:t>
            </a:r>
            <a:r>
              <a:rPr lang="it-IT" altLang="en-US" sz="1600" dirty="0" smtClean="0"/>
              <a:t>J </a:t>
            </a:r>
            <a:r>
              <a:rPr lang="it-IT" altLang="en-US" sz="1600" dirty="0" err="1" smtClean="0"/>
              <a:t>Clin</a:t>
            </a:r>
            <a:r>
              <a:rPr lang="it-IT" altLang="en-US" sz="1600" dirty="0" smtClean="0"/>
              <a:t> </a:t>
            </a:r>
            <a:r>
              <a:rPr lang="it-IT" altLang="en-US" sz="1600" dirty="0" err="1" smtClean="0"/>
              <a:t>Oncol</a:t>
            </a:r>
            <a:r>
              <a:rPr lang="it-IT" altLang="en-US" sz="1600" dirty="0" smtClean="0"/>
              <a:t> 2014;32:3744-52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" y="70308"/>
            <a:ext cx="8906651" cy="8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44" y="954990"/>
            <a:ext cx="88868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12" y="2253000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72951" y="2646654"/>
            <a:ext cx="8496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FF00"/>
                </a:solidFill>
                <a:latin typeface="AdvPTimes"/>
              </a:rPr>
              <a:t>A </a:t>
            </a:r>
            <a:r>
              <a:rPr lang="it-IT" dirty="0" err="1" smtClean="0">
                <a:solidFill>
                  <a:srgbClr val="FFFF00"/>
                </a:solidFill>
                <a:latin typeface="AdvPTimes"/>
              </a:rPr>
              <a:t>retrospective</a:t>
            </a:r>
            <a:r>
              <a:rPr lang="it-IT" dirty="0" smtClean="0">
                <a:solidFill>
                  <a:srgbClr val="FFFF00"/>
                </a:solidFill>
                <a:latin typeface="AdvPTimes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AdvPTimes"/>
              </a:rPr>
              <a:t>analysis</a:t>
            </a:r>
            <a:r>
              <a:rPr lang="it-IT" dirty="0" smtClean="0">
                <a:solidFill>
                  <a:srgbClr val="FFFF00"/>
                </a:solidFill>
                <a:latin typeface="AdvPTimes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latin typeface="AdvPTimes"/>
              </a:rPr>
              <a:t>of</a:t>
            </a:r>
            <a:r>
              <a:rPr lang="it-IT" dirty="0" smtClean="0">
                <a:solidFill>
                  <a:srgbClr val="FFFF00"/>
                </a:solidFill>
                <a:latin typeface="AdvPTimes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dvPTimes"/>
              </a:rPr>
              <a:t>HER2-positive early breast cancer patients treated in the ‘‘pre-trastuzumab’’ and ‘‘trastuzumab’’ eras, with the aim to determine patients’ outcomes in real-world practice.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38233" y="3868719"/>
            <a:ext cx="47500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925 women </a:t>
            </a:r>
            <a:r>
              <a:rPr lang="en-US" b="1" dirty="0" smtClean="0">
                <a:solidFill>
                  <a:schemeClr val="bg1"/>
                </a:solidFill>
              </a:rPr>
              <a:t>in ten Italian oncologic center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9556" y="4681859"/>
            <a:ext cx="258699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cohort A, 352 patients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80888" y="4681859"/>
            <a:ext cx="259558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cohort B, 573 patients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04711" y="5110658"/>
            <a:ext cx="3526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Adjuvant chemotherapy alone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928972" y="5199788"/>
            <a:ext cx="4141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adjuvant chemotherapy followed 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combined with trastuzumab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3507475" y="4408227"/>
            <a:ext cx="750626" cy="2736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4233091" y="4410499"/>
            <a:ext cx="750626" cy="2736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7369801" y="2240705"/>
            <a:ext cx="6415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b="1" i="1" dirty="0" err="1" smtClean="0"/>
              <a:t>et</a:t>
            </a:r>
            <a:r>
              <a:rPr lang="it-IT" sz="1400" b="1" i="1" dirty="0" smtClean="0"/>
              <a:t>. al.</a:t>
            </a:r>
            <a:endParaRPr lang="it-IT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79" y="590042"/>
            <a:ext cx="4525299" cy="578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o 6"/>
          <p:cNvGrpSpPr/>
          <p:nvPr/>
        </p:nvGrpSpPr>
        <p:grpSpPr>
          <a:xfrm>
            <a:off x="5329587" y="191068"/>
            <a:ext cx="3391972" cy="6489511"/>
            <a:chOff x="5329587" y="191068"/>
            <a:chExt cx="3391972" cy="6489511"/>
          </a:xfrm>
        </p:grpSpPr>
        <p:pic>
          <p:nvPicPr>
            <p:cNvPr id="147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9588" y="191068"/>
              <a:ext cx="3391971" cy="310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9587" y="3507475"/>
              <a:ext cx="3391971" cy="3173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5978805" y="92052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DFS</a:t>
              </a:r>
              <a:endParaRPr lang="it-IT" sz="1400" b="1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994725" y="4389386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OS</a:t>
              </a:r>
              <a:endParaRPr lang="it-IT" sz="1400" b="1" dirty="0"/>
            </a:p>
          </p:txBody>
        </p:sp>
      </p:grpSp>
      <p:sp>
        <p:nvSpPr>
          <p:cNvPr id="8" name="Rettangolo 7"/>
          <p:cNvSpPr/>
          <p:nvPr/>
        </p:nvSpPr>
        <p:spPr>
          <a:xfrm>
            <a:off x="300248" y="3098039"/>
            <a:ext cx="4299045" cy="195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20632" y="5158853"/>
            <a:ext cx="4299045" cy="207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87586"/>
            <a:ext cx="78962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/>
          <p:nvPr/>
        </p:nvGrpSpPr>
        <p:grpSpPr>
          <a:xfrm>
            <a:off x="951434" y="3615733"/>
            <a:ext cx="7334250" cy="3038475"/>
            <a:chOff x="951434" y="3615733"/>
            <a:chExt cx="7334250" cy="3038475"/>
          </a:xfrm>
        </p:grpSpPr>
        <p:pic>
          <p:nvPicPr>
            <p:cNvPr id="1484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1434" y="3615733"/>
              <a:ext cx="7334250" cy="30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asellaDiTesto 3"/>
            <p:cNvSpPr txBox="1"/>
            <p:nvPr/>
          </p:nvSpPr>
          <p:spPr>
            <a:xfrm>
              <a:off x="1602812" y="4389386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OS</a:t>
              </a:r>
              <a:endParaRPr lang="it-IT" sz="1400" b="1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5257733" y="4389386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OS</a:t>
              </a:r>
              <a:endParaRPr lang="it-IT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93434" y="2634018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HER2+ </a:t>
            </a:r>
            <a:r>
              <a:rPr lang="it-IT" sz="3600" dirty="0" err="1" smtClean="0">
                <a:solidFill>
                  <a:srgbClr val="FFFF00"/>
                </a:solidFill>
              </a:rPr>
              <a:t>Breast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Cancer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56341" y="3492984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Neoadjuvant scenario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455"/>
            <a:ext cx="8748215" cy="25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852393" y="3868719"/>
            <a:ext cx="294824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235 women </a:t>
            </a:r>
            <a:r>
              <a:rPr lang="en-US" b="1" dirty="0" smtClean="0">
                <a:solidFill>
                  <a:schemeClr val="bg1"/>
                </a:solidFill>
              </a:rPr>
              <a:t>LABC HER2+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57049" y="4684131"/>
            <a:ext cx="1479957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118 women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548872" y="4681859"/>
            <a:ext cx="1415837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117 women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4711" y="5110658"/>
            <a:ext cx="3526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Adjuvant chemotherapy alone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28972" y="5199788"/>
            <a:ext cx="4141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adjuvant chemotherapy followed 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combined with trastuzumab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3507475" y="4408227"/>
            <a:ext cx="750626" cy="2736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233091" y="4410499"/>
            <a:ext cx="750626" cy="2736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04711" y="3130055"/>
            <a:ext cx="276229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99 women </a:t>
            </a:r>
            <a:r>
              <a:rPr lang="en-US" b="1" dirty="0" smtClean="0">
                <a:solidFill>
                  <a:schemeClr val="bg1"/>
                </a:solidFill>
              </a:rPr>
              <a:t>LABC HER2-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846162" y="3499387"/>
            <a:ext cx="0" cy="155180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5382745" y="5996247"/>
            <a:ext cx="3163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pCR</a:t>
            </a:r>
            <a:r>
              <a:rPr lang="en-US" sz="2000" b="1" dirty="0" smtClean="0">
                <a:solidFill>
                  <a:srgbClr val="FFFF00"/>
                </a:solidFill>
              </a:rPr>
              <a:t> in 45/117 (38.5%)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069164" y="5996247"/>
            <a:ext cx="3163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pCR</a:t>
            </a:r>
            <a:r>
              <a:rPr lang="en-US" sz="2000" b="1" dirty="0" smtClean="0">
                <a:solidFill>
                  <a:srgbClr val="FFFF00"/>
                </a:solidFill>
              </a:rPr>
              <a:t> in 23/118 (19.5%)</a:t>
            </a:r>
            <a:endParaRPr lang="it-IT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336" y="2639774"/>
            <a:ext cx="1752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40944"/>
            <a:ext cx="92011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880" y="2566634"/>
            <a:ext cx="63436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-39790" y="779137"/>
            <a:ext cx="9104913" cy="531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44575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it-IT" altLang="es-ES_tradnl" sz="3800" b="1" i="1" smtClean="0">
                <a:solidFill>
                  <a:srgbClr val="FFFF00"/>
                </a:solidFill>
              </a:rPr>
              <a:t>LEVEL OF EVIDENCE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479800" y="1739900"/>
            <a:ext cx="2236788" cy="609600"/>
          </a:xfrm>
          <a:prstGeom prst="rect">
            <a:avLst/>
          </a:prstGeom>
          <a:solidFill>
            <a:schemeClr val="bg1"/>
          </a:solid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dirty="0" smtClean="0">
                <a:solidFill>
                  <a:srgbClr val="FF3300"/>
                </a:solidFill>
                <a:latin typeface="Times New Roman" pitchFamily="18" charset="0"/>
              </a:rPr>
              <a:t>META-ANALISYS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dirty="0" smtClean="0">
                <a:solidFill>
                  <a:srgbClr val="FF3300"/>
                </a:solidFill>
                <a:latin typeface="Times New Roman" pitchFamily="18" charset="0"/>
              </a:rPr>
              <a:t>(</a:t>
            </a:r>
            <a:r>
              <a:rPr lang="it-IT" altLang="es-ES_tradnl" sz="2000" dirty="0" err="1" smtClean="0">
                <a:solidFill>
                  <a:srgbClr val="FF3300"/>
                </a:solidFill>
                <a:latin typeface="Times New Roman" pitchFamily="18" charset="0"/>
              </a:rPr>
              <a:t>of</a:t>
            </a:r>
            <a:r>
              <a:rPr lang="it-IT" altLang="es-ES_tradnl" sz="20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it-IT" altLang="es-ES_tradnl" sz="2000" dirty="0" err="1" smtClean="0">
                <a:solidFill>
                  <a:srgbClr val="FF3300"/>
                </a:solidFill>
                <a:latin typeface="Times New Roman" pitchFamily="18" charset="0"/>
              </a:rPr>
              <a:t>RCTs</a:t>
            </a:r>
            <a:r>
              <a:rPr lang="it-IT" altLang="es-ES_tradnl" sz="2000" dirty="0" smtClean="0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57300" y="5791200"/>
            <a:ext cx="66294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_tradnl" sz="24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933700" y="3059113"/>
            <a:ext cx="32766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TRIALs</a:t>
            </a:r>
            <a:r>
              <a:rPr lang="it-IT" altLang="es-ES_tradnl" sz="2000" b="1" dirty="0" smtClean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it-IT" altLang="es-ES_tradnl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RCTs</a:t>
            </a:r>
            <a:r>
              <a:rPr lang="it-IT" altLang="es-ES_tradnl" sz="2000" b="1" dirty="0" smtClean="0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0" y="3973513"/>
            <a:ext cx="45720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smtClean="0">
                <a:solidFill>
                  <a:srgbClr val="000000"/>
                </a:solidFill>
                <a:latin typeface="Times New Roman" pitchFamily="18" charset="0"/>
              </a:rPr>
              <a:t>         CASE-CONTROL STUDIES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213100" y="2349500"/>
            <a:ext cx="2719388" cy="693738"/>
          </a:xfrm>
          <a:prstGeom prst="rect">
            <a:avLst/>
          </a:prstGeom>
          <a:solidFill>
            <a:schemeClr val="bg1"/>
          </a:solid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_tradnl" sz="20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790700" y="4876800"/>
            <a:ext cx="55626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_tradnl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705100" y="3516313"/>
            <a:ext cx="37338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smtClean="0">
                <a:solidFill>
                  <a:srgbClr val="000000"/>
                </a:solidFill>
                <a:latin typeface="Times New Roman" pitchFamily="18" charset="0"/>
              </a:rPr>
              <a:t>COHORT STUDIES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019300" y="4430713"/>
            <a:ext cx="51054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smtClean="0">
                <a:solidFill>
                  <a:srgbClr val="000000"/>
                </a:solidFill>
                <a:latin typeface="Times New Roman" pitchFamily="18" charset="0"/>
              </a:rPr>
              <a:t>                  DESCRIPTIVE STUDIES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524000" y="5334000"/>
            <a:ext cx="60960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_tradnl" sz="24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808413" y="2378075"/>
            <a:ext cx="1512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dirty="0" smtClean="0">
                <a:solidFill>
                  <a:srgbClr val="FF3300"/>
                </a:solidFill>
                <a:latin typeface="Times New Roman" pitchFamily="18" charset="0"/>
              </a:rPr>
              <a:t>CRITICAL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dirty="0" smtClean="0">
                <a:solidFill>
                  <a:srgbClr val="FF3300"/>
                </a:solidFill>
                <a:latin typeface="Times New Roman" pitchFamily="18" charset="0"/>
              </a:rPr>
              <a:t>REVISIONS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881313" y="4937125"/>
            <a:ext cx="337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smtClean="0">
                <a:solidFill>
                  <a:srgbClr val="000000"/>
                </a:solidFill>
                <a:latin typeface="Times New Roman" pitchFamily="18" charset="0"/>
              </a:rPr>
              <a:t>CLINICAL OBSERVATIONS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513013" y="5375275"/>
            <a:ext cx="411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400" smtClean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it-IT" altLang="es-ES_tradnl" sz="2000" smtClean="0">
                <a:solidFill>
                  <a:srgbClr val="000000"/>
                </a:solidFill>
                <a:latin typeface="Times New Roman" pitchFamily="18" charset="0"/>
              </a:rPr>
              <a:t>IN VIVO (ANIMALS) STUDIES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363913" y="5881688"/>
            <a:ext cx="240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ES_tradnl" sz="2000" smtClean="0">
                <a:solidFill>
                  <a:srgbClr val="000000"/>
                </a:solidFill>
                <a:latin typeface="Times New Roman" pitchFamily="18" charset="0"/>
              </a:rPr>
              <a:t>IN VITRO STUDIES</a:t>
            </a:r>
          </a:p>
        </p:txBody>
      </p:sp>
      <p:sp>
        <p:nvSpPr>
          <p:cNvPr id="23568" name="AutoShape 17"/>
          <p:cNvSpPr>
            <a:spLocks noChangeArrowheads="1"/>
          </p:cNvSpPr>
          <p:nvPr/>
        </p:nvSpPr>
        <p:spPr bwMode="auto">
          <a:xfrm>
            <a:off x="8229600" y="1739900"/>
            <a:ext cx="508000" cy="4508500"/>
          </a:xfrm>
          <a:prstGeom prst="upArrow">
            <a:avLst>
              <a:gd name="adj1" fmla="val 50000"/>
              <a:gd name="adj2" fmla="val 22187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altLang="es-ES_tradnl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36" y="744013"/>
            <a:ext cx="8613254" cy="47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09432" y="3302759"/>
            <a:ext cx="8410032" cy="232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11704" y="4314983"/>
            <a:ext cx="8410032" cy="232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5636" cy="94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931500"/>
            <a:ext cx="91059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741993" y="1995041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 smtClean="0"/>
              <a:t>et</a:t>
            </a:r>
            <a:r>
              <a:rPr lang="it-IT" sz="1400" b="1" i="1" dirty="0" smtClean="0"/>
              <a:t>. al.</a:t>
            </a:r>
            <a:endParaRPr lang="it-IT" sz="1400" b="1" i="1" dirty="0"/>
          </a:p>
        </p:txBody>
      </p:sp>
      <p:sp>
        <p:nvSpPr>
          <p:cNvPr id="9" name="Rettangolo 8"/>
          <p:cNvSpPr/>
          <p:nvPr/>
        </p:nvSpPr>
        <p:spPr>
          <a:xfrm>
            <a:off x="1160050" y="3729758"/>
            <a:ext cx="7325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neoadjuvant chemotherapy combined with trastuzumab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20050" y="2776879"/>
            <a:ext cx="580500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</a:rPr>
              <a:t>205 women </a:t>
            </a:r>
            <a:r>
              <a:rPr lang="en-US" sz="2000" b="1" dirty="0" smtClean="0">
                <a:solidFill>
                  <a:schemeClr val="bg1"/>
                </a:solidFill>
              </a:rPr>
              <a:t>in ten Italian oncologic center with operable or locally advanced HER2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949395" y="4675117"/>
            <a:ext cx="3746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pCR</a:t>
            </a:r>
            <a:r>
              <a:rPr lang="en-US" sz="2000" b="1" dirty="0" smtClean="0">
                <a:solidFill>
                  <a:schemeClr val="bg1"/>
                </a:solidFill>
              </a:rPr>
              <a:t>/0 in 51/205 (24.8 %)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pCR</a:t>
            </a:r>
            <a:r>
              <a:rPr lang="en-US" sz="2000" b="1" dirty="0" smtClean="0">
                <a:solidFill>
                  <a:schemeClr val="bg1"/>
                </a:solidFill>
              </a:rPr>
              <a:t>/is in 96/205 (46.8 %)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94" y="627797"/>
            <a:ext cx="6173915" cy="60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615449" y="4885900"/>
            <a:ext cx="6047585" cy="429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46161" y="195447"/>
            <a:ext cx="767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Association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clinical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characteristics</a:t>
            </a:r>
            <a:r>
              <a:rPr lang="it-IT" b="1" dirty="0" smtClean="0">
                <a:solidFill>
                  <a:schemeClr val="bg1"/>
                </a:solidFill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</a:rPr>
              <a:t>pCR</a:t>
            </a:r>
            <a:r>
              <a:rPr lang="it-IT" b="1" dirty="0" smtClean="0">
                <a:solidFill>
                  <a:schemeClr val="bg1"/>
                </a:solidFill>
              </a:rPr>
              <a:t> in </a:t>
            </a:r>
            <a:r>
              <a:rPr lang="it-IT" b="1" dirty="0" err="1" smtClean="0">
                <a:solidFill>
                  <a:schemeClr val="bg1"/>
                </a:solidFill>
              </a:rPr>
              <a:t>univariate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analysis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17721" y="6157436"/>
            <a:ext cx="6047585" cy="429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982" y="224736"/>
            <a:ext cx="4742385" cy="24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2874513"/>
            <a:ext cx="84105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95784" y="1562599"/>
            <a:ext cx="8187678" cy="3821417"/>
            <a:chOff x="395784" y="2981991"/>
            <a:chExt cx="8187678" cy="382141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784" y="3022935"/>
              <a:ext cx="4003358" cy="378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7272" y="3022935"/>
              <a:ext cx="3806190" cy="3746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628473" y="3014993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/>
                <a:t>nonluminal</a:t>
              </a:r>
              <a:endParaRPr lang="it-IT" sz="1400" b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981992" y="2981991"/>
              <a:ext cx="1138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/>
                <a:t>nonluminal</a:t>
              </a:r>
              <a:endParaRPr lang="it-IT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93434" y="2634018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HER2+ </a:t>
            </a:r>
            <a:r>
              <a:rPr lang="it-IT" sz="3600" dirty="0" err="1" smtClean="0">
                <a:solidFill>
                  <a:srgbClr val="FFFF00"/>
                </a:solidFill>
              </a:rPr>
              <a:t>Breast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Cancer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70245" y="3492984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chemeClr val="bg1"/>
                </a:solidFill>
              </a:rPr>
              <a:t>Metastatic</a:t>
            </a:r>
            <a:r>
              <a:rPr lang="it-IT" sz="3600" dirty="0" smtClean="0">
                <a:solidFill>
                  <a:schemeClr val="bg1"/>
                </a:solidFill>
              </a:rPr>
              <a:t> scenario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695447" y="231169"/>
            <a:ext cx="5875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LOS ANGELES -- May 18, 1998 -- ASCO annual meeting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859216" y="7779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Dennis </a:t>
            </a:r>
            <a:r>
              <a:rPr lang="en-US" dirty="0" err="1" smtClean="0"/>
              <a:t>Slamon</a:t>
            </a:r>
            <a:r>
              <a:rPr lang="en-US" dirty="0" smtClean="0"/>
              <a:t>, M.D., University of California, Los Angeles School of Medicine</a:t>
            </a:r>
            <a:endParaRPr lang="it-IT" dirty="0"/>
          </a:p>
        </p:txBody>
      </p:sp>
      <p:pic>
        <p:nvPicPr>
          <p:cNvPr id="6553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88" y="114926"/>
            <a:ext cx="2286000" cy="1571626"/>
          </a:xfrm>
          <a:prstGeom prst="rect">
            <a:avLst/>
          </a:prstGeom>
          <a:noFill/>
        </p:spPr>
      </p:pic>
      <p:pic>
        <p:nvPicPr>
          <p:cNvPr id="6" name="Picture 2" descr="Pivotal Herceptin combination trial (H0648g)                                                      Â®                      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901" y="1885427"/>
            <a:ext cx="6368683" cy="478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ivotal Herceptin combination trial (H0648g)                                                     Â®                 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699" y="550108"/>
            <a:ext cx="7631982" cy="572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56" y="0"/>
            <a:ext cx="7437652" cy="28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284" y="3436478"/>
            <a:ext cx="4332184" cy="263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547" y="3531769"/>
            <a:ext cx="4236571" cy="252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4"/>
          <p:cNvCxnSpPr/>
          <p:nvPr/>
        </p:nvCxnSpPr>
        <p:spPr>
          <a:xfrm flipH="1">
            <a:off x="5374427" y="4635496"/>
            <a:ext cx="1835266" cy="50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065772" y="4390964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25.1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6506844" y="4764792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20.3</a:t>
            </a:r>
            <a:endParaRPr lang="it-IT" sz="1400" dirty="0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666071" y="4596824"/>
            <a:ext cx="1835266" cy="50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741614" y="4332728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7.4</a:t>
            </a:r>
            <a:endParaRPr lang="it-IT" sz="1400" dirty="0"/>
          </a:p>
        </p:txBody>
      </p:sp>
      <p:sp>
        <p:nvSpPr>
          <p:cNvPr id="11" name="Rettangolo 10"/>
          <p:cNvSpPr/>
          <p:nvPr/>
        </p:nvSpPr>
        <p:spPr>
          <a:xfrm>
            <a:off x="971453" y="4610903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4.6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264116" y="4640505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p = 0.046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839" y="491328"/>
            <a:ext cx="4622006" cy="23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839" y="3644112"/>
            <a:ext cx="4614863" cy="23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9" y="469896"/>
            <a:ext cx="4564856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9" y="3594106"/>
            <a:ext cx="455056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 rot="8100000">
            <a:off x="904368" y="4189883"/>
            <a:ext cx="9144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669533" y="4256488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6.9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854737" y="4673340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3</a:t>
            </a:r>
            <a:endParaRPr lang="it-IT" sz="1400" dirty="0"/>
          </a:p>
        </p:txBody>
      </p:sp>
      <p:cxnSp>
        <p:nvCxnSpPr>
          <p:cNvPr id="11" name="Connettore 1 10"/>
          <p:cNvCxnSpPr/>
          <p:nvPr/>
        </p:nvCxnSpPr>
        <p:spPr>
          <a:xfrm rot="8100000">
            <a:off x="863424" y="1037195"/>
            <a:ext cx="9144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921365" y="1314647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7.8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1209585" y="1507004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6.1</a:t>
            </a:r>
            <a:endParaRPr lang="it-IT" sz="1400" dirty="0"/>
          </a:p>
        </p:txBody>
      </p:sp>
      <p:cxnSp>
        <p:nvCxnSpPr>
          <p:cNvPr id="14" name="Connettore 1 13"/>
          <p:cNvCxnSpPr/>
          <p:nvPr/>
        </p:nvCxnSpPr>
        <p:spPr>
          <a:xfrm flipH="1">
            <a:off x="5207455" y="1468535"/>
            <a:ext cx="2175984" cy="281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7165071" y="1225238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26.8</a:t>
            </a:r>
            <a:endParaRPr lang="it-IT" sz="1400" dirty="0"/>
          </a:p>
        </p:txBody>
      </p:sp>
      <p:sp>
        <p:nvSpPr>
          <p:cNvPr id="16" name="Rettangolo 15"/>
          <p:cNvSpPr/>
          <p:nvPr/>
        </p:nvSpPr>
        <p:spPr>
          <a:xfrm>
            <a:off x="6670891" y="1550423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21.4</a:t>
            </a:r>
            <a:endParaRPr lang="it-IT" sz="1400" dirty="0"/>
          </a:p>
        </p:txBody>
      </p:sp>
      <p:cxnSp>
        <p:nvCxnSpPr>
          <p:cNvPr id="19" name="Connettore 1 18"/>
          <p:cNvCxnSpPr/>
          <p:nvPr/>
        </p:nvCxnSpPr>
        <p:spPr>
          <a:xfrm flipH="1">
            <a:off x="5209727" y="4609847"/>
            <a:ext cx="2175984" cy="281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716959" y="4366550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22.1</a:t>
            </a:r>
            <a:endParaRPr lang="it-IT" sz="1400" dirty="0"/>
          </a:p>
        </p:txBody>
      </p:sp>
      <p:sp>
        <p:nvSpPr>
          <p:cNvPr id="21" name="Rettangolo 20"/>
          <p:cNvSpPr/>
          <p:nvPr/>
        </p:nvSpPr>
        <p:spPr>
          <a:xfrm>
            <a:off x="6209131" y="4691735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18.4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ttore 1 32"/>
          <p:cNvCxnSpPr/>
          <p:nvPr/>
        </p:nvCxnSpPr>
        <p:spPr>
          <a:xfrm>
            <a:off x="848951" y="4895850"/>
            <a:ext cx="124941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2766429" y="4895850"/>
            <a:ext cx="124941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/>
          <p:cNvCxnSpPr/>
          <p:nvPr/>
        </p:nvCxnSpPr>
        <p:spPr>
          <a:xfrm>
            <a:off x="3275805" y="4895850"/>
            <a:ext cx="5745363" cy="538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o 43"/>
          <p:cNvGrpSpPr/>
          <p:nvPr/>
        </p:nvGrpSpPr>
        <p:grpSpPr>
          <a:xfrm>
            <a:off x="83050" y="3656480"/>
            <a:ext cx="1595309" cy="1698248"/>
            <a:chOff x="83050" y="3656480"/>
            <a:chExt cx="1595309" cy="1698248"/>
          </a:xfrm>
        </p:grpSpPr>
        <p:sp>
          <p:nvSpPr>
            <p:cNvPr id="6" name="Rettangolo 5"/>
            <p:cNvSpPr/>
            <p:nvPr/>
          </p:nvSpPr>
          <p:spPr>
            <a:xfrm>
              <a:off x="83050" y="3656480"/>
              <a:ext cx="1595309" cy="646331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dirty="0">
                  <a:solidFill>
                    <a:srgbClr val="FFFF00"/>
                  </a:solidFill>
                </a:rPr>
                <a:t>HER2-driven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dirty="0" err="1">
                  <a:solidFill>
                    <a:srgbClr val="FFFF00"/>
                  </a:solidFill>
                </a:rPr>
                <a:t>oncogenesis</a:t>
              </a:r>
              <a:endParaRPr lang="it-IT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11058" y="4985396"/>
              <a:ext cx="881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dirty="0">
                  <a:solidFill>
                    <a:srgbClr val="FFFF00"/>
                  </a:solidFill>
                </a:rPr>
                <a:t>1980’s</a:t>
              </a:r>
            </a:p>
          </p:txBody>
        </p:sp>
        <p:cxnSp>
          <p:nvCxnSpPr>
            <p:cNvPr id="12" name="Connettore 2 11"/>
            <p:cNvCxnSpPr/>
            <p:nvPr/>
          </p:nvCxnSpPr>
          <p:spPr>
            <a:xfrm>
              <a:off x="452255" y="4356347"/>
              <a:ext cx="0" cy="396000"/>
            </a:xfrm>
            <a:prstGeom prst="straightConnector1">
              <a:avLst/>
            </a:prstGeom>
            <a:ln w="15875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ttangolo 60"/>
          <p:cNvSpPr/>
          <p:nvPr/>
        </p:nvSpPr>
        <p:spPr>
          <a:xfrm>
            <a:off x="1035823" y="203647"/>
            <a:ext cx="7616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00"/>
                </a:solidFill>
              </a:rPr>
              <a:t>Timeline of anti-HER2 therapies</a:t>
            </a:r>
            <a:endParaRPr lang="it-IT" sz="3600" b="1" dirty="0">
              <a:solidFill>
                <a:srgbClr val="FFFF00"/>
              </a:solidFill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151279" y="4895850"/>
            <a:ext cx="1249415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2062849" y="4895850"/>
            <a:ext cx="611288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303657" y="5912437"/>
            <a:ext cx="117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schemeClr val="bg1"/>
                </a:solidFill>
                <a:sym typeface="Wingdings" pitchFamily="2" charset="2"/>
              </a:rPr>
              <a:t>RCTs</a:t>
            </a:r>
            <a:r>
              <a:rPr lang="it-IT" sz="16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it-IT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it-IT" dirty="0" smtClean="0">
              <a:solidFill>
                <a:schemeClr val="bg1"/>
              </a:solidFill>
            </a:endParaRPr>
          </a:p>
        </p:txBody>
      </p:sp>
      <p:grpSp>
        <p:nvGrpSpPr>
          <p:cNvPr id="72" name="Gruppo 71"/>
          <p:cNvGrpSpPr/>
          <p:nvPr/>
        </p:nvGrpSpPr>
        <p:grpSpPr>
          <a:xfrm>
            <a:off x="2713771" y="2875273"/>
            <a:ext cx="1749197" cy="3924946"/>
            <a:chOff x="2713771" y="2875273"/>
            <a:chExt cx="1749197" cy="3924946"/>
          </a:xfrm>
        </p:grpSpPr>
        <p:grpSp>
          <p:nvGrpSpPr>
            <p:cNvPr id="48" name="Gruppo 47"/>
            <p:cNvGrpSpPr/>
            <p:nvPr/>
          </p:nvGrpSpPr>
          <p:grpSpPr>
            <a:xfrm>
              <a:off x="2724120" y="2875273"/>
              <a:ext cx="1703864" cy="2479455"/>
              <a:chOff x="2724120" y="2875273"/>
              <a:chExt cx="1703864" cy="2479455"/>
            </a:xfrm>
          </p:grpSpPr>
          <p:sp>
            <p:nvSpPr>
              <p:cNvPr id="17" name="CasellaDiTesto 16"/>
              <p:cNvSpPr txBox="1"/>
              <p:nvPr/>
            </p:nvSpPr>
            <p:spPr>
              <a:xfrm>
                <a:off x="3253303" y="4985396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2006</a:t>
                </a:r>
              </a:p>
            </p:txBody>
          </p:sp>
          <p:cxnSp>
            <p:nvCxnSpPr>
              <p:cNvPr id="49" name="Connettore 2 48"/>
              <p:cNvCxnSpPr/>
              <p:nvPr/>
            </p:nvCxnSpPr>
            <p:spPr>
              <a:xfrm>
                <a:off x="3605502" y="4356347"/>
                <a:ext cx="0" cy="396000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uppo 40"/>
              <p:cNvGrpSpPr/>
              <p:nvPr/>
            </p:nvGrpSpPr>
            <p:grpSpPr>
              <a:xfrm>
                <a:off x="2724120" y="2875273"/>
                <a:ext cx="1703864" cy="1410149"/>
                <a:chOff x="2724120" y="2875273"/>
                <a:chExt cx="1703864" cy="1410149"/>
              </a:xfrm>
            </p:grpSpPr>
            <p:sp>
              <p:nvSpPr>
                <p:cNvPr id="16" name="Rettangolo 15"/>
                <p:cNvSpPr/>
                <p:nvPr/>
              </p:nvSpPr>
              <p:spPr>
                <a:xfrm>
                  <a:off x="2801733" y="3362092"/>
                  <a:ext cx="1608197" cy="923330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b="1" dirty="0" err="1">
                      <a:solidFill>
                        <a:srgbClr val="FFFF00"/>
                      </a:solidFill>
                    </a:rPr>
                    <a:t>Trastuzumab</a:t>
                  </a:r>
                  <a:endParaRPr lang="it-IT" b="1" dirty="0">
                    <a:solidFill>
                      <a:srgbClr val="FFFF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b="1" dirty="0" err="1">
                      <a:solidFill>
                        <a:srgbClr val="FFFF00"/>
                      </a:solidFill>
                    </a:rPr>
                    <a:t>Adjuvant</a:t>
                  </a:r>
                  <a:r>
                    <a:rPr lang="it-IT" b="1" dirty="0">
                      <a:solidFill>
                        <a:srgbClr val="FFFF00"/>
                      </a:solidFill>
                    </a:rPr>
                    <a:t> BC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b="1" dirty="0">
                      <a:solidFill>
                        <a:srgbClr val="FFFF00"/>
                      </a:solidFill>
                    </a:rPr>
                    <a:t>(</a:t>
                  </a:r>
                  <a:r>
                    <a:rPr lang="it-IT" b="1" dirty="0" err="1">
                      <a:solidFill>
                        <a:srgbClr val="FFFF00"/>
                      </a:solidFill>
                    </a:rPr>
                    <a:t>node</a:t>
                  </a:r>
                  <a:r>
                    <a:rPr lang="it-IT" b="1" dirty="0">
                      <a:solidFill>
                        <a:srgbClr val="FFFF00"/>
                      </a:solidFill>
                    </a:rPr>
                    <a:t> </a:t>
                  </a:r>
                  <a:r>
                    <a:rPr lang="it-IT" b="1" dirty="0" err="1">
                      <a:solidFill>
                        <a:srgbClr val="FFFF00"/>
                      </a:solidFill>
                    </a:rPr>
                    <a:t>pos</a:t>
                  </a:r>
                  <a:r>
                    <a:rPr lang="it-IT" b="1" dirty="0">
                      <a:solidFill>
                        <a:srgbClr val="FFFF00"/>
                      </a:solidFill>
                    </a:rPr>
                    <a:t>)</a:t>
                  </a:r>
                </a:p>
              </p:txBody>
            </p:sp>
            <p:sp>
              <p:nvSpPr>
                <p:cNvPr id="34" name="CasellaDiTesto 33"/>
                <p:cNvSpPr txBox="1"/>
                <p:nvPr/>
              </p:nvSpPr>
              <p:spPr>
                <a:xfrm>
                  <a:off x="2724120" y="2875273"/>
                  <a:ext cx="1703864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sz="1200" dirty="0" err="1">
                      <a:solidFill>
                        <a:srgbClr val="000000"/>
                      </a:solidFill>
                    </a:rPr>
                    <a:t>Romond</a:t>
                  </a:r>
                  <a:r>
                    <a:rPr lang="it-IT" sz="1200" dirty="0">
                      <a:solidFill>
                        <a:srgbClr val="000000"/>
                      </a:solidFill>
                    </a:rPr>
                    <a:t>, ASCO, </a:t>
                  </a:r>
                  <a:r>
                    <a:rPr lang="it-IT" sz="1200" dirty="0" smtClean="0">
                      <a:solidFill>
                        <a:srgbClr val="000000"/>
                      </a:solidFill>
                    </a:rPr>
                    <a:t>2005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sz="1200" dirty="0" smtClean="0">
                      <a:solidFill>
                        <a:srgbClr val="000000"/>
                      </a:solidFill>
                    </a:rPr>
                    <a:t>(NEJM, 2005)</a:t>
                  </a:r>
                  <a:endParaRPr lang="it-IT" sz="12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7" name="Rettangolo 56"/>
            <p:cNvSpPr/>
            <p:nvPr/>
          </p:nvSpPr>
          <p:spPr>
            <a:xfrm>
              <a:off x="2713771" y="6130805"/>
              <a:ext cx="1749197" cy="6694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schemeClr val="bg1"/>
                  </a:solidFill>
                </a:rPr>
                <a:t>NCCTG N9831</a:t>
              </a: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schemeClr val="bg1"/>
                  </a:solidFill>
                </a:rPr>
                <a:t>+</a:t>
              </a:r>
            </a:p>
            <a:p>
              <a:pPr algn="ctr" fontAlgn="base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schemeClr val="bg1"/>
                  </a:solidFill>
                </a:rPr>
                <a:t>NSABP B-31</a:t>
              </a:r>
            </a:p>
          </p:txBody>
        </p:sp>
        <p:cxnSp>
          <p:nvCxnSpPr>
            <p:cNvPr id="63" name="Connettore 2 62"/>
            <p:cNvCxnSpPr/>
            <p:nvPr/>
          </p:nvCxnSpPr>
          <p:spPr>
            <a:xfrm>
              <a:off x="3621422" y="5354923"/>
              <a:ext cx="0" cy="720000"/>
            </a:xfrm>
            <a:prstGeom prst="straightConnector1">
              <a:avLst/>
            </a:prstGeom>
            <a:ln w="15875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po 70"/>
          <p:cNvGrpSpPr/>
          <p:nvPr/>
        </p:nvGrpSpPr>
        <p:grpSpPr>
          <a:xfrm>
            <a:off x="1631252" y="1355183"/>
            <a:ext cx="1644553" cy="4680922"/>
            <a:chOff x="1631252" y="1355183"/>
            <a:chExt cx="1644553" cy="4680922"/>
          </a:xfrm>
        </p:grpSpPr>
        <p:grpSp>
          <p:nvGrpSpPr>
            <p:cNvPr id="46" name="Gruppo 45"/>
            <p:cNvGrpSpPr/>
            <p:nvPr/>
          </p:nvGrpSpPr>
          <p:grpSpPr>
            <a:xfrm>
              <a:off x="1631252" y="1355183"/>
              <a:ext cx="1644553" cy="3999545"/>
              <a:chOff x="1631252" y="1355183"/>
              <a:chExt cx="1644553" cy="3999545"/>
            </a:xfrm>
          </p:grpSpPr>
          <p:sp>
            <p:nvSpPr>
              <p:cNvPr id="10" name="Rettangolo 9"/>
              <p:cNvSpPr/>
              <p:nvPr/>
            </p:nvSpPr>
            <p:spPr>
              <a:xfrm>
                <a:off x="1644257" y="1842157"/>
                <a:ext cx="1608197" cy="923330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 err="1">
                    <a:solidFill>
                      <a:srgbClr val="FFFF00"/>
                    </a:solidFill>
                  </a:rPr>
                  <a:t>Trastuzumab</a:t>
                </a:r>
                <a:endParaRPr lang="it-IT" b="1" dirty="0">
                  <a:solidFill>
                    <a:srgbClr val="FFFF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+ </a:t>
                </a:r>
                <a:r>
                  <a:rPr lang="it-IT" b="1" dirty="0" err="1">
                    <a:solidFill>
                      <a:srgbClr val="FFFF00"/>
                    </a:solidFill>
                  </a:rPr>
                  <a:t>Paclitaxel</a:t>
                </a:r>
                <a:endParaRPr lang="it-IT" b="1" dirty="0">
                  <a:solidFill>
                    <a:srgbClr val="FFFF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I </a:t>
                </a:r>
                <a:r>
                  <a:rPr lang="it-IT" b="1" dirty="0" err="1">
                    <a:solidFill>
                      <a:srgbClr val="FFFF00"/>
                    </a:solidFill>
                  </a:rPr>
                  <a:t>line</a:t>
                </a:r>
                <a:r>
                  <a:rPr lang="it-IT" b="1" dirty="0">
                    <a:solidFill>
                      <a:srgbClr val="FFFF00"/>
                    </a:solidFill>
                  </a:rPr>
                  <a:t> </a:t>
                </a:r>
                <a:r>
                  <a:rPr lang="it-IT" b="1" dirty="0" smtClean="0">
                    <a:solidFill>
                      <a:srgbClr val="FFFF00"/>
                    </a:solidFill>
                  </a:rPr>
                  <a:t>MBC</a:t>
                </a:r>
                <a:endParaRPr lang="it-IT" b="1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3" name="Connettore 2 12"/>
              <p:cNvCxnSpPr>
                <a:stCxn id="10" idx="2"/>
              </p:cNvCxnSpPr>
              <p:nvPr/>
            </p:nvCxnSpPr>
            <p:spPr>
              <a:xfrm flipH="1">
                <a:off x="2441436" y="2765487"/>
                <a:ext cx="6920" cy="1980000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sellaDiTesto 13"/>
              <p:cNvSpPr txBox="1"/>
              <p:nvPr/>
            </p:nvSpPr>
            <p:spPr>
              <a:xfrm>
                <a:off x="2089903" y="4985396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1998</a:t>
                </a:r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1631252" y="1355183"/>
                <a:ext cx="164455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200" dirty="0" err="1">
                    <a:solidFill>
                      <a:srgbClr val="000000"/>
                    </a:solidFill>
                  </a:rPr>
                  <a:t>Slamon</a:t>
                </a:r>
                <a:r>
                  <a:rPr lang="it-IT" sz="1200" dirty="0">
                    <a:solidFill>
                      <a:srgbClr val="000000"/>
                    </a:solidFill>
                  </a:rPr>
                  <a:t>, ASCO, </a:t>
                </a:r>
                <a:r>
                  <a:rPr lang="it-IT" sz="1200" dirty="0" smtClean="0">
                    <a:solidFill>
                      <a:srgbClr val="000000"/>
                    </a:solidFill>
                  </a:rPr>
                  <a:t>1998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200" dirty="0" smtClean="0">
                    <a:solidFill>
                      <a:srgbClr val="000000"/>
                    </a:solidFill>
                  </a:rPr>
                  <a:t>(NEJM, 2001)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" name="Rettangolo 54"/>
            <p:cNvSpPr/>
            <p:nvPr/>
          </p:nvSpPr>
          <p:spPr>
            <a:xfrm>
              <a:off x="1953665" y="5666773"/>
              <a:ext cx="1005403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schemeClr val="bg1"/>
                  </a:solidFill>
                </a:rPr>
                <a:t>H0648g</a:t>
              </a:r>
            </a:p>
          </p:txBody>
        </p:sp>
        <p:cxnSp>
          <p:nvCxnSpPr>
            <p:cNvPr id="64" name="Connettore 2 63"/>
            <p:cNvCxnSpPr/>
            <p:nvPr/>
          </p:nvCxnSpPr>
          <p:spPr>
            <a:xfrm>
              <a:off x="2441436" y="5304667"/>
              <a:ext cx="0" cy="324000"/>
            </a:xfrm>
            <a:prstGeom prst="straightConnector1">
              <a:avLst/>
            </a:prstGeom>
            <a:ln w="15875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o 72"/>
          <p:cNvGrpSpPr/>
          <p:nvPr/>
        </p:nvGrpSpPr>
        <p:grpSpPr>
          <a:xfrm>
            <a:off x="3626081" y="1147203"/>
            <a:ext cx="1819730" cy="4888902"/>
            <a:chOff x="3626081" y="1147203"/>
            <a:chExt cx="1819730" cy="4888902"/>
          </a:xfrm>
        </p:grpSpPr>
        <p:grpSp>
          <p:nvGrpSpPr>
            <p:cNvPr id="50" name="Gruppo 49"/>
            <p:cNvGrpSpPr/>
            <p:nvPr/>
          </p:nvGrpSpPr>
          <p:grpSpPr>
            <a:xfrm>
              <a:off x="3626081" y="1147203"/>
              <a:ext cx="1819730" cy="4209800"/>
              <a:chOff x="3626081" y="1147203"/>
              <a:chExt cx="1819730" cy="4209800"/>
            </a:xfrm>
          </p:grpSpPr>
          <p:cxnSp>
            <p:nvCxnSpPr>
              <p:cNvPr id="22" name="Connettore 2 21"/>
              <p:cNvCxnSpPr/>
              <p:nvPr/>
            </p:nvCxnSpPr>
            <p:spPr>
              <a:xfrm>
                <a:off x="4526875" y="2448176"/>
                <a:ext cx="0" cy="2304171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ttangolo 22"/>
              <p:cNvSpPr/>
              <p:nvPr/>
            </p:nvSpPr>
            <p:spPr>
              <a:xfrm>
                <a:off x="3626081" y="1436077"/>
                <a:ext cx="1819730" cy="923330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 err="1">
                    <a:solidFill>
                      <a:srgbClr val="FFFF00"/>
                    </a:solidFill>
                  </a:rPr>
                  <a:t>Lapatinib</a:t>
                </a:r>
                <a:endParaRPr lang="it-IT" b="1" dirty="0">
                  <a:solidFill>
                    <a:srgbClr val="FFFF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+ </a:t>
                </a:r>
                <a:r>
                  <a:rPr lang="it-IT" b="1" dirty="0" err="1">
                    <a:solidFill>
                      <a:srgbClr val="FFFF00"/>
                    </a:solidFill>
                  </a:rPr>
                  <a:t>Capecitabine</a:t>
                </a:r>
                <a:endParaRPr lang="it-IT" b="1" dirty="0">
                  <a:solidFill>
                    <a:srgbClr val="FFFF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II </a:t>
                </a:r>
                <a:r>
                  <a:rPr lang="it-IT" b="1" dirty="0" err="1">
                    <a:solidFill>
                      <a:srgbClr val="FFFF00"/>
                    </a:solidFill>
                  </a:rPr>
                  <a:t>line</a:t>
                </a:r>
                <a:r>
                  <a:rPr lang="it-IT" b="1" dirty="0">
                    <a:solidFill>
                      <a:srgbClr val="FFFF00"/>
                    </a:solidFill>
                  </a:rPr>
                  <a:t> MBC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4183206" y="4987671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2007</a:t>
                </a: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3800994" y="1147203"/>
                <a:ext cx="15259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200" dirty="0" err="1">
                    <a:solidFill>
                      <a:srgbClr val="000000"/>
                    </a:solidFill>
                  </a:rPr>
                  <a:t>Geyer</a:t>
                </a:r>
                <a:r>
                  <a:rPr lang="it-IT" sz="1200" dirty="0">
                    <a:solidFill>
                      <a:srgbClr val="000000"/>
                    </a:solidFill>
                  </a:rPr>
                  <a:t>, NEJM, 2006</a:t>
                </a:r>
              </a:p>
            </p:txBody>
          </p:sp>
        </p:grpSp>
        <p:sp>
          <p:nvSpPr>
            <p:cNvPr id="59" name="Rettangolo 58"/>
            <p:cNvSpPr/>
            <p:nvPr/>
          </p:nvSpPr>
          <p:spPr>
            <a:xfrm>
              <a:off x="3823044" y="5666773"/>
              <a:ext cx="1428596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EGF100151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Connettore 2 64"/>
            <p:cNvCxnSpPr/>
            <p:nvPr/>
          </p:nvCxnSpPr>
          <p:spPr>
            <a:xfrm>
              <a:off x="4531852" y="5304667"/>
              <a:ext cx="0" cy="324000"/>
            </a:xfrm>
            <a:prstGeom prst="straightConnector1">
              <a:avLst/>
            </a:prstGeom>
            <a:ln w="15875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o 75"/>
          <p:cNvGrpSpPr/>
          <p:nvPr/>
        </p:nvGrpSpPr>
        <p:grpSpPr>
          <a:xfrm>
            <a:off x="7535053" y="3026538"/>
            <a:ext cx="1516313" cy="3009567"/>
            <a:chOff x="7535053" y="3026538"/>
            <a:chExt cx="1516313" cy="3009567"/>
          </a:xfrm>
        </p:grpSpPr>
        <p:grpSp>
          <p:nvGrpSpPr>
            <p:cNvPr id="53" name="Gruppo 52"/>
            <p:cNvGrpSpPr/>
            <p:nvPr/>
          </p:nvGrpSpPr>
          <p:grpSpPr>
            <a:xfrm>
              <a:off x="7535053" y="3026538"/>
              <a:ext cx="1516313" cy="2321366"/>
              <a:chOff x="7535053" y="3026538"/>
              <a:chExt cx="1516313" cy="2321366"/>
            </a:xfrm>
          </p:grpSpPr>
          <p:cxnSp>
            <p:nvCxnSpPr>
              <p:cNvPr id="38" name="Connettore 2 37"/>
              <p:cNvCxnSpPr>
                <a:stCxn id="39" idx="2"/>
              </p:cNvCxnSpPr>
              <p:nvPr/>
            </p:nvCxnSpPr>
            <p:spPr>
              <a:xfrm flipH="1">
                <a:off x="8257487" y="3976816"/>
                <a:ext cx="19282" cy="775531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ttangolo 38"/>
              <p:cNvSpPr/>
              <p:nvPr/>
            </p:nvSpPr>
            <p:spPr>
              <a:xfrm>
                <a:off x="7594531" y="3330485"/>
                <a:ext cx="1364476" cy="64633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0000"/>
                    </a:solidFill>
                  </a:rPr>
                  <a:t>T-DM1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II </a:t>
                </a:r>
                <a:r>
                  <a:rPr lang="it-IT" b="1" dirty="0" err="1">
                    <a:solidFill>
                      <a:srgbClr val="FFFF00"/>
                    </a:solidFill>
                  </a:rPr>
                  <a:t>line</a:t>
                </a:r>
                <a:r>
                  <a:rPr lang="it-IT" b="1" dirty="0">
                    <a:solidFill>
                      <a:srgbClr val="FFFF00"/>
                    </a:solidFill>
                  </a:rPr>
                  <a:t> MBC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7904881" y="4978572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2013</a:t>
                </a: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7535053" y="3026538"/>
                <a:ext cx="151631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200" dirty="0" err="1">
                    <a:solidFill>
                      <a:srgbClr val="000000"/>
                    </a:solidFill>
                  </a:rPr>
                  <a:t>Verna</a:t>
                </a:r>
                <a:r>
                  <a:rPr lang="it-IT" sz="1200" dirty="0">
                    <a:solidFill>
                      <a:srgbClr val="000000"/>
                    </a:solidFill>
                  </a:rPr>
                  <a:t>, NEJM, 2012</a:t>
                </a:r>
              </a:p>
            </p:txBody>
          </p:sp>
        </p:grpSp>
        <p:sp>
          <p:nvSpPr>
            <p:cNvPr id="60" name="Rettangolo 59"/>
            <p:cNvSpPr/>
            <p:nvPr/>
          </p:nvSpPr>
          <p:spPr>
            <a:xfrm>
              <a:off x="7820561" y="5666773"/>
              <a:ext cx="941283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EMILIA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Connettore 2 65"/>
            <p:cNvCxnSpPr/>
            <p:nvPr/>
          </p:nvCxnSpPr>
          <p:spPr>
            <a:xfrm>
              <a:off x="8260028" y="5304667"/>
              <a:ext cx="0" cy="324000"/>
            </a:xfrm>
            <a:prstGeom prst="straightConnector1">
              <a:avLst/>
            </a:prstGeom>
            <a:ln w="15875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o 74"/>
          <p:cNvGrpSpPr/>
          <p:nvPr/>
        </p:nvGrpSpPr>
        <p:grpSpPr>
          <a:xfrm>
            <a:off x="6633285" y="1210422"/>
            <a:ext cx="1742849" cy="5360227"/>
            <a:chOff x="6633285" y="1210422"/>
            <a:chExt cx="1742849" cy="5360227"/>
          </a:xfrm>
        </p:grpSpPr>
        <p:grpSp>
          <p:nvGrpSpPr>
            <p:cNvPr id="52" name="Gruppo 51"/>
            <p:cNvGrpSpPr/>
            <p:nvPr/>
          </p:nvGrpSpPr>
          <p:grpSpPr>
            <a:xfrm>
              <a:off x="6633285" y="1210422"/>
              <a:ext cx="1742849" cy="4146580"/>
              <a:chOff x="6633285" y="1210422"/>
              <a:chExt cx="1742849" cy="4146580"/>
            </a:xfrm>
          </p:grpSpPr>
          <p:cxnSp>
            <p:nvCxnSpPr>
              <p:cNvPr id="25" name="Connettore 2 24"/>
              <p:cNvCxnSpPr/>
              <p:nvPr/>
            </p:nvCxnSpPr>
            <p:spPr>
              <a:xfrm>
                <a:off x="7504709" y="2753864"/>
                <a:ext cx="1" cy="1998483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asellaDiTesto 26"/>
              <p:cNvSpPr txBox="1"/>
              <p:nvPr/>
            </p:nvSpPr>
            <p:spPr>
              <a:xfrm>
                <a:off x="7151704" y="498767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2012</a:t>
                </a:r>
              </a:p>
            </p:txBody>
          </p:sp>
          <p:sp>
            <p:nvSpPr>
              <p:cNvPr id="47" name="Rettangolo 46"/>
              <p:cNvSpPr/>
              <p:nvPr/>
            </p:nvSpPr>
            <p:spPr>
              <a:xfrm>
                <a:off x="6633285" y="1499296"/>
                <a:ext cx="1742849" cy="1200329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 err="1">
                    <a:solidFill>
                      <a:srgbClr val="FF0000"/>
                    </a:solidFill>
                  </a:rPr>
                  <a:t>Pertuzumab</a:t>
                </a:r>
                <a:endParaRPr lang="it-IT" b="1" dirty="0">
                  <a:solidFill>
                    <a:srgbClr val="FF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 err="1">
                    <a:solidFill>
                      <a:srgbClr val="FFFF00"/>
                    </a:solidFill>
                  </a:rPr>
                  <a:t>+Trastuzumab</a:t>
                </a:r>
                <a:endParaRPr lang="it-IT" b="1" dirty="0">
                  <a:solidFill>
                    <a:srgbClr val="FFFF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+ </a:t>
                </a:r>
                <a:r>
                  <a:rPr lang="it-IT" b="1" dirty="0" err="1">
                    <a:solidFill>
                      <a:srgbClr val="FFFF00"/>
                    </a:solidFill>
                  </a:rPr>
                  <a:t>Docetaxel</a:t>
                </a:r>
                <a:endParaRPr lang="it-IT" b="1" dirty="0">
                  <a:solidFill>
                    <a:srgbClr val="FFFF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I </a:t>
                </a:r>
                <a:r>
                  <a:rPr lang="it-IT" b="1" dirty="0" err="1">
                    <a:solidFill>
                      <a:srgbClr val="FFFF00"/>
                    </a:solidFill>
                  </a:rPr>
                  <a:t>line</a:t>
                </a:r>
                <a:r>
                  <a:rPr lang="it-IT" b="1" dirty="0">
                    <a:solidFill>
                      <a:srgbClr val="FFFF00"/>
                    </a:solidFill>
                  </a:rPr>
                  <a:t> MBC</a:t>
                </a: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6684056" y="1210422"/>
                <a:ext cx="166904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200" dirty="0" err="1" smtClean="0">
                    <a:solidFill>
                      <a:srgbClr val="000000"/>
                    </a:solidFill>
                  </a:rPr>
                  <a:t>Baselga</a:t>
                </a:r>
                <a:r>
                  <a:rPr lang="it-IT" sz="1200" dirty="0">
                    <a:solidFill>
                      <a:srgbClr val="000000"/>
                    </a:solidFill>
                  </a:rPr>
                  <a:t>, NEJM, 2012</a:t>
                </a:r>
              </a:p>
            </p:txBody>
          </p:sp>
        </p:grpSp>
        <p:sp>
          <p:nvSpPr>
            <p:cNvPr id="67" name="Rettangolo 66"/>
            <p:cNvSpPr/>
            <p:nvPr/>
          </p:nvSpPr>
          <p:spPr>
            <a:xfrm>
              <a:off x="6744641" y="6201317"/>
              <a:ext cx="1548244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CLEOPATRA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cxnSp>
          <p:nvCxnSpPr>
            <p:cNvPr id="68" name="Connettore 2 67"/>
            <p:cNvCxnSpPr/>
            <p:nvPr/>
          </p:nvCxnSpPr>
          <p:spPr>
            <a:xfrm>
              <a:off x="7511660" y="5304667"/>
              <a:ext cx="0" cy="828000"/>
            </a:xfrm>
            <a:prstGeom prst="straightConnector1">
              <a:avLst/>
            </a:prstGeom>
            <a:ln w="15875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o 73"/>
          <p:cNvGrpSpPr/>
          <p:nvPr/>
        </p:nvGrpSpPr>
        <p:grpSpPr>
          <a:xfrm>
            <a:off x="4622843" y="2679009"/>
            <a:ext cx="1665835" cy="3893912"/>
            <a:chOff x="4622843" y="2679009"/>
            <a:chExt cx="1665835" cy="3893912"/>
          </a:xfrm>
        </p:grpSpPr>
        <p:grpSp>
          <p:nvGrpSpPr>
            <p:cNvPr id="51" name="Gruppo 50"/>
            <p:cNvGrpSpPr/>
            <p:nvPr/>
          </p:nvGrpSpPr>
          <p:grpSpPr>
            <a:xfrm>
              <a:off x="4622843" y="2679009"/>
              <a:ext cx="1665835" cy="2675719"/>
              <a:chOff x="4622843" y="2679009"/>
              <a:chExt cx="1665835" cy="2675719"/>
            </a:xfrm>
          </p:grpSpPr>
          <p:cxnSp>
            <p:nvCxnSpPr>
              <p:cNvPr id="19" name="Connettore 2 18"/>
              <p:cNvCxnSpPr/>
              <p:nvPr/>
            </p:nvCxnSpPr>
            <p:spPr>
              <a:xfrm flipH="1">
                <a:off x="5326925" y="3985036"/>
                <a:ext cx="6834" cy="767311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asellaDiTesto 20"/>
              <p:cNvSpPr txBox="1"/>
              <p:nvPr/>
            </p:nvSpPr>
            <p:spPr>
              <a:xfrm>
                <a:off x="4985713" y="4985396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b="1" dirty="0">
                    <a:solidFill>
                      <a:srgbClr val="FFFF00"/>
                    </a:solidFill>
                  </a:rPr>
                  <a:t>2008</a:t>
                </a:r>
              </a:p>
            </p:txBody>
          </p:sp>
          <p:grpSp>
            <p:nvGrpSpPr>
              <p:cNvPr id="42" name="Gruppo 41"/>
              <p:cNvGrpSpPr/>
              <p:nvPr/>
            </p:nvGrpSpPr>
            <p:grpSpPr>
              <a:xfrm>
                <a:off x="4622843" y="2679009"/>
                <a:ext cx="1665835" cy="1213013"/>
                <a:chOff x="4622843" y="2679009"/>
                <a:chExt cx="1665835" cy="1213013"/>
              </a:xfrm>
            </p:grpSpPr>
            <p:sp>
              <p:nvSpPr>
                <p:cNvPr id="43" name="Rettangolo 42"/>
                <p:cNvSpPr/>
                <p:nvPr/>
              </p:nvSpPr>
              <p:spPr>
                <a:xfrm>
                  <a:off x="4622843" y="2968692"/>
                  <a:ext cx="1608197" cy="923330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b="1" dirty="0" err="1">
                      <a:solidFill>
                        <a:srgbClr val="FFFF00"/>
                      </a:solidFill>
                    </a:rPr>
                    <a:t>Trastuzumab</a:t>
                  </a:r>
                  <a:endParaRPr lang="it-IT" b="1" dirty="0">
                    <a:solidFill>
                      <a:srgbClr val="FFFF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b="1" dirty="0" err="1">
                      <a:solidFill>
                        <a:srgbClr val="FFFF00"/>
                      </a:solidFill>
                    </a:rPr>
                    <a:t>Adjuvant</a:t>
                  </a:r>
                  <a:r>
                    <a:rPr lang="it-IT" b="1" dirty="0">
                      <a:solidFill>
                        <a:srgbClr val="FFFF00"/>
                      </a:solidFill>
                    </a:rPr>
                    <a:t> BC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b="1" dirty="0">
                      <a:solidFill>
                        <a:srgbClr val="FFFF00"/>
                      </a:solidFill>
                    </a:rPr>
                    <a:t>(</a:t>
                  </a:r>
                  <a:r>
                    <a:rPr lang="it-IT" b="1" dirty="0" err="1">
                      <a:solidFill>
                        <a:srgbClr val="FFFF00"/>
                      </a:solidFill>
                    </a:rPr>
                    <a:t>node</a:t>
                  </a:r>
                  <a:r>
                    <a:rPr lang="it-IT" b="1" dirty="0">
                      <a:solidFill>
                        <a:srgbClr val="FFFF00"/>
                      </a:solidFill>
                    </a:rPr>
                    <a:t> </a:t>
                  </a:r>
                  <a:r>
                    <a:rPr lang="it-IT" b="1" dirty="0" err="1">
                      <a:solidFill>
                        <a:srgbClr val="FFFF00"/>
                      </a:solidFill>
                    </a:rPr>
                    <a:t>neg</a:t>
                  </a:r>
                  <a:r>
                    <a:rPr lang="it-IT" b="1" dirty="0">
                      <a:solidFill>
                        <a:srgbClr val="FFFF00"/>
                      </a:solidFill>
                    </a:rPr>
                    <a:t>)</a:t>
                  </a:r>
                </a:p>
              </p:txBody>
            </p:sp>
            <p:sp>
              <p:nvSpPr>
                <p:cNvPr id="35" name="CasellaDiTesto 34"/>
                <p:cNvSpPr txBox="1"/>
                <p:nvPr/>
              </p:nvSpPr>
              <p:spPr>
                <a:xfrm>
                  <a:off x="4661309" y="2679009"/>
                  <a:ext cx="162736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sz="1200" dirty="0" err="1" smtClean="0">
                      <a:solidFill>
                        <a:srgbClr val="000000"/>
                      </a:solidFill>
                    </a:rPr>
                    <a:t>Piccard</a:t>
                  </a:r>
                  <a:r>
                    <a:rPr lang="it-IT" sz="1200" dirty="0" smtClean="0">
                      <a:solidFill>
                        <a:srgbClr val="000000"/>
                      </a:solidFill>
                    </a:rPr>
                    <a:t>, </a:t>
                  </a:r>
                  <a:r>
                    <a:rPr lang="it-IT" sz="1200" dirty="0">
                      <a:solidFill>
                        <a:srgbClr val="000000"/>
                      </a:solidFill>
                    </a:rPr>
                    <a:t>NEJM, 2006</a:t>
                  </a:r>
                </a:p>
              </p:txBody>
            </p:sp>
          </p:grpSp>
        </p:grpSp>
        <p:sp>
          <p:nvSpPr>
            <p:cNvPr id="69" name="Rettangolo 68"/>
            <p:cNvSpPr/>
            <p:nvPr/>
          </p:nvSpPr>
          <p:spPr>
            <a:xfrm>
              <a:off x="4931729" y="6203589"/>
              <a:ext cx="825867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HERA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cxnSp>
          <p:nvCxnSpPr>
            <p:cNvPr id="70" name="Connettore 2 69"/>
            <p:cNvCxnSpPr/>
            <p:nvPr/>
          </p:nvCxnSpPr>
          <p:spPr>
            <a:xfrm>
              <a:off x="5330252" y="5306939"/>
              <a:ext cx="0" cy="828000"/>
            </a:xfrm>
            <a:prstGeom prst="straightConnector1">
              <a:avLst/>
            </a:prstGeom>
            <a:ln w="15875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GF100151: Lapatinib + Capecitabine in                  Advanced Breast Cancer (contâd)               100              Se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61" y="504967"/>
            <a:ext cx="7282217" cy="5467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-34898"/>
            <a:ext cx="448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171076"/>
            <a:ext cx="7591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888" y="870318"/>
            <a:ext cx="71342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2"/>
          <p:cNvGrpSpPr/>
          <p:nvPr/>
        </p:nvGrpSpPr>
        <p:grpSpPr>
          <a:xfrm>
            <a:off x="1004888" y="1685869"/>
            <a:ext cx="6153000" cy="369332"/>
            <a:chOff x="1004888" y="1808701"/>
            <a:chExt cx="6153000" cy="369332"/>
          </a:xfrm>
        </p:grpSpPr>
        <p:pic>
          <p:nvPicPr>
            <p:cNvPr id="12186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4888" y="1926951"/>
              <a:ext cx="21717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3194471" y="1808701"/>
              <a:ext cx="765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et</a:t>
              </a:r>
              <a:r>
                <a:rPr lang="it-IT" dirty="0" smtClean="0"/>
                <a:t>. al.,</a:t>
              </a:r>
              <a:endParaRPr lang="it-IT" dirty="0"/>
            </a:p>
          </p:txBody>
        </p:sp>
        <p:pic>
          <p:nvPicPr>
            <p:cNvPr id="12186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09863" y="1841189"/>
              <a:ext cx="32480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asellaDiTesto 9"/>
          <p:cNvSpPr txBox="1"/>
          <p:nvPr/>
        </p:nvSpPr>
        <p:spPr>
          <a:xfrm>
            <a:off x="6865775" y="-82561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2015;372:724-34</a:t>
            </a:r>
            <a:endParaRPr lang="it-IT" sz="1600" b="1" dirty="0"/>
          </a:p>
        </p:txBody>
      </p:sp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860" y="2144747"/>
            <a:ext cx="4814888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368" y="4492816"/>
            <a:ext cx="4900613" cy="23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1 14"/>
          <p:cNvCxnSpPr/>
          <p:nvPr/>
        </p:nvCxnSpPr>
        <p:spPr>
          <a:xfrm rot="8100000">
            <a:off x="999904" y="2715899"/>
            <a:ext cx="9144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5229697" y="5078217"/>
            <a:ext cx="256317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Pertuzumab</a:t>
            </a:r>
            <a:r>
              <a:rPr lang="it-IT" sz="1400" b="1" dirty="0" smtClean="0"/>
              <a:t>:     </a:t>
            </a:r>
            <a:r>
              <a:rPr lang="en-US" sz="1400" b="1" dirty="0" smtClean="0"/>
              <a:t>56.5 months </a:t>
            </a:r>
          </a:p>
          <a:p>
            <a:r>
              <a:rPr lang="en-US" sz="1400" b="1" dirty="0" smtClean="0"/>
              <a:t>	 </a:t>
            </a:r>
          </a:p>
          <a:p>
            <a:r>
              <a:rPr lang="en-US" sz="1400" b="1" dirty="0" smtClean="0"/>
              <a:t>Control:  	       40.8 months	       </a:t>
            </a:r>
            <a:endParaRPr lang="it-IT" sz="1400" b="1" dirty="0"/>
          </a:p>
        </p:txBody>
      </p:sp>
      <p:sp>
        <p:nvSpPr>
          <p:cNvPr id="17" name="Rettangolo 16"/>
          <p:cNvSpPr/>
          <p:nvPr/>
        </p:nvSpPr>
        <p:spPr>
          <a:xfrm>
            <a:off x="3909863" y="5227719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56.5</a:t>
            </a:r>
            <a:endParaRPr lang="it-IT" sz="1400" dirty="0"/>
          </a:p>
        </p:txBody>
      </p:sp>
      <p:cxnSp>
        <p:nvCxnSpPr>
          <p:cNvPr id="18" name="Connettore 1 17"/>
          <p:cNvCxnSpPr>
            <a:cxnSpLocks noChangeAspect="1"/>
          </p:cNvCxnSpPr>
          <p:nvPr/>
        </p:nvCxnSpPr>
        <p:spPr>
          <a:xfrm rot="8100000">
            <a:off x="1399035" y="4082969"/>
            <a:ext cx="2844000" cy="28895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2639034" y="5491433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40.8</a:t>
            </a:r>
            <a:endParaRPr lang="it-IT" sz="1400" dirty="0"/>
          </a:p>
        </p:txBody>
      </p:sp>
      <p:sp>
        <p:nvSpPr>
          <p:cNvPr id="22" name="Rettangolo 21"/>
          <p:cNvSpPr/>
          <p:nvPr/>
        </p:nvSpPr>
        <p:spPr>
          <a:xfrm>
            <a:off x="5229697" y="2804010"/>
            <a:ext cx="256317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Pertuzumab</a:t>
            </a:r>
            <a:r>
              <a:rPr lang="it-IT" sz="1400" b="1" dirty="0" smtClean="0"/>
              <a:t>:     </a:t>
            </a:r>
            <a:r>
              <a:rPr lang="en-US" sz="1400" b="1" dirty="0" smtClean="0"/>
              <a:t>18.7 months </a:t>
            </a:r>
          </a:p>
          <a:p>
            <a:r>
              <a:rPr lang="en-US" sz="1400" b="1" dirty="0" smtClean="0"/>
              <a:t>	</a:t>
            </a:r>
          </a:p>
          <a:p>
            <a:r>
              <a:rPr lang="en-US" sz="1400" b="1" dirty="0" smtClean="0"/>
              <a:t>Control:  	       12.4 months </a:t>
            </a:r>
          </a:p>
          <a:p>
            <a:r>
              <a:rPr lang="en-US" sz="1400" b="1" dirty="0" smtClean="0"/>
              <a:t>	</a:t>
            </a:r>
            <a:endParaRPr lang="it-IT" sz="1400" b="1" dirty="0"/>
          </a:p>
        </p:txBody>
      </p:sp>
      <p:sp>
        <p:nvSpPr>
          <p:cNvPr id="23" name="Rettangolo 22"/>
          <p:cNvSpPr/>
          <p:nvPr/>
        </p:nvSpPr>
        <p:spPr>
          <a:xfrm>
            <a:off x="1806013" y="2850744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18.7</a:t>
            </a:r>
            <a:endParaRPr lang="it-IT" sz="1400" dirty="0"/>
          </a:p>
        </p:txBody>
      </p:sp>
      <p:sp>
        <p:nvSpPr>
          <p:cNvPr id="24" name="Rettangolo 23"/>
          <p:cNvSpPr/>
          <p:nvPr/>
        </p:nvSpPr>
        <p:spPr>
          <a:xfrm>
            <a:off x="1045809" y="3185708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12.4</a:t>
            </a:r>
            <a:endParaRPr lang="it-IT" sz="1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813529" y="2434678"/>
            <a:ext cx="1183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Median</a:t>
            </a:r>
            <a:r>
              <a:rPr lang="it-IT" sz="1600" b="1" dirty="0" smtClean="0"/>
              <a:t> PFS</a:t>
            </a:r>
            <a:endParaRPr lang="it-IT" sz="16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856745" y="4647926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Median</a:t>
            </a:r>
            <a:r>
              <a:rPr lang="it-IT" sz="1600" b="1" dirty="0" smtClean="0"/>
              <a:t> OS</a:t>
            </a:r>
            <a:endParaRPr lang="it-I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Herceptin therapy clinical benefit"/>
          <p:cNvSpPr>
            <a:spLocks noChangeAspect="1" noChangeArrowheads="1"/>
          </p:cNvSpPr>
          <p:nvPr/>
        </p:nvSpPr>
        <p:spPr bwMode="auto">
          <a:xfrm>
            <a:off x="155575" y="64712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16" name="AutoShape 4" descr="Herceptin therapy clinical benefit"/>
          <p:cNvSpPr>
            <a:spLocks noChangeAspect="1" noChangeArrowheads="1"/>
          </p:cNvSpPr>
          <p:nvPr/>
        </p:nvSpPr>
        <p:spPr bwMode="auto">
          <a:xfrm>
            <a:off x="155575" y="64712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149484" y="1509176"/>
            <a:ext cx="317907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dirty="0" err="1" smtClean="0"/>
              <a:t>Department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Human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353826" y="2304552"/>
            <a:ext cx="18896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Medicare </a:t>
            </a:r>
            <a:r>
              <a:rPr lang="it-IT" dirty="0" err="1" smtClean="0"/>
              <a:t>Benefits</a:t>
            </a:r>
            <a:endParaRPr lang="it-IT" dirty="0" smtClean="0"/>
          </a:p>
          <a:p>
            <a:pPr algn="ctr"/>
            <a:r>
              <a:rPr lang="it-IT" dirty="0" smtClean="0"/>
              <a:t>Schedule (MBS)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2052" y="1509176"/>
            <a:ext cx="236327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dirty="0" err="1" smtClean="0"/>
              <a:t>Australian</a:t>
            </a:r>
            <a:r>
              <a:rPr lang="it-IT" dirty="0" smtClean="0"/>
              <a:t> </a:t>
            </a:r>
            <a:r>
              <a:rPr lang="it-IT" dirty="0" err="1" smtClean="0"/>
              <a:t>Government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58633" y="2304552"/>
            <a:ext cx="234025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dirty="0" err="1" smtClean="0"/>
              <a:t>Pharmaceutical</a:t>
            </a:r>
            <a:endParaRPr lang="it-IT" dirty="0" smtClean="0"/>
          </a:p>
          <a:p>
            <a:pPr algn="ctr"/>
            <a:r>
              <a:rPr lang="it-IT" dirty="0" err="1" smtClean="0"/>
              <a:t>Benefits</a:t>
            </a:r>
            <a:r>
              <a:rPr lang="it-IT" dirty="0" smtClean="0"/>
              <a:t> </a:t>
            </a:r>
            <a:r>
              <a:rPr lang="it-IT" dirty="0" err="1" smtClean="0"/>
              <a:t>Scheme</a:t>
            </a:r>
            <a:r>
              <a:rPr lang="it-IT" dirty="0" smtClean="0"/>
              <a:t>  (PBS)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214011" y="2443051"/>
            <a:ext cx="20136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dirty="0" err="1" smtClean="0"/>
              <a:t>Herceptin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653850" y="3343715"/>
            <a:ext cx="6255917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/>
              <a:t>Patients</a:t>
            </a:r>
            <a:r>
              <a:rPr lang="it-IT" b="1" dirty="0" smtClean="0"/>
              <a:t> data </a:t>
            </a:r>
            <a:r>
              <a:rPr lang="en-US" b="1" dirty="0" smtClean="0"/>
              <a:t>from 1 January 2001 to 30 June 2016</a:t>
            </a:r>
            <a:endParaRPr lang="en-US" dirty="0" smtClean="0"/>
          </a:p>
          <a:p>
            <a:pPr algn="just"/>
            <a:r>
              <a:rPr lang="en-US" dirty="0" smtClean="0"/>
              <a:t>  - year of birth,</a:t>
            </a:r>
          </a:p>
          <a:p>
            <a:pPr algn="just"/>
            <a:r>
              <a:rPr lang="en-US" dirty="0" smtClean="0"/>
              <a:t>  - month/year of death</a:t>
            </a:r>
          </a:p>
          <a:p>
            <a:pPr algn="just"/>
            <a:r>
              <a:rPr lang="en-US" dirty="0" smtClean="0"/>
              <a:t>  - patient weight at enrolment</a:t>
            </a:r>
          </a:p>
          <a:p>
            <a:pPr algn="just"/>
            <a:r>
              <a:rPr lang="en-US" dirty="0" smtClean="0"/>
              <a:t>  - HER2 status (IHC or FISH)</a:t>
            </a:r>
          </a:p>
          <a:p>
            <a:pPr algn="just"/>
            <a:r>
              <a:rPr lang="en-US" dirty="0" smtClean="0"/>
              <a:t>  - dispensed trastuzumab records: </a:t>
            </a:r>
            <a:r>
              <a:rPr lang="it-IT" dirty="0" err="1" smtClean="0"/>
              <a:t>dates</a:t>
            </a:r>
            <a:r>
              <a:rPr lang="it-IT" dirty="0" smtClean="0"/>
              <a:t> and </a:t>
            </a:r>
            <a:r>
              <a:rPr lang="it-IT" dirty="0" err="1" smtClean="0"/>
              <a:t>quantity</a:t>
            </a:r>
            <a:r>
              <a:rPr lang="it-IT" dirty="0" smtClean="0"/>
              <a:t> </a:t>
            </a:r>
            <a:r>
              <a:rPr lang="it-IT" dirty="0" err="1" smtClean="0"/>
              <a:t>supplied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932965" y="5251929"/>
            <a:ext cx="561890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5899 women</a:t>
            </a:r>
            <a:r>
              <a:rPr lang="en-US" dirty="0" smtClean="0"/>
              <a:t> were dispensed trastuzumab for HER2+MBC</a:t>
            </a:r>
            <a:endParaRPr lang="it-IT" dirty="0"/>
          </a:p>
        </p:txBody>
      </p:sp>
      <p:sp>
        <p:nvSpPr>
          <p:cNvPr id="12" name="Parentesi graffa chiusa 11"/>
          <p:cNvSpPr/>
          <p:nvPr/>
        </p:nvSpPr>
        <p:spPr>
          <a:xfrm rot="16200000" flipV="1">
            <a:off x="4495957" y="-1411463"/>
            <a:ext cx="450376" cy="7176763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70" y="54593"/>
            <a:ext cx="7762685" cy="117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27295"/>
            <a:ext cx="1085850" cy="12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88" y="1200803"/>
            <a:ext cx="150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830553" y="5944426"/>
            <a:ext cx="7478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The </a:t>
            </a:r>
            <a:r>
              <a:rPr lang="it-IT" b="1" dirty="0" err="1" smtClean="0"/>
              <a:t>largest</a:t>
            </a:r>
            <a:r>
              <a:rPr lang="it-IT" dirty="0" smtClean="0"/>
              <a:t> </a:t>
            </a:r>
            <a:r>
              <a:rPr lang="it-IT" dirty="0" err="1" smtClean="0"/>
              <a:t>cohort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en-US" dirty="0" smtClean="0"/>
              <a:t>HER2+MBC patients treated in routine clinical care, with the </a:t>
            </a:r>
            <a:r>
              <a:rPr lang="en-US" b="1" dirty="0" smtClean="0"/>
              <a:t>longest</a:t>
            </a:r>
            <a:r>
              <a:rPr lang="en-US" dirty="0" smtClean="0"/>
              <a:t> observation period, in the published literature.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2757216" y="1728380"/>
            <a:ext cx="2998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7295"/>
            <a:ext cx="1085850" cy="12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8" y="1200803"/>
            <a:ext cx="150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116610" y="1261127"/>
            <a:ext cx="157450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5899 women</a:t>
            </a:r>
            <a:r>
              <a:rPr lang="en-US" dirty="0" smtClean="0"/>
              <a:t> 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4067041" y="1787667"/>
            <a:ext cx="818866" cy="200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874545" y="1789939"/>
            <a:ext cx="818866" cy="200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477396" y="2110524"/>
            <a:ext cx="319430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Group 1 (</a:t>
            </a:r>
            <a:r>
              <a:rPr lang="it-IT" b="1" dirty="0" err="1" smtClean="0"/>
              <a:t>December</a:t>
            </a:r>
            <a:r>
              <a:rPr lang="it-IT" b="1" dirty="0" smtClean="0"/>
              <a:t> 2001-2008)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5502427" y="2110524"/>
            <a:ext cx="284362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Group 2 (</a:t>
            </a:r>
            <a:r>
              <a:rPr lang="it-IT" b="1" dirty="0" smtClean="0"/>
              <a:t>2009-July 2015)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6136983" y="2645993"/>
            <a:ext cx="157450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2777 women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287296" y="2645994"/>
            <a:ext cx="157450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3122 women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472766" y="4873956"/>
            <a:ext cx="320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Trastuzumab </a:t>
            </a:r>
            <a:r>
              <a:rPr lang="it-IT" b="1" dirty="0" err="1" smtClean="0"/>
              <a:t>arm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endParaRPr lang="it-IT" b="1" dirty="0" smtClean="0"/>
          </a:p>
          <a:p>
            <a:pPr algn="ctr"/>
            <a:r>
              <a:rPr lang="it-IT" b="1" dirty="0" smtClean="0"/>
              <a:t>the </a:t>
            </a:r>
            <a:r>
              <a:rPr lang="it-IT" b="1" dirty="0" err="1" smtClean="0"/>
              <a:t>original</a:t>
            </a:r>
            <a:r>
              <a:rPr lang="it-IT" b="1" dirty="0" smtClean="0"/>
              <a:t> </a:t>
            </a:r>
            <a:r>
              <a:rPr lang="it-IT" b="1" dirty="0" err="1" smtClean="0"/>
              <a:t>pivotal</a:t>
            </a:r>
            <a:r>
              <a:rPr lang="it-IT" b="1" dirty="0" smtClean="0"/>
              <a:t> trial H0648g</a:t>
            </a:r>
            <a:endParaRPr lang="it-IT" b="1" dirty="0"/>
          </a:p>
        </p:txBody>
      </p:sp>
      <p:sp>
        <p:nvSpPr>
          <p:cNvPr id="17" name="Rettangolo 16"/>
          <p:cNvSpPr/>
          <p:nvPr/>
        </p:nvSpPr>
        <p:spPr>
          <a:xfrm>
            <a:off x="1196837" y="3181463"/>
            <a:ext cx="3755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Representative of the early years of HER2-targeted therapy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1544038" y="204179"/>
            <a:ext cx="712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Data </a:t>
            </a:r>
            <a:r>
              <a:rPr lang="it-IT" sz="2000" b="1" dirty="0" err="1" smtClean="0"/>
              <a:t>available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to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evaluate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patients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characteristics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time</a:t>
            </a:r>
            <a:r>
              <a:rPr lang="it-IT" sz="2000" b="1" dirty="0" smtClean="0"/>
              <a:t> on trastuzumab treatment, and OS </a:t>
            </a:r>
            <a:r>
              <a:rPr lang="it-IT" sz="2000" b="1" dirty="0" err="1" smtClean="0"/>
              <a:t>outcomes</a:t>
            </a:r>
            <a:endParaRPr lang="it-IT" sz="2000" b="1" dirty="0"/>
          </a:p>
        </p:txBody>
      </p:sp>
      <p:sp>
        <p:nvSpPr>
          <p:cNvPr id="19" name="Rettangolo 18"/>
          <p:cNvSpPr/>
          <p:nvPr/>
        </p:nvSpPr>
        <p:spPr>
          <a:xfrm>
            <a:off x="5806268" y="3181463"/>
            <a:ext cx="2235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/>
              <a:t>Representative</a:t>
            </a:r>
            <a:endParaRPr lang="it-IT" dirty="0" smtClean="0"/>
          </a:p>
          <a:p>
            <a:pPr algn="ctr"/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practice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146219" y="4271749"/>
            <a:ext cx="18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COMPARABLE TO: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995906" y="4271749"/>
            <a:ext cx="18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COMPARABLE TO: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5964263" y="4873956"/>
            <a:ext cx="1919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err="1" smtClean="0"/>
              <a:t>Control</a:t>
            </a:r>
            <a:r>
              <a:rPr lang="it-IT" b="1" dirty="0" smtClean="0"/>
              <a:t> </a:t>
            </a:r>
            <a:r>
              <a:rPr lang="it-IT" b="1" dirty="0" err="1" smtClean="0"/>
              <a:t>arm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</a:p>
          <a:p>
            <a:pPr algn="ctr"/>
            <a:r>
              <a:rPr lang="it-IT" b="1" dirty="0" smtClean="0"/>
              <a:t>the Cleopatra trial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7295"/>
            <a:ext cx="1085850" cy="12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8" y="1200803"/>
            <a:ext cx="150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" y="1690788"/>
            <a:ext cx="9155430" cy="49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712787" y="353284"/>
            <a:ext cx="7052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Patient characteristics of entire cohort and according to period of initiation, and in the two reference clinical trials.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13696" y="3220362"/>
            <a:ext cx="40748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16%</a:t>
            </a:r>
            <a:endParaRPr lang="it-IT" sz="1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246831" y="3385982"/>
            <a:ext cx="34336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2%</a:t>
            </a:r>
            <a:endParaRPr lang="it-IT" sz="1000" b="1" dirty="0"/>
          </a:p>
        </p:txBody>
      </p:sp>
      <p:sp>
        <p:nvSpPr>
          <p:cNvPr id="10" name="Rettangolo 9"/>
          <p:cNvSpPr/>
          <p:nvPr/>
        </p:nvSpPr>
        <p:spPr>
          <a:xfrm>
            <a:off x="28454" y="2360427"/>
            <a:ext cx="9104913" cy="191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454" y="3246488"/>
            <a:ext cx="9104913" cy="326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8454" y="4596895"/>
            <a:ext cx="9104913" cy="191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8454" y="5036386"/>
            <a:ext cx="9104913" cy="191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8454" y="4270810"/>
            <a:ext cx="9104913" cy="191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648"/>
            <a:ext cx="91725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27295"/>
            <a:ext cx="1085850" cy="12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88" y="1200803"/>
            <a:ext cx="150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544037" y="200499"/>
            <a:ext cx="7599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Median and </a:t>
            </a:r>
            <a:r>
              <a:rPr lang="en-US" sz="2000" b="1" dirty="0" err="1" smtClean="0"/>
              <a:t>interquartile</a:t>
            </a:r>
            <a:r>
              <a:rPr lang="en-US" sz="2000" b="1" dirty="0" smtClean="0"/>
              <a:t> range (IQR) for overall survival and time on trastuzumab stratified by year of trastuzumab for MBC initiation.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7295"/>
            <a:ext cx="1085850" cy="12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8" y="1200803"/>
            <a:ext cx="150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967119" y="385165"/>
            <a:ext cx="6562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Overall survival estimates from first trastuzumab dispensing. Presented for all patients and stratified by first observed treatment partner.</a:t>
            </a:r>
            <a:endParaRPr lang="it-IT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88" y="1624083"/>
            <a:ext cx="9047798" cy="481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7295"/>
            <a:ext cx="1085850" cy="12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8" y="1200803"/>
            <a:ext cx="150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56256" y="520995"/>
            <a:ext cx="5299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Comparison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between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real-life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trials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1684339" y="1296339"/>
            <a:ext cx="6134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Patients in this whole-of-population cohort were older than</a:t>
            </a:r>
          </a:p>
          <a:p>
            <a:pPr algn="just"/>
            <a:r>
              <a:rPr lang="en-US" dirty="0" smtClean="0"/>
              <a:t>those from the clinical trials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684339" y="2282090"/>
            <a:ext cx="6858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HER2+MBC patients previously treated with (neo)adjuvant trastuzumab are a growing patient sub-group in real-world practice.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684339" y="3363377"/>
            <a:ext cx="6278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 smtClean="0"/>
              <a:t>Clinicians</a:t>
            </a:r>
            <a:r>
              <a:rPr lang="it-IT" dirty="0" smtClean="0"/>
              <a:t> continue </a:t>
            </a:r>
            <a:r>
              <a:rPr lang="en-US" dirty="0" smtClean="0"/>
              <a:t>trastuzumab beyond progression while changing the partner cancer </a:t>
            </a:r>
            <a:r>
              <a:rPr lang="it-IT" dirty="0" err="1" smtClean="0"/>
              <a:t>therapy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684339" y="4444663"/>
            <a:ext cx="6772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OS is comparable to those from clinical trials and increases over time: </a:t>
            </a:r>
          </a:p>
          <a:p>
            <a:pPr algn="just"/>
            <a:r>
              <a:rPr lang="en-US" dirty="0" smtClean="0"/>
              <a:t>median OS has not been reached for patients initiating treatment</a:t>
            </a:r>
          </a:p>
          <a:p>
            <a:pPr algn="just"/>
            <a:r>
              <a:rPr lang="it-IT" dirty="0" err="1" smtClean="0"/>
              <a:t>between</a:t>
            </a:r>
            <a:r>
              <a:rPr lang="it-IT" dirty="0" smtClean="0"/>
              <a:t> 2013 and 2015 </a:t>
            </a:r>
            <a:r>
              <a:rPr lang="en-US" dirty="0" err="1" smtClean="0"/>
              <a:t>probablly</a:t>
            </a:r>
            <a:r>
              <a:rPr lang="en-US" dirty="0" smtClean="0"/>
              <a:t> due to the availability of new, more active subsequent therapies, such as </a:t>
            </a:r>
            <a:r>
              <a:rPr lang="en-US" dirty="0" err="1" smtClean="0"/>
              <a:t>lapatinib</a:t>
            </a:r>
            <a:r>
              <a:rPr lang="en-US" dirty="0" smtClean="0"/>
              <a:t> and T-DM1.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774" y="3766372"/>
            <a:ext cx="6465089" cy="28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105476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351" y="876713"/>
            <a:ext cx="4236571" cy="272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ttore 1 20"/>
          <p:cNvCxnSpPr/>
          <p:nvPr/>
        </p:nvCxnSpPr>
        <p:spPr>
          <a:xfrm flipH="1">
            <a:off x="2619231" y="2051694"/>
            <a:ext cx="1835266" cy="50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4310576" y="1807162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25.1</a:t>
            </a:r>
            <a:endParaRPr lang="it-IT" sz="1400" dirty="0"/>
          </a:p>
        </p:txBody>
      </p:sp>
      <p:sp>
        <p:nvSpPr>
          <p:cNvPr id="23" name="Rettangolo 22"/>
          <p:cNvSpPr/>
          <p:nvPr/>
        </p:nvSpPr>
        <p:spPr>
          <a:xfrm>
            <a:off x="3751648" y="2180990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20.3</a:t>
            </a:r>
            <a:endParaRPr lang="it-IT" sz="1400" dirty="0"/>
          </a:p>
        </p:txBody>
      </p:sp>
      <p:sp>
        <p:nvSpPr>
          <p:cNvPr id="24" name="Rettangolo 23"/>
          <p:cNvSpPr/>
          <p:nvPr/>
        </p:nvSpPr>
        <p:spPr>
          <a:xfrm>
            <a:off x="6608392" y="4599046"/>
            <a:ext cx="503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56.5</a:t>
            </a:r>
            <a:endParaRPr lang="it-IT" sz="1400" dirty="0"/>
          </a:p>
        </p:txBody>
      </p:sp>
      <p:cxnSp>
        <p:nvCxnSpPr>
          <p:cNvPr id="25" name="Connettore 1 24"/>
          <p:cNvCxnSpPr>
            <a:cxnSpLocks/>
          </p:cNvCxnSpPr>
          <p:nvPr/>
        </p:nvCxnSpPr>
        <p:spPr>
          <a:xfrm flipH="1">
            <a:off x="2619231" y="4926630"/>
            <a:ext cx="428867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5305429" y="4928890"/>
            <a:ext cx="503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40.8</a:t>
            </a:r>
            <a:endParaRPr lang="it-IT" sz="1400" dirty="0"/>
          </a:p>
        </p:txBody>
      </p:sp>
      <p:sp>
        <p:nvSpPr>
          <p:cNvPr id="28" name="Rettangolo 27"/>
          <p:cNvSpPr/>
          <p:nvPr/>
        </p:nvSpPr>
        <p:spPr>
          <a:xfrm>
            <a:off x="4070413" y="4940278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25.1</a:t>
            </a:r>
            <a:endParaRPr lang="it-IT" sz="1400" dirty="0"/>
          </a:p>
        </p:txBody>
      </p:sp>
      <p:grpSp>
        <p:nvGrpSpPr>
          <p:cNvPr id="48" name="Gruppo 56"/>
          <p:cNvGrpSpPr/>
          <p:nvPr/>
        </p:nvGrpSpPr>
        <p:grpSpPr>
          <a:xfrm>
            <a:off x="2589992" y="986824"/>
            <a:ext cx="3605236" cy="1705440"/>
            <a:chOff x="5317108" y="3332974"/>
            <a:chExt cx="3605236" cy="1587611"/>
          </a:xfrm>
        </p:grpSpPr>
        <p:sp>
          <p:nvSpPr>
            <p:cNvPr id="53" name="Figura a mano libera 52"/>
            <p:cNvSpPr/>
            <p:nvPr/>
          </p:nvSpPr>
          <p:spPr>
            <a:xfrm>
              <a:off x="5317108" y="3332974"/>
              <a:ext cx="2900275" cy="1346356"/>
            </a:xfrm>
            <a:custGeom>
              <a:avLst/>
              <a:gdLst>
                <a:gd name="connsiteX0" fmla="*/ 0 w 2900275"/>
                <a:gd name="connsiteY0" fmla="*/ 0 h 1346356"/>
                <a:gd name="connsiteX1" fmla="*/ 84147 w 2900275"/>
                <a:gd name="connsiteY1" fmla="*/ 56098 h 1346356"/>
                <a:gd name="connsiteX2" fmla="*/ 162685 w 2900275"/>
                <a:gd name="connsiteY2" fmla="*/ 89757 h 1346356"/>
                <a:gd name="connsiteX3" fmla="*/ 230003 w 2900275"/>
                <a:gd name="connsiteY3" fmla="*/ 134636 h 1346356"/>
                <a:gd name="connsiteX4" fmla="*/ 302930 w 2900275"/>
                <a:gd name="connsiteY4" fmla="*/ 157075 h 1346356"/>
                <a:gd name="connsiteX5" fmla="*/ 381468 w 2900275"/>
                <a:gd name="connsiteY5" fmla="*/ 173904 h 1346356"/>
                <a:gd name="connsiteX6" fmla="*/ 460005 w 2900275"/>
                <a:gd name="connsiteY6" fmla="*/ 213173 h 1346356"/>
                <a:gd name="connsiteX7" fmla="*/ 493664 w 2900275"/>
                <a:gd name="connsiteY7" fmla="*/ 246832 h 1346356"/>
                <a:gd name="connsiteX8" fmla="*/ 560982 w 2900275"/>
                <a:gd name="connsiteY8" fmla="*/ 269271 h 1346356"/>
                <a:gd name="connsiteX9" fmla="*/ 628300 w 2900275"/>
                <a:gd name="connsiteY9" fmla="*/ 308540 h 1346356"/>
                <a:gd name="connsiteX10" fmla="*/ 690008 w 2900275"/>
                <a:gd name="connsiteY10" fmla="*/ 319760 h 1346356"/>
                <a:gd name="connsiteX11" fmla="*/ 762935 w 2900275"/>
                <a:gd name="connsiteY11" fmla="*/ 364638 h 1346356"/>
                <a:gd name="connsiteX12" fmla="*/ 891961 w 2900275"/>
                <a:gd name="connsiteY12" fmla="*/ 443176 h 1346356"/>
                <a:gd name="connsiteX13" fmla="*/ 925620 w 2900275"/>
                <a:gd name="connsiteY13" fmla="*/ 493664 h 1346356"/>
                <a:gd name="connsiteX14" fmla="*/ 1082695 w 2900275"/>
                <a:gd name="connsiteY14" fmla="*/ 566592 h 1346356"/>
                <a:gd name="connsiteX15" fmla="*/ 1133183 w 2900275"/>
                <a:gd name="connsiteY15" fmla="*/ 617080 h 1346356"/>
                <a:gd name="connsiteX16" fmla="*/ 1234160 w 2900275"/>
                <a:gd name="connsiteY16" fmla="*/ 690008 h 1346356"/>
                <a:gd name="connsiteX17" fmla="*/ 1318307 w 2900275"/>
                <a:gd name="connsiteY17" fmla="*/ 751716 h 1346356"/>
                <a:gd name="connsiteX18" fmla="*/ 1413674 w 2900275"/>
                <a:gd name="connsiteY18" fmla="*/ 813423 h 1346356"/>
                <a:gd name="connsiteX19" fmla="*/ 1509041 w 2900275"/>
                <a:gd name="connsiteY19" fmla="*/ 819033 h 1346356"/>
                <a:gd name="connsiteX20" fmla="*/ 1593188 w 2900275"/>
                <a:gd name="connsiteY20" fmla="*/ 847082 h 1346356"/>
                <a:gd name="connsiteX21" fmla="*/ 1677335 w 2900275"/>
                <a:gd name="connsiteY21" fmla="*/ 908790 h 1346356"/>
                <a:gd name="connsiteX22" fmla="*/ 1817581 w 2900275"/>
                <a:gd name="connsiteY22" fmla="*/ 987328 h 1346356"/>
                <a:gd name="connsiteX23" fmla="*/ 1907338 w 2900275"/>
                <a:gd name="connsiteY23" fmla="*/ 1060255 h 1346356"/>
                <a:gd name="connsiteX24" fmla="*/ 2019534 w 2900275"/>
                <a:gd name="connsiteY24" fmla="*/ 1060255 h 1346356"/>
                <a:gd name="connsiteX25" fmla="*/ 2109291 w 2900275"/>
                <a:gd name="connsiteY25" fmla="*/ 1110744 h 1346356"/>
                <a:gd name="connsiteX26" fmla="*/ 2199048 w 2900275"/>
                <a:gd name="connsiteY26" fmla="*/ 1116354 h 1346356"/>
                <a:gd name="connsiteX27" fmla="*/ 2339293 w 2900275"/>
                <a:gd name="connsiteY27" fmla="*/ 1172452 h 1346356"/>
                <a:gd name="connsiteX28" fmla="*/ 2490759 w 2900275"/>
                <a:gd name="connsiteY28" fmla="*/ 1194891 h 1346356"/>
                <a:gd name="connsiteX29" fmla="*/ 2602955 w 2900275"/>
                <a:gd name="connsiteY29" fmla="*/ 1262209 h 1346356"/>
                <a:gd name="connsiteX30" fmla="*/ 2715151 w 2900275"/>
                <a:gd name="connsiteY30" fmla="*/ 1312697 h 1346356"/>
                <a:gd name="connsiteX31" fmla="*/ 2827347 w 2900275"/>
                <a:gd name="connsiteY31" fmla="*/ 1340746 h 1346356"/>
                <a:gd name="connsiteX32" fmla="*/ 2900275 w 2900275"/>
                <a:gd name="connsiteY32" fmla="*/ 1346356 h 134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0275" h="1346356">
                  <a:moveTo>
                    <a:pt x="0" y="0"/>
                  </a:moveTo>
                  <a:cubicBezTo>
                    <a:pt x="28516" y="20569"/>
                    <a:pt x="57033" y="41138"/>
                    <a:pt x="84147" y="56098"/>
                  </a:cubicBezTo>
                  <a:cubicBezTo>
                    <a:pt x="111261" y="71058"/>
                    <a:pt x="138376" y="76667"/>
                    <a:pt x="162685" y="89757"/>
                  </a:cubicBezTo>
                  <a:cubicBezTo>
                    <a:pt x="186994" y="102847"/>
                    <a:pt x="206629" y="123416"/>
                    <a:pt x="230003" y="134636"/>
                  </a:cubicBezTo>
                  <a:cubicBezTo>
                    <a:pt x="253377" y="145856"/>
                    <a:pt x="277686" y="150530"/>
                    <a:pt x="302930" y="157075"/>
                  </a:cubicBezTo>
                  <a:cubicBezTo>
                    <a:pt x="328174" y="163620"/>
                    <a:pt x="355289" y="164554"/>
                    <a:pt x="381468" y="173904"/>
                  </a:cubicBezTo>
                  <a:cubicBezTo>
                    <a:pt x="407647" y="183254"/>
                    <a:pt x="441306" y="201018"/>
                    <a:pt x="460005" y="213173"/>
                  </a:cubicBezTo>
                  <a:cubicBezTo>
                    <a:pt x="478704" y="225328"/>
                    <a:pt x="476835" y="237482"/>
                    <a:pt x="493664" y="246832"/>
                  </a:cubicBezTo>
                  <a:cubicBezTo>
                    <a:pt x="510493" y="256182"/>
                    <a:pt x="538543" y="258986"/>
                    <a:pt x="560982" y="269271"/>
                  </a:cubicBezTo>
                  <a:cubicBezTo>
                    <a:pt x="583421" y="279556"/>
                    <a:pt x="606796" y="300125"/>
                    <a:pt x="628300" y="308540"/>
                  </a:cubicBezTo>
                  <a:cubicBezTo>
                    <a:pt x="649804" y="316955"/>
                    <a:pt x="667569" y="310410"/>
                    <a:pt x="690008" y="319760"/>
                  </a:cubicBezTo>
                  <a:cubicBezTo>
                    <a:pt x="712447" y="329110"/>
                    <a:pt x="762935" y="364638"/>
                    <a:pt x="762935" y="364638"/>
                  </a:cubicBezTo>
                  <a:cubicBezTo>
                    <a:pt x="796594" y="385207"/>
                    <a:pt x="864847" y="421672"/>
                    <a:pt x="891961" y="443176"/>
                  </a:cubicBezTo>
                  <a:cubicBezTo>
                    <a:pt x="919075" y="464680"/>
                    <a:pt x="893831" y="473095"/>
                    <a:pt x="925620" y="493664"/>
                  </a:cubicBezTo>
                  <a:cubicBezTo>
                    <a:pt x="957409" y="514233"/>
                    <a:pt x="1048101" y="546023"/>
                    <a:pt x="1082695" y="566592"/>
                  </a:cubicBezTo>
                  <a:cubicBezTo>
                    <a:pt x="1117289" y="587161"/>
                    <a:pt x="1107939" y="596511"/>
                    <a:pt x="1133183" y="617080"/>
                  </a:cubicBezTo>
                  <a:cubicBezTo>
                    <a:pt x="1158427" y="637649"/>
                    <a:pt x="1234160" y="690008"/>
                    <a:pt x="1234160" y="690008"/>
                  </a:cubicBezTo>
                  <a:cubicBezTo>
                    <a:pt x="1265014" y="712447"/>
                    <a:pt x="1288388" y="731147"/>
                    <a:pt x="1318307" y="751716"/>
                  </a:cubicBezTo>
                  <a:cubicBezTo>
                    <a:pt x="1348226" y="772285"/>
                    <a:pt x="1381885" y="802204"/>
                    <a:pt x="1413674" y="813423"/>
                  </a:cubicBezTo>
                  <a:cubicBezTo>
                    <a:pt x="1445463" y="824642"/>
                    <a:pt x="1479122" y="813423"/>
                    <a:pt x="1509041" y="819033"/>
                  </a:cubicBezTo>
                  <a:cubicBezTo>
                    <a:pt x="1538960" y="824643"/>
                    <a:pt x="1565139" y="832123"/>
                    <a:pt x="1593188" y="847082"/>
                  </a:cubicBezTo>
                  <a:cubicBezTo>
                    <a:pt x="1621237" y="862041"/>
                    <a:pt x="1639936" y="885416"/>
                    <a:pt x="1677335" y="908790"/>
                  </a:cubicBezTo>
                  <a:cubicBezTo>
                    <a:pt x="1714734" y="932164"/>
                    <a:pt x="1779247" y="962084"/>
                    <a:pt x="1817581" y="987328"/>
                  </a:cubicBezTo>
                  <a:cubicBezTo>
                    <a:pt x="1855915" y="1012572"/>
                    <a:pt x="1873679" y="1048101"/>
                    <a:pt x="1907338" y="1060255"/>
                  </a:cubicBezTo>
                  <a:cubicBezTo>
                    <a:pt x="1940997" y="1072409"/>
                    <a:pt x="1985875" y="1051840"/>
                    <a:pt x="2019534" y="1060255"/>
                  </a:cubicBezTo>
                  <a:cubicBezTo>
                    <a:pt x="2053193" y="1068670"/>
                    <a:pt x="2079372" y="1101394"/>
                    <a:pt x="2109291" y="1110744"/>
                  </a:cubicBezTo>
                  <a:cubicBezTo>
                    <a:pt x="2139210" y="1120094"/>
                    <a:pt x="2160714" y="1106069"/>
                    <a:pt x="2199048" y="1116354"/>
                  </a:cubicBezTo>
                  <a:cubicBezTo>
                    <a:pt x="2237382" y="1126639"/>
                    <a:pt x="2290675" y="1159363"/>
                    <a:pt x="2339293" y="1172452"/>
                  </a:cubicBezTo>
                  <a:cubicBezTo>
                    <a:pt x="2387912" y="1185542"/>
                    <a:pt x="2446815" y="1179932"/>
                    <a:pt x="2490759" y="1194891"/>
                  </a:cubicBezTo>
                  <a:cubicBezTo>
                    <a:pt x="2534703" y="1209851"/>
                    <a:pt x="2565556" y="1242575"/>
                    <a:pt x="2602955" y="1262209"/>
                  </a:cubicBezTo>
                  <a:cubicBezTo>
                    <a:pt x="2640354" y="1281843"/>
                    <a:pt x="2677752" y="1299608"/>
                    <a:pt x="2715151" y="1312697"/>
                  </a:cubicBezTo>
                  <a:cubicBezTo>
                    <a:pt x="2752550" y="1325786"/>
                    <a:pt x="2796493" y="1335136"/>
                    <a:pt x="2827347" y="1340746"/>
                  </a:cubicBezTo>
                  <a:cubicBezTo>
                    <a:pt x="2858201" y="1346356"/>
                    <a:pt x="2879238" y="1346356"/>
                    <a:pt x="2900275" y="1346356"/>
                  </a:cubicBezTo>
                </a:path>
              </a:pathLst>
            </a:cu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6" name="Connettore 1 55"/>
            <p:cNvCxnSpPr/>
            <p:nvPr/>
          </p:nvCxnSpPr>
          <p:spPr>
            <a:xfrm>
              <a:off x="8211950" y="4769261"/>
              <a:ext cx="108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 rot="5400000">
              <a:off x="8345134" y="4884585"/>
              <a:ext cx="72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8382344" y="4909986"/>
              <a:ext cx="540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 rot="5400000">
              <a:off x="8156777" y="4729907"/>
              <a:ext cx="108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>
              <a:off x="8310344" y="4859951"/>
              <a:ext cx="72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8245123" y="4820597"/>
              <a:ext cx="108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asellaDiTesto 63"/>
          <p:cNvSpPr txBox="1"/>
          <p:nvPr/>
        </p:nvSpPr>
        <p:spPr>
          <a:xfrm>
            <a:off x="2217664" y="116764"/>
            <a:ext cx="494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Improvement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OS </a:t>
            </a:r>
            <a:r>
              <a:rPr lang="it-IT" sz="2400" b="1" dirty="0" err="1" smtClean="0"/>
              <a:t>over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time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RCTs</a:t>
            </a:r>
            <a:endParaRPr lang="it-IT" sz="2400" b="1" dirty="0"/>
          </a:p>
        </p:txBody>
      </p:sp>
      <p:sp>
        <p:nvSpPr>
          <p:cNvPr id="65" name="Rettangolo 64"/>
          <p:cNvSpPr/>
          <p:nvPr/>
        </p:nvSpPr>
        <p:spPr>
          <a:xfrm>
            <a:off x="6608392" y="1437830"/>
            <a:ext cx="9060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/>
              <a:t>H0648g</a:t>
            </a:r>
          </a:p>
        </p:txBody>
      </p:sp>
      <p:sp>
        <p:nvSpPr>
          <p:cNvPr id="66" name="Rettangolo 65"/>
          <p:cNvSpPr/>
          <p:nvPr/>
        </p:nvSpPr>
        <p:spPr>
          <a:xfrm>
            <a:off x="7863649" y="4599046"/>
            <a:ext cx="12803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/>
              <a:t>CLEOPATRA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0.419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2263" y="354842"/>
            <a:ext cx="8215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Good reasons to expect even longer survival time for patients diagnosed and starting treatment today</a:t>
            </a:r>
            <a:endParaRPr lang="it-IT" sz="2800" b="1" dirty="0"/>
          </a:p>
        </p:txBody>
      </p:sp>
      <p:sp>
        <p:nvSpPr>
          <p:cNvPr id="4" name="Rettangolo 3"/>
          <p:cNvSpPr/>
          <p:nvPr/>
        </p:nvSpPr>
        <p:spPr>
          <a:xfrm>
            <a:off x="2470246" y="1974581"/>
            <a:ext cx="4112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/>
              <a:t>Use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pertuzumab</a:t>
            </a:r>
            <a:r>
              <a:rPr lang="it-IT" sz="2400" b="1" dirty="0" smtClean="0"/>
              <a:t>  in first </a:t>
            </a:r>
            <a:r>
              <a:rPr lang="it-IT" sz="2400" b="1" dirty="0" err="1" smtClean="0"/>
              <a:t>line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2470246" y="2691172"/>
            <a:ext cx="381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Use of  T-DM1 in second line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2470246" y="3334300"/>
            <a:ext cx="496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Maintenance HT with trastuzumab and </a:t>
            </a:r>
            <a:r>
              <a:rPr lang="en-US" sz="2400" b="1" dirty="0" err="1" smtClean="0"/>
              <a:t>pertuzumab</a:t>
            </a:r>
            <a:r>
              <a:rPr lang="en-US" sz="2400" b="1" dirty="0" smtClean="0"/>
              <a:t> after taxanes </a:t>
            </a:r>
          </a:p>
          <a:p>
            <a:pPr algn="just"/>
            <a:r>
              <a:rPr lang="en-US" sz="2400" b="1" dirty="0" smtClean="0"/>
              <a:t>(not allowed in the CLEOPATRA trial)</a:t>
            </a:r>
            <a:endParaRPr lang="it-IT" sz="2400" b="1" dirty="0"/>
          </a:p>
        </p:txBody>
      </p:sp>
      <p:sp>
        <p:nvSpPr>
          <p:cNvPr id="8" name="Rettangolo 7"/>
          <p:cNvSpPr/>
          <p:nvPr/>
        </p:nvSpPr>
        <p:spPr>
          <a:xfrm>
            <a:off x="750627" y="5058128"/>
            <a:ext cx="7997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It will takes several years to know the survival outcomes of patients in routine practice receiving these newer treatments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1219" y="449904"/>
            <a:ext cx="4246664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</a:rPr>
              <a:t>Evidence from RCTs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30371" y="3984641"/>
            <a:ext cx="7720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FFFF00"/>
                </a:solidFill>
              </a:rPr>
              <a:t>Not always representative of the whole population</a:t>
            </a:r>
            <a:endParaRPr lang="it-IT" sz="2400" b="1" u="sng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62377" y="1275790"/>
            <a:ext cx="6644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Regulatory and subsidy approval</a:t>
            </a:r>
          </a:p>
          <a:p>
            <a:pPr marL="342900" indent="-342900" algn="just"/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2) Guideline recommendations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1266" y="4740498"/>
            <a:ext cx="7779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&lt; 3% of adult cancer patients participate in trials in USA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28130" y="5315986"/>
            <a:ext cx="7779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RCTs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usually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rule</a:t>
            </a:r>
            <a:r>
              <a:rPr lang="it-IT" sz="2400" dirty="0" smtClean="0">
                <a:solidFill>
                  <a:schemeClr val="bg1"/>
                </a:solidFill>
              </a:rPr>
              <a:t> out </a:t>
            </a:r>
            <a:r>
              <a:rPr lang="it-IT" sz="2400" dirty="0" err="1" smtClean="0">
                <a:solidFill>
                  <a:schemeClr val="bg1"/>
                </a:solidFill>
              </a:rPr>
              <a:t>poor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prognosis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patients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30372" y="6013122"/>
            <a:ext cx="7779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RCTs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usually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rule</a:t>
            </a:r>
            <a:r>
              <a:rPr lang="it-IT" sz="2400" dirty="0" smtClean="0">
                <a:solidFill>
                  <a:schemeClr val="bg1"/>
                </a:solidFill>
              </a:rPr>
              <a:t> out </a:t>
            </a:r>
            <a:r>
              <a:rPr lang="it-IT" sz="2400" dirty="0" err="1" smtClean="0">
                <a:solidFill>
                  <a:schemeClr val="bg1"/>
                </a:solidFill>
              </a:rPr>
              <a:t>patients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with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comorbidities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19338" y="3121502"/>
            <a:ext cx="174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</a:rPr>
              <a:t>BUT………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pbs.twimg.com/media/DBZzHgeW0AM9R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91" y="1037230"/>
            <a:ext cx="8078442" cy="500190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95527" y="381295"/>
            <a:ext cx="874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FFFF"/>
                </a:solidFill>
              </a:rPr>
              <a:t>RCTs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</a:rPr>
              <a:t>might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</a:rPr>
              <a:t>not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</a:rPr>
              <a:t>be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</a:rPr>
              <a:t>representative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</a:rPr>
              <a:t>of</a:t>
            </a:r>
            <a:r>
              <a:rPr lang="it-IT" sz="2400" b="1" dirty="0" smtClean="0">
                <a:solidFill>
                  <a:srgbClr val="FFFFFF"/>
                </a:solidFill>
              </a:rPr>
              <a:t> the </a:t>
            </a:r>
            <a:r>
              <a:rPr lang="it-IT" sz="2400" b="1" dirty="0" err="1" smtClean="0">
                <a:solidFill>
                  <a:srgbClr val="FFFFFF"/>
                </a:solidFill>
              </a:rPr>
              <a:t>cancer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</a:rPr>
              <a:t>population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endParaRPr lang="it-IT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7" y="559569"/>
            <a:ext cx="5514689" cy="615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197301" y="660653"/>
            <a:ext cx="2557175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Trial </a:t>
            </a:r>
            <a:r>
              <a:rPr lang="it-IT" b="1" dirty="0" err="1" smtClean="0">
                <a:solidFill>
                  <a:schemeClr val="bg1"/>
                </a:solidFill>
              </a:rPr>
              <a:t>eligibility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criteria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1953" y="68234"/>
            <a:ext cx="6668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 </a:t>
            </a:r>
            <a:r>
              <a:rPr lang="it-IT" sz="2000" b="1" dirty="0" err="1" smtClean="0">
                <a:solidFill>
                  <a:schemeClr val="bg1"/>
                </a:solidFill>
              </a:rPr>
              <a:t>balance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between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homogeneity</a:t>
            </a:r>
            <a:r>
              <a:rPr lang="it-IT" sz="2000" b="1" dirty="0" smtClean="0">
                <a:solidFill>
                  <a:schemeClr val="bg1"/>
                </a:solidFill>
              </a:rPr>
              <a:t> and </a:t>
            </a:r>
            <a:r>
              <a:rPr lang="it-IT" sz="2000" b="1" dirty="0" err="1" smtClean="0">
                <a:solidFill>
                  <a:schemeClr val="bg1"/>
                </a:solidFill>
              </a:rPr>
              <a:t>generalizability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73487" y="1125521"/>
            <a:ext cx="3570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err="1" smtClean="0">
                <a:solidFill>
                  <a:schemeClr val="bg1"/>
                </a:solidFill>
              </a:rPr>
              <a:t>Sufficiently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narrow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garantee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chemeClr val="bg1"/>
                </a:solidFill>
              </a:rPr>
              <a:t>homogeneus</a:t>
            </a:r>
            <a:r>
              <a:rPr lang="it-IT" dirty="0" smtClean="0">
                <a:solidFill>
                  <a:schemeClr val="bg1"/>
                </a:solidFill>
              </a:rPr>
              <a:t> sample </a:t>
            </a:r>
            <a:r>
              <a:rPr lang="it-IT" dirty="0" err="1" smtClean="0">
                <a:solidFill>
                  <a:schemeClr val="bg1"/>
                </a:solidFill>
              </a:rPr>
              <a:t>with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consistent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Tx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effect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73487" y="3342035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err="1" smtClean="0">
                <a:solidFill>
                  <a:schemeClr val="bg1"/>
                </a:solidFill>
              </a:rPr>
              <a:t>If</a:t>
            </a:r>
            <a:r>
              <a:rPr lang="it-IT" b="1" u="sng" dirty="0" smtClean="0">
                <a:solidFill>
                  <a:schemeClr val="bg1"/>
                </a:solidFill>
              </a:rPr>
              <a:t>  </a:t>
            </a:r>
            <a:r>
              <a:rPr lang="it-IT" b="1" u="sng" dirty="0" err="1" smtClean="0">
                <a:solidFill>
                  <a:schemeClr val="bg1"/>
                </a:solidFill>
              </a:rPr>
              <a:t>too</a:t>
            </a:r>
            <a:r>
              <a:rPr lang="it-IT" b="1" u="sng" dirty="0" smtClean="0">
                <a:solidFill>
                  <a:schemeClr val="bg1"/>
                </a:solidFill>
              </a:rPr>
              <a:t> </a:t>
            </a:r>
            <a:r>
              <a:rPr lang="it-IT" b="1" u="sng" dirty="0" err="1" smtClean="0">
                <a:solidFill>
                  <a:schemeClr val="bg1"/>
                </a:solidFill>
              </a:rPr>
              <a:t>narrow</a:t>
            </a:r>
            <a:endParaRPr lang="it-IT" b="1" u="sng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856107" y="3711367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Results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not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applicable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population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573487" y="468181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err="1" smtClean="0">
                <a:solidFill>
                  <a:schemeClr val="bg1"/>
                </a:solidFill>
              </a:rPr>
              <a:t>If</a:t>
            </a:r>
            <a:r>
              <a:rPr lang="it-IT" b="1" u="sng" dirty="0" smtClean="0">
                <a:solidFill>
                  <a:schemeClr val="bg1"/>
                </a:solidFill>
              </a:rPr>
              <a:t>  </a:t>
            </a:r>
            <a:r>
              <a:rPr lang="it-IT" b="1" u="sng" dirty="0" err="1" smtClean="0">
                <a:solidFill>
                  <a:schemeClr val="bg1"/>
                </a:solidFill>
              </a:rPr>
              <a:t>too</a:t>
            </a:r>
            <a:r>
              <a:rPr lang="it-IT" b="1" u="sng" dirty="0" smtClean="0">
                <a:solidFill>
                  <a:schemeClr val="bg1"/>
                </a:solidFill>
              </a:rPr>
              <a:t> </a:t>
            </a:r>
            <a:r>
              <a:rPr lang="it-IT" b="1" u="sng" dirty="0" err="1" smtClean="0">
                <a:solidFill>
                  <a:schemeClr val="bg1"/>
                </a:solidFill>
              </a:rPr>
              <a:t>broad</a:t>
            </a:r>
            <a:endParaRPr lang="it-IT" b="1" u="sng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856107" y="5112687"/>
            <a:ext cx="3287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Risk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including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patients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not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optimal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for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Tx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could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mask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effect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573487" y="2144387"/>
            <a:ext cx="3570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Sufficiently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broad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dirty="0" err="1" smtClean="0">
                <a:solidFill>
                  <a:schemeClr val="bg1"/>
                </a:solidFill>
              </a:rPr>
              <a:t>generalize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population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630935" y="408590"/>
            <a:ext cx="3919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The </a:t>
            </a:r>
            <a:r>
              <a:rPr lang="it-IT" sz="2800" b="1" dirty="0" err="1" smtClean="0">
                <a:solidFill>
                  <a:srgbClr val="FFFF00"/>
                </a:solidFill>
              </a:rPr>
              <a:t>real-world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setting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74078" y="3363787"/>
            <a:ext cx="7073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bg1"/>
                </a:solidFill>
              </a:rPr>
              <a:t>- </a:t>
            </a:r>
            <a:r>
              <a:rPr lang="it-IT" sz="2400" b="1" dirty="0" err="1" smtClean="0">
                <a:solidFill>
                  <a:schemeClr val="bg1"/>
                </a:solidFill>
              </a:rPr>
              <a:t>To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confirm</a:t>
            </a:r>
            <a:r>
              <a:rPr lang="it-IT" sz="2400" b="1" dirty="0" smtClean="0">
                <a:solidFill>
                  <a:schemeClr val="bg1"/>
                </a:solidFill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</a:rPr>
              <a:t>the </a:t>
            </a:r>
            <a:r>
              <a:rPr lang="it-IT" sz="2400" b="1" dirty="0" err="1" smtClean="0">
                <a:solidFill>
                  <a:schemeClr val="bg1"/>
                </a:solidFill>
              </a:rPr>
              <a:t>better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outcome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observed</a:t>
            </a:r>
            <a:r>
              <a:rPr lang="it-IT" sz="2400" b="1" dirty="0" smtClean="0">
                <a:solidFill>
                  <a:schemeClr val="bg1"/>
                </a:solidFill>
              </a:rPr>
              <a:t> in </a:t>
            </a:r>
            <a:r>
              <a:rPr lang="it-IT" sz="2400" b="1" dirty="0" err="1" smtClean="0">
                <a:solidFill>
                  <a:schemeClr val="bg1"/>
                </a:solidFill>
              </a:rPr>
              <a:t>RCTs</a:t>
            </a:r>
            <a:r>
              <a:rPr lang="it-IT" sz="2400" b="1" dirty="0" smtClean="0">
                <a:solidFill>
                  <a:schemeClr val="bg1"/>
                </a:solidFill>
              </a:rPr>
              <a:t> (in a </a:t>
            </a:r>
            <a:r>
              <a:rPr lang="it-IT" sz="2400" b="1" dirty="0" err="1" smtClean="0">
                <a:solidFill>
                  <a:schemeClr val="bg1"/>
                </a:solidFill>
              </a:rPr>
              <a:t>longer</a:t>
            </a:r>
            <a:r>
              <a:rPr lang="it-IT" sz="2400" b="1" dirty="0" smtClean="0">
                <a:solidFill>
                  <a:schemeClr val="bg1"/>
                </a:solidFill>
              </a:rPr>
              <a:t> follow-up </a:t>
            </a:r>
            <a:r>
              <a:rPr lang="it-IT" sz="2400" b="1" dirty="0" err="1" smtClean="0">
                <a:solidFill>
                  <a:schemeClr val="bg1"/>
                </a:solidFill>
              </a:rPr>
              <a:t>period</a:t>
            </a:r>
            <a:r>
              <a:rPr lang="it-IT" sz="2400" b="1" dirty="0" smtClean="0">
                <a:solidFill>
                  <a:schemeClr val="bg1"/>
                </a:solidFill>
              </a:rPr>
              <a:t>)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74077" y="4595295"/>
            <a:ext cx="5938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bg1"/>
                </a:solidFill>
              </a:rPr>
              <a:t>- </a:t>
            </a:r>
            <a:r>
              <a:rPr lang="it-IT" sz="2400" b="1" dirty="0" err="1" smtClean="0">
                <a:solidFill>
                  <a:schemeClr val="bg1"/>
                </a:solidFill>
              </a:rPr>
              <a:t>To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verify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the </a:t>
            </a:r>
            <a:r>
              <a:rPr lang="it-IT" sz="2400" b="1" dirty="0" err="1" smtClean="0">
                <a:solidFill>
                  <a:schemeClr val="bg1"/>
                </a:solidFill>
              </a:rPr>
              <a:t>existence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of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subgroups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who</a:t>
            </a:r>
            <a:r>
              <a:rPr lang="it-IT" sz="2400" b="1" dirty="0" smtClean="0">
                <a:solidFill>
                  <a:schemeClr val="bg1"/>
                </a:solidFill>
              </a:rPr>
              <a:t> benefit </a:t>
            </a:r>
            <a:r>
              <a:rPr lang="it-IT" sz="2400" b="1" dirty="0" err="1" smtClean="0">
                <a:solidFill>
                  <a:schemeClr val="bg1"/>
                </a:solidFill>
              </a:rPr>
              <a:t>less</a:t>
            </a:r>
            <a:r>
              <a:rPr lang="it-IT" sz="2400" b="1" dirty="0" smtClean="0">
                <a:solidFill>
                  <a:schemeClr val="bg1"/>
                </a:solidFill>
              </a:rPr>
              <a:t> or more </a:t>
            </a:r>
            <a:r>
              <a:rPr lang="it-IT" sz="2400" b="1" dirty="0" err="1" smtClean="0">
                <a:solidFill>
                  <a:schemeClr val="bg1"/>
                </a:solidFill>
              </a:rPr>
              <a:t>from</a:t>
            </a:r>
            <a:r>
              <a:rPr lang="it-IT" sz="2400" b="1" dirty="0" smtClean="0">
                <a:solidFill>
                  <a:schemeClr val="bg1"/>
                </a:solidFill>
              </a:rPr>
              <a:t> treatment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60429" y="1718755"/>
            <a:ext cx="7073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bg1"/>
                </a:solidFill>
              </a:rPr>
              <a:t>- </a:t>
            </a:r>
            <a:r>
              <a:rPr lang="it-IT" sz="2400" b="1" dirty="0" err="1" smtClean="0">
                <a:solidFill>
                  <a:schemeClr val="bg1"/>
                </a:solidFill>
              </a:rPr>
              <a:t>To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</a:t>
            </a:r>
            <a:r>
              <a:rPr lang="it-IT" sz="2400" b="1" dirty="0" err="1" smtClean="0">
                <a:solidFill>
                  <a:schemeClr val="bg1"/>
                </a:solidFill>
              </a:rPr>
              <a:t>etermine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the </a:t>
            </a:r>
            <a:r>
              <a:rPr lang="it-IT" sz="2400" b="1" dirty="0" err="1" smtClean="0">
                <a:solidFill>
                  <a:schemeClr val="bg1"/>
                </a:solidFill>
              </a:rPr>
              <a:t>feasibility</a:t>
            </a:r>
            <a:r>
              <a:rPr lang="it-IT" sz="2400" b="1" dirty="0" smtClean="0">
                <a:solidFill>
                  <a:schemeClr val="bg1"/>
                </a:solidFill>
              </a:rPr>
              <a:t>  and </a:t>
            </a:r>
            <a:r>
              <a:rPr lang="it-IT" sz="2400" b="1" dirty="0" err="1" smtClean="0">
                <a:solidFill>
                  <a:schemeClr val="bg1"/>
                </a:solidFill>
              </a:rPr>
              <a:t>tollerability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of</a:t>
            </a:r>
            <a:r>
              <a:rPr lang="it-IT" sz="2400" b="1" dirty="0" smtClean="0">
                <a:solidFill>
                  <a:schemeClr val="bg1"/>
                </a:solidFill>
              </a:rPr>
              <a:t> treatment  in </a:t>
            </a:r>
            <a:r>
              <a:rPr lang="it-IT" sz="2400" b="1" dirty="0" err="1" smtClean="0">
                <a:solidFill>
                  <a:schemeClr val="bg1"/>
                </a:solidFill>
              </a:rPr>
              <a:t>patients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encountered</a:t>
            </a:r>
            <a:r>
              <a:rPr lang="it-IT" sz="2400" b="1" dirty="0" smtClean="0">
                <a:solidFill>
                  <a:schemeClr val="bg1"/>
                </a:solidFill>
              </a:rPr>
              <a:t> in the </a:t>
            </a:r>
            <a:r>
              <a:rPr lang="it-IT" sz="2400" b="1" dirty="0" err="1" smtClean="0">
                <a:solidFill>
                  <a:schemeClr val="bg1"/>
                </a:solidFill>
              </a:rPr>
              <a:t>clinical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practice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93434" y="2634018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HER2+ </a:t>
            </a:r>
            <a:r>
              <a:rPr lang="it-IT" sz="3600" dirty="0" err="1" smtClean="0">
                <a:solidFill>
                  <a:srgbClr val="FFFF00"/>
                </a:solidFill>
              </a:rPr>
              <a:t>Breast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Cancer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70245" y="3492984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chemeClr val="bg1"/>
                </a:solidFill>
              </a:rPr>
              <a:t>Adjuvant</a:t>
            </a:r>
            <a:r>
              <a:rPr lang="it-IT" sz="3600" dirty="0" smtClean="0">
                <a:solidFill>
                  <a:schemeClr val="bg1"/>
                </a:solidFill>
              </a:rPr>
              <a:t> scenario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4228" y="5727787"/>
            <a:ext cx="8596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At the close of the session, George W. Sledge Jr., M.D said in an interview: “I have never seen anything like this in 25 years of breast cancer research.”</a:t>
            </a:r>
            <a:endParaRPr lang="it-IT" sz="2000" b="1" dirty="0">
              <a:solidFill>
                <a:srgbClr val="FFFF00"/>
              </a:solidFill>
            </a:endParaRPr>
          </a:p>
        </p:txBody>
      </p:sp>
      <p:pic>
        <p:nvPicPr>
          <p:cNvPr id="124930" name="Picture 2" descr="Edward H. Rom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67" y="40944"/>
            <a:ext cx="1894954" cy="2485305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2695447" y="231169"/>
            <a:ext cx="6448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ORLANDO-- 2005-- ASCO annual meeting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361061" y="777907"/>
            <a:ext cx="6701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Edward H. </a:t>
            </a:r>
            <a:r>
              <a:rPr lang="en-US" dirty="0" err="1" smtClean="0">
                <a:solidFill>
                  <a:schemeClr val="bg1"/>
                </a:solidFill>
              </a:rPr>
              <a:t>Romond</a:t>
            </a:r>
            <a:r>
              <a:rPr lang="en-US" dirty="0" smtClean="0">
                <a:solidFill>
                  <a:schemeClr val="bg1"/>
                </a:solidFill>
              </a:rPr>
              <a:t>, M.D., University of Kentucky in Lexington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24932" name="Picture 4" descr="http://www.breastcancerupdate.com/bcu2005/6/images/2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061" y="1610435"/>
            <a:ext cx="5681152" cy="404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1098</Words>
  <Application>Microsoft Office PowerPoint</Application>
  <PresentationFormat>Presentazione su schermo (4:3)</PresentationFormat>
  <Paragraphs>247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39</vt:i4>
      </vt:variant>
    </vt:vector>
  </HeadingPairs>
  <TitlesOfParts>
    <vt:vector size="42" baseType="lpstr">
      <vt:lpstr>Tema di Office</vt:lpstr>
      <vt:lpstr>Struttura predefinita</vt:lpstr>
      <vt:lpstr>1_Struttura predefinita</vt:lpstr>
      <vt:lpstr>Diapositiva 1</vt:lpstr>
      <vt:lpstr>LEVEL OF EVIDENCE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Nino</dc:creator>
  <cp:lastModifiedBy>Nino</cp:lastModifiedBy>
  <cp:revision>14</cp:revision>
  <dcterms:created xsi:type="dcterms:W3CDTF">2018-04-15T18:30:14Z</dcterms:created>
  <dcterms:modified xsi:type="dcterms:W3CDTF">2018-04-20T07:58:51Z</dcterms:modified>
</cp:coreProperties>
</file>