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7" r:id="rId1"/>
  </p:sldMasterIdLst>
  <p:notesMasterIdLst>
    <p:notesMasterId r:id="rId44"/>
  </p:notesMasterIdLst>
  <p:sldIdLst>
    <p:sldId id="256" r:id="rId2"/>
    <p:sldId id="275" r:id="rId3"/>
    <p:sldId id="276" r:id="rId4"/>
    <p:sldId id="279" r:id="rId5"/>
    <p:sldId id="324" r:id="rId6"/>
    <p:sldId id="316" r:id="rId7"/>
    <p:sldId id="323" r:id="rId8"/>
    <p:sldId id="317" r:id="rId9"/>
    <p:sldId id="327" r:id="rId10"/>
    <p:sldId id="315" r:id="rId11"/>
    <p:sldId id="322" r:id="rId12"/>
    <p:sldId id="293" r:id="rId13"/>
    <p:sldId id="302" r:id="rId14"/>
    <p:sldId id="286" r:id="rId15"/>
    <p:sldId id="313" r:id="rId16"/>
    <p:sldId id="319" r:id="rId17"/>
    <p:sldId id="287" r:id="rId18"/>
    <p:sldId id="310" r:id="rId19"/>
    <p:sldId id="311" r:id="rId20"/>
    <p:sldId id="321" r:id="rId21"/>
    <p:sldId id="312" r:id="rId22"/>
    <p:sldId id="326" r:id="rId23"/>
    <p:sldId id="259" r:id="rId24"/>
    <p:sldId id="320" r:id="rId25"/>
    <p:sldId id="288" r:id="rId26"/>
    <p:sldId id="289" r:id="rId27"/>
    <p:sldId id="318" r:id="rId28"/>
    <p:sldId id="290" r:id="rId29"/>
    <p:sldId id="294" r:id="rId30"/>
    <p:sldId id="291" r:id="rId31"/>
    <p:sldId id="303" r:id="rId32"/>
    <p:sldId id="304" r:id="rId33"/>
    <p:sldId id="305" r:id="rId34"/>
    <p:sldId id="306" r:id="rId35"/>
    <p:sldId id="260" r:id="rId36"/>
    <p:sldId id="261" r:id="rId37"/>
    <p:sldId id="285" r:id="rId38"/>
    <p:sldId id="314" r:id="rId39"/>
    <p:sldId id="307" r:id="rId40"/>
    <p:sldId id="309" r:id="rId41"/>
    <p:sldId id="257" r:id="rId42"/>
    <p:sldId id="325" r:id="rId4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rova prov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9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982" autoAdjust="0"/>
  </p:normalViewPr>
  <p:slideViewPr>
    <p:cSldViewPr snapToGrid="0" snapToObjects="1">
      <p:cViewPr varScale="1">
        <p:scale>
          <a:sx n="87" d="100"/>
          <a:sy n="87" d="100"/>
        </p:scale>
        <p:origin x="10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ohne:Desktop:Workbook1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6.7463813767641503E-2"/>
                  <c:y val="6.8126044661737995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F6B-44E7-991E-FB7439D0A957}"/>
                </c:ext>
              </c:extLst>
            </c:dLbl>
            <c:dLbl>
              <c:idx val="1"/>
              <c:layout>
                <c:manualLayout>
                  <c:x val="1.1104162371693101E-2"/>
                  <c:y val="-8.114984785183359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F6B-44E7-991E-FB7439D0A957}"/>
                </c:ext>
              </c:extLst>
            </c:dLbl>
            <c:dLbl>
              <c:idx val="2"/>
              <c:layout>
                <c:manualLayout>
                  <c:x val="8.5778540987390295E-2"/>
                  <c:y val="-2.004153442810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F6B-44E7-991E-FB7439D0A957}"/>
                </c:ext>
              </c:extLst>
            </c:dLbl>
            <c:dLbl>
              <c:idx val="3"/>
              <c:layout>
                <c:manualLayout>
                  <c:x val="5.6268857093607197E-2"/>
                  <c:y val="3.79886296882821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F6B-44E7-991E-FB7439D0A957}"/>
                </c:ext>
              </c:extLst>
            </c:dLbl>
            <c:dLbl>
              <c:idx val="4"/>
              <c:layout>
                <c:manualLayout>
                  <c:x val="1.7301785288559201E-2"/>
                  <c:y val="-1.29928594921542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/>
                        <a:cs typeface="Times New Roman"/>
                      </a:rPr>
                      <a:t>BRCA1 </a:t>
                    </a:r>
                    <a:r>
                      <a:rPr lang="en-US" dirty="0" err="1" smtClean="0">
                        <a:latin typeface="Times New Roman"/>
                        <a:cs typeface="Times New Roman"/>
                      </a:rPr>
                      <a:t>methyl’n</a:t>
                    </a:r>
                    <a:r>
                      <a:rPr lang="en-US" dirty="0">
                        <a:latin typeface="Times New Roman"/>
                        <a:cs typeface="Times New Roman"/>
                      </a:rPr>
                      <a:t>
11%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F6B-44E7-991E-FB7439D0A957}"/>
                </c:ext>
              </c:extLst>
            </c:dLbl>
            <c:dLbl>
              <c:idx val="5"/>
              <c:layout>
                <c:manualLayout>
                  <c:x val="3.2663656515012303E-2"/>
                  <c:y val="-5.6357228975463497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/>
                        <a:cs typeface="Times New Roman"/>
                      </a:rPr>
                      <a:t>EMSY </a:t>
                    </a:r>
                    <a:r>
                      <a:rPr lang="en-US" dirty="0" err="1" smtClean="0">
                        <a:latin typeface="Times New Roman"/>
                        <a:cs typeface="Times New Roman"/>
                      </a:rPr>
                      <a:t>ampl</a:t>
                    </a:r>
                    <a:r>
                      <a:rPr lang="en-US" dirty="0" smtClean="0">
                        <a:latin typeface="Times New Roman"/>
                        <a:cs typeface="Times New Roman"/>
                      </a:rPr>
                      <a:t> </a:t>
                    </a:r>
                    <a:r>
                      <a:rPr lang="en-US" dirty="0">
                        <a:latin typeface="Times New Roman"/>
                        <a:cs typeface="Times New Roman"/>
                      </a:rPr>
                      <a:t>
6%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F6B-44E7-991E-FB7439D0A957}"/>
                </c:ext>
              </c:extLst>
            </c:dLbl>
            <c:dLbl>
              <c:idx val="6"/>
              <c:layout>
                <c:manualLayout>
                  <c:x val="8.8100610068608198E-2"/>
                  <c:y val="6.004325130425199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F6B-44E7-991E-FB7439D0A957}"/>
                </c:ext>
              </c:extLst>
            </c:dLbl>
            <c:dLbl>
              <c:idx val="7"/>
              <c:layout>
                <c:manualLayout>
                  <c:x val="4.9030842805309699E-2"/>
                  <c:y val="-5.45008357293905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F6B-44E7-991E-FB7439D0A957}"/>
                </c:ext>
              </c:extLst>
            </c:dLbl>
            <c:dLbl>
              <c:idx val="8"/>
              <c:layout>
                <c:manualLayout>
                  <c:x val="0.13051210673878"/>
                  <c:y val="-0.16480014613411001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/>
                        <a:cs typeface="Times New Roman"/>
                      </a:rPr>
                      <a:t>CCNE1 </a:t>
                    </a:r>
                    <a:r>
                      <a:rPr lang="en-US" dirty="0" smtClean="0">
                        <a:latin typeface="Times New Roman"/>
                        <a:cs typeface="Times New Roman"/>
                      </a:rPr>
                      <a:t>amp</a:t>
                    </a:r>
                    <a:r>
                      <a:rPr lang="en-US" baseline="0" dirty="0" smtClean="0">
                        <a:latin typeface="Times New Roman"/>
                        <a:cs typeface="Times New Roman"/>
                      </a:rPr>
                      <a:t> </a:t>
                    </a:r>
                    <a:r>
                      <a:rPr lang="en-US" dirty="0" smtClean="0">
                        <a:latin typeface="Times New Roman"/>
                        <a:cs typeface="Times New Roman"/>
                      </a:rPr>
                      <a:t>15</a:t>
                    </a:r>
                    <a:r>
                      <a:rPr lang="en-US" dirty="0">
                        <a:latin typeface="Times New Roman"/>
                        <a:cs typeface="Times New Roman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F6B-44E7-991E-FB7439D0A957}"/>
                </c:ext>
              </c:extLst>
            </c:dLbl>
            <c:dLbl>
              <c:idx val="9"/>
              <c:layout>
                <c:manualLayout>
                  <c:x val="9.5432297971159999E-2"/>
                  <c:y val="9.240811343760030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F6B-44E7-991E-FB7439D0A957}"/>
                </c:ext>
              </c:extLst>
            </c:dLbl>
            <c:dLbl>
              <c:idx val="10"/>
              <c:layout>
                <c:manualLayout>
                  <c:x val="0.162917985387078"/>
                  <c:y val="0.1250624304379039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F6B-44E7-991E-FB7439D0A9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/>
                    <a:cs typeface="Times New Roman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19050"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Sheet1!$E$2:$E$12</c:f>
              <c:strCache>
                <c:ptCount val="11"/>
                <c:pt idx="0">
                  <c:v>BRCA1 germline</c:v>
                </c:pt>
                <c:pt idx="1">
                  <c:v>BRCA2 germline</c:v>
                </c:pt>
                <c:pt idx="2">
                  <c:v>BRCA1 somatic </c:v>
                </c:pt>
                <c:pt idx="3">
                  <c:v>BRCA2 somatic </c:v>
                </c:pt>
                <c:pt idx="4">
                  <c:v>BRCA1 methylation</c:v>
                </c:pt>
                <c:pt idx="5">
                  <c:v>EMSY amplification </c:v>
                </c:pt>
                <c:pt idx="6">
                  <c:v>PTEN loss</c:v>
                </c:pt>
                <c:pt idx="7">
                  <c:v>other HRD</c:v>
                </c:pt>
                <c:pt idx="8">
                  <c:v>CCNE1 amplification</c:v>
                </c:pt>
                <c:pt idx="9">
                  <c:v>MMR germline </c:v>
                </c:pt>
                <c:pt idx="10">
                  <c:v>other</c:v>
                </c:pt>
              </c:strCache>
            </c:strRef>
          </c:cat>
          <c:val>
            <c:numRef>
              <c:f>Sheet1!$F$2:$F$12</c:f>
              <c:numCache>
                <c:formatCode>0%</c:formatCode>
                <c:ptCount val="11"/>
                <c:pt idx="0">
                  <c:v>8.0000000000000196E-2</c:v>
                </c:pt>
                <c:pt idx="1">
                  <c:v>6.0000000000000199E-2</c:v>
                </c:pt>
                <c:pt idx="2">
                  <c:v>3.00000000000002E-2</c:v>
                </c:pt>
                <c:pt idx="3">
                  <c:v>3.00000000000002E-2</c:v>
                </c:pt>
                <c:pt idx="4">
                  <c:v>0.11</c:v>
                </c:pt>
                <c:pt idx="5">
                  <c:v>6.0000000000000199E-2</c:v>
                </c:pt>
                <c:pt idx="6">
                  <c:v>5.00000000000001E-2</c:v>
                </c:pt>
                <c:pt idx="7">
                  <c:v>7.0000000000000007E-2</c:v>
                </c:pt>
                <c:pt idx="8">
                  <c:v>0.15</c:v>
                </c:pt>
                <c:pt idx="9">
                  <c:v>0.02</c:v>
                </c:pt>
                <c:pt idx="10">
                  <c:v>0.34000000000000102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F6B-44E7-991E-FB7439D0A95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200" b="1" i="0">
          <a:latin typeface=""/>
        </a:defRPr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N° of publications on ovarian cancer stem cells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Foglio1!$A$2:$A$6</c:f>
              <c:strCache>
                <c:ptCount val="5"/>
                <c:pt idx="0">
                  <c:v>1967-1977</c:v>
                </c:pt>
                <c:pt idx="1">
                  <c:v>1977-1987</c:v>
                </c:pt>
                <c:pt idx="2">
                  <c:v>1987-1997</c:v>
                </c:pt>
                <c:pt idx="3">
                  <c:v>1997-2007</c:v>
                </c:pt>
                <c:pt idx="4">
                  <c:v>2007-2017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1">
                  <c:v>123</c:v>
                </c:pt>
                <c:pt idx="2">
                  <c:v>254</c:v>
                </c:pt>
                <c:pt idx="3">
                  <c:v>348</c:v>
                </c:pt>
                <c:pt idx="4">
                  <c:v>1127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C8-427C-8DF0-E69C85597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5486936"/>
        <c:axId val="2062528328"/>
      </c:barChart>
      <c:catAx>
        <c:axId val="-2085486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62528328"/>
        <c:crosses val="autoZero"/>
        <c:auto val="1"/>
        <c:lblAlgn val="ctr"/>
        <c:lblOffset val="100"/>
        <c:noMultiLvlLbl val="0"/>
      </c:catAx>
      <c:valAx>
        <c:axId val="2062528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54869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/>
          <a:cs typeface="Times New Roman"/>
        </a:defRPr>
      </a:pPr>
      <a:endParaRPr lang="it-IT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5-20T12:45:56.545" idx="1">
    <p:pos x="4544" y="160"/>
    <p:text>non è in vivo?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92DE-7234-754D-882F-A3E2860CDEA1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65FFD-D4DE-0143-B54C-F68C4B2B126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3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Sul</a:t>
            </a:r>
            <a:r>
              <a:rPr lang="it-IT" baseline="0" dirty="0" smtClean="0"/>
              <a:t> mio lavoro i meccanismi legati a </a:t>
            </a:r>
            <a:r>
              <a:rPr lang="it-IT" baseline="0" dirty="0" err="1" smtClean="0"/>
              <a:t>CSCs</a:t>
            </a:r>
            <a:r>
              <a:rPr lang="it-IT" baseline="0" dirty="0" smtClean="0"/>
              <a:t> sono: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effluxion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 smtClean="0">
              <a:effectLst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glutathione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(GSH)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 smtClean="0">
              <a:effectLst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apoptosis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endParaRPr lang="it-IT" dirty="0" smtClean="0">
              <a:effectLst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enrichment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CSCs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progression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 smtClean="0">
              <a:effectLst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dormancy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CSC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quiescence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 smtClean="0">
              <a:effectLst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FD-D4DE-0143-B54C-F68C4B2B1266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09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ALDH1A1,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17 ALDH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isoforms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intracellular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enzyme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oxidizes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aldehydes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detoxifying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role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retinol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retinoic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acid,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mediating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control on</a:t>
            </a: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differentiation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pathways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ALDH1A1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population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hematopoietic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stem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isolate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stem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transplants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Using the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ALDEFLUOR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assay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functional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flow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cytometric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assay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identifies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active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ALDH1A1, TIC-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enriched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populations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identified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multiple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malignancies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(20),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including breast (11–14), colon (15–16), pancreas (17), lung (18), and liver (19).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importantly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ALDH1A1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implicated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chemoresistance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pathways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whether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targeting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ALDH1A1 can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sensitize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resistant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</a:t>
            </a: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chemotherapy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therefore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target for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cancer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stem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cell-directed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therapy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sought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characterize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expression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ALDH1A1 in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ovarian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cancer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</a:t>
            </a: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samples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TIC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properties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examine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whether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targeting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ALDH1A1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sensitizes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chemotherapy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vitro  and in vivo 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ovarian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cancer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FD-D4DE-0143-B54C-F68C4B2B1266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777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fld id="{7F8801D1-5239-0840-B125-BF71DA7CF12A}" type="slidenum">
              <a:rPr lang="it-IT" sz="1200">
                <a:latin typeface="Calibri" charset="0"/>
              </a:rPr>
              <a:pPr/>
              <a:t>32</a:t>
            </a:fld>
            <a:endParaRPr lang="it-IT" sz="1200">
              <a:latin typeface="Calibri" charset="0"/>
            </a:endParaRPr>
          </a:p>
        </p:txBody>
      </p:sp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3428C067-9245-7A41-A49F-04FCBA570E5F}" type="slidenum">
              <a:rPr lang="it-IT" sz="1200">
                <a:latin typeface="Arial" charset="0"/>
                <a:cs typeface="Times New Roman" charset="0"/>
              </a:rPr>
              <a:pPr algn="r" eaLnBrk="1" hangingPunct="1"/>
              <a:t>32</a:t>
            </a:fld>
            <a:endParaRPr lang="it-IT" sz="1200">
              <a:latin typeface="Arial" charset="0"/>
              <a:cs typeface="Times New Roman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711-C4BB-F74D-B00B-5E37A03BE813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C823-EE7F-D24F-A5C3-EDACE378C4A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711-C4BB-F74D-B00B-5E37A03BE813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C823-EE7F-D24F-A5C3-EDACE378C4A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711-C4BB-F74D-B00B-5E37A03BE813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C823-EE7F-D24F-A5C3-EDACE378C4A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711-C4BB-F74D-B00B-5E37A03BE813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C823-EE7F-D24F-A5C3-EDACE378C4A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711-C4BB-F74D-B00B-5E37A03BE813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C823-EE7F-D24F-A5C3-EDACE378C4A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711-C4BB-F74D-B00B-5E37A03BE813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C823-EE7F-D24F-A5C3-EDACE378C4A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711-C4BB-F74D-B00B-5E37A03BE813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C823-EE7F-D24F-A5C3-EDACE378C4A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711-C4BB-F74D-B00B-5E37A03BE813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C823-EE7F-D24F-A5C3-EDACE378C4A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711-C4BB-F74D-B00B-5E37A03BE813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C823-EE7F-D24F-A5C3-EDACE378C4A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711-C4BB-F74D-B00B-5E37A03BE813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C823-EE7F-D24F-A5C3-EDACE378C4A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711-C4BB-F74D-B00B-5E37A03BE813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C823-EE7F-D24F-A5C3-EDACE378C4A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711-C4BB-F74D-B00B-5E37A03BE813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C823-EE7F-D24F-A5C3-EDACE378C4A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A63D711-C4BB-F74D-B00B-5E37A03BE813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B17C823-EE7F-D24F-A5C3-EDACE378C4A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10" Type="http://schemas.openxmlformats.org/officeDocument/2006/relationships/comments" Target="../comments/comment1.xml"/><Relationship Id="rId4" Type="http://schemas.openxmlformats.org/officeDocument/2006/relationships/image" Target="../media/image59.png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965199" y="2859116"/>
            <a:ext cx="7772400" cy="954107"/>
          </a:xfrm>
          <a:prstGeom prst="rect">
            <a:avLst/>
          </a:prstGeom>
          <a:ln w="38100" cmpd="sng">
            <a:noFill/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Times New Roman"/>
                <a:cs typeface="Times New Roman"/>
              </a:rPr>
              <a:t> </a:t>
            </a:r>
            <a:r>
              <a:rPr lang="it-IT" sz="2800" b="1" dirty="0" err="1">
                <a:latin typeface="Times New Roman"/>
                <a:cs typeface="Times New Roman"/>
              </a:rPr>
              <a:t>Biological</a:t>
            </a:r>
            <a:r>
              <a:rPr lang="it-IT" sz="2800" b="1" dirty="0">
                <a:latin typeface="Times New Roman"/>
                <a:cs typeface="Times New Roman"/>
              </a:rPr>
              <a:t> and </a:t>
            </a:r>
            <a:r>
              <a:rPr lang="it-IT" sz="2800" b="1" dirty="0" err="1">
                <a:latin typeface="Times New Roman"/>
                <a:cs typeface="Times New Roman"/>
              </a:rPr>
              <a:t>clinical</a:t>
            </a:r>
            <a:r>
              <a:rPr lang="it-IT" sz="2800" b="1" dirty="0">
                <a:latin typeface="Times New Roman"/>
                <a:cs typeface="Times New Roman"/>
              </a:rPr>
              <a:t> impact of </a:t>
            </a:r>
            <a:r>
              <a:rPr lang="it-IT" sz="2800" b="1" dirty="0" err="1">
                <a:latin typeface="Times New Roman"/>
                <a:cs typeface="Times New Roman"/>
              </a:rPr>
              <a:t>cancer</a:t>
            </a:r>
            <a:r>
              <a:rPr lang="it-IT" sz="2800" b="1" dirty="0">
                <a:latin typeface="Times New Roman"/>
                <a:cs typeface="Times New Roman"/>
              </a:rPr>
              <a:t> </a:t>
            </a:r>
            <a:r>
              <a:rPr lang="it-IT" sz="2800" b="1" dirty="0" err="1">
                <a:latin typeface="Times New Roman"/>
                <a:cs typeface="Times New Roman"/>
              </a:rPr>
              <a:t>stem</a:t>
            </a:r>
            <a:r>
              <a:rPr lang="it-IT" sz="2800" b="1" dirty="0">
                <a:latin typeface="Times New Roman"/>
                <a:cs typeface="Times New Roman"/>
              </a:rPr>
              <a:t> </a:t>
            </a:r>
            <a:r>
              <a:rPr lang="it-IT" sz="2800" b="1" dirty="0" err="1">
                <a:latin typeface="Times New Roman"/>
                <a:cs typeface="Times New Roman"/>
              </a:rPr>
              <a:t>cells</a:t>
            </a:r>
            <a:r>
              <a:rPr lang="it-IT" sz="2800" b="1" dirty="0">
                <a:latin typeface="Times New Roman"/>
                <a:cs typeface="Times New Roman"/>
              </a:rPr>
              <a:t> in </a:t>
            </a:r>
            <a:r>
              <a:rPr lang="it-IT" sz="2800" b="1" dirty="0" err="1">
                <a:latin typeface="Times New Roman"/>
                <a:cs typeface="Times New Roman"/>
              </a:rPr>
              <a:t>ovarian</a:t>
            </a:r>
            <a:r>
              <a:rPr lang="it-IT" sz="2800" b="1" dirty="0">
                <a:latin typeface="Times New Roman"/>
                <a:cs typeface="Times New Roman"/>
              </a:rPr>
              <a:t> </a:t>
            </a:r>
            <a:r>
              <a:rPr lang="it-IT" sz="2800" b="1" dirty="0" err="1">
                <a:latin typeface="Times New Roman"/>
                <a:cs typeface="Times New Roman"/>
              </a:rPr>
              <a:t>cancer</a:t>
            </a:r>
            <a:endParaRPr lang="it-IT" sz="2800" b="1" dirty="0">
              <a:latin typeface="Times New Roman"/>
              <a:cs typeface="Times New Roman"/>
            </a:endParaRPr>
          </a:p>
        </p:txBody>
      </p:sp>
      <p:pic>
        <p:nvPicPr>
          <p:cNvPr id="7" name="Immagine 6" descr="Schermata 2017-05-08 alle 22.15.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6" t="16276" r="49927" b="25517"/>
          <a:stretch/>
        </p:blipFill>
        <p:spPr>
          <a:xfrm>
            <a:off x="214627" y="886134"/>
            <a:ext cx="352474" cy="5463004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1460500" y="943315"/>
            <a:ext cx="632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Auditorium </a:t>
            </a:r>
            <a:r>
              <a:rPr lang="en-US" dirty="0">
                <a:latin typeface="Times New Roman"/>
                <a:cs typeface="Times New Roman"/>
              </a:rPr>
              <a:t>c/o </a:t>
            </a:r>
            <a:r>
              <a:rPr lang="en-US" dirty="0" err="1">
                <a:latin typeface="Times New Roman"/>
                <a:cs typeface="Times New Roman"/>
              </a:rPr>
              <a:t>Rettorato</a:t>
            </a:r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dirty="0" err="1">
                <a:latin typeface="Times New Roman"/>
                <a:cs typeface="Times New Roman"/>
              </a:rPr>
              <a:t>Università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degli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Studi</a:t>
            </a:r>
            <a:r>
              <a:rPr lang="en-US" dirty="0">
                <a:latin typeface="Times New Roman"/>
                <a:cs typeface="Times New Roman"/>
              </a:rPr>
              <a:t> “G. D’Annunzio</a:t>
            </a:r>
            <a:r>
              <a:rPr lang="en-US" dirty="0" smtClean="0">
                <a:latin typeface="Times New Roman"/>
                <a:cs typeface="Times New Roman"/>
              </a:rPr>
              <a:t>” Chieti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2319471" y="233484"/>
            <a:ext cx="435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TOWARDS PRECISION</a:t>
            </a:r>
            <a:endParaRPr lang="it-IT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it-IT" b="1" dirty="0">
                <a:solidFill>
                  <a:prstClr val="black"/>
                </a:solidFill>
                <a:latin typeface="Times New Roman"/>
                <a:cs typeface="Times New Roman"/>
              </a:rPr>
              <a:t>MEDICINE </a:t>
            </a:r>
            <a:r>
              <a:rPr lang="it-IT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IN CANCER TREATMENT</a:t>
            </a:r>
            <a:endParaRPr lang="it-IT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214627" y="231083"/>
            <a:ext cx="155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i="1" dirty="0">
                <a:solidFill>
                  <a:prstClr val="black"/>
                </a:solidFill>
                <a:latin typeface="Times New Roman"/>
                <a:cs typeface="Times New Roman"/>
              </a:rPr>
              <a:t>May 26, 2017</a:t>
            </a:r>
          </a:p>
        </p:txBody>
      </p:sp>
      <p:pic>
        <p:nvPicPr>
          <p:cNvPr id="40" name="Immagine 39" descr="Schermata 2017-05-09 alle 20.24.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35075" r="32917" b="37333"/>
          <a:stretch/>
        </p:blipFill>
        <p:spPr>
          <a:xfrm>
            <a:off x="2560770" y="3965623"/>
            <a:ext cx="4114800" cy="1576882"/>
          </a:xfrm>
          <a:prstGeom prst="rect">
            <a:avLst/>
          </a:prstGeom>
        </p:spPr>
      </p:pic>
      <p:sp>
        <p:nvSpPr>
          <p:cNvPr id="41" name="CasellaDiTesto 40"/>
          <p:cNvSpPr txBox="1"/>
          <p:nvPr/>
        </p:nvSpPr>
        <p:spPr>
          <a:xfrm>
            <a:off x="6821690" y="516619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latin typeface="Times New Roman"/>
                <a:cs typeface="Times New Roman"/>
              </a:rPr>
              <a:t>by Ugo Cavallaro</a:t>
            </a:r>
            <a:endParaRPr lang="it-IT" b="1" i="1" dirty="0">
              <a:latin typeface="Times New Roman"/>
              <a:cs typeface="Times New Roman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150533" y="5945588"/>
            <a:ext cx="4872337" cy="64633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Times New Roman"/>
                <a:cs typeface="Times New Roman"/>
              </a:rPr>
              <a:t>Relatore: dott.ssa Federica </a:t>
            </a:r>
            <a:r>
              <a:rPr lang="it-IT" b="1" dirty="0" err="1" smtClean="0">
                <a:latin typeface="Times New Roman"/>
                <a:cs typeface="Times New Roman"/>
              </a:rPr>
              <a:t>Tomao</a:t>
            </a:r>
            <a:endParaRPr lang="it-IT" b="1" dirty="0" smtClean="0">
              <a:latin typeface="Times New Roman"/>
              <a:cs typeface="Times New Roman"/>
            </a:endParaRPr>
          </a:p>
          <a:p>
            <a:pPr algn="ctr"/>
            <a:r>
              <a:rPr lang="it-IT" b="1" dirty="0" smtClean="0">
                <a:latin typeface="Times New Roman"/>
                <a:cs typeface="Times New Roman"/>
              </a:rPr>
              <a:t>Università di Roma “Sapienza”</a:t>
            </a:r>
            <a:endParaRPr lang="it-IT" b="1" dirty="0">
              <a:latin typeface="Times New Roman"/>
              <a:cs typeface="Times New Roman"/>
            </a:endParaRPr>
          </a:p>
        </p:txBody>
      </p:sp>
      <p:grpSp>
        <p:nvGrpSpPr>
          <p:cNvPr id="43" name="Gruppo 42"/>
          <p:cNvGrpSpPr/>
          <p:nvPr/>
        </p:nvGrpSpPr>
        <p:grpSpPr>
          <a:xfrm>
            <a:off x="2150533" y="1748371"/>
            <a:ext cx="5486400" cy="697652"/>
            <a:chOff x="2150533" y="6117171"/>
            <a:chExt cx="5486400" cy="697652"/>
          </a:xfrm>
        </p:grpSpPr>
        <p:pic>
          <p:nvPicPr>
            <p:cNvPr id="44" name="Immagine 43" descr="Schermata 2017-05-08 alle 22.15.0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0" t="74214" r="30170" b="13579"/>
            <a:stretch/>
          </p:blipFill>
          <p:spPr>
            <a:xfrm>
              <a:off x="2150533" y="6117172"/>
              <a:ext cx="5486400" cy="697651"/>
            </a:xfrm>
            <a:prstGeom prst="rect">
              <a:avLst/>
            </a:prstGeom>
          </p:spPr>
        </p:pic>
        <p:sp>
          <p:nvSpPr>
            <p:cNvPr id="45" name="Rettangolo 44"/>
            <p:cNvSpPr/>
            <p:nvPr/>
          </p:nvSpPr>
          <p:spPr>
            <a:xfrm>
              <a:off x="2315435" y="6117171"/>
              <a:ext cx="1789149" cy="2619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4104584" y="6117172"/>
              <a:ext cx="252718" cy="15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7" name="Immagine 46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7739" y="5802267"/>
            <a:ext cx="714721" cy="788658"/>
          </a:xfrm>
          <a:prstGeom prst="ellipse">
            <a:avLst/>
          </a:prstGeom>
          <a:ln>
            <a:noFill/>
          </a:ln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51980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7-05-24 alle 22.58.4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t="30223" r="57223" b="20889"/>
          <a:stretch/>
        </p:blipFill>
        <p:spPr>
          <a:xfrm>
            <a:off x="5359400" y="2692399"/>
            <a:ext cx="3517900" cy="361653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124409" y="169336"/>
            <a:ext cx="7658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latin typeface="Times New Roman"/>
                <a:cs typeface="Times New Roman"/>
              </a:rPr>
              <a:t>The TCGA new </a:t>
            </a:r>
            <a:r>
              <a:rPr lang="it-IT" sz="2800" b="1" dirty="0" err="1" smtClean="0">
                <a:latin typeface="Times New Roman"/>
                <a:cs typeface="Times New Roman"/>
              </a:rPr>
              <a:t>genomic</a:t>
            </a:r>
            <a:r>
              <a:rPr lang="it-IT" sz="2800" b="1" dirty="0" smtClean="0">
                <a:latin typeface="Times New Roman"/>
                <a:cs typeface="Times New Roman"/>
              </a:rPr>
              <a:t> </a:t>
            </a:r>
            <a:r>
              <a:rPr lang="it-IT" sz="2800" b="1" dirty="0" err="1" smtClean="0">
                <a:latin typeface="Times New Roman"/>
                <a:cs typeface="Times New Roman"/>
              </a:rPr>
              <a:t>classification</a:t>
            </a:r>
            <a:r>
              <a:rPr lang="it-IT" sz="2800" b="1" dirty="0" smtClean="0">
                <a:latin typeface="Times New Roman"/>
                <a:cs typeface="Times New Roman"/>
              </a:rPr>
              <a:t> of </a:t>
            </a:r>
            <a:r>
              <a:rPr lang="it-IT" sz="2800" b="1" dirty="0" err="1" smtClean="0">
                <a:latin typeface="Times New Roman"/>
                <a:cs typeface="Times New Roman"/>
              </a:rPr>
              <a:t>HGSCs</a:t>
            </a:r>
            <a:endParaRPr lang="it-IT" sz="2800" b="1" dirty="0">
              <a:latin typeface="Times New Roman"/>
              <a:cs typeface="Times New Roman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66700" y="1066799"/>
            <a:ext cx="50927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b="1" dirty="0" err="1" smtClean="0">
                <a:latin typeface="Times New Roman"/>
                <a:cs typeface="Times New Roman"/>
              </a:rPr>
              <a:t>Immunoreactive</a:t>
            </a:r>
            <a:r>
              <a:rPr lang="it-IT" dirty="0">
                <a:latin typeface="Times New Roman"/>
                <a:cs typeface="Times New Roman"/>
              </a:rPr>
              <a:t>: </a:t>
            </a:r>
            <a:r>
              <a:rPr lang="it-IT" dirty="0" smtClean="0">
                <a:latin typeface="Times New Roman"/>
                <a:cs typeface="Times New Roman"/>
              </a:rPr>
              <a:t>T</a:t>
            </a:r>
            <a:r>
              <a:rPr lang="it-IT" dirty="0">
                <a:latin typeface="Times New Roman"/>
                <a:cs typeface="Times New Roman"/>
              </a:rPr>
              <a:t>-</a:t>
            </a:r>
            <a:r>
              <a:rPr lang="it-IT" dirty="0" err="1">
                <a:latin typeface="Times New Roman"/>
                <a:cs typeface="Times New Roman"/>
              </a:rPr>
              <a:t>cell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chemokine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ligands</a:t>
            </a:r>
            <a:r>
              <a:rPr lang="it-IT" dirty="0">
                <a:latin typeface="Times New Roman"/>
                <a:cs typeface="Times New Roman"/>
              </a:rPr>
              <a:t>, CXCL11 and CXCL10, and the </a:t>
            </a:r>
            <a:r>
              <a:rPr lang="it-IT" dirty="0" err="1">
                <a:latin typeface="Times New Roman"/>
                <a:cs typeface="Times New Roman"/>
              </a:rPr>
              <a:t>receptor</a:t>
            </a:r>
            <a:r>
              <a:rPr lang="it-IT" dirty="0">
                <a:latin typeface="Times New Roman"/>
                <a:cs typeface="Times New Roman"/>
              </a:rPr>
              <a:t>, CXCR3,  </a:t>
            </a:r>
          </a:p>
          <a:p>
            <a:endParaRPr lang="it-IT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b="1" dirty="0" err="1" smtClean="0">
                <a:latin typeface="Times New Roman"/>
                <a:cs typeface="Times New Roman"/>
              </a:rPr>
              <a:t>Differentiated</a:t>
            </a:r>
            <a:r>
              <a:rPr lang="it-IT" dirty="0">
                <a:latin typeface="Times New Roman"/>
                <a:cs typeface="Times New Roman"/>
              </a:rPr>
              <a:t>: </a:t>
            </a:r>
            <a:r>
              <a:rPr lang="it-IT" dirty="0" smtClean="0">
                <a:latin typeface="Times New Roman"/>
                <a:cs typeface="Times New Roman"/>
              </a:rPr>
              <a:t>high </a:t>
            </a:r>
            <a:r>
              <a:rPr lang="it-IT" dirty="0" err="1">
                <a:latin typeface="Times New Roman"/>
                <a:cs typeface="Times New Roman"/>
              </a:rPr>
              <a:t>expression</a:t>
            </a:r>
            <a:r>
              <a:rPr lang="it-IT" dirty="0">
                <a:latin typeface="Times New Roman"/>
                <a:cs typeface="Times New Roman"/>
              </a:rPr>
              <a:t> of MUC16 and MUC1 and with </a:t>
            </a:r>
            <a:r>
              <a:rPr lang="it-IT" dirty="0" err="1">
                <a:latin typeface="Times New Roman"/>
                <a:cs typeface="Times New Roman"/>
              </a:rPr>
              <a:t>expression</a:t>
            </a:r>
            <a:r>
              <a:rPr lang="it-IT" dirty="0">
                <a:latin typeface="Times New Roman"/>
                <a:cs typeface="Times New Roman"/>
              </a:rPr>
              <a:t> of the </a:t>
            </a:r>
            <a:r>
              <a:rPr lang="it-IT" dirty="0" err="1">
                <a:latin typeface="Times New Roman"/>
                <a:cs typeface="Times New Roman"/>
              </a:rPr>
              <a:t>secretory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fallopian</a:t>
            </a:r>
            <a:r>
              <a:rPr lang="it-IT" dirty="0">
                <a:latin typeface="Times New Roman"/>
                <a:cs typeface="Times New Roman"/>
              </a:rPr>
              <a:t> tube maker SLPI, </a:t>
            </a:r>
            <a:r>
              <a:rPr lang="it-IT" dirty="0" err="1">
                <a:latin typeface="Times New Roman"/>
                <a:cs typeface="Times New Roman"/>
              </a:rPr>
              <a:t>suggesting</a:t>
            </a:r>
            <a:r>
              <a:rPr lang="it-IT" dirty="0">
                <a:latin typeface="Times New Roman"/>
                <a:cs typeface="Times New Roman"/>
              </a:rPr>
              <a:t> a more mature stage of </a:t>
            </a:r>
            <a:r>
              <a:rPr lang="it-IT" dirty="0" err="1">
                <a:latin typeface="Times New Roman"/>
                <a:cs typeface="Times New Roman"/>
              </a:rPr>
              <a:t>development</a:t>
            </a:r>
            <a:r>
              <a:rPr lang="it-IT" dirty="0">
                <a:latin typeface="Times New Roman"/>
                <a:cs typeface="Times New Roman"/>
              </a:rPr>
              <a:t> </a:t>
            </a:r>
            <a:endParaRPr lang="it-IT" dirty="0" smtClean="0">
              <a:latin typeface="Times New Roman"/>
              <a:cs typeface="Times New Roman"/>
            </a:endParaRPr>
          </a:p>
          <a:p>
            <a:endParaRPr lang="it-IT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b="1" dirty="0" smtClean="0">
                <a:latin typeface="Times New Roman"/>
                <a:cs typeface="Times New Roman"/>
              </a:rPr>
              <a:t>Proliferative</a:t>
            </a:r>
            <a:r>
              <a:rPr lang="it-IT" dirty="0" smtClean="0">
                <a:latin typeface="Times New Roman"/>
                <a:cs typeface="Times New Roman"/>
              </a:rPr>
              <a:t>: </a:t>
            </a:r>
            <a:r>
              <a:rPr lang="it-IT" dirty="0">
                <a:latin typeface="Times New Roman"/>
                <a:cs typeface="Times New Roman"/>
              </a:rPr>
              <a:t>h</a:t>
            </a:r>
            <a:r>
              <a:rPr lang="it-IT" dirty="0" smtClean="0">
                <a:latin typeface="Times New Roman"/>
                <a:cs typeface="Times New Roman"/>
              </a:rPr>
              <a:t>igh </a:t>
            </a:r>
            <a:r>
              <a:rPr lang="it-IT" dirty="0" err="1">
                <a:latin typeface="Times New Roman"/>
                <a:cs typeface="Times New Roman"/>
              </a:rPr>
              <a:t>expression</a:t>
            </a:r>
            <a:r>
              <a:rPr lang="it-IT" dirty="0">
                <a:latin typeface="Times New Roman"/>
                <a:cs typeface="Times New Roman"/>
              </a:rPr>
              <a:t> of </a:t>
            </a:r>
            <a:r>
              <a:rPr lang="it-IT" dirty="0" err="1">
                <a:latin typeface="Times New Roman"/>
                <a:cs typeface="Times New Roman"/>
              </a:rPr>
              <a:t>transcription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factors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such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i="1" dirty="0">
                <a:latin typeface="Times New Roman"/>
                <a:cs typeface="Times New Roman"/>
              </a:rPr>
              <a:t>HMGA2 </a:t>
            </a:r>
            <a:r>
              <a:rPr lang="it-IT" dirty="0">
                <a:latin typeface="Times New Roman"/>
                <a:cs typeface="Times New Roman"/>
              </a:rPr>
              <a:t>and </a:t>
            </a:r>
            <a:r>
              <a:rPr lang="it-IT" i="1" dirty="0">
                <a:latin typeface="Times New Roman"/>
                <a:cs typeface="Times New Roman"/>
              </a:rPr>
              <a:t>SOX11</a:t>
            </a:r>
            <a:r>
              <a:rPr lang="it-IT" dirty="0">
                <a:latin typeface="Times New Roman"/>
                <a:cs typeface="Times New Roman"/>
              </a:rPr>
              <a:t>, </a:t>
            </a:r>
            <a:r>
              <a:rPr lang="it-IT" dirty="0" err="1">
                <a:latin typeface="Times New Roman"/>
                <a:cs typeface="Times New Roman"/>
              </a:rPr>
              <a:t>low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expression</a:t>
            </a:r>
            <a:r>
              <a:rPr lang="it-IT" dirty="0">
                <a:latin typeface="Times New Roman"/>
                <a:cs typeface="Times New Roman"/>
              </a:rPr>
              <a:t> of </a:t>
            </a:r>
            <a:r>
              <a:rPr lang="it-IT" dirty="0" err="1">
                <a:latin typeface="Times New Roman"/>
                <a:cs typeface="Times New Roman"/>
              </a:rPr>
              <a:t>ovarian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tumor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markers</a:t>
            </a:r>
            <a:r>
              <a:rPr lang="it-IT" dirty="0">
                <a:latin typeface="Times New Roman"/>
                <a:cs typeface="Times New Roman"/>
              </a:rPr>
              <a:t> (</a:t>
            </a:r>
            <a:r>
              <a:rPr lang="it-IT" i="1" dirty="0">
                <a:latin typeface="Times New Roman"/>
                <a:cs typeface="Times New Roman"/>
              </a:rPr>
              <a:t>MUC1, MUC16</a:t>
            </a:r>
            <a:r>
              <a:rPr lang="it-IT" dirty="0">
                <a:latin typeface="Times New Roman"/>
                <a:cs typeface="Times New Roman"/>
              </a:rPr>
              <a:t>) and high </a:t>
            </a:r>
            <a:r>
              <a:rPr lang="it-IT" dirty="0" err="1">
                <a:latin typeface="Times New Roman"/>
                <a:cs typeface="Times New Roman"/>
              </a:rPr>
              <a:t>expression</a:t>
            </a:r>
            <a:r>
              <a:rPr lang="it-IT" dirty="0">
                <a:latin typeface="Times New Roman"/>
                <a:cs typeface="Times New Roman"/>
              </a:rPr>
              <a:t> of </a:t>
            </a:r>
            <a:r>
              <a:rPr lang="it-IT" dirty="0" err="1">
                <a:latin typeface="Times New Roman"/>
                <a:cs typeface="Times New Roman"/>
              </a:rPr>
              <a:t>proliferation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markers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such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i="1" dirty="0">
                <a:latin typeface="Times New Roman"/>
                <a:cs typeface="Times New Roman"/>
              </a:rPr>
              <a:t>MCM2 </a:t>
            </a:r>
            <a:r>
              <a:rPr lang="it-IT" dirty="0">
                <a:latin typeface="Times New Roman"/>
                <a:cs typeface="Times New Roman"/>
              </a:rPr>
              <a:t>and </a:t>
            </a:r>
            <a:r>
              <a:rPr lang="it-IT" i="1" dirty="0" smtClean="0">
                <a:latin typeface="Times New Roman"/>
                <a:cs typeface="Times New Roman"/>
              </a:rPr>
              <a:t>PCNA</a:t>
            </a:r>
          </a:p>
          <a:p>
            <a:pPr marL="285750" indent="-285750">
              <a:buFont typeface="Wingdings" charset="2"/>
              <a:buChar char="ü"/>
            </a:pPr>
            <a:endParaRPr lang="it-IT" i="1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b="1" dirty="0" err="1" smtClean="0">
                <a:latin typeface="Times New Roman"/>
                <a:cs typeface="Times New Roman"/>
              </a:rPr>
              <a:t>Mesenchymal</a:t>
            </a:r>
            <a:r>
              <a:rPr lang="it-IT" dirty="0" smtClean="0">
                <a:latin typeface="Times New Roman"/>
                <a:cs typeface="Times New Roman"/>
              </a:rPr>
              <a:t>: high </a:t>
            </a:r>
            <a:r>
              <a:rPr lang="it-IT" dirty="0" err="1">
                <a:latin typeface="Times New Roman"/>
                <a:cs typeface="Times New Roman"/>
              </a:rPr>
              <a:t>expression</a:t>
            </a:r>
            <a:r>
              <a:rPr lang="it-IT" dirty="0">
                <a:latin typeface="Times New Roman"/>
                <a:cs typeface="Times New Roman"/>
              </a:rPr>
              <a:t> of HOX </a:t>
            </a:r>
            <a:r>
              <a:rPr lang="it-IT" dirty="0" err="1">
                <a:latin typeface="Times New Roman"/>
                <a:cs typeface="Times New Roman"/>
              </a:rPr>
              <a:t>genes</a:t>
            </a:r>
            <a:r>
              <a:rPr lang="it-IT" dirty="0">
                <a:latin typeface="Times New Roman"/>
                <a:cs typeface="Times New Roman"/>
              </a:rPr>
              <a:t> and </a:t>
            </a:r>
            <a:r>
              <a:rPr lang="it-IT" dirty="0" err="1">
                <a:latin typeface="Times New Roman"/>
                <a:cs typeface="Times New Roman"/>
              </a:rPr>
              <a:t>markers</a:t>
            </a:r>
            <a:r>
              <a:rPr lang="it-IT" dirty="0">
                <a:latin typeface="Times New Roman"/>
                <a:cs typeface="Times New Roman"/>
              </a:rPr>
              <a:t> suggestive of </a:t>
            </a:r>
            <a:r>
              <a:rPr lang="it-IT" dirty="0" err="1">
                <a:latin typeface="Times New Roman"/>
                <a:cs typeface="Times New Roman"/>
              </a:rPr>
              <a:t>increased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stromal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components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such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as</a:t>
            </a:r>
            <a:r>
              <a:rPr lang="it-IT" dirty="0">
                <a:latin typeface="Times New Roman"/>
                <a:cs typeface="Times New Roman"/>
              </a:rPr>
              <a:t> for </a:t>
            </a:r>
            <a:r>
              <a:rPr lang="it-IT" dirty="0" err="1">
                <a:latin typeface="Times New Roman"/>
                <a:cs typeface="Times New Roman"/>
              </a:rPr>
              <a:t>myofibroblasts</a:t>
            </a:r>
            <a:r>
              <a:rPr lang="it-IT" dirty="0">
                <a:latin typeface="Times New Roman"/>
                <a:cs typeface="Times New Roman"/>
              </a:rPr>
              <a:t> (</a:t>
            </a:r>
            <a:r>
              <a:rPr lang="it-IT" i="1" dirty="0">
                <a:latin typeface="Times New Roman"/>
                <a:cs typeface="Times New Roman"/>
              </a:rPr>
              <a:t>FAP</a:t>
            </a:r>
            <a:r>
              <a:rPr lang="it-IT" dirty="0">
                <a:latin typeface="Times New Roman"/>
                <a:cs typeface="Times New Roman"/>
              </a:rPr>
              <a:t>) and </a:t>
            </a:r>
            <a:r>
              <a:rPr lang="it-IT" dirty="0" err="1">
                <a:latin typeface="Times New Roman"/>
                <a:cs typeface="Times New Roman"/>
              </a:rPr>
              <a:t>microvascular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pericytes</a:t>
            </a:r>
            <a:r>
              <a:rPr lang="it-IT" dirty="0">
                <a:latin typeface="Times New Roman"/>
                <a:cs typeface="Times New Roman"/>
              </a:rPr>
              <a:t> (</a:t>
            </a:r>
            <a:r>
              <a:rPr lang="it-IT" i="1" dirty="0">
                <a:latin typeface="Times New Roman"/>
                <a:cs typeface="Times New Roman"/>
              </a:rPr>
              <a:t>ANGPTL2, ANGPTL1</a:t>
            </a:r>
            <a:r>
              <a:rPr lang="it-IT" dirty="0">
                <a:latin typeface="Times New Roman"/>
                <a:cs typeface="Times New Roman"/>
              </a:rPr>
              <a:t>) 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8" name="Freccia giù 7"/>
          <p:cNvSpPr/>
          <p:nvPr/>
        </p:nvSpPr>
        <p:spPr>
          <a:xfrm>
            <a:off x="6705600" y="1181100"/>
            <a:ext cx="749300" cy="11557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02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11200" y="774700"/>
            <a:ext cx="80391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“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Several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works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support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the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fact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that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all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histological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cell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types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of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EOC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have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different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cellular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origin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with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specific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biologic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and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genetic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profiles</a:t>
            </a:r>
            <a:r>
              <a:rPr lang="it-IT" sz="2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”</a:t>
            </a:r>
            <a:endParaRPr lang="it-IT" sz="2400" b="1" i="1" dirty="0">
              <a:latin typeface="Times New Roman" pitchFamily="-102" charset="0"/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33675" y="6332599"/>
            <a:ext cx="641032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i="1" dirty="0" err="1">
                <a:solidFill>
                  <a:schemeClr val="tx1"/>
                </a:solidFill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Heinzelmann-Schwarz</a:t>
            </a:r>
            <a:r>
              <a:rPr lang="it-IT" sz="1400" b="1" i="1" dirty="0">
                <a:solidFill>
                  <a:schemeClr val="tx1"/>
                </a:solidFill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1400" b="1" i="1" dirty="0" smtClean="0">
                <a:solidFill>
                  <a:schemeClr val="tx1"/>
                </a:solidFill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VA </a:t>
            </a:r>
            <a:r>
              <a:rPr lang="it-IT" sz="1400" b="1" i="1" dirty="0" err="1" smtClean="0">
                <a:solidFill>
                  <a:schemeClr val="tx1"/>
                </a:solidFill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et</a:t>
            </a:r>
            <a:r>
              <a:rPr lang="it-IT" sz="1400" b="1" i="1" dirty="0" smtClean="0">
                <a:solidFill>
                  <a:schemeClr val="tx1"/>
                </a:solidFill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al., </a:t>
            </a:r>
            <a:r>
              <a:rPr lang="it-IT" sz="1400" b="1" i="1" dirty="0" err="1" smtClean="0">
                <a:solidFill>
                  <a:schemeClr val="tx1"/>
                </a:solidFill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J</a:t>
            </a:r>
            <a:r>
              <a:rPr lang="it-IT" sz="1400" b="1" i="1" dirty="0" smtClean="0">
                <a:solidFill>
                  <a:schemeClr val="tx1"/>
                </a:solidFill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1400" b="1" i="1" dirty="0" err="1">
                <a:solidFill>
                  <a:schemeClr val="tx1"/>
                </a:solidFill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Cancer</a:t>
            </a:r>
            <a:r>
              <a:rPr lang="it-IT" sz="1400" b="1" i="1" dirty="0">
                <a:solidFill>
                  <a:schemeClr val="tx1"/>
                </a:solidFill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1400" b="1" i="1" dirty="0" smtClean="0">
                <a:solidFill>
                  <a:schemeClr val="tx1"/>
                </a:solidFill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2006, </a:t>
            </a:r>
            <a:r>
              <a:rPr lang="it-IT" sz="1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Lim</a:t>
            </a:r>
            <a:r>
              <a:rPr lang="it-IT" sz="1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1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D</a:t>
            </a:r>
            <a:r>
              <a:rPr lang="it-IT" sz="1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, Oliva E: </a:t>
            </a:r>
            <a:r>
              <a:rPr lang="it-IT" sz="1400" b="1" i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Pathology</a:t>
            </a:r>
            <a:r>
              <a:rPr lang="it-IT" sz="1400" b="1" i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2013</a:t>
            </a:r>
            <a:endParaRPr lang="it-IT" sz="1400" dirty="0" smtClean="0"/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i="1" dirty="0" smtClean="0">
                <a:solidFill>
                  <a:schemeClr val="tx1"/>
                </a:solidFill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   </a:t>
            </a:r>
            <a:endParaRPr lang="it-IT" sz="1400" b="1" i="1" dirty="0">
              <a:solidFill>
                <a:schemeClr val="tx1"/>
              </a:solidFill>
              <a:latin typeface="Times New Roman" pitchFamily="-102" charset="0"/>
              <a:ea typeface="Times New Roman" pitchFamily="-102" charset="0"/>
              <a:cs typeface="Times New Roman" pitchFamily="-102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2530928"/>
            <a:ext cx="3492500" cy="34825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286024" y="186268"/>
            <a:ext cx="5375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latin typeface="Times New Roman"/>
                <a:cs typeface="Times New Roman"/>
              </a:rPr>
              <a:t>Platinum </a:t>
            </a:r>
            <a:r>
              <a:rPr lang="it-IT" sz="2800" b="1" dirty="0" err="1" smtClean="0">
                <a:latin typeface="Times New Roman"/>
                <a:cs typeface="Times New Roman"/>
              </a:rPr>
              <a:t>resistance</a:t>
            </a:r>
            <a:r>
              <a:rPr lang="it-IT" sz="2800" b="1" dirty="0" smtClean="0">
                <a:latin typeface="Times New Roman"/>
                <a:cs typeface="Times New Roman"/>
              </a:rPr>
              <a:t> </a:t>
            </a:r>
            <a:r>
              <a:rPr lang="it-IT" sz="2800" b="1" dirty="0" err="1" smtClean="0">
                <a:latin typeface="Times New Roman"/>
                <a:cs typeface="Times New Roman"/>
              </a:rPr>
              <a:t>depends</a:t>
            </a:r>
            <a:r>
              <a:rPr lang="it-IT" sz="2800" b="1" dirty="0" smtClean="0">
                <a:latin typeface="Times New Roman"/>
                <a:cs typeface="Times New Roman"/>
              </a:rPr>
              <a:t> on…</a:t>
            </a:r>
            <a:endParaRPr lang="it-IT" sz="2800" b="1" dirty="0">
              <a:latin typeface="Times New Roman"/>
              <a:cs typeface="Times New Roman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37066" y="1049871"/>
            <a:ext cx="8771467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sz="2400" dirty="0" smtClean="0">
                <a:latin typeface="Times New Roman"/>
                <a:cs typeface="Times New Roman"/>
              </a:rPr>
              <a:t>DNA </a:t>
            </a:r>
            <a:r>
              <a:rPr lang="it-IT" sz="2400" dirty="0" err="1" smtClean="0">
                <a:latin typeface="Times New Roman"/>
                <a:cs typeface="Times New Roman"/>
              </a:rPr>
              <a:t>damage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repair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system</a:t>
            </a:r>
            <a:r>
              <a:rPr lang="it-IT" sz="2400" dirty="0" smtClean="0">
                <a:latin typeface="Times New Roman"/>
                <a:cs typeface="Times New Roman"/>
              </a:rPr>
              <a:t> and on </a:t>
            </a:r>
            <a:r>
              <a:rPr lang="it-IT" sz="2400" dirty="0" err="1" smtClean="0">
                <a:latin typeface="Times New Roman"/>
                <a:cs typeface="Times New Roman"/>
              </a:rPr>
              <a:t>response</a:t>
            </a:r>
            <a:r>
              <a:rPr lang="it-IT" sz="2400" dirty="0" smtClean="0">
                <a:latin typeface="Times New Roman"/>
                <a:cs typeface="Times New Roman"/>
              </a:rPr>
              <a:t> to DNA </a:t>
            </a:r>
            <a:r>
              <a:rPr lang="it-IT" sz="2400" dirty="0" err="1" smtClean="0">
                <a:latin typeface="Times New Roman"/>
                <a:cs typeface="Times New Roman"/>
              </a:rPr>
              <a:t>damage</a:t>
            </a:r>
            <a:r>
              <a:rPr lang="it-IT" sz="2400" dirty="0" smtClean="0">
                <a:latin typeface="Times New Roman"/>
                <a:cs typeface="Times New Roman"/>
              </a:rPr>
              <a:t> of </a:t>
            </a:r>
            <a:r>
              <a:rPr lang="it-IT" sz="2400" dirty="0" err="1" smtClean="0">
                <a:latin typeface="Times New Roman"/>
                <a:cs typeface="Times New Roman"/>
              </a:rPr>
              <a:t>cancer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cells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2400" dirty="0" smtClean="0">
                <a:latin typeface="Times New Roman"/>
                <a:cs typeface="Times New Roman"/>
              </a:rPr>
              <a:t>DNA </a:t>
            </a:r>
            <a:r>
              <a:rPr lang="it-IT" sz="2400" dirty="0" err="1" smtClean="0">
                <a:latin typeface="Times New Roman"/>
                <a:cs typeface="Times New Roman"/>
              </a:rPr>
              <a:t>damage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involving</a:t>
            </a:r>
            <a:r>
              <a:rPr lang="it-IT" sz="2400" dirty="0" smtClean="0">
                <a:latin typeface="Times New Roman"/>
                <a:cs typeface="Times New Roman"/>
              </a:rPr>
              <a:t> the </a:t>
            </a:r>
            <a:r>
              <a:rPr lang="it-IT" sz="2400" dirty="0" err="1" smtClean="0">
                <a:latin typeface="Times New Roman"/>
                <a:cs typeface="Times New Roman"/>
              </a:rPr>
              <a:t>activtion</a:t>
            </a:r>
            <a:r>
              <a:rPr lang="it-IT" sz="2400" dirty="0" smtClean="0">
                <a:latin typeface="Times New Roman"/>
                <a:cs typeface="Times New Roman"/>
              </a:rPr>
              <a:t> of </a:t>
            </a:r>
            <a:r>
              <a:rPr lang="it-IT" sz="2400" dirty="0" err="1" smtClean="0">
                <a:latin typeface="Times New Roman"/>
                <a:cs typeface="Times New Roman"/>
              </a:rPr>
              <a:t>checkpoints</a:t>
            </a:r>
            <a:r>
              <a:rPr lang="it-IT" sz="2400" dirty="0" smtClean="0">
                <a:latin typeface="Times New Roman"/>
                <a:cs typeface="Times New Roman"/>
              </a:rPr>
              <a:t> of the </a:t>
            </a:r>
            <a:r>
              <a:rPr lang="it-IT" sz="2400" dirty="0" err="1" smtClean="0">
                <a:latin typeface="Times New Roman"/>
                <a:cs typeface="Times New Roman"/>
              </a:rPr>
              <a:t>cell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cycle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as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well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as</a:t>
            </a:r>
            <a:r>
              <a:rPr lang="it-IT" sz="2400" dirty="0" smtClean="0">
                <a:latin typeface="Times New Roman"/>
                <a:cs typeface="Times New Roman"/>
              </a:rPr>
              <a:t> pro-</a:t>
            </a:r>
            <a:r>
              <a:rPr lang="it-IT" sz="2400" dirty="0" err="1" smtClean="0">
                <a:latin typeface="Times New Roman"/>
                <a:cs typeface="Times New Roman"/>
              </a:rPr>
              <a:t>apoptotic</a:t>
            </a:r>
            <a:r>
              <a:rPr lang="it-IT" sz="2400" dirty="0" smtClean="0">
                <a:latin typeface="Times New Roman"/>
                <a:cs typeface="Times New Roman"/>
              </a:rPr>
              <a:t> and anti-</a:t>
            </a:r>
            <a:r>
              <a:rPr lang="it-IT" sz="2400" dirty="0" err="1" smtClean="0">
                <a:latin typeface="Times New Roman"/>
                <a:cs typeface="Times New Roman"/>
              </a:rPr>
              <a:t>apoptotic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factors</a:t>
            </a:r>
            <a:r>
              <a:rPr lang="it-IT" sz="2400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2400" dirty="0" err="1" smtClean="0">
                <a:latin typeface="Times New Roman"/>
                <a:cs typeface="Times New Roman"/>
              </a:rPr>
              <a:t>Tumor</a:t>
            </a:r>
            <a:r>
              <a:rPr lang="it-IT" sz="2400" dirty="0" smtClean="0">
                <a:latin typeface="Times New Roman"/>
                <a:cs typeface="Times New Roman"/>
              </a:rPr>
              <a:t> stroma and </a:t>
            </a:r>
            <a:r>
              <a:rPr lang="it-IT" sz="2400" dirty="0" err="1" smtClean="0">
                <a:latin typeface="Times New Roman"/>
                <a:cs typeface="Times New Roman"/>
              </a:rPr>
              <a:t>normal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cells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infiltrating</a:t>
            </a:r>
            <a:r>
              <a:rPr lang="it-IT" sz="2400" dirty="0" smtClean="0">
                <a:latin typeface="Times New Roman"/>
                <a:cs typeface="Times New Roman"/>
              </a:rPr>
              <a:t> the </a:t>
            </a:r>
            <a:r>
              <a:rPr lang="it-IT" sz="2400" dirty="0" err="1" smtClean="0">
                <a:latin typeface="Times New Roman"/>
                <a:cs typeface="Times New Roman"/>
              </a:rPr>
              <a:t>tumors</a:t>
            </a:r>
            <a:endParaRPr lang="it-IT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sz="2400" dirty="0" err="1" smtClean="0">
                <a:latin typeface="Times New Roman"/>
                <a:cs typeface="Times New Roman"/>
              </a:rPr>
              <a:t>Decreased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uptake</a:t>
            </a:r>
            <a:r>
              <a:rPr lang="it-IT" sz="2400" dirty="0" smtClean="0">
                <a:latin typeface="Times New Roman"/>
                <a:cs typeface="Times New Roman"/>
              </a:rPr>
              <a:t> due to </a:t>
            </a:r>
            <a:r>
              <a:rPr lang="it-IT" sz="2400" dirty="0" err="1">
                <a:latin typeface="Times New Roman"/>
                <a:cs typeface="Times New Roman"/>
              </a:rPr>
              <a:t>l</a:t>
            </a:r>
            <a:r>
              <a:rPr lang="it-IT" sz="2400" dirty="0" err="1" smtClean="0">
                <a:latin typeface="Times New Roman"/>
                <a:cs typeface="Times New Roman"/>
              </a:rPr>
              <a:t>ow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expression</a:t>
            </a:r>
            <a:r>
              <a:rPr lang="it-IT" sz="2400" dirty="0" smtClean="0">
                <a:latin typeface="Times New Roman"/>
                <a:cs typeface="Times New Roman"/>
              </a:rPr>
              <a:t> of </a:t>
            </a:r>
            <a:r>
              <a:rPr lang="it-IT" sz="2400" dirty="0" err="1" smtClean="0">
                <a:latin typeface="Times New Roman"/>
                <a:cs typeface="Times New Roman"/>
              </a:rPr>
              <a:t>copper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transporter</a:t>
            </a:r>
            <a:r>
              <a:rPr lang="it-IT" sz="2400" dirty="0" smtClean="0">
                <a:latin typeface="Times New Roman"/>
                <a:cs typeface="Times New Roman"/>
              </a:rPr>
              <a:t> or </a:t>
            </a:r>
            <a:r>
              <a:rPr lang="it-IT" sz="2400" dirty="0" err="1" smtClean="0">
                <a:latin typeface="Times New Roman"/>
                <a:cs typeface="Times New Roman"/>
              </a:rPr>
              <a:t>organic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cation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transporters</a:t>
            </a:r>
            <a:endParaRPr lang="it-IT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sz="2400" dirty="0" err="1" smtClean="0">
                <a:latin typeface="Times New Roman"/>
                <a:cs typeface="Times New Roman"/>
              </a:rPr>
              <a:t>Increased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drug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efflux</a:t>
            </a:r>
            <a:endParaRPr lang="it-IT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sz="2400" dirty="0" err="1" smtClean="0">
                <a:latin typeface="Times New Roman"/>
                <a:cs typeface="Times New Roman"/>
              </a:rPr>
              <a:t>Rapid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binding</a:t>
            </a:r>
            <a:r>
              <a:rPr lang="it-IT" sz="2400" dirty="0" smtClean="0">
                <a:latin typeface="Times New Roman"/>
                <a:cs typeface="Times New Roman"/>
              </a:rPr>
              <a:t> of </a:t>
            </a:r>
            <a:r>
              <a:rPr lang="it-IT" sz="2400" dirty="0" err="1" smtClean="0">
                <a:latin typeface="Times New Roman"/>
                <a:cs typeface="Times New Roman"/>
              </a:rPr>
              <a:t>active</a:t>
            </a:r>
            <a:r>
              <a:rPr lang="it-IT" sz="2400" dirty="0" smtClean="0">
                <a:latin typeface="Times New Roman"/>
                <a:cs typeface="Times New Roman"/>
              </a:rPr>
              <a:t> site by GSH or </a:t>
            </a:r>
            <a:r>
              <a:rPr lang="it-IT" sz="2400" dirty="0" err="1" smtClean="0">
                <a:latin typeface="Times New Roman"/>
                <a:cs typeface="Times New Roman"/>
              </a:rPr>
              <a:t>metallothioneins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preventing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interaction</a:t>
            </a:r>
            <a:r>
              <a:rPr lang="it-IT" sz="2400" dirty="0" smtClean="0">
                <a:latin typeface="Times New Roman"/>
                <a:cs typeface="Times New Roman"/>
              </a:rPr>
              <a:t> with DNA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2400" dirty="0" err="1" smtClean="0">
                <a:latin typeface="Times New Roman"/>
                <a:cs typeface="Times New Roman"/>
              </a:rPr>
              <a:t>Increased</a:t>
            </a:r>
            <a:r>
              <a:rPr lang="it-IT" sz="2400" dirty="0" smtClean="0">
                <a:latin typeface="Times New Roman"/>
                <a:cs typeface="Times New Roman"/>
              </a:rPr>
              <a:t> DNA </a:t>
            </a:r>
            <a:r>
              <a:rPr lang="it-IT" sz="2400" dirty="0" err="1" smtClean="0">
                <a:latin typeface="Times New Roman"/>
                <a:cs typeface="Times New Roman"/>
              </a:rPr>
              <a:t>repair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system</a:t>
            </a:r>
            <a:endParaRPr lang="it-IT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sz="2400" dirty="0">
                <a:latin typeface="Times New Roman"/>
                <a:cs typeface="Times New Roman"/>
              </a:rPr>
              <a:t>M</a:t>
            </a:r>
            <a:r>
              <a:rPr lang="it-IT" sz="2400" dirty="0" smtClean="0">
                <a:latin typeface="Times New Roman"/>
                <a:cs typeface="Times New Roman"/>
              </a:rPr>
              <a:t>icro</a:t>
            </a:r>
            <a:r>
              <a:rPr lang="it-IT" sz="2400" dirty="0">
                <a:latin typeface="Times New Roman"/>
                <a:cs typeface="Times New Roman"/>
              </a:rPr>
              <a:t>-RNA </a:t>
            </a:r>
            <a:r>
              <a:rPr lang="it-IT" sz="2400" dirty="0" err="1">
                <a:latin typeface="Times New Roman"/>
                <a:cs typeface="Times New Roman"/>
              </a:rPr>
              <a:t>expression</a:t>
            </a:r>
            <a:r>
              <a:rPr lang="it-IT" sz="2400" dirty="0">
                <a:latin typeface="Times New Roman"/>
                <a:cs typeface="Times New Roman"/>
              </a:rPr>
              <a:t>, </a:t>
            </a:r>
            <a:endParaRPr lang="it-IT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sz="2400" dirty="0" err="1">
                <a:latin typeface="Times New Roman"/>
                <a:cs typeface="Times New Roman"/>
              </a:rPr>
              <a:t>T</a:t>
            </a:r>
            <a:r>
              <a:rPr lang="it-IT" sz="2400" dirty="0" err="1" smtClean="0">
                <a:latin typeface="Times New Roman"/>
                <a:cs typeface="Times New Roman"/>
              </a:rPr>
              <a:t>ranscription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factors</a:t>
            </a:r>
            <a:r>
              <a:rPr lang="it-IT" sz="2400" dirty="0">
                <a:latin typeface="Times New Roman"/>
                <a:cs typeface="Times New Roman"/>
              </a:rPr>
              <a:t> and small GTP-</a:t>
            </a:r>
            <a:r>
              <a:rPr lang="it-IT" sz="2400" dirty="0" err="1">
                <a:latin typeface="Times New Roman"/>
                <a:cs typeface="Times New Roman"/>
              </a:rPr>
              <a:t>ases</a:t>
            </a:r>
            <a:r>
              <a:rPr lang="it-IT" sz="2400" dirty="0">
                <a:latin typeface="Times New Roman"/>
                <a:cs typeface="Times New Roman"/>
              </a:rPr>
              <a:t>, </a:t>
            </a:r>
            <a:endParaRPr lang="it-IT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sz="2400" dirty="0" err="1">
                <a:latin typeface="Times New Roman"/>
                <a:cs typeface="Times New Roman"/>
              </a:rPr>
              <a:t>I</a:t>
            </a:r>
            <a:r>
              <a:rPr lang="it-IT" sz="2400" dirty="0" err="1" smtClean="0">
                <a:latin typeface="Times New Roman"/>
                <a:cs typeface="Times New Roman"/>
              </a:rPr>
              <a:t>nactivation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>
                <a:latin typeface="Times New Roman"/>
                <a:cs typeface="Times New Roman"/>
              </a:rPr>
              <a:t>of </a:t>
            </a:r>
            <a:r>
              <a:rPr lang="it-IT" sz="2400" dirty="0" err="1">
                <a:latin typeface="Times New Roman"/>
                <a:cs typeface="Times New Roman"/>
              </a:rPr>
              <a:t>apoptotic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pathways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2400" dirty="0" err="1">
                <a:latin typeface="Times New Roman"/>
                <a:cs typeface="Times New Roman"/>
              </a:rPr>
              <a:t>A</a:t>
            </a:r>
            <a:r>
              <a:rPr lang="it-IT" sz="2400" dirty="0" err="1" smtClean="0">
                <a:latin typeface="Times New Roman"/>
                <a:cs typeface="Times New Roman"/>
              </a:rPr>
              <a:t>ctivation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>
                <a:latin typeface="Times New Roman"/>
                <a:cs typeface="Times New Roman"/>
              </a:rPr>
              <a:t>of </a:t>
            </a:r>
            <a:r>
              <a:rPr lang="it-IT" sz="2400" dirty="0" err="1">
                <a:latin typeface="Times New Roman"/>
                <a:cs typeface="Times New Roman"/>
              </a:rPr>
              <a:t>epithelial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mesenchymal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transition</a:t>
            </a:r>
            <a:r>
              <a:rPr lang="it-IT" sz="2400" dirty="0">
                <a:latin typeface="Times New Roman"/>
                <a:cs typeface="Times New Roman"/>
              </a:rPr>
              <a:t> (EMT) </a:t>
            </a:r>
          </a:p>
          <a:p>
            <a:pPr marL="285750" indent="-285750">
              <a:buFont typeface="Wingdings" charset="2"/>
              <a:buChar char="ü"/>
            </a:pPr>
            <a:endParaRPr lang="it-IT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endParaRPr lang="it-IT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85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97453" y="203203"/>
            <a:ext cx="7414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latin typeface="Times New Roman"/>
                <a:cs typeface="Times New Roman"/>
              </a:rPr>
              <a:t>Increase</a:t>
            </a:r>
            <a:r>
              <a:rPr lang="it-IT" sz="2800" b="1" dirty="0" smtClean="0">
                <a:latin typeface="Times New Roman"/>
                <a:cs typeface="Times New Roman"/>
              </a:rPr>
              <a:t> of </a:t>
            </a:r>
            <a:r>
              <a:rPr lang="it-IT" sz="2800" b="1" dirty="0" err="1" smtClean="0">
                <a:latin typeface="Times New Roman"/>
                <a:cs typeface="Times New Roman"/>
              </a:rPr>
              <a:t>interest</a:t>
            </a:r>
            <a:r>
              <a:rPr lang="it-IT" sz="2800" b="1" dirty="0" smtClean="0">
                <a:latin typeface="Times New Roman"/>
                <a:cs typeface="Times New Roman"/>
              </a:rPr>
              <a:t> in </a:t>
            </a:r>
            <a:r>
              <a:rPr lang="it-IT" sz="2800" b="1" dirty="0" err="1" smtClean="0">
                <a:latin typeface="Times New Roman"/>
                <a:cs typeface="Times New Roman"/>
              </a:rPr>
              <a:t>ovarian</a:t>
            </a:r>
            <a:r>
              <a:rPr lang="it-IT" sz="2800" b="1" dirty="0" smtClean="0">
                <a:latin typeface="Times New Roman"/>
                <a:cs typeface="Times New Roman"/>
              </a:rPr>
              <a:t> </a:t>
            </a:r>
            <a:r>
              <a:rPr lang="it-IT" sz="2800" b="1" dirty="0" err="1" smtClean="0">
                <a:latin typeface="Times New Roman"/>
                <a:cs typeface="Times New Roman"/>
              </a:rPr>
              <a:t>cancer</a:t>
            </a:r>
            <a:r>
              <a:rPr lang="it-IT" sz="2800" b="1" dirty="0" smtClean="0">
                <a:latin typeface="Times New Roman"/>
                <a:cs typeface="Times New Roman"/>
              </a:rPr>
              <a:t> </a:t>
            </a:r>
            <a:r>
              <a:rPr lang="it-IT" sz="2800" b="1" dirty="0" err="1" smtClean="0">
                <a:latin typeface="Times New Roman"/>
                <a:cs typeface="Times New Roman"/>
              </a:rPr>
              <a:t>stem</a:t>
            </a:r>
            <a:r>
              <a:rPr lang="it-IT" sz="2800" b="1" dirty="0" smtClean="0">
                <a:latin typeface="Times New Roman"/>
                <a:cs typeface="Times New Roman"/>
              </a:rPr>
              <a:t> </a:t>
            </a:r>
            <a:r>
              <a:rPr lang="it-IT" sz="2800" b="1" dirty="0" err="1" smtClean="0">
                <a:latin typeface="Times New Roman"/>
                <a:cs typeface="Times New Roman"/>
              </a:rPr>
              <a:t>cells</a:t>
            </a:r>
            <a:endParaRPr lang="it-IT" sz="2800" b="1" dirty="0">
              <a:latin typeface="Times New Roman"/>
              <a:cs typeface="Times New Roman"/>
            </a:endParaRPr>
          </a:p>
        </p:txBody>
      </p:sp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1619212343"/>
              </p:ext>
            </p:extLst>
          </p:nvPr>
        </p:nvGraphicFramePr>
        <p:xfrm>
          <a:off x="962721" y="2319859"/>
          <a:ext cx="7349066" cy="458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magine 5" descr="Schermata 2017-05-23 alle 23.08.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14418" b="66728"/>
          <a:stretch/>
        </p:blipFill>
        <p:spPr>
          <a:xfrm>
            <a:off x="745056" y="1100666"/>
            <a:ext cx="7778343" cy="1049867"/>
          </a:xfrm>
          <a:prstGeom prst="rect">
            <a:avLst/>
          </a:prstGeom>
        </p:spPr>
      </p:pic>
      <p:sp>
        <p:nvSpPr>
          <p:cNvPr id="7" name="Freccia destra 6"/>
          <p:cNvSpPr/>
          <p:nvPr/>
        </p:nvSpPr>
        <p:spPr>
          <a:xfrm>
            <a:off x="2065867" y="3488267"/>
            <a:ext cx="5537200" cy="5757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53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49274" y="2090172"/>
            <a:ext cx="823912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i="1" dirty="0">
                <a:latin typeface="Times New Roman"/>
                <a:cs typeface="Times New Roman"/>
              </a:rPr>
              <a:t>“A </a:t>
            </a:r>
            <a:r>
              <a:rPr lang="it-IT" sz="2400" i="1" dirty="0" err="1">
                <a:latin typeface="Times New Roman"/>
                <a:cs typeface="Times New Roman"/>
              </a:rPr>
              <a:t>cell</a:t>
            </a:r>
            <a:r>
              <a:rPr lang="it-IT" sz="2400" i="1" dirty="0">
                <a:latin typeface="Times New Roman"/>
                <a:cs typeface="Times New Roman"/>
              </a:rPr>
              <a:t> </a:t>
            </a:r>
            <a:r>
              <a:rPr lang="it-IT" sz="2400" i="1" dirty="0" err="1">
                <a:latin typeface="Times New Roman"/>
                <a:cs typeface="Times New Roman"/>
              </a:rPr>
              <a:t>within</a:t>
            </a:r>
            <a:r>
              <a:rPr lang="it-IT" sz="2400" i="1" dirty="0">
                <a:latin typeface="Times New Roman"/>
                <a:cs typeface="Times New Roman"/>
              </a:rPr>
              <a:t> a </a:t>
            </a:r>
            <a:r>
              <a:rPr lang="it-IT" sz="2400" i="1" dirty="0" err="1">
                <a:latin typeface="Times New Roman"/>
                <a:cs typeface="Times New Roman"/>
              </a:rPr>
              <a:t>tumor</a:t>
            </a:r>
            <a:r>
              <a:rPr lang="it-IT" sz="2400" i="1" dirty="0">
                <a:latin typeface="Times New Roman"/>
                <a:cs typeface="Times New Roman"/>
              </a:rPr>
              <a:t> </a:t>
            </a:r>
            <a:r>
              <a:rPr lang="it-IT" sz="2400" i="1" dirty="0" err="1">
                <a:latin typeface="Times New Roman"/>
                <a:cs typeface="Times New Roman"/>
              </a:rPr>
              <a:t>that</a:t>
            </a:r>
            <a:r>
              <a:rPr lang="it-IT" sz="2400" i="1" dirty="0">
                <a:latin typeface="Times New Roman"/>
                <a:cs typeface="Times New Roman"/>
              </a:rPr>
              <a:t> </a:t>
            </a:r>
            <a:r>
              <a:rPr lang="it-IT" sz="2400" i="1" dirty="0" err="1">
                <a:latin typeface="Times New Roman"/>
                <a:cs typeface="Times New Roman"/>
              </a:rPr>
              <a:t>possesses</a:t>
            </a:r>
            <a:r>
              <a:rPr lang="it-IT" sz="2400" i="1" dirty="0">
                <a:latin typeface="Times New Roman"/>
                <a:cs typeface="Times New Roman"/>
              </a:rPr>
              <a:t> the </a:t>
            </a:r>
            <a:r>
              <a:rPr lang="it-IT" sz="2400" i="1" dirty="0" err="1">
                <a:latin typeface="Times New Roman"/>
                <a:cs typeface="Times New Roman"/>
              </a:rPr>
              <a:t>capacity</a:t>
            </a:r>
            <a:r>
              <a:rPr lang="it-IT" sz="2400" i="1" dirty="0">
                <a:latin typeface="Times New Roman"/>
                <a:cs typeface="Times New Roman"/>
              </a:rPr>
              <a:t> to </a:t>
            </a:r>
            <a:r>
              <a:rPr lang="it-IT" sz="2400" i="1" dirty="0" err="1">
                <a:latin typeface="Times New Roman"/>
                <a:cs typeface="Times New Roman"/>
              </a:rPr>
              <a:t>selfrenew</a:t>
            </a:r>
            <a:endParaRPr lang="it-IT" sz="2400" i="1" dirty="0">
              <a:latin typeface="Times New Roman"/>
              <a:cs typeface="Times New Roman"/>
            </a:endParaRPr>
          </a:p>
          <a:p>
            <a:pPr algn="ctr"/>
            <a:r>
              <a:rPr lang="it-IT" sz="2400" i="1" dirty="0">
                <a:latin typeface="Times New Roman"/>
                <a:cs typeface="Times New Roman"/>
              </a:rPr>
              <a:t>and to cause the </a:t>
            </a:r>
            <a:r>
              <a:rPr lang="it-IT" sz="2400" i="1" dirty="0" err="1">
                <a:latin typeface="Times New Roman"/>
                <a:cs typeface="Times New Roman"/>
              </a:rPr>
              <a:t>heterogeneous</a:t>
            </a:r>
            <a:r>
              <a:rPr lang="it-IT" sz="2400" i="1" dirty="0">
                <a:latin typeface="Times New Roman"/>
                <a:cs typeface="Times New Roman"/>
              </a:rPr>
              <a:t> </a:t>
            </a:r>
            <a:r>
              <a:rPr lang="it-IT" sz="2400" i="1" dirty="0" err="1">
                <a:latin typeface="Times New Roman"/>
                <a:cs typeface="Times New Roman"/>
              </a:rPr>
              <a:t>lineages</a:t>
            </a:r>
            <a:r>
              <a:rPr lang="it-IT" sz="2400" i="1" dirty="0">
                <a:latin typeface="Times New Roman"/>
                <a:cs typeface="Times New Roman"/>
              </a:rPr>
              <a:t> of </a:t>
            </a:r>
            <a:r>
              <a:rPr lang="it-IT" sz="2400" i="1" dirty="0" err="1">
                <a:latin typeface="Times New Roman"/>
                <a:cs typeface="Times New Roman"/>
              </a:rPr>
              <a:t>cancer</a:t>
            </a:r>
            <a:endParaRPr lang="it-IT" sz="2400" i="1" dirty="0">
              <a:latin typeface="Times New Roman"/>
              <a:cs typeface="Times New Roman"/>
            </a:endParaRPr>
          </a:p>
          <a:p>
            <a:pPr algn="ctr"/>
            <a:r>
              <a:rPr lang="it-IT" sz="2400" i="1" dirty="0" err="1">
                <a:latin typeface="Times New Roman"/>
                <a:cs typeface="Times New Roman"/>
              </a:rPr>
              <a:t>cells</a:t>
            </a:r>
            <a:r>
              <a:rPr lang="it-IT" sz="2400" i="1" dirty="0">
                <a:latin typeface="Times New Roman"/>
                <a:cs typeface="Times New Roman"/>
              </a:rPr>
              <a:t> </a:t>
            </a:r>
            <a:r>
              <a:rPr lang="it-IT" sz="2400" i="1" dirty="0" err="1">
                <a:latin typeface="Times New Roman"/>
                <a:cs typeface="Times New Roman"/>
              </a:rPr>
              <a:t>that</a:t>
            </a:r>
            <a:r>
              <a:rPr lang="it-IT" sz="2400" i="1" dirty="0">
                <a:latin typeface="Times New Roman"/>
                <a:cs typeface="Times New Roman"/>
              </a:rPr>
              <a:t> </a:t>
            </a:r>
            <a:r>
              <a:rPr lang="it-IT" sz="2400" i="1" dirty="0" err="1">
                <a:latin typeface="Times New Roman"/>
                <a:cs typeface="Times New Roman"/>
              </a:rPr>
              <a:t>comprise</a:t>
            </a:r>
            <a:r>
              <a:rPr lang="it-IT" sz="2400" i="1" dirty="0">
                <a:latin typeface="Times New Roman"/>
                <a:cs typeface="Times New Roman"/>
              </a:rPr>
              <a:t> the </a:t>
            </a:r>
            <a:r>
              <a:rPr lang="it-IT" sz="2400" i="1" dirty="0" err="1">
                <a:latin typeface="Times New Roman"/>
                <a:cs typeface="Times New Roman"/>
              </a:rPr>
              <a:t>tumor</a:t>
            </a:r>
            <a:r>
              <a:rPr lang="it-IT" sz="2400" i="1" dirty="0">
                <a:latin typeface="Times New Roman"/>
                <a:cs typeface="Times New Roman"/>
              </a:rPr>
              <a:t>”</a:t>
            </a:r>
          </a:p>
        </p:txBody>
      </p:sp>
      <p:sp>
        <p:nvSpPr>
          <p:cNvPr id="5" name="Titolo 4"/>
          <p:cNvSpPr txBox="1">
            <a:spLocks noGrp="1"/>
          </p:cNvSpPr>
          <p:nvPr>
            <p:ph type="title"/>
          </p:nvPr>
        </p:nvSpPr>
        <p:spPr>
          <a:xfrm>
            <a:off x="1712304" y="859756"/>
            <a:ext cx="57162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Definition of </a:t>
            </a:r>
            <a:r>
              <a:rPr lang="it-IT" sz="32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Cancer</a:t>
            </a:r>
            <a:r>
              <a:rPr lang="it-IT" sz="32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Stem</a:t>
            </a:r>
            <a:r>
              <a:rPr lang="it-IT" sz="32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Cells</a:t>
            </a:r>
            <a:endParaRPr lang="it-IT" sz="32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840321"/>
            <a:ext cx="3467100" cy="258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42900"/>
            <a:ext cx="8991600" cy="8382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Two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General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Models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for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Cancer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Heterogeneity</a:t>
            </a:r>
            <a:endParaRPr lang="it-IT" sz="32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701800"/>
            <a:ext cx="8483600" cy="3733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175" lvl="0" defTabSz="449263" fontAlgn="base">
              <a:spcBef>
                <a:spcPts val="700"/>
              </a:spcBef>
              <a:spcAft>
                <a:spcPct val="0"/>
              </a:spcAft>
              <a:buSzPct val="10000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/>
            </a:pPr>
            <a:r>
              <a:rPr lang="it-IT" sz="2800" b="1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1.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All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cancer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cells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are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potential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cancer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stem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cells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but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</a:t>
            </a:r>
          </a:p>
          <a:p>
            <a:pPr marL="3175" marR="0" lvl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/>
            </a:pPr>
            <a:r>
              <a:rPr lang="it-IT" sz="2800" kern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2800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have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a low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probability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of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proliferation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in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clonogenic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lang="it-IT" sz="2800" kern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2800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	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assays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</a:p>
          <a:p>
            <a:pPr marL="341313" marR="0" lvl="0" indent="-339725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/>
            </a:pPr>
            <a:endParaRPr kumimoji="0" lang="it-IT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42900" marR="0" lvl="0" indent="-339725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/>
            </a:pP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2.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Only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a small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definable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subset of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cancer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cells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	are</a:t>
            </a:r>
            <a:r>
              <a:rPr kumimoji="0" lang="it-IT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cancer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stem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cells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that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have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the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ability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to 	proliferate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indefinitely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cxnSp>
        <p:nvCxnSpPr>
          <p:cNvPr id="8" name="Connettore 1 7"/>
          <p:cNvCxnSpPr/>
          <p:nvPr/>
        </p:nvCxnSpPr>
        <p:spPr>
          <a:xfrm flipV="1">
            <a:off x="0" y="3395133"/>
            <a:ext cx="9144000" cy="16934"/>
          </a:xfrm>
          <a:prstGeom prst="line">
            <a:avLst/>
          </a:prstGeom>
          <a:ln w="28575" cmpd="sng">
            <a:solidFill>
              <a:srgbClr val="FF0000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b="14804"/>
          <a:stretch/>
        </p:blipFill>
        <p:spPr>
          <a:xfrm>
            <a:off x="914400" y="1320800"/>
            <a:ext cx="7302500" cy="35814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42900" y="279400"/>
            <a:ext cx="8619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latin typeface="Times New Roman"/>
                <a:cs typeface="Times New Roman"/>
              </a:rPr>
              <a:t>Influence</a:t>
            </a:r>
            <a:r>
              <a:rPr lang="it-IT" sz="2400" b="1" dirty="0">
                <a:latin typeface="Times New Roman"/>
                <a:cs typeface="Times New Roman"/>
              </a:rPr>
              <a:t> of CSC </a:t>
            </a:r>
            <a:r>
              <a:rPr lang="it-IT" sz="2400" b="1" dirty="0" err="1">
                <a:latin typeface="Times New Roman"/>
                <a:cs typeface="Times New Roman"/>
              </a:rPr>
              <a:t>niche</a:t>
            </a:r>
            <a:r>
              <a:rPr lang="it-IT" sz="2400" b="1" dirty="0">
                <a:latin typeface="Times New Roman"/>
                <a:cs typeface="Times New Roman"/>
              </a:rPr>
              <a:t> on </a:t>
            </a:r>
            <a:r>
              <a:rPr lang="it-IT" sz="2400" b="1" dirty="0" err="1">
                <a:latin typeface="Times New Roman"/>
                <a:cs typeface="Times New Roman"/>
              </a:rPr>
              <a:t>biological</a:t>
            </a:r>
            <a:r>
              <a:rPr lang="it-IT" sz="2400" b="1" dirty="0">
                <a:latin typeface="Times New Roman"/>
                <a:cs typeface="Times New Roman"/>
              </a:rPr>
              <a:t> </a:t>
            </a:r>
            <a:r>
              <a:rPr lang="it-IT" sz="2400" b="1" dirty="0" err="1">
                <a:latin typeface="Times New Roman"/>
                <a:cs typeface="Times New Roman"/>
              </a:rPr>
              <a:t>processes</a:t>
            </a:r>
            <a:r>
              <a:rPr lang="it-IT" sz="2400" b="1" dirty="0">
                <a:latin typeface="Times New Roman"/>
                <a:cs typeface="Times New Roman"/>
              </a:rPr>
              <a:t> of </a:t>
            </a:r>
            <a:r>
              <a:rPr lang="it-IT" sz="2400" b="1" dirty="0" err="1" smtClean="0">
                <a:latin typeface="Times New Roman"/>
                <a:cs typeface="Times New Roman"/>
              </a:rPr>
              <a:t>cancerogenesis</a:t>
            </a:r>
            <a:endParaRPr lang="it-IT" sz="2400" b="1" dirty="0">
              <a:latin typeface="Times New Roman"/>
              <a:cs typeface="Times New Roman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14400" y="4998134"/>
            <a:ext cx="3609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Times New Roman"/>
                <a:cs typeface="Times New Roman"/>
              </a:rPr>
              <a:t>CAFs</a:t>
            </a:r>
            <a:r>
              <a:rPr lang="it-IT" dirty="0">
                <a:latin typeface="Times New Roman"/>
                <a:cs typeface="Times New Roman"/>
              </a:rPr>
              <a:t>: </a:t>
            </a:r>
            <a:r>
              <a:rPr lang="it-IT" dirty="0" err="1">
                <a:latin typeface="Times New Roman"/>
                <a:cs typeface="Times New Roman"/>
              </a:rPr>
              <a:t>Cancer-associated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fibroblasts</a:t>
            </a:r>
            <a:r>
              <a:rPr lang="it-IT" dirty="0">
                <a:latin typeface="Times New Roman"/>
                <a:cs typeface="Times New Roman"/>
              </a:rPr>
              <a:t>.</a:t>
            </a:r>
          </a:p>
          <a:p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7" name="CasellaDiTesto 7"/>
          <p:cNvSpPr txBox="1">
            <a:spLocks noChangeArrowheads="1"/>
          </p:cNvSpPr>
          <p:nvPr/>
        </p:nvSpPr>
        <p:spPr bwMode="auto">
          <a:xfrm>
            <a:off x="365550" y="6382519"/>
            <a:ext cx="4943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1" i="1" dirty="0" err="1" smtClean="0">
                <a:latin typeface="Times New Roman"/>
                <a:cs typeface="Times New Roman"/>
              </a:rPr>
              <a:t>Tomao</a:t>
            </a:r>
            <a:r>
              <a:rPr lang="it-IT" sz="2000" b="1" i="1" dirty="0" smtClean="0">
                <a:latin typeface="Times New Roman"/>
                <a:cs typeface="Times New Roman"/>
              </a:rPr>
              <a:t> </a:t>
            </a:r>
            <a:r>
              <a:rPr lang="it-IT" sz="2000" b="1" i="1" dirty="0" err="1" smtClean="0">
                <a:latin typeface="Times New Roman"/>
                <a:cs typeface="Times New Roman"/>
              </a:rPr>
              <a:t>F</a:t>
            </a:r>
            <a:r>
              <a:rPr lang="it-IT" sz="2000" b="1" i="1" dirty="0" smtClean="0">
                <a:latin typeface="Times New Roman"/>
                <a:cs typeface="Times New Roman"/>
              </a:rPr>
              <a:t> et al., </a:t>
            </a:r>
            <a:r>
              <a:rPr lang="it-IT" sz="2000" b="1" i="1" dirty="0">
                <a:latin typeface="Times New Roman"/>
                <a:cs typeface="Times New Roman"/>
              </a:rPr>
              <a:t>Journal of </a:t>
            </a:r>
            <a:r>
              <a:rPr lang="it-IT" sz="2000" b="1" i="1" dirty="0" err="1">
                <a:latin typeface="Times New Roman"/>
                <a:cs typeface="Times New Roman"/>
              </a:rPr>
              <a:t>Cancer</a:t>
            </a:r>
            <a:r>
              <a:rPr lang="it-IT" sz="2000" b="1" i="1" dirty="0">
                <a:latin typeface="Times New Roman"/>
                <a:cs typeface="Times New Roman"/>
              </a:rPr>
              <a:t> </a:t>
            </a:r>
            <a:r>
              <a:rPr lang="it-IT" sz="2000" b="1" dirty="0">
                <a:latin typeface="Times New Roman"/>
                <a:cs typeface="Times New Roman"/>
              </a:rPr>
              <a:t>2014 </a:t>
            </a:r>
          </a:p>
          <a:p>
            <a:pPr eaLnBrk="1" hangingPunct="1"/>
            <a:endParaRPr lang="it-IT" sz="2000" b="1" i="1" dirty="0" smtClean="0">
              <a:latin typeface="Times New Roman"/>
              <a:cs typeface="Times New Roman"/>
            </a:endParaRPr>
          </a:p>
          <a:p>
            <a:pPr eaLnBrk="1" hangingPunct="1"/>
            <a:endParaRPr lang="it-IT" sz="2000" b="1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18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4572" y="3971196"/>
            <a:ext cx="83831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err="1" smtClean="0">
                <a:latin typeface="Times New Roman"/>
                <a:cs typeface="Times New Roman"/>
              </a:rPr>
              <a:t>Cancer</a:t>
            </a:r>
            <a:r>
              <a:rPr lang="it-IT" sz="3600" b="1" dirty="0" smtClean="0">
                <a:latin typeface="Times New Roman"/>
                <a:cs typeface="Times New Roman"/>
              </a:rPr>
              <a:t> </a:t>
            </a:r>
            <a:r>
              <a:rPr lang="it-IT" sz="3600" b="1" dirty="0" err="1" smtClean="0">
                <a:latin typeface="Times New Roman"/>
                <a:cs typeface="Times New Roman"/>
              </a:rPr>
              <a:t>stem</a:t>
            </a:r>
            <a:r>
              <a:rPr lang="it-IT" sz="3600" b="1" dirty="0" smtClean="0">
                <a:latin typeface="Times New Roman"/>
                <a:cs typeface="Times New Roman"/>
              </a:rPr>
              <a:t> </a:t>
            </a:r>
            <a:r>
              <a:rPr lang="it-IT" sz="3600" b="1" dirty="0" err="1" smtClean="0">
                <a:latin typeface="Times New Roman"/>
                <a:cs typeface="Times New Roman"/>
              </a:rPr>
              <a:t>cells</a:t>
            </a:r>
            <a:endParaRPr lang="it-IT" sz="3600" b="1" dirty="0" smtClean="0">
              <a:latin typeface="Times New Roman"/>
              <a:cs typeface="Times New Roman"/>
            </a:endParaRPr>
          </a:p>
          <a:p>
            <a:pPr algn="ctr"/>
            <a:endParaRPr lang="it-IT" sz="3600" b="1" dirty="0" smtClean="0">
              <a:latin typeface="Times New Roman"/>
              <a:cs typeface="Times New Roman"/>
            </a:endParaRPr>
          </a:p>
          <a:p>
            <a:pPr algn="ctr"/>
            <a:r>
              <a:rPr lang="it-IT" sz="2400" dirty="0" smtClean="0">
                <a:latin typeface="Times New Roman"/>
                <a:cs typeface="Times New Roman"/>
              </a:rPr>
              <a:t>Rare </a:t>
            </a:r>
            <a:r>
              <a:rPr lang="it-IT" sz="2400" dirty="0" err="1" smtClean="0">
                <a:latin typeface="Times New Roman"/>
                <a:cs typeface="Times New Roman"/>
              </a:rPr>
              <a:t>cells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within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tumors</a:t>
            </a:r>
            <a:r>
              <a:rPr lang="it-IT" sz="2400" dirty="0" smtClean="0">
                <a:latin typeface="Times New Roman"/>
                <a:cs typeface="Times New Roman"/>
              </a:rPr>
              <a:t> with the </a:t>
            </a:r>
            <a:r>
              <a:rPr lang="it-IT" sz="2400" dirty="0" err="1" smtClean="0">
                <a:latin typeface="Times New Roman"/>
                <a:cs typeface="Times New Roman"/>
              </a:rPr>
              <a:t>ability</a:t>
            </a:r>
            <a:r>
              <a:rPr lang="it-IT" sz="2400" dirty="0" smtClean="0">
                <a:latin typeface="Times New Roman"/>
                <a:cs typeface="Times New Roman"/>
              </a:rPr>
              <a:t> to </a:t>
            </a:r>
            <a:r>
              <a:rPr lang="it-IT" sz="2400" dirty="0" err="1" smtClean="0">
                <a:latin typeface="Times New Roman"/>
                <a:cs typeface="Times New Roman"/>
              </a:rPr>
              <a:t>selfrenew</a:t>
            </a:r>
            <a:endParaRPr lang="it-IT" sz="2400" dirty="0" smtClean="0">
              <a:latin typeface="Times New Roman"/>
              <a:cs typeface="Times New Roman"/>
            </a:endParaRPr>
          </a:p>
          <a:p>
            <a:pPr algn="ctr"/>
            <a:r>
              <a:rPr lang="it-IT" sz="2400" dirty="0" smtClean="0">
                <a:latin typeface="Times New Roman"/>
                <a:cs typeface="Times New Roman"/>
              </a:rPr>
              <a:t>and </a:t>
            </a:r>
            <a:r>
              <a:rPr lang="it-IT" sz="2400" dirty="0" err="1">
                <a:latin typeface="Times New Roman"/>
                <a:cs typeface="Times New Roman"/>
              </a:rPr>
              <a:t>give</a:t>
            </a:r>
            <a:r>
              <a:rPr lang="it-IT" sz="2400" dirty="0">
                <a:latin typeface="Times New Roman"/>
                <a:cs typeface="Times New Roman"/>
              </a:rPr>
              <a:t> rise to the </a:t>
            </a:r>
            <a:r>
              <a:rPr lang="it-IT" sz="2400" dirty="0" err="1">
                <a:latin typeface="Times New Roman"/>
                <a:cs typeface="Times New Roman"/>
              </a:rPr>
              <a:t>phenotypically</a:t>
            </a:r>
            <a:r>
              <a:rPr lang="it-IT" sz="2400" dirty="0">
                <a:latin typeface="Times New Roman"/>
                <a:cs typeface="Times New Roman"/>
              </a:rPr>
              <a:t> diverse</a:t>
            </a:r>
          </a:p>
          <a:p>
            <a:pPr algn="ctr"/>
            <a:r>
              <a:rPr lang="it-IT" sz="2400" dirty="0" err="1">
                <a:latin typeface="Times New Roman"/>
                <a:cs typeface="Times New Roman"/>
              </a:rPr>
              <a:t>tumor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cell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population</a:t>
            </a:r>
            <a:r>
              <a:rPr lang="it-IT" sz="2400" dirty="0">
                <a:latin typeface="Times New Roman"/>
                <a:cs typeface="Times New Roman"/>
              </a:rPr>
              <a:t> to drive </a:t>
            </a:r>
            <a:r>
              <a:rPr lang="it-IT" sz="2400" dirty="0" err="1">
                <a:latin typeface="Times New Roman"/>
                <a:cs typeface="Times New Roman"/>
              </a:rPr>
              <a:t>tumorigenesis</a:t>
            </a:r>
            <a:endParaRPr lang="it-IT" sz="2400" dirty="0">
              <a:latin typeface="Times New Roman"/>
              <a:cs typeface="Times New Roman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78933" y="694267"/>
            <a:ext cx="789103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latin typeface="Times New Roman"/>
                <a:cs typeface="Times New Roman"/>
              </a:rPr>
              <a:t>Normal</a:t>
            </a:r>
            <a:r>
              <a:rPr lang="it-IT" sz="3600" b="1" dirty="0">
                <a:latin typeface="Times New Roman"/>
                <a:cs typeface="Times New Roman"/>
              </a:rPr>
              <a:t> </a:t>
            </a:r>
            <a:r>
              <a:rPr lang="it-IT" sz="3600" b="1" dirty="0" err="1">
                <a:latin typeface="Times New Roman"/>
                <a:cs typeface="Times New Roman"/>
              </a:rPr>
              <a:t>stem</a:t>
            </a:r>
            <a:r>
              <a:rPr lang="it-IT" sz="3600" b="1" dirty="0">
                <a:latin typeface="Times New Roman"/>
                <a:cs typeface="Times New Roman"/>
              </a:rPr>
              <a:t> </a:t>
            </a:r>
            <a:r>
              <a:rPr lang="it-IT" sz="3600" b="1" dirty="0" err="1" smtClean="0">
                <a:latin typeface="Times New Roman"/>
                <a:cs typeface="Times New Roman"/>
              </a:rPr>
              <a:t>cells</a:t>
            </a:r>
            <a:endParaRPr lang="it-IT" sz="3600" b="1" dirty="0" smtClean="0">
              <a:latin typeface="Times New Roman"/>
              <a:cs typeface="Times New Roman"/>
            </a:endParaRPr>
          </a:p>
          <a:p>
            <a:pPr algn="ctr"/>
            <a:endParaRPr lang="it-IT" sz="2800" b="1" dirty="0">
              <a:latin typeface="Times New Roman"/>
              <a:cs typeface="Times New Roman"/>
            </a:endParaRPr>
          </a:p>
          <a:p>
            <a:pPr algn="ctr"/>
            <a:r>
              <a:rPr lang="it-IT" sz="2400" dirty="0">
                <a:latin typeface="Times New Roman"/>
                <a:cs typeface="Times New Roman"/>
              </a:rPr>
              <a:t>Rare </a:t>
            </a:r>
            <a:r>
              <a:rPr lang="it-IT" sz="2400" dirty="0" err="1">
                <a:latin typeface="Times New Roman"/>
                <a:cs typeface="Times New Roman"/>
              </a:rPr>
              <a:t>cells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within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organs</a:t>
            </a:r>
            <a:r>
              <a:rPr lang="it-IT" sz="2400" dirty="0">
                <a:latin typeface="Times New Roman"/>
                <a:cs typeface="Times New Roman"/>
              </a:rPr>
              <a:t> with the </a:t>
            </a:r>
            <a:r>
              <a:rPr lang="it-IT" sz="2400" dirty="0" err="1">
                <a:latin typeface="Times New Roman"/>
                <a:cs typeface="Times New Roman"/>
              </a:rPr>
              <a:t>ability</a:t>
            </a:r>
            <a:r>
              <a:rPr lang="it-IT" sz="2400" dirty="0">
                <a:latin typeface="Times New Roman"/>
                <a:cs typeface="Times New Roman"/>
              </a:rPr>
              <a:t> to </a:t>
            </a:r>
            <a:r>
              <a:rPr lang="it-IT" sz="2400" dirty="0" err="1">
                <a:latin typeface="Times New Roman"/>
                <a:cs typeface="Times New Roman"/>
              </a:rPr>
              <a:t>selfrenew</a:t>
            </a:r>
            <a:endParaRPr lang="it-IT" sz="2400" dirty="0">
              <a:latin typeface="Times New Roman"/>
              <a:cs typeface="Times New Roman"/>
            </a:endParaRPr>
          </a:p>
          <a:p>
            <a:pPr algn="ctr"/>
            <a:r>
              <a:rPr lang="it-IT" sz="2400" dirty="0">
                <a:latin typeface="Times New Roman"/>
                <a:cs typeface="Times New Roman"/>
              </a:rPr>
              <a:t>and </a:t>
            </a:r>
            <a:r>
              <a:rPr lang="it-IT" sz="2400" dirty="0" err="1">
                <a:latin typeface="Times New Roman"/>
                <a:cs typeface="Times New Roman"/>
              </a:rPr>
              <a:t>give</a:t>
            </a:r>
            <a:r>
              <a:rPr lang="it-IT" sz="2400" dirty="0">
                <a:latin typeface="Times New Roman"/>
                <a:cs typeface="Times New Roman"/>
              </a:rPr>
              <a:t> rise to </a:t>
            </a:r>
            <a:r>
              <a:rPr lang="it-IT" sz="2400" dirty="0" err="1">
                <a:latin typeface="Times New Roman"/>
                <a:cs typeface="Times New Roman"/>
              </a:rPr>
              <a:t>all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types</a:t>
            </a:r>
            <a:r>
              <a:rPr lang="it-IT" sz="2400" dirty="0">
                <a:latin typeface="Times New Roman"/>
                <a:cs typeface="Times New Roman"/>
              </a:rPr>
              <a:t> of </a:t>
            </a:r>
            <a:r>
              <a:rPr lang="it-IT" sz="2400" dirty="0" err="1">
                <a:latin typeface="Times New Roman"/>
                <a:cs typeface="Times New Roman"/>
              </a:rPr>
              <a:t>cells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within</a:t>
            </a:r>
            <a:r>
              <a:rPr lang="it-IT" sz="2400" dirty="0">
                <a:latin typeface="Times New Roman"/>
                <a:cs typeface="Times New Roman"/>
              </a:rPr>
              <a:t> the</a:t>
            </a:r>
          </a:p>
          <a:p>
            <a:pPr algn="ctr"/>
            <a:r>
              <a:rPr lang="it-IT" sz="2400" dirty="0" err="1">
                <a:latin typeface="Times New Roman"/>
                <a:cs typeface="Times New Roman"/>
              </a:rPr>
              <a:t>organ</a:t>
            </a:r>
            <a:r>
              <a:rPr lang="it-IT" sz="2400" dirty="0">
                <a:latin typeface="Times New Roman"/>
                <a:cs typeface="Times New Roman"/>
              </a:rPr>
              <a:t> to drive </a:t>
            </a:r>
            <a:r>
              <a:rPr lang="it-IT" sz="2400" dirty="0" err="1">
                <a:latin typeface="Times New Roman"/>
                <a:cs typeface="Times New Roman"/>
              </a:rPr>
              <a:t>organogenesis</a:t>
            </a:r>
            <a:endParaRPr lang="it-IT" sz="2400" dirty="0">
              <a:latin typeface="Times New Roman"/>
              <a:cs typeface="Times New Roman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0" y="3454400"/>
            <a:ext cx="9144000" cy="16933"/>
          </a:xfrm>
          <a:prstGeom prst="line">
            <a:avLst/>
          </a:prstGeom>
          <a:ln w="28575" cmpd="sng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52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Properties</a:t>
            </a:r>
            <a:r>
              <a:rPr lang="it-IT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shared</a:t>
            </a:r>
            <a:r>
              <a:rPr lang="it-IT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by</a:t>
            </a:r>
            <a:r>
              <a:rPr lang="it-IT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normal</a:t>
            </a:r>
            <a:r>
              <a:rPr lang="it-IT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stem</a:t>
            </a:r>
            <a:r>
              <a:rPr lang="it-IT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cells</a:t>
            </a:r>
            <a:r>
              <a:rPr lang="it-IT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 and </a:t>
            </a:r>
            <a:r>
              <a:rPr lang="it-IT" sz="32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cancer</a:t>
            </a:r>
            <a:r>
              <a:rPr lang="it-IT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stem</a:t>
            </a:r>
            <a:r>
              <a:rPr lang="it-IT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cells</a:t>
            </a:r>
            <a:endParaRPr lang="it-IT" sz="32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03200" y="1860550"/>
            <a:ext cx="8940800" cy="4525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39725" marR="0" lvl="0" indent="-339725" algn="l" defTabSz="449263" rtl="0" eaLnBrk="1" fontAlgn="base" latinLnBrk="0" hangingPunct="1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ü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Asymetric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 Division:</a:t>
            </a:r>
          </a:p>
          <a:p>
            <a:pPr marL="739775" marR="0" lvl="1" indent="-282575" algn="l" defTabSz="449263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SzPct val="100000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Self renewal</a:t>
            </a:r>
          </a:p>
          <a:p>
            <a:pPr marL="1143000" marR="0" lvl="2" indent="-228600" algn="l" defTabSz="449263" rtl="0" eaLnBrk="1" fontAlgn="base" latinLnBrk="0" hangingPunct="1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Tissue-specific normal stem cells must self-renew throughout the lifetime of the animal to maintain specific organs</a:t>
            </a:r>
          </a:p>
          <a:p>
            <a:pPr marL="1143000" marR="0" lvl="2" indent="-228600" algn="l" defTabSz="449263" rtl="0" eaLnBrk="1" fontAlgn="base" latinLnBrk="0" hangingPunct="1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Cancer stem cells undergo self-renewal to maintain tumor growth</a:t>
            </a:r>
          </a:p>
          <a:p>
            <a:pPr marL="739775" marR="0" lvl="1" indent="-282575" algn="l" defTabSz="449263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SzPct val="100000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Differentiation into </a:t>
            </a:r>
            <a:r>
              <a:rPr kumimoji="0" lang="en-US" sz="2400" b="0" i="0" u="sng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phenotypically</a:t>
            </a: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 diverse mature cell types</a:t>
            </a:r>
          </a:p>
          <a:p>
            <a:pPr marL="1143000" marR="0" lvl="2" indent="-228600" algn="l" defTabSz="449263" rtl="0" eaLnBrk="1" fontAlgn="base" latinLnBrk="0" hangingPunct="1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-102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Give rise to a heterogeneous population of cells that compose the organ or the tumor but lack the ability for unlimited proliferation (hierarchical arrangement of cells)</a:t>
            </a:r>
          </a:p>
          <a:p>
            <a:pPr marL="339725" marR="0" lvl="0" indent="-339725" algn="l" defTabSz="449263" rtl="0" eaLnBrk="1" fontAlgn="base" latinLnBrk="0" hangingPunct="1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ü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Regulated by similar pathways</a:t>
            </a:r>
          </a:p>
          <a:p>
            <a:pPr marL="739775" marR="0" lvl="1" indent="-282575" algn="l" defTabSz="449263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SzPct val="100000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Pathways that regulate self-renewal in normal stem cells are </a:t>
            </a:r>
            <a:r>
              <a:rPr kumimoji="0" lang="en-US" sz="2400" b="0" i="0" u="sng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dysregulated</a:t>
            </a: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 in cancer stem cells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1038225" y="836613"/>
            <a:ext cx="7297738" cy="4819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7975" y="5813555"/>
            <a:ext cx="8642350" cy="83317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Wnt, Shh, and Notch pathways have been shown to contribute to the self-renewal of stem cells and/or progenitors in a variety of organs, including the haematopoietic and nervous systems. When dysregulated, these pathways can contribute to oncogenesis. Mutations of these pathways have been associated with a number of human tumours, including colon carcinoma and epidermal tumours (Wnt), medulloblastoma and basal cell carcinoma (Shh), and T-cell leukaemias (Notch).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22850" y="112713"/>
            <a:ext cx="7763836" cy="40229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Pathways</a:t>
            </a:r>
            <a:r>
              <a:rPr lang="it-IT" sz="20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involved</a:t>
            </a:r>
            <a:r>
              <a:rPr lang="it-IT" sz="20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in self-</a:t>
            </a:r>
            <a:r>
              <a:rPr lang="it-IT" sz="20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renewal</a:t>
            </a:r>
            <a:r>
              <a:rPr lang="it-IT" sz="20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that</a:t>
            </a:r>
            <a:r>
              <a:rPr lang="it-IT" sz="20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are </a:t>
            </a:r>
            <a:r>
              <a:rPr lang="it-IT" sz="20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deregulated</a:t>
            </a:r>
            <a:r>
              <a:rPr lang="it-IT" sz="20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in </a:t>
            </a:r>
            <a:r>
              <a:rPr lang="it-IT" sz="20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cancer</a:t>
            </a:r>
            <a:r>
              <a:rPr lang="it-IT" sz="20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cells</a:t>
            </a:r>
            <a:endParaRPr lang="it-IT" sz="2000" b="1" dirty="0">
              <a:solidFill>
                <a:srgbClr val="000000"/>
              </a:solidFill>
              <a:latin typeface="Times New Roman"/>
              <a:ea typeface="Microsoft YaHei" charset="0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397468"/>
            <a:ext cx="8229600" cy="1143000"/>
          </a:xfrm>
          <a:noFill/>
          <a:ln w="57150" cmpd="sng">
            <a:noFill/>
          </a:ln>
        </p:spPr>
        <p:txBody>
          <a:bodyPr/>
          <a:lstStyle/>
          <a:p>
            <a:pPr algn="ctr"/>
            <a:r>
              <a:rPr lang="it-IT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Ovarian</a:t>
            </a:r>
            <a:r>
              <a:rPr lang="it-IT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Cancer</a:t>
            </a:r>
            <a:r>
              <a:rPr lang="it-IT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b="1" dirty="0" err="1">
                <a:solidFill>
                  <a:schemeClr val="tx1"/>
                </a:solidFill>
                <a:latin typeface="Times New Roman"/>
                <a:cs typeface="Times New Roman"/>
              </a:rPr>
              <a:t>Statistics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Immagin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5" t="20222" r="11664" b="5817"/>
          <a:stretch>
            <a:fillRect/>
          </a:stretch>
        </p:blipFill>
        <p:spPr bwMode="auto">
          <a:xfrm>
            <a:off x="5539566" y="1813876"/>
            <a:ext cx="3478749" cy="2925915"/>
          </a:xfrm>
          <a:prstGeom prst="rect">
            <a:avLst/>
          </a:prstGeom>
          <a:noFill/>
          <a:ln w="19050" cmpd="sng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e 13"/>
          <p:cNvSpPr>
            <a:spLocks noChangeArrowheads="1"/>
          </p:cNvSpPr>
          <p:nvPr/>
        </p:nvSpPr>
        <p:spPr bwMode="auto">
          <a:xfrm>
            <a:off x="7710230" y="3170481"/>
            <a:ext cx="1057265" cy="967477"/>
          </a:xfrm>
          <a:prstGeom prst="ellipse">
            <a:avLst/>
          </a:prstGeom>
          <a:noFill/>
          <a:ln w="190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>
              <a:latin typeface="Times New Roman"/>
              <a:cs typeface="Times New Roman"/>
            </a:endParaRP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3466">
            <a:off x="4614312" y="4536879"/>
            <a:ext cx="4321722" cy="169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" name="CasellaDiTesto 19"/>
          <p:cNvSpPr txBox="1">
            <a:spLocks noChangeArrowheads="1"/>
          </p:cNvSpPr>
          <p:nvPr/>
        </p:nvSpPr>
        <p:spPr bwMode="auto">
          <a:xfrm rot="20683466">
            <a:off x="4740552" y="4720300"/>
            <a:ext cx="4559268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it-IT" b="1" dirty="0" smtClean="0">
                <a:latin typeface="Times New Roman"/>
                <a:cs typeface="Times New Roman"/>
              </a:rPr>
              <a:t>-Età </a:t>
            </a:r>
            <a:r>
              <a:rPr lang="it-IT" b="1" dirty="0">
                <a:latin typeface="Times New Roman"/>
                <a:cs typeface="Times New Roman"/>
              </a:rPr>
              <a:t>(80%): 45-65 anni</a:t>
            </a:r>
          </a:p>
          <a:p>
            <a:pPr algn="ctr" eaLnBrk="1" hangingPunct="1">
              <a:lnSpc>
                <a:spcPct val="200000"/>
              </a:lnSpc>
              <a:buFontTx/>
              <a:buChar char="-"/>
            </a:pPr>
            <a:r>
              <a:rPr lang="it-IT" b="1" dirty="0">
                <a:latin typeface="Times New Roman"/>
                <a:cs typeface="Times New Roman"/>
              </a:rPr>
              <a:t> </a:t>
            </a:r>
            <a:r>
              <a:rPr lang="it-IT" b="1" dirty="0" smtClean="0">
                <a:latin typeface="Times New Roman"/>
                <a:cs typeface="Times New Roman"/>
              </a:rPr>
              <a:t>5 </a:t>
            </a:r>
            <a:r>
              <a:rPr lang="it-IT" b="1" dirty="0" err="1" smtClean="0">
                <a:latin typeface="Times New Roman"/>
                <a:cs typeface="Times New Roman"/>
              </a:rPr>
              <a:t>years</a:t>
            </a:r>
            <a:r>
              <a:rPr lang="it-IT" b="1" dirty="0" smtClean="0">
                <a:latin typeface="Times New Roman"/>
                <a:cs typeface="Times New Roman"/>
              </a:rPr>
              <a:t> OS: </a:t>
            </a:r>
            <a:r>
              <a:rPr lang="it-IT" b="1" u="sng" dirty="0">
                <a:latin typeface="Times New Roman"/>
                <a:cs typeface="Times New Roman"/>
              </a:rPr>
              <a:t>49,7%</a:t>
            </a:r>
          </a:p>
        </p:txBody>
      </p:sp>
      <p:sp>
        <p:nvSpPr>
          <p:cNvPr id="9" name="CasellaDiTesto 7"/>
          <p:cNvSpPr txBox="1">
            <a:spLocks noChangeArrowheads="1"/>
          </p:cNvSpPr>
          <p:nvPr/>
        </p:nvSpPr>
        <p:spPr bwMode="auto">
          <a:xfrm>
            <a:off x="-82544" y="6519446"/>
            <a:ext cx="9155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it-IT" sz="1600" b="1" i="1" dirty="0">
                <a:latin typeface="Times New Roman"/>
                <a:cs typeface="Times New Roman"/>
              </a:rPr>
              <a:t>Torre LA et al., CA CANCER </a:t>
            </a:r>
            <a:r>
              <a:rPr lang="it-IT" sz="1600" b="1" i="1" dirty="0" err="1">
                <a:latin typeface="Times New Roman"/>
                <a:cs typeface="Times New Roman"/>
              </a:rPr>
              <a:t>J</a:t>
            </a:r>
            <a:r>
              <a:rPr lang="it-IT" sz="1600" b="1" i="1" dirty="0">
                <a:latin typeface="Times New Roman"/>
                <a:cs typeface="Times New Roman"/>
              </a:rPr>
              <a:t> CLIN </a:t>
            </a:r>
            <a:r>
              <a:rPr lang="it-IT" sz="1600" b="1" i="1" dirty="0" smtClean="0">
                <a:latin typeface="Times New Roman"/>
                <a:cs typeface="Times New Roman"/>
              </a:rPr>
              <a:t>2015; AIRTUM ( </a:t>
            </a:r>
            <a:r>
              <a:rPr lang="it-IT" sz="1600" b="1" i="1" dirty="0">
                <a:latin typeface="Times New Roman"/>
                <a:cs typeface="Times New Roman"/>
              </a:rPr>
              <a:t>2005-2009</a:t>
            </a:r>
            <a:r>
              <a:rPr lang="it-IT" sz="1600" b="1" i="1" dirty="0" smtClean="0">
                <a:latin typeface="Times New Roman"/>
                <a:cs typeface="Times New Roman"/>
              </a:rPr>
              <a:t>); FIGO </a:t>
            </a:r>
            <a:r>
              <a:rPr lang="it-IT" sz="1600" b="1" i="1" dirty="0" err="1">
                <a:latin typeface="Times New Roman"/>
                <a:cs typeface="Times New Roman"/>
              </a:rPr>
              <a:t>Annual</a:t>
            </a:r>
            <a:r>
              <a:rPr lang="it-IT" sz="1600" b="1" i="1" dirty="0">
                <a:latin typeface="Times New Roman"/>
                <a:cs typeface="Times New Roman"/>
              </a:rPr>
              <a:t> Report, </a:t>
            </a:r>
            <a:r>
              <a:rPr lang="it-IT" sz="1600" b="1" i="1" dirty="0" smtClean="0">
                <a:latin typeface="Times New Roman"/>
                <a:cs typeface="Times New Roman"/>
              </a:rPr>
              <a:t>2006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6394" y="1033147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latin typeface="Times New Roman"/>
                <a:cs typeface="Times New Roman"/>
              </a:rPr>
              <a:t>Incidence</a:t>
            </a:r>
            <a:r>
              <a:rPr lang="it-IT" sz="2000" b="1" dirty="0" smtClean="0">
                <a:latin typeface="Times New Roman"/>
                <a:cs typeface="Times New Roman"/>
              </a:rPr>
              <a:t> and </a:t>
            </a:r>
            <a:r>
              <a:rPr lang="it-IT" sz="2000" b="1" dirty="0" err="1" smtClean="0">
                <a:latin typeface="Times New Roman"/>
                <a:cs typeface="Times New Roman"/>
              </a:rPr>
              <a:t>mortality</a:t>
            </a:r>
            <a:r>
              <a:rPr lang="it-IT" sz="2000" b="1" dirty="0" smtClean="0">
                <a:latin typeface="Times New Roman"/>
                <a:cs typeface="Times New Roman"/>
              </a:rPr>
              <a:t> </a:t>
            </a:r>
            <a:r>
              <a:rPr lang="it-IT" sz="2000" b="1" dirty="0" err="1" smtClean="0">
                <a:latin typeface="Times New Roman"/>
                <a:cs typeface="Times New Roman"/>
              </a:rPr>
              <a:t>worldwide</a:t>
            </a:r>
            <a:endParaRPr lang="it-IT" sz="2000" b="1" dirty="0">
              <a:latin typeface="Times New Roman"/>
              <a:cs typeface="Times New Roman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8" y="1558473"/>
            <a:ext cx="4673884" cy="598257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1132945" y="2203706"/>
            <a:ext cx="2970859" cy="2272229"/>
            <a:chOff x="1313205" y="2474250"/>
            <a:chExt cx="2970859" cy="2272229"/>
          </a:xfrm>
        </p:grpSpPr>
        <p:pic>
          <p:nvPicPr>
            <p:cNvPr id="2" name="Immagine 1" descr="Schermata 2017-05-09 alle 22.40.2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57" t="24625" r="23659" b="40151"/>
            <a:stretch/>
          </p:blipFill>
          <p:spPr>
            <a:xfrm>
              <a:off x="1313205" y="2474250"/>
              <a:ext cx="2970859" cy="2272229"/>
            </a:xfrm>
            <a:prstGeom prst="rect">
              <a:avLst/>
            </a:prstGeom>
          </p:spPr>
        </p:pic>
        <p:sp>
          <p:nvSpPr>
            <p:cNvPr id="10" name="Ovale 13"/>
            <p:cNvSpPr>
              <a:spLocks noChangeArrowheads="1"/>
            </p:cNvSpPr>
            <p:nvPr/>
          </p:nvSpPr>
          <p:spPr bwMode="auto">
            <a:xfrm>
              <a:off x="1550014" y="3611285"/>
              <a:ext cx="749718" cy="36458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latin typeface="Times New Roman"/>
                <a:cs typeface="Times New Roman"/>
              </a:endParaRPr>
            </a:p>
          </p:txBody>
        </p:sp>
        <p:pic>
          <p:nvPicPr>
            <p:cNvPr id="21" name="Immagine 20" descr="Schermata 2017-05-09 alle 22.40.2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89" t="24625" r="10953" b="40151"/>
            <a:stretch/>
          </p:blipFill>
          <p:spPr>
            <a:xfrm>
              <a:off x="2554946" y="2474250"/>
              <a:ext cx="1492310" cy="2272229"/>
            </a:xfrm>
            <a:prstGeom prst="rect">
              <a:avLst/>
            </a:prstGeom>
          </p:spPr>
        </p:pic>
        <p:sp>
          <p:nvSpPr>
            <p:cNvPr id="20" name="Ovale 13"/>
            <p:cNvSpPr>
              <a:spLocks noChangeArrowheads="1"/>
            </p:cNvSpPr>
            <p:nvPr/>
          </p:nvSpPr>
          <p:spPr bwMode="auto">
            <a:xfrm>
              <a:off x="2912424" y="3752990"/>
              <a:ext cx="749718" cy="36458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latin typeface="Times New Roman"/>
                <a:cs typeface="Times New Roman"/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41492" y="4896287"/>
            <a:ext cx="2761794" cy="1015663"/>
          </a:xfrm>
          <a:prstGeom prst="rect">
            <a:avLst/>
          </a:prstGeom>
          <a:noFill/>
          <a:ln w="28575" cmpd="sng">
            <a:noFill/>
            <a:prstDash val="dashDot"/>
          </a:ln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Times New Roman"/>
                <a:cs typeface="Times New Roman"/>
              </a:rPr>
              <a:t>New </a:t>
            </a:r>
            <a:r>
              <a:rPr lang="it-IT" sz="2000" dirty="0" err="1" smtClean="0">
                <a:latin typeface="Times New Roman"/>
                <a:cs typeface="Times New Roman"/>
              </a:rPr>
              <a:t>cases</a:t>
            </a:r>
            <a:r>
              <a:rPr lang="it-IT" sz="2000" dirty="0" smtClean="0">
                <a:latin typeface="Times New Roman"/>
                <a:cs typeface="Times New Roman"/>
              </a:rPr>
              <a:t>/</a:t>
            </a:r>
            <a:r>
              <a:rPr lang="it-IT" sz="2000" dirty="0" err="1" smtClean="0">
                <a:latin typeface="Times New Roman"/>
                <a:cs typeface="Times New Roman"/>
              </a:rPr>
              <a:t>years</a:t>
            </a:r>
            <a:r>
              <a:rPr lang="it-IT" sz="2000" dirty="0" smtClean="0">
                <a:latin typeface="Times New Roman"/>
                <a:cs typeface="Times New Roman"/>
              </a:rPr>
              <a:t>: 485</a:t>
            </a:r>
          </a:p>
          <a:p>
            <a:r>
              <a:rPr lang="it-IT" sz="2000" dirty="0" smtClean="0">
                <a:latin typeface="Times New Roman"/>
                <a:cs typeface="Times New Roman"/>
              </a:rPr>
              <a:t>New </a:t>
            </a:r>
            <a:r>
              <a:rPr lang="it-IT" sz="2000" dirty="0" err="1" smtClean="0">
                <a:latin typeface="Times New Roman"/>
                <a:cs typeface="Times New Roman"/>
              </a:rPr>
              <a:t>deaths</a:t>
            </a:r>
            <a:r>
              <a:rPr lang="it-IT" sz="2000" dirty="0" smtClean="0">
                <a:latin typeface="Times New Roman"/>
                <a:cs typeface="Times New Roman"/>
              </a:rPr>
              <a:t>/</a:t>
            </a:r>
            <a:r>
              <a:rPr lang="it-IT" sz="2000" dirty="0" err="1" smtClean="0">
                <a:latin typeface="Times New Roman"/>
                <a:cs typeface="Times New Roman"/>
              </a:rPr>
              <a:t>years</a:t>
            </a:r>
            <a:r>
              <a:rPr lang="it-IT" sz="2000" dirty="0" smtClean="0">
                <a:latin typeface="Times New Roman"/>
                <a:cs typeface="Times New Roman"/>
              </a:rPr>
              <a:t>: 320</a:t>
            </a:r>
          </a:p>
          <a:p>
            <a:r>
              <a:rPr lang="it-IT" sz="2000" dirty="0" smtClean="0">
                <a:latin typeface="Times New Roman"/>
                <a:cs typeface="Times New Roman"/>
              </a:rPr>
              <a:t>5 </a:t>
            </a:r>
            <a:r>
              <a:rPr lang="it-IT" sz="2000" dirty="0" err="1" smtClean="0">
                <a:latin typeface="Times New Roman"/>
                <a:cs typeface="Times New Roman"/>
              </a:rPr>
              <a:t>years</a:t>
            </a:r>
            <a:r>
              <a:rPr lang="it-IT" sz="2000" dirty="0" smtClean="0">
                <a:latin typeface="Times New Roman"/>
                <a:cs typeface="Times New Roman"/>
              </a:rPr>
              <a:t> OS: 38% (37-39)</a:t>
            </a:r>
            <a:endParaRPr lang="it-IT" sz="2000" dirty="0">
              <a:latin typeface="Times New Roman"/>
              <a:cs typeface="Times New Roman"/>
            </a:endParaRPr>
          </a:p>
        </p:txBody>
      </p:sp>
      <p:sp>
        <p:nvSpPr>
          <p:cNvPr id="11" name="Freccia destra 10"/>
          <p:cNvSpPr/>
          <p:nvPr/>
        </p:nvSpPr>
        <p:spPr>
          <a:xfrm>
            <a:off x="3897378" y="2950020"/>
            <a:ext cx="1575342" cy="8970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/>
              <a:cs typeface="Times New Roman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376" y="4500221"/>
            <a:ext cx="1208394" cy="141173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397" y="1047046"/>
            <a:ext cx="1458109" cy="102285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1492" y="4455403"/>
            <a:ext cx="1581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Times New Roman"/>
                <a:cs typeface="Times New Roman"/>
              </a:rPr>
              <a:t>and in </a:t>
            </a:r>
            <a:r>
              <a:rPr lang="it-IT" sz="2000" b="1" dirty="0" err="1" smtClean="0">
                <a:latin typeface="Times New Roman"/>
                <a:cs typeface="Times New Roman"/>
              </a:rPr>
              <a:t>Italy</a:t>
            </a:r>
            <a:r>
              <a:rPr lang="it-IT" sz="2000" b="1" dirty="0" smtClean="0">
                <a:latin typeface="Times New Roman"/>
                <a:cs typeface="Times New Roman"/>
              </a:rPr>
              <a:t>?</a:t>
            </a:r>
            <a:endParaRPr lang="it-IT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22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7131484" y="1600200"/>
            <a:ext cx="1936316" cy="3014013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143000" y="365944"/>
            <a:ext cx="695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latin typeface="Times New Roman"/>
                <a:cs typeface="Times New Roman"/>
              </a:rPr>
              <a:t>Epithelial</a:t>
            </a:r>
            <a:r>
              <a:rPr lang="it-IT" sz="3200" b="1" dirty="0" smtClean="0">
                <a:latin typeface="Times New Roman"/>
                <a:cs typeface="Times New Roman"/>
              </a:rPr>
              <a:t> </a:t>
            </a:r>
            <a:r>
              <a:rPr lang="it-IT" sz="3200" b="1" dirty="0" err="1" smtClean="0">
                <a:latin typeface="Times New Roman"/>
                <a:cs typeface="Times New Roman"/>
              </a:rPr>
              <a:t>mesenchymal</a:t>
            </a:r>
            <a:r>
              <a:rPr lang="it-IT" sz="3200" b="1" dirty="0" smtClean="0">
                <a:latin typeface="Times New Roman"/>
                <a:cs typeface="Times New Roman"/>
              </a:rPr>
              <a:t> </a:t>
            </a:r>
            <a:r>
              <a:rPr lang="it-IT" sz="3200" b="1" dirty="0" err="1" smtClean="0">
                <a:latin typeface="Times New Roman"/>
                <a:cs typeface="Times New Roman"/>
              </a:rPr>
              <a:t>transition</a:t>
            </a:r>
            <a:endParaRPr lang="it-IT" sz="3200" b="1" dirty="0">
              <a:latin typeface="Times New Roman"/>
              <a:cs typeface="Times New Roman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7001" y="4935814"/>
            <a:ext cx="8851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prstClr val="black"/>
                </a:solidFill>
                <a:latin typeface="TimesNewRomanPSMT"/>
              </a:rPr>
              <a:t>EMT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process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plays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an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important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role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in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tumor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invasion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,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metastasis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,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recurrence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and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chemoresistance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.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This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process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is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potentially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regulated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by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different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mechanisms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,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including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EMT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inducer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signaling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pathways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, EMT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transcription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factors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,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dyregulation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of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miRNAs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as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well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as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several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kinds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of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growth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factors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. In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addition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, MET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may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also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happen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during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tumor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progression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in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order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to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allow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tumor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growth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and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colonization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,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resulting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in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tumor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NewRomanPSMT"/>
              </a:rPr>
              <a:t>settlement</a:t>
            </a:r>
            <a:r>
              <a:rPr lang="it-IT" dirty="0">
                <a:solidFill>
                  <a:prstClr val="black"/>
                </a:solidFill>
                <a:latin typeface="TimesNewRomanPSMT"/>
              </a:rPr>
              <a:t>.</a:t>
            </a:r>
            <a:endParaRPr lang="it-IT" dirty="0"/>
          </a:p>
        </p:txBody>
      </p:sp>
      <p:pic>
        <p:nvPicPr>
          <p:cNvPr id="5" name="Immagine 4" descr="Schermata 2017-05-25 alle 02.39.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26267" r="14861" b="20000"/>
          <a:stretch/>
        </p:blipFill>
        <p:spPr>
          <a:xfrm>
            <a:off x="241300" y="1130300"/>
            <a:ext cx="6267773" cy="3705512"/>
          </a:xfrm>
          <a:prstGeom prst="rect">
            <a:avLst/>
          </a:prstGeom>
        </p:spPr>
      </p:pic>
      <p:sp>
        <p:nvSpPr>
          <p:cNvPr id="2" name="Freccia destra 1"/>
          <p:cNvSpPr/>
          <p:nvPr/>
        </p:nvSpPr>
        <p:spPr>
          <a:xfrm rot="19690887">
            <a:off x="6324600" y="3632857"/>
            <a:ext cx="774700" cy="3429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7493000" y="3530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467600" y="2705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061201" y="1802657"/>
            <a:ext cx="2095499" cy="276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</a:t>
            </a:r>
            <a:r>
              <a:rPr lang="it-IT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ince</a:t>
            </a:r>
            <a:r>
              <a:rPr lang="it-IT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many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CSCs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stay in G0 and are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not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susceptible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to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cell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cycle-specific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chemotherapeutic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agents, 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this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sub-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population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could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survive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to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such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treatments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and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later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it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is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able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to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regenerate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the </a:t>
            </a:r>
            <a:r>
              <a:rPr lang="it-IT" dirty="0" err="1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tumor</a:t>
            </a:r>
            <a:r>
              <a:rPr lang="it-IT" dirty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1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762000" y="196850"/>
            <a:ext cx="7654807" cy="648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Origin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of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36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the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Theory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of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Cancer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Stem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Cells</a:t>
            </a:r>
            <a:endParaRPr lang="it-IT" sz="3200" b="1" dirty="0">
              <a:solidFill>
                <a:srgbClr val="000000"/>
              </a:solidFill>
              <a:latin typeface="Times New Roman"/>
              <a:ea typeface="Microsoft YaHei" charset="0"/>
              <a:cs typeface="Times New Roman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1384300"/>
            <a:ext cx="8839200" cy="440338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Only a small subset of cancer cells is capable of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extensive proliferation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2400" b="1" dirty="0">
              <a:solidFill>
                <a:srgbClr val="000000"/>
              </a:solidFill>
              <a:latin typeface="Times New Roman"/>
              <a:ea typeface="Microsoft YaHei" charset="0"/>
              <a:cs typeface="Times New Roman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Liquid Tumors</a:t>
            </a:r>
          </a:p>
          <a:p>
            <a:pPr marL="114300" lvl="1" indent="476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i="1" u="sng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In vitro</a:t>
            </a:r>
            <a:r>
              <a:rPr lang="en-US" sz="2000" u="sng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colony forming assays:</a:t>
            </a:r>
          </a:p>
          <a:p>
            <a:pPr marL="233363" lvl="2" indent="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	- 1 in 10,000 to 1 in 100 mouse myeloma cells obtained from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ascites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away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from normal hematopoietic cells were able to form colonies</a:t>
            </a:r>
          </a:p>
          <a:p>
            <a:pPr marL="114300" lvl="1" indent="476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i="1" u="sng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In vivo</a:t>
            </a:r>
            <a:r>
              <a:rPr lang="en-US" sz="2000" u="sng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transplantation assays:</a:t>
            </a:r>
          </a:p>
          <a:p>
            <a:pPr marL="114300" lvl="1" indent="476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	- Only 1-4% of transplanted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leukaemic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cells could form spleen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colonies</a:t>
            </a:r>
            <a:endParaRPr lang="en-US" sz="2000" dirty="0">
              <a:solidFill>
                <a:srgbClr val="000000"/>
              </a:solidFill>
              <a:latin typeface="Times New Roman"/>
              <a:ea typeface="Microsoft YaHei" charset="0"/>
              <a:cs typeface="Times New Roman"/>
            </a:endParaRPr>
          </a:p>
          <a:p>
            <a:pPr marL="114300" lvl="1" indent="476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Solid Tumors</a:t>
            </a:r>
          </a:p>
          <a:p>
            <a:pPr marL="233363" lvl="2" indent="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	-  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A large number of cells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are required to grow tumors in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xenograft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models</a:t>
            </a:r>
            <a:endParaRPr lang="en-US" sz="2000" dirty="0">
              <a:solidFill>
                <a:srgbClr val="000000"/>
              </a:solidFill>
              <a:latin typeface="Times New Roman"/>
              <a:ea typeface="Microsoft YaHei" charset="0"/>
              <a:cs typeface="Times New Roman"/>
            </a:endParaRPr>
          </a:p>
          <a:p>
            <a:pPr marL="233363" lvl="2" indent="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	-  1 in 1,000 to 1 in 5,000 lung cancer,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neuroblastoma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cells, ovarian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cancer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cells, or breast cancer cells can form colonies in soft agar or 	</a:t>
            </a:r>
            <a:r>
              <a:rPr lang="en-US" sz="2000" i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in vivo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</a:p>
        </p:txBody>
      </p:sp>
      <p:sp>
        <p:nvSpPr>
          <p:cNvPr id="2" name="Rettangolo 1"/>
          <p:cNvSpPr/>
          <p:nvPr/>
        </p:nvSpPr>
        <p:spPr>
          <a:xfrm>
            <a:off x="482600" y="1384300"/>
            <a:ext cx="8255000" cy="8128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0973" t="13974" r="9721" b="4979"/>
          <a:stretch/>
        </p:blipFill>
        <p:spPr>
          <a:xfrm>
            <a:off x="1028700" y="1244600"/>
            <a:ext cx="7251700" cy="5156200"/>
          </a:xfrm>
          <a:prstGeom prst="rect">
            <a:avLst/>
          </a:prstGeom>
        </p:spPr>
      </p:pic>
      <p:sp>
        <p:nvSpPr>
          <p:cNvPr id="5" name="CasellaDiTesto 7"/>
          <p:cNvSpPr txBox="1">
            <a:spLocks noChangeArrowheads="1"/>
          </p:cNvSpPr>
          <p:nvPr/>
        </p:nvSpPr>
        <p:spPr bwMode="auto">
          <a:xfrm>
            <a:off x="86150" y="6433319"/>
            <a:ext cx="6975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1" i="1" dirty="0" smtClean="0">
                <a:latin typeface="Times New Roman"/>
                <a:cs typeface="Times New Roman"/>
              </a:rPr>
              <a:t>De Fiori M &amp; De Maria </a:t>
            </a:r>
            <a:r>
              <a:rPr lang="it-IT" sz="2000" b="1" i="1" dirty="0" err="1" smtClean="0">
                <a:latin typeface="Times New Roman"/>
                <a:cs typeface="Times New Roman"/>
              </a:rPr>
              <a:t>R</a:t>
            </a:r>
            <a:r>
              <a:rPr lang="it-IT" sz="2000" b="1" i="1" dirty="0" smtClean="0">
                <a:latin typeface="Times New Roman"/>
                <a:cs typeface="Times New Roman"/>
              </a:rPr>
              <a:t> et al., </a:t>
            </a:r>
            <a:r>
              <a:rPr lang="it-IT" sz="2000" b="1" i="1" dirty="0" err="1" smtClean="0">
                <a:latin typeface="Times New Roman"/>
                <a:cs typeface="Times New Roman"/>
              </a:rPr>
              <a:t>Curr</a:t>
            </a:r>
            <a:r>
              <a:rPr lang="it-IT" sz="2000" b="1" i="1" dirty="0" smtClean="0">
                <a:latin typeface="Times New Roman"/>
                <a:cs typeface="Times New Roman"/>
              </a:rPr>
              <a:t> Op in </a:t>
            </a:r>
            <a:r>
              <a:rPr lang="it-IT" sz="2000" b="1" i="1" dirty="0" err="1" smtClean="0">
                <a:latin typeface="Times New Roman"/>
                <a:cs typeface="Times New Roman"/>
              </a:rPr>
              <a:t>Pharmacol</a:t>
            </a:r>
            <a:r>
              <a:rPr lang="it-IT" sz="2000" b="1" i="1" dirty="0" smtClean="0">
                <a:latin typeface="Times New Roman"/>
                <a:cs typeface="Times New Roman"/>
              </a:rPr>
              <a:t>, 2017</a:t>
            </a:r>
            <a:endParaRPr lang="it-IT" sz="2000" b="1" dirty="0">
              <a:latin typeface="Times New Roman"/>
              <a:cs typeface="Times New Roman"/>
            </a:endParaRPr>
          </a:p>
          <a:p>
            <a:pPr eaLnBrk="1" hangingPunct="1"/>
            <a:endParaRPr lang="it-IT" sz="2000" b="1" i="1" dirty="0" smtClean="0">
              <a:latin typeface="Times New Roman"/>
              <a:cs typeface="Times New Roman"/>
            </a:endParaRPr>
          </a:p>
          <a:p>
            <a:pPr eaLnBrk="1" hangingPunct="1"/>
            <a:endParaRPr lang="it-IT" sz="2000" b="1" i="1" dirty="0">
              <a:latin typeface="Times New Roman"/>
              <a:cs typeface="Times New Roman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42900"/>
            <a:ext cx="8991600" cy="8382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CSCs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as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 a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tool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 for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pre-clinical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studies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 and a target for immune-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mediated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therapies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. </a:t>
            </a:r>
          </a:p>
        </p:txBody>
      </p:sp>
      <p:sp>
        <p:nvSpPr>
          <p:cNvPr id="8" name="Rettangolo 7"/>
          <p:cNvSpPr/>
          <p:nvPr/>
        </p:nvSpPr>
        <p:spPr>
          <a:xfrm>
            <a:off x="2832100" y="1244600"/>
            <a:ext cx="1955800" cy="1676400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07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18533" y="6488668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latin typeface="Times New Roman"/>
                <a:cs typeface="Times New Roman"/>
              </a:rPr>
              <a:t>Lupia M et al., </a:t>
            </a:r>
            <a:r>
              <a:rPr lang="it-IT" b="1" i="1" dirty="0" err="1" smtClean="0">
                <a:latin typeface="Times New Roman"/>
                <a:cs typeface="Times New Roman"/>
              </a:rPr>
              <a:t>Molec</a:t>
            </a:r>
            <a:r>
              <a:rPr lang="it-IT" b="1" i="1" dirty="0" smtClean="0">
                <a:latin typeface="Times New Roman"/>
                <a:cs typeface="Times New Roman"/>
              </a:rPr>
              <a:t> </a:t>
            </a:r>
            <a:r>
              <a:rPr lang="it-IT" b="1" i="1" dirty="0" err="1" smtClean="0">
                <a:latin typeface="Times New Roman"/>
                <a:cs typeface="Times New Roman"/>
              </a:rPr>
              <a:t>Cancer</a:t>
            </a:r>
            <a:r>
              <a:rPr lang="it-IT" b="1" i="1" dirty="0" smtClean="0">
                <a:latin typeface="Times New Roman"/>
                <a:cs typeface="Times New Roman"/>
              </a:rPr>
              <a:t> 2017</a:t>
            </a:r>
            <a:endParaRPr lang="it-IT" b="1" i="1" dirty="0">
              <a:latin typeface="Times New Roman"/>
              <a:cs typeface="Times New Roman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64685" y="135464"/>
            <a:ext cx="7839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it-IT" sz="3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Cells</a:t>
            </a:r>
            <a:r>
              <a:rPr lang="it-IT" sz="3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surface</a:t>
            </a:r>
            <a:r>
              <a:rPr lang="it-IT" sz="3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markers</a:t>
            </a:r>
            <a:r>
              <a:rPr lang="it-IT" sz="3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of </a:t>
            </a:r>
            <a:r>
              <a:rPr lang="it-IT" sz="3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ovarian</a:t>
            </a:r>
            <a:r>
              <a:rPr lang="it-IT" sz="3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CSCs</a:t>
            </a:r>
            <a:endParaRPr lang="it-IT" dirty="0"/>
          </a:p>
        </p:txBody>
      </p:sp>
      <p:graphicFrame>
        <p:nvGraphicFramePr>
          <p:cNvPr id="9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17582"/>
              </p:ext>
            </p:extLst>
          </p:nvPr>
        </p:nvGraphicFramePr>
        <p:xfrm>
          <a:off x="0" y="1185382"/>
          <a:ext cx="9144000" cy="516688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8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9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0344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Marker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Biological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function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Lowest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number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of</a:t>
                      </a:r>
                    </a:p>
                    <a:p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tumorigenic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OCSC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534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CD44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HA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receptor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Stimulates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EGFR-Ras-ERK. Cell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proliferation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differentiation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,</a:t>
                      </a:r>
                    </a:p>
                    <a:p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motility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chemoresistance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.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mr-IN" sz="1800" u="none" strike="noStrike" kern="1200" baseline="0" dirty="0" smtClean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mr-IN" sz="1800" u="none" strike="noStrike" kern="1200" baseline="30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mr-IN" sz="1800" u="none" strike="noStrike" kern="1200" baseline="0" dirty="0" smtClean="0">
                          <a:latin typeface="Times New Roman"/>
                          <a:cs typeface="Times New Roman"/>
                        </a:rPr>
                        <a:t> (CD44+/CD117+)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383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CD24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Transmembrane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glycoprotein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Activates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STAT3.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Stemness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cell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adhesion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,</a:t>
                      </a:r>
                    </a:p>
                    <a:p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tumor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cell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malignancy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metastasis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.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mr-IN" sz="1800" u="none" strike="noStrike" kern="1200" baseline="0" dirty="0" smtClean="0">
                          <a:latin typeface="Times New Roman"/>
                          <a:cs typeface="Times New Roman"/>
                        </a:rPr>
                        <a:t>5x10</a:t>
                      </a:r>
                      <a:r>
                        <a:rPr lang="mr-IN" sz="1800" u="none" strike="noStrike" kern="1200" baseline="30000" dirty="0" smtClean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mr-IN" sz="1800" u="none" strike="noStrike" kern="1200" baseline="0" dirty="0" smtClean="0">
                          <a:latin typeface="Times New Roman"/>
                          <a:cs typeface="Times New Roman"/>
                        </a:rPr>
                        <a:t> (CD24+)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5484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CD117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Receptor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tyrosine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kinase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Regulates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PI3K/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Akt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, Ras/ERK,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Src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and JAK/STAT</a:t>
                      </a:r>
                    </a:p>
                    <a:p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pathways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. Cell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signaling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apoptosis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cell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differentiation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proliferation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,</a:t>
                      </a:r>
                    </a:p>
                    <a:p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cell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adhesion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.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mr-IN" sz="1800" u="none" strike="noStrike" kern="1200" baseline="0" dirty="0" smtClean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mr-IN" sz="1800" u="none" strike="noStrike" kern="1200" baseline="30000" dirty="0" smtClean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mr-IN" sz="1800" u="none" strike="noStrike" kern="1200" baseline="0" dirty="0" smtClean="0">
                          <a:latin typeface="Times New Roman"/>
                          <a:cs typeface="Times New Roman"/>
                        </a:rPr>
                        <a:t> (CD117+)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5484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CD133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Transmembrane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glycoprotein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Induces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PI3K/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Akt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pathway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.</a:t>
                      </a:r>
                    </a:p>
                    <a:p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CSC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maintenance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tumor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formation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it-IT" sz="1800" u="none" strike="noStrike" kern="1200" baseline="0" dirty="0" err="1" smtClean="0">
                          <a:latin typeface="Times New Roman"/>
                          <a:cs typeface="Times New Roman"/>
                        </a:rPr>
                        <a:t>chemoresistance</a:t>
                      </a:r>
                      <a:r>
                        <a:rPr lang="it-IT" sz="1800" u="none" strike="noStrike" kern="1200" baseline="0" dirty="0" smtClean="0">
                          <a:latin typeface="Times New Roman"/>
                          <a:cs typeface="Times New Roman"/>
                        </a:rPr>
                        <a:t>.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mr-IN" sz="1800" u="none" strike="noStrike" kern="1200" baseline="0" dirty="0" smtClean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mr-IN" sz="1800" u="none" strike="noStrike" kern="1200" baseline="30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mr-IN" sz="1800" u="none" strike="noStrike" kern="1200" baseline="0" dirty="0" smtClean="0">
                          <a:latin typeface="Times New Roman"/>
                          <a:cs typeface="Times New Roman"/>
                        </a:rPr>
                        <a:t>(CD133+)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33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900199" y="135464"/>
            <a:ext cx="3368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it-IT" sz="3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Other</a:t>
            </a:r>
            <a:r>
              <a:rPr lang="it-IT" sz="3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markers</a:t>
            </a:r>
            <a:r>
              <a:rPr lang="it-IT" sz="3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?</a:t>
            </a:r>
            <a:endParaRPr lang="it-IT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163533"/>
              </p:ext>
            </p:extLst>
          </p:nvPr>
        </p:nvGraphicFramePr>
        <p:xfrm>
          <a:off x="228600" y="1104900"/>
          <a:ext cx="8801101" cy="53746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288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6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5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400" b="1" dirty="0" err="1" smtClean="0">
                          <a:latin typeface="Times New Roman"/>
                          <a:cs typeface="Times New Roman"/>
                        </a:rPr>
                        <a:t>Markers</a:t>
                      </a:r>
                      <a:endParaRPr lang="it-IT" sz="14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 err="1" smtClean="0">
                          <a:latin typeface="Times New Roman"/>
                          <a:cs typeface="Times New Roman"/>
                        </a:rPr>
                        <a:t>Type</a:t>
                      </a:r>
                      <a:endParaRPr lang="it-IT" sz="14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 err="1" smtClean="0">
                          <a:latin typeface="Times New Roman"/>
                          <a:cs typeface="Times New Roman"/>
                        </a:rPr>
                        <a:t>Function</a:t>
                      </a:r>
                      <a:endParaRPr lang="it-IT" sz="14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ALDH</a:t>
                      </a:r>
                      <a:endParaRPr lang="it-IT" sz="1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Transcription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factor</a:t>
                      </a:r>
                      <a:endParaRPr lang="it-IT" sz="1400" dirty="0" smtClean="0">
                        <a:latin typeface="Times New Roman"/>
                        <a:cs typeface="Times New Roman"/>
                      </a:endParaRPr>
                    </a:p>
                    <a:p>
                      <a:pPr algn="l"/>
                      <a:endParaRPr lang="it-IT" sz="1400" b="0" i="0" u="none" strike="noStrike" baseline="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Its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activity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strictly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related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to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wnt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/β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catenin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pathway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.</a:t>
                      </a:r>
                    </a:p>
                    <a:p>
                      <a:pPr algn="l"/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inhibition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of ALDH cause the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block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of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sphere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formation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. </a:t>
                      </a:r>
                    </a:p>
                    <a:p>
                      <a:pPr algn="l"/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Its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activity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interfere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with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drugs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transporters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leading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to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chemoresistance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.</a:t>
                      </a:r>
                    </a:p>
                    <a:p>
                      <a:pPr algn="l"/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Cells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expressing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ALDH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seem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to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have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more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multipotent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phenotype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than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all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the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other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marker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combinations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.</a:t>
                      </a:r>
                      <a:endParaRPr lang="it-IT" sz="1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NANOG</a:t>
                      </a:r>
                      <a:endParaRPr lang="it-IT" sz="1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Transcription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factor</a:t>
                      </a:r>
                      <a:endParaRPr lang="it-IT" sz="14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Maintenance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of </a:t>
                      </a: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pluripotency</a:t>
                      </a:r>
                      <a:endParaRPr lang="it-IT" sz="1400" b="0" i="0" u="none" strike="noStrike" kern="1200" baseline="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and self-</a:t>
                      </a: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renewal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in </a:t>
                      </a: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ESCs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overexpression</a:t>
                      </a:r>
                      <a:endParaRPr lang="it-IT" sz="1400" b="0" i="0" u="none" strike="noStrike" kern="1200" baseline="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is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associated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with</a:t>
                      </a:r>
                    </a:p>
                    <a:p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high grade </a:t>
                      </a: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tumour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advanced</a:t>
                      </a:r>
                      <a:endParaRPr lang="it-IT" sz="1400" b="0" i="0" u="none" strike="noStrike" kern="1200" baseline="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clinical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stage of </a:t>
                      </a: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disease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and,</a:t>
                      </a:r>
                    </a:p>
                    <a:p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resistance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to </a:t>
                      </a: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chemotherapy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</a:t>
                      </a:r>
                    </a:p>
                    <a:p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regulates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EMT and</a:t>
                      </a:r>
                    </a:p>
                    <a:p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chemotherapy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resistance</a:t>
                      </a:r>
                      <a:endParaRPr lang="it-IT" sz="1400" b="0" i="0" u="none" strike="noStrike" kern="1200" baseline="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through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activation</a:t>
                      </a: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of STAT3</a:t>
                      </a:r>
                      <a:endParaRPr lang="it-IT" sz="14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Times New Roman"/>
                          <a:cs typeface="Times New Roman"/>
                        </a:rPr>
                        <a:t>OCT4</a:t>
                      </a:r>
                      <a:endParaRPr lang="it-IT" sz="1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>
                          <a:latin typeface="Times New Roman"/>
                          <a:cs typeface="Times New Roman"/>
                        </a:rPr>
                        <a:t>Transcription</a:t>
                      </a:r>
                      <a:r>
                        <a:rPr lang="it-IT" sz="14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dirty="0" err="1" smtClean="0">
                          <a:latin typeface="Times New Roman"/>
                          <a:cs typeface="Times New Roman"/>
                        </a:rPr>
                        <a:t>factor</a:t>
                      </a:r>
                      <a:endParaRPr lang="it-IT" sz="14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Induces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tumour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initiation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and</a:t>
                      </a:r>
                    </a:p>
                    <a:p>
                      <a:pPr algn="l"/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chemotherapy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resistance</a:t>
                      </a:r>
                      <a:endParaRPr lang="it-IT" sz="14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SOX2</a:t>
                      </a:r>
                      <a:endParaRPr lang="it-IT" sz="1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Transcription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factor</a:t>
                      </a:r>
                      <a:endParaRPr lang="it-IT" sz="1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Maintenains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pluripotency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and</a:t>
                      </a:r>
                    </a:p>
                    <a:p>
                      <a:pPr algn="l"/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self-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renewal</a:t>
                      </a: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 in </a:t>
                      </a:r>
                      <a:r>
                        <a:rPr lang="it-IT" sz="1400" b="0" i="0" u="none" strike="noStrike" baseline="0" dirty="0" err="1" smtClean="0">
                          <a:latin typeface="Times New Roman"/>
                          <a:cs typeface="Times New Roman"/>
                        </a:rPr>
                        <a:t>ESCs</a:t>
                      </a:r>
                      <a:endParaRPr lang="it-IT" sz="14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baseline="0" dirty="0" smtClean="0">
                          <a:latin typeface="Times New Roman"/>
                          <a:cs typeface="Times New Roman"/>
                        </a:rPr>
                        <a:t>SSEA-4</a:t>
                      </a:r>
                      <a:endParaRPr lang="it-IT" sz="1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>
                          <a:latin typeface="Times New Roman"/>
                          <a:cs typeface="Times New Roman"/>
                        </a:rPr>
                        <a:t>Surface</a:t>
                      </a:r>
                      <a:r>
                        <a:rPr lang="it-IT" sz="14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400" dirty="0" err="1" smtClean="0">
                          <a:latin typeface="Times New Roman"/>
                          <a:cs typeface="Times New Roman"/>
                        </a:rPr>
                        <a:t>antigen</a:t>
                      </a:r>
                      <a:endParaRPr lang="it-IT" sz="1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>
                          <a:latin typeface="Times New Roman"/>
                          <a:cs typeface="Times New Roman"/>
                        </a:rPr>
                        <a:t>Pluripotency</a:t>
                      </a:r>
                      <a:r>
                        <a:rPr lang="it-IT" sz="1400" dirty="0" smtClean="0">
                          <a:latin typeface="Times New Roman"/>
                          <a:cs typeface="Times New Roman"/>
                        </a:rPr>
                        <a:t> in OSE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9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63595" y="119510"/>
            <a:ext cx="728133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>
                <a:latin typeface="Times New Roman"/>
                <a:cs typeface="Times New Roman"/>
              </a:rPr>
              <a:t>Cancer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cells</a:t>
            </a:r>
            <a:r>
              <a:rPr lang="it-IT" sz="2400" dirty="0">
                <a:latin typeface="Times New Roman"/>
                <a:cs typeface="Times New Roman"/>
              </a:rPr>
              <a:t> with the </a:t>
            </a:r>
            <a:r>
              <a:rPr lang="it-IT" sz="2400" dirty="0" err="1">
                <a:latin typeface="Times New Roman"/>
                <a:cs typeface="Times New Roman"/>
              </a:rPr>
              <a:t>surface</a:t>
            </a:r>
            <a:r>
              <a:rPr lang="it-IT" sz="2400" dirty="0">
                <a:latin typeface="Times New Roman"/>
                <a:cs typeface="Times New Roman"/>
              </a:rPr>
              <a:t> marker </a:t>
            </a:r>
            <a:r>
              <a:rPr lang="it-IT" sz="2400" dirty="0" err="1">
                <a:latin typeface="Times New Roman"/>
                <a:cs typeface="Times New Roman"/>
              </a:rPr>
              <a:t>profile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smtClean="0">
                <a:latin typeface="Times New Roman"/>
                <a:cs typeface="Times New Roman"/>
              </a:rPr>
              <a:t>CD44+/</a:t>
            </a:r>
            <a:r>
              <a:rPr lang="it-IT" sz="2400" dirty="0">
                <a:latin typeface="Times New Roman"/>
                <a:cs typeface="Times New Roman"/>
              </a:rPr>
              <a:t>CD24- </a:t>
            </a:r>
            <a:r>
              <a:rPr lang="it-IT" sz="2400" dirty="0" err="1">
                <a:latin typeface="Times New Roman"/>
                <a:cs typeface="Times New Roman"/>
              </a:rPr>
              <a:t>have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previously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been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described</a:t>
            </a:r>
            <a:r>
              <a:rPr lang="it-IT" sz="2400" dirty="0">
                <a:latin typeface="Times New Roman"/>
                <a:cs typeface="Times New Roman"/>
              </a:rPr>
              <a:t> to </a:t>
            </a:r>
            <a:r>
              <a:rPr lang="it-IT" sz="2400" dirty="0" err="1">
                <a:latin typeface="Times New Roman"/>
                <a:cs typeface="Times New Roman"/>
              </a:rPr>
              <a:t>possess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cancer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stem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cell-like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properties</a:t>
            </a:r>
            <a:r>
              <a:rPr lang="it-IT" sz="2400" dirty="0">
                <a:latin typeface="Times New Roman"/>
                <a:cs typeface="Times New Roman"/>
              </a:rPr>
              <a:t>. </a:t>
            </a:r>
            <a:endParaRPr lang="it-IT" sz="2400" dirty="0" smtClean="0">
              <a:latin typeface="Times New Roman"/>
              <a:cs typeface="Times New Roman"/>
            </a:endParaRPr>
          </a:p>
        </p:txBody>
      </p:sp>
      <p:sp>
        <p:nvSpPr>
          <p:cNvPr id="5" name="Freccia giù 4"/>
          <p:cNvSpPr/>
          <p:nvPr/>
        </p:nvSpPr>
        <p:spPr>
          <a:xfrm>
            <a:off x="4097860" y="1608667"/>
            <a:ext cx="626536" cy="392853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134529" y="5681585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imes New Roman"/>
                <a:cs typeface="Times New Roman"/>
              </a:rPr>
              <a:t>I</a:t>
            </a:r>
            <a:r>
              <a:rPr lang="it-IT" dirty="0" err="1" smtClean="0">
                <a:latin typeface="Times New Roman"/>
                <a:cs typeface="Times New Roman"/>
              </a:rPr>
              <a:t>ncreased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risk</a:t>
            </a:r>
            <a:r>
              <a:rPr lang="it-IT" dirty="0">
                <a:latin typeface="Times New Roman"/>
                <a:cs typeface="Times New Roman"/>
              </a:rPr>
              <a:t> of </a:t>
            </a:r>
            <a:r>
              <a:rPr lang="it-IT" dirty="0" err="1" smtClean="0">
                <a:latin typeface="Times New Roman"/>
                <a:cs typeface="Times New Roman"/>
              </a:rPr>
              <a:t>recurence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>
                <a:latin typeface="Times New Roman"/>
                <a:cs typeface="Times New Roman"/>
              </a:rPr>
              <a:t>and </a:t>
            </a:r>
            <a:r>
              <a:rPr lang="it-IT" dirty="0" err="1">
                <a:latin typeface="Times New Roman"/>
                <a:cs typeface="Times New Roman"/>
              </a:rPr>
              <a:t>shorter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progression</a:t>
            </a:r>
            <a:r>
              <a:rPr lang="it-IT" dirty="0">
                <a:latin typeface="Times New Roman"/>
                <a:cs typeface="Times New Roman"/>
              </a:rPr>
              <a:t>-free </a:t>
            </a:r>
            <a:r>
              <a:rPr lang="it-IT" dirty="0" err="1">
                <a:latin typeface="Times New Roman"/>
                <a:cs typeface="Times New Roman"/>
              </a:rPr>
              <a:t>survival</a:t>
            </a:r>
            <a:r>
              <a:rPr lang="it-IT" dirty="0">
                <a:latin typeface="Times New Roman"/>
                <a:cs typeface="Times New Roman"/>
              </a:rPr>
              <a:t> in </a:t>
            </a:r>
            <a:r>
              <a:rPr lang="it-IT" dirty="0" err="1">
                <a:latin typeface="Times New Roman"/>
                <a:cs typeface="Times New Roman"/>
              </a:rPr>
              <a:t>patients</a:t>
            </a:r>
            <a:r>
              <a:rPr lang="it-IT" dirty="0">
                <a:latin typeface="Times New Roman"/>
                <a:cs typeface="Times New Roman"/>
              </a:rPr>
              <a:t> with </a:t>
            </a:r>
            <a:r>
              <a:rPr lang="it-IT" dirty="0" err="1">
                <a:latin typeface="Times New Roman"/>
                <a:cs typeface="Times New Roman"/>
              </a:rPr>
              <a:t>ovarian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cancer</a:t>
            </a:r>
            <a:r>
              <a:rPr lang="it-IT" dirty="0">
                <a:latin typeface="Times New Roman"/>
                <a:cs typeface="Times New Roman"/>
              </a:rPr>
              <a:t>. </a:t>
            </a:r>
          </a:p>
          <a:p>
            <a:pPr algn="ctr"/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7" name="CasellaDiTesto 7"/>
          <p:cNvSpPr txBox="1">
            <a:spLocks noChangeArrowheads="1"/>
          </p:cNvSpPr>
          <p:nvPr/>
        </p:nvSpPr>
        <p:spPr bwMode="auto">
          <a:xfrm>
            <a:off x="5435597" y="6447489"/>
            <a:ext cx="36015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it-IT" sz="1600" b="1" i="1" dirty="0" err="1" smtClean="0">
                <a:latin typeface="Times New Roman"/>
                <a:cs typeface="Times New Roman"/>
              </a:rPr>
              <a:t>Meng</a:t>
            </a:r>
            <a:r>
              <a:rPr lang="it-IT" sz="1600" b="1" i="1" dirty="0" smtClean="0">
                <a:latin typeface="Times New Roman"/>
                <a:cs typeface="Times New Roman"/>
              </a:rPr>
              <a:t> E et al, </a:t>
            </a:r>
            <a:r>
              <a:rPr lang="it-IT" sz="1600" b="1" i="1" dirty="0" err="1" smtClean="0">
                <a:latin typeface="Times New Roman"/>
                <a:cs typeface="Times New Roman"/>
              </a:rPr>
              <a:t>Clin</a:t>
            </a:r>
            <a:r>
              <a:rPr lang="it-IT" sz="1600" b="1" i="1" dirty="0" smtClean="0">
                <a:latin typeface="Times New Roman"/>
                <a:cs typeface="Times New Roman"/>
              </a:rPr>
              <a:t> </a:t>
            </a:r>
            <a:r>
              <a:rPr lang="it-IT" sz="1600" b="1" i="1" dirty="0" err="1" smtClean="0">
                <a:latin typeface="Times New Roman"/>
                <a:cs typeface="Times New Roman"/>
              </a:rPr>
              <a:t>Exp</a:t>
            </a:r>
            <a:r>
              <a:rPr lang="it-IT" sz="1600" b="1" i="1" dirty="0" smtClean="0">
                <a:latin typeface="Times New Roman"/>
                <a:cs typeface="Times New Roman"/>
              </a:rPr>
              <a:t> </a:t>
            </a:r>
            <a:r>
              <a:rPr lang="it-IT" sz="1600" b="1" i="1" dirty="0" err="1" smtClean="0">
                <a:latin typeface="Times New Roman"/>
                <a:cs typeface="Times New Roman"/>
              </a:rPr>
              <a:t>Metastasis</a:t>
            </a:r>
            <a:r>
              <a:rPr lang="it-IT" sz="1600" b="1" i="1" dirty="0" smtClean="0">
                <a:latin typeface="Times New Roman"/>
                <a:cs typeface="Times New Roman"/>
              </a:rPr>
              <a:t>, 2012</a:t>
            </a:r>
          </a:p>
        </p:txBody>
      </p:sp>
      <p:pic>
        <p:nvPicPr>
          <p:cNvPr id="8" name="Immagine 7" descr="Schermata 2017-05-21 alle 20.09.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9" t="24073" r="16795" b="16667"/>
          <a:stretch/>
        </p:blipFill>
        <p:spPr>
          <a:xfrm>
            <a:off x="5023974" y="2184552"/>
            <a:ext cx="3882959" cy="3081713"/>
          </a:xfrm>
          <a:prstGeom prst="rect">
            <a:avLst/>
          </a:prstGeom>
        </p:spPr>
      </p:pic>
      <p:pic>
        <p:nvPicPr>
          <p:cNvPr id="9" name="Immagine 8" descr="Schermata 2017-05-21 alle 20.11.5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t="21260" r="50926" b="10000"/>
          <a:stretch/>
        </p:blipFill>
        <p:spPr>
          <a:xfrm>
            <a:off x="626534" y="1608667"/>
            <a:ext cx="2777064" cy="39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4001" y="1666186"/>
            <a:ext cx="88561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dirty="0" err="1">
                <a:latin typeface="Times New Roman"/>
                <a:cs typeface="Times New Roman"/>
              </a:rPr>
              <a:t>Both</a:t>
            </a:r>
            <a:r>
              <a:rPr lang="it-IT" dirty="0">
                <a:latin typeface="Times New Roman"/>
                <a:cs typeface="Times New Roman"/>
              </a:rPr>
              <a:t> the </a:t>
            </a:r>
            <a:r>
              <a:rPr lang="it-IT" dirty="0" err="1">
                <a:latin typeface="Times New Roman"/>
                <a:cs typeface="Times New Roman"/>
              </a:rPr>
              <a:t>metastatic</a:t>
            </a:r>
            <a:r>
              <a:rPr lang="it-IT" dirty="0">
                <a:latin typeface="Times New Roman"/>
                <a:cs typeface="Times New Roman"/>
              </a:rPr>
              <a:t> and </a:t>
            </a:r>
            <a:r>
              <a:rPr lang="it-IT" dirty="0" err="1" smtClean="0">
                <a:latin typeface="Times New Roman"/>
                <a:cs typeface="Times New Roman"/>
              </a:rPr>
              <a:t>recurrent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smtClean="0">
                <a:latin typeface="Times New Roman"/>
                <a:cs typeface="Times New Roman"/>
              </a:rPr>
              <a:t>OC </a:t>
            </a:r>
            <a:r>
              <a:rPr lang="it-IT" dirty="0" err="1" smtClean="0">
                <a:latin typeface="Times New Roman"/>
                <a:cs typeface="Times New Roman"/>
              </a:rPr>
              <a:t>tissues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expressed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higher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level</a:t>
            </a:r>
            <a:r>
              <a:rPr lang="it-IT" dirty="0">
                <a:latin typeface="Times New Roman"/>
                <a:cs typeface="Times New Roman"/>
              </a:rPr>
              <a:t> of CD44 </a:t>
            </a:r>
            <a:r>
              <a:rPr lang="it-IT" dirty="0" err="1">
                <a:latin typeface="Times New Roman"/>
                <a:cs typeface="Times New Roman"/>
              </a:rPr>
              <a:t>than</a:t>
            </a:r>
            <a:r>
              <a:rPr lang="it-IT" dirty="0">
                <a:latin typeface="Times New Roman"/>
                <a:cs typeface="Times New Roman"/>
              </a:rPr>
              <a:t> the </a:t>
            </a:r>
            <a:r>
              <a:rPr lang="it-IT" dirty="0" err="1">
                <a:latin typeface="Times New Roman"/>
                <a:cs typeface="Times New Roman"/>
              </a:rPr>
              <a:t>patient-</a:t>
            </a:r>
            <a:r>
              <a:rPr lang="it-IT" dirty="0" err="1" smtClean="0">
                <a:latin typeface="Times New Roman"/>
                <a:cs typeface="Times New Roman"/>
              </a:rPr>
              <a:t>matched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primary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tumor</a:t>
            </a:r>
            <a:r>
              <a:rPr lang="it-IT" dirty="0">
                <a:latin typeface="Times New Roman"/>
                <a:cs typeface="Times New Roman"/>
              </a:rPr>
              <a:t>. </a:t>
            </a:r>
            <a:endParaRPr lang="it-IT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dirty="0" smtClean="0">
                <a:latin typeface="Times New Roman"/>
                <a:cs typeface="Times New Roman"/>
              </a:rPr>
              <a:t>A </a:t>
            </a:r>
            <a:r>
              <a:rPr lang="it-IT" dirty="0" err="1">
                <a:latin typeface="Times New Roman"/>
                <a:cs typeface="Times New Roman"/>
              </a:rPr>
              <a:t>significant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association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has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been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shown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between</a:t>
            </a:r>
            <a:r>
              <a:rPr lang="it-IT" dirty="0">
                <a:latin typeface="Times New Roman"/>
                <a:cs typeface="Times New Roman"/>
              </a:rPr>
              <a:t> CD44 </a:t>
            </a:r>
            <a:r>
              <a:rPr lang="it-IT" dirty="0" err="1" smtClean="0">
                <a:latin typeface="Times New Roman"/>
                <a:cs typeface="Times New Roman"/>
              </a:rPr>
              <a:t>expression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smtClean="0">
                <a:latin typeface="Times New Roman"/>
                <a:cs typeface="Times New Roman"/>
              </a:rPr>
              <a:t>and PFS and OS. </a:t>
            </a:r>
          </a:p>
          <a:p>
            <a:pPr marL="285750" indent="-285750">
              <a:buFont typeface="Wingdings" charset="2"/>
              <a:buChar char="ü"/>
            </a:pPr>
            <a:r>
              <a:rPr lang="it-IT" dirty="0" smtClean="0">
                <a:latin typeface="Times New Roman"/>
                <a:cs typeface="Times New Roman"/>
              </a:rPr>
              <a:t>A </a:t>
            </a:r>
            <a:r>
              <a:rPr lang="it-IT" dirty="0">
                <a:latin typeface="Times New Roman"/>
                <a:cs typeface="Times New Roman"/>
              </a:rPr>
              <a:t>strong </a:t>
            </a:r>
            <a:r>
              <a:rPr lang="it-IT" dirty="0" err="1">
                <a:latin typeface="Times New Roman"/>
                <a:cs typeface="Times New Roman"/>
              </a:rPr>
              <a:t>increase</a:t>
            </a:r>
            <a:r>
              <a:rPr lang="it-IT" dirty="0">
                <a:latin typeface="Times New Roman"/>
                <a:cs typeface="Times New Roman"/>
              </a:rPr>
              <a:t> of CD44 </a:t>
            </a:r>
            <a:r>
              <a:rPr lang="it-IT" dirty="0" err="1" smtClean="0">
                <a:latin typeface="Times New Roman"/>
                <a:cs typeface="Times New Roman"/>
              </a:rPr>
              <a:t>was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found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>
                <a:latin typeface="Times New Roman"/>
                <a:cs typeface="Times New Roman"/>
              </a:rPr>
              <a:t>in the </a:t>
            </a:r>
            <a:r>
              <a:rPr lang="it-IT" dirty="0" err="1">
                <a:latin typeface="Times New Roman"/>
                <a:cs typeface="Times New Roman"/>
              </a:rPr>
              <a:t>tumor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recurrence</a:t>
            </a:r>
            <a:r>
              <a:rPr lang="it-IT" dirty="0">
                <a:latin typeface="Times New Roman"/>
                <a:cs typeface="Times New Roman"/>
              </a:rPr>
              <a:t> of mouse model. </a:t>
            </a:r>
            <a:endParaRPr lang="it-IT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dirty="0" err="1">
                <a:latin typeface="Times New Roman"/>
                <a:cs typeface="Times New Roman"/>
              </a:rPr>
              <a:t>W</a:t>
            </a:r>
            <a:r>
              <a:rPr lang="it-IT" dirty="0" err="1" smtClean="0">
                <a:latin typeface="Times New Roman"/>
                <a:cs typeface="Times New Roman"/>
              </a:rPr>
              <a:t>hen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>
                <a:latin typeface="Times New Roman"/>
                <a:cs typeface="Times New Roman"/>
              </a:rPr>
              <a:t>CD44 </a:t>
            </a:r>
            <a:r>
              <a:rPr lang="it-IT" dirty="0" err="1">
                <a:latin typeface="Times New Roman"/>
                <a:cs typeface="Times New Roman"/>
              </a:rPr>
              <a:t>was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knocked</a:t>
            </a:r>
            <a:r>
              <a:rPr lang="it-IT" dirty="0">
                <a:latin typeface="Times New Roman"/>
                <a:cs typeface="Times New Roman"/>
              </a:rPr>
              <a:t> down</a:t>
            </a:r>
            <a:r>
              <a:rPr lang="it-IT" dirty="0" smtClean="0">
                <a:latin typeface="Times New Roman"/>
                <a:cs typeface="Times New Roman"/>
              </a:rPr>
              <a:t>, </a:t>
            </a:r>
            <a:r>
              <a:rPr lang="it-IT" dirty="0" err="1" smtClean="0">
                <a:latin typeface="Times New Roman"/>
                <a:cs typeface="Times New Roman"/>
              </a:rPr>
              <a:t>proliferation</a:t>
            </a:r>
            <a:r>
              <a:rPr lang="it-IT" dirty="0">
                <a:latin typeface="Times New Roman"/>
                <a:cs typeface="Times New Roman"/>
              </a:rPr>
              <a:t>, </a:t>
            </a:r>
            <a:r>
              <a:rPr lang="it-IT" dirty="0" err="1">
                <a:latin typeface="Times New Roman"/>
                <a:cs typeface="Times New Roman"/>
              </a:rPr>
              <a:t>migration</a:t>
            </a:r>
            <a:r>
              <a:rPr lang="it-IT" dirty="0">
                <a:latin typeface="Times New Roman"/>
                <a:cs typeface="Times New Roman"/>
              </a:rPr>
              <a:t>/</a:t>
            </a:r>
            <a:r>
              <a:rPr lang="it-IT" dirty="0" err="1">
                <a:latin typeface="Times New Roman"/>
                <a:cs typeface="Times New Roman"/>
              </a:rPr>
              <a:t>invasion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activity</a:t>
            </a:r>
            <a:r>
              <a:rPr lang="it-IT" dirty="0">
                <a:latin typeface="Times New Roman"/>
                <a:cs typeface="Times New Roman"/>
              </a:rPr>
              <a:t>, and </a:t>
            </a:r>
            <a:r>
              <a:rPr lang="it-IT" dirty="0" err="1">
                <a:latin typeface="Times New Roman"/>
                <a:cs typeface="Times New Roman"/>
              </a:rPr>
              <a:t>spheroid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formation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were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significantly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suppressed</a:t>
            </a:r>
            <a:r>
              <a:rPr lang="it-IT" dirty="0">
                <a:latin typeface="Times New Roman"/>
                <a:cs typeface="Times New Roman"/>
              </a:rPr>
              <a:t>, </a:t>
            </a:r>
            <a:r>
              <a:rPr lang="it-IT" dirty="0" err="1">
                <a:latin typeface="Times New Roman"/>
                <a:cs typeface="Times New Roman"/>
              </a:rPr>
              <a:t>while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drug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sensitivity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was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enhanced</a:t>
            </a:r>
            <a:r>
              <a:rPr lang="it-IT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1" y="3623709"/>
            <a:ext cx="4022903" cy="29178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3606776"/>
            <a:ext cx="3759201" cy="291783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b="26361"/>
          <a:stretch/>
        </p:blipFill>
        <p:spPr>
          <a:xfrm>
            <a:off x="0" y="0"/>
            <a:ext cx="9144000" cy="1490133"/>
          </a:xfrm>
          <a:prstGeom prst="rect">
            <a:avLst/>
          </a:prstGeom>
        </p:spPr>
      </p:pic>
      <p:sp>
        <p:nvSpPr>
          <p:cNvPr id="9" name="CasellaDiTesto 7"/>
          <p:cNvSpPr txBox="1">
            <a:spLocks noChangeArrowheads="1"/>
          </p:cNvSpPr>
          <p:nvPr/>
        </p:nvSpPr>
        <p:spPr bwMode="auto">
          <a:xfrm>
            <a:off x="5435597" y="6515221"/>
            <a:ext cx="36015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it-IT" sz="1600" b="1" i="1" dirty="0">
                <a:latin typeface="Times New Roman"/>
                <a:cs typeface="Times New Roman"/>
              </a:rPr>
              <a:t>G</a:t>
            </a:r>
            <a:r>
              <a:rPr lang="it-IT" sz="1600" b="1" i="1" dirty="0" smtClean="0">
                <a:latin typeface="Times New Roman"/>
                <a:cs typeface="Times New Roman"/>
              </a:rPr>
              <a:t>ao Y et al., </a:t>
            </a:r>
            <a:r>
              <a:rPr lang="it-IT" sz="1600" b="1" i="1" dirty="0" err="1" smtClean="0">
                <a:latin typeface="Times New Roman"/>
                <a:cs typeface="Times New Roman"/>
              </a:rPr>
              <a:t>Oncotarget</a:t>
            </a:r>
            <a:r>
              <a:rPr lang="it-IT" sz="1600" b="1" i="1" dirty="0" smtClean="0">
                <a:latin typeface="Times New Roman"/>
                <a:cs typeface="Times New Roman"/>
              </a:rPr>
              <a:t> 2015 </a:t>
            </a:r>
          </a:p>
        </p:txBody>
      </p:sp>
    </p:spTree>
    <p:extLst>
      <p:ext uri="{BB962C8B-B14F-4D97-AF65-F5344CB8AC3E}">
        <p14:creationId xmlns:p14="http://schemas.microsoft.com/office/powerpoint/2010/main" val="11564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02042"/>
            <a:ext cx="7607300" cy="329018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08000" y="5611336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Detection</a:t>
            </a:r>
            <a:r>
              <a:rPr lang="it-IT" dirty="0">
                <a:latin typeface="Times New Roman"/>
                <a:cs typeface="Times New Roman"/>
              </a:rPr>
              <a:t> of CD44 </a:t>
            </a:r>
            <a:r>
              <a:rPr lang="it-IT" dirty="0" err="1">
                <a:latin typeface="Times New Roman"/>
                <a:cs typeface="Times New Roman"/>
              </a:rPr>
              <a:t>may</a:t>
            </a:r>
            <a:r>
              <a:rPr lang="it-IT" dirty="0">
                <a:latin typeface="Times New Roman"/>
                <a:cs typeface="Times New Roman"/>
              </a:rPr>
              <a:t> be an </a:t>
            </a:r>
            <a:r>
              <a:rPr lang="it-IT" dirty="0" err="1">
                <a:latin typeface="Times New Roman"/>
                <a:cs typeface="Times New Roman"/>
              </a:rPr>
              <a:t>eff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ective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tool</a:t>
            </a:r>
            <a:r>
              <a:rPr lang="it-IT" dirty="0">
                <a:latin typeface="Times New Roman"/>
                <a:cs typeface="Times New Roman"/>
              </a:rPr>
              <a:t> for </a:t>
            </a:r>
            <a:r>
              <a:rPr lang="it-IT" dirty="0" err="1">
                <a:latin typeface="Times New Roman"/>
                <a:cs typeface="Times New Roman"/>
              </a:rPr>
              <a:t>pathological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diagnosis</a:t>
            </a:r>
            <a:r>
              <a:rPr lang="it-IT" dirty="0">
                <a:latin typeface="Times New Roman"/>
                <a:cs typeface="Times New Roman"/>
              </a:rPr>
              <a:t> and </a:t>
            </a:r>
            <a:r>
              <a:rPr lang="it-IT" dirty="0" err="1">
                <a:latin typeface="Times New Roman"/>
                <a:cs typeface="Times New Roman"/>
              </a:rPr>
              <a:t>prognostic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prediction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smtClean="0">
                <a:latin typeface="Times New Roman"/>
                <a:cs typeface="Times New Roman"/>
              </a:rPr>
              <a:t>of </a:t>
            </a:r>
            <a:r>
              <a:rPr lang="it-IT" dirty="0" err="1" smtClean="0">
                <a:latin typeface="Times New Roman"/>
                <a:cs typeface="Times New Roman"/>
              </a:rPr>
              <a:t>ovarian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cancer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patients</a:t>
            </a:r>
            <a:r>
              <a:rPr lang="it-IT" dirty="0">
                <a:latin typeface="Times New Roman"/>
                <a:cs typeface="Times New Roman"/>
              </a:rPr>
              <a:t> in </a:t>
            </a:r>
            <a:r>
              <a:rPr lang="it-IT" dirty="0" err="1">
                <a:latin typeface="Times New Roman"/>
                <a:cs typeface="Times New Roman"/>
              </a:rPr>
              <a:t>clinical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applications</a:t>
            </a:r>
            <a:r>
              <a:rPr lang="it-IT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375276" y="6438900"/>
            <a:ext cx="259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>
                <a:latin typeface="Times New Roman"/>
                <a:cs typeface="Times New Roman"/>
              </a:rPr>
              <a:t>Lin</a:t>
            </a:r>
            <a:r>
              <a:rPr lang="it-IT" b="1" i="1" dirty="0">
                <a:latin typeface="Times New Roman"/>
                <a:cs typeface="Times New Roman"/>
              </a:rPr>
              <a:t> </a:t>
            </a:r>
            <a:r>
              <a:rPr lang="it-IT" b="1" i="1" dirty="0" err="1" smtClean="0">
                <a:latin typeface="Times New Roman"/>
                <a:cs typeface="Times New Roman"/>
              </a:rPr>
              <a:t>J</a:t>
            </a:r>
            <a:r>
              <a:rPr lang="it-IT" b="1" i="1" dirty="0" smtClean="0">
                <a:latin typeface="Times New Roman"/>
                <a:cs typeface="Times New Roman"/>
              </a:rPr>
              <a:t> et al. Cell </a:t>
            </a:r>
            <a:r>
              <a:rPr lang="it-IT" b="1" i="1" dirty="0" err="1">
                <a:latin typeface="Times New Roman"/>
                <a:cs typeface="Times New Roman"/>
              </a:rPr>
              <a:t>Int</a:t>
            </a:r>
            <a:r>
              <a:rPr lang="it-IT" b="1" i="1" dirty="0">
                <a:latin typeface="Times New Roman"/>
                <a:cs typeface="Times New Roman"/>
              </a:rPr>
              <a:t> </a:t>
            </a:r>
            <a:r>
              <a:rPr lang="it-IT" b="1" i="1" dirty="0" smtClean="0">
                <a:latin typeface="Times New Roman"/>
                <a:cs typeface="Times New Roman"/>
              </a:rPr>
              <a:t>2017</a:t>
            </a:r>
            <a:endParaRPr lang="it-IT" b="1" i="1" dirty="0">
              <a:latin typeface="Times New Roman"/>
              <a:cs typeface="Times New Roman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85800" y="147935"/>
            <a:ext cx="7785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Times New Roman"/>
                <a:cs typeface="Times New Roman"/>
              </a:rPr>
              <a:t>The </a:t>
            </a:r>
            <a:r>
              <a:rPr lang="it-IT" sz="2800" b="1" dirty="0" err="1">
                <a:latin typeface="Times New Roman"/>
                <a:cs typeface="Times New Roman"/>
              </a:rPr>
              <a:t>prognostic</a:t>
            </a:r>
            <a:r>
              <a:rPr lang="it-IT" sz="2800" b="1" dirty="0">
                <a:latin typeface="Times New Roman"/>
                <a:cs typeface="Times New Roman"/>
              </a:rPr>
              <a:t> </a:t>
            </a:r>
            <a:r>
              <a:rPr lang="it-IT" sz="2800" b="1" dirty="0" err="1">
                <a:latin typeface="Times New Roman"/>
                <a:cs typeface="Times New Roman"/>
              </a:rPr>
              <a:t>role</a:t>
            </a:r>
            <a:r>
              <a:rPr lang="it-IT" sz="2800" b="1" dirty="0">
                <a:latin typeface="Times New Roman"/>
                <a:cs typeface="Times New Roman"/>
              </a:rPr>
              <a:t> of the </a:t>
            </a:r>
            <a:r>
              <a:rPr lang="it-IT" sz="2800" b="1" dirty="0" err="1">
                <a:latin typeface="Times New Roman"/>
                <a:cs typeface="Times New Roman"/>
              </a:rPr>
              <a:t>cancer</a:t>
            </a:r>
            <a:r>
              <a:rPr lang="it-IT" sz="2800" b="1" dirty="0">
                <a:latin typeface="Times New Roman"/>
                <a:cs typeface="Times New Roman"/>
              </a:rPr>
              <a:t> </a:t>
            </a:r>
            <a:r>
              <a:rPr lang="it-IT" sz="2800" b="1" dirty="0" err="1" smtClean="0">
                <a:latin typeface="Times New Roman"/>
                <a:cs typeface="Times New Roman"/>
              </a:rPr>
              <a:t>stem</a:t>
            </a:r>
            <a:r>
              <a:rPr lang="it-IT" sz="2800" b="1" dirty="0">
                <a:latin typeface="Times New Roman"/>
                <a:cs typeface="Times New Roman"/>
              </a:rPr>
              <a:t> </a:t>
            </a:r>
            <a:r>
              <a:rPr lang="it-IT" sz="2800" b="1" dirty="0" err="1" smtClean="0">
                <a:latin typeface="Times New Roman"/>
                <a:cs typeface="Times New Roman"/>
              </a:rPr>
              <a:t>cell</a:t>
            </a:r>
            <a:r>
              <a:rPr lang="it-IT" sz="2800" b="1" dirty="0" smtClean="0">
                <a:latin typeface="Times New Roman"/>
                <a:cs typeface="Times New Roman"/>
              </a:rPr>
              <a:t> </a:t>
            </a:r>
            <a:r>
              <a:rPr lang="it-IT" sz="2800" b="1" dirty="0">
                <a:latin typeface="Times New Roman"/>
                <a:cs typeface="Times New Roman"/>
              </a:rPr>
              <a:t>marker CD44 in </a:t>
            </a:r>
            <a:r>
              <a:rPr lang="it-IT" sz="2800" b="1" dirty="0" err="1">
                <a:latin typeface="Times New Roman"/>
                <a:cs typeface="Times New Roman"/>
              </a:rPr>
              <a:t>ovarian</a:t>
            </a:r>
            <a:r>
              <a:rPr lang="it-IT" sz="2800" b="1" dirty="0">
                <a:latin typeface="Times New Roman"/>
                <a:cs typeface="Times New Roman"/>
              </a:rPr>
              <a:t> </a:t>
            </a:r>
            <a:r>
              <a:rPr lang="it-IT" sz="2800" b="1" dirty="0" err="1">
                <a:latin typeface="Times New Roman"/>
                <a:cs typeface="Times New Roman"/>
              </a:rPr>
              <a:t>cancer</a:t>
            </a:r>
            <a:r>
              <a:rPr lang="it-IT" sz="2800" b="1" dirty="0" smtClean="0">
                <a:latin typeface="Times New Roman"/>
                <a:cs typeface="Times New Roman"/>
              </a:rPr>
              <a:t>: a </a:t>
            </a:r>
            <a:r>
              <a:rPr lang="it-IT" sz="2800" b="1" dirty="0">
                <a:latin typeface="Times New Roman"/>
                <a:cs typeface="Times New Roman"/>
              </a:rPr>
              <a:t>meta-</a:t>
            </a:r>
            <a:r>
              <a:rPr lang="it-IT" sz="2800" b="1" dirty="0" err="1">
                <a:latin typeface="Times New Roman"/>
                <a:cs typeface="Times New Roman"/>
              </a:rPr>
              <a:t>analysis</a:t>
            </a:r>
            <a:endParaRPr lang="it-IT" sz="2800" b="1" dirty="0">
              <a:latin typeface="Times New Roman"/>
              <a:cs typeface="Times New Roman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665186"/>
            <a:ext cx="7569200" cy="946150"/>
          </a:xfrm>
          <a:prstGeom prst="rect">
            <a:avLst/>
          </a:prstGeom>
        </p:spPr>
      </p:pic>
      <p:sp>
        <p:nvSpPr>
          <p:cNvPr id="9" name="Freccia giù 8"/>
          <p:cNvSpPr/>
          <p:nvPr/>
        </p:nvSpPr>
        <p:spPr>
          <a:xfrm>
            <a:off x="7632700" y="2984500"/>
            <a:ext cx="533400" cy="1879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71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24" y="2383804"/>
            <a:ext cx="6392339" cy="325499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04799" y="5638798"/>
            <a:ext cx="8703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Times New Roman"/>
                <a:cs typeface="Times New Roman"/>
              </a:rPr>
              <a:t>Response</a:t>
            </a:r>
            <a:r>
              <a:rPr lang="it-IT" dirty="0" smtClean="0">
                <a:latin typeface="Times New Roman"/>
                <a:cs typeface="Times New Roman"/>
              </a:rPr>
              <a:t> to </a:t>
            </a:r>
            <a:r>
              <a:rPr lang="it-IT" dirty="0" err="1" smtClean="0">
                <a:latin typeface="Times New Roman"/>
                <a:cs typeface="Times New Roman"/>
              </a:rPr>
              <a:t>chemotherapy</a:t>
            </a:r>
            <a:r>
              <a:rPr lang="it-IT" dirty="0" smtClean="0">
                <a:latin typeface="Times New Roman"/>
                <a:cs typeface="Times New Roman"/>
              </a:rPr>
              <a:t>:</a:t>
            </a:r>
            <a:r>
              <a:rPr lang="it-IT" sz="800" dirty="0" smtClean="0">
                <a:latin typeface="Times New Roman"/>
                <a:cs typeface="Times New Roman"/>
              </a:rPr>
              <a:t>.</a:t>
            </a:r>
            <a:r>
              <a:rPr lang="it-IT" dirty="0"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Wingdings" charset="2"/>
              <a:buChar char="ü"/>
            </a:pPr>
            <a:r>
              <a:rPr lang="it-IT" dirty="0" err="1">
                <a:latin typeface="Times New Roman"/>
                <a:cs typeface="Times New Roman"/>
              </a:rPr>
              <a:t>Responders</a:t>
            </a:r>
            <a:r>
              <a:rPr lang="it-IT" dirty="0">
                <a:latin typeface="Times New Roman"/>
                <a:cs typeface="Times New Roman"/>
              </a:rPr>
              <a:t> vs non-</a:t>
            </a:r>
            <a:r>
              <a:rPr lang="it-IT" dirty="0" err="1">
                <a:latin typeface="Times New Roman"/>
                <a:cs typeface="Times New Roman"/>
              </a:rPr>
              <a:t>responders</a:t>
            </a:r>
            <a:r>
              <a:rPr lang="it-IT" dirty="0">
                <a:latin typeface="Times New Roman"/>
                <a:cs typeface="Times New Roman"/>
              </a:rPr>
              <a:t>: </a:t>
            </a:r>
            <a:r>
              <a:rPr lang="it-IT" i="1" dirty="0" err="1">
                <a:latin typeface="Times New Roman"/>
                <a:cs typeface="Times New Roman"/>
              </a:rPr>
              <a:t>P</a:t>
            </a:r>
            <a:r>
              <a:rPr lang="it-IT" i="1" dirty="0">
                <a:latin typeface="Times New Roman"/>
                <a:cs typeface="Times New Roman"/>
              </a:rPr>
              <a:t> = 0.023</a:t>
            </a:r>
            <a:r>
              <a:rPr lang="it-IT" i="1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Wingdings" charset="2"/>
              <a:buChar char="ü"/>
            </a:pPr>
            <a:r>
              <a:rPr lang="it-IT" dirty="0" err="1" smtClean="0">
                <a:latin typeface="Times New Roman"/>
                <a:cs typeface="Times New Roman"/>
              </a:rPr>
              <a:t>Responders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>
                <a:latin typeface="Times New Roman"/>
                <a:cs typeface="Times New Roman"/>
              </a:rPr>
              <a:t>vs non-</a:t>
            </a:r>
            <a:r>
              <a:rPr lang="it-IT" dirty="0" err="1">
                <a:latin typeface="Times New Roman"/>
                <a:cs typeface="Times New Roman"/>
              </a:rPr>
              <a:t>responders</a:t>
            </a:r>
            <a:r>
              <a:rPr lang="it-IT" dirty="0">
                <a:latin typeface="Times New Roman"/>
                <a:cs typeface="Times New Roman"/>
              </a:rPr>
              <a:t> in </a:t>
            </a:r>
            <a:r>
              <a:rPr lang="it-IT" dirty="0" err="1">
                <a:latin typeface="Times New Roman"/>
                <a:cs typeface="Times New Roman"/>
              </a:rPr>
              <a:t>cisplatin-based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postsurgery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subgroup</a:t>
            </a:r>
            <a:r>
              <a:rPr lang="it-IT" dirty="0">
                <a:latin typeface="Times New Roman"/>
                <a:cs typeface="Times New Roman"/>
              </a:rPr>
              <a:t>: </a:t>
            </a:r>
            <a:r>
              <a:rPr lang="it-IT" i="1" dirty="0" err="1">
                <a:latin typeface="Times New Roman"/>
                <a:cs typeface="Times New Roman"/>
              </a:rPr>
              <a:t>P</a:t>
            </a:r>
            <a:r>
              <a:rPr lang="it-IT" i="1" dirty="0">
                <a:latin typeface="Times New Roman"/>
                <a:cs typeface="Times New Roman"/>
              </a:rPr>
              <a:t> = 0.014</a:t>
            </a:r>
            <a:r>
              <a:rPr lang="it-IT" i="1" dirty="0" smtClean="0">
                <a:latin typeface="Times New Roman"/>
                <a:cs typeface="Times New Roman"/>
              </a:rPr>
              <a:t>.</a:t>
            </a:r>
            <a:endParaRPr lang="it-IT" i="1" dirty="0">
              <a:latin typeface="Times New Roman"/>
              <a:cs typeface="Times New Roman"/>
            </a:endParaRPr>
          </a:p>
        </p:txBody>
      </p:sp>
      <p:sp>
        <p:nvSpPr>
          <p:cNvPr id="7" name="CasellaDiTesto 7"/>
          <p:cNvSpPr txBox="1">
            <a:spLocks noChangeArrowheads="1"/>
          </p:cNvSpPr>
          <p:nvPr/>
        </p:nvSpPr>
        <p:spPr bwMode="auto">
          <a:xfrm>
            <a:off x="5350932" y="6515221"/>
            <a:ext cx="36015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it-IT" sz="1600" b="1" i="1" dirty="0" smtClean="0">
                <a:latin typeface="Times New Roman"/>
                <a:cs typeface="Times New Roman"/>
              </a:rPr>
              <a:t>Zhang </a:t>
            </a:r>
            <a:r>
              <a:rPr lang="it-IT" sz="1600" b="1" i="1" dirty="0" err="1" smtClean="0">
                <a:latin typeface="Times New Roman"/>
                <a:cs typeface="Times New Roman"/>
              </a:rPr>
              <a:t>J</a:t>
            </a:r>
            <a:r>
              <a:rPr lang="it-IT" sz="1600" b="1" i="1" dirty="0" smtClean="0">
                <a:latin typeface="Times New Roman"/>
                <a:cs typeface="Times New Roman"/>
              </a:rPr>
              <a:t> et al., </a:t>
            </a:r>
            <a:r>
              <a:rPr lang="it-IT" sz="1600" b="1" i="1" dirty="0" err="1" smtClean="0">
                <a:latin typeface="Times New Roman"/>
                <a:cs typeface="Times New Roman"/>
              </a:rPr>
              <a:t>Mol</a:t>
            </a:r>
            <a:r>
              <a:rPr lang="it-IT" sz="1600" b="1" i="1" dirty="0" smtClean="0">
                <a:latin typeface="Times New Roman"/>
                <a:cs typeface="Times New Roman"/>
              </a:rPr>
              <a:t> </a:t>
            </a:r>
            <a:r>
              <a:rPr lang="it-IT" sz="1600" b="1" i="1" dirty="0" err="1" smtClean="0">
                <a:latin typeface="Times New Roman"/>
                <a:cs typeface="Times New Roman"/>
              </a:rPr>
              <a:t>Pathol</a:t>
            </a:r>
            <a:r>
              <a:rPr lang="it-IT" sz="1600" b="1" i="1" dirty="0" smtClean="0">
                <a:latin typeface="Times New Roman"/>
                <a:cs typeface="Times New Roman"/>
              </a:rPr>
              <a:t>, 2012 </a:t>
            </a:r>
          </a:p>
        </p:txBody>
      </p:sp>
      <p:sp>
        <p:nvSpPr>
          <p:cNvPr id="8" name="Rettangolo 7"/>
          <p:cNvSpPr/>
          <p:nvPr/>
        </p:nvSpPr>
        <p:spPr>
          <a:xfrm>
            <a:off x="431801" y="1257644"/>
            <a:ext cx="8204200" cy="923330"/>
          </a:xfrm>
          <a:prstGeom prst="rect">
            <a:avLst/>
          </a:prstGeom>
          <a:ln w="28575" cmpd="sng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CD133 </a:t>
            </a:r>
            <a:r>
              <a:rPr lang="it-IT" dirty="0" err="1">
                <a:latin typeface="Times New Roman"/>
                <a:cs typeface="Times New Roman"/>
              </a:rPr>
              <a:t>expression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was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associated</a:t>
            </a:r>
            <a:r>
              <a:rPr lang="it-IT" dirty="0">
                <a:latin typeface="Times New Roman"/>
                <a:cs typeface="Times New Roman"/>
              </a:rPr>
              <a:t> with high-grade </a:t>
            </a:r>
            <a:r>
              <a:rPr lang="it-IT" dirty="0" err="1">
                <a:latin typeface="Times New Roman"/>
                <a:cs typeface="Times New Roman"/>
              </a:rPr>
              <a:t>serous</a:t>
            </a:r>
            <a:r>
              <a:rPr lang="it-IT" dirty="0">
                <a:latin typeface="Times New Roman"/>
                <a:cs typeface="Times New Roman"/>
              </a:rPr>
              <a:t> carcinoma (</a:t>
            </a:r>
            <a:r>
              <a:rPr lang="it-IT" dirty="0" err="1">
                <a:latin typeface="Times New Roman"/>
                <a:cs typeface="Times New Roman"/>
              </a:rPr>
              <a:t>P</a:t>
            </a:r>
            <a:r>
              <a:rPr lang="it-IT" dirty="0">
                <a:latin typeface="Times New Roman"/>
                <a:cs typeface="Times New Roman"/>
              </a:rPr>
              <a:t> =  0.035), late-</a:t>
            </a:r>
            <a:r>
              <a:rPr lang="it-IT" dirty="0" smtClean="0">
                <a:latin typeface="Times New Roman"/>
                <a:cs typeface="Times New Roman"/>
              </a:rPr>
              <a:t>stage </a:t>
            </a:r>
            <a:r>
              <a:rPr lang="it-IT" dirty="0" err="1" smtClean="0">
                <a:latin typeface="Times New Roman"/>
                <a:cs typeface="Times New Roman"/>
              </a:rPr>
              <a:t>disease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>
                <a:latin typeface="Times New Roman"/>
                <a:cs typeface="Times New Roman"/>
              </a:rPr>
              <a:t>(</a:t>
            </a:r>
            <a:r>
              <a:rPr lang="it-IT" dirty="0" err="1">
                <a:latin typeface="Times New Roman"/>
                <a:cs typeface="Times New Roman"/>
              </a:rPr>
              <a:t>P</a:t>
            </a:r>
            <a:r>
              <a:rPr lang="it-IT" dirty="0">
                <a:latin typeface="Times New Roman"/>
                <a:cs typeface="Times New Roman"/>
              </a:rPr>
              <a:t>  &lt; 0.001), </a:t>
            </a:r>
            <a:r>
              <a:rPr lang="it-IT" dirty="0" err="1">
                <a:latin typeface="Times New Roman"/>
                <a:cs typeface="Times New Roman"/>
              </a:rPr>
              <a:t>ascites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level</a:t>
            </a:r>
            <a:r>
              <a:rPr lang="it-IT" dirty="0">
                <a:latin typeface="Times New Roman"/>
                <a:cs typeface="Times New Roman"/>
              </a:rPr>
              <a:t> (</a:t>
            </a:r>
            <a:r>
              <a:rPr lang="it-IT" dirty="0" err="1">
                <a:latin typeface="Times New Roman"/>
                <a:cs typeface="Times New Roman"/>
              </a:rPr>
              <a:t>P</a:t>
            </a:r>
            <a:r>
              <a:rPr lang="it-IT" dirty="0">
                <a:latin typeface="Times New Roman"/>
                <a:cs typeface="Times New Roman"/>
              </a:rPr>
              <a:t> =  0.010), and non-</a:t>
            </a:r>
            <a:r>
              <a:rPr lang="it-IT" dirty="0" err="1">
                <a:latin typeface="Times New Roman"/>
                <a:cs typeface="Times New Roman"/>
              </a:rPr>
              <a:t>response</a:t>
            </a:r>
            <a:r>
              <a:rPr lang="it-IT" dirty="0">
                <a:latin typeface="Times New Roman"/>
                <a:cs typeface="Times New Roman"/>
              </a:rPr>
              <a:t> to </a:t>
            </a:r>
            <a:r>
              <a:rPr lang="it-IT" dirty="0" err="1">
                <a:latin typeface="Times New Roman"/>
                <a:cs typeface="Times New Roman"/>
              </a:rPr>
              <a:t>chemotherapy</a:t>
            </a:r>
            <a:r>
              <a:rPr lang="it-IT" dirty="0">
                <a:latin typeface="Times New Roman"/>
                <a:cs typeface="Times New Roman"/>
              </a:rPr>
              <a:t> (</a:t>
            </a:r>
            <a:r>
              <a:rPr lang="it-IT" dirty="0" err="1">
                <a:latin typeface="Times New Roman"/>
                <a:cs typeface="Times New Roman"/>
              </a:rPr>
              <a:t>P</a:t>
            </a:r>
            <a:r>
              <a:rPr lang="it-IT" dirty="0">
                <a:latin typeface="Times New Roman"/>
                <a:cs typeface="Times New Roman"/>
              </a:rPr>
              <a:t> =  0.023)</a:t>
            </a:r>
            <a:r>
              <a:rPr lang="it-IT" dirty="0" smtClean="0">
                <a:latin typeface="Times New Roman"/>
                <a:cs typeface="Times New Roman"/>
              </a:rPr>
              <a:t>.</a:t>
            </a:r>
            <a:endParaRPr lang="it-IT" dirty="0">
              <a:latin typeface="Times New Roman"/>
              <a:cs typeface="Times New Roman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14304"/>
            <a:ext cx="8500533" cy="1003300"/>
          </a:xfrm>
          <a:prstGeom prst="rect">
            <a:avLst/>
          </a:prstGeom>
        </p:spPr>
      </p:pic>
      <p:sp>
        <p:nvSpPr>
          <p:cNvPr id="10" name="Freccia circolare a destra 9"/>
          <p:cNvSpPr/>
          <p:nvPr/>
        </p:nvSpPr>
        <p:spPr>
          <a:xfrm>
            <a:off x="431801" y="2383804"/>
            <a:ext cx="787399" cy="1490133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518159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imes New Roman"/>
                <a:cs typeface="Times New Roman"/>
              </a:rPr>
              <a:t>Our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study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indicates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that</a:t>
            </a:r>
            <a:r>
              <a:rPr lang="it-IT" dirty="0">
                <a:latin typeface="Times New Roman"/>
                <a:cs typeface="Times New Roman"/>
              </a:rPr>
              <a:t> the </a:t>
            </a:r>
            <a:r>
              <a:rPr lang="it-IT" dirty="0" err="1">
                <a:latin typeface="Times New Roman"/>
                <a:cs typeface="Times New Roman"/>
              </a:rPr>
              <a:t>immunohistochemical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assessment</a:t>
            </a:r>
            <a:r>
              <a:rPr lang="it-IT" dirty="0">
                <a:latin typeface="Times New Roman"/>
                <a:cs typeface="Times New Roman"/>
              </a:rPr>
              <a:t> of CD133 and CD117 </a:t>
            </a:r>
            <a:r>
              <a:rPr lang="it-IT" dirty="0" err="1">
                <a:latin typeface="Times New Roman"/>
                <a:cs typeface="Times New Roman"/>
              </a:rPr>
              <a:t>expression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may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have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potential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clinical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value</a:t>
            </a:r>
            <a:r>
              <a:rPr lang="it-IT" dirty="0">
                <a:latin typeface="Times New Roman"/>
                <a:cs typeface="Times New Roman"/>
              </a:rPr>
              <a:t> in </a:t>
            </a:r>
            <a:r>
              <a:rPr lang="it-IT" dirty="0" err="1">
                <a:latin typeface="Times New Roman"/>
                <a:cs typeface="Times New Roman"/>
              </a:rPr>
              <a:t>predicting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disease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progression</a:t>
            </a:r>
            <a:r>
              <a:rPr lang="it-IT" dirty="0">
                <a:latin typeface="Times New Roman"/>
                <a:cs typeface="Times New Roman"/>
              </a:rPr>
              <a:t> and </a:t>
            </a:r>
            <a:r>
              <a:rPr lang="it-IT" dirty="0" err="1">
                <a:latin typeface="Times New Roman"/>
                <a:cs typeface="Times New Roman"/>
              </a:rPr>
              <a:t>prognosis</a:t>
            </a:r>
            <a:r>
              <a:rPr lang="it-IT" dirty="0">
                <a:latin typeface="Times New Roman"/>
                <a:cs typeface="Times New Roman"/>
              </a:rPr>
              <a:t> in the high grade </a:t>
            </a:r>
            <a:r>
              <a:rPr lang="it-IT" dirty="0" err="1">
                <a:latin typeface="Times New Roman"/>
                <a:cs typeface="Times New Roman"/>
              </a:rPr>
              <a:t>serous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ovarian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cancer</a:t>
            </a:r>
            <a:r>
              <a:rPr lang="it-IT" dirty="0">
                <a:latin typeface="Times New Roman"/>
                <a:cs typeface="Times New Roman"/>
              </a:rPr>
              <a:t>. CD133 </a:t>
            </a:r>
            <a:r>
              <a:rPr lang="it-IT" dirty="0" err="1">
                <a:latin typeface="Times New Roman"/>
                <a:cs typeface="Times New Roman"/>
              </a:rPr>
              <a:t>proved</a:t>
            </a:r>
            <a:r>
              <a:rPr lang="it-IT" dirty="0">
                <a:latin typeface="Times New Roman"/>
                <a:cs typeface="Times New Roman"/>
              </a:rPr>
              <a:t> to be an </a:t>
            </a:r>
            <a:r>
              <a:rPr lang="it-IT" dirty="0" err="1">
                <a:latin typeface="Times New Roman"/>
                <a:cs typeface="Times New Roman"/>
              </a:rPr>
              <a:t>independent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prognostic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factor</a:t>
            </a:r>
            <a:r>
              <a:rPr lang="it-IT" dirty="0">
                <a:latin typeface="Times New Roman"/>
                <a:cs typeface="Times New Roman"/>
              </a:rPr>
              <a:t> in the high grade </a:t>
            </a:r>
            <a:r>
              <a:rPr lang="it-IT" dirty="0" err="1">
                <a:latin typeface="Times New Roman"/>
                <a:cs typeface="Times New Roman"/>
              </a:rPr>
              <a:t>serous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ovarian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cancer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patients</a:t>
            </a:r>
            <a:r>
              <a:rPr lang="it-IT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5" name="Immagine 4" descr="Schermata 2017-05-22 alle 10.14.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32000" r="18703" b="9334"/>
          <a:stretch/>
        </p:blipFill>
        <p:spPr>
          <a:xfrm>
            <a:off x="287867" y="575731"/>
            <a:ext cx="857134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6-11-27 alle 13.10.5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0" t="20466" r="51576" b="29531"/>
          <a:stretch/>
        </p:blipFill>
        <p:spPr>
          <a:xfrm>
            <a:off x="5491591" y="4361698"/>
            <a:ext cx="2886534" cy="248076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4739" y="346972"/>
            <a:ext cx="7030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Survival modification within the years</a:t>
            </a:r>
            <a:endParaRPr lang="en-US" sz="28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Freccia destra 13"/>
          <p:cNvSpPr/>
          <p:nvPr/>
        </p:nvSpPr>
        <p:spPr>
          <a:xfrm>
            <a:off x="1418217" y="5209303"/>
            <a:ext cx="2807112" cy="8188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7"/>
          <p:cNvSpPr txBox="1">
            <a:spLocks noChangeArrowheads="1"/>
          </p:cNvSpPr>
          <p:nvPr/>
        </p:nvSpPr>
        <p:spPr bwMode="auto">
          <a:xfrm>
            <a:off x="365550" y="6382519"/>
            <a:ext cx="40602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1" i="1" dirty="0" err="1" smtClean="0">
                <a:latin typeface="Times New Roman" charset="0"/>
                <a:cs typeface="Times New Roman" charset="0"/>
              </a:rPr>
              <a:t>Bristow</a:t>
            </a:r>
            <a:r>
              <a:rPr lang="it-IT" sz="2000" b="1" i="1" dirty="0" smtClean="0">
                <a:latin typeface="Times New Roman" charset="0"/>
                <a:cs typeface="Times New Roman" charset="0"/>
              </a:rPr>
              <a:t> RE, </a:t>
            </a:r>
            <a:r>
              <a:rPr lang="it-IT" sz="2000" b="1" i="1" dirty="0" err="1" smtClean="0">
                <a:latin typeface="Times New Roman" charset="0"/>
                <a:cs typeface="Times New Roman" charset="0"/>
              </a:rPr>
              <a:t>Gynecol</a:t>
            </a:r>
            <a:r>
              <a:rPr lang="it-IT" sz="2000" b="1" i="1" dirty="0" smtClean="0">
                <a:latin typeface="Times New Roman" charset="0"/>
                <a:cs typeface="Times New Roman" charset="0"/>
              </a:rPr>
              <a:t> </a:t>
            </a:r>
            <a:r>
              <a:rPr lang="it-IT" sz="2000" b="1" i="1" dirty="0" err="1" smtClean="0">
                <a:latin typeface="Times New Roman" charset="0"/>
                <a:cs typeface="Times New Roman" charset="0"/>
              </a:rPr>
              <a:t>Oncol</a:t>
            </a:r>
            <a:r>
              <a:rPr lang="it-IT" sz="2000" b="1" i="1" dirty="0" smtClean="0">
                <a:latin typeface="Times New Roman" charset="0"/>
                <a:cs typeface="Times New Roman" charset="0"/>
              </a:rPr>
              <a:t> 2010 </a:t>
            </a:r>
          </a:p>
          <a:p>
            <a:pPr eaLnBrk="1" hangingPunct="1"/>
            <a:endParaRPr lang="it-IT" sz="2000" b="1" i="1" dirty="0">
              <a:latin typeface="Times New Roman" charset="0"/>
              <a:cs typeface="Times New Roman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24739" y="4411834"/>
            <a:ext cx="423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dirty="0" smtClean="0">
                <a:latin typeface="Times New Roman"/>
                <a:cs typeface="Times New Roman"/>
              </a:rPr>
              <a:t>RT: the </a:t>
            </a:r>
            <a:r>
              <a:rPr lang="it-IT" dirty="0" err="1" smtClean="0">
                <a:latin typeface="Times New Roman"/>
                <a:cs typeface="Times New Roman"/>
              </a:rPr>
              <a:t>most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important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prognostic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factor</a:t>
            </a:r>
            <a:endParaRPr lang="it-IT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dirty="0" smtClean="0">
                <a:latin typeface="Times New Roman"/>
                <a:cs typeface="Times New Roman"/>
              </a:rPr>
              <a:t>The </a:t>
            </a:r>
            <a:r>
              <a:rPr lang="it-IT" dirty="0" err="1" smtClean="0">
                <a:latin typeface="Times New Roman"/>
                <a:cs typeface="Times New Roman"/>
              </a:rPr>
              <a:t>importance</a:t>
            </a:r>
            <a:r>
              <a:rPr lang="it-IT" dirty="0" smtClean="0">
                <a:latin typeface="Times New Roman"/>
                <a:cs typeface="Times New Roman"/>
              </a:rPr>
              <a:t> of </a:t>
            </a:r>
            <a:r>
              <a:rPr lang="it-IT" dirty="0" err="1" smtClean="0">
                <a:latin typeface="Times New Roman"/>
                <a:cs typeface="Times New Roman"/>
              </a:rPr>
              <a:t>expertize</a:t>
            </a:r>
            <a:r>
              <a:rPr lang="it-IT" dirty="0" smtClean="0">
                <a:latin typeface="Times New Roman"/>
                <a:cs typeface="Times New Roman"/>
              </a:rPr>
              <a:t> of </a:t>
            </a:r>
            <a:r>
              <a:rPr lang="it-IT" dirty="0" err="1" smtClean="0">
                <a:latin typeface="Times New Roman"/>
                <a:cs typeface="Times New Roman"/>
              </a:rPr>
              <a:t>surgeons</a:t>
            </a:r>
            <a:endParaRPr lang="it-IT" dirty="0" smtClean="0">
              <a:latin typeface="Times New Roman"/>
              <a:cs typeface="Times New Roman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42"/>
          <a:stretch/>
        </p:blipFill>
        <p:spPr>
          <a:xfrm>
            <a:off x="424739" y="1228752"/>
            <a:ext cx="7650094" cy="31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5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89466" y="5669171"/>
            <a:ext cx="8348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/>
                <a:cs typeface="Times New Roman"/>
              </a:rPr>
              <a:t>ALDH1A1 </a:t>
            </a:r>
            <a:r>
              <a:rPr lang="it-IT" dirty="0" err="1">
                <a:latin typeface="Times New Roman"/>
                <a:cs typeface="Times New Roman"/>
              </a:rPr>
              <a:t>subpopulation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is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associated</a:t>
            </a:r>
            <a:r>
              <a:rPr lang="it-IT" dirty="0">
                <a:latin typeface="Times New Roman"/>
                <a:cs typeface="Times New Roman"/>
              </a:rPr>
              <a:t> with </a:t>
            </a:r>
            <a:r>
              <a:rPr lang="it-IT" dirty="0" err="1">
                <a:latin typeface="Times New Roman"/>
                <a:cs typeface="Times New Roman"/>
              </a:rPr>
              <a:t>chemoresistance</a:t>
            </a:r>
            <a:r>
              <a:rPr lang="it-IT" dirty="0">
                <a:latin typeface="Times New Roman"/>
                <a:cs typeface="Times New Roman"/>
              </a:rPr>
              <a:t> and </a:t>
            </a:r>
            <a:r>
              <a:rPr lang="it-IT" dirty="0" err="1">
                <a:latin typeface="Times New Roman"/>
                <a:cs typeface="Times New Roman"/>
              </a:rPr>
              <a:t>outcome</a:t>
            </a:r>
            <a:r>
              <a:rPr lang="it-IT" dirty="0">
                <a:latin typeface="Times New Roman"/>
                <a:cs typeface="Times New Roman"/>
              </a:rPr>
              <a:t> in </a:t>
            </a:r>
            <a:r>
              <a:rPr lang="it-IT" dirty="0" err="1">
                <a:latin typeface="Times New Roman"/>
                <a:cs typeface="Times New Roman"/>
              </a:rPr>
              <a:t>ovarian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cancer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patients</a:t>
            </a:r>
            <a:r>
              <a:rPr lang="it-IT" dirty="0">
                <a:latin typeface="Times New Roman"/>
                <a:cs typeface="Times New Roman"/>
              </a:rPr>
              <a:t>, and </a:t>
            </a:r>
            <a:r>
              <a:rPr lang="it-IT" dirty="0" err="1">
                <a:latin typeface="Times New Roman"/>
                <a:cs typeface="Times New Roman"/>
              </a:rPr>
              <a:t>targeting</a:t>
            </a:r>
            <a:r>
              <a:rPr lang="it-IT" dirty="0">
                <a:latin typeface="Times New Roman"/>
                <a:cs typeface="Times New Roman"/>
              </a:rPr>
              <a:t> ALDH1A1 </a:t>
            </a:r>
            <a:r>
              <a:rPr lang="it-IT" dirty="0" err="1">
                <a:latin typeface="Times New Roman"/>
                <a:cs typeface="Times New Roman"/>
              </a:rPr>
              <a:t>sensitizes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resistant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cells</a:t>
            </a:r>
            <a:r>
              <a:rPr lang="it-IT" dirty="0">
                <a:latin typeface="Times New Roman"/>
                <a:cs typeface="Times New Roman"/>
              </a:rPr>
              <a:t> to </a:t>
            </a:r>
            <a:r>
              <a:rPr lang="it-IT" dirty="0" err="1">
                <a:latin typeface="Times New Roman"/>
                <a:cs typeface="Times New Roman"/>
              </a:rPr>
              <a:t>chemotherapy</a:t>
            </a:r>
            <a:r>
              <a:rPr lang="it-IT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8989" r="67790" b="41488"/>
          <a:stretch/>
        </p:blipFill>
        <p:spPr>
          <a:xfrm>
            <a:off x="3500515" y="1881697"/>
            <a:ext cx="1887148" cy="306924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87868" y="2528452"/>
            <a:ext cx="31110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latin typeface="Times New Roman"/>
                <a:cs typeface="Times New Roman"/>
              </a:rPr>
              <a:t>ALDH1A1 </a:t>
            </a:r>
            <a:r>
              <a:rPr lang="it-IT" dirty="0" err="1">
                <a:latin typeface="Times New Roman"/>
                <a:cs typeface="Times New Roman"/>
              </a:rPr>
              <a:t>is</a:t>
            </a:r>
            <a:r>
              <a:rPr lang="it-IT" dirty="0">
                <a:latin typeface="Times New Roman"/>
                <a:cs typeface="Times New Roman"/>
              </a:rPr>
              <a:t> an </a:t>
            </a:r>
            <a:r>
              <a:rPr lang="it-IT" dirty="0" err="1">
                <a:latin typeface="Times New Roman"/>
                <a:cs typeface="Times New Roman"/>
              </a:rPr>
              <a:t>intracellular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enzyme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that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oxidizes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aldehydes</a:t>
            </a:r>
            <a:r>
              <a:rPr lang="it-IT" dirty="0">
                <a:latin typeface="Times New Roman"/>
                <a:cs typeface="Times New Roman"/>
              </a:rPr>
              <a:t>,</a:t>
            </a:r>
          </a:p>
          <a:p>
            <a:pPr algn="ctr"/>
            <a:r>
              <a:rPr lang="it-IT" dirty="0" err="1">
                <a:latin typeface="Times New Roman"/>
                <a:cs typeface="Times New Roman"/>
              </a:rPr>
              <a:t>serving</a:t>
            </a:r>
            <a:r>
              <a:rPr lang="it-IT" dirty="0">
                <a:latin typeface="Times New Roman"/>
                <a:cs typeface="Times New Roman"/>
              </a:rPr>
              <a:t> a </a:t>
            </a:r>
            <a:r>
              <a:rPr lang="it-IT" dirty="0" err="1">
                <a:latin typeface="Times New Roman"/>
                <a:cs typeface="Times New Roman"/>
              </a:rPr>
              <a:t>detoxifying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role</a:t>
            </a:r>
            <a:r>
              <a:rPr lang="it-IT" dirty="0">
                <a:latin typeface="Times New Roman"/>
                <a:cs typeface="Times New Roman"/>
              </a:rPr>
              <a:t>, and </a:t>
            </a:r>
            <a:r>
              <a:rPr lang="it-IT" dirty="0" err="1">
                <a:latin typeface="Times New Roman"/>
                <a:cs typeface="Times New Roman"/>
              </a:rPr>
              <a:t>converts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retinol</a:t>
            </a:r>
            <a:r>
              <a:rPr lang="it-IT" dirty="0">
                <a:latin typeface="Times New Roman"/>
                <a:cs typeface="Times New Roman"/>
              </a:rPr>
              <a:t> to </a:t>
            </a:r>
            <a:r>
              <a:rPr lang="it-IT" dirty="0" err="1">
                <a:latin typeface="Times New Roman"/>
                <a:cs typeface="Times New Roman"/>
              </a:rPr>
              <a:t>retinoic</a:t>
            </a:r>
            <a:r>
              <a:rPr lang="it-IT" dirty="0">
                <a:latin typeface="Times New Roman"/>
                <a:cs typeface="Times New Roman"/>
              </a:rPr>
              <a:t> acid, </a:t>
            </a:r>
            <a:r>
              <a:rPr lang="it-IT" dirty="0" err="1">
                <a:latin typeface="Times New Roman"/>
                <a:cs typeface="Times New Roman"/>
              </a:rPr>
              <a:t>mediating</a:t>
            </a:r>
            <a:r>
              <a:rPr lang="it-IT" dirty="0">
                <a:latin typeface="Times New Roman"/>
                <a:cs typeface="Times New Roman"/>
              </a:rPr>
              <a:t> control on</a:t>
            </a:r>
          </a:p>
          <a:p>
            <a:pPr algn="ctr"/>
            <a:r>
              <a:rPr lang="it-IT" dirty="0" err="1">
                <a:latin typeface="Times New Roman"/>
                <a:cs typeface="Times New Roman"/>
              </a:rPr>
              <a:t>differentiation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pathways</a:t>
            </a:r>
            <a:r>
              <a:rPr lang="it-IT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36954" r="16604"/>
          <a:stretch/>
        </p:blipFill>
        <p:spPr>
          <a:xfrm>
            <a:off x="5808133" y="1147156"/>
            <a:ext cx="3149600" cy="437734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621867" y="6364066"/>
            <a:ext cx="3680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>
                <a:latin typeface="Times New Roman"/>
                <a:cs typeface="Times New Roman"/>
              </a:rPr>
              <a:t>Landen</a:t>
            </a:r>
            <a:r>
              <a:rPr lang="it-IT" b="1" i="1" dirty="0">
                <a:latin typeface="Times New Roman"/>
                <a:cs typeface="Times New Roman"/>
              </a:rPr>
              <a:t> et al. </a:t>
            </a:r>
            <a:r>
              <a:rPr lang="it-IT" b="1" i="1" dirty="0" err="1" smtClean="0">
                <a:latin typeface="Times New Roman"/>
                <a:cs typeface="Times New Roman"/>
              </a:rPr>
              <a:t>Mol</a:t>
            </a:r>
            <a:r>
              <a:rPr lang="it-IT" b="1" i="1" dirty="0" smtClean="0">
                <a:latin typeface="Times New Roman"/>
                <a:cs typeface="Times New Roman"/>
              </a:rPr>
              <a:t> </a:t>
            </a:r>
            <a:r>
              <a:rPr lang="it-IT" b="1" i="1" dirty="0" err="1" smtClean="0">
                <a:latin typeface="Times New Roman"/>
                <a:cs typeface="Times New Roman"/>
              </a:rPr>
              <a:t>Cancer</a:t>
            </a:r>
            <a:r>
              <a:rPr lang="it-IT" b="1" i="1" dirty="0" smtClean="0">
                <a:latin typeface="Times New Roman"/>
                <a:cs typeface="Times New Roman"/>
              </a:rPr>
              <a:t>, 2010</a:t>
            </a:r>
            <a:endParaRPr lang="it-IT" b="1" i="1" dirty="0">
              <a:latin typeface="Times New Roman"/>
              <a:cs typeface="Times New Roman"/>
            </a:endParaRPr>
          </a:p>
          <a:p>
            <a:endParaRPr lang="it-IT" b="1" i="1" dirty="0">
              <a:latin typeface="Times New Roman"/>
              <a:cs typeface="Times New Roman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0"/>
            <a:ext cx="89535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7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5" y="1202265"/>
            <a:ext cx="5181599" cy="51815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14067" y="-14824"/>
            <a:ext cx="6508377" cy="1143000"/>
          </a:xfrm>
          <a:noFill/>
          <a:ln w="57150" cmpd="sng">
            <a:noFill/>
          </a:ln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Ovarian cancer stem cells: our contribution</a:t>
            </a:r>
            <a:endParaRPr lang="en-US" sz="28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196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2" descr="DSC02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4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516467" y="2032000"/>
            <a:ext cx="2311400" cy="3035300"/>
            <a:chOff x="3327400" y="1778000"/>
            <a:chExt cx="2476500" cy="328930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921000" y="2184400"/>
              <a:ext cx="3289300" cy="2476500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4267200" y="2624667"/>
              <a:ext cx="491067" cy="15409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867" y="2151183"/>
            <a:ext cx="5539206" cy="2916117"/>
          </a:xfrm>
          <a:prstGeom prst="rect">
            <a:avLst/>
          </a:prstGeom>
        </p:spPr>
      </p:pic>
      <p:sp>
        <p:nvSpPr>
          <p:cNvPr id="7" name="Freccia circolare in giù 6"/>
          <p:cNvSpPr/>
          <p:nvPr/>
        </p:nvSpPr>
        <p:spPr>
          <a:xfrm>
            <a:off x="2302934" y="1780354"/>
            <a:ext cx="2743200" cy="1032933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833" y="3860800"/>
            <a:ext cx="3683000" cy="29972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14067" y="222238"/>
            <a:ext cx="6508377" cy="1143000"/>
          </a:xfrm>
          <a:prstGeom prst="rect">
            <a:avLst/>
          </a:prstGeom>
          <a:noFill/>
          <a:ln w="57150" cmpd="sng">
            <a:noFill/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Tissue biopsies, storage and transportation</a:t>
            </a:r>
            <a:endParaRPr lang="en-US" sz="28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15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4000" y="843677"/>
            <a:ext cx="8746067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dirty="0" smtClean="0">
                <a:latin typeface="Times New Roman"/>
                <a:cs typeface="Times New Roman"/>
              </a:rPr>
              <a:t> Dissociation of samples in single cells suspension </a:t>
            </a:r>
            <a:r>
              <a:rPr lang="en-US" b="1" dirty="0" smtClean="0">
                <a:latin typeface="Times New Roman"/>
                <a:cs typeface="Times New Roman"/>
              </a:rPr>
              <a:t>by mechanical and enzymatic digestion containing </a:t>
            </a:r>
            <a:r>
              <a:rPr lang="en-US" b="1" dirty="0" err="1" smtClean="0">
                <a:latin typeface="Times New Roman"/>
                <a:cs typeface="Times New Roman"/>
              </a:rPr>
              <a:t>collagenase</a:t>
            </a:r>
            <a:r>
              <a:rPr lang="en-US" b="1" dirty="0" smtClean="0">
                <a:latin typeface="Times New Roman"/>
                <a:cs typeface="Times New Roman"/>
              </a:rPr>
              <a:t>, </a:t>
            </a:r>
            <a:r>
              <a:rPr lang="en-US" b="1" dirty="0" err="1" smtClean="0">
                <a:latin typeface="Times New Roman"/>
                <a:cs typeface="Times New Roman"/>
              </a:rPr>
              <a:t>DNAse</a:t>
            </a:r>
            <a:r>
              <a:rPr lang="en-US" b="1" dirty="0" smtClean="0">
                <a:latin typeface="Times New Roman"/>
                <a:cs typeface="Times New Roman"/>
              </a:rPr>
              <a:t> and </a:t>
            </a:r>
            <a:r>
              <a:rPr lang="en-US" b="1" dirty="0" err="1" smtClean="0">
                <a:latin typeface="Times New Roman"/>
                <a:cs typeface="Times New Roman"/>
              </a:rPr>
              <a:t>hyaluronidase</a:t>
            </a:r>
            <a:r>
              <a:rPr lang="en-US" b="1" dirty="0" smtClean="0">
                <a:latin typeface="Times New Roman"/>
                <a:cs typeface="Times New Roman"/>
              </a:rPr>
              <a:t> for a max of 2 </a:t>
            </a:r>
            <a:r>
              <a:rPr lang="en-US" b="1" dirty="0" err="1" smtClean="0">
                <a:latin typeface="Times New Roman"/>
                <a:cs typeface="Times New Roman"/>
              </a:rPr>
              <a:t>h</a:t>
            </a:r>
            <a:r>
              <a:rPr lang="en-US" b="1" dirty="0" smtClean="0">
                <a:latin typeface="Times New Roman"/>
                <a:cs typeface="Times New Roman"/>
              </a:rPr>
              <a:t> at 37°C.</a:t>
            </a: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pPr>
              <a:buFont typeface="Wingdings" charset="2"/>
              <a:buChar char="ü"/>
            </a:pPr>
            <a:r>
              <a:rPr lang="it-IT" dirty="0" smtClean="0">
                <a:latin typeface="Times New Roman"/>
                <a:cs typeface="Times New Roman"/>
              </a:rPr>
              <a:t> Cells will be </a:t>
            </a:r>
            <a:r>
              <a:rPr lang="it-IT" b="1" dirty="0" smtClean="0">
                <a:latin typeface="Times New Roman"/>
                <a:cs typeface="Times New Roman"/>
              </a:rPr>
              <a:t>plated into 96-well anti-adherent plates</a:t>
            </a:r>
            <a:r>
              <a:rPr lang="it-IT" dirty="0" smtClean="0">
                <a:latin typeface="Times New Roman"/>
                <a:cs typeface="Times New Roman"/>
              </a:rPr>
              <a:t> in quadruplicate, at a density of 2000-3000 cells per well in a volume of 80 μl of </a:t>
            </a:r>
            <a:r>
              <a:rPr lang="it-IT" b="1" dirty="0" smtClean="0">
                <a:latin typeface="Times New Roman"/>
                <a:cs typeface="Times New Roman"/>
              </a:rPr>
              <a:t>complete stem cells serum-free medium, enriched with growth factors (EGF, bFGF) –produced by ISS-. </a:t>
            </a:r>
          </a:p>
          <a:p>
            <a:pPr>
              <a:buFont typeface="Wingdings" charset="2"/>
              <a:buChar char="ü"/>
            </a:pPr>
            <a:endParaRPr lang="it-IT" b="1" dirty="0" smtClean="0">
              <a:latin typeface="Times New Roman"/>
              <a:cs typeface="Times New Roman"/>
            </a:endParaRPr>
          </a:p>
          <a:p>
            <a:pPr>
              <a:buFont typeface="Wingdings" charset="2"/>
              <a:buChar char="ü"/>
            </a:pPr>
            <a:r>
              <a:rPr lang="it-IT" b="1" dirty="0" smtClean="0">
                <a:latin typeface="Times New Roman"/>
                <a:cs typeface="Times New Roman"/>
              </a:rPr>
              <a:t>Flow </a:t>
            </a:r>
            <a:r>
              <a:rPr lang="it-IT" b="1" dirty="0" err="1" smtClean="0">
                <a:latin typeface="Times New Roman"/>
                <a:cs typeface="Times New Roman"/>
              </a:rPr>
              <a:t>cytometry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technology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is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performed</a:t>
            </a:r>
            <a:r>
              <a:rPr lang="it-IT" dirty="0" smtClean="0">
                <a:latin typeface="Times New Roman"/>
                <a:cs typeface="Times New Roman"/>
              </a:rPr>
              <a:t> on </a:t>
            </a:r>
            <a:r>
              <a:rPr lang="it-IT" dirty="0" err="1" smtClean="0">
                <a:latin typeface="Times New Roman"/>
                <a:cs typeface="Times New Roman"/>
              </a:rPr>
              <a:t>ovarian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cancer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cell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lines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investigating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main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markers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that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b="1" dirty="0" smtClean="0">
                <a:latin typeface="Times New Roman"/>
                <a:cs typeface="Times New Roman"/>
              </a:rPr>
              <a:t>are </a:t>
            </a:r>
            <a:r>
              <a:rPr lang="it-IT" b="1" dirty="0" err="1" smtClean="0">
                <a:latin typeface="Times New Roman"/>
                <a:cs typeface="Times New Roman"/>
              </a:rPr>
              <a:t>EpCAM</a:t>
            </a:r>
            <a:r>
              <a:rPr lang="it-IT" b="1" dirty="0" smtClean="0">
                <a:latin typeface="Times New Roman"/>
                <a:cs typeface="Times New Roman"/>
              </a:rPr>
              <a:t>, CD44, CD24, CD133, CD117, ABCG2, ALDH, C-kit</a:t>
            </a:r>
            <a:r>
              <a:rPr lang="it-IT" dirty="0" smtClean="0">
                <a:latin typeface="Times New Roman"/>
                <a:cs typeface="Times New Roman"/>
              </a:rPr>
              <a:t> , with </a:t>
            </a:r>
            <a:r>
              <a:rPr lang="it-IT" dirty="0" err="1" smtClean="0">
                <a:latin typeface="Times New Roman"/>
                <a:cs typeface="Times New Roman"/>
              </a:rPr>
              <a:t>other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markers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used</a:t>
            </a:r>
            <a:r>
              <a:rPr lang="it-IT" dirty="0" smtClean="0">
                <a:latin typeface="Times New Roman"/>
                <a:cs typeface="Times New Roman"/>
              </a:rPr>
              <a:t> to </a:t>
            </a:r>
            <a:r>
              <a:rPr lang="it-IT" dirty="0" err="1" smtClean="0">
                <a:latin typeface="Times New Roman"/>
                <a:cs typeface="Times New Roman"/>
              </a:rPr>
              <a:t>evaluate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differentiation</a:t>
            </a:r>
            <a:r>
              <a:rPr lang="it-IT" dirty="0" smtClean="0">
                <a:latin typeface="Times New Roman"/>
                <a:cs typeface="Times New Roman"/>
              </a:rPr>
              <a:t> state (</a:t>
            </a:r>
            <a:r>
              <a:rPr lang="it-IT" dirty="0" err="1" smtClean="0">
                <a:latin typeface="Times New Roman"/>
                <a:cs typeface="Times New Roman"/>
              </a:rPr>
              <a:t>ie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Cytokeratin</a:t>
            </a:r>
            <a:r>
              <a:rPr lang="it-IT" dirty="0" smtClean="0">
                <a:latin typeface="Times New Roman"/>
                <a:cs typeface="Times New Roman"/>
              </a:rPr>
              <a:t>). SOX2, OCT4, NANOG and </a:t>
            </a:r>
            <a:r>
              <a:rPr lang="it-IT" dirty="0" err="1" smtClean="0">
                <a:latin typeface="Times New Roman"/>
                <a:cs typeface="Times New Roman"/>
              </a:rPr>
              <a:t>other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markers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of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cancer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stem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cells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population</a:t>
            </a:r>
            <a:r>
              <a:rPr lang="it-IT" dirty="0" smtClean="0">
                <a:latin typeface="Times New Roman"/>
                <a:cs typeface="Times New Roman"/>
              </a:rPr>
              <a:t> are </a:t>
            </a:r>
            <a:r>
              <a:rPr lang="it-IT" dirty="0" err="1" smtClean="0">
                <a:latin typeface="Times New Roman"/>
                <a:cs typeface="Times New Roman"/>
              </a:rPr>
              <a:t>usually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evaluated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through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immunofluorescence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assay</a:t>
            </a:r>
            <a:r>
              <a:rPr lang="it-IT" dirty="0" smtClean="0">
                <a:latin typeface="Times New Roman"/>
                <a:cs typeface="Times New Roman"/>
              </a:rPr>
              <a:t>.</a:t>
            </a:r>
          </a:p>
          <a:p>
            <a:pPr>
              <a:buFont typeface="Wingdings" charset="2"/>
              <a:buChar char="ü"/>
            </a:pPr>
            <a:endParaRPr lang="it-IT" dirty="0" smtClean="0">
              <a:latin typeface="Times New Roman"/>
              <a:cs typeface="Times New Roman"/>
            </a:endParaRPr>
          </a:p>
          <a:p>
            <a:pPr>
              <a:buFont typeface="Wingdings" charset="2"/>
              <a:buChar char="ü"/>
            </a:pPr>
            <a:r>
              <a:rPr lang="it-IT" dirty="0" smtClean="0">
                <a:latin typeface="Times New Roman"/>
                <a:cs typeface="Times New Roman"/>
              </a:rPr>
              <a:t> In </a:t>
            </a:r>
            <a:r>
              <a:rPr lang="it-IT" dirty="0" err="1" smtClean="0">
                <a:latin typeface="Times New Roman"/>
                <a:cs typeface="Times New Roman"/>
              </a:rPr>
              <a:t>order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to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confirm</a:t>
            </a:r>
            <a:r>
              <a:rPr lang="it-IT" dirty="0" smtClean="0">
                <a:latin typeface="Times New Roman"/>
                <a:cs typeface="Times New Roman"/>
              </a:rPr>
              <a:t> the </a:t>
            </a:r>
            <a:r>
              <a:rPr lang="it-IT" dirty="0" err="1" smtClean="0">
                <a:latin typeface="Times New Roman"/>
                <a:cs typeface="Times New Roman"/>
              </a:rPr>
              <a:t>staminality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origin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of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cells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isolated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from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cancer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tissues</a:t>
            </a:r>
            <a:r>
              <a:rPr lang="it-IT" dirty="0" smtClean="0">
                <a:latin typeface="Times New Roman"/>
                <a:cs typeface="Times New Roman"/>
              </a:rPr>
              <a:t>, </a:t>
            </a:r>
            <a:r>
              <a:rPr lang="it-IT" b="1" dirty="0" err="1" smtClean="0">
                <a:latin typeface="Times New Roman"/>
                <a:cs typeface="Times New Roman"/>
              </a:rPr>
              <a:t>cells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will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be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injected</a:t>
            </a:r>
            <a:r>
              <a:rPr lang="it-IT" b="1" dirty="0" smtClean="0">
                <a:latin typeface="Times New Roman"/>
                <a:cs typeface="Times New Roman"/>
              </a:rPr>
              <a:t> in NOD-SCID IL-2R gamma </a:t>
            </a:r>
            <a:r>
              <a:rPr lang="it-IT" b="1" dirty="0" err="1" smtClean="0">
                <a:latin typeface="Times New Roman"/>
                <a:cs typeface="Times New Roman"/>
              </a:rPr>
              <a:t>defective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mice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by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subcoutaneous</a:t>
            </a:r>
            <a:r>
              <a:rPr lang="it-IT" b="1" dirty="0" smtClean="0">
                <a:latin typeface="Times New Roman"/>
                <a:cs typeface="Times New Roman"/>
              </a:rPr>
              <a:t>/</a:t>
            </a:r>
            <a:r>
              <a:rPr lang="it-IT" b="1" dirty="0" err="1" smtClean="0">
                <a:latin typeface="Times New Roman"/>
                <a:cs typeface="Times New Roman"/>
              </a:rPr>
              <a:t>intraperitoneal</a:t>
            </a:r>
            <a:r>
              <a:rPr lang="it-IT" b="1" dirty="0" smtClean="0">
                <a:latin typeface="Times New Roman"/>
                <a:cs typeface="Times New Roman"/>
              </a:rPr>
              <a:t> and </a:t>
            </a:r>
            <a:r>
              <a:rPr lang="it-IT" b="1" dirty="0" err="1" smtClean="0">
                <a:latin typeface="Times New Roman"/>
                <a:cs typeface="Times New Roman"/>
              </a:rPr>
              <a:t>orthotopic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implantation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to</a:t>
            </a:r>
            <a:r>
              <a:rPr lang="it-IT" b="1" dirty="0" smtClean="0">
                <a:latin typeface="Times New Roman"/>
                <a:cs typeface="Times New Roman"/>
              </a:rPr>
              <a:t> test </a:t>
            </a:r>
            <a:r>
              <a:rPr lang="it-IT" b="1" dirty="0" err="1" smtClean="0">
                <a:latin typeface="Times New Roman"/>
                <a:cs typeface="Times New Roman"/>
              </a:rPr>
              <a:t>their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tumorigenicity</a:t>
            </a:r>
            <a:r>
              <a:rPr lang="it-IT" dirty="0" smtClean="0">
                <a:latin typeface="Times New Roman"/>
                <a:cs typeface="Times New Roman"/>
              </a:rPr>
              <a:t>.</a:t>
            </a:r>
          </a:p>
          <a:p>
            <a:pPr>
              <a:buFont typeface="Wingdings" charset="2"/>
              <a:buChar char="ü"/>
            </a:pPr>
            <a:endParaRPr lang="it-IT" dirty="0" smtClean="0">
              <a:latin typeface="Times New Roman"/>
              <a:cs typeface="Times New Roman"/>
            </a:endParaRPr>
          </a:p>
          <a:p>
            <a:pPr>
              <a:buFont typeface="Wingdings" charset="2"/>
              <a:buChar char="ü"/>
            </a:pPr>
            <a:r>
              <a:rPr lang="it-IT" dirty="0" err="1" smtClean="0">
                <a:latin typeface="Times New Roman"/>
                <a:cs typeface="Times New Roman"/>
              </a:rPr>
              <a:t>Cancer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cells</a:t>
            </a:r>
            <a:r>
              <a:rPr lang="it-IT" dirty="0" smtClean="0">
                <a:latin typeface="Times New Roman"/>
                <a:cs typeface="Times New Roman"/>
              </a:rPr>
              <a:t> are </a:t>
            </a:r>
            <a:r>
              <a:rPr lang="it-IT" b="1" dirty="0" smtClean="0">
                <a:latin typeface="Times New Roman"/>
                <a:cs typeface="Times New Roman"/>
              </a:rPr>
              <a:t>in vitro </a:t>
            </a:r>
            <a:r>
              <a:rPr lang="it-IT" b="1" dirty="0" err="1" smtClean="0">
                <a:latin typeface="Times New Roman"/>
                <a:cs typeface="Times New Roman"/>
              </a:rPr>
              <a:t>tested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with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different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chemotherapic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regimens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dirty="0" smtClean="0">
                <a:latin typeface="Times New Roman"/>
                <a:cs typeface="Times New Roman"/>
              </a:rPr>
              <a:t>in </a:t>
            </a:r>
            <a:r>
              <a:rPr lang="it-IT" dirty="0" err="1" smtClean="0">
                <a:latin typeface="Times New Roman"/>
                <a:cs typeface="Times New Roman"/>
              </a:rPr>
              <a:t>order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to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evaluate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chemosensitivity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of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drugs</a:t>
            </a:r>
            <a:r>
              <a:rPr lang="it-IT" dirty="0" smtClean="0">
                <a:latin typeface="Times New Roman"/>
                <a:cs typeface="Times New Roman"/>
              </a:rPr>
              <a:t>. </a:t>
            </a:r>
          </a:p>
          <a:p>
            <a:endParaRPr lang="it-IT" dirty="0" smtClean="0">
              <a:latin typeface="Times New Roman"/>
              <a:cs typeface="Times New Roman"/>
            </a:endParaRPr>
          </a:p>
          <a:p>
            <a:pPr>
              <a:buFont typeface="Wingdings" charset="2"/>
              <a:buChar char="ü"/>
            </a:pPr>
            <a:endParaRPr lang="it-IT" dirty="0" smtClean="0">
              <a:latin typeface="Times New Roman"/>
              <a:cs typeface="Times New Roman"/>
            </a:endParaRPr>
          </a:p>
          <a:p>
            <a:pPr>
              <a:buFont typeface="Wingdings" charset="2"/>
              <a:buChar char="ü"/>
            </a:pP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14067" y="222238"/>
            <a:ext cx="6508377" cy="1143000"/>
          </a:xfrm>
          <a:prstGeom prst="rect">
            <a:avLst/>
          </a:prstGeom>
          <a:noFill/>
          <a:ln w="57150" cmpd="sng">
            <a:noFill/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Cells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Colture</a:t>
            </a:r>
            <a:r>
              <a:rPr lang="en-US" sz="2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and tests performed</a:t>
            </a:r>
            <a:endParaRPr lang="en-US" sz="28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567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49" y="1284117"/>
            <a:ext cx="1220776" cy="142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62" y="1283720"/>
            <a:ext cx="1225848" cy="142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909" y="1283722"/>
            <a:ext cx="1232770" cy="142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92" y="3497390"/>
            <a:ext cx="1074740" cy="115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29" y="3505200"/>
            <a:ext cx="991761" cy="115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1492882" y="3497390"/>
            <a:ext cx="1014083" cy="1157356"/>
            <a:chOff x="951893" y="2924944"/>
            <a:chExt cx="1305308" cy="1296144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893" y="2951931"/>
              <a:ext cx="1212850" cy="1189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ttangolo 8"/>
            <p:cNvSpPr/>
            <p:nvPr/>
          </p:nvSpPr>
          <p:spPr>
            <a:xfrm>
              <a:off x="2134271" y="2924944"/>
              <a:ext cx="122930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/>
                <a:cs typeface="Times New Roman"/>
              </a:endParaRPr>
            </a:p>
          </p:txBody>
        </p:sp>
      </p:grp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9" y="3497390"/>
            <a:ext cx="1118126" cy="115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6310825" y="5089279"/>
            <a:ext cx="14671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Possible EMT?</a:t>
            </a:r>
            <a:endParaRPr lang="en-US" sz="1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2594751" y="3505200"/>
            <a:ext cx="1014083" cy="1157356"/>
            <a:chOff x="5020667" y="1340768"/>
            <a:chExt cx="1351533" cy="1368152"/>
          </a:xfrm>
        </p:grpSpPr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667" y="1412776"/>
              <a:ext cx="1279525" cy="121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tangolo 13"/>
            <p:cNvSpPr/>
            <p:nvPr/>
          </p:nvSpPr>
          <p:spPr>
            <a:xfrm>
              <a:off x="6228184" y="1340768"/>
              <a:ext cx="144016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/>
                <a:cs typeface="Times New Roman"/>
              </a:endParaRP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3586145" y="5054667"/>
            <a:ext cx="133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EXCLUSION OF </a:t>
            </a:r>
            <a:endParaRPr lang="en-US" sz="9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FIBROBLAST CELLS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625602" y="5040018"/>
            <a:ext cx="187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EXCLUSION OF MOUSE- AND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NON-EPITHELIAL CELLS</a:t>
            </a:r>
          </a:p>
        </p:txBody>
      </p:sp>
      <p:sp>
        <p:nvSpPr>
          <p:cNvPr id="17" name="Freccia a destra 22"/>
          <p:cNvSpPr/>
          <p:nvPr/>
        </p:nvSpPr>
        <p:spPr>
          <a:xfrm rot="13724526" flipV="1">
            <a:off x="2291661" y="4832067"/>
            <a:ext cx="250025" cy="45719"/>
          </a:xfrm>
          <a:prstGeom prst="rightArrow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83" y="1284116"/>
            <a:ext cx="1345866" cy="142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29" y="1283721"/>
            <a:ext cx="1337687" cy="142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2134909" y="2884967"/>
            <a:ext cx="53958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HIGH HETEROGENIC EXPRESSION OF KNOWN “OVARIAN CANCER STEM CELL” MARKERS</a:t>
            </a:r>
            <a:endParaRPr lang="en-US" sz="9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16" y="3497390"/>
            <a:ext cx="1061996" cy="115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21"/>
          <p:cNvSpPr/>
          <p:nvPr/>
        </p:nvSpPr>
        <p:spPr>
          <a:xfrm>
            <a:off x="7354732" y="1063239"/>
            <a:ext cx="189505" cy="872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3" name="Titolo 12"/>
          <p:cNvSpPr>
            <a:spLocks noGrp="1"/>
          </p:cNvSpPr>
          <p:nvPr>
            <p:ph type="title"/>
          </p:nvPr>
        </p:nvSpPr>
        <p:spPr>
          <a:xfrm>
            <a:off x="1113569" y="254005"/>
            <a:ext cx="6621167" cy="679001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OVARIAN CANCER </a:t>
            </a:r>
            <a:r>
              <a:rPr lang="en-US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“STEM CELLS” CHARACTERIZATION AFTER </a:t>
            </a:r>
            <a:r>
              <a:rPr lang="en-US" sz="18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 VIVO </a:t>
            </a:r>
            <a:r>
              <a:rPr lang="en-US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XENOTRANSPLANTATION</a:t>
            </a:r>
            <a:endParaRPr lang="it-IT" sz="18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4" name="Freccia a destra 75"/>
          <p:cNvSpPr/>
          <p:nvPr/>
        </p:nvSpPr>
        <p:spPr>
          <a:xfrm rot="7875474" flipH="1" flipV="1">
            <a:off x="2706934" y="4820758"/>
            <a:ext cx="250025" cy="45719"/>
          </a:xfrm>
          <a:prstGeom prst="rightArrow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sp>
        <p:nvSpPr>
          <p:cNvPr id="25" name="Freccia a destra 76"/>
          <p:cNvSpPr/>
          <p:nvPr/>
        </p:nvSpPr>
        <p:spPr>
          <a:xfrm rot="5400000" flipH="1">
            <a:off x="4152573" y="4837873"/>
            <a:ext cx="209008" cy="45719"/>
          </a:xfrm>
          <a:prstGeom prst="rightArrow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sp>
        <p:nvSpPr>
          <p:cNvPr id="26" name="Parentesi graffa chiusa 25"/>
          <p:cNvSpPr/>
          <p:nvPr/>
        </p:nvSpPr>
        <p:spPr>
          <a:xfrm rot="5400000">
            <a:off x="6703569" y="3409994"/>
            <a:ext cx="200304" cy="2910182"/>
          </a:xfrm>
          <a:prstGeom prst="rightBrac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71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32" y="1217057"/>
            <a:ext cx="6333065" cy="5040845"/>
          </a:xfrm>
          <a:prstGeom prst="rect">
            <a:avLst/>
          </a:prstGeom>
          <a:ln w="28575" cmpd="sng">
            <a:solidFill>
              <a:srgbClr val="FF0000"/>
            </a:solidFill>
            <a:prstDash val="dashDot"/>
          </a:ln>
        </p:spPr>
      </p:pic>
      <p:sp>
        <p:nvSpPr>
          <p:cNvPr id="3" name="CasellaDiTesto 2"/>
          <p:cNvSpPr txBox="1"/>
          <p:nvPr/>
        </p:nvSpPr>
        <p:spPr>
          <a:xfrm>
            <a:off x="7450667" y="6319539"/>
            <a:ext cx="1693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Cell Titer-</a:t>
            </a:r>
            <a:r>
              <a:rPr lang="en-US" sz="1200" b="1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Glo</a:t>
            </a:r>
            <a:r>
              <a:rPr lang="en-US" sz="12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Assay</a:t>
            </a:r>
            <a:endParaRPr lang="en-US" sz="1200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134533" y="212315"/>
            <a:ext cx="690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OVARIAN CANCER STEM CELLS CHEMORESISTANCE</a:t>
            </a:r>
            <a:endParaRPr lang="it-IT" sz="24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12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15046" y="1523981"/>
            <a:ext cx="40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smtClean="0">
                <a:latin typeface="Times New Roman"/>
                <a:cs typeface="Times New Roman"/>
              </a:rPr>
              <a:t>d8</a:t>
            </a:r>
            <a:endParaRPr lang="it-IT" sz="1600" b="1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3" y="1862536"/>
            <a:ext cx="1453662" cy="439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424" y="1904970"/>
            <a:ext cx="1428417" cy="4353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690928" y="1519647"/>
            <a:ext cx="50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smtClean="0">
                <a:latin typeface="Times New Roman"/>
                <a:cs typeface="Times New Roman"/>
              </a:rPr>
              <a:t>d24</a:t>
            </a:r>
            <a:endParaRPr lang="it-IT" sz="1600" b="1" dirty="0">
              <a:latin typeface="Times New Roman"/>
              <a:cs typeface="Times New Roman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036575" y="370193"/>
            <a:ext cx="2506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In vivo IMAGING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(IVIS)</a:t>
            </a:r>
            <a:endParaRPr lang="it-IT" sz="2000" b="1" dirty="0">
              <a:latin typeface="Times New Roman"/>
              <a:cs typeface="Times New Roman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106543" y="4777714"/>
            <a:ext cx="10133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>
                <a:latin typeface="Times New Roman"/>
                <a:cs typeface="Times New Roman"/>
              </a:rPr>
              <a:t>  </a:t>
            </a:r>
            <a:endParaRPr lang="it-IT" sz="1100" b="1" dirty="0">
              <a:latin typeface="Times New Roman"/>
              <a:cs typeface="Times New Roman"/>
            </a:endParaRPr>
          </a:p>
        </p:txBody>
      </p:sp>
      <p:sp>
        <p:nvSpPr>
          <p:cNvPr id="8" name="CasellaDiTesto 7"/>
          <p:cNvSpPr txBox="1"/>
          <p:nvPr/>
        </p:nvSpPr>
        <p:spPr>
          <a:xfrm rot="16200000">
            <a:off x="408089" y="293956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Times New Roman"/>
                <a:cs typeface="Times New Roman"/>
              </a:rPr>
              <a:t>Primary</a:t>
            </a:r>
            <a:endParaRPr lang="it-IT" b="1" dirty="0">
              <a:latin typeface="Times New Roman"/>
              <a:cs typeface="Times New Roman"/>
            </a:endParaRPr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318319" y="459304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Times New Roman"/>
                <a:cs typeface="Times New Roman"/>
              </a:rPr>
              <a:t>Xenograft</a:t>
            </a:r>
            <a:endParaRPr lang="it-IT" b="1" dirty="0">
              <a:latin typeface="Times New Roman"/>
              <a:cs typeface="Times New Roman"/>
            </a:endParaRPr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37" y="2878667"/>
            <a:ext cx="1520156" cy="113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697" y="4139037"/>
            <a:ext cx="1540995" cy="112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C:\Users\petrucci_eleonora\Desktop\IM140512\10.5 10x II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73" y="2878667"/>
            <a:ext cx="1521040" cy="11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petrucci_eleonora\Desktop\IM140512\10.5 X2 10x I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27" y="4139037"/>
            <a:ext cx="1480486" cy="111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2891698" y="2245781"/>
            <a:ext cx="1930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Times New Roman"/>
                <a:cs typeface="Times New Roman"/>
              </a:rPr>
              <a:t>In vitro Culture</a:t>
            </a:r>
            <a:endParaRPr lang="it-IT" b="1" dirty="0">
              <a:latin typeface="Times New Roman"/>
              <a:cs typeface="Times New Roman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710273" y="2234584"/>
            <a:ext cx="786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Times New Roman"/>
                <a:cs typeface="Times New Roman"/>
              </a:rPr>
              <a:t>IHC</a:t>
            </a:r>
            <a:endParaRPr lang="it-IT" b="1" dirty="0">
              <a:latin typeface="Times New Roman"/>
              <a:cs typeface="Times New Roman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57207" y="296156"/>
            <a:ext cx="397548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latin typeface="Times New Roman"/>
                <a:cs typeface="Times New Roman"/>
              </a:rPr>
              <a:t>Xenograft</a:t>
            </a:r>
            <a:r>
              <a:rPr lang="it-IT" sz="2400" b="1" dirty="0" smtClean="0">
                <a:latin typeface="Times New Roman"/>
                <a:cs typeface="Times New Roman"/>
              </a:rPr>
              <a:t> </a:t>
            </a:r>
            <a:r>
              <a:rPr lang="it-IT" sz="2400" b="1" dirty="0" err="1" smtClean="0">
                <a:latin typeface="Times New Roman"/>
                <a:cs typeface="Times New Roman"/>
              </a:rPr>
              <a:t>tissue</a:t>
            </a:r>
            <a:r>
              <a:rPr lang="it-IT" sz="2400" b="1" dirty="0" smtClean="0">
                <a:latin typeface="Times New Roman"/>
                <a:cs typeface="Times New Roman"/>
              </a:rPr>
              <a:t> </a:t>
            </a:r>
            <a:r>
              <a:rPr lang="it-IT" sz="2400" b="1" dirty="0" err="1" smtClean="0">
                <a:latin typeface="Times New Roman"/>
                <a:cs typeface="Times New Roman"/>
              </a:rPr>
              <a:t>has</a:t>
            </a:r>
            <a:r>
              <a:rPr lang="it-IT" sz="2400" b="1" dirty="0" smtClean="0">
                <a:latin typeface="Times New Roman"/>
                <a:cs typeface="Times New Roman"/>
              </a:rPr>
              <a:t> </a:t>
            </a:r>
            <a:r>
              <a:rPr lang="it-IT" sz="2400" b="1" dirty="0" err="1" smtClean="0">
                <a:latin typeface="Times New Roman"/>
                <a:cs typeface="Times New Roman"/>
              </a:rPr>
              <a:t>similar</a:t>
            </a:r>
            <a:r>
              <a:rPr lang="it-IT" sz="2400" b="1" dirty="0" smtClean="0">
                <a:latin typeface="Times New Roman"/>
                <a:cs typeface="Times New Roman"/>
              </a:rPr>
              <a:t> </a:t>
            </a:r>
            <a:r>
              <a:rPr lang="it-IT" sz="2400" b="1" dirty="0" err="1" smtClean="0">
                <a:latin typeface="Times New Roman"/>
                <a:cs typeface="Times New Roman"/>
              </a:rPr>
              <a:t>histopathological</a:t>
            </a:r>
            <a:r>
              <a:rPr lang="it-IT" sz="2400" b="1" dirty="0" smtClean="0">
                <a:latin typeface="Times New Roman"/>
                <a:cs typeface="Times New Roman"/>
              </a:rPr>
              <a:t> </a:t>
            </a:r>
            <a:r>
              <a:rPr lang="it-IT" sz="2400" b="1" dirty="0" err="1" smtClean="0">
                <a:latin typeface="Times New Roman"/>
                <a:cs typeface="Times New Roman"/>
              </a:rPr>
              <a:t>histotype</a:t>
            </a:r>
            <a:r>
              <a:rPr lang="it-IT" sz="2400" b="1" dirty="0" smtClean="0">
                <a:latin typeface="Times New Roman"/>
                <a:cs typeface="Times New Roman"/>
              </a:rPr>
              <a:t> to </a:t>
            </a:r>
            <a:r>
              <a:rPr lang="it-IT" sz="2400" b="1" dirty="0" err="1" smtClean="0">
                <a:latin typeface="Times New Roman"/>
                <a:cs typeface="Times New Roman"/>
              </a:rPr>
              <a:t>primary</a:t>
            </a:r>
            <a:r>
              <a:rPr lang="it-IT" sz="2400" b="1" dirty="0" smtClean="0">
                <a:latin typeface="Times New Roman"/>
                <a:cs typeface="Times New Roman"/>
              </a:rPr>
              <a:t> </a:t>
            </a:r>
            <a:r>
              <a:rPr lang="it-IT" sz="2400" b="1" dirty="0" err="1" smtClean="0">
                <a:latin typeface="Times New Roman"/>
                <a:cs typeface="Times New Roman"/>
              </a:rPr>
              <a:t>tumors</a:t>
            </a:r>
            <a:r>
              <a:rPr lang="it-IT" sz="2400" b="1" dirty="0" smtClean="0">
                <a:latin typeface="Times New Roman"/>
                <a:cs typeface="Times New Roman"/>
              </a:rPr>
              <a:t> </a:t>
            </a:r>
            <a:endParaRPr lang="it-IT" sz="2400" b="1" dirty="0">
              <a:latin typeface="Times New Roman"/>
              <a:cs typeface="Times New Roman"/>
            </a:endParaRPr>
          </a:p>
        </p:txBody>
      </p:sp>
      <p:cxnSp>
        <p:nvCxnSpPr>
          <p:cNvPr id="17" name="Connettore 1 16"/>
          <p:cNvCxnSpPr/>
          <p:nvPr/>
        </p:nvCxnSpPr>
        <p:spPr>
          <a:xfrm flipV="1">
            <a:off x="4804795" y="0"/>
            <a:ext cx="0" cy="6858000"/>
          </a:xfrm>
          <a:prstGeom prst="line">
            <a:avLst/>
          </a:prstGeom>
          <a:ln w="28575" cmpd="sng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4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1154113" y="1071563"/>
            <a:ext cx="6913562" cy="4354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7025" y="203200"/>
            <a:ext cx="8346453" cy="5869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Therapeutic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implications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of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Cancer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Stem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Cells</a:t>
            </a:r>
            <a:endParaRPr lang="it-IT" sz="3200" b="1" dirty="0">
              <a:solidFill>
                <a:srgbClr val="000000"/>
              </a:solidFill>
              <a:latin typeface="Times New Roman"/>
              <a:ea typeface="Microsoft YaHei" charset="0"/>
              <a:cs typeface="Times New Roman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60388" y="5603875"/>
            <a:ext cx="8583612" cy="10793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Most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therapies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fail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to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consider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the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difference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in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drug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sensitivities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of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cancer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stem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cells</a:t>
            </a:r>
            <a:endParaRPr lang="it-IT" sz="1600" dirty="0" smtClean="0">
              <a:solidFill>
                <a:srgbClr val="000000"/>
              </a:solidFill>
              <a:latin typeface="Times New Roman"/>
              <a:ea typeface="Microsoft YaHei" charset="0"/>
              <a:cs typeface="Times New Roman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    </a:t>
            </a:r>
            <a:r>
              <a:rPr lang="it-IT" sz="1600" dirty="0" err="1" smtClean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compared</a:t>
            </a:r>
            <a:r>
              <a:rPr lang="it-IT" sz="1600" dirty="0" smtClean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to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their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non-tumorigenic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progeny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.</a:t>
            </a:r>
          </a:p>
          <a:p>
            <a:pP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Most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therapies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target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rapidly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proliferating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non-tumorigenic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cells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and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spare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the </a:t>
            </a:r>
            <a:endParaRPr lang="it-IT" sz="1600" dirty="0" smtClean="0">
              <a:solidFill>
                <a:srgbClr val="000000"/>
              </a:solidFill>
              <a:latin typeface="Times New Roman"/>
              <a:ea typeface="Microsoft YaHei" charset="0"/>
              <a:cs typeface="Times New Roman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     </a:t>
            </a:r>
            <a:r>
              <a:rPr lang="it-IT" sz="1600" dirty="0" err="1" smtClean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relatively</a:t>
            </a:r>
            <a:r>
              <a:rPr lang="it-IT" sz="1600" dirty="0" smtClean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quiescent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cancer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stem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cells</a:t>
            </a:r>
            <a:r>
              <a:rPr lang="it-IT" sz="1600" dirty="0">
                <a:solidFill>
                  <a:srgbClr val="000000"/>
                </a:solidFill>
                <a:latin typeface="Times New Roman"/>
                <a:ea typeface="Microsoft YaHei" charset="0"/>
                <a:cs typeface="Times New Roma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022985"/>
              </p:ext>
            </p:extLst>
          </p:nvPr>
        </p:nvGraphicFramePr>
        <p:xfrm>
          <a:off x="12699" y="1397000"/>
          <a:ext cx="9105900" cy="40233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90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8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6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1899"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effectLst/>
                          <a:latin typeface="Times New Roman"/>
                          <a:cs typeface="Times New Roman"/>
                        </a:rPr>
                        <a:t>Inhibitor</a:t>
                      </a:r>
                      <a:r>
                        <a:rPr lang="it-IT" sz="1200" dirty="0" smtClean="0">
                          <a:effectLst/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lang="it-IT" sz="1200" dirty="0" err="1" smtClean="0">
                          <a:effectLst/>
                          <a:latin typeface="Times New Roman"/>
                          <a:cs typeface="Times New Roman"/>
                        </a:rPr>
                        <a:t>key</a:t>
                      </a:r>
                      <a:r>
                        <a:rPr lang="it-IT" sz="1200" dirty="0" smtClean="0"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effectLst/>
                          <a:latin typeface="Times New Roman"/>
                          <a:cs typeface="Times New Roman"/>
                        </a:rPr>
                        <a:t>factor</a:t>
                      </a:r>
                      <a:r>
                        <a:rPr lang="it-IT" sz="1200" dirty="0" smtClean="0"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effectLst/>
                          <a:latin typeface="Times New Roman"/>
                          <a:cs typeface="Times New Roman"/>
                        </a:rPr>
                        <a:t>Targeted</a:t>
                      </a:r>
                      <a:r>
                        <a:rPr lang="it-IT" sz="1200" dirty="0" smtClean="0"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effectLst/>
                          <a:latin typeface="Times New Roman"/>
                          <a:cs typeface="Times New Roman"/>
                        </a:rPr>
                        <a:t>pathway</a:t>
                      </a:r>
                      <a:r>
                        <a:rPr lang="it-IT" sz="1200" dirty="0" smtClean="0"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effectLst/>
                          <a:latin typeface="Times New Roman"/>
                          <a:cs typeface="Times New Roman"/>
                        </a:rPr>
                        <a:t>Tumor</a:t>
                      </a:r>
                      <a:r>
                        <a:rPr lang="it-IT" sz="1200" dirty="0" smtClean="0"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effectLst/>
                          <a:latin typeface="Times New Roman"/>
                          <a:cs typeface="Times New Roman"/>
                        </a:rPr>
                        <a:t>type</a:t>
                      </a:r>
                      <a:r>
                        <a:rPr lang="it-IT" sz="1200" dirty="0" smtClean="0"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endParaRPr lang="it-IT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5701">
                <a:tc>
                  <a:txBody>
                    <a:bodyPr/>
                    <a:lstStyle/>
                    <a:p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Salinomycin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CD271/p53 </a:t>
                      </a:r>
                    </a:p>
                    <a:p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n.a.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Enaxin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endParaRPr lang="it-IT" sz="1200" dirty="0" smtClean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miR-141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miR-200 family/miR-34 </a:t>
                      </a:r>
                    </a:p>
                    <a:p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lncRNA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-ATB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BCAR4 (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lncRNA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)</a:t>
                      </a:r>
                    </a:p>
                    <a:p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miR-326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lncRNA-Hh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/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miR-371-373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lncTCF7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VS-5584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PF-2341066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BEZ235, MLN128, RAD001,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Lucitanib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U0126, ICG-001, SCH7729846,</a:t>
                      </a:r>
                      <a:r>
                        <a:rPr lang="it-IT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PD184352 </a:t>
                      </a:r>
                    </a:p>
                    <a:p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Prostratin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endParaRPr lang="it-IT" sz="1200" dirty="0" smtClean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Curcumin</a:t>
                      </a:r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KRAS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DNA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damage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response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/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DNA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damage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response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Processing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machinery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for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microRNAs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biogenesis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/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EMT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TGFb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—EMT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EMT—STAT3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Histone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acetylation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—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noncanonical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Hedgehog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/GLI2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Hedgehog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/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Hedgehog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—EMT</a:t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Wnt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/b-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catenin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/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Wnt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/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PI3K-mTOR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c-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Met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—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Wnt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/b-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catenin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Notch1—PI3 K/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mTOR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MEK/ERK—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Wnt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/b-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catenin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MAPK—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noncanonical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Wnt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/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NF-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kB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signaling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endParaRPr lang="it-IT" sz="1200" dirty="0" smtClean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Breast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/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Metastatic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melanoma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Smoking-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related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lung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Ewing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sarcoma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Prostate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endParaRPr lang="it-IT" sz="1200" dirty="0" smtClean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Colorectal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/>
                      </a:r>
                      <a:b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Hepatocellular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carcinoma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Breast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CML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Breast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Breast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;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colorectal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Hepatocellular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carcinoma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Breast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;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ovarian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; small-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cell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lung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Head and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neck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squamous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carcinoma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Triple-negative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breast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endParaRPr lang="it-IT" sz="1200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Colorectal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Pancreatic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Liver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cancer</a:t>
                      </a:r>
                      <a:r>
                        <a:rPr lang="it-IT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endParaRPr lang="it-IT" sz="1200" dirty="0" smtClean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927100" y="365944"/>
            <a:ext cx="695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latin typeface="Times New Roman"/>
                <a:cs typeface="Times New Roman"/>
              </a:rPr>
              <a:t>Future </a:t>
            </a:r>
            <a:r>
              <a:rPr lang="it-IT" sz="3200" b="1" dirty="0" err="1" smtClean="0">
                <a:latin typeface="Times New Roman"/>
                <a:cs typeface="Times New Roman"/>
              </a:rPr>
              <a:t>perspectives</a:t>
            </a:r>
            <a:r>
              <a:rPr lang="mr-IN" sz="3200" b="1" dirty="0" smtClean="0">
                <a:latin typeface="Times New Roman"/>
                <a:cs typeface="Times New Roman"/>
              </a:rPr>
              <a:t>…</a:t>
            </a:r>
            <a:r>
              <a:rPr lang="it-IT" sz="3200" b="1" dirty="0" err="1" smtClean="0">
                <a:latin typeface="Times New Roman"/>
                <a:cs typeface="Times New Roman"/>
              </a:rPr>
              <a:t>Targeting</a:t>
            </a:r>
            <a:r>
              <a:rPr lang="it-IT" sz="3200" b="1" dirty="0" smtClean="0">
                <a:latin typeface="Times New Roman"/>
                <a:cs typeface="Times New Roman"/>
              </a:rPr>
              <a:t> </a:t>
            </a:r>
            <a:r>
              <a:rPr lang="it-IT" sz="3200" b="1" dirty="0" err="1" smtClean="0">
                <a:latin typeface="Times New Roman"/>
                <a:cs typeface="Times New Roman"/>
              </a:rPr>
              <a:t>CSCs</a:t>
            </a:r>
            <a:endParaRPr lang="it-IT" sz="3200" b="1" dirty="0">
              <a:latin typeface="Times New Roman"/>
              <a:cs typeface="Times New Roman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819900" y="6286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058752" y="6426200"/>
            <a:ext cx="408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latin typeface="Times New Roman"/>
                <a:cs typeface="Times New Roman"/>
              </a:rPr>
              <a:t>Fiori ME et al. </a:t>
            </a:r>
            <a:r>
              <a:rPr lang="it-IT" b="1" i="1" dirty="0" err="1" smtClean="0">
                <a:latin typeface="Times New Roman"/>
                <a:cs typeface="Times New Roman"/>
              </a:rPr>
              <a:t>Cur</a:t>
            </a:r>
            <a:r>
              <a:rPr lang="it-IT" b="1" i="1" dirty="0" smtClean="0">
                <a:latin typeface="Times New Roman"/>
                <a:cs typeface="Times New Roman"/>
              </a:rPr>
              <a:t> Op </a:t>
            </a:r>
            <a:r>
              <a:rPr lang="it-IT" b="1" i="1" dirty="0" err="1" smtClean="0">
                <a:latin typeface="Times New Roman"/>
                <a:cs typeface="Times New Roman"/>
              </a:rPr>
              <a:t>Pharmacol</a:t>
            </a:r>
            <a:r>
              <a:rPr lang="it-IT" b="1" i="1" dirty="0" smtClean="0">
                <a:latin typeface="Times New Roman"/>
                <a:cs typeface="Times New Roman"/>
              </a:rPr>
              <a:t> 2017</a:t>
            </a:r>
            <a:endParaRPr lang="it-IT" b="1" i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85" y="979454"/>
            <a:ext cx="8001817" cy="36826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8247" y="228989"/>
            <a:ext cx="8205655" cy="851434"/>
          </a:xfrm>
          <a:noFill/>
          <a:ln w="57150" cmpd="sng">
            <a:noFill/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Evolution of medical treatment</a:t>
            </a:r>
            <a:endParaRPr lang="en-US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660" y="26210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49385" y="4491231"/>
            <a:ext cx="8247425" cy="4298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66998" y="296156"/>
            <a:ext cx="397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latin typeface="Times New Roman"/>
                <a:cs typeface="Times New Roman"/>
              </a:rPr>
              <a:t>Conclusions</a:t>
            </a:r>
            <a:endParaRPr lang="it-IT" sz="2400" b="1" dirty="0">
              <a:latin typeface="Times New Roman"/>
              <a:cs typeface="Times New Roman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19100" y="647700"/>
            <a:ext cx="8445500" cy="6842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1313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sz="2000" dirty="0" smtClean="0">
              <a:latin typeface="Times New Roman" pitchFamily="-102" charset="0"/>
              <a:ea typeface="Times New Roman" pitchFamily="-102" charset="0"/>
              <a:cs typeface="Times New Roman" pitchFamily="-102" charset="0"/>
            </a:endParaRPr>
          </a:p>
          <a:p>
            <a:pPr indent="-341313">
              <a:lnSpc>
                <a:spcPct val="80000"/>
              </a:lnSpc>
              <a:spcBef>
                <a:spcPts val="700"/>
              </a:spcBef>
              <a:buFont typeface="Wingdings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Self-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renewing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ovarian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CSCs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or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ovarian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cancer-initiating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cells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, and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mesenchymal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stem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cells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(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SCs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)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too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, are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probably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implicated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in the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etiopathogenesis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of OC, in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its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intra- and extra-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peritoneal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diffusion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and in the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occurrence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of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chemoresistance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.</a:t>
            </a:r>
          </a:p>
          <a:p>
            <a:pPr indent="-341313">
              <a:lnSpc>
                <a:spcPct val="80000"/>
              </a:lnSpc>
              <a:spcBef>
                <a:spcPts val="700"/>
              </a:spcBef>
              <a:buFont typeface="Wingdings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sz="2000" b="1" dirty="0" smtClean="0">
              <a:latin typeface="Times New Roman" pitchFamily="-102" charset="0"/>
              <a:ea typeface="Times New Roman" pitchFamily="-102" charset="0"/>
              <a:cs typeface="Times New Roman" pitchFamily="-102" charset="0"/>
            </a:endParaRPr>
          </a:p>
          <a:p>
            <a:pPr indent="-341313">
              <a:lnSpc>
                <a:spcPct val="80000"/>
              </a:lnSpc>
              <a:spcBef>
                <a:spcPts val="700"/>
              </a:spcBef>
              <a:buFont typeface="Wingdings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The </a:t>
            </a:r>
            <a:r>
              <a:rPr lang="en-US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CSC hypothesis </a:t>
            </a:r>
            <a:r>
              <a:rPr lang="en-US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has been put forward as a paradigm to </a:t>
            </a:r>
            <a:r>
              <a:rPr lang="en-US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describe varying levels of aggressiveness in heterogeneous tumors</a:t>
            </a:r>
            <a:r>
              <a:rPr lang="en-US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.</a:t>
            </a:r>
          </a:p>
          <a:p>
            <a:pPr indent="-341313">
              <a:lnSpc>
                <a:spcPct val="80000"/>
              </a:lnSpc>
              <a:spcBef>
                <a:spcPts val="700"/>
              </a:spcBef>
              <a:buFont typeface="Wingdings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000" dirty="0" smtClean="0">
              <a:latin typeface="Times New Roman" pitchFamily="-102" charset="0"/>
              <a:ea typeface="Times New Roman" pitchFamily="-102" charset="0"/>
              <a:cs typeface="Times New Roman" pitchFamily="-102" charset="0"/>
            </a:endParaRPr>
          </a:p>
          <a:p>
            <a:pPr indent="-341313">
              <a:lnSpc>
                <a:spcPct val="80000"/>
              </a:lnSpc>
              <a:spcBef>
                <a:spcPts val="700"/>
              </a:spcBef>
              <a:buFont typeface="Wingdings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Specifically, </a:t>
            </a:r>
            <a:r>
              <a:rPr lang="en-US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many subpopulations have been clearly demonstrated to possess increased </a:t>
            </a:r>
            <a:r>
              <a:rPr lang="en-US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tumorigenicity</a:t>
            </a:r>
            <a:r>
              <a:rPr lang="en-US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in mice</a:t>
            </a:r>
            <a:r>
              <a:rPr lang="en-US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, </a:t>
            </a:r>
            <a:r>
              <a:rPr lang="en-US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broad differentiating capacity, and resistance to therapy. </a:t>
            </a:r>
          </a:p>
          <a:p>
            <a:pPr indent="-341313">
              <a:lnSpc>
                <a:spcPct val="80000"/>
              </a:lnSpc>
              <a:spcBef>
                <a:spcPts val="700"/>
              </a:spcBef>
              <a:buFont typeface="Wingdings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000" b="1" dirty="0" smtClean="0">
              <a:latin typeface="Times New Roman" pitchFamily="-102" charset="0"/>
              <a:ea typeface="Times New Roman" pitchFamily="-102" charset="0"/>
              <a:cs typeface="Times New Roman" pitchFamily="-102" charset="0"/>
            </a:endParaRPr>
          </a:p>
          <a:p>
            <a:pPr indent="-341313">
              <a:lnSpc>
                <a:spcPct val="80000"/>
              </a:lnSpc>
              <a:spcBef>
                <a:spcPts val="700"/>
              </a:spcBef>
              <a:buFont typeface="Wingdings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Several cell markers have been investigated </a:t>
            </a:r>
          </a:p>
          <a:p>
            <a:pPr indent="-341313">
              <a:lnSpc>
                <a:spcPct val="80000"/>
              </a:lnSpc>
              <a:spcBef>
                <a:spcPts val="700"/>
              </a:spcBef>
              <a:buFont typeface="Wingdings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000" b="1" dirty="0" smtClean="0">
              <a:latin typeface="Times New Roman" pitchFamily="-102" charset="0"/>
              <a:ea typeface="Times New Roman" pitchFamily="-102" charset="0"/>
              <a:cs typeface="Times New Roman" pitchFamily="-102" charset="0"/>
            </a:endParaRPr>
          </a:p>
          <a:p>
            <a:pPr indent="-341313">
              <a:lnSpc>
                <a:spcPct val="80000"/>
              </a:lnSpc>
              <a:spcBef>
                <a:spcPts val="700"/>
              </a:spcBef>
              <a:buFont typeface="Wingdings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To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increase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the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sensitivities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and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specificities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for the detection of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CSCs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,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further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investigations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are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needed</a:t>
            </a:r>
            <a:endParaRPr lang="it-IT" sz="2000" b="1" dirty="0" smtClean="0">
              <a:latin typeface="Times New Roman" pitchFamily="-102" charset="0"/>
              <a:ea typeface="Times New Roman" pitchFamily="-102" charset="0"/>
              <a:cs typeface="Times New Roman" pitchFamily="-102" charset="0"/>
            </a:endParaRPr>
          </a:p>
          <a:p>
            <a:pPr indent="-341313">
              <a:lnSpc>
                <a:spcPct val="80000"/>
              </a:lnSpc>
              <a:spcBef>
                <a:spcPts val="700"/>
              </a:spcBef>
              <a:buFont typeface="Wingdings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sz="2000" b="1" dirty="0" smtClean="0">
              <a:latin typeface="Times New Roman" pitchFamily="-102" charset="0"/>
              <a:ea typeface="Times New Roman" pitchFamily="-102" charset="0"/>
              <a:cs typeface="Times New Roman" pitchFamily="-102" charset="0"/>
            </a:endParaRPr>
          </a:p>
          <a:p>
            <a:pPr indent="-341313">
              <a:lnSpc>
                <a:spcPct val="80000"/>
              </a:lnSpc>
              <a:spcBef>
                <a:spcPts val="700"/>
              </a:spcBef>
              <a:buFont typeface="Wingdings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Targeting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CSCs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might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be a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strategy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to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improve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outcome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of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cancer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patients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but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the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complexities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that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lie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within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this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approach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will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provide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many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challenges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in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clinical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applications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.</a:t>
            </a:r>
          </a:p>
          <a:p>
            <a:pPr indent="-341313">
              <a:lnSpc>
                <a:spcPct val="80000"/>
              </a:lnSpc>
              <a:spcBef>
                <a:spcPts val="700"/>
              </a:spcBef>
              <a:buFont typeface="Wingdings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Combined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treatments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that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target </a:t>
            </a:r>
            <a:r>
              <a:rPr lang="it-IT" sz="2000" b="1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CSCs</a:t>
            </a:r>
            <a:r>
              <a:rPr lang="it-IT" sz="2000" b="1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will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be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a </a:t>
            </a:r>
            <a:r>
              <a:rPr lang="it-IT" sz="2000" dirty="0" err="1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new</a:t>
            </a:r>
            <a:r>
              <a:rPr lang="it-IT" sz="2000" dirty="0" smtClean="0">
                <a:latin typeface="Times New Roman" pitchFamily="-102" charset="0"/>
                <a:ea typeface="Times New Roman" pitchFamily="-102" charset="0"/>
                <a:cs typeface="Times New Roman" pitchFamily="-102" charset="0"/>
              </a:rPr>
              <a:t> direction in the future.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ank-you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r="2454"/>
          <a:stretch/>
        </p:blipFill>
        <p:spPr>
          <a:xfrm>
            <a:off x="0" y="-6260"/>
            <a:ext cx="9144000" cy="63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666998" y="296156"/>
            <a:ext cx="397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latin typeface="Times New Roman"/>
                <a:cs typeface="Times New Roman"/>
              </a:rPr>
              <a:t>Acknowledgments</a:t>
            </a:r>
            <a:endParaRPr lang="it-IT" sz="2400" b="1" dirty="0">
              <a:latin typeface="Times New Roman"/>
              <a:cs typeface="Times New Roman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0" y="1117600"/>
            <a:ext cx="3302000" cy="1854200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 flipV="1">
            <a:off x="4576195" y="1117600"/>
            <a:ext cx="0" cy="5740400"/>
          </a:xfrm>
          <a:prstGeom prst="line">
            <a:avLst/>
          </a:prstGeom>
          <a:ln w="28575" cmpd="sng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121400" y="3733800"/>
            <a:ext cx="242887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Prof. Ruggero De Maria</a:t>
            </a:r>
          </a:p>
          <a:p>
            <a:r>
              <a:rPr lang="it-IT" dirty="0" smtClean="0">
                <a:latin typeface="Times New Roman"/>
                <a:cs typeface="Times New Roman"/>
              </a:rPr>
              <a:t>dr. Mauro </a:t>
            </a:r>
            <a:r>
              <a:rPr lang="it-IT" dirty="0" err="1">
                <a:latin typeface="Times New Roman"/>
                <a:cs typeface="Times New Roman"/>
              </a:rPr>
              <a:t>Biffoni</a:t>
            </a:r>
            <a:endParaRPr lang="it-IT" dirty="0">
              <a:latin typeface="Times New Roman"/>
              <a:cs typeface="Times New Roman"/>
            </a:endParaRPr>
          </a:p>
          <a:p>
            <a:r>
              <a:rPr lang="it-IT" dirty="0" smtClean="0">
                <a:latin typeface="Times New Roman"/>
                <a:cs typeface="Times New Roman"/>
              </a:rPr>
              <a:t>dr. Ugo Testa</a:t>
            </a:r>
          </a:p>
          <a:p>
            <a:r>
              <a:rPr lang="it-IT" dirty="0" smtClean="0">
                <a:latin typeface="Times New Roman"/>
                <a:cs typeface="Times New Roman"/>
              </a:rPr>
              <a:t>dr. Luca Pasquini</a:t>
            </a:r>
          </a:p>
          <a:p>
            <a:r>
              <a:rPr lang="it-IT" dirty="0" smtClean="0">
                <a:latin typeface="Times New Roman"/>
                <a:cs typeface="Times New Roman"/>
              </a:rPr>
              <a:t>dr. Eleonora Petrucci</a:t>
            </a:r>
          </a:p>
          <a:p>
            <a:endParaRPr lang="it-IT" dirty="0">
              <a:latin typeface="Times New Roman"/>
              <a:cs typeface="Times New Roman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2" y="1117600"/>
            <a:ext cx="2802318" cy="18542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965200" y="3733800"/>
            <a:ext cx="306962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Prof. Pierluigi Benedetti Panici</a:t>
            </a:r>
          </a:p>
          <a:p>
            <a:r>
              <a:rPr lang="it-IT" dirty="0" smtClean="0">
                <a:latin typeface="Times New Roman"/>
                <a:cs typeface="Times New Roman"/>
              </a:rPr>
              <a:t>Prof. </a:t>
            </a:r>
            <a:r>
              <a:rPr lang="it-IT" dirty="0" err="1" smtClean="0">
                <a:latin typeface="Times New Roman"/>
                <a:cs typeface="Times New Roman"/>
              </a:rPr>
              <a:t>Muzii</a:t>
            </a:r>
            <a:endParaRPr lang="it-IT" dirty="0" smtClean="0">
              <a:latin typeface="Times New Roman"/>
              <a:cs typeface="Times New Roman"/>
            </a:endParaRPr>
          </a:p>
          <a:p>
            <a:r>
              <a:rPr lang="it-IT" dirty="0" smtClean="0">
                <a:latin typeface="Times New Roman"/>
                <a:cs typeface="Times New Roman"/>
              </a:rPr>
              <a:t>dr. Innocenza Palaia</a:t>
            </a:r>
          </a:p>
          <a:p>
            <a:r>
              <a:rPr lang="it-IT" dirty="0" smtClean="0">
                <a:latin typeface="Times New Roman"/>
                <a:cs typeface="Times New Roman"/>
              </a:rPr>
              <a:t>dr. Giorgia </a:t>
            </a:r>
            <a:r>
              <a:rPr lang="it-IT" dirty="0" err="1" smtClean="0">
                <a:latin typeface="Times New Roman"/>
                <a:cs typeface="Times New Roman"/>
              </a:rPr>
              <a:t>Perniola</a:t>
            </a:r>
            <a:endParaRPr lang="it-IT" dirty="0" smtClean="0">
              <a:latin typeface="Times New Roman"/>
              <a:cs typeface="Times New Roman"/>
            </a:endParaRPr>
          </a:p>
          <a:p>
            <a:r>
              <a:rPr lang="it-IT" dirty="0" smtClean="0">
                <a:latin typeface="Times New Roman"/>
                <a:cs typeface="Times New Roman"/>
              </a:rPr>
              <a:t>dr. Claudia Marchetti</a:t>
            </a:r>
          </a:p>
          <a:p>
            <a:r>
              <a:rPr lang="it-IT" dirty="0" smtClean="0">
                <a:latin typeface="Times New Roman"/>
                <a:cs typeface="Times New Roman"/>
              </a:rPr>
              <a:t>dr. Violante Di Donato</a:t>
            </a:r>
          </a:p>
          <a:p>
            <a:r>
              <a:rPr lang="it-IT" dirty="0" smtClean="0">
                <a:latin typeface="Times New Roman"/>
                <a:cs typeface="Times New Roman"/>
              </a:rPr>
              <a:t>dr. Angela Musella</a:t>
            </a:r>
          </a:p>
          <a:p>
            <a:r>
              <a:rPr lang="it-IT" dirty="0" smtClean="0">
                <a:latin typeface="Times New Roman"/>
                <a:cs typeface="Times New Roman"/>
              </a:rPr>
              <a:t>dr. Serena Boccia</a:t>
            </a:r>
          </a:p>
          <a:p>
            <a:endParaRPr lang="it-IT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16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85" y="1703354"/>
            <a:ext cx="8001817" cy="36826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38" y="378832"/>
            <a:ext cx="8205655" cy="851434"/>
          </a:xfrm>
          <a:noFill/>
          <a:ln w="57150" cmpd="sng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Evolution of knowledge about </a:t>
            </a:r>
            <a:r>
              <a:rPr lang="en-US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tumour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development</a:t>
            </a:r>
            <a:endParaRPr lang="en-US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660" y="33449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49385" y="5215131"/>
            <a:ext cx="8247425" cy="4298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47810" y="169336"/>
            <a:ext cx="6210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latin typeface="Times New Roman"/>
                <a:cs typeface="Times New Roman"/>
              </a:rPr>
              <a:t>Last hypothesis about OC </a:t>
            </a:r>
            <a:r>
              <a:rPr lang="it-IT" sz="2800" b="1" dirty="0" err="1" smtClean="0">
                <a:latin typeface="Times New Roman"/>
                <a:cs typeface="Times New Roman"/>
              </a:rPr>
              <a:t>pathogenesis</a:t>
            </a:r>
            <a:r>
              <a:rPr lang="it-IT" sz="2800" b="1" dirty="0" smtClean="0">
                <a:latin typeface="Times New Roman"/>
                <a:cs typeface="Times New Roman"/>
              </a:rPr>
              <a:t> </a:t>
            </a:r>
            <a:endParaRPr lang="it-IT" sz="2800" b="1" dirty="0">
              <a:latin typeface="Times New Roman"/>
              <a:cs typeface="Times New Roman"/>
            </a:endParaRPr>
          </a:p>
        </p:txBody>
      </p:sp>
      <p:pic>
        <p:nvPicPr>
          <p:cNvPr id="5" name="Immagine 4" descr="Schermata 2017-05-24 alle 23.13.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1556" r="9305" b="15333"/>
          <a:stretch/>
        </p:blipFill>
        <p:spPr>
          <a:xfrm>
            <a:off x="850899" y="1447800"/>
            <a:ext cx="7577731" cy="43815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914901" y="63513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 smtClean="0">
                <a:latin typeface="Times New Roman"/>
                <a:cs typeface="Times New Roman"/>
              </a:rPr>
              <a:t>Kurman</a:t>
            </a:r>
            <a:r>
              <a:rPr lang="it-IT" b="1" i="1" dirty="0" smtClean="0">
                <a:latin typeface="Times New Roman"/>
                <a:cs typeface="Times New Roman"/>
              </a:rPr>
              <a:t> RJ et al., </a:t>
            </a:r>
            <a:r>
              <a:rPr lang="it-IT" b="1" i="1" dirty="0" err="1" smtClean="0">
                <a:latin typeface="Times New Roman"/>
                <a:cs typeface="Times New Roman"/>
              </a:rPr>
              <a:t>Am</a:t>
            </a:r>
            <a:r>
              <a:rPr lang="it-IT" b="1" i="1" dirty="0" smtClean="0">
                <a:latin typeface="Times New Roman"/>
                <a:cs typeface="Times New Roman"/>
              </a:rPr>
              <a:t> </a:t>
            </a:r>
            <a:r>
              <a:rPr lang="it-IT" b="1" i="1" dirty="0" err="1" smtClean="0">
                <a:latin typeface="Times New Roman"/>
                <a:cs typeface="Times New Roman"/>
              </a:rPr>
              <a:t>J</a:t>
            </a:r>
            <a:r>
              <a:rPr lang="it-IT" b="1" i="1" dirty="0" smtClean="0">
                <a:latin typeface="Times New Roman"/>
                <a:cs typeface="Times New Roman"/>
              </a:rPr>
              <a:t> </a:t>
            </a:r>
            <a:r>
              <a:rPr lang="it-IT" b="1" i="1" dirty="0" err="1" smtClean="0">
                <a:latin typeface="Times New Roman"/>
                <a:cs typeface="Times New Roman"/>
              </a:rPr>
              <a:t>Surg</a:t>
            </a:r>
            <a:r>
              <a:rPr lang="it-IT" b="1" i="1" dirty="0" smtClean="0">
                <a:latin typeface="Times New Roman"/>
                <a:cs typeface="Times New Roman"/>
              </a:rPr>
              <a:t> </a:t>
            </a:r>
            <a:r>
              <a:rPr lang="it-IT" b="1" i="1" dirty="0" err="1" smtClean="0">
                <a:latin typeface="Times New Roman"/>
                <a:cs typeface="Times New Roman"/>
              </a:rPr>
              <a:t>Pathol</a:t>
            </a:r>
            <a:r>
              <a:rPr lang="it-IT" b="1" i="1" dirty="0" smtClean="0">
                <a:latin typeface="Times New Roman"/>
                <a:cs typeface="Times New Roman"/>
              </a:rPr>
              <a:t>, 2010  </a:t>
            </a:r>
            <a:endParaRPr lang="it-IT" b="1" i="1" dirty="0">
              <a:latin typeface="Times New Roman"/>
              <a:cs typeface="Times New Roman"/>
            </a:endParaRPr>
          </a:p>
          <a:p>
            <a:endParaRPr lang="it-IT" b="1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66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05-23 alle 00.24.5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t="20741" r="9074" b="30074"/>
          <a:stretch/>
        </p:blipFill>
        <p:spPr>
          <a:xfrm>
            <a:off x="2387598" y="2209800"/>
            <a:ext cx="4787902" cy="1865710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1460500" y="4286075"/>
            <a:ext cx="6642100" cy="1828797"/>
            <a:chOff x="1130300" y="4034364"/>
            <a:chExt cx="7505700" cy="2353733"/>
          </a:xfrm>
        </p:grpSpPr>
        <p:sp>
          <p:nvSpPr>
            <p:cNvPr id="3" name="Rettangolo 2"/>
            <p:cNvSpPr/>
            <p:nvPr/>
          </p:nvSpPr>
          <p:spPr>
            <a:xfrm>
              <a:off x="1130300" y="4034364"/>
              <a:ext cx="7505700" cy="235373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 descr="Schermata 2017-05-23 alle 00.25.1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5" t="12964" r="49074" b="45852"/>
            <a:stretch/>
          </p:blipFill>
          <p:spPr>
            <a:xfrm>
              <a:off x="1130300" y="4034364"/>
              <a:ext cx="3759200" cy="2353733"/>
            </a:xfrm>
            <a:prstGeom prst="rect">
              <a:avLst/>
            </a:prstGeom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2200" y="4059764"/>
              <a:ext cx="3733800" cy="2319935"/>
            </a:xfrm>
            <a:prstGeom prst="rect">
              <a:avLst/>
            </a:prstGeom>
          </p:spPr>
        </p:pic>
      </p:grpSp>
      <p:sp>
        <p:nvSpPr>
          <p:cNvPr id="9" name="CasellaDiTesto 8"/>
          <p:cNvSpPr txBox="1"/>
          <p:nvPr/>
        </p:nvSpPr>
        <p:spPr>
          <a:xfrm>
            <a:off x="381000" y="6195704"/>
            <a:ext cx="866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imes New Roman"/>
                <a:cs typeface="Times New Roman"/>
              </a:rPr>
              <a:t>Women</a:t>
            </a:r>
            <a:r>
              <a:rPr lang="it-IT" dirty="0">
                <a:latin typeface="Times New Roman"/>
                <a:cs typeface="Times New Roman"/>
              </a:rPr>
              <a:t> with high-grade versus </a:t>
            </a:r>
            <a:r>
              <a:rPr lang="it-IT" dirty="0" err="1">
                <a:latin typeface="Times New Roman"/>
                <a:cs typeface="Times New Roman"/>
              </a:rPr>
              <a:t>low</a:t>
            </a:r>
            <a:r>
              <a:rPr lang="it-IT" dirty="0">
                <a:latin typeface="Times New Roman"/>
                <a:cs typeface="Times New Roman"/>
              </a:rPr>
              <a:t>-grade </a:t>
            </a:r>
            <a:r>
              <a:rPr lang="it-IT" dirty="0" err="1">
                <a:latin typeface="Times New Roman"/>
                <a:cs typeface="Times New Roman"/>
              </a:rPr>
              <a:t>serous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smtClean="0">
                <a:latin typeface="Times New Roman"/>
                <a:cs typeface="Times New Roman"/>
              </a:rPr>
              <a:t>carcinoma </a:t>
            </a:r>
            <a:r>
              <a:rPr lang="it-IT" dirty="0">
                <a:latin typeface="Times New Roman"/>
                <a:cs typeface="Times New Roman"/>
              </a:rPr>
              <a:t>of the </a:t>
            </a:r>
            <a:r>
              <a:rPr lang="it-IT" dirty="0" err="1">
                <a:latin typeface="Times New Roman"/>
                <a:cs typeface="Times New Roman"/>
              </a:rPr>
              <a:t>ovary</a:t>
            </a:r>
            <a:r>
              <a:rPr lang="it-IT" dirty="0">
                <a:latin typeface="Times New Roman"/>
                <a:cs typeface="Times New Roman"/>
              </a:rPr>
              <a:t> are 2 </a:t>
            </a:r>
            <a:r>
              <a:rPr lang="it-IT" dirty="0" err="1">
                <a:latin typeface="Times New Roman"/>
                <a:cs typeface="Times New Roman"/>
              </a:rPr>
              <a:t>distinct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patient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populations</a:t>
            </a:r>
            <a:r>
              <a:rPr lang="it-IT" dirty="0">
                <a:latin typeface="Times New Roman"/>
                <a:cs typeface="Times New Roman"/>
              </a:rPr>
              <a:t>. </a:t>
            </a:r>
          </a:p>
          <a:p>
            <a:pPr algn="ctr"/>
            <a:endParaRPr lang="it-IT" dirty="0">
              <a:latin typeface="Times New Roman"/>
              <a:cs typeface="Times New Roman"/>
            </a:endParaRPr>
          </a:p>
        </p:txBody>
      </p:sp>
      <p:pic>
        <p:nvPicPr>
          <p:cNvPr id="10" name="Immagine 9" descr="Schermata 2017-05-24 alle 22.07.1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t="35333" r="9028" b="27557"/>
          <a:stretch/>
        </p:blipFill>
        <p:spPr>
          <a:xfrm>
            <a:off x="1130300" y="93264"/>
            <a:ext cx="7454900" cy="202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808073"/>
              </p:ext>
            </p:extLst>
          </p:nvPr>
        </p:nvGraphicFramePr>
        <p:xfrm>
          <a:off x="88901" y="764541"/>
          <a:ext cx="8902699" cy="56997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91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2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0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0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Type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1</a:t>
                      </a:r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Type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Behavior</a:t>
                      </a:r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Indolent</a:t>
                      </a:r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it-IT" sz="1200" u="none" strike="noStrike" kern="1200" baseline="0" dirty="0" smtClean="0">
                          <a:latin typeface="Times New Roman"/>
                          <a:cs typeface="Times New Roman"/>
                        </a:rPr>
                        <a:t>Aggressive</a:t>
                      </a:r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Stage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at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diagnosis</a:t>
                      </a:r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Early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stage </a:t>
                      </a:r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200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u="none" strike="noStrike" kern="1200" baseline="0" dirty="0" smtClean="0">
                          <a:latin typeface="Times New Roman"/>
                          <a:cs typeface="Times New Roman"/>
                        </a:rPr>
                        <a:t>Advanced stage</a:t>
                      </a:r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Survival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rate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at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5 </a:t>
                      </a:r>
                      <a:r>
                        <a:rPr lang="it-IT" sz="1200" kern="1200" dirty="0" err="1" smtClean="0">
                          <a:latin typeface="Times New Roman"/>
                          <a:cs typeface="Times New Roman"/>
                        </a:rPr>
                        <a:t>years</a:t>
                      </a:r>
                      <a:endParaRPr lang="it-IT" sz="1200" kern="1200" dirty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About 55% </a:t>
                      </a:r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baseline="0" dirty="0" smtClean="0">
                          <a:latin typeface="Times New Roman"/>
                          <a:cs typeface="Times New Roman"/>
                        </a:rPr>
                        <a:t>About 30%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Histological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type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Precursors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Endometrioid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Clear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cell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Mucinous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LGSCs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Transitional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cell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carcinoma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Endometriosis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Endometriosis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Mucinous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Cystadenoma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Endometriosis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Teratoma,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Brenner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Tumor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and MBT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Serous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cystadenoma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Adenofibroma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Atypical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proliferative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serous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tumor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(SBT),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M¨ullerian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epithelial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cyst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Brenner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tumor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HGSCs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4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Undifferentiated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Carcinosarcoma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Probably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de novo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starting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at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the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tubo-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ovarian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surface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epithelium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SCOUT→P53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signature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→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STIL/TILT→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STIC or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ovarian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hilum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stem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cell</a:t>
                      </a: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?</a:t>
                      </a:r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Gene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expression</a:t>
                      </a:r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PTEN; HNF-1 beta;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overexpression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;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ARID1A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mutation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; CTNNB1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mutation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; PIK3CA;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Microsatellite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instability; KRAS mutation;</a:t>
                      </a:r>
                      <a:r>
                        <a:rPr lang="en-US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BRAF mutation; 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APO E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overexpression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(12%); 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Ki67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proliferation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mr-IN" sz="1200" dirty="0" smtClean="0">
                          <a:latin typeface="Times New Roman"/>
                          <a:cs typeface="Times New Roman"/>
                        </a:rPr>
                        <a:t>index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(10-15%)</a:t>
                      </a:r>
                      <a:r>
                        <a:rPr lang="mr-IN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TP53 mutation; 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HER2/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neu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overexpression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; AKT</a:t>
                      </a:r>
                    </a:p>
                    <a:p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overexpression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;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p16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inactivation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; HLA-G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overexpression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; APO E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overexpression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 (66%); BRCA 1/BRCA2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mutation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; Ki67 </a:t>
                      </a:r>
                      <a:r>
                        <a:rPr lang="it-IT" sz="1200" dirty="0" err="1" smtClean="0">
                          <a:latin typeface="Times New Roman"/>
                          <a:cs typeface="Times New Roman"/>
                        </a:rPr>
                        <a:t>proliferation</a:t>
                      </a:r>
                      <a:r>
                        <a:rPr lang="it-IT" sz="12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mr-IN" sz="1200" dirty="0" smtClean="0">
                          <a:latin typeface="Times New Roman"/>
                          <a:cs typeface="Times New Roman"/>
                        </a:rPr>
                        <a:t>index</a:t>
                      </a:r>
                      <a:r>
                        <a:rPr lang="it-IT" sz="1200" dirty="0" smtClean="0">
                          <a:latin typeface="Times New Roman"/>
                          <a:cs typeface="Times New Roman"/>
                        </a:rPr>
                        <a:t> (50-75%)</a:t>
                      </a:r>
                      <a:r>
                        <a:rPr lang="mr-IN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337009" y="169336"/>
            <a:ext cx="8343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latin typeface="Times New Roman"/>
                <a:cs typeface="Times New Roman"/>
              </a:rPr>
              <a:t>Recent</a:t>
            </a:r>
            <a:r>
              <a:rPr lang="it-IT" sz="2800" b="1" dirty="0" smtClean="0">
                <a:latin typeface="Times New Roman"/>
                <a:cs typeface="Times New Roman"/>
              </a:rPr>
              <a:t> </a:t>
            </a:r>
            <a:r>
              <a:rPr lang="it-IT" sz="2800" b="1" dirty="0" err="1" smtClean="0">
                <a:latin typeface="Times New Roman"/>
                <a:cs typeface="Times New Roman"/>
              </a:rPr>
              <a:t>evidences</a:t>
            </a:r>
            <a:r>
              <a:rPr lang="it-IT" sz="2800" b="1" dirty="0" smtClean="0">
                <a:latin typeface="Times New Roman"/>
                <a:cs typeface="Times New Roman"/>
              </a:rPr>
              <a:t> on OC </a:t>
            </a:r>
            <a:r>
              <a:rPr lang="it-IT" sz="2800" b="1" dirty="0" err="1" smtClean="0">
                <a:latin typeface="Times New Roman"/>
                <a:cs typeface="Times New Roman"/>
              </a:rPr>
              <a:t>carcinogenesis</a:t>
            </a:r>
            <a:r>
              <a:rPr lang="it-IT" sz="2800" b="1" dirty="0" smtClean="0">
                <a:latin typeface="Times New Roman"/>
                <a:cs typeface="Times New Roman"/>
              </a:rPr>
              <a:t>: </a:t>
            </a:r>
            <a:r>
              <a:rPr lang="it-IT" sz="2800" b="1" dirty="0" err="1" smtClean="0">
                <a:latin typeface="Times New Roman"/>
                <a:cs typeface="Times New Roman"/>
              </a:rPr>
              <a:t>Type</a:t>
            </a:r>
            <a:r>
              <a:rPr lang="it-IT" sz="2800" b="1" dirty="0" smtClean="0">
                <a:latin typeface="Times New Roman"/>
                <a:cs typeface="Times New Roman"/>
              </a:rPr>
              <a:t> 1 and 2</a:t>
            </a:r>
            <a:endParaRPr lang="it-IT" sz="2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59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78130" y="1204918"/>
            <a:ext cx="4500748" cy="4572000"/>
            <a:chOff x="-3804889" y="1231603"/>
            <a:chExt cx="7993380" cy="4572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-3496902" y="2576215"/>
              <a:ext cx="3545029" cy="311467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3" descr="Figure3c.tif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804889" y="1231603"/>
              <a:ext cx="799338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-12462" y="225425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Homologous recombination defects</a:t>
            </a:r>
            <a:endParaRPr lang="en-US" sz="32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-118533" y="6408738"/>
            <a:ext cx="92133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TCGA, Nature 2011; Swisher et al, PNAS 2011 in press; Turner, et al </a:t>
            </a:r>
            <a:r>
              <a:rPr lang="en-US" sz="14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NatRevCancer</a:t>
            </a:r>
            <a:r>
              <a:rPr lang="en-US" sz="1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2004;  </a:t>
            </a:r>
            <a:r>
              <a:rPr lang="en-US" sz="14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Weberpals</a:t>
            </a:r>
            <a:r>
              <a:rPr lang="en-US" sz="1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, et al JCO 2008; </a:t>
            </a:r>
          </a:p>
          <a:p>
            <a:pPr algn="r"/>
            <a:r>
              <a:rPr lang="en-US" sz="1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Tan et al, JCO 2008;  </a:t>
            </a:r>
            <a:r>
              <a:rPr lang="en-GB" sz="1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Mendes-Pereira et al, EMBO Mol. Med. 2009</a:t>
            </a:r>
            <a:r>
              <a:rPr lang="en-US" sz="1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</p:txBody>
      </p:sp>
      <p:grpSp>
        <p:nvGrpSpPr>
          <p:cNvPr id="9" name="Group 14"/>
          <p:cNvGrpSpPr>
            <a:grpSpLocks noChangeAspect="1"/>
          </p:cNvGrpSpPr>
          <p:nvPr/>
        </p:nvGrpSpPr>
        <p:grpSpPr bwMode="auto">
          <a:xfrm>
            <a:off x="3766000" y="1728793"/>
            <a:ext cx="5208588" cy="4863574"/>
            <a:chOff x="-183472" y="1517673"/>
            <a:chExt cx="6128915" cy="5722174"/>
          </a:xfrm>
        </p:grpSpPr>
        <p:graphicFrame>
          <p:nvGraphicFramePr>
            <p:cNvPr id="10" name="Chart 9"/>
            <p:cNvGraphicFramePr/>
            <p:nvPr>
              <p:extLst>
                <p:ext uri="{D42A27DB-BD31-4B8C-83A1-F6EECF244321}">
                  <p14:modId xmlns:p14="http://schemas.microsoft.com/office/powerpoint/2010/main" val="3297701466"/>
                </p:ext>
              </p:extLst>
            </p:nvPr>
          </p:nvGraphicFramePr>
          <p:xfrm>
            <a:off x="-183472" y="1517673"/>
            <a:ext cx="6128915" cy="47144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2176526" y="5764323"/>
              <a:ext cx="1776470" cy="14755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Other HRD 7%: </a:t>
              </a:r>
              <a:r>
                <a:rPr lang="en-US" sz="105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TP53, RAD51C, PALB2, RAD50, MRE11A, BARD1, CHEK2, BRIP1, FANCD2, ATR, ATM </a:t>
              </a:r>
            </a:p>
            <a:p>
              <a:pPr>
                <a:defRPr/>
              </a:pP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68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zza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Brezza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zza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Brezza.thmx</Template>
  <TotalTime>6864</TotalTime>
  <Words>2522</Words>
  <Application>Microsoft Office PowerPoint</Application>
  <PresentationFormat>Presentazione su schermo (4:3)</PresentationFormat>
  <Paragraphs>396</Paragraphs>
  <Slides>42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3" baseType="lpstr">
      <vt:lpstr>Microsoft YaHei</vt:lpstr>
      <vt:lpstr>MS PGothic</vt:lpstr>
      <vt:lpstr>MS PGothic</vt:lpstr>
      <vt:lpstr>Arial</vt:lpstr>
      <vt:lpstr>Calibri</vt:lpstr>
      <vt:lpstr>News Gothic MT</vt:lpstr>
      <vt:lpstr>Times New Roman</vt:lpstr>
      <vt:lpstr>TimesNewRomanPSMT</vt:lpstr>
      <vt:lpstr>Wingdings</vt:lpstr>
      <vt:lpstr>Wingdings 2</vt:lpstr>
      <vt:lpstr>Brezza</vt:lpstr>
      <vt:lpstr>Presentazione standard di PowerPoint</vt:lpstr>
      <vt:lpstr>Ovarian Cancer Statistics</vt:lpstr>
      <vt:lpstr>Presentazione standard di PowerPoint</vt:lpstr>
      <vt:lpstr>Evolution of medical treatment</vt:lpstr>
      <vt:lpstr>Evolution of knowledge about tumour development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Definition of Cancer Stem Cells</vt:lpstr>
      <vt:lpstr>Two General Models for Cancer Heterogeneity</vt:lpstr>
      <vt:lpstr>Presentazione standard di PowerPoint</vt:lpstr>
      <vt:lpstr>Presentazione standard di PowerPoint</vt:lpstr>
      <vt:lpstr>Properties shared by normal stem cells and cancer stem cells</vt:lpstr>
      <vt:lpstr>Presentazione standard di PowerPoint</vt:lpstr>
      <vt:lpstr>Presentazione standard di PowerPoint</vt:lpstr>
      <vt:lpstr>Presentazione standard di PowerPoint</vt:lpstr>
      <vt:lpstr>CSCs as a tool for pre-clinical studies and a target for immune-mediated therapies.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Ovarian cancer stem cells: our contribution</vt:lpstr>
      <vt:lpstr>Presentazione standard di PowerPoint</vt:lpstr>
      <vt:lpstr>Presentazione standard di PowerPoint</vt:lpstr>
      <vt:lpstr>Presentazione standard di PowerPoint</vt:lpstr>
      <vt:lpstr>OVARIAN CANCER “STEM CELLS” CHARACTERIZATION AFTER IN VIVO XENOTRANSPLANTATION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prova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prova prova</dc:creator>
  <cp:lastModifiedBy>Marcello Di Nino</cp:lastModifiedBy>
  <cp:revision>139</cp:revision>
  <dcterms:created xsi:type="dcterms:W3CDTF">2017-05-25T07:59:31Z</dcterms:created>
  <dcterms:modified xsi:type="dcterms:W3CDTF">2017-05-26T12:20:09Z</dcterms:modified>
</cp:coreProperties>
</file>