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embeddings/oleObject1.bin" ContentType="application/vnd.openxmlformats-officedocument.oleObject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52" r:id="rId1"/>
  </p:sldMasterIdLst>
  <p:notesMasterIdLst>
    <p:notesMasterId r:id="rId45"/>
  </p:notesMasterIdLst>
  <p:sldIdLst>
    <p:sldId id="256" r:id="rId2"/>
    <p:sldId id="258" r:id="rId3"/>
    <p:sldId id="259" r:id="rId4"/>
    <p:sldId id="260" r:id="rId5"/>
    <p:sldId id="281" r:id="rId6"/>
    <p:sldId id="279" r:id="rId7"/>
    <p:sldId id="280" r:id="rId8"/>
    <p:sldId id="261" r:id="rId9"/>
    <p:sldId id="274" r:id="rId10"/>
    <p:sldId id="262" r:id="rId11"/>
    <p:sldId id="272" r:id="rId12"/>
    <p:sldId id="300" r:id="rId13"/>
    <p:sldId id="271" r:id="rId14"/>
    <p:sldId id="263" r:id="rId15"/>
    <p:sldId id="283" r:id="rId16"/>
    <p:sldId id="284" r:id="rId17"/>
    <p:sldId id="285" r:id="rId18"/>
    <p:sldId id="287" r:id="rId19"/>
    <p:sldId id="289" r:id="rId20"/>
    <p:sldId id="288" r:id="rId21"/>
    <p:sldId id="267" r:id="rId22"/>
    <p:sldId id="290" r:id="rId23"/>
    <p:sldId id="293" r:id="rId24"/>
    <p:sldId id="294" r:id="rId25"/>
    <p:sldId id="309" r:id="rId26"/>
    <p:sldId id="257" r:id="rId27"/>
    <p:sldId id="270" r:id="rId28"/>
    <p:sldId id="276" r:id="rId29"/>
    <p:sldId id="292" r:id="rId30"/>
    <p:sldId id="295" r:id="rId31"/>
    <p:sldId id="269" r:id="rId32"/>
    <p:sldId id="297" r:id="rId33"/>
    <p:sldId id="302" r:id="rId34"/>
    <p:sldId id="303" r:id="rId35"/>
    <p:sldId id="304" r:id="rId36"/>
    <p:sldId id="291" r:id="rId37"/>
    <p:sldId id="282" r:id="rId38"/>
    <p:sldId id="301" r:id="rId39"/>
    <p:sldId id="264" r:id="rId40"/>
    <p:sldId id="265" r:id="rId41"/>
    <p:sldId id="266" r:id="rId42"/>
    <p:sldId id="310" r:id="rId43"/>
    <p:sldId id="299" r:id="rId44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17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E4F2DB-1969-A14A-9854-4C4C593D1025}" type="datetimeFigureOut">
              <a:rPr lang="it-IT" smtClean="0"/>
              <a:t>15/06/17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24E99-3720-3D41-80A7-AA4F06FC768B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225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A12A9-49CF-479F-8F95-BEB1FE4F1AAC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07113-1C0B-4649-AE85-7BD7D74B772A}" type="slidenum">
              <a:rPr lang="it-IT" smtClean="0"/>
              <a:pPr/>
              <a:t>43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A12A9-49CF-479F-8F95-BEB1FE4F1AAC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A12A9-49CF-479F-8F95-BEB1FE4F1AAC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B7554-5687-4A4B-9A3C-D9851586C619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B7554-5687-4A4B-9A3C-D9851586C619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B7554-5687-4A4B-9A3C-D9851586C619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B7554-5687-4A4B-9A3C-D9851586C619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07113-1C0B-4649-AE85-7BD7D74B772A}" type="slidenum">
              <a:rPr lang="it-IT" smtClean="0"/>
              <a:pPr/>
              <a:t>14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07113-1C0B-4649-AE85-7BD7D74B772A}" type="slidenum">
              <a:rPr lang="it-IT" smtClean="0"/>
              <a:pPr/>
              <a:t>32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15/06/17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‹n.›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929F6-5D9F-2547-ADEF-FAFD5B7937D5}" type="datetimeFigureOut">
              <a:rPr lang="it-IT" smtClean="0"/>
              <a:t>15/06/17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E9473-471C-D544-B3F5-4145E7E1BAA3}" type="slidenum">
              <a:rPr lang="en-US" smtClean="0"/>
              <a:t>‹n.›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F0929F6-5D9F-2547-ADEF-FAFD5B7937D5}" type="datetimeFigureOut">
              <a:rPr lang="it-IT" smtClean="0"/>
              <a:t>15/06/17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E9473-471C-D544-B3F5-4145E7E1BAA3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con didascal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F0929F6-5D9F-2547-ADEF-FAFD5B7937D5}" type="datetimeFigureOut">
              <a:rPr lang="it-IT" smtClean="0"/>
              <a:t>15/06/17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E9473-471C-D544-B3F5-4145E7E1BAA3}" type="slidenum">
              <a:rPr lang="en-US" smtClean="0"/>
              <a:t>‹n.›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magini con didascal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F0929F6-5D9F-2547-ADEF-FAFD5B7937D5}" type="datetimeFigureOut">
              <a:rPr lang="it-IT" smtClean="0"/>
              <a:t>15/06/17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E9473-471C-D544-B3F5-4145E7E1BAA3}" type="slidenum">
              <a:rPr lang="en-US" smtClean="0"/>
              <a:t>‹n.›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929F6-5D9F-2547-ADEF-FAFD5B7937D5}" type="datetimeFigureOut">
              <a:rPr lang="it-IT" smtClean="0"/>
              <a:t>15/06/17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E9473-471C-D544-B3F5-4145E7E1BAA3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929F6-5D9F-2547-ADEF-FAFD5B7937D5}" type="datetimeFigureOut">
              <a:rPr lang="it-IT" smtClean="0"/>
              <a:t>15/06/17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E9473-471C-D544-B3F5-4145E7E1BAA3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mula di chiusur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929F6-5D9F-2547-ADEF-FAFD5B7937D5}" type="datetimeFigureOut">
              <a:rPr lang="it-IT" smtClean="0"/>
              <a:t>15/06/17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E9473-471C-D544-B3F5-4145E7E1BAA3}" type="slidenum">
              <a:rPr lang="en-US" smtClean="0"/>
              <a:t>‹n.›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929F6-5D9F-2547-ADEF-FAFD5B7937D5}" type="datetimeFigureOut">
              <a:rPr lang="it-IT" smtClean="0"/>
              <a:t>15/06/17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E9473-471C-D544-B3F5-4145E7E1BAA3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15/06/17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‹n.›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929F6-5D9F-2547-ADEF-FAFD5B7937D5}" type="datetimeFigureOut">
              <a:rPr lang="it-IT" smtClean="0"/>
              <a:t>15/06/17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E9473-471C-D544-B3F5-4145E7E1BAA3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929F6-5D9F-2547-ADEF-FAFD5B7937D5}" type="datetimeFigureOut">
              <a:rPr lang="it-IT" smtClean="0"/>
              <a:t>15/06/17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E9473-471C-D544-B3F5-4145E7E1BAA3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uto, sopra e sot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929F6-5D9F-2547-ADEF-FAFD5B7937D5}" type="datetimeFigureOut">
              <a:rPr lang="it-IT" smtClean="0"/>
              <a:t>15/06/17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E9473-471C-D544-B3F5-4145E7E1BAA3}" type="slidenum">
              <a:rPr lang="en-US" smtClean="0"/>
              <a:t>‹n.›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929F6-5D9F-2547-ADEF-FAFD5B7937D5}" type="datetimeFigureOut">
              <a:rPr lang="it-IT" smtClean="0"/>
              <a:t>15/06/17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E9473-471C-D544-B3F5-4145E7E1BAA3}" type="slidenum">
              <a:rPr lang="en-US" smtClean="0"/>
              <a:t>‹n.›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929F6-5D9F-2547-ADEF-FAFD5B7937D5}" type="datetimeFigureOut">
              <a:rPr lang="it-IT" smtClean="0"/>
              <a:t>15/06/17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E9473-471C-D544-B3F5-4145E7E1BAA3}" type="slidenum">
              <a:rPr lang="en-US" smtClean="0"/>
              <a:t>‹n.›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929F6-5D9F-2547-ADEF-FAFD5B7937D5}" type="datetimeFigureOut">
              <a:rPr lang="it-IT" smtClean="0"/>
              <a:t>15/06/17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E9473-471C-D544-B3F5-4145E7E1BAA3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F0929F6-5D9F-2547-ADEF-FAFD5B7937D5}" type="datetimeFigureOut">
              <a:rPr lang="it-IT" smtClean="0"/>
              <a:t>15/06/17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4FE9473-471C-D544-B3F5-4145E7E1BAA3}" type="slidenum">
              <a:rPr lang="en-US" smtClean="0"/>
              <a:t>‹n.›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  <p:sldLayoutId id="2147483964" r:id="rId12"/>
    <p:sldLayoutId id="2147483965" r:id="rId13"/>
    <p:sldLayoutId id="2147483966" r:id="rId14"/>
    <p:sldLayoutId id="2147483967" r:id="rId15"/>
    <p:sldLayoutId id="2147483968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9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oleObject" Target="../embeddings/oleObject1.bin"/><Relationship Id="rId7" Type="http://schemas.openxmlformats.org/officeDocument/2006/relationships/image" Target="../media/image48.png"/><Relationship Id="rId8" Type="http://schemas.openxmlformats.org/officeDocument/2006/relationships/image" Target="../media/image5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4" Type="http://schemas.openxmlformats.org/officeDocument/2006/relationships/image" Target="../media/image54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Relationship Id="rId3" Type="http://schemas.openxmlformats.org/officeDocument/2006/relationships/image" Target="../media/image5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9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Relationship Id="rId3" Type="http://schemas.openxmlformats.org/officeDocument/2006/relationships/image" Target="../media/image62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63.png"/><Relationship Id="rId3" Type="http://schemas.openxmlformats.org/officeDocument/2006/relationships/image" Target="../media/image6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Pathways involved </a:t>
            </a:r>
            <a:br>
              <a:rPr lang="en-US" b="1" dirty="0" smtClean="0"/>
            </a:br>
            <a:r>
              <a:rPr lang="en-US" b="1" dirty="0" smtClean="0"/>
              <a:t>in hereditary breast cancer </a:t>
            </a:r>
            <a:endParaRPr lang="en-US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8514" y="3832523"/>
            <a:ext cx="3381835" cy="190228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Rettangolo 4"/>
          <p:cNvSpPr/>
          <p:nvPr/>
        </p:nvSpPr>
        <p:spPr>
          <a:xfrm>
            <a:off x="4572000" y="579139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dirty="0">
                <a:latin typeface="Comic Sans MS" pitchFamily="66" charset="0"/>
              </a:rPr>
              <a:t>L. Stuppia, </a:t>
            </a:r>
            <a:r>
              <a:rPr lang="it-IT" dirty="0" err="1">
                <a:latin typeface="Comic Sans MS" pitchFamily="66" charset="0"/>
              </a:rPr>
              <a:t>Medical</a:t>
            </a:r>
            <a:r>
              <a:rPr lang="it-IT" dirty="0">
                <a:latin typeface="Comic Sans MS" pitchFamily="66" charset="0"/>
              </a:rPr>
              <a:t> Genetics</a:t>
            </a:r>
          </a:p>
          <a:p>
            <a:pPr algn="ctr"/>
            <a:r>
              <a:rPr lang="it-IT" dirty="0">
                <a:latin typeface="Comic Sans MS" pitchFamily="66" charset="0"/>
              </a:rPr>
              <a:t>G. d’Annunzio </a:t>
            </a:r>
            <a:r>
              <a:rPr lang="it-IT" dirty="0" err="1">
                <a:latin typeface="Comic Sans MS" pitchFamily="66" charset="0"/>
              </a:rPr>
              <a:t>University</a:t>
            </a:r>
            <a:r>
              <a:rPr lang="it-IT" dirty="0">
                <a:latin typeface="Comic Sans MS" pitchFamily="66" charset="0"/>
              </a:rPr>
              <a:t> </a:t>
            </a:r>
            <a:endParaRPr lang="it-IT" dirty="0" smtClean="0">
              <a:latin typeface="Comic Sans MS" pitchFamily="66" charset="0"/>
            </a:endParaRPr>
          </a:p>
          <a:p>
            <a:pPr algn="ctr"/>
            <a:r>
              <a:rPr lang="it-IT" dirty="0" smtClean="0">
                <a:latin typeface="Comic Sans MS" pitchFamily="66" charset="0"/>
              </a:rPr>
              <a:t>Chieti</a:t>
            </a:r>
            <a:r>
              <a:rPr lang="it-IT" dirty="0">
                <a:latin typeface="Comic Sans MS" pitchFamily="66" charset="0"/>
              </a:rPr>
              <a:t>-Pescara, </a:t>
            </a:r>
            <a:r>
              <a:rPr lang="it-IT" dirty="0" err="1">
                <a:latin typeface="Comic Sans MS" pitchFamily="66" charset="0"/>
              </a:rPr>
              <a:t>Italy</a:t>
            </a:r>
            <a:endParaRPr lang="it-IT" dirty="0">
              <a:latin typeface="Comic Sans MS" pitchFamily="66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626" y="3924397"/>
            <a:ext cx="2605013" cy="1866998"/>
          </a:xfrm>
          <a:prstGeom prst="rect">
            <a:avLst/>
          </a:prstGeom>
          <a:scene3d>
            <a:camera prst="perspectiveContrastingRightFacing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494645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990600" y="457200"/>
            <a:ext cx="8153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it-IT" sz="3600" b="1" dirty="0" smtClean="0">
                <a:solidFill>
                  <a:srgbClr val="FF0066"/>
                </a:solidFill>
                <a:latin typeface="Garamond" pitchFamily="18" charset="0"/>
              </a:rPr>
              <a:t>BRCA1</a:t>
            </a:r>
            <a:r>
              <a:rPr lang="it-IT" sz="3600" dirty="0" smtClean="0">
                <a:solidFill>
                  <a:srgbClr val="FF0066"/>
                </a:solidFill>
                <a:latin typeface="Garamond" pitchFamily="18" charset="0"/>
              </a:rPr>
              <a:t> </a:t>
            </a:r>
            <a:r>
              <a:rPr lang="it-IT" sz="3600" dirty="0">
                <a:solidFill>
                  <a:srgbClr val="FF0066"/>
                </a:solidFill>
                <a:latin typeface="Garamond" pitchFamily="18" charset="0"/>
              </a:rPr>
              <a:t>(17q12)</a:t>
            </a:r>
            <a:r>
              <a:rPr lang="it-IT" sz="3600" dirty="0">
                <a:solidFill>
                  <a:schemeClr val="accent2"/>
                </a:solidFill>
                <a:latin typeface="Garamond" pitchFamily="18" charset="0"/>
              </a:rPr>
              <a:t>      </a:t>
            </a:r>
            <a:r>
              <a:rPr lang="it-IT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aramond" pitchFamily="18" charset="0"/>
              </a:rPr>
              <a:t>BRCA2 </a:t>
            </a:r>
            <a:r>
              <a:rPr lang="it-IT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it-IT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Garamond" pitchFamily="18" charset="0"/>
              </a:rPr>
              <a:t>(13q12)</a:t>
            </a:r>
          </a:p>
        </p:txBody>
      </p:sp>
      <p:pic>
        <p:nvPicPr>
          <p:cNvPr id="43011" name="Picture 3" descr="c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052736"/>
            <a:ext cx="1868488" cy="3900488"/>
          </a:xfrm>
          <a:prstGeom prst="rect">
            <a:avLst/>
          </a:prstGeom>
          <a:noFill/>
          <a:ln w="9525">
            <a:pattFill prst="shingle">
              <a:fgClr>
                <a:schemeClr val="accent2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  <p:pic>
        <p:nvPicPr>
          <p:cNvPr id="43012" name="Picture 4" descr="c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124744"/>
            <a:ext cx="1820863" cy="3890963"/>
          </a:xfrm>
          <a:prstGeom prst="rect">
            <a:avLst/>
          </a:prstGeom>
          <a:noFill/>
          <a:ln w="9525">
            <a:pattFill prst="shingle">
              <a:fgClr>
                <a:schemeClr val="accent2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  <p:pic>
        <p:nvPicPr>
          <p:cNvPr id="15974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4869160"/>
            <a:ext cx="3132790" cy="170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5974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6610350"/>
            <a:ext cx="34385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974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0032" y="4869160"/>
            <a:ext cx="2774082" cy="172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5974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6056" y="6629400"/>
            <a:ext cx="24669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61448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330483" y="6418934"/>
            <a:ext cx="66844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myriad.com</a:t>
            </a:r>
            <a:r>
              <a:rPr lang="en-US" dirty="0"/>
              <a:t>/patients-families/disease-info/breast-cancer/</a:t>
            </a:r>
          </a:p>
        </p:txBody>
      </p:sp>
      <p:pic>
        <p:nvPicPr>
          <p:cNvPr id="3" name="Immagine 2" descr="Screenshot 2017-06-12 20.17.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228" y="1359554"/>
            <a:ext cx="6242093" cy="505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694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21200" t="30085" r="25058" b="39767"/>
          <a:stretch/>
        </p:blipFill>
        <p:spPr>
          <a:xfrm>
            <a:off x="1165590" y="3172307"/>
            <a:ext cx="6593378" cy="2922494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779929" y="1254524"/>
            <a:ext cx="80951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0" dirty="0" smtClean="0">
                <a:solidFill>
                  <a:srgbClr val="FF0000"/>
                </a:solidFill>
                <a:effectLst/>
                <a:latin typeface="Rosalind Serif"/>
              </a:rPr>
              <a:t>Pedigrees of families carrying BRCA1 and BRCA2 mutations.</a:t>
            </a:r>
            <a:endParaRPr lang="it-IT" sz="2800" b="1" dirty="0">
              <a:solidFill>
                <a:srgbClr val="FF0000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0" y="344488"/>
            <a:ext cx="8229600" cy="11430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473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creenshot 2017-06-12 20.12.4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7124"/>
            <a:ext cx="9144000" cy="3677752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889001" y="6140972"/>
            <a:ext cx="255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Larsen et al.,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773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2" descr="http://img.medscape.com/fullsize/migrated/505/347/mgm505347.fig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1768" y="1174810"/>
            <a:ext cx="7148664" cy="56831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50800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5499"/>
            <a:ext cx="9144000" cy="555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330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BRCA1  and DNA repair</a:t>
            </a:r>
            <a:endParaRPr lang="en-US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464" y="2501900"/>
            <a:ext cx="7175500" cy="435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085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Screenshot 2017-06-14 10.34.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257" y="2255614"/>
            <a:ext cx="4763743" cy="3827857"/>
          </a:xfrm>
          <a:prstGeom prst="rect">
            <a:avLst/>
          </a:prstGeom>
        </p:spPr>
      </p:pic>
      <p:pic>
        <p:nvPicPr>
          <p:cNvPr id="4" name="Immagine 3" descr="Screenshot 2017-06-14 10.34.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12" y="2096880"/>
            <a:ext cx="4368057" cy="371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973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creenshot 2017-06-14 07.04.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677" y="2584595"/>
            <a:ext cx="5150844" cy="3955591"/>
          </a:xfrm>
          <a:prstGeom prst="rect">
            <a:avLst/>
          </a:prstGeom>
        </p:spPr>
      </p:pic>
      <p:pic>
        <p:nvPicPr>
          <p:cNvPr id="3" name="Immagine 2" descr="Screenshot 2017-06-14 07.04.5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3442"/>
            <a:ext cx="5749451" cy="1242306"/>
          </a:xfrm>
          <a:prstGeom prst="rect">
            <a:avLst/>
          </a:prstGeom>
          <a:scene3d>
            <a:camera prst="perspectiveContrastingRightFacing"/>
            <a:lightRig rig="threePt" dir="t"/>
          </a:scene3d>
          <a:sp3d>
            <a:bevelT/>
          </a:sp3d>
        </p:spPr>
      </p:pic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BRCA1 and </a:t>
            </a:r>
            <a:r>
              <a:rPr lang="en-US" dirty="0" err="1" smtClean="0"/>
              <a:t>miRNA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198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creenshot 2017-06-14 07.06.5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4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897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113" y="838200"/>
            <a:ext cx="810577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e 4"/>
          <p:cNvSpPr/>
          <p:nvPr/>
        </p:nvSpPr>
        <p:spPr>
          <a:xfrm>
            <a:off x="4499992" y="3212976"/>
            <a:ext cx="3960440" cy="11521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627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creenshot 2017-06-14 07.05.4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0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116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39597" y="1949710"/>
            <a:ext cx="858025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 dirty="0"/>
              <a:t>Knowledge of BRCA1/2 mutation status in a patient has gone from a research question to demonstrated clinical utility directly affecting patient care</a:t>
            </a:r>
            <a:r>
              <a:rPr lang="en-US" sz="3200" i="1" dirty="0" smtClean="0"/>
              <a:t>.</a:t>
            </a:r>
          </a:p>
          <a:p>
            <a:r>
              <a:rPr lang="en-US" sz="3200" i="1" dirty="0"/>
              <a:t>	</a:t>
            </a:r>
            <a:r>
              <a:rPr lang="en-US" sz="3200" i="1" dirty="0" smtClean="0"/>
              <a:t>								(Lee et al., 2014)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439573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BRCA1/2 testing?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Prevention</a:t>
            </a:r>
          </a:p>
          <a:p>
            <a:pPr lvl="1"/>
            <a:r>
              <a:rPr lang="en-US" sz="3200" dirty="0" smtClean="0"/>
              <a:t>2</a:t>
            </a:r>
            <a:r>
              <a:rPr lang="en-US" sz="3200" baseline="30000" dirty="0" smtClean="0"/>
              <a:t>nd</a:t>
            </a:r>
            <a:r>
              <a:rPr lang="en-US" sz="3200" dirty="0" smtClean="0"/>
              <a:t> cancer in affected patients</a:t>
            </a:r>
          </a:p>
          <a:p>
            <a:pPr lvl="1"/>
            <a:r>
              <a:rPr lang="en-US" sz="3200" dirty="0" smtClean="0"/>
              <a:t>1</a:t>
            </a:r>
            <a:r>
              <a:rPr lang="en-US" sz="3200" baseline="30000" dirty="0" smtClean="0"/>
              <a:t>st</a:t>
            </a:r>
            <a:r>
              <a:rPr lang="en-US" sz="3200" dirty="0" smtClean="0"/>
              <a:t> cancer in non affected subjects</a:t>
            </a:r>
          </a:p>
          <a:p>
            <a:r>
              <a:rPr lang="en-US" sz="3200" dirty="0" smtClean="0"/>
              <a:t>Familiar risk</a:t>
            </a:r>
          </a:p>
          <a:p>
            <a:r>
              <a:rPr lang="en-US" sz="3200" dirty="0" smtClean="0"/>
              <a:t>Therapy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73704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57200" y="2460772"/>
            <a:ext cx="8464967" cy="4116396"/>
          </a:xfrm>
        </p:spPr>
        <p:txBody>
          <a:bodyPr>
            <a:normAutofit/>
          </a:bodyPr>
          <a:lstStyle/>
          <a:p>
            <a:r>
              <a:rPr lang="en-US" b="1" dirty="0"/>
              <a:t>Impact of BRCA mutation status on clinical stage of </a:t>
            </a:r>
            <a:r>
              <a:rPr lang="en-US" b="1" dirty="0" smtClean="0"/>
              <a:t>breast cancer diagnosis:</a:t>
            </a:r>
          </a:p>
          <a:p>
            <a:pPr lvl="1"/>
            <a:r>
              <a:rPr lang="en-US" i="1" dirty="0"/>
              <a:t>BRCA1/</a:t>
            </a:r>
            <a:r>
              <a:rPr lang="en-US" i="1" dirty="0" smtClean="0"/>
              <a:t>2 mutation </a:t>
            </a:r>
            <a:r>
              <a:rPr lang="en-US" i="1" dirty="0"/>
              <a:t>carriers who have knowledge of their </a:t>
            </a:r>
            <a:r>
              <a:rPr lang="en-US" i="1" dirty="0" smtClean="0"/>
              <a:t>status are more </a:t>
            </a:r>
            <a:r>
              <a:rPr lang="en-US" i="1" dirty="0"/>
              <a:t>likely to have early stage disease at the time of breast </a:t>
            </a:r>
            <a:r>
              <a:rPr lang="en-US" i="1" dirty="0" smtClean="0"/>
              <a:t>cancer diagnosis</a:t>
            </a:r>
          </a:p>
          <a:p>
            <a:r>
              <a:rPr lang="en-US" b="1" dirty="0"/>
              <a:t>Impact </a:t>
            </a:r>
            <a:r>
              <a:rPr lang="en-US" b="1" dirty="0" smtClean="0"/>
              <a:t> </a:t>
            </a:r>
            <a:r>
              <a:rPr lang="en-US" b="1" dirty="0"/>
              <a:t>on local </a:t>
            </a:r>
            <a:r>
              <a:rPr lang="en-US" b="1" dirty="0" smtClean="0"/>
              <a:t>therapy (PM) </a:t>
            </a:r>
            <a:r>
              <a:rPr lang="en-US" b="1" dirty="0"/>
              <a:t>for </a:t>
            </a:r>
            <a:r>
              <a:rPr lang="en-US" b="1" dirty="0" smtClean="0"/>
              <a:t>women with </a:t>
            </a:r>
            <a:r>
              <a:rPr lang="en-US" b="1" dirty="0"/>
              <a:t>breast </a:t>
            </a:r>
            <a:r>
              <a:rPr lang="en-US" b="1" dirty="0" smtClean="0"/>
              <a:t>cancer:</a:t>
            </a:r>
          </a:p>
          <a:p>
            <a:pPr lvl="1"/>
            <a:r>
              <a:rPr lang="en-US" i="1" dirty="0"/>
              <a:t>Prediction that </a:t>
            </a:r>
            <a:r>
              <a:rPr lang="en-US" i="1" dirty="0" smtClean="0"/>
              <a:t> </a:t>
            </a:r>
            <a:r>
              <a:rPr lang="en-US" i="1" dirty="0"/>
              <a:t>of 100 women treated with PM, </a:t>
            </a:r>
            <a:r>
              <a:rPr lang="en-US" i="1" dirty="0" smtClean="0"/>
              <a:t>87 would </a:t>
            </a:r>
            <a:r>
              <a:rPr lang="en-US" i="1" dirty="0"/>
              <a:t>be alive at 20 years compared with 66 of 100 women </a:t>
            </a:r>
            <a:r>
              <a:rPr lang="en-US" i="1" dirty="0" smtClean="0"/>
              <a:t>treated with </a:t>
            </a:r>
            <a:r>
              <a:rPr lang="en-US" i="1" dirty="0"/>
              <a:t>unilateral mastectomy</a:t>
            </a:r>
            <a:r>
              <a:rPr lang="en-US" i="1" dirty="0" smtClean="0"/>
              <a:t>.</a:t>
            </a:r>
          </a:p>
          <a:p>
            <a:r>
              <a:rPr lang="en-US" b="1" dirty="0"/>
              <a:t>Impact of BRCA mutation status on use of </a:t>
            </a:r>
            <a:r>
              <a:rPr lang="en-US" b="1" dirty="0" smtClean="0"/>
              <a:t>chemoprevention:</a:t>
            </a:r>
          </a:p>
          <a:p>
            <a:pPr lvl="1"/>
            <a:r>
              <a:rPr lang="en-US" i="1" dirty="0" smtClean="0"/>
              <a:t>Inconsistent results about a 50-70% reduction risk after </a:t>
            </a:r>
            <a:r>
              <a:rPr lang="en-US" i="1" dirty="0" err="1" smtClean="0"/>
              <a:t>tamoxifene</a:t>
            </a:r>
            <a:r>
              <a:rPr lang="en-US" i="1" dirty="0" smtClean="0"/>
              <a:t> treatment </a:t>
            </a:r>
          </a:p>
          <a:p>
            <a:pPr marL="349250" lvl="1" indent="0">
              <a:buNone/>
            </a:pPr>
            <a:endParaRPr lang="en-US" i="1" dirty="0"/>
          </a:p>
          <a:p>
            <a:pPr lvl="1"/>
            <a:endParaRPr lang="en-US" dirty="0" smtClean="0"/>
          </a:p>
          <a:p>
            <a:endParaRPr lang="en-US" i="1" dirty="0"/>
          </a:p>
          <a:p>
            <a:pPr lvl="1"/>
            <a:endParaRPr lang="en-US" i="1" dirty="0" smtClean="0"/>
          </a:p>
          <a:p>
            <a:endParaRPr lang="en-US" dirty="0"/>
          </a:p>
        </p:txBody>
      </p:sp>
      <p:pic>
        <p:nvPicPr>
          <p:cNvPr id="6" name="Immagine 5" descr="Screenshot 2017-06-14 12.53.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741" y="155060"/>
            <a:ext cx="5149389" cy="203000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99746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Impact of BRCA mutation status on surveillance strategies</a:t>
            </a:r>
            <a:r>
              <a:rPr lang="en-US" i="1" dirty="0" smtClean="0"/>
              <a:t>:</a:t>
            </a:r>
          </a:p>
          <a:p>
            <a:pPr lvl="1"/>
            <a:r>
              <a:rPr lang="en-US" i="1" dirty="0" smtClean="0"/>
              <a:t>Increased surveillance also for  pancreatic</a:t>
            </a:r>
            <a:r>
              <a:rPr lang="en-US" i="1" dirty="0"/>
              <a:t>, melanoma, colorectal, and other </a:t>
            </a:r>
            <a:r>
              <a:rPr lang="en-US" i="1" dirty="0" smtClean="0"/>
              <a:t>gastrointestinal tumors?</a:t>
            </a:r>
          </a:p>
          <a:p>
            <a:r>
              <a:rPr lang="en-US" b="1" dirty="0"/>
              <a:t>Impact of BRCA mutation status for a woman with </a:t>
            </a:r>
            <a:r>
              <a:rPr lang="en-US" b="1" dirty="0" smtClean="0"/>
              <a:t>childbearing potential:</a:t>
            </a:r>
          </a:p>
          <a:p>
            <a:pPr lvl="1"/>
            <a:r>
              <a:rPr lang="en-US" i="1" dirty="0"/>
              <a:t>To provide </a:t>
            </a:r>
            <a:r>
              <a:rPr lang="en-US" i="1" dirty="0" err="1"/>
              <a:t>oncofertility</a:t>
            </a:r>
            <a:r>
              <a:rPr lang="en-US" i="1" dirty="0"/>
              <a:t> services and fertility </a:t>
            </a:r>
            <a:r>
              <a:rPr lang="en-US" i="1" dirty="0" smtClean="0"/>
              <a:t>preservation options </a:t>
            </a:r>
            <a:r>
              <a:rPr lang="en-US" i="1" dirty="0"/>
              <a:t>to BRCA carriers to protect their </a:t>
            </a:r>
            <a:r>
              <a:rPr lang="en-US" i="1" dirty="0" smtClean="0"/>
              <a:t>reproductive health </a:t>
            </a:r>
            <a:r>
              <a:rPr lang="en-US" i="1" dirty="0"/>
              <a:t>and preserve current or future fertility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12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genetic testing really benefit public health?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i="1" dirty="0"/>
              <a:t>These data</a:t>
            </a:r>
            <a:r>
              <a:rPr lang="en-US" sz="3200" i="1" dirty="0" smtClean="0"/>
              <a:t>, coupled </a:t>
            </a:r>
            <a:r>
              <a:rPr lang="en-US" sz="3200" i="1" dirty="0"/>
              <a:t>with emerging evidence of reduced mortality </a:t>
            </a:r>
            <a:r>
              <a:rPr lang="en-US" sz="3200" i="1" dirty="0" smtClean="0"/>
              <a:t>following risk </a:t>
            </a:r>
            <a:r>
              <a:rPr lang="en-US" sz="3200" i="1" dirty="0"/>
              <a:t>reducing surgeries, suggest that BRCA1/2 testing may </a:t>
            </a:r>
            <a:r>
              <a:rPr lang="en-US" sz="3200" i="1" dirty="0" smtClean="0"/>
              <a:t>beneficially impact </a:t>
            </a:r>
            <a:r>
              <a:rPr lang="en-US" sz="3200" i="1" dirty="0"/>
              <a:t>cancer mortality and thus public health.</a:t>
            </a:r>
          </a:p>
        </p:txBody>
      </p:sp>
    </p:spTree>
    <p:extLst>
      <p:ext uri="{BB962C8B-B14F-4D97-AF65-F5344CB8AC3E}">
        <p14:creationId xmlns:p14="http://schemas.microsoft.com/office/powerpoint/2010/main" val="1318661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creenshot 2017-06-12 15.06.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90" y="489325"/>
            <a:ext cx="5121477" cy="1457685"/>
          </a:xfrm>
          <a:prstGeom prst="rect">
            <a:avLst/>
          </a:prstGeom>
          <a:scene3d>
            <a:camera prst="perspectiveContrastingRightFacing"/>
            <a:lightRig rig="threePt" dir="t"/>
          </a:scene3d>
          <a:sp3d>
            <a:bevelT/>
          </a:sp3d>
        </p:spPr>
      </p:pic>
      <p:pic>
        <p:nvPicPr>
          <p:cNvPr id="5" name="Immagine 4" descr="Screenshot 2017-06-12 15.06.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325" y="2191211"/>
            <a:ext cx="7085874" cy="440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3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creenshot 2017-06-12 20.06.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867" y="1140142"/>
            <a:ext cx="6311139" cy="571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979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creenshot 2017-06-13 06.14.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006"/>
            <a:ext cx="5069146" cy="2087544"/>
          </a:xfrm>
          <a:prstGeom prst="rect">
            <a:avLst/>
          </a:prstGeom>
          <a:scene3d>
            <a:camera prst="perspectiveContrastingRightFacing"/>
            <a:lightRig rig="threePt" dir="t"/>
          </a:scene3d>
          <a:sp3d>
            <a:bevelT/>
          </a:sp3d>
        </p:spPr>
      </p:pic>
      <p:pic>
        <p:nvPicPr>
          <p:cNvPr id="3" name="Immagine 2" descr="Screenshot 2017-06-13 06.13.5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670" y="2518240"/>
            <a:ext cx="6562329" cy="423644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0" y="3432181"/>
            <a:ext cx="258167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 </a:t>
            </a:r>
            <a:r>
              <a:rPr lang="en-US" b="1" dirty="0"/>
              <a:t>Inhibition of RANKL signaling by treatment with </a:t>
            </a:r>
            <a:r>
              <a:rPr lang="en-US" b="1" dirty="0" err="1"/>
              <a:t>denosumab</a:t>
            </a:r>
            <a:r>
              <a:rPr lang="en-US" b="1" dirty="0"/>
              <a:t> in three-dimensional breast </a:t>
            </a:r>
            <a:r>
              <a:rPr lang="en-US" b="1" dirty="0" err="1"/>
              <a:t>organoids</a:t>
            </a:r>
            <a:r>
              <a:rPr lang="en-US" b="1" dirty="0"/>
              <a:t> derived from pre-neoplastic </a:t>
            </a:r>
            <a:r>
              <a:rPr lang="en-US" b="1" i="1" dirty="0"/>
              <a:t>BRCA1</a:t>
            </a:r>
            <a:r>
              <a:rPr lang="en-US" b="1" dirty="0"/>
              <a:t>mut/+ tissue attenuated progesterone-induced proliferation.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638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challenges</a:t>
            </a:r>
            <a:br>
              <a:rPr lang="en-US" dirty="0" smtClean="0"/>
            </a:br>
            <a:r>
              <a:rPr lang="en-US" dirty="0" smtClean="0"/>
              <a:t> in  BRCA1/2 testing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Selection criteria</a:t>
            </a:r>
          </a:p>
          <a:p>
            <a:r>
              <a:rPr lang="en-US" sz="3600" dirty="0" smtClean="0"/>
              <a:t>De novo mutations</a:t>
            </a:r>
          </a:p>
          <a:p>
            <a:r>
              <a:rPr lang="en-US" sz="3600" dirty="0" smtClean="0"/>
              <a:t>Pre-surgery test</a:t>
            </a:r>
          </a:p>
          <a:p>
            <a:r>
              <a:rPr lang="en-US" sz="3600" dirty="0" smtClean="0"/>
              <a:t>Variant classification </a:t>
            </a:r>
          </a:p>
        </p:txBody>
      </p:sp>
    </p:spTree>
    <p:extLst>
      <p:ext uri="{BB962C8B-B14F-4D97-AF65-F5344CB8AC3E}">
        <p14:creationId xmlns:p14="http://schemas.microsoft.com/office/powerpoint/2010/main" val="206961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53530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3140968"/>
            <a:ext cx="5839991" cy="3502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http://t2.gstatic.com/images?q=tbn:ANd9GcSUQM8zNhnIjvPMMptxYbhlzj1AlH2QCh_UdnaEwKrb74VPXNP48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476672"/>
            <a:ext cx="2000250" cy="22955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2089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creenshot 2017-06-14 13.12.3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050" y="2138453"/>
            <a:ext cx="5805327" cy="451891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Immagine 4" descr="Screenshot 2017-06-14 13.11.3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71" y="283639"/>
            <a:ext cx="3935304" cy="2053393"/>
          </a:xfrm>
          <a:prstGeom prst="rect">
            <a:avLst/>
          </a:prstGeom>
          <a:scene3d>
            <a:camera prst="perspectiveContrastingRightFacing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979143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creenshot 2017-06-12 18.37.3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788" y="1369461"/>
            <a:ext cx="3780994" cy="5488539"/>
          </a:xfrm>
          <a:prstGeom prst="rect">
            <a:avLst/>
          </a:prstGeom>
        </p:spPr>
      </p:pic>
      <p:pic>
        <p:nvPicPr>
          <p:cNvPr id="3" name="Immagine 2" descr="Screenshot 2017-06-12 18.37.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349" y="2199380"/>
            <a:ext cx="4762137" cy="1457973"/>
          </a:xfrm>
          <a:prstGeom prst="rect">
            <a:avLst/>
          </a:prstGeom>
          <a:scene3d>
            <a:camera prst="perspectiveContrastingRightFacing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875492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7" y="404664"/>
            <a:ext cx="5853631" cy="2389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31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185" y="3429000"/>
            <a:ext cx="4267815" cy="3079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1076" name="Object 4"/>
          <p:cNvGraphicFramePr>
            <a:graphicFrameLocks noChangeAspect="1"/>
          </p:cNvGraphicFramePr>
          <p:nvPr/>
        </p:nvGraphicFramePr>
        <p:xfrm>
          <a:off x="323528" y="3212976"/>
          <a:ext cx="3999242" cy="1334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Immagine bitmap" r:id="rId6" imgW="7238095" imgH="2476190" progId="PBrush">
                  <p:embed/>
                </p:oleObj>
              </mc:Choice>
              <mc:Fallback>
                <p:oleObj name="Immagine bitmap" r:id="rId6" imgW="7238095" imgH="247619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3212976"/>
                        <a:ext cx="3999242" cy="1334469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8" cstate="print"/>
          <a:srcRect l="6445" t="31293" r="4964" b="40147"/>
          <a:stretch>
            <a:fillRect/>
          </a:stretch>
        </p:blipFill>
        <p:spPr bwMode="auto">
          <a:xfrm>
            <a:off x="251520" y="4869160"/>
            <a:ext cx="4536504" cy="10968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CasellaDiTesto 5"/>
          <p:cNvSpPr txBox="1"/>
          <p:nvPr/>
        </p:nvSpPr>
        <p:spPr>
          <a:xfrm>
            <a:off x="251520" y="6165304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DR: 36,8% in pazienti con CP&gt;10%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670355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8967" y="83105"/>
            <a:ext cx="8567457" cy="1325563"/>
          </a:xfrm>
        </p:spPr>
        <p:txBody>
          <a:bodyPr/>
          <a:lstStyle/>
          <a:p>
            <a:r>
              <a:rPr lang="it-IT" sz="4400" b="1" dirty="0" smtClean="0">
                <a:solidFill>
                  <a:srgbClr val="FF0000"/>
                </a:solidFill>
              </a:rPr>
              <a:t>From </a:t>
            </a:r>
            <a:r>
              <a:rPr lang="it-IT" sz="4400" b="1" dirty="0" err="1" smtClean="0">
                <a:solidFill>
                  <a:srgbClr val="FF0000"/>
                </a:solidFill>
              </a:rPr>
              <a:t>Sanger</a:t>
            </a:r>
            <a:r>
              <a:rPr lang="it-IT" sz="4400" b="1" dirty="0" smtClean="0">
                <a:solidFill>
                  <a:srgbClr val="FF0000"/>
                </a:solidFill>
              </a:rPr>
              <a:t> to NGS </a:t>
            </a:r>
            <a:r>
              <a:rPr lang="it-IT" sz="4400" b="1" dirty="0" err="1" smtClean="0">
                <a:solidFill>
                  <a:srgbClr val="FF0000"/>
                </a:solidFill>
              </a:rPr>
              <a:t>Sequencing</a:t>
            </a:r>
            <a:r>
              <a:rPr lang="it-IT" sz="4400" b="1" dirty="0" smtClean="0">
                <a:solidFill>
                  <a:srgbClr val="FF0000"/>
                </a:solidFill>
              </a:rPr>
              <a:t>: </a:t>
            </a:r>
            <a:r>
              <a:rPr lang="it-IT" sz="4400" b="1" dirty="0" err="1" smtClean="0">
                <a:solidFill>
                  <a:srgbClr val="FF0000"/>
                </a:solidFill>
              </a:rPr>
              <a:t>Breast</a:t>
            </a:r>
            <a:r>
              <a:rPr lang="it-IT" sz="4400" b="1" dirty="0" smtClean="0">
                <a:solidFill>
                  <a:srgbClr val="FF0000"/>
                </a:solidFill>
              </a:rPr>
              <a:t>/</a:t>
            </a:r>
            <a:r>
              <a:rPr lang="it-IT" sz="4400" b="1" dirty="0" err="1" smtClean="0">
                <a:solidFill>
                  <a:srgbClr val="FF0000"/>
                </a:solidFill>
              </a:rPr>
              <a:t>ovarian</a:t>
            </a:r>
            <a:r>
              <a:rPr lang="it-IT" sz="4400" b="1" dirty="0" smtClean="0">
                <a:solidFill>
                  <a:srgbClr val="FF0000"/>
                </a:solidFill>
              </a:rPr>
              <a:t> </a:t>
            </a:r>
            <a:r>
              <a:rPr lang="it-IT" sz="4400" b="1" dirty="0" err="1" smtClean="0">
                <a:solidFill>
                  <a:srgbClr val="FF0000"/>
                </a:solidFill>
              </a:rPr>
              <a:t>cancer</a:t>
            </a:r>
            <a:r>
              <a:rPr lang="it-IT" sz="4400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panels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21751" t="20037" r="27400" b="26532"/>
          <a:stretch/>
        </p:blipFill>
        <p:spPr>
          <a:xfrm>
            <a:off x="0" y="2341862"/>
            <a:ext cx="3670160" cy="2593124"/>
          </a:xfrm>
          <a:prstGeom prst="rect">
            <a:avLst/>
          </a:prstGeom>
        </p:spPr>
      </p:pic>
      <p:pic>
        <p:nvPicPr>
          <p:cNvPr id="4098" name="Picture 2" descr="An external file that holds a picture, illustration, etc.&#10;Object name is cm-88-278f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476" y="2174381"/>
            <a:ext cx="4148948" cy="237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38"/>
          <a:stretch/>
        </p:blipFill>
        <p:spPr>
          <a:xfrm>
            <a:off x="3924391" y="4767505"/>
            <a:ext cx="5112033" cy="1984917"/>
          </a:xfrm>
        </p:spPr>
      </p:pic>
    </p:spTree>
    <p:extLst>
      <p:ext uri="{BB962C8B-B14F-4D97-AF65-F5344CB8AC3E}">
        <p14:creationId xmlns:p14="http://schemas.microsoft.com/office/powerpoint/2010/main" val="873161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po 16"/>
          <p:cNvGrpSpPr/>
          <p:nvPr/>
        </p:nvGrpSpPr>
        <p:grpSpPr>
          <a:xfrm>
            <a:off x="947650" y="313332"/>
            <a:ext cx="6740591" cy="6055377"/>
            <a:chOff x="166253" y="0"/>
            <a:chExt cx="8987454" cy="6055377"/>
          </a:xfrm>
        </p:grpSpPr>
        <p:pic>
          <p:nvPicPr>
            <p:cNvPr id="6" name="Immagin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253" y="0"/>
              <a:ext cx="8987454" cy="6055377"/>
            </a:xfrm>
            <a:prstGeom prst="rect">
              <a:avLst/>
            </a:prstGeom>
          </p:spPr>
        </p:pic>
        <p:sp>
          <p:nvSpPr>
            <p:cNvPr id="7" name="Rettangolo 6"/>
            <p:cNvSpPr/>
            <p:nvPr/>
          </p:nvSpPr>
          <p:spPr>
            <a:xfrm>
              <a:off x="299258" y="5552902"/>
              <a:ext cx="8329353" cy="4572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9" name="Connettore 4 8"/>
            <p:cNvCxnSpPr/>
            <p:nvPr/>
          </p:nvCxnSpPr>
          <p:spPr>
            <a:xfrm flipV="1">
              <a:off x="4377349" y="5885411"/>
              <a:ext cx="1641066" cy="2550"/>
            </a:xfrm>
            <a:prstGeom prst="bentConnector3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e 15"/>
            <p:cNvSpPr/>
            <p:nvPr/>
          </p:nvSpPr>
          <p:spPr>
            <a:xfrm>
              <a:off x="6176357" y="5627717"/>
              <a:ext cx="656705" cy="170411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8" name="Gruppo 17"/>
          <p:cNvGrpSpPr/>
          <p:nvPr/>
        </p:nvGrpSpPr>
        <p:grpSpPr>
          <a:xfrm>
            <a:off x="116258" y="3868902"/>
            <a:ext cx="8654660" cy="2499807"/>
            <a:chOff x="166253" y="4738036"/>
            <a:chExt cx="8987454" cy="1317341"/>
          </a:xfrm>
        </p:grpSpPr>
        <p:pic>
          <p:nvPicPr>
            <p:cNvPr id="19" name="Immagine 18"/>
            <p:cNvPicPr>
              <a:picLocks noChangeAspect="1"/>
            </p:cNvPicPr>
            <p:nvPr/>
          </p:nvPicPr>
          <p:blipFill rotWithShape="1">
            <a:blip r:embed="rId2"/>
            <a:srcRect t="78245"/>
            <a:stretch/>
          </p:blipFill>
          <p:spPr>
            <a:xfrm>
              <a:off x="166253" y="4738036"/>
              <a:ext cx="8987454" cy="1317341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299258" y="5552902"/>
              <a:ext cx="8329353" cy="4572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21" name="Connettore 4 20"/>
            <p:cNvCxnSpPr/>
            <p:nvPr/>
          </p:nvCxnSpPr>
          <p:spPr>
            <a:xfrm flipV="1">
              <a:off x="4377349" y="5885411"/>
              <a:ext cx="1641066" cy="2550"/>
            </a:xfrm>
            <a:prstGeom prst="bentConnector3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e 21"/>
            <p:cNvSpPr/>
            <p:nvPr/>
          </p:nvSpPr>
          <p:spPr>
            <a:xfrm>
              <a:off x="6176357" y="5627717"/>
              <a:ext cx="656705" cy="170411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3" name="Rettangolo 22"/>
          <p:cNvSpPr/>
          <p:nvPr/>
        </p:nvSpPr>
        <p:spPr>
          <a:xfrm>
            <a:off x="63122" y="6230963"/>
            <a:ext cx="838335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BRCA1 c.4117 G&gt;T    p.Glu1373Ter  rs80357259</a:t>
            </a:r>
            <a:endParaRPr lang="it-IT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1150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32284" t="9006" r="17224" b="40701"/>
          <a:stretch/>
        </p:blipFill>
        <p:spPr>
          <a:xfrm>
            <a:off x="1331258" y="89648"/>
            <a:ext cx="6037730" cy="22142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/>
          <a:srcRect l="10038" t="19057" r="23129" b="21139"/>
          <a:stretch/>
        </p:blipFill>
        <p:spPr>
          <a:xfrm>
            <a:off x="1099297" y="2579407"/>
            <a:ext cx="6269691" cy="420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32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Beyond BRCA1 </a:t>
            </a:r>
            <a:br>
              <a:rPr lang="en-US" dirty="0" smtClean="0"/>
            </a:br>
            <a:r>
              <a:rPr lang="en-US" dirty="0" smtClean="0"/>
              <a:t>and BRCA2</a:t>
            </a:r>
            <a:endParaRPr lang="en-US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636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Screenshot 2017-06-14 06.19.5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942" y="1281906"/>
            <a:ext cx="6457330" cy="557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705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isultati immagini per frequency of genes Palb2, Chek2 in breast canc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44" y="1399296"/>
            <a:ext cx="6381070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158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Screenshot 2015-02-02 16.06.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2442"/>
            <a:ext cx="8841334" cy="3023859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7124208" y="3622022"/>
            <a:ext cx="1402285" cy="216085"/>
          </a:xfrm>
          <a:prstGeom prst="rect">
            <a:avLst/>
          </a:prstGeom>
          <a:solidFill>
            <a:schemeClr val="bg2">
              <a:lumMod val="75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585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019" y="935020"/>
            <a:ext cx="5256584" cy="1888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05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996952"/>
            <a:ext cx="7572933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Connettore 1 6"/>
          <p:cNvCxnSpPr/>
          <p:nvPr/>
        </p:nvCxnSpPr>
        <p:spPr>
          <a:xfrm>
            <a:off x="1691680" y="4149080"/>
            <a:ext cx="65527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1691680" y="4509120"/>
            <a:ext cx="65527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>
            <a:off x="1691680" y="4797152"/>
            <a:ext cx="65527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>
            <a:off x="1619672" y="5085184"/>
            <a:ext cx="65527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1619672" y="5373216"/>
            <a:ext cx="65527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1691680" y="5661248"/>
            <a:ext cx="46805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2181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/>
          <a:lstStyle/>
          <a:p>
            <a:r>
              <a:rPr lang="en-GB" b="1" dirty="0" smtClean="0"/>
              <a:t>Who should undergo </a:t>
            </a:r>
            <a:br>
              <a:rPr lang="en-GB" b="1" dirty="0" smtClean="0"/>
            </a:br>
            <a:r>
              <a:rPr lang="en-GB" b="1" dirty="0" smtClean="0"/>
              <a:t>extended test?</a:t>
            </a:r>
            <a:endParaRPr lang="en-GB" b="1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395536" y="2332037"/>
            <a:ext cx="8229600" cy="4525963"/>
          </a:xfrm>
        </p:spPr>
        <p:txBody>
          <a:bodyPr>
            <a:normAutofit/>
          </a:bodyPr>
          <a:lstStyle/>
          <a:p>
            <a:r>
              <a:rPr lang="en-GB" sz="3600" i="1" dirty="0" smtClean="0"/>
              <a:t>Very high </a:t>
            </a:r>
            <a:r>
              <a:rPr lang="en-GB" sz="3600" i="1" dirty="0" err="1" smtClean="0"/>
              <a:t>BRCAPro</a:t>
            </a:r>
            <a:r>
              <a:rPr lang="en-GB" sz="3600" i="1" dirty="0" smtClean="0"/>
              <a:t> risk patients </a:t>
            </a:r>
            <a:r>
              <a:rPr lang="en-GB" sz="3600" i="1" dirty="0"/>
              <a:t> </a:t>
            </a:r>
            <a:r>
              <a:rPr lang="en-GB" sz="3600" i="1" dirty="0" smtClean="0"/>
              <a:t>without BRCA1/2 mutations  </a:t>
            </a:r>
            <a:endParaRPr lang="en-GB" sz="3200" i="1" dirty="0" smtClean="0"/>
          </a:p>
          <a:p>
            <a:r>
              <a:rPr lang="en-GB" sz="3400" i="1" dirty="0" smtClean="0"/>
              <a:t>Patients with multiple familiar cases and  </a:t>
            </a:r>
            <a:r>
              <a:rPr lang="en-GB" sz="3400" i="1" dirty="0" err="1" smtClean="0"/>
              <a:t>BRCAPro</a:t>
            </a:r>
            <a:r>
              <a:rPr lang="en-GB" sz="3400" i="1" dirty="0" smtClean="0"/>
              <a:t> values  &lt;10</a:t>
            </a:r>
          </a:p>
          <a:p>
            <a:r>
              <a:rPr lang="en-GB" sz="3400" i="1" dirty="0" smtClean="0"/>
              <a:t>Very young patients without familiar cases (</a:t>
            </a:r>
            <a:r>
              <a:rPr lang="en-GB" sz="3200" i="1" dirty="0" err="1" smtClean="0"/>
              <a:t>BRCAPro</a:t>
            </a:r>
            <a:r>
              <a:rPr lang="en-GB" sz="3200" i="1" dirty="0" smtClean="0"/>
              <a:t> &lt;10)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3622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2251113"/>
            <a:ext cx="3039591" cy="27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179512" y="1220559"/>
            <a:ext cx="158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 err="1" smtClean="0"/>
              <a:t>CaGene</a:t>
            </a:r>
            <a:r>
              <a:rPr lang="en-US" sz="1200" u="sng" dirty="0" smtClean="0"/>
              <a:t> 5.1: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BRCA1: 0.014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BRCA2: 0.008</a:t>
            </a:r>
          </a:p>
          <a:p>
            <a:r>
              <a:rPr lang="en-US" sz="1200" u="sng" dirty="0" err="1" smtClean="0"/>
              <a:t>CaGene</a:t>
            </a:r>
            <a:r>
              <a:rPr lang="en-US" sz="1200" u="sng" dirty="0" smtClean="0"/>
              <a:t> 6.0: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BRCA1: 0.012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BRCA2: 0.007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7" name="Connettore 2 6"/>
          <p:cNvCxnSpPr/>
          <p:nvPr/>
        </p:nvCxnSpPr>
        <p:spPr>
          <a:xfrm>
            <a:off x="683568" y="4437112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tangolo 7"/>
          <p:cNvSpPr/>
          <p:nvPr/>
        </p:nvSpPr>
        <p:spPr>
          <a:xfrm>
            <a:off x="316728" y="5118283"/>
            <a:ext cx="29594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APC gene </a:t>
            </a:r>
            <a:r>
              <a:rPr lang="it-IT" sz="2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mutation</a:t>
            </a:r>
            <a:r>
              <a:rPr lang="it-IT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it-IT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p. </a:t>
            </a:r>
            <a:r>
              <a:rPr lang="it-IT" sz="2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Ile</a:t>
            </a:r>
            <a:r>
              <a:rPr lang="it-IT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1307 </a:t>
            </a:r>
            <a:r>
              <a:rPr lang="it-IT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Lys</a:t>
            </a:r>
            <a:endParaRPr lang="it-IT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860032" y="1652607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 smtClean="0"/>
              <a:t> 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7164288" y="5157192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Normale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3" name="Picture 5" descr="http://www.geneticastuppia.it/labtex/Allegati/AQUILIO.jpg"/>
          <p:cNvPicPr>
            <a:picLocks noChangeAspect="1" noChangeArrowheads="1"/>
          </p:cNvPicPr>
          <p:nvPr/>
        </p:nvPicPr>
        <p:blipFill>
          <a:blip r:embed="rId3" cstate="print"/>
          <a:srcRect b="27557"/>
          <a:stretch>
            <a:fillRect/>
          </a:stretch>
        </p:blipFill>
        <p:spPr bwMode="auto">
          <a:xfrm>
            <a:off x="3703438" y="897400"/>
            <a:ext cx="5184576" cy="5051880"/>
          </a:xfrm>
          <a:prstGeom prst="rect">
            <a:avLst/>
          </a:prstGeom>
          <a:noFill/>
        </p:spPr>
      </p:pic>
      <p:sp>
        <p:nvSpPr>
          <p:cNvPr id="13" name="Rettangolo 12"/>
          <p:cNvSpPr/>
          <p:nvPr/>
        </p:nvSpPr>
        <p:spPr>
          <a:xfrm>
            <a:off x="7748945" y="1810254"/>
            <a:ext cx="999519" cy="147815"/>
          </a:xfrm>
          <a:prstGeom prst="rect">
            <a:avLst/>
          </a:prstGeom>
          <a:solidFill>
            <a:schemeClr val="bg2">
              <a:lumMod val="75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941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creenshot 2017-06-14 19.58.3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994" y="1776346"/>
            <a:ext cx="4577948" cy="50152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" name="Immagine 2" descr="Screenshot 2017-06-14 19.58.1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194"/>
            <a:ext cx="5149387" cy="1275152"/>
          </a:xfrm>
          <a:prstGeom prst="rect">
            <a:avLst/>
          </a:prstGeom>
          <a:scene3d>
            <a:camera prst="perspectiveContrastingRightFacing"/>
            <a:lightRig rig="threePt" dir="t"/>
          </a:scene3d>
          <a:sp3d>
            <a:bevelT/>
          </a:sp3d>
        </p:spPr>
      </p:pic>
      <p:sp>
        <p:nvSpPr>
          <p:cNvPr id="4" name="Rettangolo 3"/>
          <p:cNvSpPr/>
          <p:nvPr/>
        </p:nvSpPr>
        <p:spPr>
          <a:xfrm>
            <a:off x="224734" y="2392972"/>
            <a:ext cx="28472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NATURE REVIEWS | </a:t>
            </a:r>
            <a:r>
              <a:rPr lang="en-US" sz="1200" dirty="0" smtClean="0"/>
              <a:t>CANCER, 2016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88832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755576" y="1340768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328710" name="Picture 6" descr="http://t2.gstatic.com/images?q=tbn:ANd9GcRpK1MKIWHcCIKF8XhEu3Q3_GDq65tzVUMZTtMyKXV5mPJBBXf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3057" y="1412776"/>
            <a:ext cx="3338962" cy="5045544"/>
          </a:xfrm>
          <a:prstGeom prst="rect">
            <a:avLst/>
          </a:prstGeom>
          <a:noFill/>
        </p:spPr>
      </p:pic>
      <p:sp>
        <p:nvSpPr>
          <p:cNvPr id="4" name="CasellaDiTesto 3"/>
          <p:cNvSpPr txBox="1"/>
          <p:nvPr/>
        </p:nvSpPr>
        <p:spPr>
          <a:xfrm>
            <a:off x="395536" y="1955891"/>
            <a:ext cx="3600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 err="1" smtClean="0">
                <a:latin typeface="Comic Sans MS" pitchFamily="66" charset="0"/>
              </a:rPr>
              <a:t>Thanks</a:t>
            </a:r>
            <a:r>
              <a:rPr lang="it-IT" sz="2400" b="1" i="1" dirty="0" smtClean="0">
                <a:latin typeface="Comic Sans MS" pitchFamily="66" charset="0"/>
              </a:rPr>
              <a:t> </a:t>
            </a:r>
            <a:r>
              <a:rPr lang="it-IT" sz="2400" b="1" i="1" dirty="0" err="1" smtClean="0">
                <a:latin typeface="Comic Sans MS" pitchFamily="66" charset="0"/>
              </a:rPr>
              <a:t>to</a:t>
            </a:r>
            <a:r>
              <a:rPr lang="it-IT" sz="2400" b="1" i="1" dirty="0" smtClean="0">
                <a:latin typeface="Comic Sans MS" pitchFamily="66" charset="0"/>
              </a:rPr>
              <a:t>:</a:t>
            </a:r>
          </a:p>
          <a:p>
            <a:endParaRPr lang="it-IT" sz="2400" dirty="0" smtClean="0"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it-IT" sz="2400" dirty="0" smtClean="0">
                <a:latin typeface="Comic Sans MS" pitchFamily="66" charset="0"/>
              </a:rPr>
              <a:t>Ivana Antonucci</a:t>
            </a:r>
          </a:p>
          <a:p>
            <a:endParaRPr lang="it-IT" sz="2400" dirty="0" smtClean="0"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it-IT" sz="2400" dirty="0" smtClean="0">
                <a:latin typeface="Comic Sans MS" pitchFamily="66" charset="0"/>
              </a:rPr>
              <a:t>Luca </a:t>
            </a:r>
            <a:r>
              <a:rPr lang="it-IT" sz="2400" dirty="0" err="1" smtClean="0">
                <a:latin typeface="Comic Sans MS" pitchFamily="66" charset="0"/>
              </a:rPr>
              <a:t>Sorino</a:t>
            </a:r>
            <a:endParaRPr lang="it-IT" sz="2400" dirty="0" smtClean="0">
              <a:latin typeface="Comic Sans MS" pitchFamily="66" charset="0"/>
            </a:endParaRPr>
          </a:p>
          <a:p>
            <a:endParaRPr lang="it-IT" sz="2400" dirty="0" smtClean="0">
              <a:latin typeface="Comic Sans MS" pitchFamily="66" charset="0"/>
            </a:endParaRPr>
          </a:p>
          <a:p>
            <a:r>
              <a:rPr lang="it-IT" sz="2400" dirty="0" smtClean="0">
                <a:latin typeface="Comic Sans MS" pitchFamily="66" charset="0"/>
              </a:rPr>
              <a:t>- Giandomenico </a:t>
            </a:r>
            <a:r>
              <a:rPr lang="it-IT" sz="2400" dirty="0" err="1" smtClean="0">
                <a:latin typeface="Comic Sans MS" pitchFamily="66" charset="0"/>
              </a:rPr>
              <a:t>Palka</a:t>
            </a:r>
            <a:endParaRPr lang="it-IT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473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creenshot 2017-06-13 19.09.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59" y="1256515"/>
            <a:ext cx="7397921" cy="560148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746107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647825"/>
            <a:ext cx="6553200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229600" cy="1371600"/>
          </a:xfr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it-IT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Familiar</a:t>
            </a:r>
            <a:r>
              <a:rPr lang="it-IT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aggregation</a:t>
            </a:r>
            <a:r>
              <a:rPr lang="it-IT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br>
              <a:rPr lang="it-IT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it-IT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of </a:t>
            </a:r>
            <a:r>
              <a:rPr lang="it-IT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cancer</a:t>
            </a:r>
            <a:r>
              <a:rPr lang="it-IT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cases</a:t>
            </a:r>
            <a:endParaRPr lang="it-IT" dirty="0">
              <a:solidFill>
                <a:schemeClr val="bg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8916" name="Oval 4"/>
          <p:cNvSpPr>
            <a:spLocks noChangeArrowheads="1"/>
          </p:cNvSpPr>
          <p:nvPr/>
        </p:nvSpPr>
        <p:spPr bwMode="auto">
          <a:xfrm>
            <a:off x="3886200" y="4038600"/>
            <a:ext cx="762000" cy="762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8917" name="Oval 5"/>
          <p:cNvSpPr>
            <a:spLocks noChangeArrowheads="1"/>
          </p:cNvSpPr>
          <p:nvPr/>
        </p:nvSpPr>
        <p:spPr bwMode="auto">
          <a:xfrm>
            <a:off x="5105400" y="5410200"/>
            <a:ext cx="762000" cy="762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8918" name="Oval 6"/>
          <p:cNvSpPr>
            <a:spLocks noChangeArrowheads="1"/>
          </p:cNvSpPr>
          <p:nvPr/>
        </p:nvSpPr>
        <p:spPr bwMode="auto">
          <a:xfrm>
            <a:off x="5638800" y="3048000"/>
            <a:ext cx="762000" cy="762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1043608" y="1700808"/>
            <a:ext cx="1584176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2864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638300"/>
            <a:ext cx="6324600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it-IT" dirty="0" err="1" smtClean="0">
                <a:solidFill>
                  <a:srgbClr val="1466C5"/>
                </a:solidFill>
                <a:latin typeface="Comic Sans MS" pitchFamily="66" charset="0"/>
              </a:rPr>
              <a:t>Hereditary</a:t>
            </a:r>
            <a:r>
              <a:rPr lang="it-IT" dirty="0" smtClean="0">
                <a:solidFill>
                  <a:srgbClr val="1466C5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rgbClr val="1466C5"/>
                </a:solidFill>
                <a:latin typeface="Comic Sans MS" pitchFamily="66" charset="0"/>
              </a:rPr>
              <a:t>cancer</a:t>
            </a:r>
            <a:endParaRPr lang="it-IT" dirty="0">
              <a:solidFill>
                <a:srgbClr val="1466C5"/>
              </a:solidFill>
              <a:latin typeface="Comic Sans MS" pitchFamily="66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043608" y="1772816"/>
            <a:ext cx="1584176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1880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  <a:ln>
            <a:solidFill>
              <a:srgbClr val="4F81B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it-IT" b="1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Features</a:t>
            </a:r>
            <a:r>
              <a:rPr lang="it-IT" b="1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of </a:t>
            </a:r>
            <a:r>
              <a:rPr lang="it-IT" b="1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hereditary</a:t>
            </a:r>
            <a:r>
              <a:rPr lang="it-IT" b="1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BC</a:t>
            </a:r>
            <a:endParaRPr lang="it-IT" b="1" dirty="0">
              <a:solidFill>
                <a:schemeClr val="bg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9573" y="2526172"/>
            <a:ext cx="8229600" cy="3555970"/>
          </a:xfrm>
        </p:spPr>
        <p:txBody>
          <a:bodyPr>
            <a:normAutofit/>
          </a:bodyPr>
          <a:lstStyle/>
          <a:p>
            <a:r>
              <a:rPr lang="it-IT" sz="2800" dirty="0" err="1" smtClean="0">
                <a:latin typeface="Comic Sans MS" pitchFamily="66" charset="0"/>
              </a:rPr>
              <a:t>Early</a:t>
            </a:r>
            <a:r>
              <a:rPr lang="it-IT" sz="2800" dirty="0" smtClean="0">
                <a:latin typeface="Comic Sans MS" pitchFamily="66" charset="0"/>
              </a:rPr>
              <a:t> </a:t>
            </a:r>
            <a:r>
              <a:rPr lang="it-IT" sz="2800" dirty="0" err="1" smtClean="0">
                <a:latin typeface="Comic Sans MS" pitchFamily="66" charset="0"/>
              </a:rPr>
              <a:t>onset</a:t>
            </a:r>
            <a:r>
              <a:rPr lang="it-IT" sz="2800" dirty="0" smtClean="0">
                <a:latin typeface="Comic Sans MS" pitchFamily="66" charset="0"/>
              </a:rPr>
              <a:t> (50% </a:t>
            </a:r>
            <a:r>
              <a:rPr lang="it-IT" sz="2800" dirty="0" err="1" smtClean="0">
                <a:latin typeface="Comic Sans MS" pitchFamily="66" charset="0"/>
              </a:rPr>
              <a:t>before</a:t>
            </a:r>
            <a:r>
              <a:rPr lang="it-IT" sz="2800" dirty="0" smtClean="0">
                <a:latin typeface="Comic Sans MS" pitchFamily="66" charset="0"/>
              </a:rPr>
              <a:t> </a:t>
            </a:r>
            <a:r>
              <a:rPr lang="it-IT" sz="2800" dirty="0" err="1" smtClean="0">
                <a:latin typeface="Comic Sans MS" pitchFamily="66" charset="0"/>
              </a:rPr>
              <a:t>age</a:t>
            </a:r>
            <a:r>
              <a:rPr lang="it-IT" sz="2800" dirty="0" smtClean="0">
                <a:latin typeface="Comic Sans MS" pitchFamily="66" charset="0"/>
              </a:rPr>
              <a:t> 40)</a:t>
            </a:r>
            <a:endParaRPr lang="it-IT" sz="2800" dirty="0">
              <a:latin typeface="Comic Sans MS" pitchFamily="66" charset="0"/>
            </a:endParaRPr>
          </a:p>
          <a:p>
            <a:r>
              <a:rPr lang="it-IT" sz="2800" dirty="0" smtClean="0">
                <a:latin typeface="Comic Sans MS" pitchFamily="66" charset="0"/>
              </a:rPr>
              <a:t>Multiple </a:t>
            </a:r>
            <a:r>
              <a:rPr lang="it-IT" sz="2800" dirty="0" err="1" smtClean="0">
                <a:latin typeface="Comic Sans MS" pitchFamily="66" charset="0"/>
              </a:rPr>
              <a:t>cancers</a:t>
            </a:r>
            <a:r>
              <a:rPr lang="it-IT" sz="2800" dirty="0" smtClean="0">
                <a:latin typeface="Comic Sans MS" pitchFamily="66" charset="0"/>
              </a:rPr>
              <a:t>  </a:t>
            </a:r>
            <a:endParaRPr lang="it-IT" sz="2800" dirty="0">
              <a:latin typeface="Comic Sans MS" pitchFamily="66" charset="0"/>
            </a:endParaRPr>
          </a:p>
          <a:p>
            <a:r>
              <a:rPr lang="it-IT" sz="2800" dirty="0" err="1" smtClean="0">
                <a:latin typeface="Comic Sans MS" pitchFamily="66" charset="0"/>
              </a:rPr>
              <a:t>Several</a:t>
            </a:r>
            <a:r>
              <a:rPr lang="it-IT" sz="2800" dirty="0" smtClean="0">
                <a:latin typeface="Comic Sans MS" pitchFamily="66" charset="0"/>
              </a:rPr>
              <a:t> </a:t>
            </a:r>
            <a:r>
              <a:rPr lang="it-IT" sz="2800" dirty="0" err="1" smtClean="0">
                <a:latin typeface="Comic Sans MS" pitchFamily="66" charset="0"/>
              </a:rPr>
              <a:t>affected</a:t>
            </a:r>
            <a:r>
              <a:rPr lang="it-IT" sz="2800" dirty="0" smtClean="0">
                <a:latin typeface="Comic Sans MS" pitchFamily="66" charset="0"/>
              </a:rPr>
              <a:t> </a:t>
            </a:r>
            <a:r>
              <a:rPr lang="it-IT" sz="2800" dirty="0" err="1" smtClean="0">
                <a:latin typeface="Comic Sans MS" pitchFamily="66" charset="0"/>
              </a:rPr>
              <a:t>members</a:t>
            </a:r>
            <a:r>
              <a:rPr lang="it-IT" sz="2800" dirty="0" smtClean="0">
                <a:latin typeface="Comic Sans MS" pitchFamily="66" charset="0"/>
              </a:rPr>
              <a:t> </a:t>
            </a:r>
            <a:r>
              <a:rPr lang="it-IT" sz="2800" dirty="0" err="1" smtClean="0">
                <a:latin typeface="Comic Sans MS" pitchFamily="66" charset="0"/>
              </a:rPr>
              <a:t>within</a:t>
            </a:r>
            <a:r>
              <a:rPr lang="it-IT" sz="2800" dirty="0" smtClean="0">
                <a:latin typeface="Comic Sans MS" pitchFamily="66" charset="0"/>
              </a:rPr>
              <a:t> a family with </a:t>
            </a:r>
            <a:r>
              <a:rPr lang="it-IT" sz="2800" dirty="0" err="1" smtClean="0">
                <a:latin typeface="Comic Sans MS" pitchFamily="66" charset="0"/>
              </a:rPr>
              <a:t>direct</a:t>
            </a:r>
            <a:r>
              <a:rPr lang="it-IT" sz="2800" dirty="0" smtClean="0">
                <a:latin typeface="Comic Sans MS" pitchFamily="66" charset="0"/>
              </a:rPr>
              <a:t> </a:t>
            </a:r>
            <a:r>
              <a:rPr lang="it-IT" sz="2800" dirty="0" err="1" smtClean="0">
                <a:latin typeface="Comic Sans MS" pitchFamily="66" charset="0"/>
              </a:rPr>
              <a:t>trasmission</a:t>
            </a:r>
            <a:r>
              <a:rPr lang="it-IT" sz="2800" dirty="0" smtClean="0">
                <a:latin typeface="Comic Sans MS" pitchFamily="66" charset="0"/>
              </a:rPr>
              <a:t> (high </a:t>
            </a:r>
            <a:r>
              <a:rPr lang="it-IT" sz="2800" dirty="0" err="1" smtClean="0">
                <a:latin typeface="Comic Sans MS" pitchFamily="66" charset="0"/>
              </a:rPr>
              <a:t>penetrance</a:t>
            </a:r>
            <a:r>
              <a:rPr lang="it-IT" sz="2800" dirty="0" smtClean="0">
                <a:latin typeface="Comic Sans MS" pitchFamily="66" charset="0"/>
              </a:rPr>
              <a:t> </a:t>
            </a:r>
            <a:r>
              <a:rPr lang="it-IT" sz="2800" dirty="0" err="1" smtClean="0">
                <a:latin typeface="Comic Sans MS" pitchFamily="66" charset="0"/>
              </a:rPr>
              <a:t>dominant</a:t>
            </a:r>
            <a:r>
              <a:rPr lang="it-IT" sz="2800" dirty="0" smtClean="0">
                <a:latin typeface="Comic Sans MS" pitchFamily="66" charset="0"/>
              </a:rPr>
              <a:t> </a:t>
            </a:r>
            <a:r>
              <a:rPr lang="it-IT" sz="2800" dirty="0" err="1" smtClean="0">
                <a:latin typeface="Comic Sans MS" pitchFamily="66" charset="0"/>
              </a:rPr>
              <a:t>inheritance</a:t>
            </a:r>
            <a:r>
              <a:rPr lang="it-IT" sz="2800" dirty="0" smtClean="0">
                <a:latin typeface="Comic Sans MS" pitchFamily="66" charset="0"/>
              </a:rPr>
              <a:t>)  </a:t>
            </a:r>
            <a:endParaRPr lang="it-IT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973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creenshot 2017-06-12 20.25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518" y="1456267"/>
            <a:ext cx="5028522" cy="504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217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nesi">
  <a:themeElements>
    <a:clrScheme name="Genesi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Genesi.thmx</Template>
  <TotalTime>3707</TotalTime>
  <Words>515</Words>
  <Application>Microsoft Macintosh PowerPoint</Application>
  <PresentationFormat>Presentazione su schermo (4:3)</PresentationFormat>
  <Paragraphs>88</Paragraphs>
  <Slides>43</Slides>
  <Notes>10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43</vt:i4>
      </vt:variant>
    </vt:vector>
  </HeadingPairs>
  <TitlesOfParts>
    <vt:vector size="45" baseType="lpstr">
      <vt:lpstr>Genesi</vt:lpstr>
      <vt:lpstr>Immagine bitmap</vt:lpstr>
      <vt:lpstr>Pathways involved  in hereditary breast cancer </vt:lpstr>
      <vt:lpstr>Presentazione di PowerPoint</vt:lpstr>
      <vt:lpstr>Presentazione di PowerPoint</vt:lpstr>
      <vt:lpstr>Presentazione di PowerPoint</vt:lpstr>
      <vt:lpstr>Presentazione di PowerPoint</vt:lpstr>
      <vt:lpstr>Familiar aggregation  of cancer cases</vt:lpstr>
      <vt:lpstr>Hereditary cancer</vt:lpstr>
      <vt:lpstr>Features of hereditary BC</vt:lpstr>
      <vt:lpstr>Presentazione di PowerPoint</vt:lpstr>
      <vt:lpstr>Presentazione di PowerPoint</vt:lpstr>
      <vt:lpstr>Presentazione di PowerPoint</vt:lpstr>
      <vt:lpstr> </vt:lpstr>
      <vt:lpstr>Presentazione di PowerPoint</vt:lpstr>
      <vt:lpstr>Presentazione di PowerPoint</vt:lpstr>
      <vt:lpstr>Presentazione di PowerPoint</vt:lpstr>
      <vt:lpstr>BRCA1  and DNA repair</vt:lpstr>
      <vt:lpstr>Presentazione di PowerPoint</vt:lpstr>
      <vt:lpstr>BRCA1 and miRNA</vt:lpstr>
      <vt:lpstr>Presentazione di PowerPoint</vt:lpstr>
      <vt:lpstr>Presentazione di PowerPoint</vt:lpstr>
      <vt:lpstr>Presentazione di PowerPoint</vt:lpstr>
      <vt:lpstr>Why BRCA1/2 testing?</vt:lpstr>
      <vt:lpstr> </vt:lpstr>
      <vt:lpstr>Presentazione di PowerPoint</vt:lpstr>
      <vt:lpstr>Does genetic testing really benefit public health?</vt:lpstr>
      <vt:lpstr>Presentazione di PowerPoint</vt:lpstr>
      <vt:lpstr>Presentazione di PowerPoint</vt:lpstr>
      <vt:lpstr>Presentazione di PowerPoint</vt:lpstr>
      <vt:lpstr>New challenges  in  BRCA1/2 testing</vt:lpstr>
      <vt:lpstr>Presentazione di PowerPoint</vt:lpstr>
      <vt:lpstr>Presentazione di PowerPoint</vt:lpstr>
      <vt:lpstr>Presentazione di PowerPoint</vt:lpstr>
      <vt:lpstr>From Sanger to NGS Sequencing: Breast/ovarian cancer panels </vt:lpstr>
      <vt:lpstr>Presentazione di PowerPoint</vt:lpstr>
      <vt:lpstr>Presentazione di PowerPoint</vt:lpstr>
      <vt:lpstr>Beyond BRCA1  and BRCA2</vt:lpstr>
      <vt:lpstr>Presentazione di PowerPoint</vt:lpstr>
      <vt:lpstr>Presentazione di PowerPoint</vt:lpstr>
      <vt:lpstr>Presentazione di PowerPoint</vt:lpstr>
      <vt:lpstr>Who should undergo  extended test?</vt:lpstr>
      <vt:lpstr> </vt:lpstr>
      <vt:lpstr>Presentazione di PowerPoint</vt:lpstr>
      <vt:lpstr>Presentazione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Pathways involved  in hereditary breast cancer </dc:title>
  <dc:creator>Liborio Stuppia</dc:creator>
  <cp:lastModifiedBy>Liborio Stuppia</cp:lastModifiedBy>
  <cp:revision>71</cp:revision>
  <dcterms:created xsi:type="dcterms:W3CDTF">2017-06-08T10:18:01Z</dcterms:created>
  <dcterms:modified xsi:type="dcterms:W3CDTF">2017-06-15T07:11:17Z</dcterms:modified>
</cp:coreProperties>
</file>