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6" r:id="rId2"/>
    <p:sldMasterId id="2147483808" r:id="rId3"/>
    <p:sldMasterId id="2147483817" r:id="rId4"/>
    <p:sldMasterId id="2147483830" r:id="rId5"/>
    <p:sldMasterId id="2147483831" r:id="rId6"/>
    <p:sldMasterId id="2147483844" r:id="rId7"/>
    <p:sldMasterId id="2147483845" r:id="rId8"/>
    <p:sldMasterId id="2147483846" r:id="rId9"/>
  </p:sldMasterIdLst>
  <p:notesMasterIdLst>
    <p:notesMasterId r:id="rId80"/>
  </p:notesMasterIdLst>
  <p:sldIdLst>
    <p:sldId id="256" r:id="rId10"/>
    <p:sldId id="514" r:id="rId11"/>
    <p:sldId id="404" r:id="rId12"/>
    <p:sldId id="402" r:id="rId13"/>
    <p:sldId id="547" r:id="rId14"/>
    <p:sldId id="549" r:id="rId15"/>
    <p:sldId id="555" r:id="rId16"/>
    <p:sldId id="427" r:id="rId17"/>
    <p:sldId id="582" r:id="rId18"/>
    <p:sldId id="518" r:id="rId19"/>
    <p:sldId id="583" r:id="rId20"/>
    <p:sldId id="585" r:id="rId21"/>
    <p:sldId id="509" r:id="rId22"/>
    <p:sldId id="511" r:id="rId23"/>
    <p:sldId id="748" r:id="rId24"/>
    <p:sldId id="747" r:id="rId25"/>
    <p:sldId id="744" r:id="rId26"/>
    <p:sldId id="660" r:id="rId27"/>
    <p:sldId id="703" r:id="rId28"/>
    <p:sldId id="699" r:id="rId29"/>
    <p:sldId id="611" r:id="rId30"/>
    <p:sldId id="614" r:id="rId31"/>
    <p:sldId id="616" r:id="rId32"/>
    <p:sldId id="617" r:id="rId33"/>
    <p:sldId id="618" r:id="rId34"/>
    <p:sldId id="619" r:id="rId35"/>
    <p:sldId id="620" r:id="rId36"/>
    <p:sldId id="621" r:id="rId37"/>
    <p:sldId id="622" r:id="rId38"/>
    <p:sldId id="625" r:id="rId39"/>
    <p:sldId id="628" r:id="rId40"/>
    <p:sldId id="630" r:id="rId41"/>
    <p:sldId id="702" r:id="rId42"/>
    <p:sldId id="701" r:id="rId43"/>
    <p:sldId id="643" r:id="rId44"/>
    <p:sldId id="644" r:id="rId45"/>
    <p:sldId id="645" r:id="rId46"/>
    <p:sldId id="648" r:id="rId47"/>
    <p:sldId id="710" r:id="rId48"/>
    <p:sldId id="711" r:id="rId49"/>
    <p:sldId id="473" r:id="rId50"/>
    <p:sldId id="566" r:id="rId51"/>
    <p:sldId id="598" r:id="rId52"/>
    <p:sldId id="567" r:id="rId53"/>
    <p:sldId id="597" r:id="rId54"/>
    <p:sldId id="599" r:id="rId55"/>
    <p:sldId id="600" r:id="rId56"/>
    <p:sldId id="718" r:id="rId57"/>
    <p:sldId id="650" r:id="rId58"/>
    <p:sldId id="651" r:id="rId59"/>
    <p:sldId id="652" r:id="rId60"/>
    <p:sldId id="653" r:id="rId61"/>
    <p:sldId id="656" r:id="rId62"/>
    <p:sldId id="657" r:id="rId63"/>
    <p:sldId id="659" r:id="rId64"/>
    <p:sldId id="722" r:id="rId65"/>
    <p:sldId id="724" r:id="rId66"/>
    <p:sldId id="725" r:id="rId67"/>
    <p:sldId id="728" r:id="rId68"/>
    <p:sldId id="731" r:id="rId69"/>
    <p:sldId id="740" r:id="rId70"/>
    <p:sldId id="732" r:id="rId71"/>
    <p:sldId id="734" r:id="rId72"/>
    <p:sldId id="735" r:id="rId73"/>
    <p:sldId id="736" r:id="rId74"/>
    <p:sldId id="737" r:id="rId75"/>
    <p:sldId id="738" r:id="rId76"/>
    <p:sldId id="741" r:id="rId77"/>
    <p:sldId id="743" r:id="rId78"/>
    <p:sldId id="749" r:id="rId7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BF8"/>
    <a:srgbClr val="B41113"/>
    <a:srgbClr val="BA1214"/>
    <a:srgbClr val="DA181A"/>
    <a:srgbClr val="9E0E2A"/>
    <a:srgbClr val="F6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98835" autoAdjust="0"/>
  </p:normalViewPr>
  <p:slideViewPr>
    <p:cSldViewPr>
      <p:cViewPr>
        <p:scale>
          <a:sx n="81" d="100"/>
          <a:sy n="81" d="100"/>
        </p:scale>
        <p:origin x="-111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BD415A-524F-4E8C-8B70-B3C71444552C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542652B-14A1-415D-A35C-F9A3E55A8D3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524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2813"/>
            <a:fld id="{5C6CAF52-E6D4-4CA6-901A-72791A2CF23D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 algn="r" defTabSz="912813"/>
              <a:t>9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7043" name="Notes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2813"/>
            <a:fld id="{BCD52090-075E-4003-8AF8-39485F5F2280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 algn="r" defTabSz="912813"/>
              <a:t>11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2163" name="Notes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i="1" smtClean="0"/>
              <a:t>BC, breast cancer; gBRCA/RAD, germline BCRA or RAD ; OC, ovarian cancer; pCR, pathologic complete response; TNBC, triple-negative breast cancer.</a:t>
            </a:r>
          </a:p>
          <a:p>
            <a:pPr eaLnBrk="1" hangingPunct="1">
              <a:spcBef>
                <a:spcPct val="0"/>
              </a:spcBef>
            </a:pPr>
            <a:endParaRPr lang="en-US" i="1" smtClean="0"/>
          </a:p>
          <a:p>
            <a:pPr eaLnBrk="1" hangingPunct="1">
              <a:spcBef>
                <a:spcPct val="0"/>
              </a:spcBef>
            </a:pPr>
            <a:r>
              <a:rPr lang="en-US" b="1" i="1" smtClean="0"/>
              <a:t>Joyce O’Shaughnessy, MD: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The results show that patients who had both a family history of breast or ovarian cancer and germline </a:t>
            </a:r>
            <a:r>
              <a:rPr lang="en-US" i="1" smtClean="0"/>
              <a:t>BRCA1/2 </a:t>
            </a:r>
            <a:r>
              <a:rPr lang="en-US" smtClean="0"/>
              <a:t>or</a:t>
            </a:r>
            <a:r>
              <a:rPr lang="en-US" i="1" smtClean="0"/>
              <a:t> RAD50/51C  </a:t>
            </a:r>
            <a:r>
              <a:rPr lang="en-US" smtClean="0"/>
              <a:t>(</a:t>
            </a:r>
            <a:r>
              <a:rPr lang="en-US" i="1" smtClean="0"/>
              <a:t>gBRCA/RAD</a:t>
            </a:r>
            <a:r>
              <a:rPr lang="en-US" smtClean="0"/>
              <a:t>) alterations achieved the highest rates of pathologic complete response (pCR), regardless of the chemotherapy regimen they received. Approximately 64% of these patients achieved ypT0 ypN0 pCR and 82% achieved ypT0/is ypN0 pCR. All other patients, including those with either a family history or a genetic alteration, had pCR rates of approximately 40% to 49%. It is important to point out that there were only 22 patients with a genetic alteration but no family history of cancer and 22 patients with both a family history and a genetic alteration, which are small patient numbers. </a:t>
            </a:r>
          </a:p>
          <a:p>
            <a:pPr eaLnBrk="1" hangingPunct="1">
              <a:spcBef>
                <a:spcPct val="0"/>
              </a:spcBef>
            </a:pPr>
            <a:endParaRPr lang="en-US" i="1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26CFF8-339D-47BC-8E9D-5572E511FA7D}" type="slidenum">
              <a:rPr lang="en-US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/>
              <a:t>5-FU, 5-fluorouracil; BC, breast cancer; ECOG, Eastern Cooperative Oncology Group; ER, estrogen receptor; IDMC, Independent Data Monitoring Committee; N+, positive lymph nodes; pCR, pathologic complete response; PgR, progesterone receptor; PS, performance status.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C04180-07E9-9C48-A78F-EF9141EA9641}" type="slidenum">
              <a:rPr lang="en-US" b="0"/>
              <a:pPr/>
              <a:t>15</a:t>
            </a:fld>
            <a:endParaRPr lang="en-US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/>
              <a:t>BC, breast cancer; DFS, disease-free survival; OS, overall survival.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775C57-94DB-9E42-B966-EAF6EE6D203D}" type="slidenum">
              <a:rPr lang="en-US" b="0">
                <a:solidFill>
                  <a:srgbClr val="000000"/>
                </a:solidFill>
              </a:rPr>
              <a:pPr/>
              <a:t>16</a:t>
            </a:fld>
            <a:endParaRPr lang="en-US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08413" y="9283700"/>
            <a:ext cx="2914650" cy="488950"/>
          </a:xfrm>
        </p:spPr>
        <p:txBody>
          <a:bodyPr/>
          <a:lstStyle/>
          <a:p>
            <a:pPr>
              <a:defRPr/>
            </a:pPr>
            <a:fld id="{9F22A49C-9122-4472-8D0A-B26CE2383A1F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DEC4A8-731D-4A42-8DD4-605BEF89136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03A3-1BC0-4BAC-AB05-A1660258066A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A3C23-D131-47B5-93CE-8462EFC7029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CBB41-4B44-4B8A-A65A-286DE72966D9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C8ADD-4C34-47FC-81D6-E509F4AE70C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1C520-D334-4B41-AEBC-807A922D6FC5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B82C-5885-4334-A288-EB970559B5F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:\PC CREATE\Q37344.NCCN\Breast\BreastCance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986876" y="1987758"/>
            <a:ext cx="6956425" cy="1470025"/>
          </a:xfrm>
        </p:spPr>
        <p:txBody>
          <a:bodyPr anchor="b"/>
          <a:lstStyle>
            <a:lvl1pPr algn="l">
              <a:defRPr sz="4400" b="0" smtClean="0">
                <a:solidFill>
                  <a:srgbClr val="000000"/>
                </a:solidFill>
                <a:latin typeface="Futura XBlk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86876" y="3718133"/>
            <a:ext cx="6937375" cy="1200150"/>
          </a:xfrm>
          <a:ln algn="ctr"/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2800" smtClean="0">
                <a:latin typeface="Futura XBlk BT" pitchFamily="34" charset="0"/>
              </a:defRPr>
            </a:lvl1pPr>
          </a:lstStyle>
          <a:p>
            <a:r>
              <a:rPr lang="en-US" dirty="0" smtClean="0"/>
              <a:t>xx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:\PC CREATE\Q37344.NCCN\Breast\BreastCancer_Titl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836613" y="2771775"/>
            <a:ext cx="7773987" cy="2627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t"/>
          <a:lstStyle>
            <a:lvl1pPr algn="l">
              <a:lnSpc>
                <a:spcPct val="90000"/>
              </a:lnSpc>
              <a:defRPr sz="4400" b="0">
                <a:solidFill>
                  <a:srgbClr val="000000"/>
                </a:solidFill>
                <a:latin typeface="GillSans ExtraBold" pitchFamily="34" charset="0"/>
              </a:defRPr>
            </a:lvl1pPr>
          </a:lstStyle>
          <a:p>
            <a:r>
              <a:rPr lang="en-US" dirty="0"/>
              <a:t>Title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44550" y="5051425"/>
            <a:ext cx="7226300" cy="1558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2800" i="1">
                <a:latin typeface="Gill Sans MT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CO-Cover-Logo"/>
          <p:cNvPicPr>
            <a:picLocks noChangeAspect="1" noChangeArrowheads="1"/>
          </p:cNvPicPr>
          <p:nvPr userDrawn="1"/>
        </p:nvPicPr>
        <p:blipFill>
          <a:blip r:embed="rId2"/>
          <a:srcRect b="34125"/>
          <a:stretch>
            <a:fillRect/>
          </a:stretch>
        </p:blipFill>
        <p:spPr bwMode="auto">
          <a:xfrm>
            <a:off x="0" y="0"/>
            <a:ext cx="9144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CCO_ONC_RGB.jpg"/>
          <p:cNvPicPr>
            <a:picLocks noChangeAspect="1"/>
          </p:cNvPicPr>
          <p:nvPr userDrawn="1"/>
        </p:nvPicPr>
        <p:blipFill>
          <a:blip r:embed="rId3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Q:\PC CREATE\Q37344.NCCN\Breast\BreastCancer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987425" y="1987550"/>
            <a:ext cx="6956425" cy="1470025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0" smtClean="0">
                <a:solidFill>
                  <a:srgbClr val="000000"/>
                </a:solidFill>
                <a:latin typeface="Futura XBlk BT"/>
              </a:rPr>
              <a:t>Click to edit Master title style</a:t>
            </a:r>
          </a:p>
        </p:txBody>
      </p:sp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987425" y="3717925"/>
            <a:ext cx="69373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defRPr/>
            </a:pPr>
            <a:r>
              <a:rPr lang="en-US" sz="2800" b="0" smtClean="0">
                <a:solidFill>
                  <a:srgbClr val="000000"/>
                </a:solidFill>
                <a:latin typeface="Futura XBlk BT"/>
              </a:rPr>
              <a:t>xx</a:t>
            </a:r>
          </a:p>
        </p:txBody>
      </p:sp>
      <p:sp>
        <p:nvSpPr>
          <p:cNvPr id="7" name="Rectangle 56"/>
          <p:cNvSpPr>
            <a:spLocks noGrp="1" noChangeArrowheads="1"/>
          </p:cNvSpPr>
          <p:nvPr>
            <p:ph type="subTitle" idx="1"/>
          </p:nvPr>
        </p:nvSpPr>
        <p:spPr>
          <a:xfrm>
            <a:off x="484632" y="2670048"/>
            <a:ext cx="38862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8" name="Rectangle 57"/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420624"/>
            <a:ext cx="8318373" cy="2057400"/>
          </a:xfrm>
        </p:spPr>
        <p:txBody>
          <a:bodyPr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Q:\PC CREATE\Q37344.NCCN\Breast\BreastCancer_sanswish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3" y="330201"/>
            <a:ext cx="8462962" cy="5250792"/>
          </a:xfrm>
        </p:spPr>
        <p:txBody>
          <a:bodyPr anchorCtr="1"/>
          <a:lstStyle>
            <a:lvl1pPr algn="ctr">
              <a:defRPr sz="4000" b="1" cap="none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763" y="1828800"/>
            <a:ext cx="4151312" cy="4546600"/>
          </a:xfr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2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828800"/>
            <a:ext cx="4151313" cy="4546600"/>
          </a:xfr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2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667512"/>
            <a:ext cx="8464550" cy="11033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5763" y="1828800"/>
            <a:ext cx="4151312" cy="4546600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9475" y="1828800"/>
            <a:ext cx="4151313" cy="4546600"/>
          </a:xfrm>
        </p:spPr>
        <p:txBody>
          <a:bodyPr/>
          <a:lstStyle>
            <a:lvl1pPr>
              <a:buClr>
                <a:srgbClr val="000000"/>
              </a:buClr>
              <a:defRPr/>
            </a:lvl1pPr>
          </a:lstStyle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587F-E7E1-4E3A-9624-AE607091DC47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DAA4-2339-4644-8A4B-5EBA45B7548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:\PC CREATE\Q37344.NCCN\Breast\BreastCance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366808"/>
            <a:ext cx="8464550" cy="1584326"/>
          </a:xfrm>
        </p:spPr>
        <p:txBody>
          <a:bodyPr/>
          <a:lstStyle>
            <a:lvl1pPr algn="ctr">
              <a:defRPr sz="3900"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5763" y="2950234"/>
            <a:ext cx="8462962" cy="1570008"/>
          </a:xfr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>
                    <a:lumMod val="10000"/>
                  </a:schemeClr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3" y="4856672"/>
            <a:ext cx="8462962" cy="1155939"/>
          </a:xfrm>
        </p:spPr>
        <p:txBody>
          <a:bodyPr/>
          <a:lstStyle>
            <a:lvl1pPr>
              <a:buFontTx/>
              <a:buNone/>
              <a:defRPr sz="2400" b="1">
                <a:solidFill>
                  <a:schemeClr val="bg2">
                    <a:lumMod val="10000"/>
                  </a:schemeClr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6200"/>
            <a:ext cx="9144000" cy="2286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B3D9A"/>
              </a:buClr>
              <a:buFont typeface="Arial" pitchFamily="34" charset="0"/>
              <a:buChar char="•"/>
              <a:defRPr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This presentation is the intellectual property of the presenter.  Contact ingle.james@mayo.edu for permission to reprint and/or distribute.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CO-Cover-Logo"/>
          <p:cNvPicPr>
            <a:picLocks noChangeAspect="1" noChangeArrowheads="1"/>
          </p:cNvPicPr>
          <p:nvPr userDrawn="1"/>
        </p:nvPicPr>
        <p:blipFill>
          <a:blip r:embed="rId2"/>
          <a:srcRect b="34125"/>
          <a:stretch>
            <a:fillRect/>
          </a:stretch>
        </p:blipFill>
        <p:spPr bwMode="auto">
          <a:xfrm>
            <a:off x="0" y="0"/>
            <a:ext cx="9144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CCO_ONC_RGB.jpg"/>
          <p:cNvPicPr>
            <a:picLocks noChangeAspect="1"/>
          </p:cNvPicPr>
          <p:nvPr userDrawn="1"/>
        </p:nvPicPr>
        <p:blipFill>
          <a:blip r:embed="rId3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6"/>
          <p:cNvSpPr>
            <a:spLocks noGrp="1" noChangeArrowheads="1"/>
          </p:cNvSpPr>
          <p:nvPr>
            <p:ph type="subTitle" idx="1"/>
          </p:nvPr>
        </p:nvSpPr>
        <p:spPr>
          <a:xfrm>
            <a:off x="484632" y="2670048"/>
            <a:ext cx="38862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8" name="Rectangle 57"/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420624"/>
            <a:ext cx="8318373" cy="2057400"/>
          </a:xfrm>
        </p:spPr>
        <p:txBody>
          <a:bodyPr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ransition Slid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3" y="330201"/>
            <a:ext cx="8462962" cy="5250792"/>
          </a:xfrm>
        </p:spPr>
        <p:txBody>
          <a:bodyPr anchorCtr="1"/>
          <a:lstStyle>
            <a:lvl1pPr algn="ctr">
              <a:defRPr sz="40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763" y="1828800"/>
            <a:ext cx="4151312" cy="4546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828800"/>
            <a:ext cx="4151313" cy="4546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667512"/>
            <a:ext cx="8464550" cy="11033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5763" y="1828800"/>
            <a:ext cx="4151312" cy="4546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9475" y="1828800"/>
            <a:ext cx="4151313" cy="4546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C539-CAE3-4E6F-9D1B-00AA81A43C94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DC48-AC00-4334-A851-AE491428093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CO-Cover-Logo"/>
          <p:cNvPicPr>
            <a:picLocks noChangeAspect="1" noChangeArrowheads="1"/>
          </p:cNvPicPr>
          <p:nvPr userDrawn="1"/>
        </p:nvPicPr>
        <p:blipFill>
          <a:blip r:embed="rId2"/>
          <a:srcRect b="34125"/>
          <a:stretch>
            <a:fillRect/>
          </a:stretch>
        </p:blipFill>
        <p:spPr bwMode="auto">
          <a:xfrm>
            <a:off x="0" y="0"/>
            <a:ext cx="9144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CCO_ONC_RGB.jpg"/>
          <p:cNvPicPr>
            <a:picLocks noChangeAspect="1"/>
          </p:cNvPicPr>
          <p:nvPr userDrawn="1"/>
        </p:nvPicPr>
        <p:blipFill>
          <a:blip r:embed="rId3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30200"/>
            <a:ext cx="8464550" cy="1584326"/>
          </a:xfrm>
        </p:spPr>
        <p:txBody>
          <a:bodyPr/>
          <a:lstStyle>
            <a:lvl1pPr algn="ctr"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5763" y="1914525"/>
            <a:ext cx="8462962" cy="2605717"/>
          </a:xfr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3" y="4856672"/>
            <a:ext cx="8462962" cy="1155939"/>
          </a:xfrm>
        </p:spPr>
        <p:txBody>
          <a:bodyPr/>
          <a:lstStyle>
            <a:lvl1pPr>
              <a:buFontTx/>
              <a:buNone/>
              <a:defRPr sz="2400" b="1">
                <a:solidFill>
                  <a:schemeClr val="accent6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CO-Cover-Logo"/>
          <p:cNvPicPr>
            <a:picLocks noChangeAspect="1" noChangeArrowheads="1"/>
          </p:cNvPicPr>
          <p:nvPr userDrawn="1"/>
        </p:nvPicPr>
        <p:blipFill>
          <a:blip r:embed="rId2"/>
          <a:srcRect b="34125"/>
          <a:stretch>
            <a:fillRect/>
          </a:stretch>
        </p:blipFill>
        <p:spPr bwMode="auto">
          <a:xfrm>
            <a:off x="0" y="0"/>
            <a:ext cx="9144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CCO_ONC_RGB.jpg"/>
          <p:cNvPicPr>
            <a:picLocks noChangeAspect="1"/>
          </p:cNvPicPr>
          <p:nvPr userDrawn="1"/>
        </p:nvPicPr>
        <p:blipFill>
          <a:blip r:embed="rId3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6"/>
          <p:cNvSpPr>
            <a:spLocks noGrp="1" noChangeArrowheads="1"/>
          </p:cNvSpPr>
          <p:nvPr>
            <p:ph type="subTitle" idx="1"/>
          </p:nvPr>
        </p:nvSpPr>
        <p:spPr>
          <a:xfrm>
            <a:off x="484632" y="2670048"/>
            <a:ext cx="38862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8" name="Rectangle 57"/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420624"/>
            <a:ext cx="8318373" cy="2057400"/>
          </a:xfrm>
        </p:spPr>
        <p:txBody>
          <a:bodyPr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ransition Slid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3" y="330201"/>
            <a:ext cx="8462962" cy="5250792"/>
          </a:xfrm>
        </p:spPr>
        <p:txBody>
          <a:bodyPr anchorCtr="1"/>
          <a:lstStyle>
            <a:lvl1pPr algn="ctr">
              <a:defRPr sz="40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763" y="1828800"/>
            <a:ext cx="4151312" cy="4546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828800"/>
            <a:ext cx="4151313" cy="4546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667512"/>
            <a:ext cx="8464550" cy="11033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5763" y="1828800"/>
            <a:ext cx="4151312" cy="4546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9475" y="1828800"/>
            <a:ext cx="4151313" cy="4546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CO-Cover-Logo"/>
          <p:cNvPicPr>
            <a:picLocks noChangeAspect="1" noChangeArrowheads="1"/>
          </p:cNvPicPr>
          <p:nvPr userDrawn="1"/>
        </p:nvPicPr>
        <p:blipFill>
          <a:blip r:embed="rId2"/>
          <a:srcRect b="34125"/>
          <a:stretch>
            <a:fillRect/>
          </a:stretch>
        </p:blipFill>
        <p:spPr bwMode="auto">
          <a:xfrm>
            <a:off x="0" y="0"/>
            <a:ext cx="9144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CCO_ONC_RGB.jpg"/>
          <p:cNvPicPr>
            <a:picLocks noChangeAspect="1"/>
          </p:cNvPicPr>
          <p:nvPr userDrawn="1"/>
        </p:nvPicPr>
        <p:blipFill>
          <a:blip r:embed="rId3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30200"/>
            <a:ext cx="8464550" cy="1584326"/>
          </a:xfrm>
        </p:spPr>
        <p:txBody>
          <a:bodyPr/>
          <a:lstStyle>
            <a:lvl1pPr algn="ctr"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5763" y="1914525"/>
            <a:ext cx="8462962" cy="2605717"/>
          </a:xfr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3" y="4856672"/>
            <a:ext cx="8462962" cy="1155939"/>
          </a:xfrm>
        </p:spPr>
        <p:txBody>
          <a:bodyPr/>
          <a:lstStyle>
            <a:lvl1pPr>
              <a:buFontTx/>
              <a:buNone/>
              <a:defRPr sz="2400" b="1">
                <a:solidFill>
                  <a:schemeClr val="accent6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98C3-1FB1-465D-B788-3EEB2E2C106C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F63E7-F8C5-4E77-B7D2-B18A97CF9A1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46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99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8300" y="238125"/>
            <a:ext cx="2114550" cy="5934075"/>
          </a:xfrm>
        </p:spPr>
        <p:txBody>
          <a:bodyPr vert="eaVert"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74650" y="238125"/>
            <a:ext cx="6191250" cy="5934075"/>
          </a:xfrm>
        </p:spPr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D515-BF25-4B85-8577-84EABA948000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EC2C-9154-4041-B5F1-922C18907F6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46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99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ACF70-B7A0-401A-A7D3-3B7F57B3D5B7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4008-7C0A-4BC2-9030-9CAB1C876FB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8300" y="238125"/>
            <a:ext cx="2114550" cy="5934075"/>
          </a:xfrm>
        </p:spPr>
        <p:txBody>
          <a:bodyPr vert="eaVert"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74650" y="238125"/>
            <a:ext cx="6191250" cy="5934075"/>
          </a:xfrm>
        </p:spPr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46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99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19919-C5E0-4424-B3D7-0447B2169B8B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44942-5F16-4AF7-AAC0-7512C454EAE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8300" y="238125"/>
            <a:ext cx="2114550" cy="5934075"/>
          </a:xfrm>
        </p:spPr>
        <p:txBody>
          <a:bodyPr vert="eaVert"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74650" y="238125"/>
            <a:ext cx="6191250" cy="5934075"/>
          </a:xfrm>
        </p:spPr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46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99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3357-64A8-4892-853B-019F542BC566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430D4-B9D7-4CD3-AEAB-324E2373228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8300" y="238125"/>
            <a:ext cx="2114550" cy="5934075"/>
          </a:xfrm>
        </p:spPr>
        <p:txBody>
          <a:bodyPr vert="eaVert"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74650" y="238125"/>
            <a:ext cx="6191250" cy="5934075"/>
          </a:xfrm>
        </p:spPr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46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9950" y="1517650"/>
            <a:ext cx="4152900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7759-6A72-4059-8E29-77B037E7DC37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3C588-CEAF-4B96-90A1-B45E381B8DC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8300" y="238125"/>
            <a:ext cx="2114550" cy="5934075"/>
          </a:xfrm>
        </p:spPr>
        <p:txBody>
          <a:bodyPr vert="eaVert"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74650" y="238125"/>
            <a:ext cx="6191250" cy="5934075"/>
          </a:xfrm>
        </p:spPr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theme" Target="../theme/theme3.xm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theme" Target="../theme/theme4.xm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13" Type="http://schemas.openxmlformats.org/officeDocument/2006/relationships/image" Target="../media/image9.jpe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13" Type="http://schemas.openxmlformats.org/officeDocument/2006/relationships/image" Target="../media/image9.jpe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23B132-842D-4705-8A70-3E16B3A85161}" type="datetimeFigureOut">
              <a:rPr lang="it-IT"/>
              <a:pPr>
                <a:defRPr/>
              </a:pPr>
              <a:t>15/06/17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79EBBC-20CB-4EC8-91A4-20668712624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6" r:id="rId2"/>
    <p:sldLayoutId id="2147483855" r:id="rId3"/>
    <p:sldLayoutId id="2147483854" r:id="rId4"/>
    <p:sldLayoutId id="2147483853" r:id="rId5"/>
    <p:sldLayoutId id="2147483852" r:id="rId6"/>
    <p:sldLayoutId id="2147483851" r:id="rId7"/>
    <p:sldLayoutId id="2147483850" r:id="rId8"/>
    <p:sldLayoutId id="2147483849" r:id="rId9"/>
    <p:sldLayoutId id="2147483848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Q:\PC CREATE\Q37344.NCCN\Breast\BreastCancer.jpg"/>
          <p:cNvPicPr>
            <a:picLocks noChangeAspect="1" noChangeArrowheads="1"/>
          </p:cNvPicPr>
          <p:nvPr userDrawn="1"/>
        </p:nvPicPr>
        <p:blipFill>
          <a:blip r:embed="rId13"/>
          <a:srcRect b="72083"/>
          <a:stretch>
            <a:fillRect/>
          </a:stretch>
        </p:blipFill>
        <p:spPr bwMode="auto">
          <a:xfrm>
            <a:off x="0" y="0"/>
            <a:ext cx="9144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828800"/>
            <a:ext cx="84550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384175" y="330200"/>
            <a:ext cx="7164388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sz="1400" b="0" smtClean="0">
                <a:solidFill>
                  <a:srgbClr val="0070C0"/>
                </a:solidFill>
                <a:latin typeface="HelveticaNeueLT Std" charset="0"/>
              </a:rPr>
              <a:t>New Developments in Metastatic Breast Cancer</a:t>
            </a:r>
            <a:endParaRPr lang="en-US" sz="1400" b="0" smtClean="0">
              <a:solidFill>
                <a:srgbClr val="0070C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862" r:id="rId4"/>
    <p:sldLayoutId id="2147483931" r:id="rId5"/>
    <p:sldLayoutId id="2147483861" r:id="rId6"/>
    <p:sldLayoutId id="2147483860" r:id="rId7"/>
    <p:sldLayoutId id="2147483859" r:id="rId8"/>
    <p:sldLayoutId id="2147483858" r:id="rId9"/>
    <p:sldLayoutId id="2147483932" r:id="rId10"/>
    <p:sldLayoutId id="21474839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Wingdings" pitchFamily="2" charset="2"/>
        <a:buChar char="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16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413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pic>
        <p:nvPicPr>
          <p:cNvPr id="25603" name="Picture 7" descr="CCO_ONC_ForPPT.g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70788" y="92075"/>
            <a:ext cx="1308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828800"/>
            <a:ext cx="84550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8"/>
          <p:cNvSpPr>
            <a:spLocks noChangeArrowheads="1"/>
          </p:cNvSpPr>
          <p:nvPr userDrawn="1"/>
        </p:nvSpPr>
        <p:spPr bwMode="auto">
          <a:xfrm>
            <a:off x="287338" y="307975"/>
            <a:ext cx="2125662" cy="276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200" smtClean="0">
                <a:solidFill>
                  <a:srgbClr val="CDCDCF"/>
                </a:solidFill>
                <a:ea typeface="ＭＳ Ｐゴシック" charset="0"/>
              </a:rPr>
              <a:t>clinicaloptions.com/oncology</a:t>
            </a:r>
          </a:p>
        </p:txBody>
      </p:sp>
      <p:sp>
        <p:nvSpPr>
          <p:cNvPr id="1031" name="Text Box 13"/>
          <p:cNvSpPr txBox="1">
            <a:spLocks noChangeArrowheads="1"/>
          </p:cNvSpPr>
          <p:nvPr userDrawn="1"/>
        </p:nvSpPr>
        <p:spPr bwMode="auto">
          <a:xfrm>
            <a:off x="284163" y="69850"/>
            <a:ext cx="7164387" cy="323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en-US" altLang="en-US" sz="1500" smtClean="0">
                <a:solidFill>
                  <a:srgbClr val="FFFFFF"/>
                </a:solidFill>
                <a:ea typeface="ＭＳ Ｐゴシック" charset="0"/>
              </a:rPr>
              <a:t>Highlights in Breast Cancer From ASCO 2014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4" r:id="rId1"/>
    <p:sldLayoutId id="2147483867" r:id="rId2"/>
    <p:sldLayoutId id="2147483935" r:id="rId3"/>
    <p:sldLayoutId id="2147483866" r:id="rId4"/>
    <p:sldLayoutId id="2147483865" r:id="rId5"/>
    <p:sldLayoutId id="2147483864" r:id="rId6"/>
    <p:sldLayoutId id="2147483863" r:id="rId7"/>
    <p:sldLayoutId id="2147483936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Wingdings" pitchFamily="2" charset="2"/>
        <a:buChar char="§"/>
        <a:defRPr sz="24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22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20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>
          <a:solidFill>
            <a:srgbClr val="FEFDDE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16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413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pic>
        <p:nvPicPr>
          <p:cNvPr id="34819" name="Picture 7" descr="CCO_ONC_ForPPT.g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70788" y="92075"/>
            <a:ext cx="1308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828800"/>
            <a:ext cx="84550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8"/>
          <p:cNvSpPr>
            <a:spLocks noChangeArrowheads="1"/>
          </p:cNvSpPr>
          <p:nvPr userDrawn="1"/>
        </p:nvSpPr>
        <p:spPr bwMode="auto">
          <a:xfrm>
            <a:off x="287338" y="307975"/>
            <a:ext cx="2125662" cy="276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1200" smtClean="0">
                <a:solidFill>
                  <a:srgbClr val="CDCDCF"/>
                </a:solidFill>
                <a:ea typeface="ＭＳ Ｐゴシック" charset="0"/>
              </a:rPr>
              <a:t>clinicaloptions.com/oncology</a:t>
            </a:r>
          </a:p>
        </p:txBody>
      </p:sp>
      <p:sp>
        <p:nvSpPr>
          <p:cNvPr id="1031" name="Text Box 13"/>
          <p:cNvSpPr txBox="1">
            <a:spLocks noChangeArrowheads="1"/>
          </p:cNvSpPr>
          <p:nvPr userDrawn="1"/>
        </p:nvSpPr>
        <p:spPr bwMode="auto">
          <a:xfrm>
            <a:off x="284163" y="69850"/>
            <a:ext cx="7164387" cy="323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en-US" altLang="en-US" sz="1500" smtClean="0">
                <a:solidFill>
                  <a:srgbClr val="FFFFFF"/>
                </a:solidFill>
                <a:ea typeface="ＭＳ Ｐゴシック" charset="0"/>
              </a:rPr>
              <a:t>Highlights in Breast Cancer From ASCO 2014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872" r:id="rId2"/>
    <p:sldLayoutId id="2147483938" r:id="rId3"/>
    <p:sldLayoutId id="2147483871" r:id="rId4"/>
    <p:sldLayoutId id="2147483870" r:id="rId5"/>
    <p:sldLayoutId id="2147483869" r:id="rId6"/>
    <p:sldLayoutId id="2147483868" r:id="rId7"/>
    <p:sldLayoutId id="2147483939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Wingdings" pitchFamily="2" charset="2"/>
        <a:buChar char="§"/>
        <a:defRPr sz="24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22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20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>
          <a:solidFill>
            <a:srgbClr val="FEFDDE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8B3D9A"/>
        </a:buClr>
        <a:buFont typeface="Arial" charset="0"/>
        <a:buChar char="–"/>
        <a:defRPr sz="1600">
          <a:solidFill>
            <a:srgbClr val="FEFDDE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itle Placeholder 6"/>
          <p:cNvSpPr>
            <a:spLocks noGrp="1"/>
          </p:cNvSpPr>
          <p:nvPr>
            <p:ph type="title"/>
          </p:nvPr>
        </p:nvSpPr>
        <p:spPr bwMode="auto">
          <a:xfrm>
            <a:off x="374650" y="238125"/>
            <a:ext cx="844073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36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74650" y="1517650"/>
            <a:ext cx="84582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2" r:id="rId2"/>
    <p:sldLayoutId id="2147483881" r:id="rId3"/>
    <p:sldLayoutId id="2147483880" r:id="rId4"/>
    <p:sldLayoutId id="2147483879" r:id="rId5"/>
    <p:sldLayoutId id="2147483878" r:id="rId6"/>
    <p:sldLayoutId id="2147483877" r:id="rId7"/>
    <p:sldLayoutId id="2147483876" r:id="rId8"/>
    <p:sldLayoutId id="2147483875" r:id="rId9"/>
    <p:sldLayoutId id="2147483874" r:id="rId10"/>
    <p:sldLayoutId id="21474838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itchFamily="2" charset="2"/>
        <a:buChar char="§"/>
        <a:defRPr sz="26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400">
          <a:solidFill>
            <a:srgbClr val="FEFDD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200">
          <a:solidFill>
            <a:srgbClr val="FEFDD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000">
          <a:solidFill>
            <a:srgbClr val="FEFDD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5pPr>
      <a:lvl6pPr marL="25146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6"/>
          <p:cNvSpPr>
            <a:spLocks noGrp="1"/>
          </p:cNvSpPr>
          <p:nvPr>
            <p:ph type="title"/>
          </p:nvPr>
        </p:nvSpPr>
        <p:spPr bwMode="auto">
          <a:xfrm>
            <a:off x="374650" y="238125"/>
            <a:ext cx="844073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6323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74650" y="1517650"/>
            <a:ext cx="84582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4" r:id="rId1"/>
    <p:sldLayoutId id="2147483893" r:id="rId2"/>
    <p:sldLayoutId id="2147483892" r:id="rId3"/>
    <p:sldLayoutId id="2147483891" r:id="rId4"/>
    <p:sldLayoutId id="2147483890" r:id="rId5"/>
    <p:sldLayoutId id="2147483889" r:id="rId6"/>
    <p:sldLayoutId id="2147483888" r:id="rId7"/>
    <p:sldLayoutId id="2147483887" r:id="rId8"/>
    <p:sldLayoutId id="2147483886" r:id="rId9"/>
    <p:sldLayoutId id="2147483885" r:id="rId10"/>
    <p:sldLayoutId id="21474838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itchFamily="2" charset="2"/>
        <a:buChar char="§"/>
        <a:defRPr sz="26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400">
          <a:solidFill>
            <a:srgbClr val="FEFDD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200">
          <a:solidFill>
            <a:srgbClr val="FEFDD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000">
          <a:solidFill>
            <a:srgbClr val="FEFDD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5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175" y="-15875"/>
            <a:ext cx="9144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7" name="Picture 12" descr="CCO_ONC_RGB.jpg"/>
          <p:cNvPicPr>
            <a:picLocks noChangeAspect="1"/>
          </p:cNvPicPr>
          <p:nvPr userDrawn="1"/>
        </p:nvPicPr>
        <p:blipFill>
          <a:blip r:embed="rId14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/>
        </p:nvCxnSpPr>
        <p:spPr bwMode="auto">
          <a:xfrm>
            <a:off x="-11113" y="4529138"/>
            <a:ext cx="9155113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7029" name="Title Placeholder 6"/>
          <p:cNvSpPr>
            <a:spLocks noGrp="1"/>
          </p:cNvSpPr>
          <p:nvPr>
            <p:ph type="title"/>
          </p:nvPr>
        </p:nvSpPr>
        <p:spPr bwMode="auto">
          <a:xfrm>
            <a:off x="374650" y="238125"/>
            <a:ext cx="844073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7030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74650" y="1517650"/>
            <a:ext cx="84582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itchFamily="2" charset="2"/>
        <a:buChar char="§"/>
        <a:defRPr sz="26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400">
          <a:solidFill>
            <a:srgbClr val="FEFDDE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200">
          <a:solidFill>
            <a:srgbClr val="FEFDDE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000">
          <a:solidFill>
            <a:srgbClr val="FEFDDE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itle Placeholder 6"/>
          <p:cNvSpPr>
            <a:spLocks noGrp="1"/>
          </p:cNvSpPr>
          <p:nvPr>
            <p:ph type="title"/>
          </p:nvPr>
        </p:nvSpPr>
        <p:spPr bwMode="auto">
          <a:xfrm>
            <a:off x="374650" y="238125"/>
            <a:ext cx="844073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6009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74650" y="1517650"/>
            <a:ext cx="84582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itchFamily="2" charset="2"/>
        <a:buChar char="§"/>
        <a:defRPr sz="26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400">
          <a:solidFill>
            <a:srgbClr val="FEFDDE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200">
          <a:solidFill>
            <a:srgbClr val="FEFDDE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000">
          <a:solidFill>
            <a:srgbClr val="FEFDDE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5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175" y="-15875"/>
            <a:ext cx="9144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-11113" y="4529138"/>
            <a:ext cx="9155113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75460" name="Picture 12" descr="CCO_ONC_RGB.jpg"/>
          <p:cNvPicPr>
            <a:picLocks noChangeAspect="1"/>
          </p:cNvPicPr>
          <p:nvPr userDrawn="1"/>
        </p:nvPicPr>
        <p:blipFill>
          <a:blip r:embed="rId14"/>
          <a:srcRect t="44931"/>
          <a:stretch>
            <a:fillRect/>
          </a:stretch>
        </p:blipFill>
        <p:spPr bwMode="auto">
          <a:xfrm>
            <a:off x="5262563" y="5876925"/>
            <a:ext cx="36718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61" name="Title Placeholder 6"/>
          <p:cNvSpPr>
            <a:spLocks noGrp="1"/>
          </p:cNvSpPr>
          <p:nvPr>
            <p:ph type="title"/>
          </p:nvPr>
        </p:nvSpPr>
        <p:spPr bwMode="auto">
          <a:xfrm>
            <a:off x="374650" y="238125"/>
            <a:ext cx="844073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5462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74650" y="1517650"/>
            <a:ext cx="84582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itchFamily="2" charset="2"/>
        <a:buChar char="§"/>
        <a:defRPr sz="26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400">
          <a:solidFill>
            <a:srgbClr val="FEFDDE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200">
          <a:solidFill>
            <a:srgbClr val="FEFDDE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 sz="2000">
          <a:solidFill>
            <a:srgbClr val="FEFDDE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charset="0"/>
        <a:buChar char="–"/>
        <a:defRPr>
          <a:solidFill>
            <a:srgbClr val="FEFDDE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859338" y="2924175"/>
            <a:ext cx="2747962" cy="1323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Andrea Michelotti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U.O. Oncologia Medica I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Ospedale S. Chiara 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Pisa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lum bright="-16000" contrast="48000"/>
          </a:blip>
          <a:srcRect/>
          <a:stretch>
            <a:fillRect/>
          </a:stretch>
        </p:blipFill>
        <p:spPr bwMode="auto">
          <a:xfrm>
            <a:off x="7164388" y="5013325"/>
            <a:ext cx="10366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4941888"/>
            <a:ext cx="14033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CasellaDiTesto 1"/>
          <p:cNvSpPr txBox="1">
            <a:spLocks noChangeArrowheads="1"/>
          </p:cNvSpPr>
          <p:nvPr/>
        </p:nvSpPr>
        <p:spPr bwMode="auto">
          <a:xfrm>
            <a:off x="4140200" y="765175"/>
            <a:ext cx="42481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800000"/>
                </a:solidFill>
                <a:latin typeface="Calibri" pitchFamily="34" charset="0"/>
              </a:rPr>
              <a:t>Breast cancer Controversies</a:t>
            </a:r>
          </a:p>
          <a:p>
            <a:pPr algn="ctr"/>
            <a:r>
              <a:rPr lang="it-IT" sz="2800" b="1">
                <a:solidFill>
                  <a:srgbClr val="800000"/>
                </a:solidFill>
                <a:latin typeface="Calibri" pitchFamily="34" charset="0"/>
              </a:rPr>
              <a:t>Triple negative disease </a:t>
            </a:r>
          </a:p>
        </p:txBody>
      </p:sp>
      <p:sp>
        <p:nvSpPr>
          <p:cNvPr id="69637" name="Rettangolo 4"/>
          <p:cNvSpPr>
            <a:spLocks noChangeArrowheads="1"/>
          </p:cNvSpPr>
          <p:nvPr/>
        </p:nvSpPr>
        <p:spPr bwMode="auto">
          <a:xfrm>
            <a:off x="323850" y="522922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800000"/>
                </a:solidFill>
              </a:rPr>
              <a:t>“in”</a:t>
            </a:r>
          </a:p>
        </p:txBody>
      </p:sp>
      <p:pic>
        <p:nvPicPr>
          <p:cNvPr id="69638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8"/>
            <a:ext cx="370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549275"/>
            <a:ext cx="76009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n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4313"/>
            <a:ext cx="796607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Title 4"/>
          <p:cNvSpPr txBox="1">
            <a:spLocks/>
          </p:cNvSpPr>
          <p:nvPr/>
        </p:nvSpPr>
        <p:spPr bwMode="auto">
          <a:xfrm>
            <a:off x="744538" y="274638"/>
            <a:ext cx="8002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7" rIns="91392" bIns="45697" anchor="ctr"/>
          <a:lstStyle/>
          <a:p>
            <a:pPr algn="ctr" defTabSz="912813">
              <a:lnSpc>
                <a:spcPct val="90000"/>
              </a:lnSpc>
            </a:pPr>
            <a:r>
              <a:rPr lang="en-US" altLang="it-IT" sz="4000">
                <a:solidFill>
                  <a:srgbClr val="9E0E2A"/>
                </a:solidFill>
                <a:cs typeface="Arial" charset="0"/>
              </a:rPr>
              <a:t>TNT phase III trial - TNBC</a:t>
            </a:r>
          </a:p>
        </p:txBody>
      </p:sp>
      <p:sp>
        <p:nvSpPr>
          <p:cNvPr id="91139" name="CuadroTexto 6"/>
          <p:cNvSpPr txBox="1">
            <a:spLocks noChangeArrowheads="1"/>
          </p:cNvSpPr>
          <p:nvPr/>
        </p:nvSpPr>
        <p:spPr bwMode="auto">
          <a:xfrm>
            <a:off x="6707188" y="6488113"/>
            <a:ext cx="218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2" tIns="45697" rIns="91392" bIns="45697">
            <a:spAutoFit/>
          </a:bodyPr>
          <a:lstStyle/>
          <a:p>
            <a:pPr defTabSz="912813"/>
            <a:r>
              <a:rPr lang="es-ES" sz="1400" i="1">
                <a:cs typeface="Arial" charset="0"/>
              </a:rPr>
              <a:t>Tutt A et al, SABCS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olo 1"/>
          <p:cNvSpPr>
            <a:spLocks noGrp="1"/>
          </p:cNvSpPr>
          <p:nvPr>
            <p:ph type="title" idx="4294967295"/>
          </p:nvPr>
        </p:nvSpPr>
        <p:spPr/>
        <p:txBody>
          <a:bodyPr lIns="91392" tIns="45697" rIns="91392" bIns="45697"/>
          <a:lstStyle/>
          <a:p>
            <a:endParaRPr lang="it-IT" altLang="it-IT" smtClean="0">
              <a:ea typeface="ＭＳ Ｐゴシック"/>
              <a:cs typeface="ＭＳ Ｐゴシック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 l="22733" t="20828" r="33527" b="28453"/>
          <a:stretch>
            <a:fillRect/>
          </a:stretch>
        </p:blipFill>
        <p:spPr bwMode="auto">
          <a:xfrm>
            <a:off x="989013" y="1474788"/>
            <a:ext cx="6915150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itle 4"/>
          <p:cNvSpPr txBox="1">
            <a:spLocks/>
          </p:cNvSpPr>
          <p:nvPr/>
        </p:nvSpPr>
        <p:spPr bwMode="auto">
          <a:xfrm>
            <a:off x="744538" y="274638"/>
            <a:ext cx="8002587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392" tIns="45697" rIns="91392" bIns="45697" anchor="ctr"/>
          <a:lstStyle/>
          <a:p>
            <a:pPr algn="ctr" defTabSz="912813">
              <a:lnSpc>
                <a:spcPct val="90000"/>
              </a:lnSpc>
            </a:pPr>
            <a:r>
              <a:rPr lang="en-US" altLang="it-IT" sz="4000">
                <a:solidFill>
                  <a:srgbClr val="9E0E2A"/>
                </a:solidFill>
                <a:cs typeface="Arial" charset="0"/>
              </a:rPr>
              <a:t>TNT phase III trial - TNBC</a:t>
            </a:r>
          </a:p>
        </p:txBody>
      </p:sp>
      <p:sp>
        <p:nvSpPr>
          <p:cNvPr id="94212" name="CuadroTexto 6"/>
          <p:cNvSpPr txBox="1">
            <a:spLocks noChangeArrowheads="1"/>
          </p:cNvSpPr>
          <p:nvPr/>
        </p:nvSpPr>
        <p:spPr bwMode="auto">
          <a:xfrm>
            <a:off x="6707188" y="6488113"/>
            <a:ext cx="218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2" tIns="45697" rIns="91392" bIns="45697">
            <a:spAutoFit/>
          </a:bodyPr>
          <a:lstStyle/>
          <a:p>
            <a:pPr defTabSz="912813"/>
            <a:r>
              <a:rPr lang="es-ES" sz="1400" i="1">
                <a:cs typeface="Arial" charset="0"/>
              </a:rPr>
              <a:t>Tutt A et al, SABCS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 txBox="1">
            <a:spLocks/>
          </p:cNvSpPr>
          <p:nvPr/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rgbClr val="9E0E2A"/>
                </a:solidFill>
                <a:ea typeface="ＭＳ Ｐゴシック"/>
                <a:cs typeface="ＭＳ Ｐゴシック"/>
              </a:rPr>
              <a:t>GeparSixto: Neoadjuvant Carboplatin Chemotherapy in TNBC Subgroup</a:t>
            </a:r>
          </a:p>
        </p:txBody>
      </p:sp>
      <p:sp>
        <p:nvSpPr>
          <p:cNvPr id="97282" name="Content Placeholder 2"/>
          <p:cNvSpPr txBox="1">
            <a:spLocks/>
          </p:cNvSpPr>
          <p:nvPr/>
        </p:nvSpPr>
        <p:spPr bwMode="auto">
          <a:xfrm>
            <a:off x="385763" y="4794250"/>
            <a:ext cx="84550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US" sz="1600" b="1">
                <a:solidFill>
                  <a:srgbClr val="9E0E2A"/>
                </a:solidFill>
                <a:ea typeface="ＭＳ Ｐゴシック"/>
                <a:cs typeface="ＭＳ Ｐゴシック"/>
              </a:rPr>
              <a:t>Primary endpoint of subanalysis</a:t>
            </a:r>
            <a:r>
              <a:rPr lang="en-US" sz="1600" b="1">
                <a:ea typeface="ＭＳ Ｐゴシック"/>
                <a:cs typeface="ＭＳ Ｐゴシック"/>
              </a:rPr>
              <a:t>: compare pCR (ypT0 ypN0) with or without carboplatin</a:t>
            </a:r>
          </a:p>
          <a:p>
            <a:pPr marL="342900" indent="-3429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US" sz="1600" b="1">
                <a:solidFill>
                  <a:srgbClr val="9E0E2A"/>
                </a:solidFill>
                <a:ea typeface="ＭＳ Ｐゴシック"/>
                <a:cs typeface="ＭＳ Ｐゴシック"/>
              </a:rPr>
              <a:t>Secondary endpoint of subanalysis</a:t>
            </a:r>
            <a:r>
              <a:rPr lang="en-US" sz="1600" b="1">
                <a:ea typeface="ＭＳ Ｐゴシック"/>
                <a:cs typeface="ＭＳ Ｐゴシック"/>
              </a:rPr>
              <a:t>: correlate germline BCRA alterations and/or family history for breast or ovarian cancer with pCR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124200" y="2193925"/>
            <a:ext cx="4937125" cy="927100"/>
          </a:xfrm>
          <a:prstGeom prst="rect">
            <a:avLst/>
          </a:prstGeom>
          <a:solidFill>
            <a:srgbClr val="5AAACE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Bevacizumab 15 mg/kg q3w </a:t>
            </a:r>
            <a:r>
              <a:rPr lang="en-US" altLang="en-US" sz="1400" kern="0" dirty="0" smtClean="0">
                <a:solidFill>
                  <a:srgbClr val="CDCDCF">
                    <a:lumMod val="10000"/>
                  </a:srgbClr>
                </a:solidFill>
              </a:rPr>
              <a:t>+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Paclitaxel 80 mg/m</a:t>
            </a:r>
            <a:r>
              <a:rPr lang="en-US" altLang="en-US" sz="1400" b="1" kern="0" baseline="30000" dirty="0" smtClean="0">
                <a:solidFill>
                  <a:srgbClr val="CDCDCF">
                    <a:lumMod val="10000"/>
                  </a:srgbClr>
                </a:solidFill>
              </a:rPr>
              <a:t>2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 q1w </a:t>
            </a:r>
            <a:r>
              <a:rPr lang="en-US" altLang="en-US" sz="1400" kern="0" dirty="0" smtClean="0">
                <a:solidFill>
                  <a:srgbClr val="CDCDCF">
                    <a:lumMod val="10000"/>
                  </a:srgbClr>
                </a:solidFill>
              </a:rPr>
              <a:t>+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Nonpegylated liposomal doxorubicin 20 mg/m</a:t>
            </a:r>
            <a:r>
              <a:rPr lang="en-US" altLang="en-US" sz="1400" b="1" kern="0" baseline="30000" dirty="0" smtClean="0">
                <a:solidFill>
                  <a:srgbClr val="CDCDCF">
                    <a:lumMod val="10000"/>
                  </a:srgbClr>
                </a:solidFill>
              </a:rPr>
              <a:t>2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 q1w</a:t>
            </a:r>
            <a:endParaRPr lang="en-US" altLang="en-US" sz="1400" kern="0" dirty="0">
              <a:solidFill>
                <a:srgbClr val="CDCDCF">
                  <a:lumMod val="10000"/>
                </a:srgbClr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138488" y="3522663"/>
            <a:ext cx="4938712" cy="1093787"/>
          </a:xfrm>
          <a:prstGeom prst="rect">
            <a:avLst/>
          </a:prstGeom>
          <a:solidFill>
            <a:srgbClr val="F6A108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Bevacizumab 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15 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mg/kg 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q3w 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+ </a:t>
            </a:r>
            <a:endParaRPr lang="en-US" altLang="en-US" sz="1400" b="1" kern="0" dirty="0" smtClean="0">
              <a:solidFill>
                <a:srgbClr val="CDCDCF">
                  <a:lumMod val="10000"/>
                </a:srgb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Paclitaxel 80 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mg/m</a:t>
            </a:r>
            <a:r>
              <a:rPr lang="en-US" altLang="en-US" sz="1400" b="1" kern="0" baseline="30000" dirty="0">
                <a:solidFill>
                  <a:srgbClr val="CDCDCF">
                    <a:lumMod val="10000"/>
                  </a:srgbClr>
                </a:solidFill>
              </a:rPr>
              <a:t>2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 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q1w 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+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Nonpegylated liposomal 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doxorubicin 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20 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mg/m</a:t>
            </a:r>
            <a:r>
              <a:rPr lang="en-US" altLang="en-US" sz="1400" b="1" kern="0" baseline="30000" dirty="0">
                <a:solidFill>
                  <a:srgbClr val="CDCDCF">
                    <a:lumMod val="10000"/>
                  </a:srgbClr>
                </a:solidFill>
              </a:rPr>
              <a:t>2</a:t>
            </a:r>
            <a:r>
              <a:rPr lang="en-US" altLang="en-US" sz="1400" b="1" kern="0" dirty="0">
                <a:solidFill>
                  <a:srgbClr val="CDCDCF">
                    <a:lumMod val="10000"/>
                  </a:srgbClr>
                </a:solidFill>
              </a:rPr>
              <a:t> 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q1w</a:t>
            </a:r>
            <a:r>
              <a:rPr lang="en-US" altLang="en-US" sz="1400" kern="0" dirty="0" smtClean="0">
                <a:solidFill>
                  <a:srgbClr val="CDCDCF">
                    <a:lumMod val="10000"/>
                  </a:srgbClr>
                </a:solidFill>
              </a:rPr>
              <a:t> </a:t>
            </a: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+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kern="0" dirty="0" smtClean="0">
                <a:solidFill>
                  <a:srgbClr val="CDCDCF">
                    <a:lumMod val="10000"/>
                  </a:srgbClr>
                </a:solidFill>
              </a:rPr>
              <a:t>Carboplatin AUC 1.5-2.0 q1w</a:t>
            </a:r>
            <a:endParaRPr lang="en-US" altLang="en-US" sz="1400" kern="0" dirty="0">
              <a:solidFill>
                <a:srgbClr val="CDCDCF">
                  <a:lumMod val="10000"/>
                </a:srgbClr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85725" y="2473325"/>
            <a:ext cx="2717800" cy="213360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</a:rPr>
              <a:t>Centrally confirmed TNBC with clinical stage T2-T4a-d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</a:rPr>
              <a:t> or T1c with N+ disease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</a:rPr>
              <a:t>(N = 315)</a:t>
            </a:r>
            <a:r>
              <a:rPr lang="en-US" sz="1600" kern="0" baseline="30000" dirty="0">
                <a:solidFill>
                  <a:sysClr val="windowText" lastClr="000000"/>
                </a:solidFill>
                <a:latin typeface="+mn-lt"/>
              </a:rPr>
              <a:t>[1]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kern="0" dirty="0">
                <a:solidFill>
                  <a:sysClr val="windowText" lastClr="000000"/>
                </a:solidFill>
                <a:latin typeface="+mn-lt"/>
              </a:rPr>
              <a:t>Subgroup of main study with HER2+ or TNBC (N = 595)</a:t>
            </a:r>
            <a:r>
              <a:rPr lang="en-US" sz="1400" i="1" kern="0" baseline="30000" dirty="0">
                <a:solidFill>
                  <a:sysClr val="windowText" lastClr="000000"/>
                </a:solidFill>
                <a:latin typeface="+mn-lt"/>
              </a:rPr>
              <a:t>[2]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2687638" y="2657475"/>
            <a:ext cx="384175" cy="344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2687638" y="3846513"/>
            <a:ext cx="384175" cy="3238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7854950" y="3308350"/>
            <a:ext cx="374650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185150" y="3149600"/>
            <a:ext cx="882650" cy="30956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smtClean="0">
                <a:solidFill>
                  <a:srgbClr val="FFFFFF"/>
                </a:solidFill>
              </a:rPr>
              <a:t>Surgery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284163" y="6145213"/>
            <a:ext cx="8562975" cy="5222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</a:rPr>
              <a:t>1. von </a:t>
            </a:r>
            <a:r>
              <a:rPr lang="en-US" sz="1400" kern="0" dirty="0" err="1" smtClean="0">
                <a:solidFill>
                  <a:srgbClr val="000000"/>
                </a:solidFill>
              </a:rPr>
              <a:t>Minckwitz</a:t>
            </a:r>
            <a:r>
              <a:rPr lang="en-US" sz="1400" kern="0" dirty="0" smtClean="0">
                <a:solidFill>
                  <a:srgbClr val="000000"/>
                </a:solidFill>
              </a:rPr>
              <a:t> G, et al. ASCO 2014. Abstract 1005. </a:t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smtClean="0">
                <a:solidFill>
                  <a:srgbClr val="000000"/>
                </a:solidFill>
              </a:rPr>
              <a:t>2. von </a:t>
            </a:r>
            <a:r>
              <a:rPr lang="en-US" sz="1400" kern="0" dirty="0" err="1" smtClean="0">
                <a:solidFill>
                  <a:srgbClr val="000000"/>
                </a:solidFill>
              </a:rPr>
              <a:t>Minckwitz</a:t>
            </a:r>
            <a:r>
              <a:rPr lang="en-US" sz="1400" kern="0" dirty="0" smtClean="0">
                <a:solidFill>
                  <a:srgbClr val="000000"/>
                </a:solidFill>
              </a:rPr>
              <a:t> G, et al. Lancet </a:t>
            </a:r>
            <a:r>
              <a:rPr lang="en-US" sz="1400" kern="0" dirty="0" err="1" smtClean="0">
                <a:solidFill>
                  <a:srgbClr val="000000"/>
                </a:solidFill>
              </a:rPr>
              <a:t>Oncol</a:t>
            </a:r>
            <a:r>
              <a:rPr lang="en-US" sz="1400" kern="0" dirty="0" smtClean="0">
                <a:solidFill>
                  <a:srgbClr val="000000"/>
                </a:solidFill>
              </a:rPr>
              <a:t>. 2014;15:747-756</a:t>
            </a:r>
            <a:r>
              <a:rPr lang="en-US" sz="1400" kern="0" dirty="0" smtClean="0">
                <a:solidFill>
                  <a:srgbClr val="CDCDC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6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6064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9E0E2A"/>
                </a:solidFill>
                <a:latin typeface="Arial" charset="0"/>
              </a:rPr>
              <a:t>GeparSixto</a:t>
            </a:r>
            <a:r>
              <a:rPr lang="en-US" sz="3200" b="1" dirty="0" smtClean="0">
                <a:solidFill>
                  <a:srgbClr val="9E0E2A"/>
                </a:solidFill>
                <a:latin typeface="Arial" charset="0"/>
              </a:rPr>
              <a:t>: </a:t>
            </a:r>
            <a:r>
              <a:rPr lang="en-US" sz="3200" b="1" dirty="0" err="1" smtClean="0">
                <a:solidFill>
                  <a:srgbClr val="9E0E2A"/>
                </a:solidFill>
                <a:latin typeface="Arial" charset="0"/>
              </a:rPr>
              <a:t>pCR</a:t>
            </a:r>
            <a:r>
              <a:rPr lang="en-US" sz="3200" b="1" dirty="0" smtClean="0">
                <a:solidFill>
                  <a:srgbClr val="9E0E2A"/>
                </a:solidFill>
                <a:latin typeface="Arial" charset="0"/>
              </a:rPr>
              <a:t> in Patients With TNBC</a:t>
            </a:r>
          </a:p>
        </p:txBody>
      </p:sp>
      <p:sp>
        <p:nvSpPr>
          <p:cNvPr id="100354" name="TextBox 8"/>
          <p:cNvSpPr txBox="1">
            <a:spLocks noChangeArrowheads="1"/>
          </p:cNvSpPr>
          <p:nvPr/>
        </p:nvSpPr>
        <p:spPr bwMode="auto">
          <a:xfrm>
            <a:off x="395536" y="1556792"/>
            <a:ext cx="418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ea typeface="ＭＳ Ｐゴシック"/>
                <a:cs typeface="ＭＳ Ｐゴシック"/>
              </a:rPr>
              <a:t>ypT0 ypN0</a:t>
            </a:r>
          </a:p>
        </p:txBody>
      </p:sp>
      <p:sp>
        <p:nvSpPr>
          <p:cNvPr id="100355" name="TextBox 9"/>
          <p:cNvSpPr txBox="1">
            <a:spLocks noChangeArrowheads="1"/>
          </p:cNvSpPr>
          <p:nvPr/>
        </p:nvSpPr>
        <p:spPr bwMode="auto">
          <a:xfrm>
            <a:off x="4580186" y="1556792"/>
            <a:ext cx="4279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ea typeface="ＭＳ Ｐゴシック"/>
                <a:cs typeface="ＭＳ Ｐゴシック"/>
              </a:rPr>
              <a:t>ypT0/is ypN0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842101"/>
              </p:ext>
            </p:extLst>
          </p:nvPr>
        </p:nvGraphicFramePr>
        <p:xfrm>
          <a:off x="362199" y="1998117"/>
          <a:ext cx="4192587" cy="1858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7622"/>
                <a:gridCol w="980233"/>
                <a:gridCol w="1317959"/>
                <a:gridCol w="1276773"/>
              </a:tblGrid>
              <a:tr h="304722">
                <a:tc rowSpan="4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gBRCA/RAD </a:t>
                      </a:r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lteration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722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 (n =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250)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Yes (n = 44)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731438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 = 193)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40.4%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(69/171)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45.5%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(10/22)</a:t>
                      </a: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518080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 = 101)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44.3%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(35/79)</a:t>
                      </a: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A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63.6%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(14/22)</a:t>
                      </a: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AACE"/>
                    </a:solidFill>
                  </a:tcPr>
                </a:tc>
              </a:tr>
            </a:tbl>
          </a:graphicData>
        </a:graphic>
      </p:graphicFrame>
      <p:sp>
        <p:nvSpPr>
          <p:cNvPr id="100371" name="TextBox 9"/>
          <p:cNvSpPr txBox="1">
            <a:spLocks noChangeArrowheads="1"/>
          </p:cNvSpPr>
          <p:nvPr/>
        </p:nvSpPr>
        <p:spPr bwMode="auto">
          <a:xfrm rot="-5400000">
            <a:off x="-283120" y="2675186"/>
            <a:ext cx="18637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ea typeface="ＭＳ Ｐゴシック"/>
                <a:cs typeface="ＭＳ Ｐゴシック"/>
              </a:rPr>
              <a:t>Family History for BC/OC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89722"/>
              </p:ext>
            </p:extLst>
          </p:nvPr>
        </p:nvGraphicFramePr>
        <p:xfrm>
          <a:off x="4667499" y="1988592"/>
          <a:ext cx="4192587" cy="1858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7622"/>
                <a:gridCol w="980233"/>
                <a:gridCol w="1317959"/>
                <a:gridCol w="1276773"/>
              </a:tblGrid>
              <a:tr h="304722">
                <a:tc rowSpan="4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gBRCA/RAD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Alteration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722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 (n =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250)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Yes (n = 44)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731438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 = 193)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43.9%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(75/171)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45.5%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(10/22)</a:t>
                      </a: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518080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 = 101)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82" marB="456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49.4%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(39/79)</a:t>
                      </a: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A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81.8%</a:t>
                      </a:r>
                      <a:b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(18/22)</a:t>
                      </a:r>
                    </a:p>
                  </a:txBody>
                  <a:tcPr marL="91433" marR="91433" marT="45682" marB="4568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AACE"/>
                    </a:solidFill>
                  </a:tcPr>
                </a:tc>
              </a:tr>
            </a:tbl>
          </a:graphicData>
        </a:graphic>
      </p:graphicFrame>
      <p:sp>
        <p:nvSpPr>
          <p:cNvPr id="100387" name="TextBox 11"/>
          <p:cNvSpPr txBox="1">
            <a:spLocks noChangeArrowheads="1"/>
          </p:cNvSpPr>
          <p:nvPr/>
        </p:nvSpPr>
        <p:spPr bwMode="auto">
          <a:xfrm rot="-5400000">
            <a:off x="4021386" y="2664867"/>
            <a:ext cx="1863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ea typeface="ＭＳ Ｐゴシック"/>
                <a:cs typeface="ＭＳ Ｐゴシック"/>
              </a:rPr>
              <a:t>Family History for BC/OC</a:t>
            </a:r>
          </a:p>
        </p:txBody>
      </p:sp>
      <p:sp>
        <p:nvSpPr>
          <p:cNvPr id="100388" name="TextBox 12"/>
          <p:cNvSpPr txBox="1">
            <a:spLocks noChangeArrowheads="1"/>
          </p:cNvSpPr>
          <p:nvPr/>
        </p:nvSpPr>
        <p:spPr bwMode="auto">
          <a:xfrm>
            <a:off x="284163" y="6354763"/>
            <a:ext cx="8859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ＭＳ Ｐゴシック"/>
              </a:rPr>
              <a:t>von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a typeface="ＭＳ Ｐゴシック"/>
                <a:cs typeface="ＭＳ Ｐゴシック"/>
              </a:rPr>
              <a:t>Minckwitz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ＭＳ Ｐゴシック"/>
              </a:rPr>
              <a:t> G, et al. ASCO 2014. Abstract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ＭＳ Ｐゴシック"/>
                <a:cs typeface="ＭＳ Ｐゴシック"/>
              </a:rPr>
              <a:t>1005</a:t>
            </a:r>
            <a:r>
              <a:rPr lang="en-US" sz="1400" i="1" dirty="0" smtClean="0">
                <a:solidFill>
                  <a:schemeClr val="bg2">
                    <a:lumMod val="10000"/>
                  </a:schemeClr>
                </a:solidFill>
                <a:ea typeface="ＭＳ Ｐゴシック"/>
                <a:cs typeface="ＭＳ Ｐゴシック"/>
              </a:rPr>
              <a:t>.</a:t>
            </a:r>
            <a:endParaRPr lang="en-US" sz="1400" i="1" dirty="0">
              <a:solidFill>
                <a:schemeClr val="bg2">
                  <a:lumMod val="10000"/>
                </a:schemeClr>
              </a:solidFill>
              <a:ea typeface="ＭＳ Ｐゴシック"/>
              <a:cs typeface="ＭＳ Ｐゴシック"/>
            </a:endParaRPr>
          </a:p>
          <a:p>
            <a:endParaRPr lang="en-US" sz="1400" dirty="0">
              <a:solidFill>
                <a:schemeClr val="bg2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5536" y="55172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i="1" dirty="0" smtClean="0">
                <a:solidFill>
                  <a:srgbClr val="800000"/>
                </a:solidFill>
              </a:rPr>
              <a:t>-</a:t>
            </a:r>
            <a:r>
              <a:rPr lang="en-US" b="1" i="1" dirty="0" err="1" smtClean="0">
                <a:solidFill>
                  <a:srgbClr val="800000"/>
                </a:solidFill>
              </a:rPr>
              <a:t>Germline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en-US" b="1" i="1" dirty="0">
                <a:solidFill>
                  <a:srgbClr val="800000"/>
                </a:solidFill>
              </a:rPr>
              <a:t>mutation status and family history may help identify patients who can benefit from adding carboplatin to </a:t>
            </a:r>
            <a:r>
              <a:rPr lang="en-US" b="1" i="1" dirty="0" err="1">
                <a:solidFill>
                  <a:srgbClr val="800000"/>
                </a:solidFill>
              </a:rPr>
              <a:t>neoadjuvant</a:t>
            </a:r>
            <a:r>
              <a:rPr lang="en-US" b="1" i="1" dirty="0">
                <a:solidFill>
                  <a:srgbClr val="800000"/>
                </a:solidFill>
              </a:rPr>
              <a:t> chemotherapy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5536" y="40050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-Alterations </a:t>
            </a:r>
            <a:r>
              <a:rPr lang="en-US" dirty="0"/>
              <a:t>of </a:t>
            </a:r>
            <a:r>
              <a:rPr lang="en-US" dirty="0" err="1"/>
              <a:t>g</a:t>
            </a:r>
            <a:r>
              <a:rPr lang="en-US" i="1" dirty="0" err="1"/>
              <a:t>BRCA</a:t>
            </a:r>
            <a:r>
              <a:rPr lang="en-US" dirty="0"/>
              <a:t> or g</a:t>
            </a:r>
            <a:r>
              <a:rPr lang="en-US" i="1" dirty="0"/>
              <a:t>RAD50/51</a:t>
            </a:r>
            <a:r>
              <a:rPr lang="en-US" dirty="0"/>
              <a:t> detectable in ≥ 15% of participants with TNBC from </a:t>
            </a:r>
            <a:r>
              <a:rPr lang="en-US" dirty="0" err="1"/>
              <a:t>GeparSixto</a:t>
            </a:r>
            <a:r>
              <a:rPr lang="en-US" dirty="0"/>
              <a:t> trial</a:t>
            </a:r>
          </a:p>
        </p:txBody>
      </p:sp>
      <p:sp>
        <p:nvSpPr>
          <p:cNvPr id="4" name="Rettangolo 3"/>
          <p:cNvSpPr/>
          <p:nvPr/>
        </p:nvSpPr>
        <p:spPr>
          <a:xfrm>
            <a:off x="467544" y="465313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-</a:t>
            </a:r>
            <a:r>
              <a:rPr lang="en-US" dirty="0" err="1" smtClean="0"/>
              <a:t>pCR</a:t>
            </a:r>
            <a:r>
              <a:rPr lang="en-US" dirty="0" smtClean="0"/>
              <a:t> </a:t>
            </a:r>
            <a:r>
              <a:rPr lang="en-US" dirty="0"/>
              <a:t>rates higher in patients with family history of BC/OC (49%), </a:t>
            </a:r>
            <a:r>
              <a:rPr lang="en-US" dirty="0" err="1"/>
              <a:t>g</a:t>
            </a:r>
            <a:r>
              <a:rPr lang="en-US" i="1" dirty="0" err="1"/>
              <a:t>BRCA</a:t>
            </a:r>
            <a:r>
              <a:rPr lang="en-US" i="1" dirty="0"/>
              <a:t>/RAD</a:t>
            </a:r>
            <a:r>
              <a:rPr lang="en-US" dirty="0"/>
              <a:t> alterations (55%), or both risk factors (64%) compared with neither risk factor (40%)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1675" y="238125"/>
            <a:ext cx="8442325" cy="1103313"/>
          </a:xfrm>
        </p:spPr>
        <p:txBody>
          <a:bodyPr/>
          <a:lstStyle/>
          <a:p>
            <a:r>
              <a:rPr lang="en-US" sz="3200" b="1" dirty="0">
                <a:solidFill>
                  <a:srgbClr val="800000"/>
                </a:solidFill>
                <a:latin typeface="Arial" charset="0"/>
              </a:rPr>
              <a:t>CREATE-X: Study Design</a:t>
            </a:r>
          </a:p>
        </p:txBody>
      </p:sp>
      <p:sp>
        <p:nvSpPr>
          <p:cNvPr id="7172" name="Content Placeholder 1"/>
          <p:cNvSpPr txBox="1">
            <a:spLocks/>
          </p:cNvSpPr>
          <p:nvPr/>
        </p:nvSpPr>
        <p:spPr bwMode="auto">
          <a:xfrm>
            <a:off x="392113" y="4579938"/>
            <a:ext cx="3787775" cy="18013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0"/>
              <a:buChar char="§"/>
            </a:pPr>
            <a:r>
              <a:rPr lang="en-US" sz="1800" b="1" dirty="0">
                <a:solidFill>
                  <a:srgbClr val="800000"/>
                </a:solidFill>
              </a:rPr>
              <a:t>Primary endpoint: DFS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0"/>
              <a:buChar char="§"/>
            </a:pPr>
            <a:r>
              <a:rPr lang="en-US" sz="1800" b="1" dirty="0">
                <a:solidFill>
                  <a:srgbClr val="800000"/>
                </a:solidFill>
              </a:rPr>
              <a:t>Secondary endpoints: OS</a:t>
            </a:r>
            <a:r>
              <a:rPr lang="en-US" sz="1800" dirty="0">
                <a:solidFill>
                  <a:srgbClr val="800000"/>
                </a:solidFill>
              </a:rPr>
              <a:t>, time from first day of preoperative chemotherapy to recurrence or death, safety, cost-effectiveness</a:t>
            </a:r>
          </a:p>
        </p:txBody>
      </p:sp>
      <p:sp>
        <p:nvSpPr>
          <p:cNvPr id="7173" name="Text Box 45"/>
          <p:cNvSpPr txBox="1">
            <a:spLocks noChangeArrowheads="1"/>
          </p:cNvSpPr>
          <p:nvPr/>
        </p:nvSpPr>
        <p:spPr bwMode="auto">
          <a:xfrm>
            <a:off x="733425" y="2620963"/>
            <a:ext cx="2860675" cy="181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 b="0" dirty="0" err="1">
                <a:solidFill>
                  <a:schemeClr val="tx1"/>
                </a:solidFill>
                <a:cs typeface="Arial" charset="0"/>
              </a:rPr>
              <a:t>Pts</a:t>
            </a:r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 20-74 </a:t>
            </a:r>
            <a:r>
              <a:rPr lang="en-GB" sz="1400" b="0" dirty="0" err="1">
                <a:solidFill>
                  <a:schemeClr val="tx1"/>
                </a:solidFill>
                <a:cs typeface="Arial" charset="0"/>
              </a:rPr>
              <a:t>yrs</a:t>
            </a:r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 of age 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with stage I-IIIB HER2- BC and residual disease 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(non-</a:t>
            </a:r>
            <a:r>
              <a:rPr lang="en-GB" sz="1400" b="0" dirty="0" err="1">
                <a:solidFill>
                  <a:schemeClr val="tx1"/>
                </a:solidFill>
                <a:cs typeface="Arial" charset="0"/>
              </a:rPr>
              <a:t>pCR</a:t>
            </a:r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, N+) after </a:t>
            </a:r>
            <a:r>
              <a:rPr lang="en-GB" sz="1400" b="0" dirty="0" err="1">
                <a:solidFill>
                  <a:schemeClr val="tx1"/>
                </a:solidFill>
                <a:cs typeface="Arial" charset="0"/>
              </a:rPr>
              <a:t>neoadjuvant</a:t>
            </a:r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 chemotherapy* and surgery;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ECOG PS 0 or 1; 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no previous oral </a:t>
            </a:r>
            <a:r>
              <a:rPr lang="en-GB" sz="1400" b="0" dirty="0" err="1">
                <a:solidFill>
                  <a:schemeClr val="tx1"/>
                </a:solidFill>
                <a:cs typeface="Arial" charset="0"/>
              </a:rPr>
              <a:t>fluoropyrimidines</a:t>
            </a:r>
            <a:endParaRPr lang="en-GB" sz="1400" b="0" dirty="0">
              <a:solidFill>
                <a:schemeClr val="tx1"/>
              </a:solidFill>
              <a:cs typeface="Arial" charset="0"/>
            </a:endParaRPr>
          </a:p>
          <a:p>
            <a:pPr algn="ctr"/>
            <a:r>
              <a:rPr lang="en-GB" sz="1400" b="0" dirty="0">
                <a:solidFill>
                  <a:schemeClr val="tx1"/>
                </a:solidFill>
                <a:cs typeface="Arial" charset="0"/>
              </a:rPr>
              <a:t>(N = 910)</a:t>
            </a:r>
            <a:r>
              <a:rPr lang="en-GB" sz="1400" b="0" baseline="30000" dirty="0">
                <a:solidFill>
                  <a:schemeClr val="tx1"/>
                </a:solidFill>
                <a:cs typeface="Arial" charset="0"/>
              </a:rPr>
              <a:t>†</a:t>
            </a:r>
            <a:endParaRPr lang="en-US" sz="14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270" name="Rectangle 49"/>
          <p:cNvSpPr>
            <a:spLocks noChangeArrowheads="1"/>
          </p:cNvSpPr>
          <p:nvPr/>
        </p:nvSpPr>
        <p:spPr bwMode="auto">
          <a:xfrm>
            <a:off x="4179888" y="2400300"/>
            <a:ext cx="2982912" cy="1181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/>
            <a:r>
              <a:rPr lang="en-US" sz="1400" b="1" dirty="0" smtClean="0">
                <a:solidFill>
                  <a:srgbClr val="141415"/>
                </a:solidFill>
                <a:cs typeface="Arial" charset="0"/>
              </a:rPr>
              <a:t>CAPECITABINE</a:t>
            </a:r>
            <a:endParaRPr lang="en-US" sz="1400" b="1" dirty="0">
              <a:solidFill>
                <a:srgbClr val="141415"/>
              </a:solidFill>
              <a:cs typeface="Arial" charset="0"/>
            </a:endParaRPr>
          </a:p>
          <a:p>
            <a:pPr algn="ctr"/>
            <a:r>
              <a:rPr lang="en-US" sz="1400" b="0" dirty="0">
                <a:solidFill>
                  <a:srgbClr val="141415"/>
                </a:solidFill>
                <a:cs typeface="Arial" charset="0"/>
              </a:rPr>
              <a:t>2500 mg/m²/day PO Days 1-14</a:t>
            </a:r>
          </a:p>
          <a:p>
            <a:pPr algn="ctr"/>
            <a:r>
              <a:rPr lang="en-US" sz="1400" b="0" dirty="0">
                <a:solidFill>
                  <a:srgbClr val="141415"/>
                </a:solidFill>
                <a:cs typeface="Arial" charset="0"/>
              </a:rPr>
              <a:t>Q3W for 8 cycles</a:t>
            </a:r>
            <a:r>
              <a:rPr lang="en-US" sz="1400" b="0" baseline="30000" dirty="0">
                <a:solidFill>
                  <a:srgbClr val="141415"/>
                </a:solidFill>
                <a:cs typeface="Arial" charset="0"/>
              </a:rPr>
              <a:t>‡</a:t>
            </a:r>
          </a:p>
          <a:p>
            <a:pPr algn="ctr"/>
            <a:r>
              <a:rPr lang="en-US" sz="1400" b="1" dirty="0">
                <a:solidFill>
                  <a:srgbClr val="141415"/>
                </a:solidFill>
                <a:cs typeface="Arial" charset="0"/>
              </a:rPr>
              <a:t>Hormonal therapy if ER/</a:t>
            </a:r>
            <a:r>
              <a:rPr lang="en-US" sz="1400" b="1" dirty="0" err="1">
                <a:solidFill>
                  <a:srgbClr val="141415"/>
                </a:solidFill>
                <a:cs typeface="Arial" charset="0"/>
              </a:rPr>
              <a:t>PgR</a:t>
            </a:r>
            <a:r>
              <a:rPr lang="en-US" sz="1400" b="1" dirty="0">
                <a:solidFill>
                  <a:srgbClr val="141415"/>
                </a:solidFill>
                <a:cs typeface="Arial" charset="0"/>
              </a:rPr>
              <a:t>+</a:t>
            </a:r>
          </a:p>
          <a:p>
            <a:pPr algn="ctr"/>
            <a:r>
              <a:rPr lang="en-US" sz="1400" b="0" dirty="0">
                <a:solidFill>
                  <a:srgbClr val="141415"/>
                </a:solidFill>
                <a:cs typeface="Arial" charset="0"/>
              </a:rPr>
              <a:t>(n = 455)</a:t>
            </a:r>
            <a:r>
              <a:rPr lang="en-GB" sz="1400" b="0" baseline="30000" dirty="0">
                <a:solidFill>
                  <a:schemeClr val="bg1"/>
                </a:solidFill>
                <a:cs typeface="Arial" charset="0"/>
              </a:rPr>
              <a:t>†</a:t>
            </a:r>
            <a:endParaRPr lang="en-US" sz="1400" b="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271" name="Rectangle 50"/>
          <p:cNvSpPr>
            <a:spLocks noChangeArrowheads="1"/>
          </p:cNvSpPr>
          <p:nvPr/>
        </p:nvSpPr>
        <p:spPr bwMode="auto">
          <a:xfrm>
            <a:off x="4179888" y="3759200"/>
            <a:ext cx="2981325" cy="11795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/>
            <a:r>
              <a:rPr lang="en-US" sz="1400" b="1" dirty="0">
                <a:solidFill>
                  <a:srgbClr val="141415"/>
                </a:solidFill>
                <a:cs typeface="Arial" charset="0"/>
              </a:rPr>
              <a:t>Hormonal therapy if ER/</a:t>
            </a:r>
            <a:r>
              <a:rPr lang="en-US" sz="1400" b="1" dirty="0" err="1">
                <a:solidFill>
                  <a:srgbClr val="141415"/>
                </a:solidFill>
                <a:cs typeface="Arial" charset="0"/>
              </a:rPr>
              <a:t>PgR</a:t>
            </a:r>
            <a:r>
              <a:rPr lang="en-US" sz="1400" b="1" dirty="0">
                <a:solidFill>
                  <a:srgbClr val="141415"/>
                </a:solidFill>
                <a:cs typeface="Arial" charset="0"/>
              </a:rPr>
              <a:t>+</a:t>
            </a:r>
          </a:p>
          <a:p>
            <a:pPr algn="ctr"/>
            <a:r>
              <a:rPr lang="en-US" sz="1400" b="1" dirty="0">
                <a:solidFill>
                  <a:srgbClr val="141415"/>
                </a:solidFill>
                <a:cs typeface="Arial" charset="0"/>
              </a:rPr>
              <a:t>No further therapy if ER/</a:t>
            </a:r>
            <a:r>
              <a:rPr lang="en-US" sz="1400" b="1" dirty="0" err="1">
                <a:solidFill>
                  <a:srgbClr val="141415"/>
                </a:solidFill>
                <a:cs typeface="Arial" charset="0"/>
              </a:rPr>
              <a:t>PgR</a:t>
            </a:r>
            <a:r>
              <a:rPr lang="en-US" sz="1400" b="1" dirty="0">
                <a:solidFill>
                  <a:srgbClr val="141415"/>
                </a:solidFill>
                <a:cs typeface="Arial" charset="0"/>
              </a:rPr>
              <a:t>-</a:t>
            </a:r>
          </a:p>
          <a:p>
            <a:pPr algn="ctr">
              <a:buFont typeface="Wingdings" charset="0"/>
              <a:buNone/>
            </a:pPr>
            <a:r>
              <a:rPr lang="en-US" sz="1400" b="0" dirty="0">
                <a:solidFill>
                  <a:srgbClr val="141415"/>
                </a:solidFill>
                <a:cs typeface="Arial" charset="0"/>
              </a:rPr>
              <a:t>(n = 455)</a:t>
            </a:r>
            <a:r>
              <a:rPr lang="en-GB" sz="1400" b="0" baseline="30000" dirty="0">
                <a:solidFill>
                  <a:schemeClr val="bg1"/>
                </a:solidFill>
                <a:cs typeface="Arial" charset="0"/>
              </a:rPr>
              <a:t>†</a:t>
            </a:r>
            <a:endParaRPr lang="en-US" sz="1400" b="0" dirty="0">
              <a:solidFill>
                <a:srgbClr val="141415"/>
              </a:solidFill>
              <a:cs typeface="Arial" charset="0"/>
            </a:endParaRPr>
          </a:p>
        </p:txBody>
      </p:sp>
      <p:sp>
        <p:nvSpPr>
          <p:cNvPr id="7176" name="Line 53"/>
          <p:cNvSpPr>
            <a:spLocks noChangeShapeType="1"/>
          </p:cNvSpPr>
          <p:nvPr/>
        </p:nvSpPr>
        <p:spPr bwMode="auto">
          <a:xfrm>
            <a:off x="3597275" y="3757613"/>
            <a:ext cx="466725" cy="350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7" name="Line 54"/>
          <p:cNvSpPr>
            <a:spLocks noChangeShapeType="1"/>
          </p:cNvSpPr>
          <p:nvPr/>
        </p:nvSpPr>
        <p:spPr bwMode="auto">
          <a:xfrm flipV="1">
            <a:off x="3602038" y="2752725"/>
            <a:ext cx="466725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9" name="TextBox 1"/>
          <p:cNvSpPr txBox="1">
            <a:spLocks noChangeArrowheads="1"/>
          </p:cNvSpPr>
          <p:nvPr/>
        </p:nvSpPr>
        <p:spPr bwMode="auto">
          <a:xfrm>
            <a:off x="1397000" y="1795463"/>
            <a:ext cx="4400550" cy="522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0" i="1" dirty="0">
                <a:solidFill>
                  <a:schemeClr val="tx1"/>
                </a:solidFill>
              </a:rPr>
              <a:t>Stratified by ER status, age, </a:t>
            </a:r>
            <a:r>
              <a:rPr lang="en-US" sz="1400" b="0" i="1" dirty="0" err="1">
                <a:solidFill>
                  <a:schemeClr val="tx1"/>
                </a:solidFill>
              </a:rPr>
              <a:t>neoadjuvant</a:t>
            </a:r>
            <a:r>
              <a:rPr lang="en-US" sz="1400" b="0" i="1" dirty="0">
                <a:solidFill>
                  <a:schemeClr val="tx1"/>
                </a:solidFill>
              </a:rPr>
              <a:t> chemotherapy, use of 5-FU, institution, node status</a:t>
            </a:r>
          </a:p>
        </p:txBody>
      </p:sp>
      <p:cxnSp>
        <p:nvCxnSpPr>
          <p:cNvPr id="7180" name="Straight Arrow Connector 3"/>
          <p:cNvCxnSpPr>
            <a:cxnSpLocks noChangeShapeType="1"/>
          </p:cNvCxnSpPr>
          <p:nvPr/>
        </p:nvCxnSpPr>
        <p:spPr bwMode="auto">
          <a:xfrm>
            <a:off x="3602038" y="2276475"/>
            <a:ext cx="0" cy="3524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1" name="TextBox 4"/>
          <p:cNvSpPr txBox="1">
            <a:spLocks noChangeArrowheads="1"/>
          </p:cNvSpPr>
          <p:nvPr/>
        </p:nvSpPr>
        <p:spPr bwMode="auto">
          <a:xfrm>
            <a:off x="4179888" y="5027613"/>
            <a:ext cx="4570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>
                <a:solidFill>
                  <a:schemeClr val="tx1"/>
                </a:solidFill>
              </a:rPr>
              <a:t>*Anthracycline/taxane, anthracycline containing, or docetaxel/cyclophosphamide.</a:t>
            </a:r>
          </a:p>
          <a:p>
            <a:r>
              <a:rPr lang="en-US" sz="1000" b="0" baseline="30000">
                <a:solidFill>
                  <a:schemeClr val="tx1"/>
                </a:solidFill>
              </a:rPr>
              <a:t>†</a:t>
            </a:r>
            <a:r>
              <a:rPr lang="en-US" sz="1000" b="0">
                <a:solidFill>
                  <a:schemeClr val="tx1"/>
                </a:solidFill>
              </a:rPr>
              <a:t>25 pts were removed from treatment (n = 10) and control (n = 15) arms due to failure to meet eligibility criteria.</a:t>
            </a:r>
          </a:p>
          <a:p>
            <a:r>
              <a:rPr lang="en-US" sz="1000" b="0" baseline="30000">
                <a:solidFill>
                  <a:schemeClr val="tx1"/>
                </a:solidFill>
              </a:rPr>
              <a:t>‡</a:t>
            </a:r>
            <a:r>
              <a:rPr lang="en-US" sz="1000" b="0">
                <a:solidFill>
                  <a:schemeClr val="tx1"/>
                </a:solidFill>
              </a:rPr>
              <a:t>IDMC recommended extension to 8 cycles following interim safety analysis </a:t>
            </a:r>
          </a:p>
          <a:p>
            <a:r>
              <a:rPr lang="en-US" sz="1000" b="0">
                <a:solidFill>
                  <a:schemeClr val="tx1"/>
                </a:solidFill>
              </a:rPr>
              <a:t>of first 50 pts receiving 6 cycles.</a:t>
            </a:r>
            <a:r>
              <a:rPr lang="en-US" sz="1000" b="0" baseline="30000">
                <a:solidFill>
                  <a:schemeClr val="tx1"/>
                </a:solidFill>
              </a:rPr>
              <a:t>[2] </a:t>
            </a:r>
          </a:p>
        </p:txBody>
      </p:sp>
      <p:sp>
        <p:nvSpPr>
          <p:cNvPr id="7182" name="Text Box 11"/>
          <p:cNvSpPr txBox="1">
            <a:spLocks noChangeArrowheads="1"/>
          </p:cNvSpPr>
          <p:nvPr/>
        </p:nvSpPr>
        <p:spPr bwMode="auto">
          <a:xfrm>
            <a:off x="4355976" y="6321545"/>
            <a:ext cx="4608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 b="0" dirty="0">
                <a:solidFill>
                  <a:schemeClr val="tx1"/>
                </a:solidFill>
              </a:rPr>
              <a:t>1. </a:t>
            </a:r>
            <a:r>
              <a:rPr lang="en-US" sz="1400" b="0" dirty="0" err="1">
                <a:solidFill>
                  <a:schemeClr val="tx1"/>
                </a:solidFill>
              </a:rPr>
              <a:t>Toi</a:t>
            </a:r>
            <a:r>
              <a:rPr lang="en-US" sz="1400" b="0" dirty="0">
                <a:solidFill>
                  <a:schemeClr val="tx1"/>
                </a:solidFill>
              </a:rPr>
              <a:t> M, et al. SABCS 2015. Abstract S1-07.</a:t>
            </a:r>
            <a:r>
              <a:rPr lang="de-DE" sz="1400" b="0" dirty="0">
                <a:solidFill>
                  <a:schemeClr val="tx1"/>
                </a:solidFill>
              </a:rPr>
              <a:t> </a:t>
            </a:r>
            <a:endParaRPr lang="en-US" sz="1400" b="0" dirty="0">
              <a:solidFill>
                <a:schemeClr val="tx1"/>
              </a:solidFill>
            </a:endParaRPr>
          </a:p>
          <a:p>
            <a:pPr eaLnBrk="1" hangingPunct="1">
              <a:buFont typeface="Wingdings" charset="0"/>
              <a:buNone/>
            </a:pPr>
            <a:r>
              <a:rPr lang="en-US" sz="1400" b="0" dirty="0">
                <a:solidFill>
                  <a:schemeClr val="tx1"/>
                </a:solidFill>
              </a:rPr>
              <a:t>2. </a:t>
            </a:r>
            <a:r>
              <a:rPr lang="en-US" sz="1400" b="0" dirty="0" err="1">
                <a:solidFill>
                  <a:schemeClr val="tx1"/>
                </a:solidFill>
              </a:rPr>
              <a:t>Ohtani</a:t>
            </a:r>
            <a:r>
              <a:rPr lang="en-US" sz="1400" b="0" dirty="0">
                <a:solidFill>
                  <a:schemeClr val="tx1"/>
                </a:solidFill>
              </a:rPr>
              <a:t> S, et al. SABCS 2013. Abstract P3-12-03</a:t>
            </a:r>
            <a:r>
              <a:rPr lang="en-US" sz="1400" b="0" dirty="0">
                <a:solidFill>
                  <a:schemeClr val="bg2"/>
                </a:solidFill>
              </a:rPr>
              <a:t>.</a:t>
            </a:r>
          </a:p>
        </p:txBody>
      </p:sp>
      <p:cxnSp>
        <p:nvCxnSpPr>
          <p:cNvPr id="7183" name="Straight Arrow Connector 13"/>
          <p:cNvCxnSpPr>
            <a:cxnSpLocks noChangeShapeType="1"/>
          </p:cNvCxnSpPr>
          <p:nvPr/>
        </p:nvCxnSpPr>
        <p:spPr bwMode="auto">
          <a:xfrm>
            <a:off x="7164388" y="2081213"/>
            <a:ext cx="0" cy="2746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4" name="TextBox 15"/>
          <p:cNvSpPr txBox="1">
            <a:spLocks noChangeArrowheads="1"/>
          </p:cNvSpPr>
          <p:nvPr/>
        </p:nvSpPr>
        <p:spPr bwMode="auto">
          <a:xfrm>
            <a:off x="6635750" y="1790700"/>
            <a:ext cx="1052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None/>
            </a:pPr>
            <a:r>
              <a:rPr lang="en-US" sz="1400" i="1">
                <a:solidFill>
                  <a:schemeClr val="tx1"/>
                </a:solidFill>
                <a:ea typeface="MS PGothic" charset="0"/>
                <a:cs typeface="MS PGothic" charset="0"/>
              </a:rPr>
              <a:t>Wk 24</a:t>
            </a:r>
          </a:p>
        </p:txBody>
      </p:sp>
    </p:spTree>
    <p:extLst>
      <p:ext uri="{BB962C8B-B14F-4D97-AF65-F5344CB8AC3E}">
        <p14:creationId xmlns:p14="http://schemas.microsoft.com/office/powerpoint/2010/main" val="387586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3"/>
          <p:cNvSpPr>
            <a:spLocks noGrp="1" noChangeArrowheads="1"/>
          </p:cNvSpPr>
          <p:nvPr>
            <p:ph type="title"/>
          </p:nvPr>
        </p:nvSpPr>
        <p:spPr>
          <a:xfrm>
            <a:off x="377825" y="238125"/>
            <a:ext cx="8442325" cy="1103313"/>
          </a:xfrm>
        </p:spPr>
        <p:txBody>
          <a:bodyPr/>
          <a:lstStyle/>
          <a:p>
            <a:r>
              <a:rPr lang="en-US" sz="3200" b="1" dirty="0">
                <a:solidFill>
                  <a:srgbClr val="800000"/>
                </a:solidFill>
                <a:latin typeface="Arial" charset="0"/>
              </a:rPr>
              <a:t>CREATE-X: 5-Yr Efficacy</a:t>
            </a:r>
          </a:p>
        </p:txBody>
      </p:sp>
      <p:sp>
        <p:nvSpPr>
          <p:cNvPr id="10243" name="Content Placeholder 1"/>
          <p:cNvSpPr>
            <a:spLocks noGrp="1"/>
          </p:cNvSpPr>
          <p:nvPr>
            <p:ph idx="1"/>
          </p:nvPr>
        </p:nvSpPr>
        <p:spPr>
          <a:xfrm>
            <a:off x="374650" y="1512888"/>
            <a:ext cx="8455025" cy="947737"/>
          </a:xfrm>
        </p:spPr>
        <p:txBody>
          <a:bodyPr/>
          <a:lstStyle/>
          <a:p>
            <a:r>
              <a:rPr lang="en-US" sz="2000" b="1" dirty="0" err="1">
                <a:latin typeface="Arial" charset="0"/>
              </a:rPr>
              <a:t>Capecitabine</a:t>
            </a:r>
            <a:r>
              <a:rPr lang="en-US" sz="2000" b="1" dirty="0">
                <a:latin typeface="Arial" charset="0"/>
              </a:rPr>
              <a:t> achieved significantly higher 5-yr DFS and OS in HER2- BC </a:t>
            </a:r>
            <a:r>
              <a:rPr lang="en-US" sz="2000" b="1" dirty="0" err="1">
                <a:latin typeface="Arial" charset="0"/>
              </a:rPr>
              <a:t>pts</a:t>
            </a:r>
            <a:r>
              <a:rPr lang="en-US" sz="2000" b="1" dirty="0">
                <a:latin typeface="Arial" charset="0"/>
              </a:rPr>
              <a:t> with residual disease</a:t>
            </a:r>
          </a:p>
        </p:txBody>
      </p:sp>
      <p:graphicFrame>
        <p:nvGraphicFramePr>
          <p:cNvPr id="9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576855"/>
              </p:ext>
            </p:extLst>
          </p:nvPr>
        </p:nvGraphicFramePr>
        <p:xfrm>
          <a:off x="395536" y="2780928"/>
          <a:ext cx="8461375" cy="2194063"/>
        </p:xfrm>
        <a:graphic>
          <a:graphicData uri="http://schemas.openxmlformats.org/drawingml/2006/table">
            <a:tbl>
              <a:tblPr/>
              <a:tblGrid>
                <a:gridCol w="2135187">
                  <a:extLst>
                    <a:ext uri="{9D8B030D-6E8A-4147-A177-3AD203B41FA5}"/>
                  </a:extLst>
                </a:gridCol>
                <a:gridCol w="1733687">
                  <a:extLst>
                    <a:ext uri="{9D8B030D-6E8A-4147-A177-3AD203B41FA5}"/>
                  </a:extLst>
                </a:gridCol>
                <a:gridCol w="1806941">
                  <a:extLst>
                    <a:ext uri="{9D8B030D-6E8A-4147-A177-3AD203B41FA5}"/>
                  </a:extLst>
                </a:gridCol>
                <a:gridCol w="1600744">
                  <a:extLst>
                    <a:ext uri="{9D8B030D-6E8A-4147-A177-3AD203B41FA5}"/>
                  </a:extLst>
                </a:gridCol>
                <a:gridCol w="1184816">
                  <a:extLst>
                    <a:ext uri="{9D8B030D-6E8A-4147-A177-3AD203B41FA5}"/>
                  </a:extLst>
                </a:gridCol>
              </a:tblGrid>
              <a:tr h="914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Characteristic, %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1800" b="1" dirty="0" smtClean="0">
                          <a:latin typeface="+mj-lt"/>
                        </a:rPr>
                        <a:t>Capecitabine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(n = 440)</a:t>
                      </a:r>
                    </a:p>
                  </a:txBody>
                  <a:tcPr marL="91300" marR="91300" marT="45657" marB="4565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1800" b="1" baseline="0" dirty="0" smtClean="0">
                          <a:latin typeface="+mj-lt"/>
                        </a:rPr>
                        <a:t>No Capecitabine</a:t>
                      </a:r>
                      <a:endParaRPr lang="en-US" altLang="en-US" sz="1800" b="1" dirty="0" smtClean="0"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(n = 445)</a:t>
                      </a:r>
                    </a:p>
                  </a:txBody>
                  <a:tcPr marL="91300" marR="91300" marT="45657" marB="4565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HR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(95% CI)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Value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/>
                </a:extLst>
              </a:tr>
              <a:tr h="639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5-yr DFS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74.1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67.7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0.70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(0.53-0.93)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.00524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/>
                </a:extLst>
              </a:tr>
              <a:tr h="639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5-yr OS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89.2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83.9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0.60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(0.40-0.92)</a:t>
                      </a: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&lt; .01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300" marR="91300" marT="45653" marB="4565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285750" y="6357938"/>
            <a:ext cx="600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6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FEFDDE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defRPr>
                <a:solidFill>
                  <a:srgbClr val="FEFDDE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 b="0" dirty="0" err="1">
                <a:solidFill>
                  <a:schemeClr val="tx1"/>
                </a:solidFill>
              </a:rPr>
              <a:t>Toi</a:t>
            </a:r>
            <a:r>
              <a:rPr lang="en-US" sz="1400" b="0" dirty="0">
                <a:solidFill>
                  <a:schemeClr val="tx1"/>
                </a:solidFill>
              </a:rPr>
              <a:t> M, et al. SABCS 2015. Abstract S1-07</a:t>
            </a:r>
            <a:r>
              <a:rPr lang="en-US" sz="1400" b="0" dirty="0">
                <a:solidFill>
                  <a:schemeClr val="bg2"/>
                </a:solidFill>
              </a:rPr>
              <a:t>.</a:t>
            </a:r>
            <a:r>
              <a:rPr lang="de-DE" sz="1400" b="0" dirty="0">
                <a:solidFill>
                  <a:schemeClr val="bg2"/>
                </a:solidFill>
              </a:rPr>
              <a:t> </a:t>
            </a:r>
            <a:endParaRPr lang="en-US" sz="14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8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3656"/>
            <a:ext cx="5472608" cy="26030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581128"/>
            <a:ext cx="5778500" cy="1917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463800"/>
            <a:ext cx="5791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0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PARPi and TNBC</a:t>
            </a:r>
          </a:p>
        </p:txBody>
      </p:sp>
      <p:pic>
        <p:nvPicPr>
          <p:cNvPr id="2344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Leisha Emens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79712" y="188640"/>
            <a:ext cx="5520637" cy="369332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800000"/>
                </a:solidFill>
              </a:rPr>
              <a:t>Poly</a:t>
            </a:r>
            <a:r>
              <a:rPr lang="it-IT" b="1" dirty="0" smtClean="0">
                <a:solidFill>
                  <a:srgbClr val="800000"/>
                </a:solidFill>
              </a:rPr>
              <a:t> ADP </a:t>
            </a:r>
            <a:r>
              <a:rPr lang="it-IT" b="1" dirty="0" err="1" smtClean="0">
                <a:solidFill>
                  <a:srgbClr val="800000"/>
                </a:solidFill>
              </a:rPr>
              <a:t>Ribose</a:t>
            </a:r>
            <a:r>
              <a:rPr lang="it-IT" b="1" dirty="0" smtClean="0">
                <a:solidFill>
                  <a:srgbClr val="800000"/>
                </a:solidFill>
              </a:rPr>
              <a:t> </a:t>
            </a:r>
            <a:r>
              <a:rPr lang="it-IT" b="1" dirty="0" err="1" smtClean="0">
                <a:solidFill>
                  <a:srgbClr val="800000"/>
                </a:solidFill>
              </a:rPr>
              <a:t>Polymerase</a:t>
            </a:r>
            <a:r>
              <a:rPr lang="it-IT" b="1" dirty="0" smtClean="0">
                <a:solidFill>
                  <a:srgbClr val="800000"/>
                </a:solidFill>
              </a:rPr>
              <a:t>  </a:t>
            </a:r>
            <a:r>
              <a:rPr lang="it-IT" b="1" dirty="0" err="1" smtClean="0">
                <a:solidFill>
                  <a:srgbClr val="800000"/>
                </a:solidFill>
              </a:rPr>
              <a:t>Inhibitors</a:t>
            </a:r>
            <a:r>
              <a:rPr lang="it-IT" b="1" dirty="0" smtClean="0">
                <a:solidFill>
                  <a:srgbClr val="800000"/>
                </a:solidFill>
              </a:rPr>
              <a:t> &amp; TNBC </a:t>
            </a:r>
            <a:endParaRPr lang="it-IT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PARP Inhibitors in Development</a:t>
            </a:r>
          </a:p>
        </p:txBody>
      </p:sp>
      <p:pic>
        <p:nvPicPr>
          <p:cNvPr id="314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Rebecca Dent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9E0E2A"/>
                </a:solidFill>
              </a:rPr>
              <a:t>Triple Negative BC (TNBC)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15616" y="1412776"/>
            <a:ext cx="771236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err="1" smtClean="0"/>
              <a:t>Defined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negative for ER </a:t>
            </a:r>
            <a:r>
              <a:rPr lang="it-IT" sz="2000" dirty="0" err="1" smtClean="0"/>
              <a:t>PgR</a:t>
            </a:r>
            <a:r>
              <a:rPr lang="it-IT" sz="2000" dirty="0" smtClean="0"/>
              <a:t> &amp; Her2 </a:t>
            </a:r>
            <a:r>
              <a:rPr lang="it-IT" sz="2000" dirty="0" err="1" smtClean="0"/>
              <a:t>receptors</a:t>
            </a:r>
            <a:endParaRPr lang="it-IT" sz="2000" dirty="0" smtClean="0"/>
          </a:p>
          <a:p>
            <a:pPr marL="285750" indent="-285750">
              <a:buFont typeface="Arial"/>
              <a:buChar char="•"/>
            </a:pP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 err="1" smtClean="0"/>
              <a:t>Rapresents</a:t>
            </a:r>
            <a:r>
              <a:rPr lang="it-IT" sz="2000" dirty="0" smtClean="0"/>
              <a:t> </a:t>
            </a:r>
            <a:r>
              <a:rPr lang="it-IT" sz="2000" dirty="0" err="1" smtClean="0"/>
              <a:t>about</a:t>
            </a:r>
            <a:r>
              <a:rPr lang="it-IT" sz="2000" dirty="0" smtClean="0"/>
              <a:t> 15% of </a:t>
            </a:r>
            <a:r>
              <a:rPr lang="it-IT" sz="2000" dirty="0" err="1" smtClean="0"/>
              <a:t>all</a:t>
            </a:r>
            <a:r>
              <a:rPr lang="it-IT" sz="2000" dirty="0" smtClean="0"/>
              <a:t> BC</a:t>
            </a:r>
          </a:p>
          <a:p>
            <a:pPr marL="285750" indent="-285750">
              <a:buFont typeface="Arial"/>
              <a:buChar char="•"/>
            </a:pP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More </a:t>
            </a:r>
            <a:r>
              <a:rPr lang="it-IT" sz="2000" dirty="0" err="1" smtClean="0"/>
              <a:t>likely</a:t>
            </a:r>
            <a:r>
              <a:rPr lang="it-IT" sz="2000" dirty="0" smtClean="0"/>
              <a:t> to </a:t>
            </a:r>
            <a:r>
              <a:rPr lang="it-IT" sz="2000" dirty="0" err="1" smtClean="0"/>
              <a:t>present</a:t>
            </a:r>
            <a:r>
              <a:rPr lang="it-IT" sz="2000" dirty="0" smtClean="0"/>
              <a:t> in </a:t>
            </a:r>
            <a:r>
              <a:rPr lang="it-IT" sz="2000" dirty="0" err="1" smtClean="0"/>
              <a:t>younger</a:t>
            </a:r>
            <a:r>
              <a:rPr lang="it-IT" sz="2000" dirty="0" smtClean="0"/>
              <a:t> </a:t>
            </a:r>
            <a:r>
              <a:rPr lang="it-IT" sz="2000" dirty="0" err="1" smtClean="0"/>
              <a:t>women</a:t>
            </a:r>
            <a:r>
              <a:rPr lang="it-IT" sz="2000" dirty="0" smtClean="0"/>
              <a:t> (&lt; 40 </a:t>
            </a:r>
            <a:r>
              <a:rPr lang="it-IT" sz="2000" dirty="0" err="1" smtClean="0"/>
              <a:t>yrs</a:t>
            </a:r>
            <a:r>
              <a:rPr lang="it-IT" sz="2000" dirty="0" smtClean="0"/>
              <a:t> </a:t>
            </a:r>
            <a:r>
              <a:rPr lang="it-IT" sz="2000" dirty="0" err="1" smtClean="0"/>
              <a:t>old</a:t>
            </a:r>
            <a:r>
              <a:rPr lang="it-IT" sz="2000" dirty="0" smtClean="0"/>
              <a:t>) </a:t>
            </a:r>
          </a:p>
          <a:p>
            <a:r>
              <a:rPr lang="it-IT" sz="2000" dirty="0" smtClean="0"/>
              <a:t>     or in </a:t>
            </a:r>
            <a:r>
              <a:rPr lang="it-IT" sz="2000" dirty="0" err="1" smtClean="0"/>
              <a:t>women</a:t>
            </a:r>
            <a:r>
              <a:rPr lang="it-IT" sz="2000" dirty="0" smtClean="0"/>
              <a:t>  Africa-America or </a:t>
            </a:r>
            <a:r>
              <a:rPr lang="it-IT" sz="2000" dirty="0" err="1" smtClean="0"/>
              <a:t>Hispanic</a:t>
            </a:r>
            <a:r>
              <a:rPr lang="it-IT" sz="2000" dirty="0" smtClean="0"/>
              <a:t> background</a:t>
            </a:r>
          </a:p>
          <a:p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 err="1" smtClean="0"/>
              <a:t>May</a:t>
            </a:r>
            <a:r>
              <a:rPr lang="it-IT" sz="2000" dirty="0" smtClean="0"/>
              <a:t> be </a:t>
            </a:r>
            <a:r>
              <a:rPr lang="it-IT" sz="2000" dirty="0" err="1" smtClean="0"/>
              <a:t>associated</a:t>
            </a:r>
            <a:r>
              <a:rPr lang="it-IT" sz="2000" dirty="0" smtClean="0"/>
              <a:t> with </a:t>
            </a:r>
            <a:r>
              <a:rPr lang="it-IT" sz="2000" dirty="0" err="1" smtClean="0"/>
              <a:t>having</a:t>
            </a:r>
            <a:r>
              <a:rPr lang="it-IT" sz="2000" dirty="0" smtClean="0"/>
              <a:t> an </a:t>
            </a:r>
            <a:r>
              <a:rPr lang="it-IT" sz="2000" dirty="0" err="1" smtClean="0"/>
              <a:t>inherited</a:t>
            </a:r>
            <a:r>
              <a:rPr lang="it-IT" sz="2000" dirty="0" smtClean="0"/>
              <a:t> </a:t>
            </a:r>
            <a:r>
              <a:rPr lang="it-IT" sz="2000" dirty="0" err="1" smtClean="0"/>
              <a:t>mutation</a:t>
            </a:r>
            <a:r>
              <a:rPr lang="it-IT" sz="2000" dirty="0" smtClean="0"/>
              <a:t> in </a:t>
            </a:r>
          </a:p>
          <a:p>
            <a:r>
              <a:rPr lang="it-IT" sz="2000" dirty="0" smtClean="0"/>
              <a:t>     BRCA ½ </a:t>
            </a:r>
            <a:r>
              <a:rPr lang="it-IT" sz="2000" dirty="0" err="1" smtClean="0"/>
              <a:t>genes</a:t>
            </a:r>
            <a:endParaRPr lang="it-IT" sz="2000" dirty="0" smtClean="0"/>
          </a:p>
          <a:p>
            <a:pPr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TNBC and basal-like breast cancer overlap but are not </a:t>
            </a:r>
            <a:r>
              <a:rPr lang="en-US" sz="2000" dirty="0" smtClean="0"/>
              <a:t>identical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TNBC is generally initially </a:t>
            </a:r>
            <a:r>
              <a:rPr lang="en-US" sz="2000" dirty="0" err="1"/>
              <a:t>chemosensitive</a:t>
            </a:r>
            <a:r>
              <a:rPr lang="en-US" sz="2000" dirty="0"/>
              <a:t> but aggressive </a:t>
            </a:r>
          </a:p>
          <a:p>
            <a:pPr>
              <a:spcBef>
                <a:spcPct val="20000"/>
              </a:spcBef>
            </a:pPr>
            <a:r>
              <a:rPr lang="en-US" sz="2000" dirty="0"/>
              <a:t>     with a characteristic relapse </a:t>
            </a:r>
            <a:r>
              <a:rPr lang="en-US" sz="2000" dirty="0" smtClean="0"/>
              <a:t>pattern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PARP inhibition focused on gBRCA companion diagnostic group including those with TNBC</a:t>
            </a:r>
          </a:p>
        </p:txBody>
      </p:sp>
      <p:pic>
        <p:nvPicPr>
          <p:cNvPr id="310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Rebecca Dent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OlympiAD study design</a:t>
            </a:r>
          </a:p>
        </p:txBody>
      </p:sp>
      <p:pic>
        <p:nvPicPr>
          <p:cNvPr id="184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100392" y="1988840"/>
            <a:ext cx="2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64088" y="6021288"/>
            <a:ext cx="3366965" cy="307777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*</a:t>
            </a:r>
            <a:r>
              <a:rPr lang="it-IT" sz="1400" b="1" dirty="0" err="1" smtClean="0"/>
              <a:t>Blinded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Independent</a:t>
            </a:r>
            <a:r>
              <a:rPr lang="it-IT" sz="1400" b="1" dirty="0" smtClean="0"/>
              <a:t> Central </a:t>
            </a:r>
            <a:r>
              <a:rPr lang="it-IT" sz="1400" b="1" dirty="0" err="1" smtClean="0"/>
              <a:t>Review</a:t>
            </a:r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5" name="Rettangolo 4"/>
          <p:cNvSpPr/>
          <p:nvPr/>
        </p:nvSpPr>
        <p:spPr>
          <a:xfrm>
            <a:off x="395536" y="1556792"/>
            <a:ext cx="2880320" cy="936104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516216" y="1484784"/>
            <a:ext cx="2304256" cy="936104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Patient characteristics</a:t>
            </a:r>
          </a:p>
        </p:txBody>
      </p:sp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5536" y="3933056"/>
            <a:ext cx="7848872" cy="57606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Primary endpoint: progression-free survival by BICR</a:t>
            </a:r>
          </a:p>
        </p:txBody>
      </p:sp>
      <p:pic>
        <p:nvPicPr>
          <p:cNvPr id="1894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60032" y="5949280"/>
            <a:ext cx="4031873" cy="369332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*</a:t>
            </a:r>
            <a:r>
              <a:rPr lang="it-IT" dirty="0" err="1"/>
              <a:t>Blinded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Central </a:t>
            </a:r>
            <a:r>
              <a:rPr lang="it-IT" dirty="0" err="1"/>
              <a:t>Review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Time to second progression or death (PFS2) &lt;br /&gt;by investigator assessment</a:t>
            </a:r>
          </a:p>
        </p:txBody>
      </p:sp>
      <p:pic>
        <p:nvPicPr>
          <p:cNvPr id="1904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Overall survival (interim analysis; 46% data maturity)</a:t>
            </a:r>
          </a:p>
        </p:txBody>
      </p:sp>
      <p:pic>
        <p:nvPicPr>
          <p:cNvPr id="191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Objective response by BICR</a:t>
            </a:r>
          </a:p>
        </p:txBody>
      </p:sp>
      <p:pic>
        <p:nvPicPr>
          <p:cNvPr id="1925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Subgroup analyses: PFS by BICR</a:t>
            </a:r>
          </a:p>
        </p:txBody>
      </p:sp>
      <p:pic>
        <p:nvPicPr>
          <p:cNvPr id="193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47664" y="4653136"/>
            <a:ext cx="2232248" cy="5760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508104" y="4653136"/>
            <a:ext cx="2520280" cy="5760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Subgroup analyses: PFS by BICR</a:t>
            </a:r>
          </a:p>
        </p:txBody>
      </p:sp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91680" y="4653136"/>
            <a:ext cx="2088232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940152" y="4653136"/>
            <a:ext cx="1656184" cy="5760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Subgroup analyses: PFS by BICR</a:t>
            </a:r>
          </a:p>
        </p:txBody>
      </p:sp>
      <p:pic>
        <p:nvPicPr>
          <p:cNvPr id="195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 txBox="1">
            <a:spLocks noChangeArrowheads="1"/>
          </p:cNvSpPr>
          <p:nvPr/>
        </p:nvSpPr>
        <p:spPr bwMode="auto">
          <a:xfrm>
            <a:off x="468313" y="4762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 dirty="0">
                <a:solidFill>
                  <a:srgbClr val="9E0E2A"/>
                </a:solidFill>
                <a:ea typeface="ＭＳ Ｐゴシック"/>
                <a:cs typeface="ＭＳ Ｐゴシック"/>
              </a:rPr>
              <a:t>Clinical Characteristic of Metastatic TNBC</a:t>
            </a:r>
          </a:p>
        </p:txBody>
      </p:sp>
      <p:sp>
        <p:nvSpPr>
          <p:cNvPr id="73730" name="Rectangle 3"/>
          <p:cNvSpPr txBox="1">
            <a:spLocks noChangeArrowheads="1"/>
          </p:cNvSpPr>
          <p:nvPr/>
        </p:nvSpPr>
        <p:spPr bwMode="auto">
          <a:xfrm>
            <a:off x="385763" y="1828800"/>
            <a:ext cx="4151312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>
                <a:solidFill>
                  <a:srgbClr val="000000"/>
                </a:solidFill>
                <a:ea typeface="ＭＳ Ｐゴシック"/>
                <a:cs typeface="ＭＳ Ｐゴシック"/>
              </a:rPr>
              <a:t>No consistent association with nodal status or stage</a:t>
            </a:r>
          </a:p>
          <a:p>
            <a:pPr marL="342900" indent="-3429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>
                <a:solidFill>
                  <a:srgbClr val="000000"/>
                </a:solidFill>
                <a:ea typeface="ＭＳ Ｐゴシック"/>
                <a:cs typeface="ＭＳ Ｐゴシック"/>
              </a:rPr>
              <a:t>Relapse pattern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70C0"/>
              </a:buClr>
              <a:buFont typeface="Arial" charset="0"/>
              <a:buChar char="–"/>
            </a:pPr>
            <a:r>
              <a:rPr lang="en-US" sz="2200">
                <a:solidFill>
                  <a:srgbClr val="000000"/>
                </a:solidFill>
                <a:ea typeface="ＭＳ Ｐゴシック"/>
                <a:cs typeface="ＭＳ Ｐゴシック"/>
              </a:rPr>
              <a:t>Higher risk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70C0"/>
              </a:buClr>
              <a:buFont typeface="Arial" charset="0"/>
              <a:buChar char="–"/>
            </a:pPr>
            <a:r>
              <a:rPr lang="en-US" sz="2200">
                <a:solidFill>
                  <a:srgbClr val="000000"/>
                </a:solidFill>
                <a:ea typeface="ＭＳ Ｐゴシック"/>
                <a:cs typeface="ＭＳ Ｐゴシック"/>
              </a:rPr>
              <a:t>Early timing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70C0"/>
              </a:buClr>
              <a:buFont typeface="Arial" charset="0"/>
              <a:buChar char="–"/>
            </a:pPr>
            <a:r>
              <a:rPr lang="en-US" sz="2200">
                <a:solidFill>
                  <a:srgbClr val="000000"/>
                </a:solidFill>
                <a:ea typeface="ＭＳ Ｐゴシック"/>
                <a:cs typeface="ＭＳ Ｐゴシック"/>
              </a:rPr>
              <a:t>Sites differ from luminal: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70C0"/>
              </a:buClr>
              <a:buFont typeface="Arial" charset="0"/>
              <a:buChar char="–"/>
            </a:pPr>
            <a:r>
              <a:rPr lang="en-US" sz="2000">
                <a:solidFill>
                  <a:srgbClr val="000000"/>
                </a:solidFill>
                <a:ea typeface="ＭＳ Ｐゴシック"/>
                <a:cs typeface="ＭＳ Ｐゴシック"/>
              </a:rPr>
              <a:t>CNS  </a:t>
            </a:r>
            <a:r>
              <a:rPr lang="en-US" sz="2000" b="1">
                <a:solidFill>
                  <a:srgbClr val="9E0E2A"/>
                </a:solidFill>
                <a:ea typeface="ＭＳ Ｐゴシック"/>
                <a:cs typeface="ＭＳ Ｐゴシック"/>
              </a:rPr>
              <a:t>46% </a:t>
            </a:r>
            <a:r>
              <a:rPr lang="en-US" sz="2000">
                <a:solidFill>
                  <a:srgbClr val="000000"/>
                </a:solidFill>
                <a:ea typeface="ＭＳ Ｐゴシック"/>
                <a:cs typeface="ＭＳ Ｐゴシック"/>
              </a:rPr>
              <a:t/>
            </a:r>
            <a:br>
              <a:rPr lang="en-US" sz="2000">
                <a:solidFill>
                  <a:srgbClr val="000000"/>
                </a:solidFill>
                <a:ea typeface="ＭＳ Ｐゴシック"/>
                <a:cs typeface="ＭＳ Ｐゴシック"/>
              </a:rPr>
            </a:br>
            <a:endParaRPr lang="en-US" sz="16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graphicFrame>
        <p:nvGraphicFramePr>
          <p:cNvPr id="105" name="Group 46"/>
          <p:cNvGraphicFramePr>
            <a:graphicFrameLocks/>
          </p:cNvGraphicFramePr>
          <p:nvPr/>
        </p:nvGraphicFramePr>
        <p:xfrm>
          <a:off x="3890963" y="4787900"/>
          <a:ext cx="4956175" cy="1360489"/>
        </p:xfrm>
        <a:graphic>
          <a:graphicData uri="http://schemas.openxmlformats.org/drawingml/2006/table">
            <a:tbl>
              <a:tblPr/>
              <a:tblGrid>
                <a:gridCol w="851598"/>
                <a:gridCol w="528888"/>
                <a:gridCol w="932276"/>
                <a:gridCol w="1430600"/>
                <a:gridCol w="1212813"/>
              </a:tblGrid>
              <a:tr h="354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7930" marR="77930" marT="45683" marB="45683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85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85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Bone, %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85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 Tissue, %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85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Viscera, %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85B8"/>
                    </a:solidFill>
                  </a:tcPr>
                </a:tc>
              </a:tr>
              <a:tr h="335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TNBC</a:t>
                      </a:r>
                    </a:p>
                  </a:txBody>
                  <a:tcPr marL="77930" marR="77930" marT="45683" marB="45683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79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74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335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ER+</a:t>
                      </a:r>
                    </a:p>
                  </a:txBody>
                  <a:tcPr marL="77930" marR="77930" marT="45683" marB="45683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123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54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</a:tr>
              <a:tr h="335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HER2+</a:t>
                      </a:r>
                    </a:p>
                  </a:txBody>
                  <a:tcPr marL="77930" marR="77930" marT="45683" marB="45683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81</a:t>
                      </a:r>
                    </a:p>
                  </a:txBody>
                  <a:tcPr marL="77930" marR="77930" marT="45683" marB="4568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</a:tbl>
          </a:graphicData>
        </a:graphic>
      </p:graphicFrame>
      <p:sp>
        <p:nvSpPr>
          <p:cNvPr id="106" name="Text Box 47"/>
          <p:cNvSpPr txBox="1">
            <a:spLocks noChangeArrowheads="1"/>
          </p:cNvSpPr>
          <p:nvPr/>
        </p:nvSpPr>
        <p:spPr bwMode="auto">
          <a:xfrm>
            <a:off x="284163" y="6373813"/>
            <a:ext cx="79740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pitchFamily="34" charset="0"/>
              <a:buNone/>
              <a:defRPr/>
            </a:pPr>
            <a:r>
              <a:rPr lang="en-US" sz="1400" kern="0" dirty="0" err="1">
                <a:solidFill>
                  <a:srgbClr val="CDCDCF">
                    <a:lumMod val="25000"/>
                  </a:srgbClr>
                </a:solidFill>
                <a:latin typeface="Arial" pitchFamily="34" charset="0"/>
              </a:rPr>
              <a:t>Liedtke</a:t>
            </a:r>
            <a:r>
              <a:rPr lang="en-US" sz="1400" kern="0" dirty="0">
                <a:solidFill>
                  <a:srgbClr val="CDCDCF">
                    <a:lumMod val="25000"/>
                  </a:srgbClr>
                </a:solidFill>
                <a:latin typeface="Arial" pitchFamily="34" charset="0"/>
              </a:rPr>
              <a:t> C, et al. J </a:t>
            </a:r>
            <a:r>
              <a:rPr lang="en-US" sz="1400" kern="0" dirty="0" err="1">
                <a:solidFill>
                  <a:srgbClr val="CDCDCF">
                    <a:lumMod val="25000"/>
                  </a:srgbClr>
                </a:solidFill>
                <a:latin typeface="Arial" pitchFamily="34" charset="0"/>
              </a:rPr>
              <a:t>Clin</a:t>
            </a:r>
            <a:r>
              <a:rPr lang="en-US" sz="1400" kern="0" dirty="0">
                <a:solidFill>
                  <a:srgbClr val="CDCDCF">
                    <a:lumMod val="25000"/>
                  </a:srgbClr>
                </a:solidFill>
                <a:latin typeface="Arial" pitchFamily="34" charset="0"/>
              </a:rPr>
              <a:t> </a:t>
            </a:r>
            <a:r>
              <a:rPr lang="en-US" sz="1400" kern="0" dirty="0" err="1">
                <a:solidFill>
                  <a:srgbClr val="CDCDCF">
                    <a:lumMod val="25000"/>
                  </a:srgbClr>
                </a:solidFill>
                <a:latin typeface="Arial" pitchFamily="34" charset="0"/>
              </a:rPr>
              <a:t>Oncol</a:t>
            </a:r>
            <a:r>
              <a:rPr lang="en-US" sz="1400" kern="0" dirty="0">
                <a:solidFill>
                  <a:srgbClr val="CDCDCF">
                    <a:lumMod val="25000"/>
                  </a:srgbClr>
                </a:solidFill>
                <a:latin typeface="Arial" pitchFamily="34" charset="0"/>
              </a:rPr>
              <a:t>. 2008;26:1275-1281. Lin NU, et al. Cancer. 2008;113:2638-2645.</a:t>
            </a:r>
          </a:p>
        </p:txBody>
      </p:sp>
      <p:cxnSp>
        <p:nvCxnSpPr>
          <p:cNvPr id="73753" name="Straight Connector 6"/>
          <p:cNvCxnSpPr>
            <a:cxnSpLocks noChangeShapeType="1"/>
          </p:cNvCxnSpPr>
          <p:nvPr/>
        </p:nvCxnSpPr>
        <p:spPr bwMode="auto">
          <a:xfrm>
            <a:off x="5227638" y="1955800"/>
            <a:ext cx="0" cy="2281238"/>
          </a:xfrm>
          <a:prstGeom prst="line">
            <a:avLst/>
          </a:prstGeom>
          <a:noFill/>
          <a:ln w="28575" algn="ctr">
            <a:solidFill>
              <a:srgbClr val="141415"/>
            </a:solidFill>
            <a:round/>
            <a:headEnd/>
            <a:tailEnd/>
          </a:ln>
        </p:spPr>
      </p:cxnSp>
      <p:cxnSp>
        <p:nvCxnSpPr>
          <p:cNvPr id="73754" name="Straight Connector 7"/>
          <p:cNvCxnSpPr>
            <a:cxnSpLocks noChangeShapeType="1"/>
          </p:cNvCxnSpPr>
          <p:nvPr/>
        </p:nvCxnSpPr>
        <p:spPr bwMode="auto">
          <a:xfrm>
            <a:off x="5162550" y="1968500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55" name="Straight Connector 8"/>
          <p:cNvCxnSpPr>
            <a:cxnSpLocks noChangeShapeType="1"/>
          </p:cNvCxnSpPr>
          <p:nvPr/>
        </p:nvCxnSpPr>
        <p:spPr bwMode="auto">
          <a:xfrm>
            <a:off x="5162550" y="2292350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56" name="Straight Connector 9"/>
          <p:cNvCxnSpPr>
            <a:cxnSpLocks noChangeShapeType="1"/>
          </p:cNvCxnSpPr>
          <p:nvPr/>
        </p:nvCxnSpPr>
        <p:spPr bwMode="auto">
          <a:xfrm>
            <a:off x="5162550" y="2614613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57" name="Straight Connector 10"/>
          <p:cNvCxnSpPr>
            <a:cxnSpLocks noChangeShapeType="1"/>
          </p:cNvCxnSpPr>
          <p:nvPr/>
        </p:nvCxnSpPr>
        <p:spPr bwMode="auto">
          <a:xfrm>
            <a:off x="5162550" y="3260725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58" name="Straight Connector 11"/>
          <p:cNvCxnSpPr>
            <a:cxnSpLocks noChangeShapeType="1"/>
          </p:cNvCxnSpPr>
          <p:nvPr/>
        </p:nvCxnSpPr>
        <p:spPr bwMode="auto">
          <a:xfrm>
            <a:off x="5162550" y="35829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59" name="Straight Connector 12"/>
          <p:cNvCxnSpPr>
            <a:cxnSpLocks noChangeShapeType="1"/>
          </p:cNvCxnSpPr>
          <p:nvPr/>
        </p:nvCxnSpPr>
        <p:spPr bwMode="auto">
          <a:xfrm>
            <a:off x="5162550" y="3905250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60" name="Straight Connector 13"/>
          <p:cNvCxnSpPr>
            <a:cxnSpLocks noChangeShapeType="1"/>
          </p:cNvCxnSpPr>
          <p:nvPr/>
        </p:nvCxnSpPr>
        <p:spPr bwMode="auto">
          <a:xfrm>
            <a:off x="5162550" y="4227513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115" name="TextBox 14"/>
          <p:cNvSpPr txBox="1">
            <a:spLocks noChangeArrowheads="1"/>
          </p:cNvSpPr>
          <p:nvPr/>
        </p:nvSpPr>
        <p:spPr bwMode="auto">
          <a:xfrm>
            <a:off x="4692650" y="1830388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0.35</a:t>
            </a:r>
          </a:p>
        </p:txBody>
      </p:sp>
      <p:sp>
        <p:nvSpPr>
          <p:cNvPr id="116" name="TextBox 15"/>
          <p:cNvSpPr txBox="1">
            <a:spLocks noChangeArrowheads="1"/>
          </p:cNvSpPr>
          <p:nvPr/>
        </p:nvSpPr>
        <p:spPr bwMode="auto">
          <a:xfrm>
            <a:off x="4692650" y="2152650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0.30</a:t>
            </a:r>
          </a:p>
        </p:txBody>
      </p:sp>
      <p:sp>
        <p:nvSpPr>
          <p:cNvPr id="117" name="TextBox 16"/>
          <p:cNvSpPr txBox="1">
            <a:spLocks noChangeArrowheads="1"/>
          </p:cNvSpPr>
          <p:nvPr/>
        </p:nvSpPr>
        <p:spPr bwMode="auto">
          <a:xfrm>
            <a:off x="4692650" y="2474913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0.25</a:t>
            </a:r>
          </a:p>
        </p:txBody>
      </p:sp>
      <p:sp>
        <p:nvSpPr>
          <p:cNvPr id="118" name="TextBox 17"/>
          <p:cNvSpPr txBox="1">
            <a:spLocks noChangeArrowheads="1"/>
          </p:cNvSpPr>
          <p:nvPr/>
        </p:nvSpPr>
        <p:spPr bwMode="auto">
          <a:xfrm>
            <a:off x="4692650" y="3119438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0.15</a:t>
            </a:r>
          </a:p>
        </p:txBody>
      </p:sp>
      <p:sp>
        <p:nvSpPr>
          <p:cNvPr id="119" name="TextBox 18"/>
          <p:cNvSpPr txBox="1">
            <a:spLocks noChangeArrowheads="1"/>
          </p:cNvSpPr>
          <p:nvPr/>
        </p:nvSpPr>
        <p:spPr bwMode="auto">
          <a:xfrm>
            <a:off x="4692650" y="3441700"/>
            <a:ext cx="541338" cy="2873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0.10</a:t>
            </a:r>
          </a:p>
        </p:txBody>
      </p:sp>
      <p:sp>
        <p:nvSpPr>
          <p:cNvPr id="120" name="TextBox 19"/>
          <p:cNvSpPr txBox="1">
            <a:spLocks noChangeArrowheads="1"/>
          </p:cNvSpPr>
          <p:nvPr/>
        </p:nvSpPr>
        <p:spPr bwMode="auto">
          <a:xfrm>
            <a:off x="4692650" y="3765550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0.05</a:t>
            </a:r>
          </a:p>
        </p:txBody>
      </p:sp>
      <p:sp>
        <p:nvSpPr>
          <p:cNvPr id="121" name="TextBox 20"/>
          <p:cNvSpPr txBox="1">
            <a:spLocks noChangeArrowheads="1"/>
          </p:cNvSpPr>
          <p:nvPr/>
        </p:nvSpPr>
        <p:spPr bwMode="auto">
          <a:xfrm>
            <a:off x="4692650" y="4087813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</a:t>
            </a:r>
          </a:p>
        </p:txBody>
      </p:sp>
      <p:sp>
        <p:nvSpPr>
          <p:cNvPr id="122" name="TextBox 21"/>
          <p:cNvSpPr txBox="1">
            <a:spLocks noChangeArrowheads="1"/>
          </p:cNvSpPr>
          <p:nvPr/>
        </p:nvSpPr>
        <p:spPr bwMode="auto">
          <a:xfrm rot="16200000">
            <a:off x="4407695" y="2945606"/>
            <a:ext cx="481012" cy="3143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600" kern="0" smtClean="0">
                <a:solidFill>
                  <a:srgbClr val="141415"/>
                </a:solidFill>
              </a:rPr>
              <a:t>HR</a:t>
            </a:r>
          </a:p>
        </p:txBody>
      </p:sp>
      <p:cxnSp>
        <p:nvCxnSpPr>
          <p:cNvPr id="73769" name="Straight Connector 22"/>
          <p:cNvCxnSpPr>
            <a:cxnSpLocks noChangeShapeType="1"/>
          </p:cNvCxnSpPr>
          <p:nvPr/>
        </p:nvCxnSpPr>
        <p:spPr bwMode="auto">
          <a:xfrm>
            <a:off x="5149850" y="2936875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124" name="TextBox 23"/>
          <p:cNvSpPr txBox="1">
            <a:spLocks noChangeArrowheads="1"/>
          </p:cNvSpPr>
          <p:nvPr/>
        </p:nvSpPr>
        <p:spPr bwMode="auto">
          <a:xfrm>
            <a:off x="4692650" y="2797175"/>
            <a:ext cx="541338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0.20</a:t>
            </a:r>
          </a:p>
        </p:txBody>
      </p:sp>
      <p:cxnSp>
        <p:nvCxnSpPr>
          <p:cNvPr id="73771" name="Straight Connector 26"/>
          <p:cNvCxnSpPr>
            <a:cxnSpLocks noChangeShapeType="1"/>
          </p:cNvCxnSpPr>
          <p:nvPr/>
        </p:nvCxnSpPr>
        <p:spPr bwMode="auto">
          <a:xfrm rot="5400000">
            <a:off x="5235575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2" name="Straight Connector 27"/>
          <p:cNvCxnSpPr>
            <a:cxnSpLocks noChangeShapeType="1"/>
          </p:cNvCxnSpPr>
          <p:nvPr/>
        </p:nvCxnSpPr>
        <p:spPr bwMode="auto">
          <a:xfrm rot="5400000">
            <a:off x="5583238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3" name="Straight Connector 28"/>
          <p:cNvCxnSpPr>
            <a:cxnSpLocks noChangeShapeType="1"/>
          </p:cNvCxnSpPr>
          <p:nvPr/>
        </p:nvCxnSpPr>
        <p:spPr bwMode="auto">
          <a:xfrm rot="5400000">
            <a:off x="5929313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4" name="Straight Connector 29"/>
          <p:cNvCxnSpPr>
            <a:cxnSpLocks noChangeShapeType="1"/>
          </p:cNvCxnSpPr>
          <p:nvPr/>
        </p:nvCxnSpPr>
        <p:spPr bwMode="auto">
          <a:xfrm rot="5400000">
            <a:off x="6276975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5" name="Straight Connector 30"/>
          <p:cNvCxnSpPr>
            <a:cxnSpLocks noChangeShapeType="1"/>
          </p:cNvCxnSpPr>
          <p:nvPr/>
        </p:nvCxnSpPr>
        <p:spPr bwMode="auto">
          <a:xfrm rot="5400000">
            <a:off x="6624638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6" name="Straight Connector 31"/>
          <p:cNvCxnSpPr>
            <a:cxnSpLocks noChangeShapeType="1"/>
          </p:cNvCxnSpPr>
          <p:nvPr/>
        </p:nvCxnSpPr>
        <p:spPr bwMode="auto">
          <a:xfrm rot="5400000">
            <a:off x="6972300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7" name="Straight Connector 32"/>
          <p:cNvCxnSpPr>
            <a:cxnSpLocks noChangeShapeType="1"/>
          </p:cNvCxnSpPr>
          <p:nvPr/>
        </p:nvCxnSpPr>
        <p:spPr bwMode="auto">
          <a:xfrm rot="5400000">
            <a:off x="7318375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8" name="Straight Connector 33"/>
          <p:cNvCxnSpPr>
            <a:cxnSpLocks noChangeShapeType="1"/>
          </p:cNvCxnSpPr>
          <p:nvPr/>
        </p:nvCxnSpPr>
        <p:spPr bwMode="auto">
          <a:xfrm rot="5400000">
            <a:off x="7666038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79" name="Straight Connector 34"/>
          <p:cNvCxnSpPr>
            <a:cxnSpLocks noChangeShapeType="1"/>
          </p:cNvCxnSpPr>
          <p:nvPr/>
        </p:nvCxnSpPr>
        <p:spPr bwMode="auto">
          <a:xfrm rot="5400000">
            <a:off x="8013700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80" name="Straight Connector 35"/>
          <p:cNvCxnSpPr>
            <a:cxnSpLocks noChangeShapeType="1"/>
          </p:cNvCxnSpPr>
          <p:nvPr/>
        </p:nvCxnSpPr>
        <p:spPr bwMode="auto">
          <a:xfrm rot="5400000">
            <a:off x="8361363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781" name="Straight Connector 36"/>
          <p:cNvCxnSpPr>
            <a:cxnSpLocks noChangeShapeType="1"/>
          </p:cNvCxnSpPr>
          <p:nvPr/>
        </p:nvCxnSpPr>
        <p:spPr bwMode="auto">
          <a:xfrm rot="5400000">
            <a:off x="8707438" y="4268788"/>
            <a:ext cx="635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136" name="TextBox 37"/>
          <p:cNvSpPr txBox="1">
            <a:spLocks noChangeArrowheads="1"/>
          </p:cNvSpPr>
          <p:nvPr/>
        </p:nvSpPr>
        <p:spPr bwMode="auto">
          <a:xfrm>
            <a:off x="5138738" y="4254500"/>
            <a:ext cx="254000" cy="2873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0</a:t>
            </a:r>
          </a:p>
        </p:txBody>
      </p:sp>
      <p:sp>
        <p:nvSpPr>
          <p:cNvPr id="137" name="TextBox 38"/>
          <p:cNvSpPr txBox="1">
            <a:spLocks noChangeArrowheads="1"/>
          </p:cNvSpPr>
          <p:nvPr/>
        </p:nvSpPr>
        <p:spPr bwMode="auto">
          <a:xfrm>
            <a:off x="5487988" y="4254500"/>
            <a:ext cx="252412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1</a:t>
            </a:r>
          </a:p>
        </p:txBody>
      </p:sp>
      <p:sp>
        <p:nvSpPr>
          <p:cNvPr id="138" name="TextBox 39"/>
          <p:cNvSpPr txBox="1">
            <a:spLocks noChangeArrowheads="1"/>
          </p:cNvSpPr>
          <p:nvPr/>
        </p:nvSpPr>
        <p:spPr bwMode="auto">
          <a:xfrm>
            <a:off x="5835650" y="4251325"/>
            <a:ext cx="252413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2</a:t>
            </a:r>
          </a:p>
        </p:txBody>
      </p:sp>
      <p:sp>
        <p:nvSpPr>
          <p:cNvPr id="139" name="TextBox 40"/>
          <p:cNvSpPr txBox="1">
            <a:spLocks noChangeArrowheads="1"/>
          </p:cNvSpPr>
          <p:nvPr/>
        </p:nvSpPr>
        <p:spPr bwMode="auto">
          <a:xfrm>
            <a:off x="6180138" y="4249738"/>
            <a:ext cx="252412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3</a:t>
            </a:r>
          </a:p>
        </p:txBody>
      </p:sp>
      <p:sp>
        <p:nvSpPr>
          <p:cNvPr id="140" name="TextBox 41"/>
          <p:cNvSpPr txBox="1">
            <a:spLocks noChangeArrowheads="1"/>
          </p:cNvSpPr>
          <p:nvPr/>
        </p:nvSpPr>
        <p:spPr bwMode="auto">
          <a:xfrm>
            <a:off x="6527800" y="4271963"/>
            <a:ext cx="252413" cy="2873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4</a:t>
            </a:r>
          </a:p>
        </p:txBody>
      </p:sp>
      <p:sp>
        <p:nvSpPr>
          <p:cNvPr id="141" name="TextBox 42"/>
          <p:cNvSpPr txBox="1">
            <a:spLocks noChangeArrowheads="1"/>
          </p:cNvSpPr>
          <p:nvPr/>
        </p:nvSpPr>
        <p:spPr bwMode="auto">
          <a:xfrm>
            <a:off x="6873875" y="4271963"/>
            <a:ext cx="252413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5</a:t>
            </a:r>
          </a:p>
        </p:txBody>
      </p:sp>
      <p:sp>
        <p:nvSpPr>
          <p:cNvPr id="142" name="TextBox 43"/>
          <p:cNvSpPr txBox="1">
            <a:spLocks noChangeArrowheads="1"/>
          </p:cNvSpPr>
          <p:nvPr/>
        </p:nvSpPr>
        <p:spPr bwMode="auto">
          <a:xfrm>
            <a:off x="7223125" y="4268788"/>
            <a:ext cx="254000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6</a:t>
            </a:r>
          </a:p>
        </p:txBody>
      </p:sp>
      <p:sp>
        <p:nvSpPr>
          <p:cNvPr id="143" name="TextBox 44"/>
          <p:cNvSpPr txBox="1">
            <a:spLocks noChangeArrowheads="1"/>
          </p:cNvSpPr>
          <p:nvPr/>
        </p:nvSpPr>
        <p:spPr bwMode="auto">
          <a:xfrm>
            <a:off x="7569200" y="4267200"/>
            <a:ext cx="252413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7</a:t>
            </a:r>
          </a:p>
        </p:txBody>
      </p:sp>
      <p:sp>
        <p:nvSpPr>
          <p:cNvPr id="144" name="TextBox 45"/>
          <p:cNvSpPr txBox="1">
            <a:spLocks noChangeArrowheads="1"/>
          </p:cNvSpPr>
          <p:nvPr/>
        </p:nvSpPr>
        <p:spPr bwMode="auto">
          <a:xfrm>
            <a:off x="7916863" y="4270375"/>
            <a:ext cx="252412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8</a:t>
            </a:r>
          </a:p>
        </p:txBody>
      </p:sp>
      <p:sp>
        <p:nvSpPr>
          <p:cNvPr id="145" name="TextBox 46"/>
          <p:cNvSpPr txBox="1">
            <a:spLocks noChangeArrowheads="1"/>
          </p:cNvSpPr>
          <p:nvPr/>
        </p:nvSpPr>
        <p:spPr bwMode="auto">
          <a:xfrm>
            <a:off x="8266113" y="4267200"/>
            <a:ext cx="252412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9</a:t>
            </a:r>
          </a:p>
        </p:txBody>
      </p:sp>
      <p:sp>
        <p:nvSpPr>
          <p:cNvPr id="146" name="TextBox 47"/>
          <p:cNvSpPr txBox="1">
            <a:spLocks noChangeArrowheads="1"/>
          </p:cNvSpPr>
          <p:nvPr/>
        </p:nvSpPr>
        <p:spPr bwMode="auto">
          <a:xfrm>
            <a:off x="8543925" y="4265613"/>
            <a:ext cx="393700" cy="2873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10</a:t>
            </a:r>
          </a:p>
        </p:txBody>
      </p:sp>
      <p:sp>
        <p:nvSpPr>
          <p:cNvPr id="147" name="TextBox 48"/>
          <p:cNvSpPr txBox="1">
            <a:spLocks noChangeArrowheads="1"/>
          </p:cNvSpPr>
          <p:nvPr/>
        </p:nvSpPr>
        <p:spPr bwMode="auto">
          <a:xfrm>
            <a:off x="5727700" y="4503738"/>
            <a:ext cx="2530475" cy="28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kern="0" smtClean="0">
                <a:solidFill>
                  <a:srgbClr val="141415"/>
                </a:solidFill>
              </a:rPr>
              <a:t>Yrs After First Surgery</a:t>
            </a:r>
          </a:p>
        </p:txBody>
      </p:sp>
      <p:sp>
        <p:nvSpPr>
          <p:cNvPr id="148" name="TextBox 49"/>
          <p:cNvSpPr txBox="1">
            <a:spLocks noChangeArrowheads="1"/>
          </p:cNvSpPr>
          <p:nvPr/>
        </p:nvSpPr>
        <p:spPr bwMode="auto">
          <a:xfrm>
            <a:off x="5807075" y="2249488"/>
            <a:ext cx="2414588" cy="4810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buFont typeface="Arial" charset="0"/>
              <a:buNone/>
              <a:defRPr/>
            </a:pPr>
            <a:r>
              <a:rPr lang="en-US" sz="1400" b="0" kern="0" smtClean="0">
                <a:solidFill>
                  <a:srgbClr val="141415"/>
                </a:solidFill>
              </a:rPr>
              <a:t>Other (290 of 1421)</a:t>
            </a:r>
            <a:br>
              <a:rPr lang="en-US" sz="1400" b="0" kern="0" smtClean="0">
                <a:solidFill>
                  <a:srgbClr val="141415"/>
                </a:solidFill>
              </a:rPr>
            </a:br>
            <a:r>
              <a:rPr lang="en-US" sz="1400" b="0" kern="0" smtClean="0">
                <a:solidFill>
                  <a:srgbClr val="141415"/>
                </a:solidFill>
              </a:rPr>
              <a:t>Triple negative (61 of 180)</a:t>
            </a:r>
          </a:p>
        </p:txBody>
      </p:sp>
      <p:cxnSp>
        <p:nvCxnSpPr>
          <p:cNvPr id="73795" name="Straight Connector 51"/>
          <p:cNvCxnSpPr>
            <a:cxnSpLocks noChangeShapeType="1"/>
          </p:cNvCxnSpPr>
          <p:nvPr/>
        </p:nvCxnSpPr>
        <p:spPr bwMode="auto">
          <a:xfrm>
            <a:off x="5573713" y="2582863"/>
            <a:ext cx="247650" cy="0"/>
          </a:xfrm>
          <a:prstGeom prst="line">
            <a:avLst/>
          </a:prstGeom>
          <a:noFill/>
          <a:ln w="28575">
            <a:solidFill>
              <a:srgbClr val="5AAACE"/>
            </a:solidFill>
            <a:round/>
            <a:headEnd/>
            <a:tailEnd/>
          </a:ln>
        </p:spPr>
      </p:cxnSp>
      <p:cxnSp>
        <p:nvCxnSpPr>
          <p:cNvPr id="73796" name="Straight Connector 52"/>
          <p:cNvCxnSpPr>
            <a:cxnSpLocks noChangeShapeType="1"/>
          </p:cNvCxnSpPr>
          <p:nvPr/>
        </p:nvCxnSpPr>
        <p:spPr bwMode="auto">
          <a:xfrm>
            <a:off x="5584825" y="2386013"/>
            <a:ext cx="247650" cy="0"/>
          </a:xfrm>
          <a:prstGeom prst="line">
            <a:avLst/>
          </a:prstGeom>
          <a:noFill/>
          <a:ln w="28575" algn="ctr">
            <a:solidFill>
              <a:srgbClr val="F6A108"/>
            </a:solidFill>
            <a:round/>
            <a:headEnd/>
            <a:tailEnd/>
          </a:ln>
        </p:spPr>
      </p:cxnSp>
      <p:sp>
        <p:nvSpPr>
          <p:cNvPr id="151" name="Oval 53"/>
          <p:cNvSpPr>
            <a:spLocks noChangeArrowheads="1"/>
          </p:cNvSpPr>
          <p:nvPr/>
        </p:nvSpPr>
        <p:spPr bwMode="auto">
          <a:xfrm>
            <a:off x="5597525" y="2543175"/>
            <a:ext cx="76200" cy="77788"/>
          </a:xfrm>
          <a:prstGeom prst="ellipse">
            <a:avLst/>
          </a:prstGeom>
          <a:solidFill>
            <a:srgbClr val="5AAACE"/>
          </a:soli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defRPr/>
            </a:pPr>
            <a:endParaRPr lang="it-IT" ker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2" name="Oval 54"/>
          <p:cNvSpPr>
            <a:spLocks noChangeArrowheads="1"/>
          </p:cNvSpPr>
          <p:nvPr/>
        </p:nvSpPr>
        <p:spPr bwMode="auto">
          <a:xfrm>
            <a:off x="5716588" y="2543175"/>
            <a:ext cx="76200" cy="77788"/>
          </a:xfrm>
          <a:prstGeom prst="ellipse">
            <a:avLst/>
          </a:prstGeom>
          <a:solidFill>
            <a:srgbClr val="5AAACE"/>
          </a:soli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defRPr/>
            </a:pPr>
            <a:endParaRPr lang="it-IT" ker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3" name="Oval 55"/>
          <p:cNvSpPr/>
          <p:nvPr/>
        </p:nvSpPr>
        <p:spPr bwMode="auto">
          <a:xfrm>
            <a:off x="5616575" y="2341563"/>
            <a:ext cx="77788" cy="76200"/>
          </a:xfrm>
          <a:prstGeom prst="ellipse">
            <a:avLst/>
          </a:prstGeom>
          <a:noFill/>
          <a:ln w="19050" cap="flat" cmpd="sng" algn="ctr">
            <a:solidFill>
              <a:srgbClr val="F6A1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defRPr/>
            </a:pPr>
            <a:endParaRPr lang="en-US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4" name="Oval 56"/>
          <p:cNvSpPr/>
          <p:nvPr/>
        </p:nvSpPr>
        <p:spPr bwMode="auto">
          <a:xfrm>
            <a:off x="5722938" y="2341563"/>
            <a:ext cx="77787" cy="76200"/>
          </a:xfrm>
          <a:prstGeom prst="ellipse">
            <a:avLst/>
          </a:prstGeom>
          <a:noFill/>
          <a:ln w="19050" cap="flat" cmpd="sng" algn="ctr">
            <a:solidFill>
              <a:srgbClr val="F6A1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B3D9A"/>
              </a:buClr>
              <a:defRPr/>
            </a:pPr>
            <a:endParaRPr lang="en-US" kern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73801" name="Group 83"/>
          <p:cNvGrpSpPr>
            <a:grpSpLocks/>
          </p:cNvGrpSpPr>
          <p:nvPr/>
        </p:nvGrpSpPr>
        <p:grpSpPr bwMode="auto">
          <a:xfrm>
            <a:off x="5222875" y="3149600"/>
            <a:ext cx="3554413" cy="1085850"/>
            <a:chOff x="5236833" y="3360978"/>
            <a:chExt cx="3555319" cy="1086235"/>
          </a:xfrm>
        </p:grpSpPr>
        <p:cxnSp>
          <p:nvCxnSpPr>
            <p:cNvPr id="73825" name="Straight Connector 25"/>
            <p:cNvCxnSpPr>
              <a:cxnSpLocks noChangeShapeType="1"/>
            </p:cNvCxnSpPr>
            <p:nvPr/>
          </p:nvCxnSpPr>
          <p:spPr bwMode="auto">
            <a:xfrm>
              <a:off x="5240923" y="4440056"/>
              <a:ext cx="35471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57" name="Freeform 57"/>
            <p:cNvSpPr>
              <a:spLocks/>
            </p:cNvSpPr>
            <p:nvPr/>
          </p:nvSpPr>
          <p:spPr bwMode="auto">
            <a:xfrm>
              <a:off x="5265415" y="3559486"/>
              <a:ext cx="2967794" cy="849613"/>
            </a:xfrm>
            <a:custGeom>
              <a:avLst/>
              <a:gdLst>
                <a:gd name="T0" fmla="*/ 0 w 2967197"/>
                <a:gd name="T1" fmla="*/ 781945 h 849451"/>
                <a:gd name="T2" fmla="*/ 162628 w 2967197"/>
                <a:gd name="T3" fmla="*/ 303266 h 849451"/>
                <a:gd name="T4" fmla="*/ 300709 w 2967197"/>
                <a:gd name="T5" fmla="*/ 45515 h 849451"/>
                <a:gd name="T6" fmla="*/ 395831 w 2967197"/>
                <a:gd name="T7" fmla="*/ 30173 h 849451"/>
                <a:gd name="T8" fmla="*/ 460269 w 2967197"/>
                <a:gd name="T9" fmla="*/ 97679 h 849451"/>
                <a:gd name="T10" fmla="*/ 530843 w 2967197"/>
                <a:gd name="T11" fmla="*/ 202007 h 849451"/>
                <a:gd name="T12" fmla="*/ 625965 w 2967197"/>
                <a:gd name="T13" fmla="*/ 223486 h 849451"/>
                <a:gd name="T14" fmla="*/ 724156 w 2967197"/>
                <a:gd name="T15" fmla="*/ 211212 h 849451"/>
                <a:gd name="T16" fmla="*/ 856099 w 2967197"/>
                <a:gd name="T17" fmla="*/ 303266 h 849451"/>
                <a:gd name="T18" fmla="*/ 951222 w 2967197"/>
                <a:gd name="T19" fmla="*/ 303266 h 849451"/>
                <a:gd name="T20" fmla="*/ 1058625 w 2967197"/>
                <a:gd name="T21" fmla="*/ 269513 h 849451"/>
                <a:gd name="T22" fmla="*/ 1147610 w 2967197"/>
                <a:gd name="T23" fmla="*/ 312471 h 849451"/>
                <a:gd name="T24" fmla="*/ 1534235 w 2967197"/>
                <a:gd name="T25" fmla="*/ 610111 h 849451"/>
                <a:gd name="T26" fmla="*/ 1696864 w 2967197"/>
                <a:gd name="T27" fmla="*/ 754329 h 849451"/>
                <a:gd name="T28" fmla="*/ 1776643 w 2967197"/>
                <a:gd name="T29" fmla="*/ 794219 h 849451"/>
                <a:gd name="T30" fmla="*/ 1930066 w 2967197"/>
                <a:gd name="T31" fmla="*/ 763534 h 849451"/>
                <a:gd name="T32" fmla="*/ 2132577 w 2967197"/>
                <a:gd name="T33" fmla="*/ 711370 h 849451"/>
                <a:gd name="T34" fmla="*/ 2454765 w 2967197"/>
                <a:gd name="T35" fmla="*/ 696028 h 849451"/>
                <a:gd name="T36" fmla="*/ 2592847 w 2967197"/>
                <a:gd name="T37" fmla="*/ 717507 h 849451"/>
                <a:gd name="T38" fmla="*/ 2801501 w 2967197"/>
                <a:gd name="T39" fmla="*/ 815698 h 849451"/>
                <a:gd name="T40" fmla="*/ 2967197 w 2967197"/>
                <a:gd name="T41" fmla="*/ 849451 h 8494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67197"/>
                <a:gd name="T64" fmla="*/ 0 h 849451"/>
                <a:gd name="T65" fmla="*/ 2967197 w 2967197"/>
                <a:gd name="T66" fmla="*/ 849451 h 8494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67197" h="849451">
                  <a:moveTo>
                    <a:pt x="0" y="781945"/>
                  </a:moveTo>
                  <a:cubicBezTo>
                    <a:pt x="56255" y="603974"/>
                    <a:pt x="112510" y="426004"/>
                    <a:pt x="162628" y="303266"/>
                  </a:cubicBezTo>
                  <a:cubicBezTo>
                    <a:pt x="212746" y="180528"/>
                    <a:pt x="261842" y="91030"/>
                    <a:pt x="300709" y="45515"/>
                  </a:cubicBezTo>
                  <a:cubicBezTo>
                    <a:pt x="339576" y="0"/>
                    <a:pt x="369238" y="21479"/>
                    <a:pt x="395831" y="30173"/>
                  </a:cubicBezTo>
                  <a:cubicBezTo>
                    <a:pt x="422424" y="38867"/>
                    <a:pt x="437767" y="69040"/>
                    <a:pt x="460269" y="97679"/>
                  </a:cubicBezTo>
                  <a:cubicBezTo>
                    <a:pt x="482771" y="126318"/>
                    <a:pt x="503227" y="181039"/>
                    <a:pt x="530843" y="202007"/>
                  </a:cubicBezTo>
                  <a:cubicBezTo>
                    <a:pt x="558459" y="222975"/>
                    <a:pt x="593746" y="221952"/>
                    <a:pt x="625965" y="223486"/>
                  </a:cubicBezTo>
                  <a:cubicBezTo>
                    <a:pt x="658184" y="225020"/>
                    <a:pt x="685800" y="197915"/>
                    <a:pt x="724156" y="211212"/>
                  </a:cubicBezTo>
                  <a:cubicBezTo>
                    <a:pt x="762512" y="224509"/>
                    <a:pt x="818255" y="287924"/>
                    <a:pt x="856099" y="303266"/>
                  </a:cubicBezTo>
                  <a:cubicBezTo>
                    <a:pt x="893943" y="318608"/>
                    <a:pt x="917469" y="308892"/>
                    <a:pt x="951222" y="303266"/>
                  </a:cubicBezTo>
                  <a:cubicBezTo>
                    <a:pt x="984975" y="297641"/>
                    <a:pt x="1025888" y="267979"/>
                    <a:pt x="1058618" y="269513"/>
                  </a:cubicBezTo>
                  <a:cubicBezTo>
                    <a:pt x="1091348" y="271047"/>
                    <a:pt x="1068335" y="255705"/>
                    <a:pt x="1147603" y="312471"/>
                  </a:cubicBezTo>
                  <a:cubicBezTo>
                    <a:pt x="1226871" y="369237"/>
                    <a:pt x="1442686" y="536468"/>
                    <a:pt x="1534228" y="610111"/>
                  </a:cubicBezTo>
                  <a:cubicBezTo>
                    <a:pt x="1625770" y="683754"/>
                    <a:pt x="1656456" y="723644"/>
                    <a:pt x="1696857" y="754329"/>
                  </a:cubicBezTo>
                  <a:cubicBezTo>
                    <a:pt x="1737258" y="785014"/>
                    <a:pt x="1737769" y="792685"/>
                    <a:pt x="1776636" y="794219"/>
                  </a:cubicBezTo>
                  <a:cubicBezTo>
                    <a:pt x="1815503" y="795753"/>
                    <a:pt x="1870736" y="777342"/>
                    <a:pt x="1930059" y="763534"/>
                  </a:cubicBezTo>
                  <a:cubicBezTo>
                    <a:pt x="1989382" y="749726"/>
                    <a:pt x="2045126" y="722621"/>
                    <a:pt x="2132577" y="711370"/>
                  </a:cubicBezTo>
                  <a:cubicBezTo>
                    <a:pt x="2220028" y="700119"/>
                    <a:pt x="2378054" y="695005"/>
                    <a:pt x="2454765" y="696028"/>
                  </a:cubicBezTo>
                  <a:cubicBezTo>
                    <a:pt x="2531476" y="697051"/>
                    <a:pt x="2535057" y="697562"/>
                    <a:pt x="2592846" y="717507"/>
                  </a:cubicBezTo>
                  <a:cubicBezTo>
                    <a:pt x="2650635" y="737452"/>
                    <a:pt x="2739109" y="793707"/>
                    <a:pt x="2801501" y="815698"/>
                  </a:cubicBezTo>
                  <a:cubicBezTo>
                    <a:pt x="2863893" y="837689"/>
                    <a:pt x="2915545" y="843570"/>
                    <a:pt x="2967197" y="849451"/>
                  </a:cubicBezTo>
                </a:path>
              </a:pathLst>
            </a:custGeom>
            <a:noFill/>
            <a:ln w="28575" cap="flat" cmpd="sng">
              <a:solidFill>
                <a:srgbClr val="5AAACE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cxnSp>
          <p:nvCxnSpPr>
            <p:cNvPr id="73827" name="Straight Connector 59"/>
            <p:cNvCxnSpPr>
              <a:cxnSpLocks noChangeShapeType="1"/>
            </p:cNvCxnSpPr>
            <p:nvPr/>
          </p:nvCxnSpPr>
          <p:spPr bwMode="auto">
            <a:xfrm>
              <a:off x="8603952" y="4403235"/>
              <a:ext cx="153422" cy="0"/>
            </a:xfrm>
            <a:prstGeom prst="line">
              <a:avLst/>
            </a:prstGeom>
            <a:noFill/>
            <a:ln w="28575">
              <a:solidFill>
                <a:srgbClr val="5AAACE"/>
              </a:solidFill>
              <a:round/>
              <a:headEnd/>
              <a:tailEnd/>
            </a:ln>
          </p:spPr>
        </p:cxnSp>
        <p:sp>
          <p:nvSpPr>
            <p:cNvPr id="159" name="Oval 61"/>
            <p:cNvSpPr>
              <a:spLocks noChangeArrowheads="1"/>
            </p:cNvSpPr>
            <p:nvPr/>
          </p:nvSpPr>
          <p:spPr bwMode="auto">
            <a:xfrm>
              <a:off x="5236833" y="4288407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0" name="Oval 62"/>
            <p:cNvSpPr>
              <a:spLocks noChangeArrowheads="1"/>
            </p:cNvSpPr>
            <p:nvPr/>
          </p:nvSpPr>
          <p:spPr bwMode="auto">
            <a:xfrm>
              <a:off x="5416267" y="3784991"/>
              <a:ext cx="77807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1" name="Oval 63"/>
            <p:cNvSpPr>
              <a:spLocks noChangeArrowheads="1"/>
            </p:cNvSpPr>
            <p:nvPr/>
          </p:nvSpPr>
          <p:spPr bwMode="auto">
            <a:xfrm>
              <a:off x="5771957" y="3951737"/>
              <a:ext cx="76219" cy="77816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2" name="Oval 64"/>
            <p:cNvSpPr>
              <a:spLocks noChangeArrowheads="1"/>
            </p:cNvSpPr>
            <p:nvPr/>
          </p:nvSpPr>
          <p:spPr bwMode="auto">
            <a:xfrm>
              <a:off x="6121296" y="3978735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3" name="Oval 65"/>
            <p:cNvSpPr>
              <a:spLocks noChangeArrowheads="1"/>
            </p:cNvSpPr>
            <p:nvPr/>
          </p:nvSpPr>
          <p:spPr bwMode="auto">
            <a:xfrm>
              <a:off x="5592524" y="3360978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4" name="Oval 66"/>
            <p:cNvSpPr>
              <a:spLocks noChangeArrowheads="1"/>
            </p:cNvSpPr>
            <p:nvPr/>
          </p:nvSpPr>
          <p:spPr bwMode="auto">
            <a:xfrm>
              <a:off x="5943451" y="3562662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5" name="Oval 67"/>
            <p:cNvSpPr>
              <a:spLocks noChangeArrowheads="1"/>
            </p:cNvSpPr>
            <p:nvPr/>
          </p:nvSpPr>
          <p:spPr bwMode="auto">
            <a:xfrm>
              <a:off x="6295966" y="3678591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6" name="Oval 68"/>
            <p:cNvSpPr>
              <a:spLocks noChangeArrowheads="1"/>
            </p:cNvSpPr>
            <p:nvPr/>
          </p:nvSpPr>
          <p:spPr bwMode="auto">
            <a:xfrm>
              <a:off x="6048253" y="3818340"/>
              <a:ext cx="77807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7" name="Oval 69"/>
            <p:cNvSpPr>
              <a:spLocks noChangeArrowheads="1"/>
            </p:cNvSpPr>
            <p:nvPr/>
          </p:nvSpPr>
          <p:spPr bwMode="auto">
            <a:xfrm>
              <a:off x="6456344" y="3958090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8" name="Oval 70"/>
            <p:cNvSpPr>
              <a:spLocks noChangeArrowheads="1"/>
            </p:cNvSpPr>
            <p:nvPr/>
          </p:nvSpPr>
          <p:spPr bwMode="auto">
            <a:xfrm>
              <a:off x="6638953" y="4043845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9" name="Oval 71"/>
            <p:cNvSpPr>
              <a:spLocks noChangeArrowheads="1"/>
            </p:cNvSpPr>
            <p:nvPr/>
          </p:nvSpPr>
          <p:spPr bwMode="auto">
            <a:xfrm>
              <a:off x="6807271" y="4150246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0" name="Oval 72"/>
            <p:cNvSpPr>
              <a:spLocks noChangeArrowheads="1"/>
            </p:cNvSpPr>
            <p:nvPr/>
          </p:nvSpPr>
          <p:spPr bwMode="auto">
            <a:xfrm>
              <a:off x="6988292" y="4358281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1" name="Oval 73"/>
            <p:cNvSpPr>
              <a:spLocks noChangeArrowheads="1"/>
            </p:cNvSpPr>
            <p:nvPr/>
          </p:nvSpPr>
          <p:spPr bwMode="auto">
            <a:xfrm>
              <a:off x="7140731" y="4256645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2" name="Oval 74"/>
            <p:cNvSpPr>
              <a:spLocks noChangeArrowheads="1"/>
            </p:cNvSpPr>
            <p:nvPr/>
          </p:nvSpPr>
          <p:spPr bwMode="auto">
            <a:xfrm>
              <a:off x="7320164" y="4236001"/>
              <a:ext cx="76219" cy="77815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3" name="Oval 75"/>
            <p:cNvSpPr>
              <a:spLocks noChangeArrowheads="1"/>
            </p:cNvSpPr>
            <p:nvPr/>
          </p:nvSpPr>
          <p:spPr bwMode="auto">
            <a:xfrm>
              <a:off x="7499598" y="4229649"/>
              <a:ext cx="77807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4" name="Oval 76"/>
            <p:cNvSpPr>
              <a:spLocks noChangeArrowheads="1"/>
            </p:cNvSpPr>
            <p:nvPr/>
          </p:nvSpPr>
          <p:spPr bwMode="auto">
            <a:xfrm>
              <a:off x="7675855" y="4213768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5" name="Oval 77"/>
            <p:cNvSpPr>
              <a:spLocks noChangeArrowheads="1"/>
            </p:cNvSpPr>
            <p:nvPr/>
          </p:nvSpPr>
          <p:spPr bwMode="auto">
            <a:xfrm>
              <a:off x="7856876" y="4220121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6" name="Oval 78"/>
            <p:cNvSpPr>
              <a:spLocks noChangeArrowheads="1"/>
            </p:cNvSpPr>
            <p:nvPr/>
          </p:nvSpPr>
          <p:spPr bwMode="auto">
            <a:xfrm>
              <a:off x="8022018" y="4358281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7" name="Oval 79"/>
            <p:cNvSpPr>
              <a:spLocks noChangeArrowheads="1"/>
            </p:cNvSpPr>
            <p:nvPr/>
          </p:nvSpPr>
          <p:spPr bwMode="auto">
            <a:xfrm>
              <a:off x="8203039" y="4361458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8" name="Oval 80"/>
            <p:cNvSpPr>
              <a:spLocks noChangeArrowheads="1"/>
            </p:cNvSpPr>
            <p:nvPr/>
          </p:nvSpPr>
          <p:spPr bwMode="auto">
            <a:xfrm>
              <a:off x="8368181" y="4367810"/>
              <a:ext cx="77808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9" name="Oval 81"/>
            <p:cNvSpPr>
              <a:spLocks noChangeArrowheads="1"/>
            </p:cNvSpPr>
            <p:nvPr/>
          </p:nvSpPr>
          <p:spPr bwMode="auto">
            <a:xfrm>
              <a:off x="8549202" y="4370986"/>
              <a:ext cx="77808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0" name="Oval 82"/>
            <p:cNvSpPr>
              <a:spLocks noChangeArrowheads="1"/>
            </p:cNvSpPr>
            <p:nvPr/>
          </p:nvSpPr>
          <p:spPr bwMode="auto">
            <a:xfrm>
              <a:off x="8715933" y="4367810"/>
              <a:ext cx="76219" cy="76227"/>
            </a:xfrm>
            <a:prstGeom prst="ellipse">
              <a:avLst/>
            </a:prstGeom>
            <a:solidFill>
              <a:srgbClr val="5AAACE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it-IT" kern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73802" name="Group 107"/>
          <p:cNvGrpSpPr>
            <a:grpSpLocks/>
          </p:cNvGrpSpPr>
          <p:nvPr/>
        </p:nvGrpSpPr>
        <p:grpSpPr bwMode="auto">
          <a:xfrm>
            <a:off x="5235575" y="3868738"/>
            <a:ext cx="3538538" cy="312737"/>
            <a:chOff x="5235497" y="3868911"/>
            <a:chExt cx="3538953" cy="312982"/>
          </a:xfrm>
        </p:grpSpPr>
        <p:sp>
          <p:nvSpPr>
            <p:cNvPr id="182" name="Freeform 85"/>
            <p:cNvSpPr/>
            <p:nvPr/>
          </p:nvSpPr>
          <p:spPr bwMode="auto">
            <a:xfrm>
              <a:off x="5272014" y="3910218"/>
              <a:ext cx="3477033" cy="238312"/>
            </a:xfrm>
            <a:custGeom>
              <a:avLst/>
              <a:gdLst>
                <a:gd name="connsiteX0" fmla="*/ 0 w 3476561"/>
                <a:gd name="connsiteY0" fmla="*/ 237295 h 237295"/>
                <a:gd name="connsiteX1" fmla="*/ 141149 w 3476561"/>
                <a:gd name="connsiteY1" fmla="*/ 142172 h 237295"/>
                <a:gd name="connsiteX2" fmla="*/ 340599 w 3476561"/>
                <a:gd name="connsiteY2" fmla="*/ 59324 h 237295"/>
                <a:gd name="connsiteX3" fmla="*/ 521638 w 3476561"/>
                <a:gd name="connsiteY3" fmla="*/ 7160 h 237295"/>
                <a:gd name="connsiteX4" fmla="*/ 742567 w 3476561"/>
                <a:gd name="connsiteY4" fmla="*/ 16366 h 237295"/>
                <a:gd name="connsiteX5" fmla="*/ 883716 w 3476561"/>
                <a:gd name="connsiteY5" fmla="*/ 10229 h 237295"/>
                <a:gd name="connsiteX6" fmla="*/ 1119987 w 3476561"/>
                <a:gd name="connsiteY6" fmla="*/ 71598 h 237295"/>
                <a:gd name="connsiteX7" fmla="*/ 1291820 w 3476561"/>
                <a:gd name="connsiteY7" fmla="*/ 142172 h 237295"/>
                <a:gd name="connsiteX8" fmla="*/ 1371600 w 3476561"/>
                <a:gd name="connsiteY8" fmla="*/ 169788 h 237295"/>
                <a:gd name="connsiteX9" fmla="*/ 1521955 w 3476561"/>
                <a:gd name="connsiteY9" fmla="*/ 160583 h 237295"/>
                <a:gd name="connsiteX10" fmla="*/ 1706062 w 3476561"/>
                <a:gd name="connsiteY10" fmla="*/ 160583 h 237295"/>
                <a:gd name="connsiteX11" fmla="*/ 1831869 w 3476561"/>
                <a:gd name="connsiteY11" fmla="*/ 142172 h 237295"/>
                <a:gd name="connsiteX12" fmla="*/ 1991429 w 3476561"/>
                <a:gd name="connsiteY12" fmla="*/ 151378 h 237295"/>
                <a:gd name="connsiteX13" fmla="*/ 2132578 w 3476561"/>
                <a:gd name="connsiteY13" fmla="*/ 188199 h 237295"/>
                <a:gd name="connsiteX14" fmla="*/ 2279863 w 3476561"/>
                <a:gd name="connsiteY14" fmla="*/ 188199 h 237295"/>
                <a:gd name="connsiteX15" fmla="*/ 2427149 w 3476561"/>
                <a:gd name="connsiteY15" fmla="*/ 142172 h 237295"/>
                <a:gd name="connsiteX16" fmla="*/ 2580572 w 3476561"/>
                <a:gd name="connsiteY16" fmla="*/ 142172 h 237295"/>
                <a:gd name="connsiteX17" fmla="*/ 2770816 w 3476561"/>
                <a:gd name="connsiteY17" fmla="*/ 145241 h 237295"/>
                <a:gd name="connsiteX18" fmla="*/ 2967198 w 3476561"/>
                <a:gd name="connsiteY18" fmla="*/ 163652 h 237295"/>
                <a:gd name="connsiteX19" fmla="*/ 3148237 w 3476561"/>
                <a:gd name="connsiteY19" fmla="*/ 157515 h 237295"/>
                <a:gd name="connsiteX20" fmla="*/ 3264838 w 3476561"/>
                <a:gd name="connsiteY20" fmla="*/ 194336 h 237295"/>
                <a:gd name="connsiteX21" fmla="*/ 3476561 w 3476561"/>
                <a:gd name="connsiteY21" fmla="*/ 209678 h 23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76561" h="237295">
                  <a:moveTo>
                    <a:pt x="0" y="237295"/>
                  </a:moveTo>
                  <a:cubicBezTo>
                    <a:pt x="42191" y="204564"/>
                    <a:pt x="84383" y="171834"/>
                    <a:pt x="141149" y="142172"/>
                  </a:cubicBezTo>
                  <a:cubicBezTo>
                    <a:pt x="197915" y="112510"/>
                    <a:pt x="277184" y="81826"/>
                    <a:pt x="340599" y="59324"/>
                  </a:cubicBezTo>
                  <a:cubicBezTo>
                    <a:pt x="404014" y="36822"/>
                    <a:pt x="454643" y="14320"/>
                    <a:pt x="521638" y="7160"/>
                  </a:cubicBezTo>
                  <a:cubicBezTo>
                    <a:pt x="588633" y="0"/>
                    <a:pt x="682221" y="15855"/>
                    <a:pt x="742567" y="16366"/>
                  </a:cubicBezTo>
                  <a:cubicBezTo>
                    <a:pt x="802913" y="16877"/>
                    <a:pt x="820813" y="1024"/>
                    <a:pt x="883716" y="10229"/>
                  </a:cubicBezTo>
                  <a:cubicBezTo>
                    <a:pt x="946619" y="19434"/>
                    <a:pt x="1051970" y="49608"/>
                    <a:pt x="1119987" y="71598"/>
                  </a:cubicBezTo>
                  <a:cubicBezTo>
                    <a:pt x="1188004" y="93588"/>
                    <a:pt x="1249885" y="125807"/>
                    <a:pt x="1291820" y="142172"/>
                  </a:cubicBezTo>
                  <a:cubicBezTo>
                    <a:pt x="1333755" y="158537"/>
                    <a:pt x="1333244" y="166720"/>
                    <a:pt x="1371600" y="169788"/>
                  </a:cubicBezTo>
                  <a:cubicBezTo>
                    <a:pt x="1409956" y="172857"/>
                    <a:pt x="1466211" y="162117"/>
                    <a:pt x="1521955" y="160583"/>
                  </a:cubicBezTo>
                  <a:cubicBezTo>
                    <a:pt x="1577699" y="159049"/>
                    <a:pt x="1654410" y="163652"/>
                    <a:pt x="1706062" y="160583"/>
                  </a:cubicBezTo>
                  <a:cubicBezTo>
                    <a:pt x="1757714" y="157515"/>
                    <a:pt x="1784308" y="143706"/>
                    <a:pt x="1831869" y="142172"/>
                  </a:cubicBezTo>
                  <a:cubicBezTo>
                    <a:pt x="1879430" y="140638"/>
                    <a:pt x="1941311" y="143707"/>
                    <a:pt x="1991429" y="151378"/>
                  </a:cubicBezTo>
                  <a:cubicBezTo>
                    <a:pt x="2041547" y="159049"/>
                    <a:pt x="2084506" y="182062"/>
                    <a:pt x="2132578" y="188199"/>
                  </a:cubicBezTo>
                  <a:cubicBezTo>
                    <a:pt x="2180650" y="194336"/>
                    <a:pt x="2230768" y="195870"/>
                    <a:pt x="2279863" y="188199"/>
                  </a:cubicBezTo>
                  <a:cubicBezTo>
                    <a:pt x="2328958" y="180528"/>
                    <a:pt x="2377031" y="149843"/>
                    <a:pt x="2427149" y="142172"/>
                  </a:cubicBezTo>
                  <a:cubicBezTo>
                    <a:pt x="2477267" y="134501"/>
                    <a:pt x="2580572" y="142172"/>
                    <a:pt x="2580572" y="142172"/>
                  </a:cubicBezTo>
                  <a:cubicBezTo>
                    <a:pt x="2637850" y="142683"/>
                    <a:pt x="2706378" y="141661"/>
                    <a:pt x="2770816" y="145241"/>
                  </a:cubicBezTo>
                  <a:cubicBezTo>
                    <a:pt x="2835254" y="148821"/>
                    <a:pt x="2904295" y="161606"/>
                    <a:pt x="2967198" y="163652"/>
                  </a:cubicBezTo>
                  <a:cubicBezTo>
                    <a:pt x="3030101" y="165698"/>
                    <a:pt x="3098630" y="152401"/>
                    <a:pt x="3148237" y="157515"/>
                  </a:cubicBezTo>
                  <a:cubicBezTo>
                    <a:pt x="3197844" y="162629"/>
                    <a:pt x="3210117" y="185642"/>
                    <a:pt x="3264838" y="194336"/>
                  </a:cubicBezTo>
                  <a:cubicBezTo>
                    <a:pt x="3319559" y="203030"/>
                    <a:pt x="3398060" y="206354"/>
                    <a:pt x="3476561" y="209678"/>
                  </a:cubicBezTo>
                </a:path>
              </a:pathLst>
            </a:custGeom>
            <a:noFill/>
            <a:ln w="28575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buFont typeface="Arial" pitchFamily="34" charset="0"/>
                <a:buChar char="•"/>
                <a:defRPr/>
              </a:pPr>
              <a:endParaRPr lang="en-US" kern="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3" name="Oval 86"/>
            <p:cNvSpPr/>
            <p:nvPr/>
          </p:nvSpPr>
          <p:spPr bwMode="auto">
            <a:xfrm>
              <a:off x="5235497" y="4105633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4" name="Oval 87"/>
            <p:cNvSpPr/>
            <p:nvPr/>
          </p:nvSpPr>
          <p:spPr bwMode="auto">
            <a:xfrm>
              <a:off x="5406967" y="3999188"/>
              <a:ext cx="76209" cy="77848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5" name="Oval 88"/>
            <p:cNvSpPr/>
            <p:nvPr/>
          </p:nvSpPr>
          <p:spPr bwMode="auto">
            <a:xfrm>
              <a:off x="5580025" y="3940404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6" name="Oval 89"/>
            <p:cNvSpPr/>
            <p:nvPr/>
          </p:nvSpPr>
          <p:spPr bwMode="auto">
            <a:xfrm>
              <a:off x="5748320" y="3868911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buFont typeface="Arial" pitchFamily="34" charset="0"/>
                <a:buNone/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7" name="Oval 90"/>
            <p:cNvSpPr/>
            <p:nvPr/>
          </p:nvSpPr>
          <p:spPr bwMode="auto">
            <a:xfrm>
              <a:off x="5919790" y="3921339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8" name="Oval 91"/>
            <p:cNvSpPr/>
            <p:nvPr/>
          </p:nvSpPr>
          <p:spPr bwMode="auto">
            <a:xfrm>
              <a:off x="6107137" y="3872088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9" name="Oval 92"/>
            <p:cNvSpPr/>
            <p:nvPr/>
          </p:nvSpPr>
          <p:spPr bwMode="auto">
            <a:xfrm>
              <a:off x="6278607" y="3941993"/>
              <a:ext cx="76209" cy="77848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0" name="Oval 93"/>
            <p:cNvSpPr/>
            <p:nvPr/>
          </p:nvSpPr>
          <p:spPr bwMode="auto">
            <a:xfrm>
              <a:off x="6443727" y="3948348"/>
              <a:ext cx="77796" cy="77848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1" name="Oval 94"/>
            <p:cNvSpPr/>
            <p:nvPr/>
          </p:nvSpPr>
          <p:spPr bwMode="auto">
            <a:xfrm>
              <a:off x="6623135" y="4077036"/>
              <a:ext cx="76209" cy="77849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2" name="Oval 95"/>
            <p:cNvSpPr/>
            <p:nvPr/>
          </p:nvSpPr>
          <p:spPr bwMode="auto">
            <a:xfrm>
              <a:off x="6793018" y="4002365"/>
              <a:ext cx="76209" cy="77848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3" name="Oval 96"/>
            <p:cNvSpPr/>
            <p:nvPr/>
          </p:nvSpPr>
          <p:spPr bwMode="auto">
            <a:xfrm>
              <a:off x="6977189" y="4054794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4" name="Oval 97"/>
            <p:cNvSpPr/>
            <p:nvPr/>
          </p:nvSpPr>
          <p:spPr bwMode="auto">
            <a:xfrm>
              <a:off x="7145484" y="3969001"/>
              <a:ext cx="77796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5" name="Oval 98"/>
            <p:cNvSpPr/>
            <p:nvPr/>
          </p:nvSpPr>
          <p:spPr bwMode="auto">
            <a:xfrm>
              <a:off x="7309015" y="4057971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6" name="Oval 99"/>
            <p:cNvSpPr/>
            <p:nvPr/>
          </p:nvSpPr>
          <p:spPr bwMode="auto">
            <a:xfrm>
              <a:off x="7490011" y="4083391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7" name="Oval 100"/>
            <p:cNvSpPr/>
            <p:nvPr/>
          </p:nvSpPr>
          <p:spPr bwMode="auto">
            <a:xfrm>
              <a:off x="8006010" y="4024608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8" name="Oval 101"/>
            <p:cNvSpPr/>
            <p:nvPr/>
          </p:nvSpPr>
          <p:spPr bwMode="auto">
            <a:xfrm>
              <a:off x="8182243" y="4048439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9" name="Oval 102"/>
            <p:cNvSpPr/>
            <p:nvPr/>
          </p:nvSpPr>
          <p:spPr bwMode="auto">
            <a:xfrm>
              <a:off x="8353713" y="4010309"/>
              <a:ext cx="77797" cy="77849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0" name="Oval 103"/>
            <p:cNvSpPr/>
            <p:nvPr/>
          </p:nvSpPr>
          <p:spPr bwMode="auto">
            <a:xfrm>
              <a:off x="8531534" y="4088158"/>
              <a:ext cx="77797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1" name="Oval 104"/>
            <p:cNvSpPr/>
            <p:nvPr/>
          </p:nvSpPr>
          <p:spPr bwMode="auto">
            <a:xfrm>
              <a:off x="8698241" y="4088158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2" name="Oval 105"/>
            <p:cNvSpPr/>
            <p:nvPr/>
          </p:nvSpPr>
          <p:spPr bwMode="auto">
            <a:xfrm>
              <a:off x="7659894" y="4010309"/>
              <a:ext cx="77796" cy="77849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3" name="Oval 106"/>
            <p:cNvSpPr/>
            <p:nvPr/>
          </p:nvSpPr>
          <p:spPr bwMode="auto">
            <a:xfrm>
              <a:off x="7836127" y="4008720"/>
              <a:ext cx="76209" cy="76260"/>
            </a:xfrm>
            <a:prstGeom prst="ellipse">
              <a:avLst/>
            </a:prstGeom>
            <a:noFill/>
            <a:ln w="19050" cap="flat" cmpd="sng" algn="ctr">
              <a:solidFill>
                <a:srgbClr val="F6A10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8B3D9A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Grade ≥3 adverse events in ≥2% patients in either arm  </a:t>
            </a:r>
          </a:p>
        </p:txBody>
      </p:sp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Conclusions</a:t>
            </a:r>
          </a:p>
        </p:txBody>
      </p:sp>
      <p:pic>
        <p:nvPicPr>
          <p:cNvPr id="201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Slide 24</a:t>
            </a:r>
          </a:p>
        </p:txBody>
      </p:sp>
      <p:pic>
        <p:nvPicPr>
          <p:cNvPr id="2037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Mark Robson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&lt;br /&gt;&lt;br /&gt;&lt;br /&gt;</a:t>
            </a:r>
          </a:p>
        </p:txBody>
      </p:sp>
      <p:pic>
        <p:nvPicPr>
          <p:cNvPr id="313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Rebecca Dent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Slide 18</a:t>
            </a: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Maximal Percent Change in Target Lesions by BRCA Mutation Status</a:t>
            </a:r>
          </a:p>
        </p:txBody>
      </p:sp>
      <p:pic>
        <p:nvPicPr>
          <p:cNvPr id="2170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Nicholas Turner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4149080"/>
            <a:ext cx="1031465" cy="64633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CR 4%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PR 17%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084168" y="4149080"/>
            <a:ext cx="1031465" cy="64633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CR 0%</a:t>
            </a:r>
          </a:p>
          <a:p>
            <a:r>
              <a:rPr lang="it-IT" dirty="0" smtClean="0">
                <a:solidFill>
                  <a:srgbClr val="FFFFFF"/>
                </a:solidFill>
              </a:rPr>
              <a:t>PR 37%</a:t>
            </a:r>
            <a:endParaRPr lang="it-IT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Maximal Percent Change in Target Lesions by Hormone Receptor Status</a:t>
            </a:r>
          </a:p>
        </p:txBody>
      </p:sp>
      <p:pic>
        <p:nvPicPr>
          <p:cNvPr id="2181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Nicholas Turner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Slide 15</a:t>
            </a:r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Nicholas Turner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Slide 18</a:t>
            </a:r>
          </a:p>
        </p:txBody>
      </p:sp>
      <p:pic>
        <p:nvPicPr>
          <p:cNvPr id="2222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Nicholas Turner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TILs and TNBC subtypes</a:t>
            </a:r>
          </a:p>
        </p:txBody>
      </p:sp>
      <p:pic>
        <p:nvPicPr>
          <p:cNvPr id="321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Rebecca Dent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>
                <a:solidFill>
                  <a:srgbClr val="9E0E2A"/>
                </a:solidFill>
                <a:latin typeface="Times New Roman" pitchFamily="18" charset="0"/>
                <a:ea typeface="ＭＳ Ｐゴシック"/>
                <a:cs typeface="ＭＳ Ｐゴシック"/>
              </a:rPr>
              <a:t>Each subgroup of breast cancer patients has a different prognosis</a:t>
            </a:r>
          </a:p>
        </p:txBody>
      </p:sp>
      <p:sp>
        <p:nvSpPr>
          <p:cNvPr id="74754" name="Rectangle 20"/>
          <p:cNvSpPr>
            <a:spLocks noChangeArrowheads="1"/>
          </p:cNvSpPr>
          <p:nvPr/>
        </p:nvSpPr>
        <p:spPr bwMode="auto">
          <a:xfrm>
            <a:off x="0" y="6118225"/>
            <a:ext cx="71913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1400">
                <a:solidFill>
                  <a:srgbClr val="FFFFFF"/>
                </a:solidFill>
                <a:latin typeface="Calibri" pitchFamily="34" charset="0"/>
                <a:ea typeface="ＭＳ Ｐゴシック"/>
                <a:cs typeface="ヒラギノ角ゴ Pro W3"/>
              </a:rPr>
              <a:t>1. 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Sorlie et al. Proc Natl Acad Sci U S A</a:t>
            </a:r>
            <a:r>
              <a:rPr lang="en-GB" sz="1400" i="1">
                <a:latin typeface="Calibri" pitchFamily="34" charset="0"/>
                <a:ea typeface="ＭＳ Ｐゴシック"/>
                <a:cs typeface="ヒラギノ角ゴ Pro W3"/>
              </a:rPr>
              <a:t> 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2003; </a:t>
            </a:r>
            <a:r>
              <a:rPr lang="en-GB" sz="1400" b="1">
                <a:latin typeface="Calibri" pitchFamily="34" charset="0"/>
                <a:ea typeface="ＭＳ Ｐゴシック"/>
                <a:cs typeface="ヒラギノ角ゴ Pro W3"/>
              </a:rPr>
              <a:t>100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: 8418–23; 2. Brenton et al. J Clin Oncol 2005; </a:t>
            </a:r>
            <a:r>
              <a:rPr lang="en-GB" sz="1400" b="1">
                <a:latin typeface="Calibri" pitchFamily="34" charset="0"/>
                <a:ea typeface="ＭＳ Ｐゴシック"/>
                <a:cs typeface="ヒラギノ角ゴ Pro W3"/>
              </a:rPr>
              <a:t>23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: 7350–60; 3. Onitilo et al. Clin Med Res 2009; </a:t>
            </a:r>
            <a:r>
              <a:rPr lang="en-GB" sz="1400" b="1">
                <a:latin typeface="Calibri" pitchFamily="34" charset="0"/>
                <a:ea typeface="ＭＳ Ｐゴシック"/>
                <a:cs typeface="ヒラギノ角ゴ Pro W3"/>
              </a:rPr>
              <a:t>7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(1-2): 4–13; 4. Zarcone et al. Ann N Y Acad Sci</a:t>
            </a:r>
            <a:r>
              <a:rPr lang="en-GB" sz="1400" i="1">
                <a:latin typeface="Calibri" pitchFamily="34" charset="0"/>
                <a:ea typeface="ＭＳ Ｐゴシック"/>
                <a:cs typeface="ヒラギノ角ゴ Pro W3"/>
              </a:rPr>
              <a:t> 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2009; </a:t>
            </a:r>
            <a:r>
              <a:rPr lang="en-GB" sz="1400" b="1">
                <a:latin typeface="Calibri" pitchFamily="34" charset="0"/>
                <a:ea typeface="ＭＳ Ｐゴシック"/>
                <a:cs typeface="ヒラギノ角ゴ Pro W3"/>
              </a:rPr>
              <a:t>1155</a:t>
            </a:r>
            <a:r>
              <a:rPr lang="en-GB" sz="1400">
                <a:latin typeface="Calibri" pitchFamily="34" charset="0"/>
                <a:ea typeface="ＭＳ Ｐゴシック"/>
                <a:cs typeface="ヒラギノ角ゴ Pro W3"/>
              </a:rPr>
              <a:t>: 222–6</a:t>
            </a:r>
          </a:p>
        </p:txBody>
      </p:sp>
      <p:grpSp>
        <p:nvGrpSpPr>
          <p:cNvPr id="74755" name="Group 137"/>
          <p:cNvGrpSpPr>
            <a:grpSpLocks/>
          </p:cNvGrpSpPr>
          <p:nvPr/>
        </p:nvGrpSpPr>
        <p:grpSpPr bwMode="auto">
          <a:xfrm>
            <a:off x="1547813" y="1758950"/>
            <a:ext cx="6073775" cy="4198938"/>
            <a:chOff x="1794484" y="1758950"/>
            <a:chExt cx="6073547" cy="4199586"/>
          </a:xfrm>
        </p:grpSpPr>
        <p:sp>
          <p:nvSpPr>
            <p:cNvPr id="74756" name="Rectangle 32"/>
            <p:cNvSpPr>
              <a:spLocks noChangeArrowheads="1"/>
            </p:cNvSpPr>
            <p:nvPr/>
          </p:nvSpPr>
          <p:spPr bwMode="auto">
            <a:xfrm>
              <a:off x="3694722" y="1758950"/>
              <a:ext cx="1914240" cy="400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>
                  <a:latin typeface="Calibri" pitchFamily="34" charset="0"/>
                  <a:ea typeface="ＭＳ Ｐゴシック"/>
                  <a:cs typeface="ヒラギノ角ゴ Pro W3"/>
                </a:rPr>
                <a:t>Overall survival</a:t>
              </a:r>
              <a:r>
                <a:rPr lang="en-GB" sz="2000" b="1" baseline="30000">
                  <a:latin typeface="Calibri" pitchFamily="34" charset="0"/>
                  <a:ea typeface="ＭＳ Ｐゴシック"/>
                  <a:cs typeface="ヒラギノ角ゴ Pro W3"/>
                </a:rPr>
                <a:t>1</a:t>
              </a:r>
            </a:p>
          </p:txBody>
        </p:sp>
        <p:sp>
          <p:nvSpPr>
            <p:cNvPr id="74757" name="Line 137"/>
            <p:cNvSpPr>
              <a:spLocks noChangeShapeType="1"/>
            </p:cNvSpPr>
            <p:nvPr/>
          </p:nvSpPr>
          <p:spPr bwMode="auto">
            <a:xfrm>
              <a:off x="6546501" y="3036262"/>
              <a:ext cx="297325" cy="1884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58" name="Text Box 24"/>
            <p:cNvSpPr txBox="1">
              <a:spLocks noChangeArrowheads="1"/>
            </p:cNvSpPr>
            <p:nvPr/>
          </p:nvSpPr>
          <p:spPr bwMode="auto">
            <a:xfrm>
              <a:off x="4030537" y="5589152"/>
              <a:ext cx="926281" cy="369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latin typeface="Calibri" pitchFamily="34" charset="0"/>
                  <a:ea typeface="ＭＳ Ｐゴシック"/>
                  <a:cs typeface="ヒラギノ角ゴ Pro W3"/>
                </a:rPr>
                <a:t>Months</a:t>
              </a:r>
            </a:p>
          </p:txBody>
        </p:sp>
        <p:sp>
          <p:nvSpPr>
            <p:cNvPr id="74759" name="Text Box 25"/>
            <p:cNvSpPr txBox="1">
              <a:spLocks noChangeArrowheads="1"/>
            </p:cNvSpPr>
            <p:nvPr/>
          </p:nvSpPr>
          <p:spPr bwMode="auto">
            <a:xfrm rot="-5400000">
              <a:off x="1364748" y="3573142"/>
              <a:ext cx="1228780" cy="369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latin typeface="Calibri" pitchFamily="34" charset="0"/>
                  <a:ea typeface="ＭＳ Ｐゴシック"/>
                  <a:cs typeface="ヒラギノ角ゴ Pro W3"/>
                </a:rPr>
                <a:t>Probability</a:t>
              </a:r>
            </a:p>
          </p:txBody>
        </p:sp>
        <p:sp>
          <p:nvSpPr>
            <p:cNvPr id="74760" name="Text Box 28"/>
            <p:cNvSpPr txBox="1">
              <a:spLocks noChangeArrowheads="1"/>
            </p:cNvSpPr>
            <p:nvPr/>
          </p:nvSpPr>
          <p:spPr bwMode="auto">
            <a:xfrm>
              <a:off x="6796977" y="2409287"/>
              <a:ext cx="1071054" cy="30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ErbB2–/ER+</a:t>
              </a:r>
            </a:p>
          </p:txBody>
        </p:sp>
        <p:sp>
          <p:nvSpPr>
            <p:cNvPr id="74761" name="Text Box 29"/>
            <p:cNvSpPr txBox="1">
              <a:spLocks noChangeArrowheads="1"/>
            </p:cNvSpPr>
            <p:nvPr/>
          </p:nvSpPr>
          <p:spPr bwMode="auto">
            <a:xfrm>
              <a:off x="6796976" y="2655123"/>
              <a:ext cx="1071054" cy="30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ErbB2+/ER+</a:t>
              </a:r>
            </a:p>
          </p:txBody>
        </p:sp>
        <p:sp>
          <p:nvSpPr>
            <p:cNvPr id="74762" name="Text Box 30"/>
            <p:cNvSpPr txBox="1">
              <a:spLocks noChangeArrowheads="1"/>
            </p:cNvSpPr>
            <p:nvPr/>
          </p:nvSpPr>
          <p:spPr bwMode="auto">
            <a:xfrm>
              <a:off x="6796976" y="2874161"/>
              <a:ext cx="1071054" cy="30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ErbB2–/ER–</a:t>
              </a:r>
            </a:p>
          </p:txBody>
        </p:sp>
        <p:sp>
          <p:nvSpPr>
            <p:cNvPr id="74763" name="Text Box 31"/>
            <p:cNvSpPr txBox="1">
              <a:spLocks noChangeArrowheads="1"/>
            </p:cNvSpPr>
            <p:nvPr/>
          </p:nvSpPr>
          <p:spPr bwMode="auto">
            <a:xfrm>
              <a:off x="6796976" y="3110365"/>
              <a:ext cx="1071054" cy="30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ErbB2+/ER–</a:t>
              </a:r>
            </a:p>
          </p:txBody>
        </p:sp>
        <p:sp>
          <p:nvSpPr>
            <p:cNvPr id="74764" name="Text Box 33"/>
            <p:cNvSpPr txBox="1">
              <a:spLocks noChangeArrowheads="1"/>
            </p:cNvSpPr>
            <p:nvPr/>
          </p:nvSpPr>
          <p:spPr bwMode="auto">
            <a:xfrm>
              <a:off x="6110311" y="4881500"/>
              <a:ext cx="686358" cy="369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1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ヒラギノ角ゴ Pro W3"/>
                </a:rPr>
                <a:t>N=72</a:t>
              </a:r>
            </a:p>
          </p:txBody>
        </p:sp>
        <p:sp>
          <p:nvSpPr>
            <p:cNvPr id="74765" name="Line 34"/>
            <p:cNvSpPr>
              <a:spLocks noChangeShapeType="1"/>
            </p:cNvSpPr>
            <p:nvPr/>
          </p:nvSpPr>
          <p:spPr bwMode="auto">
            <a:xfrm flipH="1">
              <a:off x="2646905" y="5256348"/>
              <a:ext cx="40930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66" name="Line 35"/>
            <p:cNvSpPr>
              <a:spLocks noChangeShapeType="1"/>
            </p:cNvSpPr>
            <p:nvPr/>
          </p:nvSpPr>
          <p:spPr bwMode="auto">
            <a:xfrm>
              <a:off x="2672003" y="2476069"/>
              <a:ext cx="61782" cy="1884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67" name="Line 36"/>
            <p:cNvSpPr>
              <a:spLocks noChangeShapeType="1"/>
            </p:cNvSpPr>
            <p:nvPr/>
          </p:nvSpPr>
          <p:spPr bwMode="auto">
            <a:xfrm>
              <a:off x="2673934" y="3018562"/>
              <a:ext cx="65643" cy="1884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68" name="Line 37"/>
            <p:cNvSpPr>
              <a:spLocks noChangeShapeType="1"/>
            </p:cNvSpPr>
            <p:nvPr/>
          </p:nvSpPr>
          <p:spPr bwMode="auto">
            <a:xfrm>
              <a:off x="2673934" y="3576125"/>
              <a:ext cx="67574" cy="1884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69" name="Line 38"/>
            <p:cNvSpPr>
              <a:spLocks noChangeShapeType="1"/>
            </p:cNvSpPr>
            <p:nvPr/>
          </p:nvSpPr>
          <p:spPr bwMode="auto">
            <a:xfrm>
              <a:off x="2681657" y="4144990"/>
              <a:ext cx="57920" cy="0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0" name="Line 39"/>
            <p:cNvSpPr>
              <a:spLocks noChangeShapeType="1"/>
            </p:cNvSpPr>
            <p:nvPr/>
          </p:nvSpPr>
          <p:spPr bwMode="auto">
            <a:xfrm>
              <a:off x="2681657" y="4687483"/>
              <a:ext cx="59851" cy="0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1" name="Line 40"/>
            <p:cNvSpPr>
              <a:spLocks noChangeShapeType="1"/>
            </p:cNvSpPr>
            <p:nvPr/>
          </p:nvSpPr>
          <p:spPr bwMode="auto">
            <a:xfrm flipV="1">
              <a:off x="3643136" y="5252581"/>
              <a:ext cx="1931" cy="73463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2" name="Line 41"/>
            <p:cNvSpPr>
              <a:spLocks noChangeShapeType="1"/>
            </p:cNvSpPr>
            <p:nvPr/>
          </p:nvSpPr>
          <p:spPr bwMode="auto">
            <a:xfrm flipV="1">
              <a:off x="4538973" y="5252581"/>
              <a:ext cx="0" cy="73463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3" name="Line 42"/>
            <p:cNvSpPr>
              <a:spLocks noChangeShapeType="1"/>
            </p:cNvSpPr>
            <p:nvPr/>
          </p:nvSpPr>
          <p:spPr bwMode="auto">
            <a:xfrm flipV="1">
              <a:off x="5442532" y="5252581"/>
              <a:ext cx="1931" cy="73463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4" name="Line 43"/>
            <p:cNvSpPr>
              <a:spLocks noChangeShapeType="1"/>
            </p:cNvSpPr>
            <p:nvPr/>
          </p:nvSpPr>
          <p:spPr bwMode="auto">
            <a:xfrm flipV="1">
              <a:off x="6346091" y="5252581"/>
              <a:ext cx="0" cy="73463"/>
            </a:xfrm>
            <a:prstGeom prst="line">
              <a:avLst/>
            </a:prstGeom>
            <a:noFill/>
            <a:ln w="396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5" name="Freeform 44"/>
            <p:cNvSpPr>
              <a:spLocks/>
            </p:cNvSpPr>
            <p:nvPr/>
          </p:nvSpPr>
          <p:spPr bwMode="auto">
            <a:xfrm>
              <a:off x="2745369" y="2483603"/>
              <a:ext cx="3469435" cy="346593"/>
            </a:xfrm>
            <a:custGeom>
              <a:avLst/>
              <a:gdLst>
                <a:gd name="T0" fmla="*/ 0 w 3487"/>
                <a:gd name="T1" fmla="*/ 0 h 275"/>
                <a:gd name="T2" fmla="*/ 2147483647 w 3487"/>
                <a:gd name="T3" fmla="*/ 0 h 275"/>
                <a:gd name="T4" fmla="*/ 2147483647 w 3487"/>
                <a:gd name="T5" fmla="*/ 2147483647 h 275"/>
                <a:gd name="T6" fmla="*/ 2147483647 w 3487"/>
                <a:gd name="T7" fmla="*/ 2147483647 h 275"/>
                <a:gd name="T8" fmla="*/ 2147483647 w 3487"/>
                <a:gd name="T9" fmla="*/ 2147483647 h 275"/>
                <a:gd name="T10" fmla="*/ 2147483647 w 3487"/>
                <a:gd name="T11" fmla="*/ 2147483647 h 275"/>
                <a:gd name="T12" fmla="*/ 2147483647 w 3487"/>
                <a:gd name="T13" fmla="*/ 2147483647 h 275"/>
                <a:gd name="T14" fmla="*/ 2147483647 w 3487"/>
                <a:gd name="T15" fmla="*/ 2147483647 h 275"/>
                <a:gd name="T16" fmla="*/ 2147483647 w 3487"/>
                <a:gd name="T17" fmla="*/ 2147483647 h 275"/>
                <a:gd name="T18" fmla="*/ 2147483647 w 3487"/>
                <a:gd name="T19" fmla="*/ 2147483647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87"/>
                <a:gd name="T31" fmla="*/ 0 h 275"/>
                <a:gd name="T32" fmla="*/ 3487 w 3487"/>
                <a:gd name="T33" fmla="*/ 275 h 2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87" h="275">
                  <a:moveTo>
                    <a:pt x="0" y="0"/>
                  </a:moveTo>
                  <a:lnTo>
                    <a:pt x="604" y="0"/>
                  </a:lnTo>
                  <a:lnTo>
                    <a:pt x="604" y="51"/>
                  </a:lnTo>
                  <a:lnTo>
                    <a:pt x="814" y="51"/>
                  </a:lnTo>
                  <a:lnTo>
                    <a:pt x="814" y="138"/>
                  </a:lnTo>
                  <a:lnTo>
                    <a:pt x="876" y="138"/>
                  </a:lnTo>
                  <a:lnTo>
                    <a:pt x="876" y="197"/>
                  </a:lnTo>
                  <a:lnTo>
                    <a:pt x="1126" y="197"/>
                  </a:lnTo>
                  <a:lnTo>
                    <a:pt x="1126" y="275"/>
                  </a:lnTo>
                  <a:lnTo>
                    <a:pt x="3487" y="275"/>
                  </a:lnTo>
                </a:path>
              </a:pathLst>
            </a:custGeom>
            <a:noFill/>
            <a:ln w="38100">
              <a:solidFill>
                <a:srgbClr val="FDD10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6" name="Freeform 45"/>
            <p:cNvSpPr>
              <a:spLocks/>
            </p:cNvSpPr>
            <p:nvPr/>
          </p:nvSpPr>
          <p:spPr bwMode="auto">
            <a:xfrm>
              <a:off x="2753092" y="2476069"/>
              <a:ext cx="3355525" cy="1650085"/>
            </a:xfrm>
            <a:custGeom>
              <a:avLst/>
              <a:gdLst>
                <a:gd name="T0" fmla="*/ 2147483647 w 3371"/>
                <a:gd name="T1" fmla="*/ 2147483647 h 1311"/>
                <a:gd name="T2" fmla="*/ 2147483647 w 3371"/>
                <a:gd name="T3" fmla="*/ 2147483647 h 1311"/>
                <a:gd name="T4" fmla="*/ 2147483647 w 3371"/>
                <a:gd name="T5" fmla="*/ 2147483647 h 1311"/>
                <a:gd name="T6" fmla="*/ 2147483647 w 3371"/>
                <a:gd name="T7" fmla="*/ 2147483647 h 1311"/>
                <a:gd name="T8" fmla="*/ 2147483647 w 3371"/>
                <a:gd name="T9" fmla="*/ 2147483647 h 1311"/>
                <a:gd name="T10" fmla="*/ 2147483647 w 3371"/>
                <a:gd name="T11" fmla="*/ 2147483647 h 1311"/>
                <a:gd name="T12" fmla="*/ 2147483647 w 3371"/>
                <a:gd name="T13" fmla="*/ 2147483647 h 1311"/>
                <a:gd name="T14" fmla="*/ 2147483647 w 3371"/>
                <a:gd name="T15" fmla="*/ 2147483647 h 1311"/>
                <a:gd name="T16" fmla="*/ 2147483647 w 3371"/>
                <a:gd name="T17" fmla="*/ 2147483647 h 1311"/>
                <a:gd name="T18" fmla="*/ 2147483647 w 3371"/>
                <a:gd name="T19" fmla="*/ 2147483647 h 1311"/>
                <a:gd name="T20" fmla="*/ 2147483647 w 3371"/>
                <a:gd name="T21" fmla="*/ 2147483647 h 1311"/>
                <a:gd name="T22" fmla="*/ 2147483647 w 3371"/>
                <a:gd name="T23" fmla="*/ 2147483647 h 1311"/>
                <a:gd name="T24" fmla="*/ 2147483647 w 3371"/>
                <a:gd name="T25" fmla="*/ 0 h 1311"/>
                <a:gd name="T26" fmla="*/ 0 w 3371"/>
                <a:gd name="T27" fmla="*/ 0 h 1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71"/>
                <a:gd name="T43" fmla="*/ 0 h 1311"/>
                <a:gd name="T44" fmla="*/ 3371 w 3371"/>
                <a:gd name="T45" fmla="*/ 1311 h 13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71" h="1311">
                  <a:moveTo>
                    <a:pt x="3371" y="1311"/>
                  </a:moveTo>
                  <a:lnTo>
                    <a:pt x="1608" y="1311"/>
                  </a:lnTo>
                  <a:lnTo>
                    <a:pt x="1608" y="1003"/>
                  </a:lnTo>
                  <a:lnTo>
                    <a:pt x="1271" y="1003"/>
                  </a:lnTo>
                  <a:lnTo>
                    <a:pt x="1271" y="714"/>
                  </a:lnTo>
                  <a:lnTo>
                    <a:pt x="741" y="714"/>
                  </a:lnTo>
                  <a:lnTo>
                    <a:pt x="741" y="524"/>
                  </a:lnTo>
                  <a:lnTo>
                    <a:pt x="609" y="524"/>
                  </a:lnTo>
                  <a:lnTo>
                    <a:pt x="609" y="342"/>
                  </a:lnTo>
                  <a:lnTo>
                    <a:pt x="547" y="342"/>
                  </a:lnTo>
                  <a:lnTo>
                    <a:pt x="547" y="134"/>
                  </a:lnTo>
                  <a:lnTo>
                    <a:pt x="233" y="134"/>
                  </a:lnTo>
                  <a:lnTo>
                    <a:pt x="233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6BC9F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7" name="Freeform 46"/>
            <p:cNvSpPr>
              <a:spLocks/>
            </p:cNvSpPr>
            <p:nvPr/>
          </p:nvSpPr>
          <p:spPr bwMode="auto">
            <a:xfrm>
              <a:off x="2745369" y="2483603"/>
              <a:ext cx="2469342" cy="1928866"/>
            </a:xfrm>
            <a:custGeom>
              <a:avLst/>
              <a:gdLst>
                <a:gd name="T0" fmla="*/ 2147483647 w 2482"/>
                <a:gd name="T1" fmla="*/ 2147483647 h 1533"/>
                <a:gd name="T2" fmla="*/ 2147483647 w 2482"/>
                <a:gd name="T3" fmla="*/ 2147483647 h 1533"/>
                <a:gd name="T4" fmla="*/ 2147483647 w 2482"/>
                <a:gd name="T5" fmla="*/ 2147483647 h 1533"/>
                <a:gd name="T6" fmla="*/ 2147483647 w 2482"/>
                <a:gd name="T7" fmla="*/ 2147483647 h 1533"/>
                <a:gd name="T8" fmla="*/ 2147483647 w 2482"/>
                <a:gd name="T9" fmla="*/ 2147483647 h 1533"/>
                <a:gd name="T10" fmla="*/ 2147483647 w 2482"/>
                <a:gd name="T11" fmla="*/ 2147483647 h 1533"/>
                <a:gd name="T12" fmla="*/ 2147483647 w 2482"/>
                <a:gd name="T13" fmla="*/ 2147483647 h 1533"/>
                <a:gd name="T14" fmla="*/ 2147483647 w 2482"/>
                <a:gd name="T15" fmla="*/ 2147483647 h 1533"/>
                <a:gd name="T16" fmla="*/ 2147483647 w 2482"/>
                <a:gd name="T17" fmla="*/ 2147483647 h 1533"/>
                <a:gd name="T18" fmla="*/ 2147483647 w 2482"/>
                <a:gd name="T19" fmla="*/ 2147483647 h 1533"/>
                <a:gd name="T20" fmla="*/ 2147483647 w 2482"/>
                <a:gd name="T21" fmla="*/ 2147483647 h 1533"/>
                <a:gd name="T22" fmla="*/ 2147483647 w 2482"/>
                <a:gd name="T23" fmla="*/ 2147483647 h 1533"/>
                <a:gd name="T24" fmla="*/ 2147483647 w 2482"/>
                <a:gd name="T25" fmla="*/ 2147483647 h 1533"/>
                <a:gd name="T26" fmla="*/ 2147483647 w 2482"/>
                <a:gd name="T27" fmla="*/ 2147483647 h 1533"/>
                <a:gd name="T28" fmla="*/ 2147483647 w 2482"/>
                <a:gd name="T29" fmla="*/ 2147483647 h 1533"/>
                <a:gd name="T30" fmla="*/ 2147483647 w 2482"/>
                <a:gd name="T31" fmla="*/ 2147483647 h 1533"/>
                <a:gd name="T32" fmla="*/ 2147483647 w 2482"/>
                <a:gd name="T33" fmla="*/ 2147483647 h 1533"/>
                <a:gd name="T34" fmla="*/ 2147483647 w 2482"/>
                <a:gd name="T35" fmla="*/ 2147483647 h 1533"/>
                <a:gd name="T36" fmla="*/ 2147483647 w 2482"/>
                <a:gd name="T37" fmla="*/ 0 h 1533"/>
                <a:gd name="T38" fmla="*/ 0 w 2482"/>
                <a:gd name="T39" fmla="*/ 0 h 15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82"/>
                <a:gd name="T61" fmla="*/ 0 h 1533"/>
                <a:gd name="T62" fmla="*/ 2482 w 2482"/>
                <a:gd name="T63" fmla="*/ 1533 h 15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82" h="1533">
                  <a:moveTo>
                    <a:pt x="2482" y="1533"/>
                  </a:moveTo>
                  <a:lnTo>
                    <a:pt x="1275" y="1533"/>
                  </a:lnTo>
                  <a:lnTo>
                    <a:pt x="1275" y="1298"/>
                  </a:lnTo>
                  <a:lnTo>
                    <a:pt x="859" y="1298"/>
                  </a:lnTo>
                  <a:lnTo>
                    <a:pt x="859" y="1124"/>
                  </a:lnTo>
                  <a:lnTo>
                    <a:pt x="828" y="1124"/>
                  </a:lnTo>
                  <a:lnTo>
                    <a:pt x="828" y="947"/>
                  </a:lnTo>
                  <a:lnTo>
                    <a:pt x="668" y="947"/>
                  </a:lnTo>
                  <a:lnTo>
                    <a:pt x="668" y="743"/>
                  </a:lnTo>
                  <a:lnTo>
                    <a:pt x="579" y="743"/>
                  </a:lnTo>
                  <a:lnTo>
                    <a:pt x="579" y="569"/>
                  </a:lnTo>
                  <a:lnTo>
                    <a:pt x="441" y="569"/>
                  </a:lnTo>
                  <a:lnTo>
                    <a:pt x="441" y="452"/>
                  </a:lnTo>
                  <a:lnTo>
                    <a:pt x="413" y="452"/>
                  </a:lnTo>
                  <a:lnTo>
                    <a:pt x="413" y="272"/>
                  </a:lnTo>
                  <a:lnTo>
                    <a:pt x="371" y="272"/>
                  </a:lnTo>
                  <a:lnTo>
                    <a:pt x="371" y="132"/>
                  </a:lnTo>
                  <a:lnTo>
                    <a:pt x="337" y="132"/>
                  </a:lnTo>
                  <a:lnTo>
                    <a:pt x="33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8" name="Freeform 47"/>
            <p:cNvSpPr>
              <a:spLocks/>
            </p:cNvSpPr>
            <p:nvPr/>
          </p:nvSpPr>
          <p:spPr bwMode="auto">
            <a:xfrm>
              <a:off x="2745369" y="2479836"/>
              <a:ext cx="1519447" cy="2275459"/>
            </a:xfrm>
            <a:custGeom>
              <a:avLst/>
              <a:gdLst>
                <a:gd name="T0" fmla="*/ 2147483647 w 1527"/>
                <a:gd name="T1" fmla="*/ 2147483647 h 1807"/>
                <a:gd name="T2" fmla="*/ 2147483647 w 1527"/>
                <a:gd name="T3" fmla="*/ 2147483647 h 1807"/>
                <a:gd name="T4" fmla="*/ 2147483647 w 1527"/>
                <a:gd name="T5" fmla="*/ 2147483647 h 1807"/>
                <a:gd name="T6" fmla="*/ 2147483647 w 1527"/>
                <a:gd name="T7" fmla="*/ 2147483647 h 1807"/>
                <a:gd name="T8" fmla="*/ 2147483647 w 1527"/>
                <a:gd name="T9" fmla="*/ 2147483647 h 1807"/>
                <a:gd name="T10" fmla="*/ 2147483647 w 1527"/>
                <a:gd name="T11" fmla="*/ 2147483647 h 1807"/>
                <a:gd name="T12" fmla="*/ 2147483647 w 1527"/>
                <a:gd name="T13" fmla="*/ 2147483647 h 1807"/>
                <a:gd name="T14" fmla="*/ 2147483647 w 1527"/>
                <a:gd name="T15" fmla="*/ 2147483647 h 1807"/>
                <a:gd name="T16" fmla="*/ 2147483647 w 1527"/>
                <a:gd name="T17" fmla="*/ 2147483647 h 1807"/>
                <a:gd name="T18" fmla="*/ 2147483647 w 1527"/>
                <a:gd name="T19" fmla="*/ 2147483647 h 1807"/>
                <a:gd name="T20" fmla="*/ 2147483647 w 1527"/>
                <a:gd name="T21" fmla="*/ 2147483647 h 1807"/>
                <a:gd name="T22" fmla="*/ 2147483647 w 1527"/>
                <a:gd name="T23" fmla="*/ 0 h 1807"/>
                <a:gd name="T24" fmla="*/ 0 w 1527"/>
                <a:gd name="T25" fmla="*/ 0 h 18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7"/>
                <a:gd name="T40" fmla="*/ 0 h 1807"/>
                <a:gd name="T41" fmla="*/ 1527 w 1527"/>
                <a:gd name="T42" fmla="*/ 1807 h 18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7" h="1807">
                  <a:moveTo>
                    <a:pt x="1527" y="1807"/>
                  </a:moveTo>
                  <a:lnTo>
                    <a:pt x="1527" y="1417"/>
                  </a:lnTo>
                  <a:lnTo>
                    <a:pt x="1123" y="1417"/>
                  </a:lnTo>
                  <a:lnTo>
                    <a:pt x="1123" y="1014"/>
                  </a:lnTo>
                  <a:lnTo>
                    <a:pt x="831" y="1014"/>
                  </a:lnTo>
                  <a:lnTo>
                    <a:pt x="831" y="731"/>
                  </a:lnTo>
                  <a:lnTo>
                    <a:pt x="508" y="731"/>
                  </a:lnTo>
                  <a:lnTo>
                    <a:pt x="508" y="484"/>
                  </a:lnTo>
                  <a:lnTo>
                    <a:pt x="478" y="484"/>
                  </a:lnTo>
                  <a:lnTo>
                    <a:pt x="478" y="232"/>
                  </a:lnTo>
                  <a:lnTo>
                    <a:pt x="169" y="232"/>
                  </a:lnTo>
                  <a:lnTo>
                    <a:pt x="169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79" name="Line 48"/>
            <p:cNvSpPr>
              <a:spLocks noChangeShapeType="1"/>
            </p:cNvSpPr>
            <p:nvPr/>
          </p:nvSpPr>
          <p:spPr bwMode="auto">
            <a:xfrm>
              <a:off x="6058419" y="4077178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0" name="Line 49"/>
            <p:cNvSpPr>
              <a:spLocks noChangeShapeType="1"/>
            </p:cNvSpPr>
            <p:nvPr/>
          </p:nvSpPr>
          <p:spPr bwMode="auto">
            <a:xfrm flipH="1">
              <a:off x="6058419" y="4077178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1" name="Line 50"/>
            <p:cNvSpPr>
              <a:spLocks noChangeShapeType="1"/>
            </p:cNvSpPr>
            <p:nvPr/>
          </p:nvSpPr>
          <p:spPr bwMode="auto">
            <a:xfrm>
              <a:off x="5660699" y="4077178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2" name="Line 51"/>
            <p:cNvSpPr>
              <a:spLocks noChangeShapeType="1"/>
            </p:cNvSpPr>
            <p:nvPr/>
          </p:nvSpPr>
          <p:spPr bwMode="auto">
            <a:xfrm flipH="1">
              <a:off x="5660699" y="4077178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3" name="Line 52"/>
            <p:cNvSpPr>
              <a:spLocks noChangeShapeType="1"/>
            </p:cNvSpPr>
            <p:nvPr/>
          </p:nvSpPr>
          <p:spPr bwMode="auto">
            <a:xfrm>
              <a:off x="4650952" y="4077178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4" name="Line 53"/>
            <p:cNvSpPr>
              <a:spLocks noChangeShapeType="1"/>
            </p:cNvSpPr>
            <p:nvPr/>
          </p:nvSpPr>
          <p:spPr bwMode="auto">
            <a:xfrm flipH="1">
              <a:off x="4650952" y="4077178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5" name="Line 54"/>
            <p:cNvSpPr>
              <a:spLocks noChangeShapeType="1"/>
            </p:cNvSpPr>
            <p:nvPr/>
          </p:nvSpPr>
          <p:spPr bwMode="auto">
            <a:xfrm>
              <a:off x="3930808" y="3325598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6" name="Line 55"/>
            <p:cNvSpPr>
              <a:spLocks noChangeShapeType="1"/>
            </p:cNvSpPr>
            <p:nvPr/>
          </p:nvSpPr>
          <p:spPr bwMode="auto">
            <a:xfrm flipH="1">
              <a:off x="3930808" y="3325598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7" name="Line 56"/>
            <p:cNvSpPr>
              <a:spLocks noChangeShapeType="1"/>
            </p:cNvSpPr>
            <p:nvPr/>
          </p:nvSpPr>
          <p:spPr bwMode="auto">
            <a:xfrm>
              <a:off x="3791799" y="3325598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8" name="Line 57"/>
            <p:cNvSpPr>
              <a:spLocks noChangeShapeType="1"/>
            </p:cNvSpPr>
            <p:nvPr/>
          </p:nvSpPr>
          <p:spPr bwMode="auto">
            <a:xfrm flipH="1">
              <a:off x="3791799" y="3325598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89" name="Line 58"/>
            <p:cNvSpPr>
              <a:spLocks noChangeShapeType="1"/>
            </p:cNvSpPr>
            <p:nvPr/>
          </p:nvSpPr>
          <p:spPr bwMode="auto">
            <a:xfrm>
              <a:off x="3664374" y="3325598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0" name="Line 59"/>
            <p:cNvSpPr>
              <a:spLocks noChangeShapeType="1"/>
            </p:cNvSpPr>
            <p:nvPr/>
          </p:nvSpPr>
          <p:spPr bwMode="auto">
            <a:xfrm flipH="1">
              <a:off x="3664374" y="3325598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1" name="Line 60"/>
            <p:cNvSpPr>
              <a:spLocks noChangeShapeType="1"/>
            </p:cNvSpPr>
            <p:nvPr/>
          </p:nvSpPr>
          <p:spPr bwMode="auto">
            <a:xfrm>
              <a:off x="3660512" y="3707981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2" name="Line 61"/>
            <p:cNvSpPr>
              <a:spLocks noChangeShapeType="1"/>
            </p:cNvSpPr>
            <p:nvPr/>
          </p:nvSpPr>
          <p:spPr bwMode="auto">
            <a:xfrm flipH="1">
              <a:off x="3660512" y="3707981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3" name="Line 62"/>
            <p:cNvSpPr>
              <a:spLocks noChangeShapeType="1"/>
            </p:cNvSpPr>
            <p:nvPr/>
          </p:nvSpPr>
          <p:spPr bwMode="auto">
            <a:xfrm>
              <a:off x="3930808" y="4063993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4" name="Line 63"/>
            <p:cNvSpPr>
              <a:spLocks noChangeShapeType="1"/>
            </p:cNvSpPr>
            <p:nvPr/>
          </p:nvSpPr>
          <p:spPr bwMode="auto">
            <a:xfrm flipH="1">
              <a:off x="3930808" y="4063993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5" name="Line 64"/>
            <p:cNvSpPr>
              <a:spLocks noChangeShapeType="1"/>
            </p:cNvSpPr>
            <p:nvPr/>
          </p:nvSpPr>
          <p:spPr bwMode="auto">
            <a:xfrm>
              <a:off x="4417340" y="4363494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6" name="Line 65"/>
            <p:cNvSpPr>
              <a:spLocks noChangeShapeType="1"/>
            </p:cNvSpPr>
            <p:nvPr/>
          </p:nvSpPr>
          <p:spPr bwMode="auto">
            <a:xfrm flipH="1">
              <a:off x="4417340" y="4363494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7" name="Line 66"/>
            <p:cNvSpPr>
              <a:spLocks noChangeShapeType="1"/>
            </p:cNvSpPr>
            <p:nvPr/>
          </p:nvSpPr>
          <p:spPr bwMode="auto">
            <a:xfrm>
              <a:off x="4840159" y="4363494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8" name="Line 67"/>
            <p:cNvSpPr>
              <a:spLocks noChangeShapeType="1"/>
            </p:cNvSpPr>
            <p:nvPr/>
          </p:nvSpPr>
          <p:spPr bwMode="auto">
            <a:xfrm flipH="1">
              <a:off x="4840159" y="4363494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799" name="Line 68"/>
            <p:cNvSpPr>
              <a:spLocks noChangeShapeType="1"/>
            </p:cNvSpPr>
            <p:nvPr/>
          </p:nvSpPr>
          <p:spPr bwMode="auto">
            <a:xfrm>
              <a:off x="5170306" y="4363494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0" name="Line 69"/>
            <p:cNvSpPr>
              <a:spLocks noChangeShapeType="1"/>
            </p:cNvSpPr>
            <p:nvPr/>
          </p:nvSpPr>
          <p:spPr bwMode="auto">
            <a:xfrm flipH="1">
              <a:off x="5170306" y="4363494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1" name="Line 70"/>
            <p:cNvSpPr>
              <a:spLocks noChangeShapeType="1"/>
            </p:cNvSpPr>
            <p:nvPr/>
          </p:nvSpPr>
          <p:spPr bwMode="auto">
            <a:xfrm>
              <a:off x="4222341" y="4704436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2" name="Line 71"/>
            <p:cNvSpPr>
              <a:spLocks noChangeShapeType="1"/>
            </p:cNvSpPr>
            <p:nvPr/>
          </p:nvSpPr>
          <p:spPr bwMode="auto">
            <a:xfrm flipH="1">
              <a:off x="4222341" y="4704436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3" name="Line 72"/>
            <p:cNvSpPr>
              <a:spLocks noChangeShapeType="1"/>
            </p:cNvSpPr>
            <p:nvPr/>
          </p:nvSpPr>
          <p:spPr bwMode="auto">
            <a:xfrm>
              <a:off x="2845765" y="2430861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4" name="Line 73"/>
            <p:cNvSpPr>
              <a:spLocks noChangeShapeType="1"/>
            </p:cNvSpPr>
            <p:nvPr/>
          </p:nvSpPr>
          <p:spPr bwMode="auto">
            <a:xfrm flipH="1">
              <a:off x="2845765" y="2430861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5" name="Line 74"/>
            <p:cNvSpPr>
              <a:spLocks noChangeShapeType="1"/>
            </p:cNvSpPr>
            <p:nvPr/>
          </p:nvSpPr>
          <p:spPr bwMode="auto">
            <a:xfrm>
              <a:off x="3266653" y="2430861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6" name="Line 75"/>
            <p:cNvSpPr>
              <a:spLocks noChangeShapeType="1"/>
            </p:cNvSpPr>
            <p:nvPr/>
          </p:nvSpPr>
          <p:spPr bwMode="auto">
            <a:xfrm flipH="1">
              <a:off x="3266653" y="2430861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7" name="Line 76"/>
            <p:cNvSpPr>
              <a:spLocks noChangeShapeType="1"/>
            </p:cNvSpPr>
            <p:nvPr/>
          </p:nvSpPr>
          <p:spPr bwMode="auto">
            <a:xfrm>
              <a:off x="3295614" y="2430861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8" name="Line 77"/>
            <p:cNvSpPr>
              <a:spLocks noChangeShapeType="1"/>
            </p:cNvSpPr>
            <p:nvPr/>
          </p:nvSpPr>
          <p:spPr bwMode="auto">
            <a:xfrm flipH="1">
              <a:off x="3295614" y="2430861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09" name="Line 78"/>
            <p:cNvSpPr>
              <a:spLocks noChangeShapeType="1"/>
            </p:cNvSpPr>
            <p:nvPr/>
          </p:nvSpPr>
          <p:spPr bwMode="auto">
            <a:xfrm>
              <a:off x="3314920" y="2430861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0" name="Line 79"/>
            <p:cNvSpPr>
              <a:spLocks noChangeShapeType="1"/>
            </p:cNvSpPr>
            <p:nvPr/>
          </p:nvSpPr>
          <p:spPr bwMode="auto">
            <a:xfrm flipH="1">
              <a:off x="3314920" y="2430861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1" name="Line 80"/>
            <p:cNvSpPr>
              <a:spLocks noChangeShapeType="1"/>
            </p:cNvSpPr>
            <p:nvPr/>
          </p:nvSpPr>
          <p:spPr bwMode="auto">
            <a:xfrm>
              <a:off x="2977051" y="2607925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2" name="Line 81"/>
            <p:cNvSpPr>
              <a:spLocks noChangeShapeType="1"/>
            </p:cNvSpPr>
            <p:nvPr/>
          </p:nvSpPr>
          <p:spPr bwMode="auto">
            <a:xfrm flipH="1">
              <a:off x="2977051" y="2607925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3" name="Line 82"/>
            <p:cNvSpPr>
              <a:spLocks noChangeShapeType="1"/>
            </p:cNvSpPr>
            <p:nvPr/>
          </p:nvSpPr>
          <p:spPr bwMode="auto">
            <a:xfrm>
              <a:off x="3069724" y="2607925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4" name="Line 83"/>
            <p:cNvSpPr>
              <a:spLocks noChangeShapeType="1"/>
            </p:cNvSpPr>
            <p:nvPr/>
          </p:nvSpPr>
          <p:spPr bwMode="auto">
            <a:xfrm flipH="1">
              <a:off x="3069724" y="2607925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5" name="Line 84"/>
            <p:cNvSpPr>
              <a:spLocks noChangeShapeType="1"/>
            </p:cNvSpPr>
            <p:nvPr/>
          </p:nvSpPr>
          <p:spPr bwMode="auto">
            <a:xfrm>
              <a:off x="3739670" y="2688922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6" name="Line 85"/>
            <p:cNvSpPr>
              <a:spLocks noChangeShapeType="1"/>
            </p:cNvSpPr>
            <p:nvPr/>
          </p:nvSpPr>
          <p:spPr bwMode="auto">
            <a:xfrm flipH="1">
              <a:off x="3739670" y="2688922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7" name="Line 86"/>
            <p:cNvSpPr>
              <a:spLocks noChangeShapeType="1"/>
            </p:cNvSpPr>
            <p:nvPr/>
          </p:nvSpPr>
          <p:spPr bwMode="auto">
            <a:xfrm>
              <a:off x="382848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8" name="Line 87"/>
            <p:cNvSpPr>
              <a:spLocks noChangeShapeType="1"/>
            </p:cNvSpPr>
            <p:nvPr/>
          </p:nvSpPr>
          <p:spPr bwMode="auto">
            <a:xfrm flipH="1">
              <a:off x="382848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19" name="Line 88"/>
            <p:cNvSpPr>
              <a:spLocks noChangeShapeType="1"/>
            </p:cNvSpPr>
            <p:nvPr/>
          </p:nvSpPr>
          <p:spPr bwMode="auto">
            <a:xfrm>
              <a:off x="4247440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0" name="Line 89"/>
            <p:cNvSpPr>
              <a:spLocks noChangeShapeType="1"/>
            </p:cNvSpPr>
            <p:nvPr/>
          </p:nvSpPr>
          <p:spPr bwMode="auto">
            <a:xfrm flipH="1">
              <a:off x="4247440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1" name="Line 90"/>
            <p:cNvSpPr>
              <a:spLocks noChangeShapeType="1"/>
            </p:cNvSpPr>
            <p:nvPr/>
          </p:nvSpPr>
          <p:spPr bwMode="auto">
            <a:xfrm>
              <a:off x="467798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2" name="Line 91"/>
            <p:cNvSpPr>
              <a:spLocks noChangeShapeType="1"/>
            </p:cNvSpPr>
            <p:nvPr/>
          </p:nvSpPr>
          <p:spPr bwMode="auto">
            <a:xfrm flipH="1">
              <a:off x="467798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3" name="Line 92"/>
            <p:cNvSpPr>
              <a:spLocks noChangeShapeType="1"/>
            </p:cNvSpPr>
            <p:nvPr/>
          </p:nvSpPr>
          <p:spPr bwMode="auto">
            <a:xfrm>
              <a:off x="479189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4" name="Line 93"/>
            <p:cNvSpPr>
              <a:spLocks noChangeShapeType="1"/>
            </p:cNvSpPr>
            <p:nvPr/>
          </p:nvSpPr>
          <p:spPr bwMode="auto">
            <a:xfrm flipH="1">
              <a:off x="479189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5" name="Line 94"/>
            <p:cNvSpPr>
              <a:spLocks noChangeShapeType="1"/>
            </p:cNvSpPr>
            <p:nvPr/>
          </p:nvSpPr>
          <p:spPr bwMode="auto">
            <a:xfrm>
              <a:off x="493476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6" name="Line 95"/>
            <p:cNvSpPr>
              <a:spLocks noChangeShapeType="1"/>
            </p:cNvSpPr>
            <p:nvPr/>
          </p:nvSpPr>
          <p:spPr bwMode="auto">
            <a:xfrm flipH="1">
              <a:off x="493476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7" name="Line 96"/>
            <p:cNvSpPr>
              <a:spLocks noChangeShapeType="1"/>
            </p:cNvSpPr>
            <p:nvPr/>
          </p:nvSpPr>
          <p:spPr bwMode="auto">
            <a:xfrm>
              <a:off x="496179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8" name="Line 97"/>
            <p:cNvSpPr>
              <a:spLocks noChangeShapeType="1"/>
            </p:cNvSpPr>
            <p:nvPr/>
          </p:nvSpPr>
          <p:spPr bwMode="auto">
            <a:xfrm flipH="1">
              <a:off x="4961792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29" name="Line 98"/>
            <p:cNvSpPr>
              <a:spLocks noChangeShapeType="1"/>
            </p:cNvSpPr>
            <p:nvPr/>
          </p:nvSpPr>
          <p:spPr bwMode="auto">
            <a:xfrm>
              <a:off x="5002336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0" name="Line 99"/>
            <p:cNvSpPr>
              <a:spLocks noChangeShapeType="1"/>
            </p:cNvSpPr>
            <p:nvPr/>
          </p:nvSpPr>
          <p:spPr bwMode="auto">
            <a:xfrm flipH="1">
              <a:off x="5002336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1" name="Line 100"/>
            <p:cNvSpPr>
              <a:spLocks noChangeShapeType="1"/>
            </p:cNvSpPr>
            <p:nvPr/>
          </p:nvSpPr>
          <p:spPr bwMode="auto">
            <a:xfrm>
              <a:off x="5197335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2" name="Line 101"/>
            <p:cNvSpPr>
              <a:spLocks noChangeShapeType="1"/>
            </p:cNvSpPr>
            <p:nvPr/>
          </p:nvSpPr>
          <p:spPr bwMode="auto">
            <a:xfrm flipH="1">
              <a:off x="5197335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3" name="Line 102"/>
            <p:cNvSpPr>
              <a:spLocks noChangeShapeType="1"/>
            </p:cNvSpPr>
            <p:nvPr/>
          </p:nvSpPr>
          <p:spPr bwMode="auto">
            <a:xfrm>
              <a:off x="5284216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4" name="Line 103"/>
            <p:cNvSpPr>
              <a:spLocks noChangeShapeType="1"/>
            </p:cNvSpPr>
            <p:nvPr/>
          </p:nvSpPr>
          <p:spPr bwMode="auto">
            <a:xfrm flipH="1">
              <a:off x="5284216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5" name="Line 104"/>
            <p:cNvSpPr>
              <a:spLocks noChangeShapeType="1"/>
            </p:cNvSpPr>
            <p:nvPr/>
          </p:nvSpPr>
          <p:spPr bwMode="auto">
            <a:xfrm>
              <a:off x="5429017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6" name="Line 105"/>
            <p:cNvSpPr>
              <a:spLocks noChangeShapeType="1"/>
            </p:cNvSpPr>
            <p:nvPr/>
          </p:nvSpPr>
          <p:spPr bwMode="auto">
            <a:xfrm flipH="1">
              <a:off x="5429017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7" name="Line 106"/>
            <p:cNvSpPr>
              <a:spLocks noChangeShapeType="1"/>
            </p:cNvSpPr>
            <p:nvPr/>
          </p:nvSpPr>
          <p:spPr bwMode="auto">
            <a:xfrm>
              <a:off x="5454116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8" name="Line 107"/>
            <p:cNvSpPr>
              <a:spLocks noChangeShapeType="1"/>
            </p:cNvSpPr>
            <p:nvPr/>
          </p:nvSpPr>
          <p:spPr bwMode="auto">
            <a:xfrm flipH="1">
              <a:off x="5454116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39" name="Line 108"/>
            <p:cNvSpPr>
              <a:spLocks noChangeShapeType="1"/>
            </p:cNvSpPr>
            <p:nvPr/>
          </p:nvSpPr>
          <p:spPr bwMode="auto">
            <a:xfrm>
              <a:off x="5490799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0" name="Line 109"/>
            <p:cNvSpPr>
              <a:spLocks noChangeShapeType="1"/>
            </p:cNvSpPr>
            <p:nvPr/>
          </p:nvSpPr>
          <p:spPr bwMode="auto">
            <a:xfrm flipH="1">
              <a:off x="5490799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1" name="Line 110"/>
            <p:cNvSpPr>
              <a:spLocks noChangeShapeType="1"/>
            </p:cNvSpPr>
            <p:nvPr/>
          </p:nvSpPr>
          <p:spPr bwMode="auto">
            <a:xfrm>
              <a:off x="5622085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2" name="Line 111"/>
            <p:cNvSpPr>
              <a:spLocks noChangeShapeType="1"/>
            </p:cNvSpPr>
            <p:nvPr/>
          </p:nvSpPr>
          <p:spPr bwMode="auto">
            <a:xfrm flipH="1">
              <a:off x="5622085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3" name="Line 112"/>
            <p:cNvSpPr>
              <a:spLocks noChangeShapeType="1"/>
            </p:cNvSpPr>
            <p:nvPr/>
          </p:nvSpPr>
          <p:spPr bwMode="auto">
            <a:xfrm>
              <a:off x="5705104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4" name="Line 113"/>
            <p:cNvSpPr>
              <a:spLocks noChangeShapeType="1"/>
            </p:cNvSpPr>
            <p:nvPr/>
          </p:nvSpPr>
          <p:spPr bwMode="auto">
            <a:xfrm flipH="1">
              <a:off x="5705104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5" name="Line 114"/>
            <p:cNvSpPr>
              <a:spLocks noChangeShapeType="1"/>
            </p:cNvSpPr>
            <p:nvPr/>
          </p:nvSpPr>
          <p:spPr bwMode="auto">
            <a:xfrm>
              <a:off x="6164607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6" name="Line 115"/>
            <p:cNvSpPr>
              <a:spLocks noChangeShapeType="1"/>
            </p:cNvSpPr>
            <p:nvPr/>
          </p:nvSpPr>
          <p:spPr bwMode="auto">
            <a:xfrm flipH="1">
              <a:off x="6164607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7" name="Line 116"/>
            <p:cNvSpPr>
              <a:spLocks noChangeShapeType="1"/>
            </p:cNvSpPr>
            <p:nvPr/>
          </p:nvSpPr>
          <p:spPr bwMode="auto">
            <a:xfrm>
              <a:off x="3909570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8" name="Line 117"/>
            <p:cNvSpPr>
              <a:spLocks noChangeShapeType="1"/>
            </p:cNvSpPr>
            <p:nvPr/>
          </p:nvSpPr>
          <p:spPr bwMode="auto">
            <a:xfrm flipH="1">
              <a:off x="3909570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49" name="Line 118"/>
            <p:cNvSpPr>
              <a:spLocks noChangeShapeType="1"/>
            </p:cNvSpPr>
            <p:nvPr/>
          </p:nvSpPr>
          <p:spPr bwMode="auto">
            <a:xfrm>
              <a:off x="3946253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0" name="Line 119"/>
            <p:cNvSpPr>
              <a:spLocks noChangeShapeType="1"/>
            </p:cNvSpPr>
            <p:nvPr/>
          </p:nvSpPr>
          <p:spPr bwMode="auto">
            <a:xfrm flipH="1">
              <a:off x="3946253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1" name="Line 120"/>
            <p:cNvSpPr>
              <a:spLocks noChangeShapeType="1"/>
            </p:cNvSpPr>
            <p:nvPr/>
          </p:nvSpPr>
          <p:spPr bwMode="auto">
            <a:xfrm>
              <a:off x="4044718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2" name="Line 121"/>
            <p:cNvSpPr>
              <a:spLocks noChangeShapeType="1"/>
            </p:cNvSpPr>
            <p:nvPr/>
          </p:nvSpPr>
          <p:spPr bwMode="auto">
            <a:xfrm flipH="1">
              <a:off x="4044718" y="2775570"/>
              <a:ext cx="77227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3" name="Line 122"/>
            <p:cNvSpPr>
              <a:spLocks noChangeShapeType="1"/>
            </p:cNvSpPr>
            <p:nvPr/>
          </p:nvSpPr>
          <p:spPr bwMode="auto">
            <a:xfrm>
              <a:off x="4121945" y="2775570"/>
              <a:ext cx="73366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4" name="Line 123"/>
            <p:cNvSpPr>
              <a:spLocks noChangeShapeType="1"/>
            </p:cNvSpPr>
            <p:nvPr/>
          </p:nvSpPr>
          <p:spPr bwMode="auto">
            <a:xfrm flipH="1">
              <a:off x="4121945" y="2775570"/>
              <a:ext cx="73366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5" name="Line 124"/>
            <p:cNvSpPr>
              <a:spLocks noChangeShapeType="1"/>
            </p:cNvSpPr>
            <p:nvPr/>
          </p:nvSpPr>
          <p:spPr bwMode="auto">
            <a:xfrm>
              <a:off x="4183727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6" name="Line 125"/>
            <p:cNvSpPr>
              <a:spLocks noChangeShapeType="1"/>
            </p:cNvSpPr>
            <p:nvPr/>
          </p:nvSpPr>
          <p:spPr bwMode="auto">
            <a:xfrm flipH="1">
              <a:off x="4183727" y="2775570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7" name="Line 126"/>
            <p:cNvSpPr>
              <a:spLocks noChangeShapeType="1"/>
            </p:cNvSpPr>
            <p:nvPr/>
          </p:nvSpPr>
          <p:spPr bwMode="auto">
            <a:xfrm>
              <a:off x="3185565" y="3150418"/>
              <a:ext cx="81089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8" name="Line 127"/>
            <p:cNvSpPr>
              <a:spLocks noChangeShapeType="1"/>
            </p:cNvSpPr>
            <p:nvPr/>
          </p:nvSpPr>
          <p:spPr bwMode="auto">
            <a:xfrm flipH="1">
              <a:off x="3185565" y="3150418"/>
              <a:ext cx="81089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59" name="Line 128"/>
            <p:cNvSpPr>
              <a:spLocks noChangeShapeType="1"/>
            </p:cNvSpPr>
            <p:nvPr/>
          </p:nvSpPr>
          <p:spPr bwMode="auto">
            <a:xfrm>
              <a:off x="3210664" y="3150418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0" name="Line 129"/>
            <p:cNvSpPr>
              <a:spLocks noChangeShapeType="1"/>
            </p:cNvSpPr>
            <p:nvPr/>
          </p:nvSpPr>
          <p:spPr bwMode="auto">
            <a:xfrm flipH="1">
              <a:off x="3210664" y="3150418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1" name="Line 130"/>
            <p:cNvSpPr>
              <a:spLocks noChangeShapeType="1"/>
            </p:cNvSpPr>
            <p:nvPr/>
          </p:nvSpPr>
          <p:spPr bwMode="auto">
            <a:xfrm>
              <a:off x="3233832" y="3150418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2" name="Line 131"/>
            <p:cNvSpPr>
              <a:spLocks noChangeShapeType="1"/>
            </p:cNvSpPr>
            <p:nvPr/>
          </p:nvSpPr>
          <p:spPr bwMode="auto">
            <a:xfrm flipH="1">
              <a:off x="3233832" y="3150418"/>
              <a:ext cx="77227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3" name="Line 132"/>
            <p:cNvSpPr>
              <a:spLocks noChangeShapeType="1"/>
            </p:cNvSpPr>
            <p:nvPr/>
          </p:nvSpPr>
          <p:spPr bwMode="auto">
            <a:xfrm>
              <a:off x="3222248" y="3361388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4" name="Line 133"/>
            <p:cNvSpPr>
              <a:spLocks noChangeShapeType="1"/>
            </p:cNvSpPr>
            <p:nvPr/>
          </p:nvSpPr>
          <p:spPr bwMode="auto">
            <a:xfrm flipH="1">
              <a:off x="3222248" y="3361388"/>
              <a:ext cx="79158" cy="9983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5" name="Line 134"/>
            <p:cNvSpPr>
              <a:spLocks noChangeShapeType="1"/>
            </p:cNvSpPr>
            <p:nvPr/>
          </p:nvSpPr>
          <p:spPr bwMode="auto">
            <a:xfrm>
              <a:off x="2739577" y="2346096"/>
              <a:ext cx="0" cy="3025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6" name="Line 135"/>
            <p:cNvSpPr>
              <a:spLocks noChangeShapeType="1"/>
            </p:cNvSpPr>
            <p:nvPr/>
          </p:nvSpPr>
          <p:spPr bwMode="auto">
            <a:xfrm>
              <a:off x="6538778" y="2554435"/>
              <a:ext cx="297325" cy="1884"/>
            </a:xfrm>
            <a:prstGeom prst="line">
              <a:avLst/>
            </a:prstGeom>
            <a:noFill/>
            <a:ln w="38100">
              <a:solidFill>
                <a:srgbClr val="FDD10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7" name="Line 136"/>
            <p:cNvSpPr>
              <a:spLocks noChangeShapeType="1"/>
            </p:cNvSpPr>
            <p:nvPr/>
          </p:nvSpPr>
          <p:spPr bwMode="auto">
            <a:xfrm>
              <a:off x="6538778" y="2809690"/>
              <a:ext cx="297325" cy="0"/>
            </a:xfrm>
            <a:prstGeom prst="line">
              <a:avLst/>
            </a:prstGeom>
            <a:noFill/>
            <a:ln w="38100">
              <a:solidFill>
                <a:srgbClr val="6BC9F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8" name="Line 138"/>
            <p:cNvSpPr>
              <a:spLocks noChangeShapeType="1"/>
            </p:cNvSpPr>
            <p:nvPr/>
          </p:nvSpPr>
          <p:spPr bwMode="auto">
            <a:xfrm>
              <a:off x="6538778" y="3266815"/>
              <a:ext cx="297325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69" name="Text Box 139"/>
            <p:cNvSpPr txBox="1">
              <a:spLocks noChangeArrowheads="1"/>
            </p:cNvSpPr>
            <p:nvPr/>
          </p:nvSpPr>
          <p:spPr bwMode="auto">
            <a:xfrm>
              <a:off x="2293975" y="2317735"/>
              <a:ext cx="412562" cy="310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1.0</a:t>
              </a:r>
            </a:p>
          </p:txBody>
        </p:sp>
        <p:sp>
          <p:nvSpPr>
            <p:cNvPr id="74870" name="Text Box 140"/>
            <p:cNvSpPr txBox="1">
              <a:spLocks noChangeArrowheads="1"/>
            </p:cNvSpPr>
            <p:nvPr/>
          </p:nvSpPr>
          <p:spPr bwMode="auto">
            <a:xfrm>
              <a:off x="2293975" y="3416014"/>
              <a:ext cx="412562" cy="310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0.6</a:t>
              </a:r>
            </a:p>
          </p:txBody>
        </p:sp>
        <p:sp>
          <p:nvSpPr>
            <p:cNvPr id="74871" name="Text Box 141"/>
            <p:cNvSpPr txBox="1">
              <a:spLocks noChangeArrowheads="1"/>
            </p:cNvSpPr>
            <p:nvPr/>
          </p:nvSpPr>
          <p:spPr bwMode="auto">
            <a:xfrm>
              <a:off x="2293975" y="3983315"/>
              <a:ext cx="432473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0.4</a:t>
              </a:r>
            </a:p>
          </p:txBody>
        </p:sp>
        <p:sp>
          <p:nvSpPr>
            <p:cNvPr id="74872" name="Text Box 142"/>
            <p:cNvSpPr txBox="1">
              <a:spLocks noChangeArrowheads="1"/>
            </p:cNvSpPr>
            <p:nvPr/>
          </p:nvSpPr>
          <p:spPr bwMode="auto">
            <a:xfrm>
              <a:off x="2293975" y="2863995"/>
              <a:ext cx="412562" cy="310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0.8</a:t>
              </a:r>
            </a:p>
          </p:txBody>
        </p:sp>
        <p:sp>
          <p:nvSpPr>
            <p:cNvPr id="74873" name="Text Box 143"/>
            <p:cNvSpPr txBox="1">
              <a:spLocks noChangeArrowheads="1"/>
            </p:cNvSpPr>
            <p:nvPr/>
          </p:nvSpPr>
          <p:spPr bwMode="auto">
            <a:xfrm>
              <a:off x="2293975" y="4531033"/>
              <a:ext cx="432473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0.2</a:t>
              </a:r>
            </a:p>
          </p:txBody>
        </p:sp>
        <p:sp>
          <p:nvSpPr>
            <p:cNvPr id="74874" name="Text Box 144"/>
            <p:cNvSpPr txBox="1">
              <a:spLocks noChangeArrowheads="1"/>
            </p:cNvSpPr>
            <p:nvPr/>
          </p:nvSpPr>
          <p:spPr bwMode="auto">
            <a:xfrm>
              <a:off x="2424362" y="5101888"/>
              <a:ext cx="235543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0</a:t>
              </a:r>
            </a:p>
          </p:txBody>
        </p:sp>
        <p:sp>
          <p:nvSpPr>
            <p:cNvPr id="74875" name="Line 145"/>
            <p:cNvSpPr>
              <a:spLocks noChangeShapeType="1"/>
            </p:cNvSpPr>
            <p:nvPr/>
          </p:nvSpPr>
          <p:spPr bwMode="auto">
            <a:xfrm>
              <a:off x="6662342" y="2288199"/>
              <a:ext cx="79158" cy="979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876" name="Text Box 147"/>
            <p:cNvSpPr txBox="1">
              <a:spLocks noChangeArrowheads="1"/>
            </p:cNvSpPr>
            <p:nvPr/>
          </p:nvSpPr>
          <p:spPr bwMode="auto">
            <a:xfrm>
              <a:off x="2613698" y="5309091"/>
              <a:ext cx="247127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0</a:t>
              </a:r>
            </a:p>
          </p:txBody>
        </p:sp>
        <p:sp>
          <p:nvSpPr>
            <p:cNvPr id="74877" name="Text Box 148"/>
            <p:cNvSpPr txBox="1">
              <a:spLocks noChangeArrowheads="1"/>
            </p:cNvSpPr>
            <p:nvPr/>
          </p:nvSpPr>
          <p:spPr bwMode="auto">
            <a:xfrm>
              <a:off x="3432820" y="5309091"/>
              <a:ext cx="397720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24</a:t>
              </a:r>
            </a:p>
          </p:txBody>
        </p:sp>
        <p:sp>
          <p:nvSpPr>
            <p:cNvPr id="74878" name="Text Box 149"/>
            <p:cNvSpPr txBox="1">
              <a:spLocks noChangeArrowheads="1"/>
            </p:cNvSpPr>
            <p:nvPr/>
          </p:nvSpPr>
          <p:spPr bwMode="auto">
            <a:xfrm>
              <a:off x="4336379" y="5309091"/>
              <a:ext cx="389998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48</a:t>
              </a:r>
            </a:p>
          </p:txBody>
        </p:sp>
        <p:sp>
          <p:nvSpPr>
            <p:cNvPr id="74879" name="Text Box 150"/>
            <p:cNvSpPr txBox="1">
              <a:spLocks noChangeArrowheads="1"/>
            </p:cNvSpPr>
            <p:nvPr/>
          </p:nvSpPr>
          <p:spPr bwMode="auto">
            <a:xfrm>
              <a:off x="5236077" y="5309091"/>
              <a:ext cx="397720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72</a:t>
              </a:r>
            </a:p>
          </p:txBody>
        </p:sp>
        <p:sp>
          <p:nvSpPr>
            <p:cNvPr id="74880" name="Text Box 151"/>
            <p:cNvSpPr txBox="1">
              <a:spLocks noChangeArrowheads="1"/>
            </p:cNvSpPr>
            <p:nvPr/>
          </p:nvSpPr>
          <p:spPr bwMode="auto">
            <a:xfrm>
              <a:off x="6135775" y="5309091"/>
              <a:ext cx="397720" cy="3099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GB" sz="1400" b="1">
                  <a:latin typeface="Calibri" pitchFamily="34" charset="0"/>
                  <a:ea typeface="ＭＳ Ｐゴシック"/>
                  <a:cs typeface="ヒラギノ角ゴ Pro W3"/>
                </a:rPr>
                <a:t>96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Tumour-infiltrating lymphocytes and outcome</a:t>
            </a:r>
          </a:p>
        </p:txBody>
      </p:sp>
      <p:pic>
        <p:nvPicPr>
          <p:cNvPr id="322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Rebecca Dent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6093296"/>
            <a:ext cx="380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LPBC: </a:t>
            </a:r>
            <a:r>
              <a:rPr lang="it-IT" sz="1400" dirty="0" err="1" smtClean="0"/>
              <a:t>Predominant</a:t>
            </a:r>
            <a:r>
              <a:rPr lang="it-IT" sz="1400" dirty="0" smtClean="0"/>
              <a:t> </a:t>
            </a:r>
            <a:r>
              <a:rPr lang="it-IT" sz="1400" dirty="0" err="1" smtClean="0"/>
              <a:t>Lymphocytic</a:t>
            </a:r>
            <a:r>
              <a:rPr lang="it-IT" sz="1400" dirty="0" smtClean="0"/>
              <a:t> Infiltrate BC</a:t>
            </a:r>
            <a:endParaRPr lang="it-IT" sz="1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88913"/>
            <a:ext cx="70881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20938"/>
            <a:ext cx="88328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6092825"/>
            <a:ext cx="2819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CasellaDiTesto 5"/>
          <p:cNvSpPr txBox="1">
            <a:spLocks noChangeArrowheads="1"/>
          </p:cNvSpPr>
          <p:nvPr/>
        </p:nvSpPr>
        <p:spPr bwMode="auto">
          <a:xfrm>
            <a:off x="323850" y="1916113"/>
            <a:ext cx="4432300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481 pts;  DRFI events 107; deaths  events 142</a:t>
            </a:r>
          </a:p>
        </p:txBody>
      </p:sp>
      <p:sp>
        <p:nvSpPr>
          <p:cNvPr id="137221" name="CasellaDiTesto 1"/>
          <p:cNvSpPr txBox="1">
            <a:spLocks noChangeArrowheads="1"/>
          </p:cNvSpPr>
          <p:nvPr/>
        </p:nvSpPr>
        <p:spPr bwMode="auto">
          <a:xfrm>
            <a:off x="5003800" y="1773238"/>
            <a:ext cx="3890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800000"/>
                </a:solidFill>
                <a:latin typeface="Calibri" pitchFamily="34" charset="0"/>
              </a:rPr>
              <a:t>TILs independent prognostic marker of</a:t>
            </a:r>
          </a:p>
          <a:p>
            <a:r>
              <a:rPr lang="it-IT" b="1">
                <a:solidFill>
                  <a:srgbClr val="800000"/>
                </a:solidFill>
                <a:latin typeface="Calibri" pitchFamily="34" charset="0"/>
              </a:rPr>
              <a:t>DFS, DRFI &amp; 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188913"/>
            <a:ext cx="8975725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979613" y="6362700"/>
            <a:ext cx="6913562" cy="495300"/>
          </a:xfrm>
          <a:prstGeom prst="rect">
            <a:avLst/>
          </a:prstGeom>
          <a:noFill/>
        </p:spPr>
        <p:txBody>
          <a:bodyPr lIns="64288" tIns="32144" rIns="64288" bIns="32144">
            <a:spAutoFit/>
          </a:bodyPr>
          <a:lstStyle/>
          <a:p>
            <a:pPr algn="ctr" defTabSz="914306" hangingPunct="0">
              <a:defRPr/>
            </a:pPr>
            <a:r>
              <a:rPr lang="it-IT" sz="1400" kern="0" dirty="0">
                <a:solidFill>
                  <a:prstClr val="black"/>
                </a:solidFill>
                <a:sym typeface="Helvetica Light"/>
              </a:rPr>
              <a:t>Rugo H, SABCS 2015; Nanda SABCS 2014; </a:t>
            </a:r>
            <a:r>
              <a:rPr lang="it-IT" sz="1400" kern="0" dirty="0" err="1">
                <a:solidFill>
                  <a:prstClr val="black"/>
                </a:solidFill>
                <a:sym typeface="Helvetica Light"/>
              </a:rPr>
              <a:t>Emens</a:t>
            </a:r>
            <a:r>
              <a:rPr lang="it-IT" sz="1400" kern="0" dirty="0">
                <a:solidFill>
                  <a:prstClr val="black"/>
                </a:solidFill>
                <a:sym typeface="Helvetica Light"/>
              </a:rPr>
              <a:t> L, AACR 2015; </a:t>
            </a:r>
            <a:r>
              <a:rPr lang="it-IT" sz="1400" kern="0" dirty="0" err="1">
                <a:solidFill>
                  <a:prstClr val="black"/>
                </a:solidFill>
                <a:sym typeface="Helvetica Light"/>
              </a:rPr>
              <a:t>Dirix</a:t>
            </a:r>
            <a:r>
              <a:rPr lang="it-IT" sz="1400" kern="0" dirty="0">
                <a:solidFill>
                  <a:prstClr val="black"/>
                </a:solidFill>
                <a:sym typeface="Helvetica Light"/>
              </a:rPr>
              <a:t> L, SABCS 2015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71281"/>
              </p:ext>
            </p:extLst>
          </p:nvPr>
        </p:nvGraphicFramePr>
        <p:xfrm>
          <a:off x="107504" y="1628800"/>
          <a:ext cx="8793027" cy="344349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94801"/>
                <a:gridCol w="2200589"/>
                <a:gridCol w="1909187"/>
                <a:gridCol w="1888450"/>
              </a:tblGrid>
              <a:tr h="822960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u="none" dirty="0" err="1" smtClean="0"/>
                        <a:t>Pembrolizumab</a:t>
                      </a:r>
                      <a:endParaRPr lang="it-IT" sz="2400" u="none" dirty="0" smtClean="0"/>
                    </a:p>
                    <a:p>
                      <a:r>
                        <a:rPr lang="it-IT" sz="2400" u="none" dirty="0" smtClean="0"/>
                        <a:t>TN </a:t>
                      </a:r>
                      <a:r>
                        <a:rPr lang="it-IT" sz="1800" u="none" dirty="0" smtClean="0"/>
                        <a:t>(anti PD-1)</a:t>
                      </a:r>
                      <a:endParaRPr lang="it-IT" sz="1800" u="none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u="none" dirty="0" err="1" smtClean="0"/>
                        <a:t>Atezolizumab</a:t>
                      </a:r>
                      <a:endParaRPr lang="it-IT" sz="2400" u="none" dirty="0" smtClean="0"/>
                    </a:p>
                    <a:p>
                      <a:r>
                        <a:rPr lang="it-IT" sz="2400" u="none" dirty="0" smtClean="0"/>
                        <a:t>TN </a:t>
                      </a:r>
                      <a:r>
                        <a:rPr lang="it-IT" sz="1800" u="none" dirty="0" smtClean="0"/>
                        <a:t>(anti PDL-1)</a:t>
                      </a:r>
                      <a:endParaRPr lang="it-IT" sz="1800" u="none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u="none" dirty="0" err="1" smtClean="0"/>
                        <a:t>Avelumab</a:t>
                      </a:r>
                      <a:endParaRPr lang="it-IT" sz="2400" u="none" dirty="0" smtClean="0"/>
                    </a:p>
                    <a:p>
                      <a:r>
                        <a:rPr lang="it-IT" sz="2400" u="none" dirty="0" smtClean="0"/>
                        <a:t>TN </a:t>
                      </a:r>
                      <a:r>
                        <a:rPr lang="it-IT" sz="1800" u="none" dirty="0" smtClean="0"/>
                        <a:t>(anti PDL-1)</a:t>
                      </a:r>
                      <a:endParaRPr lang="it-IT" sz="1800" u="none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it-IT" sz="2400" b="1" dirty="0" smtClean="0"/>
                        <a:t>% PD-L1+/</a:t>
                      </a:r>
                      <a:r>
                        <a:rPr lang="it-IT" sz="2400" b="1" dirty="0" err="1" smtClean="0"/>
                        <a:t>screened</a:t>
                      </a:r>
                      <a:endParaRPr lang="it-I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69%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4%-69%</a:t>
                      </a:r>
                      <a:endParaRPr lang="it-IT" sz="1800" dirty="0"/>
                    </a:p>
                  </a:txBody>
                  <a:tcPr/>
                </a:tc>
              </a:tr>
              <a:tr h="648653">
                <a:tc>
                  <a:txBody>
                    <a:bodyPr/>
                    <a:lstStyle/>
                    <a:p>
                      <a:r>
                        <a:rPr lang="it-IT" sz="2400" b="1" dirty="0" smtClean="0"/>
                        <a:t>PD-L1</a:t>
                      </a:r>
                      <a:r>
                        <a:rPr lang="it-IT" sz="2400" b="1" baseline="0" dirty="0" smtClean="0"/>
                        <a:t> </a:t>
                      </a:r>
                      <a:r>
                        <a:rPr lang="it-IT" sz="2400" b="1" baseline="0" dirty="0" err="1" smtClean="0"/>
                        <a:t>cut</a:t>
                      </a:r>
                      <a:r>
                        <a:rPr lang="it-IT" sz="2400" b="1" baseline="0" dirty="0" smtClean="0"/>
                        <a:t>-off</a:t>
                      </a:r>
                      <a:endParaRPr lang="it-I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1%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tumor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cells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any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stromal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staining</a:t>
                      </a:r>
                      <a:endParaRPr kumimoji="0" lang="it-IT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u="sng" dirty="0" smtClean="0"/>
                        <a:t>&gt;</a:t>
                      </a:r>
                      <a:r>
                        <a:rPr lang="it-IT" sz="1800" dirty="0" smtClean="0"/>
                        <a:t>5% </a:t>
                      </a:r>
                      <a:r>
                        <a:rPr lang="it-IT" sz="1800" dirty="0" err="1" smtClean="0"/>
                        <a:t>TILs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multiple </a:t>
                      </a:r>
                      <a:r>
                        <a:rPr lang="it-IT" sz="1800" dirty="0" err="1" smtClean="0"/>
                        <a:t>cut-offs</a:t>
                      </a:r>
                      <a:endParaRPr lang="it-IT" sz="1800" dirty="0"/>
                    </a:p>
                  </a:txBody>
                  <a:tcPr/>
                </a:tc>
              </a:tr>
              <a:tr h="474555">
                <a:tc>
                  <a:txBody>
                    <a:bodyPr/>
                    <a:lstStyle/>
                    <a:p>
                      <a:r>
                        <a:rPr lang="it-IT" sz="2400" b="1" dirty="0" err="1" smtClean="0"/>
                        <a:t>Evaluable</a:t>
                      </a:r>
                      <a:r>
                        <a:rPr lang="it-IT" sz="2400" b="1" dirty="0" smtClean="0"/>
                        <a:t> </a:t>
                      </a:r>
                      <a:r>
                        <a:rPr lang="it-IT" sz="2400" b="1" dirty="0" err="1" smtClean="0"/>
                        <a:t>pts</a:t>
                      </a:r>
                      <a:endParaRPr lang="it-I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27 (PD-L1+)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21 (PD-L1+)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58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(9 PD-L1+)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20065">
                <a:tc>
                  <a:txBody>
                    <a:bodyPr/>
                    <a:lstStyle/>
                    <a:p>
                      <a:r>
                        <a:rPr lang="it-IT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ORR</a:t>
                      </a:r>
                      <a:endParaRPr lang="it-IT" sz="2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it-IT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8.5%</a:t>
                      </a:r>
                      <a:endParaRPr lang="it-IT" sz="28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19%</a:t>
                      </a:r>
                      <a:endParaRPr lang="it-IT" sz="28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9%-</a:t>
                      </a:r>
                      <a:r>
                        <a:rPr lang="it-IT" sz="28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44%*</a:t>
                      </a:r>
                      <a:endParaRPr lang="it-IT" sz="2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20065">
                <a:tc>
                  <a:txBody>
                    <a:bodyPr/>
                    <a:lstStyle/>
                    <a:p>
                      <a:r>
                        <a:rPr lang="it-IT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SD</a:t>
                      </a:r>
                      <a:endParaRPr lang="it-IT" sz="2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25.9%</a:t>
                      </a:r>
                      <a:endParaRPr lang="it-IT" sz="28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27% (&gt;24w)</a:t>
                      </a:r>
                      <a:endParaRPr lang="it-IT" sz="28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22.4%</a:t>
                      </a:r>
                      <a:endParaRPr lang="it-IT" sz="2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84200" y="5672138"/>
            <a:ext cx="7596188" cy="325437"/>
          </a:xfrm>
          <a:prstGeom prst="rect">
            <a:avLst/>
          </a:prstGeom>
          <a:noFill/>
        </p:spPr>
        <p:txBody>
          <a:bodyPr wrap="none" lIns="64288" tIns="32144" rIns="64288" bIns="32144">
            <a:spAutoFit/>
          </a:bodyPr>
          <a:lstStyle/>
          <a:p>
            <a:pPr algn="ctr" defTabSz="914306" hangingPunct="0">
              <a:defRPr/>
            </a:pPr>
            <a:r>
              <a:rPr lang="it-IT" sz="1700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*ORR up to 44% in PD-L1+ TNBC </a:t>
            </a:r>
            <a:r>
              <a:rPr lang="it-IT" sz="1700" kern="0" dirty="0" err="1">
                <a:solidFill>
                  <a:srgbClr val="CF6DA4">
                    <a:lumMod val="75000"/>
                  </a:srgbClr>
                </a:solidFill>
                <a:sym typeface="Helvetica Light"/>
              </a:rPr>
              <a:t>pts</a:t>
            </a:r>
            <a:r>
              <a:rPr lang="it-IT" sz="1700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 (with the </a:t>
            </a:r>
            <a:r>
              <a:rPr lang="it-IT" sz="1700" u="sng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&gt;</a:t>
            </a:r>
            <a:r>
              <a:rPr lang="it-IT" sz="1700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10% immune </a:t>
            </a:r>
            <a:r>
              <a:rPr lang="it-IT" sz="1700" kern="0" dirty="0" err="1">
                <a:solidFill>
                  <a:srgbClr val="CF6DA4">
                    <a:lumMod val="75000"/>
                  </a:srgbClr>
                </a:solidFill>
                <a:sym typeface="Helvetica Light"/>
              </a:rPr>
              <a:t>cell</a:t>
            </a:r>
            <a:r>
              <a:rPr lang="it-IT" sz="1700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 «</a:t>
            </a:r>
            <a:r>
              <a:rPr lang="it-IT" sz="1700" kern="0" dirty="0" err="1">
                <a:solidFill>
                  <a:srgbClr val="CF6DA4">
                    <a:lumMod val="75000"/>
                  </a:srgbClr>
                </a:solidFill>
                <a:sym typeface="Helvetica Light"/>
              </a:rPr>
              <a:t>hotspots</a:t>
            </a:r>
            <a:r>
              <a:rPr lang="it-IT" sz="1700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» </a:t>
            </a:r>
            <a:r>
              <a:rPr lang="it-IT" sz="1700" kern="0" dirty="0" err="1">
                <a:solidFill>
                  <a:srgbClr val="CF6DA4">
                    <a:lumMod val="75000"/>
                  </a:srgbClr>
                </a:solidFill>
                <a:sym typeface="Helvetica Light"/>
              </a:rPr>
              <a:t>cut</a:t>
            </a:r>
            <a:r>
              <a:rPr lang="it-IT" sz="1700" kern="0" dirty="0">
                <a:solidFill>
                  <a:srgbClr val="CF6DA4">
                    <a:lumMod val="75000"/>
                  </a:srgbClr>
                </a:solidFill>
                <a:sym typeface="Helvetica Light"/>
              </a:rPr>
              <a:t>-off)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14338" y="404813"/>
            <a:ext cx="8315325" cy="1049337"/>
          </a:xfrm>
          <a:prstGeom prst="rect">
            <a:avLst/>
          </a:prstGeom>
          <a:noFill/>
          <a:ln w="28575">
            <a:noFill/>
          </a:ln>
        </p:spPr>
        <p:txBody>
          <a:bodyPr lIns="64288" tIns="32144" rIns="64288" bIns="32144" anchor="ctr">
            <a:spAutoFit/>
          </a:bodyPr>
          <a:lstStyle/>
          <a:p>
            <a:pPr algn="ctr" defTabSz="410730" hangingPunct="0">
              <a:defRPr/>
            </a:pPr>
            <a:r>
              <a:rPr lang="it-IT" sz="3200" b="1" kern="0" dirty="0">
                <a:solidFill>
                  <a:srgbClr val="9E0E2A"/>
                </a:solidFill>
                <a:latin typeface="Times New Roman"/>
                <a:ea typeface="Calibri" charset="0"/>
                <a:cs typeface="Times New Roman"/>
                <a:sym typeface="Helvetica Light"/>
              </a:rPr>
              <a:t>Immune checkpoint </a:t>
            </a:r>
            <a:r>
              <a:rPr lang="it-IT" sz="3200" b="1" kern="0" dirty="0" err="1">
                <a:solidFill>
                  <a:srgbClr val="9E0E2A"/>
                </a:solidFill>
                <a:latin typeface="Times New Roman"/>
                <a:ea typeface="Calibri" charset="0"/>
                <a:cs typeface="Times New Roman"/>
                <a:sym typeface="Helvetica Light"/>
              </a:rPr>
              <a:t>inhibitors</a:t>
            </a:r>
            <a:r>
              <a:rPr lang="it-IT" sz="3200" b="1" kern="0" dirty="0">
                <a:solidFill>
                  <a:srgbClr val="9E0E2A"/>
                </a:solidFill>
                <a:latin typeface="Times New Roman"/>
                <a:ea typeface="Calibri" charset="0"/>
                <a:cs typeface="Times New Roman"/>
                <a:sym typeface="Helvetica Light"/>
              </a:rPr>
              <a:t> in </a:t>
            </a:r>
            <a:r>
              <a:rPr lang="it-IT" sz="3200" b="1" kern="0" dirty="0" err="1">
                <a:solidFill>
                  <a:srgbClr val="9E0E2A"/>
                </a:solidFill>
                <a:latin typeface="Times New Roman"/>
                <a:ea typeface="Calibri" charset="0"/>
                <a:cs typeface="Times New Roman"/>
                <a:sym typeface="Helvetica Light"/>
              </a:rPr>
              <a:t>metastatic</a:t>
            </a:r>
            <a:r>
              <a:rPr lang="it-IT" sz="3200" b="1" kern="0" dirty="0">
                <a:solidFill>
                  <a:srgbClr val="9E0E2A"/>
                </a:solidFill>
                <a:latin typeface="Times New Roman"/>
                <a:ea typeface="Calibri" charset="0"/>
                <a:cs typeface="Times New Roman"/>
                <a:sym typeface="Helvetica Light"/>
              </a:rPr>
              <a:t> TNBC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4"/>
          <p:cNvSpPr txBox="1">
            <a:spLocks/>
          </p:cNvSpPr>
          <p:nvPr/>
        </p:nvSpPr>
        <p:spPr bwMode="auto">
          <a:xfrm>
            <a:off x="280988" y="184150"/>
            <a:ext cx="85312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7" rIns="91392" bIns="45697" anchor="ctr"/>
          <a:lstStyle/>
          <a:p>
            <a:pPr algn="ctr">
              <a:lnSpc>
                <a:spcPct val="90000"/>
              </a:lnSpc>
            </a:pPr>
            <a:r>
              <a:rPr lang="en-US" altLang="it-IT" sz="3200" b="1">
                <a:solidFill>
                  <a:srgbClr val="9E0E2A"/>
                </a:solidFill>
                <a:cs typeface="Arial" charset="0"/>
              </a:rPr>
              <a:t>Atezolizumab in TNBC</a:t>
            </a:r>
          </a:p>
        </p:txBody>
      </p:sp>
      <p:pic>
        <p:nvPicPr>
          <p:cNvPr id="143362" name="Picture 2"/>
          <p:cNvPicPr>
            <a:picLocks noChangeAspect="1"/>
          </p:cNvPicPr>
          <p:nvPr/>
        </p:nvPicPr>
        <p:blipFill>
          <a:blip r:embed="rId3"/>
          <a:srcRect t="7182" r="4292" b="4552"/>
          <a:stretch>
            <a:fillRect/>
          </a:stretch>
        </p:blipFill>
        <p:spPr bwMode="auto">
          <a:xfrm>
            <a:off x="617538" y="1993900"/>
            <a:ext cx="742315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140200" y="6535738"/>
            <a:ext cx="4930775" cy="250825"/>
          </a:xfrm>
          <a:prstGeom prst="rect">
            <a:avLst/>
          </a:prstGeom>
          <a:noFill/>
          <a:ln>
            <a:noFill/>
          </a:ln>
          <a:extLst/>
        </p:spPr>
        <p:txBody>
          <a:bodyPr lIns="64288" tIns="32144" rIns="64288" bIns="3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410730" eaLnBrk="1" hangingPunct="1">
              <a:defRPr/>
            </a:pPr>
            <a:r>
              <a:rPr lang="en-US" altLang="en-US" sz="1200" kern="0" dirty="0" err="1">
                <a:solidFill>
                  <a:srgbClr val="013865"/>
                </a:solidFill>
                <a:sym typeface="Helvetica Light"/>
              </a:rPr>
              <a:t>Emens</a:t>
            </a:r>
            <a:r>
              <a:rPr lang="en-US" altLang="en-US" sz="1200" kern="0" dirty="0">
                <a:solidFill>
                  <a:srgbClr val="013865"/>
                </a:solidFill>
                <a:sym typeface="Helvetica Light"/>
              </a:rPr>
              <a:t> et al. AACR 2015</a:t>
            </a:r>
          </a:p>
        </p:txBody>
      </p:sp>
      <p:pic>
        <p:nvPicPr>
          <p:cNvPr id="143364" name="Picture 18"/>
          <p:cNvPicPr>
            <a:picLocks noChangeAspect="1"/>
          </p:cNvPicPr>
          <p:nvPr/>
        </p:nvPicPr>
        <p:blipFill>
          <a:blip r:embed="rId3"/>
          <a:srcRect l="80324" t="12096" r="4294" b="77116"/>
          <a:stretch>
            <a:fillRect/>
          </a:stretch>
        </p:blipFill>
        <p:spPr bwMode="auto">
          <a:xfrm>
            <a:off x="4643438" y="3206750"/>
            <a:ext cx="1738312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6605588" y="1497013"/>
            <a:ext cx="2070100" cy="150018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lIns="91433" tIns="45716" rIns="91433" bIns="45716"/>
          <a:lstStyle/>
          <a:p>
            <a:pPr algn="ctr" defTabSz="410730" hangingPunct="0">
              <a:defRPr/>
            </a:pPr>
            <a:endParaRPr lang="en-GB" sz="2000" kern="0">
              <a:solidFill>
                <a:srgbClr val="013865"/>
              </a:solidFill>
              <a:sym typeface="Helvetica Light"/>
            </a:endParaRPr>
          </a:p>
        </p:txBody>
      </p:sp>
      <p:pic>
        <p:nvPicPr>
          <p:cNvPr id="143366" name="Picture 14"/>
          <p:cNvPicPr>
            <a:picLocks noChangeAspect="1"/>
          </p:cNvPicPr>
          <p:nvPr/>
        </p:nvPicPr>
        <p:blipFill>
          <a:blip r:embed="rId3"/>
          <a:srcRect l="80324" t="22655" r="4294" b="69687"/>
          <a:stretch>
            <a:fillRect/>
          </a:stretch>
        </p:blipFill>
        <p:spPr bwMode="auto">
          <a:xfrm>
            <a:off x="6303963" y="3232150"/>
            <a:ext cx="17367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367" name="Group 22"/>
          <p:cNvGrpSpPr>
            <a:grpSpLocks/>
          </p:cNvGrpSpPr>
          <p:nvPr/>
        </p:nvGrpSpPr>
        <p:grpSpPr bwMode="auto">
          <a:xfrm>
            <a:off x="2217738" y="2498725"/>
            <a:ext cx="7394575" cy="1655763"/>
            <a:chOff x="2217400" y="2204864"/>
            <a:chExt cx="7395160" cy="1656184"/>
          </a:xfrm>
        </p:grpSpPr>
        <p:cxnSp>
          <p:nvCxnSpPr>
            <p:cNvPr id="143382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2627784" y="2420888"/>
              <a:ext cx="792088" cy="576064"/>
            </a:xfrm>
            <a:prstGeom prst="straightConnector1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" name="Content Placeholder 5"/>
            <p:cNvSpPr txBox="1">
              <a:spLocks/>
            </p:cNvSpPr>
            <p:nvPr/>
          </p:nvSpPr>
          <p:spPr bwMode="auto">
            <a:xfrm>
              <a:off x="3541480" y="2204864"/>
              <a:ext cx="6071080" cy="71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048" tIns="65024" rIns="130048" bIns="65024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 defTabSz="410730">
                <a:spcBef>
                  <a:spcPts val="600"/>
                </a:spcBef>
                <a:spcAft>
                  <a:spcPts val="600"/>
                </a:spcAft>
                <a:buClr>
                  <a:srgbClr val="013865"/>
                </a:buClr>
                <a:buSzPct val="100000"/>
                <a:buFontTx/>
                <a:buNone/>
                <a:defRPr/>
              </a:pPr>
              <a:r>
                <a:rPr lang="en-US" sz="1800" b="1" kern="0" dirty="0">
                  <a:solidFill>
                    <a:srgbClr val="FF0000"/>
                  </a:solidFill>
                  <a:sym typeface="Helvetica Light"/>
                </a:rPr>
                <a:t>Pseudo-PD with subsequent durable response </a:t>
              </a:r>
            </a:p>
          </p:txBody>
        </p:sp>
        <p:cxnSp>
          <p:nvCxnSpPr>
            <p:cNvPr id="143384" name="Straight Arrow Connector 21"/>
            <p:cNvCxnSpPr>
              <a:cxnSpLocks noChangeShapeType="1"/>
            </p:cNvCxnSpPr>
            <p:nvPr/>
          </p:nvCxnSpPr>
          <p:spPr bwMode="auto">
            <a:xfrm flipH="1">
              <a:off x="2217400" y="2564904"/>
              <a:ext cx="1202472" cy="1296144"/>
            </a:xfrm>
            <a:prstGeom prst="straightConnector1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aphicFrame>
        <p:nvGraphicFramePr>
          <p:cNvPr id="21" name="Content Placeholder 7"/>
          <p:cNvGraphicFramePr>
            <a:graphicFrameLocks/>
          </p:cNvGraphicFramePr>
          <p:nvPr/>
        </p:nvGraphicFramePr>
        <p:xfrm>
          <a:off x="779463" y="1379538"/>
          <a:ext cx="7773347" cy="790867"/>
        </p:xfrm>
        <a:graphic>
          <a:graphicData uri="http://schemas.openxmlformats.org/drawingml/2006/table">
            <a:tbl>
              <a:tblPr firstRow="1" bandRow="1"/>
              <a:tblGrid>
                <a:gridCol w="3190147"/>
                <a:gridCol w="2105605"/>
                <a:gridCol w="2477595"/>
              </a:tblGrid>
              <a:tr h="268023">
                <a:tc>
                  <a:txBody>
                    <a:bodyPr/>
                    <a:lstStyle>
                      <a:lvl1pPr marL="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77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5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3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06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8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6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236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41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PD-L1 IC scores </a:t>
                      </a:r>
                      <a:r>
                        <a:rPr lang="en-US" sz="1800" baseline="0" dirty="0" smtClean="0"/>
                        <a:t>2/3 patients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n</a:t>
                      </a:r>
                      <a:r>
                        <a:rPr lang="en-US" sz="1800" baseline="30000" dirty="0" err="1" smtClean="0"/>
                        <a:t>a</a:t>
                      </a:r>
                      <a:endParaRPr lang="en-US" sz="1800" dirty="0"/>
                    </a:p>
                  </a:txBody>
                  <a:tcPr marL="91441" marR="91441" marT="45734" marB="4573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>
                      <a:lvl1pPr marL="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77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5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3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06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8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6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236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41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ORR (95% CI)</a:t>
                      </a:r>
                      <a:endParaRPr lang="en-US" sz="1800" dirty="0"/>
                    </a:p>
                  </a:txBody>
                  <a:tcPr marL="91441" marR="91441" marT="45734" marB="4573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>
                      <a:lvl1pPr marL="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77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5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3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06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8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60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236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413" algn="l" defTabSz="4571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24-Week</a:t>
                      </a:r>
                      <a:r>
                        <a:rPr lang="en-US" sz="1800" baseline="0" dirty="0" smtClean="0"/>
                        <a:t> PFS(95% CI)</a:t>
                      </a:r>
                      <a:endParaRPr lang="en-US" sz="1800" dirty="0"/>
                    </a:p>
                  </a:txBody>
                  <a:tcPr marL="91441" marR="91441" marT="45734" marB="4573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</a:tr>
              <a:tr h="425079">
                <a:tc>
                  <a:txBody>
                    <a:bodyPr/>
                    <a:lstStyle>
                      <a:lvl1pPr marL="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7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6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36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marL="91441" marR="91441" marT="45734" marB="4573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7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6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36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19% (5-42)</a:t>
                      </a:r>
                      <a:endParaRPr lang="en-US" sz="1800" dirty="0"/>
                    </a:p>
                  </a:txBody>
                  <a:tcPr marL="91441" marR="91441" marT="45734" marB="4573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7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6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0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36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3" algn="l" defTabSz="4571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27%  (7-47)</a:t>
                      </a:r>
                    </a:p>
                  </a:txBody>
                  <a:tcPr marL="91441" marR="91441" marT="45734" marB="4573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3238"/>
            <a:ext cx="445928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2413" y="1773238"/>
            <a:ext cx="477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itle 3"/>
          <p:cNvSpPr txBox="1">
            <a:spLocks/>
          </p:cNvSpPr>
          <p:nvPr/>
        </p:nvSpPr>
        <p:spPr bwMode="auto">
          <a:xfrm>
            <a:off x="152400" y="117475"/>
            <a:ext cx="8918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3200">
                <a:solidFill>
                  <a:srgbClr val="9E0E2A"/>
                </a:solidFill>
                <a:latin typeface="Calibri" pitchFamily="34" charset="0"/>
              </a:rPr>
              <a:t>Combination of Immunotherapy &amp; Chemotherapy</a:t>
            </a:r>
            <a:endParaRPr lang="en-GB" sz="3200">
              <a:solidFill>
                <a:srgbClr val="9E0E2A"/>
              </a:solidFill>
              <a:latin typeface="Calibri" pitchFamily="34" charset="0"/>
            </a:endParaRPr>
          </a:p>
        </p:txBody>
      </p:sp>
      <p:sp>
        <p:nvSpPr>
          <p:cNvPr id="147460" name="Rectangle 2"/>
          <p:cNvSpPr>
            <a:spLocks noChangeArrowheads="1"/>
          </p:cNvSpPr>
          <p:nvPr/>
        </p:nvSpPr>
        <p:spPr bwMode="auto">
          <a:xfrm>
            <a:off x="179388" y="1125538"/>
            <a:ext cx="421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Synergistic effect of chemotherapy and  anti-PD-L1 treatment in vivo</a:t>
            </a:r>
          </a:p>
        </p:txBody>
      </p:sp>
      <p:sp>
        <p:nvSpPr>
          <p:cNvPr id="147461" name="Rectangle 3"/>
          <p:cNvSpPr>
            <a:spLocks noChangeArrowheads="1"/>
          </p:cNvSpPr>
          <p:nvPr/>
        </p:nvSpPr>
        <p:spPr bwMode="auto">
          <a:xfrm>
            <a:off x="4554538" y="1074738"/>
            <a:ext cx="43465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Platinum or taxane therapy increased the number of tumor-infiltrating CD8+ T cells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1954213" y="6357938"/>
            <a:ext cx="6932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1200">
                <a:solidFill>
                  <a:srgbClr val="013865"/>
                </a:solidFill>
                <a:cs typeface="Arial" charset="0"/>
              </a:rPr>
              <a:t>Adams S, et al. SABCS 2015</a:t>
            </a:r>
          </a:p>
        </p:txBody>
      </p:sp>
      <p:sp>
        <p:nvSpPr>
          <p:cNvPr id="147463" name="Rectangle 5"/>
          <p:cNvSpPr>
            <a:spLocks noChangeArrowheads="1"/>
          </p:cNvSpPr>
          <p:nvPr/>
        </p:nvSpPr>
        <p:spPr bwMode="auto">
          <a:xfrm>
            <a:off x="266700" y="5262563"/>
            <a:ext cx="8256588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600" b="1">
                <a:solidFill>
                  <a:srgbClr val="000000"/>
                </a:solidFill>
              </a:rPr>
              <a:t>Increased tumor PD-L1 expression/infiltration of CD8+ T cells have been observed with serial biopsies in patients treated with atezolizumab + chemo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600" b="1">
                <a:solidFill>
                  <a:srgbClr val="000000"/>
                </a:solidFill>
              </a:rPr>
              <a:t>High response rates and durable responses have been observed with atezolizumab plus chemotherapy in NSCLC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47" y="2593032"/>
            <a:ext cx="431958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359" y="2708920"/>
            <a:ext cx="44958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itle 3"/>
          <p:cNvSpPr txBox="1">
            <a:spLocks/>
          </p:cNvSpPr>
          <p:nvPr/>
        </p:nvSpPr>
        <p:spPr bwMode="auto">
          <a:xfrm>
            <a:off x="225425" y="404664"/>
            <a:ext cx="8918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800" b="1" dirty="0" err="1">
                <a:solidFill>
                  <a:srgbClr val="9E0E2A"/>
                </a:solidFill>
                <a:latin typeface="Calibri" pitchFamily="34" charset="0"/>
              </a:rPr>
              <a:t>Combination</a:t>
            </a:r>
            <a:r>
              <a:rPr lang="de-DE" sz="2800" b="1" dirty="0">
                <a:solidFill>
                  <a:srgbClr val="9E0E2A"/>
                </a:solidFill>
                <a:latin typeface="Calibri" pitchFamily="34" charset="0"/>
              </a:rPr>
              <a:t> </a:t>
            </a:r>
            <a:r>
              <a:rPr lang="de-DE" sz="2800" b="1" dirty="0" err="1">
                <a:solidFill>
                  <a:srgbClr val="9E0E2A"/>
                </a:solidFill>
                <a:latin typeface="Calibri" pitchFamily="34" charset="0"/>
              </a:rPr>
              <a:t>of</a:t>
            </a:r>
            <a:r>
              <a:rPr lang="de-DE" sz="2800" b="1" dirty="0">
                <a:solidFill>
                  <a:srgbClr val="9E0E2A"/>
                </a:solidFill>
                <a:latin typeface="Calibri" pitchFamily="34" charset="0"/>
              </a:rPr>
              <a:t> </a:t>
            </a:r>
            <a:r>
              <a:rPr lang="de-DE" sz="2800" b="1" dirty="0" err="1">
                <a:solidFill>
                  <a:srgbClr val="9E0E2A"/>
                </a:solidFill>
                <a:latin typeface="Calibri" pitchFamily="34" charset="0"/>
              </a:rPr>
              <a:t>Immunotherapy</a:t>
            </a:r>
            <a:r>
              <a:rPr lang="de-DE" sz="2800" b="1" dirty="0">
                <a:solidFill>
                  <a:srgbClr val="9E0E2A"/>
                </a:solidFill>
                <a:latin typeface="Calibri" pitchFamily="34" charset="0"/>
              </a:rPr>
              <a:t> &amp; </a:t>
            </a:r>
            <a:r>
              <a:rPr lang="de-DE" sz="2800" b="1" dirty="0" err="1">
                <a:solidFill>
                  <a:srgbClr val="9E0E2A"/>
                </a:solidFill>
                <a:latin typeface="Calibri" pitchFamily="34" charset="0"/>
              </a:rPr>
              <a:t>Chemotherapy</a:t>
            </a:r>
            <a:r>
              <a:rPr lang="de-DE" sz="2800" b="1" dirty="0">
                <a:solidFill>
                  <a:srgbClr val="9E0E2A"/>
                </a:solidFill>
                <a:latin typeface="Calibri" pitchFamily="34" charset="0"/>
              </a:rPr>
              <a:t> in TNBC</a:t>
            </a:r>
            <a:endParaRPr lang="en-GB" sz="2800" b="1" dirty="0">
              <a:solidFill>
                <a:srgbClr val="9E0E2A"/>
              </a:solidFill>
              <a:latin typeface="Calibri" pitchFamily="34" charset="0"/>
            </a:endParaRPr>
          </a:p>
        </p:txBody>
      </p:sp>
      <p:sp>
        <p:nvSpPr>
          <p:cNvPr id="148484" name="Rectangle 6"/>
          <p:cNvSpPr>
            <a:spLocks noChangeArrowheads="1"/>
          </p:cNvSpPr>
          <p:nvPr/>
        </p:nvSpPr>
        <p:spPr bwMode="auto">
          <a:xfrm>
            <a:off x="662209" y="1945332"/>
            <a:ext cx="7870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Nab-Paclitaxel + anti-PD-L1 (atezolizumab)</a:t>
            </a:r>
          </a:p>
        </p:txBody>
      </p:sp>
      <p:sp>
        <p:nvSpPr>
          <p:cNvPr id="148485" name="Rectangle 7"/>
          <p:cNvSpPr>
            <a:spLocks noChangeArrowheads="1"/>
          </p:cNvSpPr>
          <p:nvPr/>
        </p:nvSpPr>
        <p:spPr bwMode="auto">
          <a:xfrm>
            <a:off x="693959" y="2942282"/>
            <a:ext cx="2262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ORR 66.7%</a:t>
            </a:r>
          </a:p>
          <a:p>
            <a:pPr algn="ctr"/>
            <a:r>
              <a:rPr lang="en-GB" sz="1600" b="1">
                <a:solidFill>
                  <a:srgbClr val="FF0000"/>
                </a:solidFill>
              </a:rPr>
              <a:t>(unconfirmed 88.9%)</a:t>
            </a:r>
          </a:p>
        </p:txBody>
      </p:sp>
      <p:sp>
        <p:nvSpPr>
          <p:cNvPr id="148486" name="Rectangle 8"/>
          <p:cNvSpPr>
            <a:spLocks noChangeArrowheads="1"/>
          </p:cNvSpPr>
          <p:nvPr/>
        </p:nvSpPr>
        <p:spPr bwMode="auto">
          <a:xfrm>
            <a:off x="1679797" y="2354907"/>
            <a:ext cx="1744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</a:rPr>
              <a:t>1</a:t>
            </a:r>
            <a:r>
              <a:rPr lang="en-GB" sz="1600" b="1" baseline="30000">
                <a:solidFill>
                  <a:srgbClr val="000000"/>
                </a:solidFill>
              </a:rPr>
              <a:t>st</a:t>
            </a:r>
            <a:r>
              <a:rPr lang="en-GB" sz="1600" b="1">
                <a:solidFill>
                  <a:srgbClr val="000000"/>
                </a:solidFill>
              </a:rPr>
              <a:t> line Patients </a:t>
            </a:r>
          </a:p>
        </p:txBody>
      </p:sp>
      <p:sp>
        <p:nvSpPr>
          <p:cNvPr id="148487" name="Rectangle 9"/>
          <p:cNvSpPr>
            <a:spLocks noChangeArrowheads="1"/>
          </p:cNvSpPr>
          <p:nvPr/>
        </p:nvSpPr>
        <p:spPr bwMode="auto">
          <a:xfrm>
            <a:off x="5383434" y="2958157"/>
            <a:ext cx="2114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ORR 25% / 28.6%</a:t>
            </a:r>
          </a:p>
          <a:p>
            <a:pPr algn="ctr"/>
            <a:r>
              <a:rPr lang="en-GB" sz="1600" b="1">
                <a:solidFill>
                  <a:srgbClr val="FF0000"/>
                </a:solidFill>
              </a:rPr>
              <a:t>(unconf. 75% / 43%)</a:t>
            </a:r>
          </a:p>
        </p:txBody>
      </p:sp>
      <p:sp>
        <p:nvSpPr>
          <p:cNvPr id="148488" name="Rectangle 10"/>
          <p:cNvSpPr>
            <a:spLocks noChangeArrowheads="1"/>
          </p:cNvSpPr>
          <p:nvPr/>
        </p:nvSpPr>
        <p:spPr bwMode="auto">
          <a:xfrm>
            <a:off x="6062884" y="2370782"/>
            <a:ext cx="2209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</a:rPr>
              <a:t>2</a:t>
            </a:r>
            <a:r>
              <a:rPr lang="en-GB" sz="1600" b="1" baseline="30000">
                <a:solidFill>
                  <a:srgbClr val="000000"/>
                </a:solidFill>
              </a:rPr>
              <a:t>nd</a:t>
            </a:r>
            <a:r>
              <a:rPr lang="en-GB" sz="1600" b="1">
                <a:solidFill>
                  <a:srgbClr val="000000"/>
                </a:solidFill>
              </a:rPr>
              <a:t>/≥3</a:t>
            </a:r>
            <a:r>
              <a:rPr lang="en-GB" sz="1600" b="1" baseline="30000">
                <a:solidFill>
                  <a:srgbClr val="000000"/>
                </a:solidFill>
              </a:rPr>
              <a:t>rd</a:t>
            </a:r>
            <a:r>
              <a:rPr lang="en-GB" sz="1600" b="1">
                <a:solidFill>
                  <a:srgbClr val="000000"/>
                </a:solidFill>
              </a:rPr>
              <a:t> line Patients </a:t>
            </a:r>
          </a:p>
        </p:txBody>
      </p:sp>
      <p:sp>
        <p:nvSpPr>
          <p:cNvPr id="148526" name="Text Box 6"/>
          <p:cNvSpPr txBox="1">
            <a:spLocks noChangeArrowheads="1"/>
          </p:cNvSpPr>
          <p:nvPr/>
        </p:nvSpPr>
        <p:spPr bwMode="auto">
          <a:xfrm>
            <a:off x="2111375" y="6553200"/>
            <a:ext cx="69326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1200">
                <a:solidFill>
                  <a:srgbClr val="013865"/>
                </a:solidFill>
                <a:cs typeface="Arial" charset="0"/>
              </a:rPr>
              <a:t>Adams S, et al. SABCS 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IMpassion130: Atezolizumab in 1st line mTNBC</a:t>
            </a:r>
          </a:p>
        </p:txBody>
      </p:sp>
      <p:pic>
        <p:nvPicPr>
          <p:cNvPr id="329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Rebecca Dent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I-SPY 2 TRIAL (R. Nanda et al #506) &lt;br /&gt;Pembrolizumab in HER2 negative Signatures</a:t>
            </a:r>
          </a:p>
        </p:txBody>
      </p:sp>
      <p:pic>
        <p:nvPicPr>
          <p:cNvPr id="2242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997200"/>
            <a:ext cx="85328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ttangolo 4"/>
          <p:cNvSpPr>
            <a:spLocks noChangeArrowheads="1"/>
          </p:cNvSpPr>
          <p:nvPr/>
        </p:nvSpPr>
        <p:spPr bwMode="auto">
          <a:xfrm>
            <a:off x="4572000" y="6381750"/>
            <a:ext cx="4198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i="1" baseline="30000"/>
              <a:t>TheOncologist</a:t>
            </a:r>
            <a:r>
              <a:rPr lang="it-IT" baseline="30000"/>
              <a:t>2013;18:123–133 www.TheOncologist.com</a:t>
            </a:r>
            <a:endParaRPr lang="it-IT"/>
          </a:p>
        </p:txBody>
      </p:sp>
      <p:pic>
        <p:nvPicPr>
          <p:cNvPr id="75779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7848600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ISPY2: Demographics </a:t>
            </a:r>
          </a:p>
        </p:txBody>
      </p:sp>
      <p:pic>
        <p:nvPicPr>
          <p:cNvPr id="2252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ISPY2 results: Pembrolizumab graduates in both HR+ and TN</a:t>
            </a:r>
          </a:p>
        </p:txBody>
      </p:sp>
      <p:pic>
        <p:nvPicPr>
          <p:cNvPr id="2263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ISPY2: Toxicity</a:t>
            </a:r>
          </a:p>
        </p:txBody>
      </p:sp>
      <p:pic>
        <p:nvPicPr>
          <p:cNvPr id="2273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S1418/BR006: A Randomized, Phase III Trial to Evaluate the Efficacy and Safety of Pembrolizumab as Adjuvant Therapy for TNBC With ≥ 1 cm Residual Invasive Cancer or Positive Lymph Nodes (ypN+) After Neoadjuvant Chemotherapy   </a:t>
            </a:r>
          </a:p>
        </p:txBody>
      </p:sp>
      <p:pic>
        <p:nvPicPr>
          <p:cNvPr id="2304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Neoadjuvant Therapy in TRIPle Negative Breast Cancer With antiPDL1 (NeoTRIPaPDL1) </a:t>
            </a:r>
          </a:p>
        </p:txBody>
      </p:sp>
      <p:pic>
        <p:nvPicPr>
          <p:cNvPr id="2314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8338" y="2514600"/>
            <a:ext cx="7805737" cy="344488"/>
          </a:xfrm>
        </p:spPr>
        <p:txBody>
          <a:bodyPr lIns="0" tIns="0" rIns="0" bIns="0"/>
          <a:lstStyle/>
          <a:p>
            <a:pPr eaLnBrk="1"/>
            <a:r>
              <a:rPr lang="en-US" sz="700" b="1" smtClean="0">
                <a:latin typeface="Arial" charset="0"/>
              </a:rPr>
              <a:t>Immune checkpoint blockade in early BC</a:t>
            </a:r>
          </a:p>
        </p:txBody>
      </p:sp>
      <p:pic>
        <p:nvPicPr>
          <p:cNvPr id="2334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88" y="6477000"/>
            <a:ext cx="88392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Priyanka Sharma at 2017 ASCO Annual Meeting</a:t>
            </a:r>
            <a:endParaRPr lang="en-US" sz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4452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TNBC and Pembrolizumab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65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635896" y="4581128"/>
            <a:ext cx="475252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72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7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25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5740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ttangolo 2"/>
          <p:cNvSpPr>
            <a:spLocks noChangeArrowheads="1"/>
          </p:cNvSpPr>
          <p:nvPr/>
        </p:nvSpPr>
        <p:spPr bwMode="auto">
          <a:xfrm>
            <a:off x="4356100" y="6453188"/>
            <a:ext cx="42878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aseline="30000" dirty="0"/>
              <a:t>TheOncologist2016;21:1050–1062 </a:t>
            </a:r>
            <a:r>
              <a:rPr lang="it-IT" baseline="30000" dirty="0" err="1"/>
              <a:t>www.TheOncologist.com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436096" y="2132856"/>
            <a:ext cx="3338812" cy="203132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BL1   </a:t>
            </a:r>
            <a:r>
              <a:rPr lang="it-IT" sz="1600" dirty="0" err="1" smtClean="0"/>
              <a:t>Basal</a:t>
            </a:r>
            <a:r>
              <a:rPr lang="it-IT" sz="1600" dirty="0" smtClean="0"/>
              <a:t> Like 1</a:t>
            </a:r>
          </a:p>
          <a:p>
            <a:r>
              <a:rPr lang="it-IT" dirty="0" smtClean="0"/>
              <a:t>BL2   </a:t>
            </a:r>
            <a:r>
              <a:rPr lang="it-IT" sz="1600" dirty="0" err="1" smtClean="0"/>
              <a:t>Basal</a:t>
            </a:r>
            <a:r>
              <a:rPr lang="it-IT" sz="1600" dirty="0" smtClean="0"/>
              <a:t> Like 2</a:t>
            </a:r>
          </a:p>
          <a:p>
            <a:r>
              <a:rPr lang="it-IT" dirty="0" smtClean="0"/>
              <a:t>IM     </a:t>
            </a:r>
            <a:r>
              <a:rPr lang="it-IT" sz="1600" dirty="0" err="1" smtClean="0"/>
              <a:t>Immunomodulatory</a:t>
            </a:r>
            <a:endParaRPr lang="it-IT" sz="1600" dirty="0" smtClean="0"/>
          </a:p>
          <a:p>
            <a:r>
              <a:rPr lang="it-IT" dirty="0" smtClean="0"/>
              <a:t>LAR  </a:t>
            </a:r>
            <a:r>
              <a:rPr lang="it-IT" sz="1600" dirty="0" smtClean="0"/>
              <a:t>Luminal </a:t>
            </a:r>
            <a:r>
              <a:rPr lang="it-IT" sz="1600" dirty="0" err="1" smtClean="0"/>
              <a:t>Androgen</a:t>
            </a:r>
            <a:r>
              <a:rPr lang="it-IT" sz="1600" dirty="0" smtClean="0"/>
              <a:t> </a:t>
            </a:r>
            <a:r>
              <a:rPr lang="it-IT" sz="1600" dirty="0" err="1" smtClean="0"/>
              <a:t>receptor</a:t>
            </a:r>
            <a:endParaRPr lang="it-IT" sz="1600" dirty="0" smtClean="0"/>
          </a:p>
          <a:p>
            <a:r>
              <a:rPr lang="it-IT" dirty="0" smtClean="0"/>
              <a:t>M  </a:t>
            </a:r>
            <a:r>
              <a:rPr lang="it-IT" sz="1600" dirty="0" smtClean="0"/>
              <a:t>     </a:t>
            </a:r>
            <a:r>
              <a:rPr lang="it-IT" sz="1600" dirty="0" err="1" smtClean="0"/>
              <a:t>Mesenchymal</a:t>
            </a:r>
            <a:endParaRPr lang="it-IT" sz="1600" dirty="0" smtClean="0"/>
          </a:p>
          <a:p>
            <a:r>
              <a:rPr lang="it-IT" dirty="0" smtClean="0"/>
              <a:t>MSL</a:t>
            </a:r>
            <a:r>
              <a:rPr lang="it-IT" sz="1600" dirty="0" smtClean="0"/>
              <a:t>   </a:t>
            </a:r>
            <a:r>
              <a:rPr lang="it-IT" sz="1600" dirty="0" err="1" smtClean="0"/>
              <a:t>Mesenchymal</a:t>
            </a:r>
            <a:r>
              <a:rPr lang="it-IT" sz="1600" dirty="0" smtClean="0"/>
              <a:t> </a:t>
            </a:r>
            <a:r>
              <a:rPr lang="it-IT" sz="1600" dirty="0" err="1" smtClean="0"/>
              <a:t>stem-cell</a:t>
            </a:r>
            <a:r>
              <a:rPr lang="it-IT" sz="1600" dirty="0" smtClean="0"/>
              <a:t> </a:t>
            </a:r>
            <a:r>
              <a:rPr lang="it-IT" sz="1600" dirty="0" err="1" smtClean="0"/>
              <a:t>like</a:t>
            </a:r>
            <a:endParaRPr lang="it-IT" sz="1600" dirty="0" smtClean="0"/>
          </a:p>
          <a:p>
            <a:r>
              <a:rPr lang="it-IT" dirty="0" smtClean="0"/>
              <a:t>UNC</a:t>
            </a:r>
            <a:r>
              <a:rPr lang="it-IT" sz="1600" dirty="0" smtClean="0"/>
              <a:t>  </a:t>
            </a:r>
            <a:r>
              <a:rPr lang="it-IT" sz="1600" dirty="0" err="1" smtClean="0"/>
              <a:t>Unknown</a:t>
            </a:r>
            <a:r>
              <a:rPr lang="it-IT" sz="1600" dirty="0" smtClean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72816"/>
            <a:ext cx="4464496" cy="39295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3568" y="5733256"/>
            <a:ext cx="354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Lehman et al - </a:t>
            </a:r>
            <a:r>
              <a:rPr lang="it-IT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Clin</a:t>
            </a:r>
            <a:r>
              <a:rPr lang="it-IT" dirty="0" smtClean="0"/>
              <a:t> </a:t>
            </a:r>
            <a:r>
              <a:rPr lang="it-IT" dirty="0" err="1" smtClean="0"/>
              <a:t>Invest</a:t>
            </a:r>
            <a:r>
              <a:rPr lang="it-IT" dirty="0" smtClean="0"/>
              <a:t> 2011 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Best Overall Response &lt;br /&gt;(RECIST v1.1, Central Review)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7504" y="2276872"/>
            <a:ext cx="8856984" cy="64807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61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Pembrolizumab Antitumor Activity in Previously Treated and Previously Untreated mTNBC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436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11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225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Time to Response and Duration of Response and Stable Disease (RECIST v1.1, Central Review)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055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Kaplan-Meier Estimate of PFS&lt;br /&gt;(RECIST v1.1, Central Review)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680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Kaplan-Meier Estimate of OS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4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Survival by Best Overall Response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572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17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96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Pembrolizumab Antitumor Activity in Previously Treated and Previously Untreated mTNBC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512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and Conclusions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Sylvia Adams at 2017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1556792"/>
            <a:ext cx="8496944" cy="158417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51520" y="3212976"/>
            <a:ext cx="8496944" cy="432048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51520" y="3717032"/>
            <a:ext cx="8496944" cy="288032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23528" y="4077072"/>
            <a:ext cx="8424936" cy="360040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23528" y="4509120"/>
            <a:ext cx="8424936" cy="86409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7484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8" y="188640"/>
            <a:ext cx="898796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9512" y="2996952"/>
            <a:ext cx="6840760" cy="21602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87624" y="1916832"/>
            <a:ext cx="6548337" cy="286232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Pembrolizumab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in  </a:t>
            </a:r>
            <a:r>
              <a:rPr lang="it-IT" dirty="0" err="1" smtClean="0"/>
              <a:t>pretreated</a:t>
            </a:r>
            <a:r>
              <a:rPr lang="it-IT" dirty="0" smtClean="0"/>
              <a:t> TNBC</a:t>
            </a:r>
          </a:p>
          <a:p>
            <a:endParaRPr lang="it-IT" dirty="0"/>
          </a:p>
          <a:p>
            <a:r>
              <a:rPr lang="it-IT" dirty="0" smtClean="0"/>
              <a:t>	-</a:t>
            </a:r>
            <a:r>
              <a:rPr lang="it-IT" dirty="0" err="1" smtClean="0"/>
              <a:t>activity</a:t>
            </a:r>
            <a:r>
              <a:rPr lang="it-IT" dirty="0" smtClean="0"/>
              <a:t> </a:t>
            </a:r>
            <a:r>
              <a:rPr lang="it-IT" dirty="0" err="1" smtClean="0"/>
              <a:t>independent</a:t>
            </a:r>
            <a:r>
              <a:rPr lang="it-IT" dirty="0" smtClean="0"/>
              <a:t> of </a:t>
            </a:r>
            <a:r>
              <a:rPr lang="it-IT" dirty="0" smtClean="0"/>
              <a:t>PD-L1 </a:t>
            </a:r>
            <a:r>
              <a:rPr lang="it-IT" dirty="0" err="1" smtClean="0"/>
              <a:t>expression</a:t>
            </a:r>
            <a:endParaRPr lang="it-IT" dirty="0" smtClean="0"/>
          </a:p>
          <a:p>
            <a:r>
              <a:rPr lang="it-IT" dirty="0"/>
              <a:t>	</a:t>
            </a:r>
            <a:r>
              <a:rPr lang="it-IT" dirty="0" smtClean="0"/>
              <a:t>-</a:t>
            </a:r>
            <a:r>
              <a:rPr lang="it-IT" dirty="0" err="1" smtClean="0"/>
              <a:t>greater</a:t>
            </a:r>
            <a:r>
              <a:rPr lang="it-IT" dirty="0" smtClean="0"/>
              <a:t> in </a:t>
            </a:r>
            <a:r>
              <a:rPr lang="it-IT" dirty="0" err="1" smtClean="0"/>
              <a:t>less</a:t>
            </a:r>
            <a:r>
              <a:rPr lang="it-IT" dirty="0" smtClean="0"/>
              <a:t> </a:t>
            </a:r>
            <a:r>
              <a:rPr lang="it-IT" dirty="0" err="1" smtClean="0"/>
              <a:t>pretreated</a:t>
            </a:r>
            <a:r>
              <a:rPr lang="it-IT" dirty="0" smtClean="0"/>
              <a:t> </a:t>
            </a:r>
            <a:r>
              <a:rPr lang="it-IT" dirty="0" err="1" smtClean="0"/>
              <a:t>disease</a:t>
            </a:r>
            <a:r>
              <a:rPr lang="it-IT" dirty="0" smtClean="0"/>
              <a:t> </a:t>
            </a:r>
          </a:p>
          <a:p>
            <a:r>
              <a:rPr lang="it-IT" dirty="0"/>
              <a:t>	</a:t>
            </a:r>
            <a:r>
              <a:rPr lang="it-IT" dirty="0" smtClean="0"/>
              <a:t>-</a:t>
            </a:r>
            <a:r>
              <a:rPr lang="it-IT" dirty="0" err="1" smtClean="0"/>
              <a:t>prolonged</a:t>
            </a:r>
            <a:r>
              <a:rPr lang="it-IT" dirty="0" smtClean="0"/>
              <a:t> DOR in responsive </a:t>
            </a:r>
            <a:r>
              <a:rPr lang="it-IT" dirty="0" err="1" smtClean="0"/>
              <a:t>pts</a:t>
            </a:r>
            <a:r>
              <a:rPr lang="it-IT" dirty="0" smtClean="0"/>
              <a:t> (CR PR SD)</a:t>
            </a:r>
          </a:p>
          <a:p>
            <a:endParaRPr lang="it-IT" dirty="0"/>
          </a:p>
          <a:p>
            <a:r>
              <a:rPr lang="it-IT" dirty="0" smtClean="0"/>
              <a:t>Treatment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tolerated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randomized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r>
              <a:rPr lang="it-IT" dirty="0" smtClean="0"/>
              <a:t> with </a:t>
            </a:r>
            <a:r>
              <a:rPr lang="it-IT" dirty="0" err="1" smtClean="0"/>
              <a:t>Pembrolizumab</a:t>
            </a:r>
            <a:r>
              <a:rPr lang="it-IT" dirty="0" smtClean="0"/>
              <a:t> </a:t>
            </a:r>
            <a:r>
              <a:rPr lang="it-IT" dirty="0" err="1" smtClean="0"/>
              <a:t>monotherapy</a:t>
            </a:r>
            <a:r>
              <a:rPr lang="it-IT" dirty="0" smtClean="0"/>
              <a:t> </a:t>
            </a:r>
            <a:endParaRPr lang="it-IT" dirty="0"/>
          </a:p>
          <a:p>
            <a:r>
              <a:rPr lang="it-IT" dirty="0" smtClean="0"/>
              <a:t>or </a:t>
            </a:r>
            <a:r>
              <a:rPr lang="it-IT" dirty="0" err="1" smtClean="0"/>
              <a:t>Pembro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are </a:t>
            </a:r>
            <a:r>
              <a:rPr lang="it-IT" dirty="0" err="1" smtClean="0"/>
              <a:t>ongoing</a:t>
            </a:r>
            <a:r>
              <a:rPr lang="it-IT" dirty="0" smtClean="0"/>
              <a:t> in TNBC</a:t>
            </a:r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b="1" dirty="0" err="1" smtClean="0">
                <a:solidFill>
                  <a:srgbClr val="800000"/>
                </a:solidFill>
              </a:rPr>
              <a:t>Pembrolizumab</a:t>
            </a:r>
            <a:r>
              <a:rPr lang="it-IT" sz="3200" b="1" dirty="0" smtClean="0">
                <a:solidFill>
                  <a:srgbClr val="800000"/>
                </a:solidFill>
              </a:rPr>
              <a:t> in TNBC</a:t>
            </a:r>
            <a:endParaRPr lang="it-IT" sz="3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3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olo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eaLnBrk="1" hangingPunct="1"/>
            <a:r>
              <a:rPr lang="it-IT" sz="3200" b="1" dirty="0" smtClean="0">
                <a:solidFill>
                  <a:srgbClr val="9E0E2A"/>
                </a:solidFill>
              </a:rPr>
              <a:t>How to target </a:t>
            </a:r>
            <a:r>
              <a:rPr lang="it-IT" sz="3200" b="1" dirty="0" err="1" smtClean="0">
                <a:solidFill>
                  <a:srgbClr val="9E0E2A"/>
                </a:solidFill>
              </a:rPr>
              <a:t>advanced</a:t>
            </a:r>
            <a:r>
              <a:rPr lang="it-IT" sz="3200" b="1" dirty="0" smtClean="0">
                <a:solidFill>
                  <a:srgbClr val="9E0E2A"/>
                </a:solidFill>
              </a:rPr>
              <a:t> TNBC?</a:t>
            </a:r>
          </a:p>
        </p:txBody>
      </p:sp>
      <p:sp>
        <p:nvSpPr>
          <p:cNvPr id="83970" name="CasellaDiTesto 3"/>
          <p:cNvSpPr txBox="1">
            <a:spLocks noChangeArrowheads="1"/>
          </p:cNvSpPr>
          <p:nvPr/>
        </p:nvSpPr>
        <p:spPr bwMode="auto">
          <a:xfrm>
            <a:off x="1907704" y="1916833"/>
            <a:ext cx="5188421" cy="30469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latin typeface="Calibri" pitchFamily="34" charset="0"/>
              </a:rPr>
              <a:t>-</a:t>
            </a:r>
            <a:r>
              <a:rPr lang="it-IT" sz="2400" b="1" dirty="0" err="1">
                <a:latin typeface="Calibri" pitchFamily="34" charset="0"/>
              </a:rPr>
              <a:t>Increased</a:t>
            </a:r>
            <a:r>
              <a:rPr lang="it-IT" sz="2400" b="1" dirty="0">
                <a:latin typeface="Calibri" pitchFamily="34" charset="0"/>
              </a:rPr>
              <a:t> </a:t>
            </a:r>
            <a:r>
              <a:rPr lang="it-IT" sz="2400" b="1" dirty="0" err="1">
                <a:latin typeface="Calibri" pitchFamily="34" charset="0"/>
              </a:rPr>
              <a:t>sensitivity</a:t>
            </a:r>
            <a:r>
              <a:rPr lang="it-IT" sz="2400" b="1" dirty="0">
                <a:latin typeface="Calibri" pitchFamily="34" charset="0"/>
              </a:rPr>
              <a:t> to Platinum </a:t>
            </a:r>
            <a:r>
              <a:rPr lang="it-IT" sz="2400" b="1" dirty="0" smtClean="0">
                <a:latin typeface="Calibri" pitchFamily="34" charset="0"/>
              </a:rPr>
              <a:t>CT</a:t>
            </a:r>
          </a:p>
          <a:p>
            <a:endParaRPr lang="it-IT" sz="2400" b="1" dirty="0">
              <a:latin typeface="Calibri" pitchFamily="34" charset="0"/>
            </a:endParaRPr>
          </a:p>
          <a:p>
            <a:r>
              <a:rPr lang="it-IT" sz="2400" b="1" dirty="0" smtClean="0">
                <a:latin typeface="Calibri" pitchFamily="34" charset="0"/>
              </a:rPr>
              <a:t>-</a:t>
            </a:r>
            <a:r>
              <a:rPr lang="it-IT" sz="2400" b="1" dirty="0" err="1" smtClean="0">
                <a:latin typeface="Calibri" pitchFamily="34" charset="0"/>
              </a:rPr>
              <a:t>Capecitabine</a:t>
            </a:r>
            <a:endParaRPr lang="it-IT" sz="2400" b="1" dirty="0">
              <a:latin typeface="Calibri" pitchFamily="34" charset="0"/>
            </a:endParaRPr>
          </a:p>
          <a:p>
            <a:endParaRPr lang="it-IT" sz="2400" b="1" dirty="0">
              <a:latin typeface="Calibri" pitchFamily="34" charset="0"/>
            </a:endParaRPr>
          </a:p>
          <a:p>
            <a:r>
              <a:rPr lang="it-IT" sz="2400" b="1" dirty="0">
                <a:latin typeface="Calibri" pitchFamily="34" charset="0"/>
              </a:rPr>
              <a:t>-PARP </a:t>
            </a:r>
            <a:r>
              <a:rPr lang="it-IT" sz="2400" b="1" dirty="0" err="1">
                <a:latin typeface="Calibri" pitchFamily="34" charset="0"/>
              </a:rPr>
              <a:t>Inhibitors</a:t>
            </a:r>
            <a:endParaRPr lang="it-IT" sz="2400" b="1" dirty="0">
              <a:latin typeface="Calibri" pitchFamily="34" charset="0"/>
            </a:endParaRPr>
          </a:p>
          <a:p>
            <a:endParaRPr lang="it-IT" sz="2400" b="1" dirty="0">
              <a:latin typeface="Calibri" pitchFamily="34" charset="0"/>
            </a:endParaRPr>
          </a:p>
          <a:p>
            <a:r>
              <a:rPr lang="it-IT" sz="2400" b="1" dirty="0">
                <a:latin typeface="Calibri" pitchFamily="34" charset="0"/>
              </a:rPr>
              <a:t>-</a:t>
            </a:r>
            <a:r>
              <a:rPr lang="it-IT" sz="2400" b="1" dirty="0" err="1" smtClean="0">
                <a:latin typeface="Calibri" pitchFamily="34" charset="0"/>
              </a:rPr>
              <a:t>TILs</a:t>
            </a:r>
            <a:r>
              <a:rPr lang="it-IT" sz="2400" b="1" dirty="0">
                <a:latin typeface="Calibri" pitchFamily="34" charset="0"/>
              </a:rPr>
              <a:t> </a:t>
            </a:r>
            <a:r>
              <a:rPr lang="it-IT" sz="2400" b="1" dirty="0" smtClean="0">
                <a:latin typeface="Calibri" pitchFamily="34" charset="0"/>
              </a:rPr>
              <a:t>&amp; </a:t>
            </a:r>
            <a:r>
              <a:rPr lang="it-IT" sz="2400" b="1" dirty="0" err="1" smtClean="0">
                <a:latin typeface="Calibri" pitchFamily="34" charset="0"/>
              </a:rPr>
              <a:t>immunotherapy</a:t>
            </a:r>
            <a:endParaRPr lang="it-IT" sz="2400" b="1" dirty="0">
              <a:latin typeface="Calibri" pitchFamily="34" charset="0"/>
            </a:endParaRPr>
          </a:p>
          <a:p>
            <a:endParaRPr lang="it-IT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Imagen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71613"/>
            <a:ext cx="699135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CuadroTexto 6"/>
          <p:cNvSpPr txBox="1">
            <a:spLocks noChangeArrowheads="1"/>
          </p:cNvSpPr>
          <p:nvPr/>
        </p:nvSpPr>
        <p:spPr bwMode="auto">
          <a:xfrm>
            <a:off x="6707188" y="6488113"/>
            <a:ext cx="218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2" tIns="45697" rIns="91392" bIns="45697">
            <a:spAutoFit/>
          </a:bodyPr>
          <a:lstStyle/>
          <a:p>
            <a:pPr defTabSz="912813"/>
            <a:r>
              <a:rPr lang="es-ES" sz="1400" i="1">
                <a:cs typeface="Arial" charset="0"/>
              </a:rPr>
              <a:t>Tutt A et al, SABCS 2014</a:t>
            </a:r>
          </a:p>
        </p:txBody>
      </p:sp>
      <p:sp>
        <p:nvSpPr>
          <p:cNvPr id="86019" name="Title 4"/>
          <p:cNvSpPr txBox="1">
            <a:spLocks/>
          </p:cNvSpPr>
          <p:nvPr/>
        </p:nvSpPr>
        <p:spPr bwMode="auto">
          <a:xfrm>
            <a:off x="744538" y="274638"/>
            <a:ext cx="8002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7" rIns="91392" bIns="45697" anchor="ctr"/>
          <a:lstStyle/>
          <a:p>
            <a:pPr algn="ctr" defTabSz="912813">
              <a:lnSpc>
                <a:spcPct val="90000"/>
              </a:lnSpc>
            </a:pPr>
            <a:r>
              <a:rPr lang="en-US" altLang="it-IT" sz="4000">
                <a:solidFill>
                  <a:srgbClr val="9E0E2A"/>
                </a:solidFill>
                <a:cs typeface="Arial" charset="0"/>
              </a:rPr>
              <a:t>TNT phase III trial - TNBC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35000"/>
          </a:spcBef>
          <a:spcAft>
            <a:spcPct val="25000"/>
          </a:spcAft>
          <a:buClr>
            <a:schemeClr val="folHlink"/>
          </a:buClr>
          <a:buSzTx/>
          <a:buFont typeface="Arial" charset="0"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35000"/>
          </a:spcBef>
          <a:spcAft>
            <a:spcPct val="25000"/>
          </a:spcAft>
          <a:buClr>
            <a:schemeClr val="folHlink"/>
          </a:buClr>
          <a:buSzTx/>
          <a:buFont typeface="Arial" charset="0"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35000"/>
          </a:spcBef>
          <a:spcAft>
            <a:spcPct val="25000"/>
          </a:spcAft>
          <a:buClr>
            <a:schemeClr val="folHlink"/>
          </a:buClr>
          <a:buSzTx/>
          <a:buFont typeface="Arial" charset="0"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AAAAAF"/>
      </a:accent3>
      <a:accent4>
        <a:srgbClr val="DADADA"/>
      </a:accent4>
      <a:accent5>
        <a:srgbClr val="AAD3AC"/>
      </a:accent5>
      <a:accent6>
        <a:srgbClr val="519ABA"/>
      </a:accent6>
      <a:hlink>
        <a:srgbClr val="F6A108"/>
      </a:hlink>
      <a:folHlink>
        <a:srgbClr val="8B3D9A"/>
      </a:folHlink>
    </a:clrScheme>
    <a:fontScheme name="3_Custom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ustom Design">
  <a:themeElements>
    <a:clrScheme name="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AAAAAF"/>
      </a:accent3>
      <a:accent4>
        <a:srgbClr val="DADADA"/>
      </a:accent4>
      <a:accent5>
        <a:srgbClr val="AAD3AC"/>
      </a:accent5>
      <a:accent6>
        <a:srgbClr val="519ABA"/>
      </a:accent6>
      <a:hlink>
        <a:srgbClr val="F6A108"/>
      </a:hlink>
      <a:folHlink>
        <a:srgbClr val="8B3D9A"/>
      </a:folHlink>
    </a:clrScheme>
    <a:fontScheme name="4_Custom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ustom Design">
  <a:themeElements>
    <a:clrScheme name="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AAAAAF"/>
      </a:accent3>
      <a:accent4>
        <a:srgbClr val="DADADA"/>
      </a:accent4>
      <a:accent5>
        <a:srgbClr val="AAD3AC"/>
      </a:accent5>
      <a:accent6>
        <a:srgbClr val="519ABA"/>
      </a:accent6>
      <a:hlink>
        <a:srgbClr val="F6A108"/>
      </a:hlink>
      <a:folHlink>
        <a:srgbClr val="8B3D9A"/>
      </a:folHlink>
    </a:clrScheme>
    <a:fontScheme name="5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ustom Design">
  <a:themeElements>
    <a:clrScheme name="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AAAAAF"/>
      </a:accent3>
      <a:accent4>
        <a:srgbClr val="DADADA"/>
      </a:accent4>
      <a:accent5>
        <a:srgbClr val="AAD3AC"/>
      </a:accent5>
      <a:accent6>
        <a:srgbClr val="519ABA"/>
      </a:accent6>
      <a:hlink>
        <a:srgbClr val="F6A108"/>
      </a:hlink>
      <a:folHlink>
        <a:srgbClr val="8B3D9A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ustom Design">
  <a:themeElements>
    <a:clrScheme name="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AAAAAF"/>
      </a:accent3>
      <a:accent4>
        <a:srgbClr val="DADADA"/>
      </a:accent4>
      <a:accent5>
        <a:srgbClr val="AAD3AC"/>
      </a:accent5>
      <a:accent6>
        <a:srgbClr val="519ABA"/>
      </a:accent6>
      <a:hlink>
        <a:srgbClr val="F6A108"/>
      </a:hlink>
      <a:folHlink>
        <a:srgbClr val="8B3D9A"/>
      </a:folHlink>
    </a:clrScheme>
    <a:fontScheme name="7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6750</TotalTime>
  <Words>2534</Words>
  <Application>Microsoft Macintosh PowerPoint</Application>
  <PresentationFormat>Presentazione su schermo (4:3)</PresentationFormat>
  <Paragraphs>381</Paragraphs>
  <Slides>70</Slides>
  <Notes>7</Notes>
  <HiddenSlides>21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Titoli diapositive</vt:lpstr>
      </vt:variant>
      <vt:variant>
        <vt:i4>70</vt:i4>
      </vt:variant>
    </vt:vector>
  </HeadingPairs>
  <TitlesOfParts>
    <vt:vector size="79" baseType="lpstr">
      <vt:lpstr>Tema di Office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Presentazione di PowerPoint</vt:lpstr>
      <vt:lpstr>Triple Negative BC (TNBC)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How to target advanced TNBC?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GeparSixto: pCR in Patients With TNBC</vt:lpstr>
      <vt:lpstr>CREATE-X: Study Design</vt:lpstr>
      <vt:lpstr>CREATE-X: 5-Yr Efficacy</vt:lpstr>
      <vt:lpstr>Presentazione di PowerPoint</vt:lpstr>
      <vt:lpstr>PARPi and TNBC</vt:lpstr>
      <vt:lpstr>PARP Inhibitors in Development</vt:lpstr>
      <vt:lpstr>PARP inhibition focused on gBRCA companion diagnostic group including those with TNBC</vt:lpstr>
      <vt:lpstr>OlympiAD study design</vt:lpstr>
      <vt:lpstr>Patient characteristics</vt:lpstr>
      <vt:lpstr>Primary endpoint: progression-free survival by BICR</vt:lpstr>
      <vt:lpstr>Time to second progression or death (PFS2) &lt;br /&gt;by investigator assessment</vt:lpstr>
      <vt:lpstr>Overall survival (interim analysis; 46% data maturity)</vt:lpstr>
      <vt:lpstr>Objective response by BICR</vt:lpstr>
      <vt:lpstr>Subgroup analyses: PFS by BICR</vt:lpstr>
      <vt:lpstr>Subgroup analyses: PFS by BICR</vt:lpstr>
      <vt:lpstr>Subgroup analyses: PFS by BICR</vt:lpstr>
      <vt:lpstr>Grade ≥3 adverse events in ≥2% patients in either arm  </vt:lpstr>
      <vt:lpstr>Conclusions</vt:lpstr>
      <vt:lpstr>Slide 24</vt:lpstr>
      <vt:lpstr>&lt;br /&gt;&lt;br /&gt;&lt;br /&gt;</vt:lpstr>
      <vt:lpstr>Slide 18</vt:lpstr>
      <vt:lpstr>Maximal Percent Change in Target Lesions by BRCA Mutation Status</vt:lpstr>
      <vt:lpstr>Maximal Percent Change in Target Lesions by Hormone Receptor Status</vt:lpstr>
      <vt:lpstr>Slide 15</vt:lpstr>
      <vt:lpstr>Slide 18</vt:lpstr>
      <vt:lpstr>TILs and TNBC subtypes</vt:lpstr>
      <vt:lpstr>Tumour-infiltrating lymphocytes and outcome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IMpassion130: Atezolizumab in 1st line mTNBC</vt:lpstr>
      <vt:lpstr>I-SPY 2 TRIAL (R. Nanda et al #506) &lt;br /&gt;Pembrolizumab in HER2 negative Signatures</vt:lpstr>
      <vt:lpstr>ISPY2: Demographics </vt:lpstr>
      <vt:lpstr>ISPY2 results: Pembrolizumab graduates in both HR+ and TN</vt:lpstr>
      <vt:lpstr>ISPY2: Toxicity</vt:lpstr>
      <vt:lpstr>S1418/BR006: A Randomized, Phase III Trial to Evaluate the Efficacy and Safety of Pembrolizumab as Adjuvant Therapy for TNBC With ≥ 1 cm Residual Invasive Cancer or Positive Lymph Nodes (ypN+) After Neoadjuvant Chemotherapy   </vt:lpstr>
      <vt:lpstr>Neoadjuvant Therapy in TRIPle Negative Breast Cancer With antiPDL1 (NeoTRIPaPDL1) </vt:lpstr>
      <vt:lpstr>Immune checkpoint blockade in early BC</vt:lpstr>
      <vt:lpstr>Slide 1</vt:lpstr>
      <vt:lpstr>TNBC and Pembrolizumab</vt:lpstr>
      <vt:lpstr>Slide 4</vt:lpstr>
      <vt:lpstr>Slide 7</vt:lpstr>
      <vt:lpstr>Best Overall Response &lt;br /&gt;(RECIST v1.1, Central Review)</vt:lpstr>
      <vt:lpstr>Pembrolizumab Antitumor Activity in Previously Treated and Previously Untreated mTNBC</vt:lpstr>
      <vt:lpstr>Slide 11</vt:lpstr>
      <vt:lpstr>Time to Response and Duration of Response and Stable Disease (RECIST v1.1, Central Review)</vt:lpstr>
      <vt:lpstr>Kaplan-Meier Estimate of PFS&lt;br /&gt;(RECIST v1.1, Central Review)</vt:lpstr>
      <vt:lpstr>Kaplan-Meier Estimate of OS</vt:lpstr>
      <vt:lpstr>Overall Survival by Best Overall Response</vt:lpstr>
      <vt:lpstr>Slide 17</vt:lpstr>
      <vt:lpstr>Pembrolizumab Antitumor Activity in Previously Treated and Previously Untreated mTNBC</vt:lpstr>
      <vt:lpstr>Summary and Conclusions</vt:lpstr>
      <vt:lpstr>Pembrolizumab in TNBC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Carcinoma della Mammella Metastatico</dc:title>
  <cp:lastModifiedBy>Andrea Michelotti</cp:lastModifiedBy>
  <cp:revision>196</cp:revision>
  <dcterms:modified xsi:type="dcterms:W3CDTF">2017-06-15T06:37:45Z</dcterms:modified>
</cp:coreProperties>
</file>