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324" r:id="rId6"/>
    <p:sldId id="325" r:id="rId7"/>
    <p:sldId id="262" r:id="rId8"/>
    <p:sldId id="263" r:id="rId9"/>
    <p:sldId id="290" r:id="rId10"/>
    <p:sldId id="287" r:id="rId11"/>
    <p:sldId id="286" r:id="rId12"/>
    <p:sldId id="293" r:id="rId13"/>
    <p:sldId id="333" r:id="rId14"/>
    <p:sldId id="334" r:id="rId15"/>
    <p:sldId id="292" r:id="rId16"/>
    <p:sldId id="264" r:id="rId17"/>
    <p:sldId id="288" r:id="rId18"/>
    <p:sldId id="326" r:id="rId19"/>
    <p:sldId id="294" r:id="rId20"/>
    <p:sldId id="295" r:id="rId21"/>
    <p:sldId id="266" r:id="rId22"/>
    <p:sldId id="267" r:id="rId23"/>
    <p:sldId id="328" r:id="rId24"/>
    <p:sldId id="297" r:id="rId25"/>
    <p:sldId id="298" r:id="rId26"/>
    <p:sldId id="299" r:id="rId27"/>
    <p:sldId id="261" r:id="rId28"/>
    <p:sldId id="302" r:id="rId29"/>
    <p:sldId id="329" r:id="rId30"/>
    <p:sldId id="330" r:id="rId31"/>
    <p:sldId id="331" r:id="rId32"/>
    <p:sldId id="332" r:id="rId33"/>
    <p:sldId id="311" r:id="rId34"/>
    <p:sldId id="314" r:id="rId35"/>
    <p:sldId id="315" r:id="rId36"/>
    <p:sldId id="303" r:id="rId37"/>
    <p:sldId id="304" r:id="rId38"/>
    <p:sldId id="281" r:id="rId39"/>
    <p:sldId id="306" r:id="rId40"/>
    <p:sldId id="307" r:id="rId41"/>
    <p:sldId id="308" r:id="rId42"/>
    <p:sldId id="316" r:id="rId43"/>
    <p:sldId id="317" r:id="rId44"/>
    <p:sldId id="318" r:id="rId45"/>
    <p:sldId id="319" r:id="rId46"/>
    <p:sldId id="305" r:id="rId47"/>
    <p:sldId id="320" r:id="rId48"/>
    <p:sldId id="327" r:id="rId49"/>
    <p:sldId id="323" r:id="rId50"/>
    <p:sldId id="275" r:id="rId5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45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7603" autoAdjust="0"/>
  </p:normalViewPr>
  <p:slideViewPr>
    <p:cSldViewPr snapToGrid="0" snapToObjects="1">
      <p:cViewPr>
        <p:scale>
          <a:sx n="100" d="100"/>
          <a:sy n="100" d="100"/>
        </p:scale>
        <p:origin x="-848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Cartel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ohne:Desktop:Workbook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884343667089546"/>
          <c:y val="0.108796296296297"/>
          <c:w val="0.813888888888891"/>
          <c:h val="0.77314814814815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  <a:ln w="25400" cap="flat" cmpd="dbl" algn="ctr">
                <a:solidFill>
                  <a:schemeClr val="accent5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0662501093613297"/>
                  <c:y val="0.018428477690288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547010061242347"/>
                  <c:y val="-0.0465011665208514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86872922134736"/>
                  <c:y val="-0.250747666958297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Foglio1!$A$1:$A$3</c:f>
              <c:strCache>
                <c:ptCount val="3"/>
                <c:pt idx="0">
                  <c:v>I</c:v>
                </c:pt>
                <c:pt idx="1">
                  <c:v>II</c:v>
                </c:pt>
                <c:pt idx="2">
                  <c:v>III-IV</c:v>
                </c:pt>
              </c:strCache>
            </c:strRef>
          </c:cat>
          <c:val>
            <c:numRef>
              <c:f>Foglio1!$B$1:$B$3</c:f>
              <c:numCache>
                <c:formatCode>General</c:formatCode>
                <c:ptCount val="3"/>
                <c:pt idx="0">
                  <c:v>253.0</c:v>
                </c:pt>
                <c:pt idx="1">
                  <c:v>166.0</c:v>
                </c:pt>
                <c:pt idx="2">
                  <c:v>1789.0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2000">
          <a:solidFill>
            <a:schemeClr val="bg1"/>
          </a:solidFill>
          <a:latin typeface="Times New Roman" pitchFamily="18" charset="0"/>
          <a:cs typeface="Times New Roman" pitchFamily="18" charset="0"/>
        </a:defRPr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dirty="0"/>
              <a:t>N° of </a:t>
            </a:r>
            <a:r>
              <a:rPr lang="it-IT" dirty="0" err="1" smtClean="0"/>
              <a:t>publication</a:t>
            </a:r>
            <a:r>
              <a:rPr lang="it-IT" dirty="0" smtClean="0"/>
              <a:t> on</a:t>
            </a:r>
            <a:r>
              <a:rPr lang="it-IT" baseline="0" dirty="0" smtClean="0"/>
              <a:t> Target </a:t>
            </a:r>
            <a:r>
              <a:rPr lang="it-IT" baseline="0" dirty="0" err="1" smtClean="0"/>
              <a:t>Therapies</a:t>
            </a:r>
            <a:endParaRPr lang="it-IT" dirty="0"/>
          </a:p>
        </c:rich>
      </c:tx>
      <c:layout>
        <c:manualLayout>
          <c:xMode val="edge"/>
          <c:yMode val="edge"/>
          <c:x val="0.252463374064942"/>
          <c:y val="0.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N° of publication (PUBMED)</c:v>
                </c:pt>
              </c:strCache>
            </c:strRef>
          </c:tx>
          <c:invertIfNegative val="0"/>
          <c:cat>
            <c:strRef>
              <c:f>Foglio1!$A$2:$A$6</c:f>
              <c:strCache>
                <c:ptCount val="5"/>
                <c:pt idx="0">
                  <c:v>1967-1977</c:v>
                </c:pt>
                <c:pt idx="1">
                  <c:v>1977-1987</c:v>
                </c:pt>
                <c:pt idx="2">
                  <c:v>1987-1997</c:v>
                </c:pt>
                <c:pt idx="3">
                  <c:v>1997-2007</c:v>
                </c:pt>
                <c:pt idx="4">
                  <c:v>2007-2017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2.0</c:v>
                </c:pt>
                <c:pt idx="1">
                  <c:v>9.0</c:v>
                </c:pt>
                <c:pt idx="2">
                  <c:v>109.0</c:v>
                </c:pt>
                <c:pt idx="3">
                  <c:v>369.0</c:v>
                </c:pt>
                <c:pt idx="4">
                  <c:v>978.0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1319816"/>
        <c:axId val="-2041882712"/>
      </c:barChart>
      <c:catAx>
        <c:axId val="-204131981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41882712"/>
        <c:crosses val="autoZero"/>
        <c:auto val="1"/>
        <c:lblAlgn val="ctr"/>
        <c:lblOffset val="100"/>
        <c:noMultiLvlLbl val="0"/>
      </c:catAx>
      <c:valAx>
        <c:axId val="-2041882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413198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dirty="0"/>
              <a:t>N° of </a:t>
            </a:r>
            <a:r>
              <a:rPr lang="it-IT" dirty="0" err="1" smtClean="0"/>
              <a:t>publication</a:t>
            </a:r>
            <a:r>
              <a:rPr lang="it-IT" dirty="0" smtClean="0"/>
              <a:t> on </a:t>
            </a:r>
            <a:r>
              <a:rPr lang="it-IT" dirty="0" err="1" smtClean="0"/>
              <a:t>Parp-Inhibitors</a:t>
            </a:r>
            <a:endParaRPr lang="it-IT" dirty="0"/>
          </a:p>
        </c:rich>
      </c:tx>
      <c:layout>
        <c:manualLayout>
          <c:xMode val="edge"/>
          <c:yMode val="edge"/>
          <c:x val="0.252463357668572"/>
          <c:y val="0.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N° of publication (PUBMED)</c:v>
                </c:pt>
              </c:strCache>
            </c:strRef>
          </c:tx>
          <c:invertIfNegative val="0"/>
          <c:cat>
            <c:strRef>
              <c:f>Foglio1!$A$2:$A$5</c:f>
              <c:strCache>
                <c:ptCount val="4"/>
                <c:pt idx="0">
                  <c:v>1977-1987</c:v>
                </c:pt>
                <c:pt idx="1">
                  <c:v>1987-1997</c:v>
                </c:pt>
                <c:pt idx="2">
                  <c:v>1997-2007</c:v>
                </c:pt>
                <c:pt idx="3">
                  <c:v>2007-2017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0.0</c:v>
                </c:pt>
                <c:pt idx="1">
                  <c:v>9.0</c:v>
                </c:pt>
                <c:pt idx="2">
                  <c:v>31.0</c:v>
                </c:pt>
                <c:pt idx="3">
                  <c:v>601.0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03683112"/>
        <c:axId val="-2114549736"/>
      </c:barChart>
      <c:catAx>
        <c:axId val="-210368311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4549736"/>
        <c:crosses val="autoZero"/>
        <c:auto val="1"/>
        <c:lblAlgn val="ctr"/>
        <c:lblOffset val="100"/>
        <c:noMultiLvlLbl val="0"/>
      </c:catAx>
      <c:valAx>
        <c:axId val="-2114549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36831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0674638137676415"/>
                  <c:y val="0.0006812604466173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111041623716931"/>
                  <c:y val="-0.008114984785183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857785409873903"/>
                  <c:y val="-0.02004153442810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562688570936072"/>
                  <c:y val="0.03798862968828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173017852885592"/>
                  <c:y val="-0.01299285949215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BRCA1 </a:t>
                    </a:r>
                    <a:r>
                      <a:rPr lang="en-US" dirty="0" err="1" smtClean="0"/>
                      <a:t>methyl’n</a:t>
                    </a:r>
                    <a:r>
                      <a:rPr lang="en-US" dirty="0"/>
                      <a:t>
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326636565150123"/>
                  <c:y val="-0.056357228975463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EMSY </a:t>
                    </a:r>
                    <a:r>
                      <a:rPr lang="en-US" dirty="0" err="1" smtClean="0"/>
                      <a:t>ampl</a:t>
                    </a:r>
                    <a:r>
                      <a:rPr lang="en-US" dirty="0" smtClean="0"/>
                      <a:t> </a:t>
                    </a:r>
                    <a:r>
                      <a:rPr lang="en-US" dirty="0"/>
                      <a:t>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881006100686082"/>
                  <c:y val="0.006004325130425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490308428053097"/>
                  <c:y val="-0.00054500835729390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13051210673878"/>
                  <c:y val="-0.164800146134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CCNE1 </a:t>
                    </a:r>
                    <a:r>
                      <a:rPr lang="en-US" dirty="0" smtClean="0"/>
                      <a:t>amp</a:t>
                    </a:r>
                    <a:r>
                      <a:rPr lang="en-US" baseline="0" dirty="0" smtClean="0"/>
                      <a:t> </a:t>
                    </a:r>
                    <a:r>
                      <a:rPr lang="en-US" dirty="0" smtClean="0"/>
                      <a:t>15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09543229797116"/>
                  <c:y val="0.092408113437600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62917985387078"/>
                  <c:y val="0.1250624304379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9050"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Sheet1!$E$2:$E$12</c:f>
              <c:strCache>
                <c:ptCount val="11"/>
                <c:pt idx="0">
                  <c:v>BRCA1 germline</c:v>
                </c:pt>
                <c:pt idx="1">
                  <c:v>BRCA2 germline</c:v>
                </c:pt>
                <c:pt idx="2">
                  <c:v>BRCA1 somatic </c:v>
                </c:pt>
                <c:pt idx="3">
                  <c:v>BRCA2 somatic </c:v>
                </c:pt>
                <c:pt idx="4">
                  <c:v>BRCA1 methylation</c:v>
                </c:pt>
                <c:pt idx="5">
                  <c:v>EMSY amplification </c:v>
                </c:pt>
                <c:pt idx="6">
                  <c:v>PTEN loss</c:v>
                </c:pt>
                <c:pt idx="7">
                  <c:v>other HRD</c:v>
                </c:pt>
                <c:pt idx="8">
                  <c:v>CCNE1 amplification</c:v>
                </c:pt>
                <c:pt idx="9">
                  <c:v>MMR germline </c:v>
                </c:pt>
                <c:pt idx="10">
                  <c:v>other</c:v>
                </c:pt>
              </c:strCache>
            </c:strRef>
          </c:cat>
          <c:val>
            <c:numRef>
              <c:f>Sheet1!$F$2:$F$12</c:f>
              <c:numCache>
                <c:formatCode>0%</c:formatCode>
                <c:ptCount val="11"/>
                <c:pt idx="0">
                  <c:v>0.0800000000000002</c:v>
                </c:pt>
                <c:pt idx="1">
                  <c:v>0.0600000000000002</c:v>
                </c:pt>
                <c:pt idx="2">
                  <c:v>0.0300000000000002</c:v>
                </c:pt>
                <c:pt idx="3">
                  <c:v>0.0300000000000002</c:v>
                </c:pt>
                <c:pt idx="4">
                  <c:v>0.11</c:v>
                </c:pt>
                <c:pt idx="5">
                  <c:v>0.0600000000000002</c:v>
                </c:pt>
                <c:pt idx="6">
                  <c:v>0.0500000000000001</c:v>
                </c:pt>
                <c:pt idx="7">
                  <c:v>0.07</c:v>
                </c:pt>
                <c:pt idx="8">
                  <c:v>0.15</c:v>
                </c:pt>
                <c:pt idx="9">
                  <c:v>0.02</c:v>
                </c:pt>
                <c:pt idx="10">
                  <c:v>0.340000000000001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200" b="1" i="0">
          <a:latin typeface=""/>
        </a:defRPr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E95E0-90BC-B34D-9353-2CD70EC26E8E}" type="datetimeFigureOut">
              <a:rPr lang="it-IT" smtClean="0"/>
              <a:pPr/>
              <a:t>19/05/17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68EF6-D5AF-D94B-A2C5-B198DFB0CAA6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22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365A-726C-1F42-8044-35273CC9721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01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baseline="0" dirty="0" smtClean="0"/>
              <a:t> alternative </a:t>
            </a:r>
            <a:r>
              <a:rPr lang="it-IT" baseline="0" dirty="0" err="1" smtClean="0"/>
              <a:t>possibility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is</a:t>
            </a:r>
            <a:r>
              <a:rPr lang="it-IT" baseline="0" dirty="0" smtClean="0"/>
              <a:t>  </a:t>
            </a:r>
            <a:r>
              <a:rPr lang="it-IT" baseline="0" dirty="0" err="1" smtClean="0"/>
              <a:t>emerging</a:t>
            </a:r>
            <a:r>
              <a:rPr lang="it-IT" baseline="0" dirty="0" smtClean="0"/>
              <a:t>: </a:t>
            </a:r>
            <a:r>
              <a:rPr lang="it-IT" dirty="0" smtClean="0"/>
              <a:t>In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setting</a:t>
            </a:r>
            <a:r>
              <a:rPr lang="it-IT" dirty="0" smtClean="0"/>
              <a:t> the </a:t>
            </a:r>
            <a:r>
              <a:rPr lang="it-IT" dirty="0" err="1" smtClean="0"/>
              <a:t>response</a:t>
            </a:r>
            <a:r>
              <a:rPr lang="it-IT" dirty="0" smtClean="0"/>
              <a:t> rate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platinum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in the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25-30%</a:t>
            </a:r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61B323-33BA-4EBF-90C2-E145A7258B8C}" type="slidenum">
              <a:rPr lang="en-US" smtClean="0">
                <a:solidFill>
                  <a:prstClr val="black"/>
                </a:solidFill>
                <a:latin typeface="Calibri"/>
                <a:cs typeface="Arial" pitchFamily="34" charset="0"/>
              </a:rPr>
              <a:pPr/>
              <a:t>8</a:t>
            </a:fld>
            <a:endParaRPr lang="en-US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97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PARP (</a:t>
            </a:r>
            <a:r>
              <a:rPr lang="en-US" dirty="0" err="1" smtClean="0"/>
              <a:t>poli</a:t>
            </a:r>
            <a:r>
              <a:rPr lang="en-US" dirty="0" smtClean="0"/>
              <a:t>-ADP </a:t>
            </a:r>
            <a:r>
              <a:rPr lang="en-US" dirty="0" err="1" smtClean="0"/>
              <a:t>ribosio-polimerase</a:t>
            </a:r>
            <a:r>
              <a:rPr lang="en-US" dirty="0" smtClean="0"/>
              <a:t>)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famiglia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enzimi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coinvolti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meccanismi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riparazione</a:t>
            </a:r>
            <a:r>
              <a:rPr lang="en-US" baseline="0" dirty="0" smtClean="0"/>
              <a:t> del DNA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6B9FA-C65D-824B-A250-B3AD38C2FF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27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 </a:t>
            </a:r>
            <a:r>
              <a:rPr lang="it-IT" dirty="0" err="1" smtClean="0"/>
              <a:t>Niraparib</a:t>
            </a:r>
            <a:r>
              <a:rPr lang="it-IT" dirty="0" smtClean="0"/>
              <a:t> 1 placebo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C365A-726C-1F42-8044-35273CC9721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41ABA4E-CD72-497B-97AA-7213B3980F60}" type="datetimeFigureOut">
              <a:rPr lang="en-US" smtClean="0">
                <a:solidFill>
                  <a:prstClr val="white"/>
                </a:solidFill>
                <a:latin typeface="Times New Roman"/>
              </a:rPr>
              <a:pPr/>
              <a:t>19/05/17</a:t>
            </a:fld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2E57653-3E58-4892-A7ED-712530ACC680}" type="slidenum">
              <a:rPr lang="en-US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‹n.›</a:t>
            </a:fld>
            <a:endParaRPr lang="en-US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02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797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6545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89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67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DE4-A7DD-41A7-A0A6-9B649FB43336}" type="slidenum">
              <a:rPr lang="en-US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en-US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08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1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224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26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84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74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64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CC48AFD4-C69B-A542-9D96-C5FFF3D8B346}" type="datetimeFigureOut">
              <a:rPr lang="it-IT" smtClean="0">
                <a:solidFill>
                  <a:prstClr val="white"/>
                </a:solidFill>
                <a:latin typeface="Times New Roman"/>
              </a:rPr>
              <a:pPr/>
              <a:t>19/05/17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4F6FA95-FB5C-EB42-B9D7-3CBB23D8322C}" type="slidenum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‹n.›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,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69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en-US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en-US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92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40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44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30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675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C48AFD4-C69B-A542-9D96-C5FFF3D8B346}" type="datetimeFigureOut">
              <a:rPr lang="it-IT" smtClean="0">
                <a:solidFill>
                  <a:srgbClr val="2D2F2B">
                    <a:lumMod val="60000"/>
                    <a:lumOff val="40000"/>
                  </a:srgbClr>
                </a:solidFill>
                <a:latin typeface="Times New Roman"/>
              </a:rPr>
              <a:pPr/>
              <a:t>19/05/17</a:t>
            </a:fld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it-IT">
              <a:solidFill>
                <a:srgbClr val="2D2F2B">
                  <a:lumMod val="60000"/>
                  <a:lumOff val="40000"/>
                </a:srgbClr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44F6FA95-FB5C-EB42-B9D7-3CBB23D8322C}" type="slidenum">
              <a:rPr lang="it-IT" smtClean="0">
                <a:solidFill>
                  <a:prstClr val="white"/>
                </a:solidFill>
                <a:latin typeface="Times New Roman"/>
              </a:rPr>
              <a:pPr/>
              <a:t>‹n.›</a:t>
            </a:fld>
            <a:endParaRPr lang="it-IT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310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1601" y="5278438"/>
            <a:ext cx="707116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Relatore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cs typeface="Times New Roman"/>
              </a:rPr>
              <a:t>: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dott.ssa</a:t>
            </a:r>
            <a:r>
              <a:rPr lang="en-US" sz="2000" b="1" dirty="0">
                <a:solidFill>
                  <a:prstClr val="black"/>
                </a:solidFill>
                <a:latin typeface="Times New Roman"/>
                <a:cs typeface="Times New Roman"/>
              </a:rPr>
              <a:t> Federica </a:t>
            </a:r>
            <a:r>
              <a:rPr lang="en-US" sz="2000" b="1" dirty="0" err="1">
                <a:solidFill>
                  <a:prstClr val="black"/>
                </a:solidFill>
                <a:latin typeface="Times New Roman"/>
                <a:cs typeface="Times New Roman"/>
              </a:rPr>
              <a:t>Tomao</a:t>
            </a:r>
            <a:endParaRPr lang="en-US" sz="20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endParaRPr lang="en-US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err="1">
                <a:solidFill>
                  <a:prstClr val="black"/>
                </a:solidFill>
                <a:latin typeface="Times New Roman"/>
                <a:cs typeface="Times New Roman"/>
              </a:rPr>
              <a:t>Dipartimento</a:t>
            </a: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 di </a:t>
            </a:r>
            <a:r>
              <a:rPr lang="en-US" b="1" dirty="0" err="1">
                <a:solidFill>
                  <a:prstClr val="black"/>
                </a:solidFill>
                <a:latin typeface="Times New Roman"/>
                <a:cs typeface="Times New Roman"/>
              </a:rPr>
              <a:t>Scienze</a:t>
            </a: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/>
                <a:cs typeface="Times New Roman"/>
              </a:rPr>
              <a:t>Ginecologico-Ostetriche</a:t>
            </a: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 e </a:t>
            </a:r>
            <a:r>
              <a:rPr lang="en-US" b="1" dirty="0" err="1">
                <a:solidFill>
                  <a:prstClr val="black"/>
                </a:solidFill>
                <a:latin typeface="Times New Roman"/>
                <a:cs typeface="Times New Roman"/>
              </a:rPr>
              <a:t>Scienze</a:t>
            </a: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/>
                <a:cs typeface="Times New Roman"/>
              </a:rPr>
              <a:t>Urologiche</a:t>
            </a:r>
            <a:endParaRPr lang="en-US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r>
              <a:rPr lang="en-US" b="1" dirty="0" err="1">
                <a:solidFill>
                  <a:prstClr val="black"/>
                </a:solidFill>
                <a:latin typeface="Times New Roman"/>
                <a:cs typeface="Times New Roman"/>
              </a:rPr>
              <a:t>Università</a:t>
            </a: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 di Roma “</a:t>
            </a:r>
            <a:r>
              <a:rPr lang="en-US" b="1" dirty="0" err="1">
                <a:solidFill>
                  <a:prstClr val="black"/>
                </a:solidFill>
                <a:latin typeface="Times New Roman"/>
                <a:cs typeface="Times New Roman"/>
              </a:rPr>
              <a:t>Sapienza</a:t>
            </a:r>
            <a:r>
              <a:rPr lang="en-US" b="1" dirty="0">
                <a:solidFill>
                  <a:prstClr val="black"/>
                </a:solidFill>
                <a:latin typeface="Times New Roman"/>
                <a:cs typeface="Times New Roman"/>
              </a:rPr>
              <a:t>”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4433889"/>
            <a:ext cx="8873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err="1"/>
              <a:t>Olaparib</a:t>
            </a:r>
            <a:r>
              <a:rPr lang="it-IT" sz="3600" b="1" dirty="0"/>
              <a:t> and </a:t>
            </a:r>
            <a:r>
              <a:rPr lang="it-IT" sz="3600" b="1" dirty="0" err="1"/>
              <a:t>beyond</a:t>
            </a:r>
            <a:r>
              <a:rPr lang="it-IT" sz="3600" b="1" dirty="0"/>
              <a:t> in </a:t>
            </a:r>
            <a:r>
              <a:rPr lang="it-IT" sz="3600" b="1" dirty="0" err="1"/>
              <a:t>ovarian</a:t>
            </a:r>
            <a:r>
              <a:rPr lang="it-IT" sz="3600" b="1" dirty="0"/>
              <a:t> </a:t>
            </a:r>
            <a:r>
              <a:rPr lang="it-IT" sz="3600" b="1" dirty="0" err="1"/>
              <a:t>cancer</a:t>
            </a:r>
            <a:r>
              <a:rPr lang="it-IT" sz="3600" b="1" dirty="0"/>
              <a:t> </a:t>
            </a:r>
            <a:endParaRPr lang="it-IT" sz="3600" b="1" u="sng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2" descr="Logo%20LA%20SAPIEN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08" y="5278438"/>
            <a:ext cx="1746279" cy="51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o 14"/>
          <p:cNvGrpSpPr/>
          <p:nvPr/>
        </p:nvGrpSpPr>
        <p:grpSpPr>
          <a:xfrm>
            <a:off x="568107" y="317523"/>
            <a:ext cx="2439514" cy="3769780"/>
            <a:chOff x="439171" y="267254"/>
            <a:chExt cx="2755240" cy="3903604"/>
          </a:xfrm>
        </p:grpSpPr>
        <p:pic>
          <p:nvPicPr>
            <p:cNvPr id="7" name="Picture 6" descr="targeted_therapy-rew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03"/>
            <a:stretch/>
          </p:blipFill>
          <p:spPr>
            <a:xfrm>
              <a:off x="439173" y="2670690"/>
              <a:ext cx="2755238" cy="1500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173" y="1091698"/>
              <a:ext cx="2755238" cy="1836825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171" y="267254"/>
              <a:ext cx="2755240" cy="1214588"/>
            </a:xfrm>
            <a:prstGeom prst="rect">
              <a:avLst/>
            </a:prstGeom>
          </p:spPr>
        </p:pic>
      </p:grpSp>
      <p:sp>
        <p:nvSpPr>
          <p:cNvPr id="3" name="Rettangolo 2"/>
          <p:cNvSpPr/>
          <p:nvPr/>
        </p:nvSpPr>
        <p:spPr>
          <a:xfrm>
            <a:off x="3208128" y="662656"/>
            <a:ext cx="56142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prstClr val="white"/>
                </a:solidFill>
                <a:latin typeface="Times New Roman"/>
                <a:cs typeface="Times New Roman"/>
              </a:rPr>
              <a:t>INNOVATIVE TREATMENTS IN CANCER MEDICINE</a:t>
            </a:r>
          </a:p>
          <a:p>
            <a:pPr algn="ctr"/>
            <a:r>
              <a:rPr lang="it-IT" sz="2400" dirty="0">
                <a:solidFill>
                  <a:prstClr val="white"/>
                </a:solidFill>
                <a:latin typeface="Times New Roman"/>
                <a:cs typeface="Times New Roman"/>
              </a:rPr>
              <a:t> </a:t>
            </a:r>
          </a:p>
          <a:p>
            <a:pPr algn="ctr"/>
            <a:r>
              <a:rPr lang="it-IT" sz="2400" dirty="0">
                <a:solidFill>
                  <a:prstClr val="white"/>
                </a:solidFill>
                <a:latin typeface="Times New Roman"/>
                <a:cs typeface="Times New Roman"/>
              </a:rPr>
              <a:t>ROME  MAY 18-19  2016</a:t>
            </a:r>
          </a:p>
          <a:p>
            <a:pPr algn="ctr"/>
            <a:r>
              <a:rPr lang="it-IT" sz="2400" dirty="0">
                <a:solidFill>
                  <a:prstClr val="white"/>
                </a:solidFill>
                <a:latin typeface="Times New Roman"/>
                <a:cs typeface="Times New Roman"/>
              </a:rPr>
              <a:t> </a:t>
            </a:r>
          </a:p>
          <a:p>
            <a:pPr algn="ctr"/>
            <a:r>
              <a:rPr lang="it-IT" sz="2400" dirty="0">
                <a:solidFill>
                  <a:prstClr val="white"/>
                </a:solidFill>
                <a:latin typeface="Times New Roman"/>
                <a:cs typeface="Times New Roman"/>
              </a:rPr>
              <a:t>VENUE: SAPIENZA UNIVERSITY – AULA ORGANI COLLEGIALI</a:t>
            </a:r>
          </a:p>
          <a:p>
            <a:pPr algn="ctr"/>
            <a:r>
              <a:rPr lang="it-IT" sz="2400" dirty="0">
                <a:solidFill>
                  <a:prstClr val="white"/>
                </a:solidFill>
                <a:latin typeface="Times New Roman"/>
                <a:cs typeface="Times New Roman"/>
              </a:rPr>
              <a:t>PIAZZALE ALDO MORO 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-381000" y="5105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05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00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endParaRPr lang="it-IT" sz="4000" b="1" i="1">
              <a:solidFill>
                <a:srgbClr val="000000"/>
              </a:solidFill>
              <a:latin typeface="+mn-lt"/>
              <a:cs typeface="Times New Roman" charset="0"/>
              <a:sym typeface="Times New Roman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7584" y="1615741"/>
            <a:ext cx="89464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Trials </a:t>
            </a:r>
            <a:r>
              <a:rPr lang="it-IT" sz="2000" b="1" dirty="0"/>
              <a:t>in </a:t>
            </a:r>
            <a:r>
              <a:rPr lang="it-IT" sz="2000" b="1" dirty="0" err="1"/>
              <a:t>recurrent</a:t>
            </a:r>
            <a:r>
              <a:rPr lang="it-IT" sz="2000" b="1" dirty="0"/>
              <a:t> </a:t>
            </a:r>
            <a:r>
              <a:rPr lang="it-IT" sz="2000" b="1" dirty="0" err="1"/>
              <a:t>ovarian</a:t>
            </a:r>
            <a:r>
              <a:rPr lang="it-IT" sz="2000" b="1" dirty="0"/>
              <a:t> </a:t>
            </a:r>
            <a:r>
              <a:rPr lang="it-IT" sz="2000" b="1" dirty="0" err="1"/>
              <a:t>cancer</a:t>
            </a:r>
            <a:r>
              <a:rPr lang="it-IT" sz="2000" b="1" dirty="0"/>
              <a:t> </a:t>
            </a:r>
            <a:r>
              <a:rPr lang="it-IT" sz="2000" b="1" dirty="0" err="1"/>
              <a:t>should</a:t>
            </a:r>
            <a:r>
              <a:rPr lang="it-IT" sz="2000" b="1" dirty="0"/>
              <a:t> incorporate </a:t>
            </a:r>
            <a:endParaRPr lang="it-IT" sz="2000" b="1" dirty="0" smtClean="0"/>
          </a:p>
          <a:p>
            <a:r>
              <a:rPr lang="it-IT" sz="2000" dirty="0"/>
              <a:t> </a:t>
            </a:r>
            <a:r>
              <a:rPr lang="it-IT" sz="2000" dirty="0" smtClean="0"/>
              <a:t>-</a:t>
            </a:r>
            <a:r>
              <a:rPr lang="it-IT" sz="2000" u="sng" dirty="0" smtClean="0"/>
              <a:t>Treatment</a:t>
            </a:r>
            <a:r>
              <a:rPr lang="it-IT" sz="2000" u="sng" dirty="0"/>
              <a:t>-free </a:t>
            </a:r>
            <a:r>
              <a:rPr lang="it-IT" sz="2000" u="sng" dirty="0" err="1"/>
              <a:t>interval</a:t>
            </a:r>
            <a:r>
              <a:rPr lang="it-IT" sz="2000" u="sng" dirty="0"/>
              <a:t> (TFI) </a:t>
            </a:r>
          </a:p>
          <a:p>
            <a:pPr lvl="1"/>
            <a:r>
              <a:rPr lang="it-IT" sz="2000" dirty="0"/>
              <a:t> </a:t>
            </a:r>
            <a:r>
              <a:rPr lang="it-IT" sz="2000" u="sng" dirty="0" err="1"/>
              <a:t>TFIp</a:t>
            </a:r>
            <a:r>
              <a:rPr lang="it-IT" sz="2000" u="sng" dirty="0"/>
              <a:t> (</a:t>
            </a:r>
            <a:r>
              <a:rPr lang="it-IT" sz="2000" u="sng" dirty="0" err="1"/>
              <a:t>platinum</a:t>
            </a:r>
            <a:r>
              <a:rPr lang="it-IT" sz="2000" u="sng" dirty="0"/>
              <a:t>) </a:t>
            </a:r>
          </a:p>
          <a:p>
            <a:pPr lvl="1"/>
            <a:r>
              <a:rPr lang="it-IT" sz="2000" u="sng" dirty="0"/>
              <a:t> </a:t>
            </a:r>
            <a:r>
              <a:rPr lang="it-IT" sz="2000" u="sng" dirty="0" err="1"/>
              <a:t>TFInp</a:t>
            </a:r>
            <a:r>
              <a:rPr lang="it-IT" sz="2000" u="sng" dirty="0"/>
              <a:t> (non-</a:t>
            </a:r>
            <a:r>
              <a:rPr lang="it-IT" sz="2000" u="sng" dirty="0" err="1"/>
              <a:t>platinum</a:t>
            </a:r>
            <a:r>
              <a:rPr lang="it-IT" sz="2000" u="sng" dirty="0"/>
              <a:t>), </a:t>
            </a:r>
            <a:r>
              <a:rPr lang="it-IT" sz="2000" u="sng" dirty="0" err="1"/>
              <a:t>TFIb</a:t>
            </a:r>
            <a:r>
              <a:rPr lang="it-IT" sz="2000" u="sng" dirty="0"/>
              <a:t> (</a:t>
            </a:r>
            <a:r>
              <a:rPr lang="it-IT" sz="2000" u="sng" dirty="0" err="1"/>
              <a:t>biological</a:t>
            </a:r>
            <a:r>
              <a:rPr lang="it-IT" sz="2000" u="sng" dirty="0"/>
              <a:t> agent to be </a:t>
            </a:r>
            <a:r>
              <a:rPr lang="it-IT" sz="2000" u="sng" dirty="0" err="1"/>
              <a:t>specified</a:t>
            </a:r>
            <a:r>
              <a:rPr lang="it-IT" sz="2000" u="sng" dirty="0"/>
              <a:t>) </a:t>
            </a:r>
          </a:p>
          <a:p>
            <a:r>
              <a:rPr lang="it-IT" sz="2000" dirty="0"/>
              <a:t> </a:t>
            </a:r>
            <a:r>
              <a:rPr lang="it-IT" sz="2000" dirty="0" smtClean="0"/>
              <a:t>-</a:t>
            </a:r>
            <a:r>
              <a:rPr lang="it-IT" sz="2000" dirty="0" err="1" smtClean="0"/>
              <a:t>Histological</a:t>
            </a:r>
            <a:r>
              <a:rPr lang="it-IT" sz="2000" dirty="0" smtClean="0"/>
              <a:t> </a:t>
            </a:r>
            <a:r>
              <a:rPr lang="it-IT" sz="2000" dirty="0" err="1"/>
              <a:t>type</a:t>
            </a:r>
            <a:r>
              <a:rPr lang="it-IT" sz="2000" dirty="0"/>
              <a:t> </a:t>
            </a:r>
          </a:p>
          <a:p>
            <a:r>
              <a:rPr lang="it-IT" sz="2000" dirty="0"/>
              <a:t> </a:t>
            </a:r>
            <a:r>
              <a:rPr lang="it-IT" sz="2000" dirty="0" smtClean="0"/>
              <a:t>-BRCA </a:t>
            </a:r>
            <a:r>
              <a:rPr lang="it-IT" sz="2000" dirty="0"/>
              <a:t>status (</a:t>
            </a:r>
            <a:r>
              <a:rPr lang="it-IT" sz="2000" dirty="0" err="1"/>
              <a:t>gBRCA</a:t>
            </a:r>
            <a:r>
              <a:rPr lang="it-IT" sz="2000" dirty="0"/>
              <a:t>, and </a:t>
            </a:r>
            <a:r>
              <a:rPr lang="it-IT" sz="2000" dirty="0" err="1"/>
              <a:t>others</a:t>
            </a:r>
            <a:r>
              <a:rPr lang="it-IT" sz="2000" dirty="0"/>
              <a:t> </a:t>
            </a:r>
            <a:r>
              <a:rPr lang="it-IT" sz="2000" dirty="0" err="1"/>
              <a:t>including</a:t>
            </a:r>
            <a:r>
              <a:rPr lang="it-IT" sz="2000" dirty="0"/>
              <a:t> </a:t>
            </a:r>
            <a:r>
              <a:rPr lang="it-IT" sz="2000" dirty="0" err="1"/>
              <a:t>somatic</a:t>
            </a:r>
            <a:r>
              <a:rPr lang="it-IT" sz="2000" dirty="0"/>
              <a:t> BRCA and </a:t>
            </a:r>
            <a:r>
              <a:rPr lang="it-IT" sz="2000" dirty="0" err="1"/>
              <a:t>HRD</a:t>
            </a:r>
            <a:r>
              <a:rPr lang="it-IT" sz="900" dirty="0" err="1"/>
              <a:t>a</a:t>
            </a:r>
            <a:r>
              <a:rPr lang="it-IT" sz="900" dirty="0"/>
              <a:t> </a:t>
            </a:r>
            <a:r>
              <a:rPr lang="it-IT" sz="2000" dirty="0"/>
              <a:t>to be </a:t>
            </a:r>
            <a:r>
              <a:rPr lang="it-IT" sz="2000" dirty="0" err="1"/>
              <a:t>considered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data emerge) </a:t>
            </a:r>
          </a:p>
          <a:p>
            <a:r>
              <a:rPr lang="it-IT" sz="2000" dirty="0"/>
              <a:t> </a:t>
            </a:r>
            <a:r>
              <a:rPr lang="it-IT" sz="2000" dirty="0" smtClean="0"/>
              <a:t>-</a:t>
            </a:r>
            <a:r>
              <a:rPr lang="it-IT" sz="2000" dirty="0" err="1" smtClean="0"/>
              <a:t>Type</a:t>
            </a:r>
            <a:r>
              <a:rPr lang="it-IT" sz="2000" dirty="0" smtClean="0"/>
              <a:t> </a:t>
            </a:r>
            <a:r>
              <a:rPr lang="it-IT" sz="2000" dirty="0"/>
              <a:t>of </a:t>
            </a:r>
            <a:r>
              <a:rPr lang="it-IT" sz="2000" dirty="0" err="1"/>
              <a:t>prior</a:t>
            </a:r>
            <a:r>
              <a:rPr lang="it-IT" sz="2000" dirty="0"/>
              <a:t> </a:t>
            </a:r>
            <a:r>
              <a:rPr lang="it-IT" sz="2000" dirty="0" err="1"/>
              <a:t>therapy</a:t>
            </a:r>
            <a:r>
              <a:rPr lang="it-IT" sz="2000" dirty="0"/>
              <a:t> (anti-</a:t>
            </a:r>
            <a:r>
              <a:rPr lang="it-IT" sz="2000" dirty="0" err="1"/>
              <a:t>angiogenic</a:t>
            </a:r>
            <a:r>
              <a:rPr lang="it-IT" sz="2000" dirty="0"/>
              <a:t> agents, PARP </a:t>
            </a:r>
            <a:r>
              <a:rPr lang="it-IT" sz="2000" dirty="0" err="1"/>
              <a:t>inhibitors</a:t>
            </a:r>
            <a:r>
              <a:rPr lang="it-IT" sz="2000" dirty="0"/>
              <a:t>, </a:t>
            </a:r>
            <a:r>
              <a:rPr lang="it-IT" sz="2000" dirty="0" err="1"/>
              <a:t>chemotherapy</a:t>
            </a:r>
            <a:r>
              <a:rPr lang="it-IT" sz="2000" dirty="0"/>
              <a:t> and </a:t>
            </a:r>
            <a:r>
              <a:rPr lang="it-IT" sz="2000" dirty="0" err="1"/>
              <a:t>others</a:t>
            </a:r>
            <a:r>
              <a:rPr lang="it-IT" sz="2000" dirty="0"/>
              <a:t>) </a:t>
            </a:r>
          </a:p>
          <a:p>
            <a:r>
              <a:rPr lang="it-IT" sz="2000" dirty="0"/>
              <a:t> </a:t>
            </a:r>
            <a:r>
              <a:rPr lang="it-IT" sz="2000" dirty="0" smtClean="0"/>
              <a:t>-</a:t>
            </a:r>
            <a:r>
              <a:rPr lang="it-IT" sz="2000" dirty="0" err="1" smtClean="0"/>
              <a:t>Number</a:t>
            </a:r>
            <a:r>
              <a:rPr lang="it-IT" sz="2000" dirty="0" smtClean="0"/>
              <a:t> </a:t>
            </a:r>
            <a:r>
              <a:rPr lang="it-IT" sz="2000" dirty="0"/>
              <a:t>of </a:t>
            </a:r>
            <a:r>
              <a:rPr lang="it-IT" sz="2000" dirty="0" err="1"/>
              <a:t>prior</a:t>
            </a:r>
            <a:r>
              <a:rPr lang="it-IT" sz="2000" dirty="0"/>
              <a:t> </a:t>
            </a:r>
            <a:r>
              <a:rPr lang="it-IT" sz="2000" dirty="0" err="1"/>
              <a:t>lines</a:t>
            </a:r>
            <a:r>
              <a:rPr lang="it-IT" sz="2000" dirty="0"/>
              <a:t> of </a:t>
            </a:r>
            <a:r>
              <a:rPr lang="it-IT" sz="2000" dirty="0" err="1"/>
              <a:t>chemotherapy</a:t>
            </a:r>
            <a:r>
              <a:rPr lang="it-IT" sz="2000" dirty="0"/>
              <a:t> (trials </a:t>
            </a:r>
            <a:r>
              <a:rPr lang="it-IT" sz="2000" dirty="0" err="1"/>
              <a:t>should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be </a:t>
            </a:r>
            <a:r>
              <a:rPr lang="it-IT" sz="2000" dirty="0" err="1"/>
              <a:t>limited</a:t>
            </a:r>
            <a:r>
              <a:rPr lang="it-IT" sz="2000" dirty="0"/>
              <a:t> to </a:t>
            </a:r>
            <a:r>
              <a:rPr lang="it-IT" sz="2000" dirty="0" err="1"/>
              <a:t>second</a:t>
            </a:r>
            <a:r>
              <a:rPr lang="it-IT" sz="2000" dirty="0"/>
              <a:t> or </a:t>
            </a:r>
            <a:r>
              <a:rPr lang="it-IT" sz="2000" dirty="0" err="1"/>
              <a:t>third</a:t>
            </a:r>
            <a:r>
              <a:rPr lang="it-IT" sz="2000" dirty="0"/>
              <a:t> line) </a:t>
            </a:r>
          </a:p>
          <a:p>
            <a:r>
              <a:rPr lang="it-IT" sz="2000" dirty="0"/>
              <a:t> </a:t>
            </a:r>
            <a:r>
              <a:rPr lang="it-IT" sz="2000" dirty="0" smtClean="0"/>
              <a:t>-</a:t>
            </a:r>
            <a:r>
              <a:rPr lang="it-IT" sz="2000" dirty="0" err="1" smtClean="0"/>
              <a:t>Presence</a:t>
            </a:r>
            <a:r>
              <a:rPr lang="it-IT" sz="2000" dirty="0" smtClean="0"/>
              <a:t> </a:t>
            </a:r>
            <a:r>
              <a:rPr lang="it-IT" sz="2000" dirty="0"/>
              <a:t>or </a:t>
            </a:r>
            <a:r>
              <a:rPr lang="it-IT" sz="2000" dirty="0" err="1"/>
              <a:t>absence</a:t>
            </a:r>
            <a:r>
              <a:rPr lang="it-IT" sz="2000" dirty="0"/>
              <a:t> of </a:t>
            </a:r>
            <a:r>
              <a:rPr lang="it-IT" sz="2000" dirty="0" err="1"/>
              <a:t>symptoms</a:t>
            </a:r>
            <a:r>
              <a:rPr lang="it-IT" sz="2000" dirty="0"/>
              <a:t> and </a:t>
            </a:r>
            <a:r>
              <a:rPr lang="it-IT" sz="2000" dirty="0" err="1"/>
              <a:t>type</a:t>
            </a:r>
            <a:r>
              <a:rPr lang="it-IT" sz="2000" dirty="0"/>
              <a:t> (e.g. </a:t>
            </a:r>
            <a:r>
              <a:rPr lang="it-IT" sz="2000" dirty="0" err="1"/>
              <a:t>ascites</a:t>
            </a:r>
            <a:r>
              <a:rPr lang="it-IT" sz="2000" dirty="0"/>
              <a:t>, </a:t>
            </a:r>
            <a:r>
              <a:rPr lang="it-IT" sz="2000" dirty="0" err="1"/>
              <a:t>abdominal</a:t>
            </a:r>
            <a:r>
              <a:rPr lang="it-IT" sz="2000" dirty="0"/>
              <a:t> </a:t>
            </a:r>
            <a:r>
              <a:rPr lang="it-IT" sz="2000" dirty="0" err="1"/>
              <a:t>symptoms</a:t>
            </a:r>
            <a:r>
              <a:rPr lang="it-IT" sz="2000" dirty="0"/>
              <a:t>, </a:t>
            </a:r>
            <a:r>
              <a:rPr lang="it-IT" sz="2000" dirty="0" err="1"/>
              <a:t>pain</a:t>
            </a:r>
            <a:r>
              <a:rPr lang="it-IT" sz="2000" dirty="0"/>
              <a:t>, performance status) </a:t>
            </a:r>
          </a:p>
          <a:p>
            <a:r>
              <a:rPr lang="it-IT" sz="2000" dirty="0"/>
              <a:t> </a:t>
            </a:r>
            <a:r>
              <a:rPr lang="it-IT" sz="2000" dirty="0" smtClean="0"/>
              <a:t>-</a:t>
            </a:r>
            <a:r>
              <a:rPr lang="it-IT" sz="2000" dirty="0" err="1" smtClean="0"/>
              <a:t>Other</a:t>
            </a:r>
            <a:r>
              <a:rPr lang="it-IT" sz="2000" dirty="0" smtClean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to be </a:t>
            </a:r>
            <a:r>
              <a:rPr lang="it-IT" sz="2000" dirty="0" err="1"/>
              <a:t>considered</a:t>
            </a:r>
            <a:r>
              <a:rPr lang="it-IT" sz="2000" dirty="0"/>
              <a:t>: </a:t>
            </a:r>
            <a:r>
              <a:rPr lang="it-IT" sz="2000" dirty="0" err="1"/>
              <a:t>tumour</a:t>
            </a:r>
            <a:r>
              <a:rPr lang="it-IT" sz="2000" dirty="0"/>
              <a:t> volume and </a:t>
            </a:r>
            <a:r>
              <a:rPr lang="it-IT" sz="2000" dirty="0" err="1"/>
              <a:t>previous</a:t>
            </a:r>
            <a:r>
              <a:rPr lang="it-IT" sz="2000" dirty="0"/>
              <a:t> </a:t>
            </a:r>
            <a:r>
              <a:rPr lang="it-IT" sz="2000" dirty="0" err="1"/>
              <a:t>surgical</a:t>
            </a:r>
            <a:r>
              <a:rPr lang="it-IT" sz="2000" dirty="0"/>
              <a:t> </a:t>
            </a:r>
            <a:r>
              <a:rPr lang="it-IT" sz="2000" dirty="0" err="1"/>
              <a:t>outcome</a:t>
            </a:r>
            <a:r>
              <a:rPr lang="it-IT" sz="2000" dirty="0"/>
              <a:t> 2. Separate trials are </a:t>
            </a:r>
            <a:r>
              <a:rPr lang="it-IT" sz="2000" dirty="0" err="1"/>
              <a:t>needed</a:t>
            </a:r>
            <a:r>
              <a:rPr lang="it-IT" sz="2000" dirty="0"/>
              <a:t> for </a:t>
            </a:r>
            <a:r>
              <a:rPr lang="it-IT" sz="2000" dirty="0" err="1"/>
              <a:t>populations</a:t>
            </a:r>
            <a:r>
              <a:rPr lang="it-IT" sz="2000" dirty="0"/>
              <a:t> with </a:t>
            </a:r>
            <a:r>
              <a:rPr lang="it-IT" sz="2000" dirty="0" err="1"/>
              <a:t>unmet</a:t>
            </a:r>
            <a:r>
              <a:rPr lang="it-IT" sz="2000" dirty="0"/>
              <a:t> </a:t>
            </a:r>
            <a:r>
              <a:rPr lang="it-IT" sz="2000" dirty="0" err="1"/>
              <a:t>needs</a:t>
            </a:r>
            <a:r>
              <a:rPr lang="it-IT" sz="2000" dirty="0"/>
              <a:t>: </a:t>
            </a:r>
          </a:p>
          <a:p>
            <a:pPr lvl="1"/>
            <a:r>
              <a:rPr lang="it-IT" sz="2000" dirty="0"/>
              <a:t> </a:t>
            </a:r>
            <a:r>
              <a:rPr lang="it-IT" sz="2000" dirty="0" err="1"/>
              <a:t>Medically</a:t>
            </a:r>
            <a:r>
              <a:rPr lang="it-IT" sz="2000" dirty="0"/>
              <a:t> </a:t>
            </a:r>
            <a:r>
              <a:rPr lang="it-IT" sz="2000" dirty="0" err="1"/>
              <a:t>compromised</a:t>
            </a:r>
            <a:r>
              <a:rPr lang="it-IT" sz="2000" dirty="0"/>
              <a:t> and/or </a:t>
            </a:r>
            <a:r>
              <a:rPr lang="it-IT" sz="2000" dirty="0" err="1"/>
              <a:t>elderly</a:t>
            </a:r>
            <a:r>
              <a:rPr lang="it-IT" sz="2000" dirty="0"/>
              <a:t> </a:t>
            </a:r>
            <a:r>
              <a:rPr lang="it-IT" sz="2000" dirty="0" err="1"/>
              <a:t>patients</a:t>
            </a:r>
            <a:r>
              <a:rPr lang="it-IT" sz="2000" dirty="0"/>
              <a:t> </a:t>
            </a:r>
          </a:p>
          <a:p>
            <a:pPr lvl="1"/>
            <a:r>
              <a:rPr lang="it-IT" sz="2000" dirty="0"/>
              <a:t> Multiple </a:t>
            </a:r>
            <a:r>
              <a:rPr lang="it-IT" sz="2000" dirty="0" err="1"/>
              <a:t>lines</a:t>
            </a:r>
            <a:r>
              <a:rPr lang="it-IT" sz="2000" dirty="0"/>
              <a:t> of </a:t>
            </a:r>
            <a:r>
              <a:rPr lang="it-IT" sz="2000" dirty="0" err="1"/>
              <a:t>prior</a:t>
            </a:r>
            <a:r>
              <a:rPr lang="it-IT" sz="2000" dirty="0"/>
              <a:t> </a:t>
            </a:r>
            <a:r>
              <a:rPr lang="it-IT" sz="2000" dirty="0" err="1"/>
              <a:t>chemotherapy</a:t>
            </a:r>
            <a:r>
              <a:rPr lang="it-IT" sz="2000" dirty="0"/>
              <a:t> </a:t>
            </a:r>
          </a:p>
          <a:p>
            <a:endParaRPr lang="it-IT" sz="2000" dirty="0"/>
          </a:p>
        </p:txBody>
      </p:sp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5910225" y="6447489"/>
            <a:ext cx="29745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600" b="1" i="1" dirty="0" smtClean="0">
                <a:latin typeface="Times New Roman" charset="0"/>
                <a:cs typeface="Times New Roman" charset="0"/>
              </a:rPr>
              <a:t>Wilson MK, </a:t>
            </a:r>
            <a:r>
              <a:rPr lang="it-IT" sz="1600" b="1" i="1" dirty="0" err="1" smtClean="0">
                <a:latin typeface="Times New Roman" charset="0"/>
                <a:cs typeface="Times New Roman" charset="0"/>
              </a:rPr>
              <a:t>Ann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 </a:t>
            </a:r>
            <a:r>
              <a:rPr lang="it-IT" sz="1600" b="1" i="1" dirty="0" err="1" smtClean="0">
                <a:latin typeface="Times New Roman" charset="0"/>
                <a:cs typeface="Times New Roman" charset="0"/>
              </a:rPr>
              <a:t>Oncol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 2017</a:t>
            </a:r>
          </a:p>
        </p:txBody>
      </p:sp>
      <p:sp>
        <p:nvSpPr>
          <p:cNvPr id="2" name="Freccia sinistra 1"/>
          <p:cNvSpPr/>
          <p:nvPr/>
        </p:nvSpPr>
        <p:spPr>
          <a:xfrm>
            <a:off x="6273134" y="1814115"/>
            <a:ext cx="1609686" cy="80339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entesi quadra aperta 6"/>
          <p:cNvSpPr/>
          <p:nvPr/>
        </p:nvSpPr>
        <p:spPr>
          <a:xfrm>
            <a:off x="197584" y="1865947"/>
            <a:ext cx="45719" cy="1036636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Schermata 2017-05-12 alle 19.46.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t="45801" r="7840" b="30619"/>
          <a:stretch/>
        </p:blipFill>
        <p:spPr>
          <a:xfrm>
            <a:off x="1046886" y="0"/>
            <a:ext cx="7079237" cy="13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1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5" y="979454"/>
            <a:ext cx="8001817" cy="36826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38" y="378832"/>
            <a:ext cx="8205655" cy="851434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Evolution of treatment in </a:t>
            </a:r>
            <a:b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recurrent disease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660" y="26210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24841" y="4998182"/>
            <a:ext cx="1473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Classification of recurrence according to PFI 1991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632" y="4927952"/>
            <a:ext cx="137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Different combination regimens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(until 1970)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5548" y="61044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45085" y="4836050"/>
            <a:ext cx="2065962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imes New Roman"/>
                <a:cs typeface="Times New Roman"/>
              </a:rPr>
              <a:t>Bevacizumab</a:t>
            </a:r>
            <a:r>
              <a:rPr lang="en-US" sz="1600" dirty="0" smtClean="0">
                <a:latin typeface="Times New Roman"/>
                <a:cs typeface="Times New Roman"/>
              </a:rPr>
              <a:t> in PS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2012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r>
              <a:rPr lang="en-US" sz="1600" dirty="0" err="1" smtClean="0">
                <a:latin typeface="Times New Roman"/>
                <a:cs typeface="Times New Roman"/>
              </a:rPr>
              <a:t>Bevacizumab</a:t>
            </a:r>
            <a:r>
              <a:rPr lang="en-US" sz="1600" dirty="0" smtClean="0">
                <a:latin typeface="Times New Roman"/>
                <a:cs typeface="Times New Roman"/>
              </a:rPr>
              <a:t> in PR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2014 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r>
              <a:rPr lang="en-US" sz="1600" dirty="0" err="1" smtClean="0">
                <a:latin typeface="Times New Roman"/>
                <a:cs typeface="Times New Roman"/>
              </a:rPr>
              <a:t>Parp</a:t>
            </a:r>
            <a:r>
              <a:rPr lang="en-US" sz="1600" dirty="0" smtClean="0">
                <a:latin typeface="Times New Roman"/>
                <a:cs typeface="Times New Roman"/>
              </a:rPr>
              <a:t>-Inhibitors in </a:t>
            </a:r>
            <a:r>
              <a:rPr lang="en-US" sz="1600" dirty="0" err="1" smtClean="0">
                <a:latin typeface="Times New Roman"/>
                <a:cs typeface="Times New Roman"/>
              </a:rPr>
              <a:t>BRCAm</a:t>
            </a:r>
            <a:r>
              <a:rPr lang="en-US" sz="1600" dirty="0" smtClean="0">
                <a:latin typeface="Times New Roman"/>
                <a:cs typeface="Times New Roman"/>
              </a:rPr>
              <a:t> in PS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2012</a:t>
            </a:r>
          </a:p>
          <a:p>
            <a:pPr algn="ctr"/>
            <a:endParaRPr lang="en-US" sz="1600" dirty="0" smtClean="0">
              <a:latin typeface="Times New Roman"/>
              <a:cs typeface="Times New Roman"/>
            </a:endParaRPr>
          </a:p>
          <a:p>
            <a:pPr algn="ctr"/>
            <a:endParaRPr lang="en-US" sz="1600" dirty="0" smtClean="0">
              <a:latin typeface="Times New Roman"/>
              <a:cs typeface="Times New Roman"/>
            </a:endParaRPr>
          </a:p>
          <a:p>
            <a:pPr algn="ctr"/>
            <a:endParaRPr lang="en-US" sz="1600" dirty="0" smtClean="0">
              <a:latin typeface="Times New Roman"/>
              <a:cs typeface="Times New Roman"/>
            </a:endParaRPr>
          </a:p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49385" y="4491231"/>
            <a:ext cx="8247425" cy="4298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4"/>
          <p:cNvSpPr txBox="1"/>
          <p:nvPr/>
        </p:nvSpPr>
        <p:spPr>
          <a:xfrm>
            <a:off x="6568156" y="5790738"/>
            <a:ext cx="25758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In the future? </a:t>
            </a:r>
          </a:p>
          <a:p>
            <a:pPr algn="ctr"/>
            <a:r>
              <a:rPr lang="en-US" sz="1600" b="1" dirty="0" err="1" smtClean="0">
                <a:latin typeface="Times New Roman"/>
                <a:cs typeface="Times New Roman"/>
              </a:rPr>
              <a:t>Tailered</a:t>
            </a:r>
            <a:r>
              <a:rPr lang="en-US" sz="1600" b="1" dirty="0" smtClean="0">
                <a:latin typeface="Times New Roman"/>
                <a:cs typeface="Times New Roman"/>
              </a:rPr>
              <a:t> </a:t>
            </a:r>
            <a:r>
              <a:rPr lang="en-US" sz="1600" b="1" dirty="0" err="1" smtClean="0">
                <a:latin typeface="Times New Roman"/>
                <a:cs typeface="Times New Roman"/>
              </a:rPr>
              <a:t>tretments</a:t>
            </a:r>
            <a:r>
              <a:rPr lang="en-US" sz="1600" b="1" dirty="0" smtClean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9" name="Oval 17"/>
          <p:cNvSpPr/>
          <p:nvPr/>
        </p:nvSpPr>
        <p:spPr>
          <a:xfrm>
            <a:off x="6944115" y="5666519"/>
            <a:ext cx="1906808" cy="95702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07" y="1288702"/>
            <a:ext cx="4319057" cy="185584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147418" y="167038"/>
            <a:ext cx="50359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err="1" smtClean="0"/>
              <a:t>Increase</a:t>
            </a:r>
            <a:r>
              <a:rPr lang="it-IT" sz="3200" b="1" dirty="0" smtClean="0"/>
              <a:t> of </a:t>
            </a:r>
            <a:r>
              <a:rPr lang="it-IT" sz="3200" b="1" dirty="0" err="1" smtClean="0"/>
              <a:t>interest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towards</a:t>
            </a:r>
            <a:r>
              <a:rPr lang="it-IT" sz="3200" b="1" dirty="0" smtClean="0"/>
              <a:t> </a:t>
            </a:r>
          </a:p>
          <a:p>
            <a:pPr algn="ctr"/>
            <a:r>
              <a:rPr lang="it-IT" sz="3200" b="1" dirty="0" smtClean="0"/>
              <a:t>Target </a:t>
            </a:r>
            <a:r>
              <a:rPr lang="it-IT" sz="3200" b="1" dirty="0" err="1" smtClean="0"/>
              <a:t>approaches</a:t>
            </a:r>
            <a:endParaRPr lang="it-IT" sz="3200" b="1" dirty="0" smtClean="0"/>
          </a:p>
        </p:txBody>
      </p:sp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4093988713"/>
              </p:ext>
            </p:extLst>
          </p:nvPr>
        </p:nvGraphicFramePr>
        <p:xfrm>
          <a:off x="404155" y="3254347"/>
          <a:ext cx="8227435" cy="301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magine 5" descr="Schermata 2017-05-12 alle 10.25.2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10545" r="49110" b="78569"/>
          <a:stretch/>
        </p:blipFill>
        <p:spPr>
          <a:xfrm>
            <a:off x="4765623" y="2455788"/>
            <a:ext cx="4249209" cy="6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9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90600"/>
            <a:ext cx="7315200" cy="5486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0" y="383580"/>
            <a:ext cx="4610100" cy="387798"/>
          </a:xfrm>
        </p:spPr>
        <p:txBody>
          <a:bodyPr/>
          <a:lstStyle/>
          <a:p>
            <a:pPr algn="ctr"/>
            <a:r>
              <a:rPr lang="en-GB" sz="3200" b="1" dirty="0" smtClean="0">
                <a:solidFill>
                  <a:srgbClr val="000000"/>
                </a:solidFill>
                <a:latin typeface="Times New Roman"/>
                <a:ea typeface="ＭＳ Ｐゴシック" pitchFamily="34" charset="-128"/>
                <a:cs typeface="Times New Roman"/>
              </a:rPr>
              <a:t>Other targets?</a:t>
            </a:r>
          </a:p>
        </p:txBody>
      </p:sp>
      <p:sp>
        <p:nvSpPr>
          <p:cNvPr id="6" name="Rettangolo 5"/>
          <p:cNvSpPr/>
          <p:nvPr/>
        </p:nvSpPr>
        <p:spPr>
          <a:xfrm>
            <a:off x="4510660" y="6369735"/>
            <a:ext cx="46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err="1" smtClean="0"/>
              <a:t>Tomao</a:t>
            </a:r>
            <a:r>
              <a:rPr lang="it-IT" b="1" i="1" dirty="0" smtClean="0"/>
              <a:t> </a:t>
            </a:r>
            <a:r>
              <a:rPr lang="it-IT" b="1" i="1" dirty="0" err="1" smtClean="0"/>
              <a:t>F</a:t>
            </a:r>
            <a:r>
              <a:rPr lang="it-IT" b="1" i="1" dirty="0" smtClean="0"/>
              <a:t>, </a:t>
            </a:r>
            <a:r>
              <a:rPr lang="it-IT" b="1" i="1" dirty="0" err="1" smtClean="0"/>
              <a:t>Exp</a:t>
            </a:r>
            <a:r>
              <a:rPr lang="it-IT" b="1" i="1" dirty="0" smtClean="0"/>
              <a:t> Op </a:t>
            </a:r>
            <a:r>
              <a:rPr lang="it-IT" b="1" i="1" dirty="0" err="1" smtClean="0"/>
              <a:t>Pharmacoth</a:t>
            </a:r>
            <a:r>
              <a:rPr lang="it-IT" b="1" i="1" dirty="0" smtClean="0"/>
              <a:t>, 2017 (</a:t>
            </a:r>
            <a:r>
              <a:rPr lang="it-IT" b="1" i="1" dirty="0" err="1" smtClean="0"/>
              <a:t>inpress</a:t>
            </a:r>
            <a:r>
              <a:rPr lang="it-IT" b="1" i="1" dirty="0" smtClean="0"/>
              <a:t>)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233592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o 32"/>
          <p:cNvGrpSpPr/>
          <p:nvPr/>
        </p:nvGrpSpPr>
        <p:grpSpPr>
          <a:xfrm>
            <a:off x="247715" y="1514428"/>
            <a:ext cx="7914105" cy="4855307"/>
            <a:chOff x="895032" y="673264"/>
            <a:chExt cx="6902672" cy="3458972"/>
          </a:xfrm>
        </p:grpSpPr>
        <p:sp>
          <p:nvSpPr>
            <p:cNvPr id="4" name="Rettangolo 3"/>
            <p:cNvSpPr/>
            <p:nvPr/>
          </p:nvSpPr>
          <p:spPr>
            <a:xfrm>
              <a:off x="895032" y="696730"/>
              <a:ext cx="4713131" cy="34355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 dirty="0">
                <a:latin typeface="Times New Roman"/>
              </a:endParaRPr>
            </a:p>
          </p:txBody>
        </p:sp>
        <p:sp>
          <p:nvSpPr>
            <p:cNvPr id="5" name="Ovale 4"/>
            <p:cNvSpPr/>
            <p:nvPr/>
          </p:nvSpPr>
          <p:spPr>
            <a:xfrm>
              <a:off x="2790775" y="3432999"/>
              <a:ext cx="1766306" cy="289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 smtClean="0">
                  <a:solidFill>
                    <a:schemeClr val="tx1"/>
                  </a:solidFill>
                  <a:latin typeface="Times New Roman"/>
                </a:rPr>
                <a:t>HNF-1beta</a:t>
              </a:r>
              <a:endParaRPr lang="it-IT" sz="1000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6" name="Ovale 5"/>
            <p:cNvSpPr/>
            <p:nvPr/>
          </p:nvSpPr>
          <p:spPr>
            <a:xfrm>
              <a:off x="3132218" y="2780889"/>
              <a:ext cx="944572" cy="289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 smtClean="0">
                  <a:solidFill>
                    <a:schemeClr val="tx1"/>
                  </a:solidFill>
                  <a:latin typeface="Times New Roman"/>
                </a:rPr>
                <a:t>Chk1</a:t>
              </a:r>
              <a:endParaRPr lang="it-IT" sz="1000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7" name="Ovale 6"/>
            <p:cNvSpPr/>
            <p:nvPr/>
          </p:nvSpPr>
          <p:spPr>
            <a:xfrm>
              <a:off x="2274572" y="2135430"/>
              <a:ext cx="1177520" cy="289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 smtClean="0">
                  <a:solidFill>
                    <a:schemeClr val="tx1"/>
                  </a:solidFill>
                  <a:latin typeface="Times New Roman"/>
                </a:rPr>
                <a:t>Rad51</a:t>
              </a:r>
              <a:endParaRPr lang="it-IT" sz="1000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8" name="Ovale 7"/>
            <p:cNvSpPr/>
            <p:nvPr/>
          </p:nvSpPr>
          <p:spPr>
            <a:xfrm>
              <a:off x="1200795" y="2135430"/>
              <a:ext cx="1035784" cy="289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 smtClean="0">
                  <a:solidFill>
                    <a:schemeClr val="tx1"/>
                  </a:solidFill>
                  <a:latin typeface="Times New Roman"/>
                </a:rPr>
                <a:t>BRCA</a:t>
              </a:r>
              <a:endParaRPr lang="it-IT" sz="1000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9" name="Ovale 8"/>
            <p:cNvSpPr/>
            <p:nvPr/>
          </p:nvSpPr>
          <p:spPr>
            <a:xfrm>
              <a:off x="1760119" y="1570673"/>
              <a:ext cx="944572" cy="289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 smtClean="0">
                  <a:solidFill>
                    <a:schemeClr val="tx1"/>
                  </a:solidFill>
                  <a:latin typeface="Times New Roman"/>
                </a:rPr>
                <a:t>ATR</a:t>
              </a:r>
              <a:endParaRPr lang="it-IT" sz="1000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0" name="Ovale 9"/>
            <p:cNvSpPr/>
            <p:nvPr/>
          </p:nvSpPr>
          <p:spPr>
            <a:xfrm>
              <a:off x="4391268" y="2925636"/>
              <a:ext cx="944572" cy="289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 smtClean="0">
                  <a:solidFill>
                    <a:schemeClr val="tx1"/>
                  </a:solidFill>
                  <a:latin typeface="Times New Roman"/>
                </a:rPr>
                <a:t>ER</a:t>
              </a:r>
              <a:endParaRPr lang="it-IT" sz="1000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960577" y="825786"/>
              <a:ext cx="1176345" cy="2462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Times New Roman"/>
                </a:rPr>
                <a:t>DNA </a:t>
              </a:r>
              <a:r>
                <a:rPr lang="it-IT" sz="1000" dirty="0" err="1" smtClean="0">
                  <a:latin typeface="Times New Roman"/>
                </a:rPr>
                <a:t>modulators</a:t>
              </a:r>
              <a:endParaRPr lang="it-IT" sz="1000" dirty="0">
                <a:latin typeface="Times New Roman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960577" y="1131745"/>
              <a:ext cx="1837127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latin typeface="Times New Roman"/>
                </a:rPr>
                <a:t>Decitabine</a:t>
              </a:r>
              <a:r>
                <a:rPr lang="it-IT" sz="1000" dirty="0" smtClean="0">
                  <a:latin typeface="Times New Roman"/>
                </a:rPr>
                <a:t>, 5-aza-2’</a:t>
              </a:r>
              <a:r>
                <a:rPr lang="it-IT" sz="1000" dirty="0" err="1" smtClean="0">
                  <a:latin typeface="Times New Roman"/>
                </a:rPr>
                <a:t>-deoxycytidine</a:t>
              </a:r>
              <a:r>
                <a:rPr lang="it-IT" sz="1000" dirty="0" smtClean="0">
                  <a:latin typeface="Times New Roman"/>
                </a:rPr>
                <a:t> </a:t>
              </a:r>
              <a:r>
                <a:rPr lang="it-IT" sz="1000" dirty="0" err="1" smtClean="0">
                  <a:latin typeface="Times New Roman"/>
                </a:rPr>
                <a:t>azacitidine</a:t>
              </a:r>
              <a:r>
                <a:rPr lang="it-IT" sz="1000" dirty="0" smtClean="0">
                  <a:latin typeface="Times New Roman"/>
                </a:rPr>
                <a:t>, 5-azacytidine </a:t>
              </a:r>
              <a:r>
                <a:rPr lang="it-IT" sz="1000" dirty="0" err="1" smtClean="0">
                  <a:latin typeface="Times New Roman"/>
                </a:rPr>
                <a:t>vorinostat</a:t>
              </a:r>
              <a:endParaRPr lang="it-IT" sz="1000" dirty="0" smtClean="0">
                <a:latin typeface="Times New Roman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929233" y="704497"/>
              <a:ext cx="1330237" cy="2462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Times New Roman"/>
                </a:rPr>
                <a:t>DNA </a:t>
              </a:r>
              <a:r>
                <a:rPr lang="it-IT" sz="1000" dirty="0" err="1" smtClean="0">
                  <a:latin typeface="Times New Roman"/>
                </a:rPr>
                <a:t>repair</a:t>
              </a:r>
              <a:endParaRPr lang="it-IT" sz="1000" dirty="0">
                <a:latin typeface="Times New Roman"/>
              </a:endParaRPr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050511" y="330304"/>
              <a:ext cx="453841" cy="1139761"/>
            </a:xfrm>
            <a:prstGeom prst="rect">
              <a:avLst/>
            </a:prstGeom>
          </p:spPr>
        </p:pic>
        <p:cxnSp>
          <p:nvCxnSpPr>
            <p:cNvPr id="15" name="Connettore 2 14"/>
            <p:cNvCxnSpPr>
              <a:endCxn id="14" idx="2"/>
            </p:cNvCxnSpPr>
            <p:nvPr/>
          </p:nvCxnSpPr>
          <p:spPr>
            <a:xfrm>
              <a:off x="2259470" y="889163"/>
              <a:ext cx="448081" cy="1102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rot="16200000" flipV="1">
              <a:off x="988612" y="1425034"/>
              <a:ext cx="1019933" cy="3175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rot="5400000">
              <a:off x="2396054" y="1175952"/>
              <a:ext cx="443568" cy="3458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/>
            <p:cNvCxnSpPr/>
            <p:nvPr/>
          </p:nvCxnSpPr>
          <p:spPr>
            <a:xfrm rot="5400000">
              <a:off x="1897603" y="1883284"/>
              <a:ext cx="275262" cy="2290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>
              <a:stCxn id="9" idx="5"/>
            </p:cNvCxnSpPr>
            <p:nvPr/>
          </p:nvCxnSpPr>
          <p:spPr>
            <a:xfrm rot="16200000" flipH="1">
              <a:off x="2624756" y="1759377"/>
              <a:ext cx="317659" cy="4344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2747983" y="1737798"/>
              <a:ext cx="833728" cy="1223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 rot="5400000" flipH="1" flipV="1">
              <a:off x="4376901" y="1208926"/>
              <a:ext cx="788901" cy="6252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 rot="5400000" flipH="1" flipV="1">
              <a:off x="3879779" y="1270840"/>
              <a:ext cx="1707060" cy="13130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/>
            <p:cNvSpPr txBox="1"/>
            <p:nvPr/>
          </p:nvSpPr>
          <p:spPr>
            <a:xfrm>
              <a:off x="2284982" y="2889412"/>
              <a:ext cx="818985" cy="5539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Times New Roman"/>
                </a:rPr>
                <a:t>UCN-01</a:t>
              </a:r>
            </a:p>
            <a:p>
              <a:r>
                <a:rPr lang="it-IT" sz="1000" dirty="0" smtClean="0">
                  <a:latin typeface="Times New Roman"/>
                </a:rPr>
                <a:t>LY2606368</a:t>
              </a:r>
            </a:p>
            <a:p>
              <a:r>
                <a:rPr lang="it-IT" sz="1000" dirty="0" smtClean="0">
                  <a:latin typeface="Times New Roman"/>
                </a:rPr>
                <a:t>AZD7762</a:t>
              </a:r>
            </a:p>
          </p:txBody>
        </p:sp>
        <p:cxnSp>
          <p:nvCxnSpPr>
            <p:cNvPr id="24" name="Connettore 2 23"/>
            <p:cNvCxnSpPr/>
            <p:nvPr/>
          </p:nvCxnSpPr>
          <p:spPr>
            <a:xfrm>
              <a:off x="1973521" y="2424925"/>
              <a:ext cx="1393775" cy="3559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2883071" y="1053007"/>
              <a:ext cx="731578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latin typeface="Times New Roman"/>
                </a:rPr>
                <a:t>Iniparib</a:t>
              </a:r>
              <a:endParaRPr lang="it-IT" sz="1000" dirty="0" smtClean="0">
                <a:latin typeface="Times New Roman"/>
              </a:endParaRPr>
            </a:p>
            <a:p>
              <a:r>
                <a:rPr lang="it-IT" sz="1000" dirty="0" err="1" smtClean="0">
                  <a:latin typeface="Times New Roman"/>
                </a:rPr>
                <a:t>Olaparib</a:t>
              </a:r>
              <a:endParaRPr lang="it-IT" sz="1000" dirty="0" smtClean="0">
                <a:latin typeface="Times New Roman"/>
              </a:endParaRPr>
            </a:p>
            <a:p>
              <a:r>
                <a:rPr lang="it-IT" sz="1000" dirty="0" err="1" smtClean="0">
                  <a:latin typeface="Times New Roman"/>
                </a:rPr>
                <a:t>Niraparib</a:t>
              </a:r>
              <a:endParaRPr lang="it-IT" sz="1000" dirty="0" smtClean="0">
                <a:latin typeface="Times New Roman"/>
              </a:endParaRPr>
            </a:p>
            <a:p>
              <a:r>
                <a:rPr lang="it-IT" sz="1000" dirty="0" err="1" smtClean="0">
                  <a:latin typeface="Times New Roman"/>
                </a:rPr>
                <a:t>Rucaparib</a:t>
              </a:r>
              <a:endParaRPr lang="it-IT" sz="1000" dirty="0" smtClean="0">
                <a:latin typeface="Times New Roman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458721" y="733909"/>
              <a:ext cx="1128622" cy="2462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smtClean="0">
                  <a:latin typeface="Times New Roman"/>
                </a:rPr>
                <a:t>HR </a:t>
              </a:r>
              <a:r>
                <a:rPr lang="it-IT" sz="1000" dirty="0" err="1" smtClean="0">
                  <a:latin typeface="Times New Roman"/>
                </a:rPr>
                <a:t>repair</a:t>
              </a:r>
              <a:endParaRPr lang="it-IT" sz="1000" dirty="0">
                <a:latin typeface="Times New Roman"/>
              </a:endParaRPr>
            </a:p>
          </p:txBody>
        </p:sp>
        <p:cxnSp>
          <p:nvCxnSpPr>
            <p:cNvPr id="27" name="Connettore 2 26"/>
            <p:cNvCxnSpPr/>
            <p:nvPr/>
          </p:nvCxnSpPr>
          <p:spPr>
            <a:xfrm rot="10800000">
              <a:off x="3847312" y="900185"/>
              <a:ext cx="59617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e 27"/>
            <p:cNvSpPr/>
            <p:nvPr/>
          </p:nvSpPr>
          <p:spPr>
            <a:xfrm>
              <a:off x="3498916" y="1949015"/>
              <a:ext cx="944572" cy="289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 smtClean="0">
                  <a:solidFill>
                    <a:schemeClr val="tx1"/>
                  </a:solidFill>
                  <a:latin typeface="Times New Roman"/>
                </a:rPr>
                <a:t>p53</a:t>
              </a:r>
              <a:endParaRPr lang="it-IT" sz="1000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29" name="Ovale 28"/>
            <p:cNvSpPr/>
            <p:nvPr/>
          </p:nvSpPr>
          <p:spPr>
            <a:xfrm>
              <a:off x="3847312" y="1290501"/>
              <a:ext cx="944572" cy="2894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 smtClean="0">
                  <a:solidFill>
                    <a:schemeClr val="tx1"/>
                  </a:solidFill>
                  <a:latin typeface="Times New Roman"/>
                </a:rPr>
                <a:t>ATM</a:t>
              </a:r>
              <a:endParaRPr lang="it-IT" sz="1000" dirty="0">
                <a:solidFill>
                  <a:schemeClr val="tx1"/>
                </a:solidFill>
                <a:latin typeface="Times New Roman"/>
              </a:endParaRPr>
            </a:p>
          </p:txBody>
        </p:sp>
        <p:cxnSp>
          <p:nvCxnSpPr>
            <p:cNvPr id="30" name="Connettore 2 29"/>
            <p:cNvCxnSpPr>
              <a:endCxn id="29" idx="1"/>
            </p:cNvCxnSpPr>
            <p:nvPr/>
          </p:nvCxnSpPr>
          <p:spPr>
            <a:xfrm rot="16200000" flipH="1">
              <a:off x="3724083" y="1071339"/>
              <a:ext cx="279890" cy="2432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/>
            <p:cNvSpPr txBox="1"/>
            <p:nvPr/>
          </p:nvSpPr>
          <p:spPr>
            <a:xfrm>
              <a:off x="5960577" y="2115399"/>
              <a:ext cx="541326" cy="2462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latin typeface="Times New Roman"/>
                </a:rPr>
                <a:t>Others</a:t>
              </a:r>
              <a:endParaRPr lang="it-IT" sz="1000" dirty="0">
                <a:latin typeface="Times New Roman"/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5960577" y="2424925"/>
              <a:ext cx="183712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>
                  <a:latin typeface="Times New Roman"/>
                </a:rPr>
                <a:t>Mirvetuximab</a:t>
              </a:r>
              <a:r>
                <a:rPr lang="it-IT" sz="1000" dirty="0" smtClean="0">
                  <a:latin typeface="Times New Roman"/>
                </a:rPr>
                <a:t> </a:t>
              </a:r>
              <a:r>
                <a:rPr lang="it-IT" sz="1000" dirty="0" err="1" smtClean="0">
                  <a:latin typeface="Times New Roman"/>
                </a:rPr>
                <a:t>Soravtansine</a:t>
              </a:r>
              <a:endParaRPr lang="it-IT" sz="1000" dirty="0" smtClean="0">
                <a:latin typeface="Times New Roman"/>
              </a:endParaRPr>
            </a:p>
            <a:p>
              <a:r>
                <a:rPr lang="it-IT" sz="1000" dirty="0" err="1" smtClean="0">
                  <a:latin typeface="Times New Roman"/>
                </a:rPr>
                <a:t>Avelumab</a:t>
              </a:r>
              <a:r>
                <a:rPr lang="it-IT" sz="1000" smtClean="0">
                  <a:latin typeface="Times New Roman"/>
                </a:rPr>
                <a:t> </a:t>
              </a:r>
              <a:endParaRPr lang="it-IT" sz="1000" dirty="0" smtClean="0">
                <a:latin typeface="Times New Roman"/>
              </a:endParaRPr>
            </a:p>
          </p:txBody>
        </p:sp>
      </p:grpSp>
      <p:sp>
        <p:nvSpPr>
          <p:cNvPr id="34" name="Rettangolo 33"/>
          <p:cNvSpPr/>
          <p:nvPr/>
        </p:nvSpPr>
        <p:spPr>
          <a:xfrm>
            <a:off x="4510660" y="6369735"/>
            <a:ext cx="463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err="1" smtClean="0"/>
              <a:t>Tomao</a:t>
            </a:r>
            <a:r>
              <a:rPr lang="it-IT" b="1" i="1" dirty="0" smtClean="0"/>
              <a:t> </a:t>
            </a:r>
            <a:r>
              <a:rPr lang="it-IT" b="1" i="1" dirty="0" err="1" smtClean="0"/>
              <a:t>F</a:t>
            </a:r>
            <a:r>
              <a:rPr lang="it-IT" b="1" i="1" dirty="0" smtClean="0"/>
              <a:t>, </a:t>
            </a:r>
            <a:r>
              <a:rPr lang="it-IT" b="1" i="1" dirty="0" err="1" smtClean="0"/>
              <a:t>Exp</a:t>
            </a:r>
            <a:r>
              <a:rPr lang="it-IT" b="1" i="1" dirty="0" smtClean="0"/>
              <a:t> Op </a:t>
            </a:r>
            <a:r>
              <a:rPr lang="it-IT" b="1" i="1" dirty="0" err="1" smtClean="0"/>
              <a:t>Pharmacoth</a:t>
            </a:r>
            <a:r>
              <a:rPr lang="it-IT" b="1" i="1" dirty="0" smtClean="0"/>
              <a:t>, 2017 (</a:t>
            </a:r>
            <a:r>
              <a:rPr lang="it-IT" b="1" i="1" dirty="0" err="1" smtClean="0"/>
              <a:t>inpress</a:t>
            </a:r>
            <a:r>
              <a:rPr lang="it-IT" b="1" i="1" dirty="0" smtClean="0"/>
              <a:t>)</a:t>
            </a:r>
            <a:endParaRPr lang="it-IT" b="1" i="1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102326" y="328562"/>
            <a:ext cx="4610100" cy="387798"/>
          </a:xfrm>
        </p:spPr>
        <p:txBody>
          <a:bodyPr/>
          <a:lstStyle/>
          <a:p>
            <a:pPr algn="ctr"/>
            <a:r>
              <a:rPr lang="en-GB" sz="3200" b="1" dirty="0" smtClean="0">
                <a:solidFill>
                  <a:srgbClr val="000000"/>
                </a:solidFill>
                <a:latin typeface="Times New Roman"/>
                <a:ea typeface="ＭＳ Ｐゴシック" pitchFamily="34" charset="-128"/>
                <a:cs typeface="Times New Roman"/>
              </a:rPr>
              <a:t>Other targets?</a:t>
            </a:r>
          </a:p>
        </p:txBody>
      </p:sp>
    </p:spTree>
    <p:extLst>
      <p:ext uri="{BB962C8B-B14F-4D97-AF65-F5344CB8AC3E}">
        <p14:creationId xmlns:p14="http://schemas.microsoft.com/office/powerpoint/2010/main" val="10252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995997" y="258355"/>
            <a:ext cx="48910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The PARP-</a:t>
            </a:r>
            <a:r>
              <a:rPr lang="it-IT" sz="3200" b="1" dirty="0" err="1" smtClean="0"/>
              <a:t>Inhibitors</a:t>
            </a:r>
            <a:r>
              <a:rPr lang="it-IT" sz="3200" b="1" dirty="0" smtClean="0"/>
              <a:t> ERA</a:t>
            </a:r>
            <a:endParaRPr lang="it-IT" sz="3200" b="1" dirty="0"/>
          </a:p>
        </p:txBody>
      </p:sp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543338173"/>
              </p:ext>
            </p:extLst>
          </p:nvPr>
        </p:nvGraphicFramePr>
        <p:xfrm>
          <a:off x="362910" y="3116778"/>
          <a:ext cx="7835657" cy="301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570053" y="6375320"/>
            <a:ext cx="5990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NB: 233 </a:t>
            </a:r>
            <a:r>
              <a:rPr lang="it-IT" sz="2000" b="1" dirty="0" err="1" smtClean="0"/>
              <a:t>publications</a:t>
            </a:r>
            <a:r>
              <a:rPr lang="it-IT" sz="2000" b="1" dirty="0" smtClean="0"/>
              <a:t> on </a:t>
            </a:r>
            <a:r>
              <a:rPr lang="it-IT" sz="2000" b="1" dirty="0" err="1" smtClean="0"/>
              <a:t>Olaparib</a:t>
            </a:r>
            <a:r>
              <a:rPr lang="it-IT" sz="2000" b="1" dirty="0" smtClean="0"/>
              <a:t> (2009-2017)!!!!!!!!! </a:t>
            </a:r>
            <a:endParaRPr lang="it-IT" sz="2000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0" y="1091391"/>
            <a:ext cx="3784617" cy="1972140"/>
          </a:xfrm>
          <a:prstGeom prst="rect">
            <a:avLst/>
          </a:prstGeom>
        </p:spPr>
      </p:pic>
      <p:pic>
        <p:nvPicPr>
          <p:cNvPr id="11" name="Immagine 10" descr="Schermata 2017-05-12 alle 20.14.5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t="10883" r="50378" b="61001"/>
          <a:stretch/>
        </p:blipFill>
        <p:spPr>
          <a:xfrm>
            <a:off x="4548572" y="1335763"/>
            <a:ext cx="3649995" cy="1404912"/>
          </a:xfrm>
          <a:prstGeom prst="rect">
            <a:avLst/>
          </a:prstGeom>
        </p:spPr>
      </p:pic>
      <p:sp>
        <p:nvSpPr>
          <p:cNvPr id="12" name="Freccia su 11"/>
          <p:cNvSpPr/>
          <p:nvPr/>
        </p:nvSpPr>
        <p:spPr>
          <a:xfrm>
            <a:off x="8198567" y="4073652"/>
            <a:ext cx="673993" cy="1508469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42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78130" y="1458913"/>
            <a:ext cx="4500748" cy="4572000"/>
            <a:chOff x="-3804889" y="1231603"/>
            <a:chExt cx="7993380" cy="4572000"/>
          </a:xfrm>
        </p:grpSpPr>
        <p:sp>
          <p:nvSpPr>
            <p:cNvPr id="5" name="Rectangle 4"/>
            <p:cNvSpPr/>
            <p:nvPr/>
          </p:nvSpPr>
          <p:spPr bwMode="auto">
            <a:xfrm>
              <a:off x="-3496902" y="2576215"/>
              <a:ext cx="3545029" cy="311467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prstClr val="black"/>
                </a:solidFill>
              </a:endParaRPr>
            </a:p>
          </p:txBody>
        </p:sp>
        <p:pic>
          <p:nvPicPr>
            <p:cNvPr id="6" name="Picture 3" descr="Figure3c.tif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804889" y="1231603"/>
              <a:ext cx="7993380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-622062" y="225425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Homologous recombination defects</a:t>
            </a:r>
            <a:endParaRPr lang="en-US" sz="32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408738"/>
            <a:ext cx="9094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prstClr val="white"/>
                </a:solidFill>
              </a:rPr>
              <a:t>TCGA, </a:t>
            </a:r>
            <a:r>
              <a:rPr lang="en-US" sz="1200" b="1" i="1">
                <a:solidFill>
                  <a:prstClr val="white"/>
                </a:solidFill>
              </a:rPr>
              <a:t>Nature </a:t>
            </a:r>
            <a:r>
              <a:rPr lang="en-US" sz="1200" b="1">
                <a:solidFill>
                  <a:prstClr val="white"/>
                </a:solidFill>
              </a:rPr>
              <a:t>2011; Swisher et al, PNAS 2011 in press; Turner, et al NatRevCancer 2004;  Weberpals, et al JCO 2008; </a:t>
            </a:r>
          </a:p>
          <a:p>
            <a:pPr algn="r"/>
            <a:r>
              <a:rPr lang="en-US" sz="1200" b="1">
                <a:solidFill>
                  <a:prstClr val="white"/>
                </a:solidFill>
              </a:rPr>
              <a:t>Tan et al, JCO 2008;  </a:t>
            </a:r>
            <a:r>
              <a:rPr lang="en-GB" sz="1200" b="1">
                <a:solidFill>
                  <a:prstClr val="white"/>
                </a:solidFill>
              </a:rPr>
              <a:t>Mendes-Pereira et al, EMBO Mol. Med. 2009</a:t>
            </a:r>
            <a:r>
              <a:rPr lang="en-US" sz="1200" b="1">
                <a:solidFill>
                  <a:prstClr val="white"/>
                </a:solidFill>
              </a:rPr>
              <a:t> </a:t>
            </a:r>
          </a:p>
        </p:txBody>
      </p:sp>
      <p:grpSp>
        <p:nvGrpSpPr>
          <p:cNvPr id="9" name="Group 14"/>
          <p:cNvGrpSpPr>
            <a:grpSpLocks noChangeAspect="1"/>
          </p:cNvGrpSpPr>
          <p:nvPr/>
        </p:nvGrpSpPr>
        <p:grpSpPr bwMode="auto">
          <a:xfrm>
            <a:off x="3766000" y="1982788"/>
            <a:ext cx="5208588" cy="4875212"/>
            <a:chOff x="-183472" y="1517673"/>
            <a:chExt cx="6128915" cy="5735866"/>
          </a:xfrm>
        </p:grpSpPr>
        <p:graphicFrame>
          <p:nvGraphicFramePr>
            <p:cNvPr id="10" name="Chart 9"/>
            <p:cNvGraphicFramePr/>
            <p:nvPr/>
          </p:nvGraphicFramePr>
          <p:xfrm>
            <a:off x="-183472" y="1517673"/>
            <a:ext cx="6128915" cy="47144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3264860" y="5778015"/>
              <a:ext cx="1776470" cy="147552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  <a:cs typeface="Arial"/>
                </a:rPr>
                <a:t>Other HRD 7%: </a:t>
              </a:r>
              <a:r>
                <a:rPr lang="en-US" sz="1050" b="1" i="1" dirty="0">
                  <a:solidFill>
                    <a:prstClr val="white"/>
                  </a:solidFill>
                  <a:latin typeface="Arial"/>
                  <a:cs typeface="Arial"/>
                </a:rPr>
                <a:t>TP53, RAD51C, PALB2, RAD50, MRE11A, BARD1, CHEK2, BRIP1, FANCD2, ATR, ATM</a:t>
              </a:r>
              <a:r>
                <a:rPr lang="en-US" sz="1050" b="1" dirty="0">
                  <a:solidFill>
                    <a:prstClr val="white"/>
                  </a:solidFill>
                  <a:latin typeface="Arial"/>
                  <a:cs typeface="Arial"/>
                </a:rPr>
                <a:t> </a:t>
              </a:r>
            </a:p>
            <a:p>
              <a:pPr>
                <a:defRPr/>
              </a:pPr>
              <a:endParaRPr lang="en-US" sz="1100" b="1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0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hermata 2014-03-19 alle 20.png" descr="Schermata 2014-03-19 alle 20.02.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93661"/>
            <a:ext cx="82296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5" name="Group 316"/>
          <p:cNvGrpSpPr>
            <a:grpSpLocks/>
          </p:cNvGrpSpPr>
          <p:nvPr/>
        </p:nvGrpSpPr>
        <p:grpSpPr bwMode="auto">
          <a:xfrm>
            <a:off x="0" y="-7705"/>
            <a:ext cx="9144001" cy="1140950"/>
            <a:chOff x="0" y="-7702"/>
            <a:chExt cx="9144001" cy="1140553"/>
          </a:xfrm>
          <a:noFill/>
        </p:grpSpPr>
        <p:sp>
          <p:nvSpPr>
            <p:cNvPr id="6" name="Shape 314"/>
            <p:cNvSpPr>
              <a:spLocks noChangeArrowheads="1"/>
            </p:cNvSpPr>
            <p:nvPr/>
          </p:nvSpPr>
          <p:spPr bwMode="auto">
            <a:xfrm>
              <a:off x="0" y="0"/>
              <a:ext cx="9144001" cy="112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it-IT" sz="4000" b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  <p:sp>
          <p:nvSpPr>
            <p:cNvPr id="7" name="Shape 315"/>
            <p:cNvSpPr>
              <a:spLocks noChangeArrowheads="1"/>
            </p:cNvSpPr>
            <p:nvPr/>
          </p:nvSpPr>
          <p:spPr bwMode="auto">
            <a:xfrm>
              <a:off x="2434430" y="-7702"/>
              <a:ext cx="4275142" cy="11405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6798" tIns="46798" rIns="46798" bIns="46798" anchor="ctr">
              <a:spAutoFit/>
            </a:bodyPr>
            <a:lstStyle/>
            <a:p>
              <a:pPr algn="ctr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800" b="1" dirty="0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                     </a:t>
              </a:r>
            </a:p>
            <a:p>
              <a:pPr algn="ctr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4000" b="1" dirty="0" err="1" smtClean="0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Synthetic</a:t>
              </a:r>
              <a:r>
                <a:rPr lang="it-IT" sz="4000" b="1" dirty="0" smtClean="0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 </a:t>
              </a:r>
              <a:r>
                <a:rPr lang="it-IT" sz="4000" b="1" dirty="0" err="1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Lethality</a:t>
              </a:r>
              <a:endParaRPr lang="it-IT" sz="4000" b="1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endParaRPr>
            </a:p>
          </p:txBody>
        </p:sp>
      </p:grpSp>
      <p:sp>
        <p:nvSpPr>
          <p:cNvPr id="8" name="Shape 317"/>
          <p:cNvSpPr>
            <a:spLocks noChangeArrowheads="1"/>
          </p:cNvSpPr>
          <p:nvPr/>
        </p:nvSpPr>
        <p:spPr bwMode="auto">
          <a:xfrm>
            <a:off x="1905127" y="6519863"/>
            <a:ext cx="72388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/>
            <a:r>
              <a:rPr lang="it-IT" sz="1600" b="1" i="1" dirty="0" err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Dirk</a:t>
            </a:r>
            <a:r>
              <a:rPr lang="it-IT" sz="1600" b="1" i="1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it-IT" sz="1600" b="1" i="1" dirty="0" err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Iglehart</a:t>
            </a:r>
            <a:r>
              <a:rPr lang="it-IT" sz="1600" b="1" i="1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it-IT" sz="1600" b="1" i="1" dirty="0" err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J</a:t>
            </a:r>
            <a:r>
              <a:rPr lang="it-IT" sz="1600" b="1" i="1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, Silver DP. The New </a:t>
            </a:r>
            <a:r>
              <a:rPr lang="it-IT" sz="1600" b="1" i="1" dirty="0" err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England</a:t>
            </a:r>
            <a:r>
              <a:rPr lang="it-IT" sz="1600" b="1" i="1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Journal of Medicine 2009</a:t>
            </a:r>
          </a:p>
        </p:txBody>
      </p:sp>
      <p:pic>
        <p:nvPicPr>
          <p:cNvPr id="9" name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27399"/>
            <a:ext cx="33861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91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5-18 alle 09.51.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17556" r="12778" b="40667"/>
          <a:stretch/>
        </p:blipFill>
        <p:spPr>
          <a:xfrm>
            <a:off x="698500" y="266700"/>
            <a:ext cx="6438900" cy="222930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76400" y="2496006"/>
            <a:ext cx="595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Mechanism</a:t>
            </a:r>
            <a:r>
              <a:rPr lang="it-IT" b="1" dirty="0" smtClean="0"/>
              <a:t> of </a:t>
            </a:r>
            <a:r>
              <a:rPr lang="it-IT" b="1" dirty="0" err="1" smtClean="0"/>
              <a:t>action</a:t>
            </a:r>
            <a:r>
              <a:rPr lang="it-IT" b="1" dirty="0" smtClean="0"/>
              <a:t> </a:t>
            </a:r>
            <a:r>
              <a:rPr lang="it-IT" b="1" dirty="0" err="1" smtClean="0"/>
              <a:t>similar</a:t>
            </a:r>
            <a:r>
              <a:rPr lang="it-IT" b="1" dirty="0" smtClean="0"/>
              <a:t> to </a:t>
            </a:r>
            <a:r>
              <a:rPr lang="it-IT" b="1" dirty="0" err="1" smtClean="0"/>
              <a:t>other</a:t>
            </a:r>
            <a:r>
              <a:rPr lang="it-IT" b="1" dirty="0" smtClean="0"/>
              <a:t> </a:t>
            </a:r>
            <a:r>
              <a:rPr lang="it-IT" b="1" dirty="0" err="1" smtClean="0"/>
              <a:t>chemotherapic</a:t>
            </a:r>
            <a:r>
              <a:rPr lang="it-IT" b="1" dirty="0" smtClean="0"/>
              <a:t> </a:t>
            </a:r>
            <a:r>
              <a:rPr lang="it-IT" b="1" dirty="0" err="1" smtClean="0"/>
              <a:t>drugs</a:t>
            </a:r>
            <a:endParaRPr lang="it-IT" b="1" dirty="0"/>
          </a:p>
        </p:txBody>
      </p:sp>
      <p:sp>
        <p:nvSpPr>
          <p:cNvPr id="6" name="Freccia circolare a destra 5"/>
          <p:cNvSpPr/>
          <p:nvPr/>
        </p:nvSpPr>
        <p:spPr>
          <a:xfrm>
            <a:off x="431800" y="1727200"/>
            <a:ext cx="1219200" cy="129540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7" name="Immagine 6" descr="Schermata 2017-05-18 alle 10.09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16444" r="35695" b="19556"/>
          <a:stretch/>
        </p:blipFill>
        <p:spPr>
          <a:xfrm>
            <a:off x="1549400" y="3022600"/>
            <a:ext cx="5054600" cy="3657600"/>
          </a:xfrm>
          <a:prstGeom prst="rect">
            <a:avLst/>
          </a:prstGeom>
        </p:spPr>
      </p:pic>
      <p:sp>
        <p:nvSpPr>
          <p:cNvPr id="9" name="Freccia destra 8"/>
          <p:cNvSpPr/>
          <p:nvPr/>
        </p:nvSpPr>
        <p:spPr>
          <a:xfrm rot="20631435">
            <a:off x="3879206" y="3694180"/>
            <a:ext cx="3145222" cy="5207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883400" y="2898909"/>
            <a:ext cx="226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The </a:t>
            </a:r>
            <a:r>
              <a:rPr lang="it-IT" dirty="0" err="1" smtClean="0"/>
              <a:t>concept</a:t>
            </a:r>
            <a:r>
              <a:rPr lang="it-IT" dirty="0" smtClean="0"/>
              <a:t> of PARP </a:t>
            </a:r>
            <a:r>
              <a:rPr lang="it-IT" dirty="0" err="1" smtClean="0"/>
              <a:t>trapping</a:t>
            </a:r>
            <a:r>
              <a:rPr lang="it-IT" dirty="0" smtClean="0"/>
              <a:t> and the </a:t>
            </a:r>
            <a:r>
              <a:rPr lang="it-IT" dirty="0" err="1" smtClean="0"/>
              <a:t>expression</a:t>
            </a:r>
            <a:r>
              <a:rPr lang="it-IT" dirty="0" smtClean="0"/>
              <a:t> of PARP for PARP-I </a:t>
            </a:r>
            <a:r>
              <a:rPr lang="it-IT" dirty="0" err="1" smtClean="0"/>
              <a:t>efficacy</a:t>
            </a:r>
            <a:endParaRPr lang="it-IT" dirty="0"/>
          </a:p>
        </p:txBody>
      </p:sp>
      <p:sp>
        <p:nvSpPr>
          <p:cNvPr id="11" name="Shape 317"/>
          <p:cNvSpPr>
            <a:spLocks noChangeArrowheads="1"/>
          </p:cNvSpPr>
          <p:nvPr/>
        </p:nvSpPr>
        <p:spPr bwMode="auto">
          <a:xfrm>
            <a:off x="1841627" y="6519863"/>
            <a:ext cx="72388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/>
            <a:r>
              <a:rPr lang="it-IT" sz="1600" b="1" i="1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Pommier</a:t>
            </a:r>
            <a:r>
              <a:rPr lang="it-IT" sz="1600" b="1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Y et al., Sc </a:t>
            </a:r>
            <a:r>
              <a:rPr lang="it-IT" sz="1600" b="1" i="1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Transl</a:t>
            </a:r>
            <a:r>
              <a:rPr lang="it-IT" sz="1600" b="1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it-IT" sz="1600" b="1" i="1" dirty="0" err="1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Med</a:t>
            </a:r>
            <a:r>
              <a:rPr lang="it-IT" sz="1600" b="1" i="1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, 2016</a:t>
            </a:r>
            <a:endParaRPr lang="it-IT" sz="1600" b="1" i="1" dirty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12" name="Freccia giù 11"/>
          <p:cNvSpPr/>
          <p:nvPr/>
        </p:nvSpPr>
        <p:spPr>
          <a:xfrm>
            <a:off x="7962900" y="4099238"/>
            <a:ext cx="431800" cy="10823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6286500" y="5219700"/>
            <a:ext cx="285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Understanding</a:t>
            </a:r>
            <a:r>
              <a:rPr lang="it-IT" dirty="0" smtClean="0"/>
              <a:t> </a:t>
            </a:r>
            <a:r>
              <a:rPr lang="it-IT" dirty="0" err="1" smtClean="0"/>
              <a:t>mechanism</a:t>
            </a:r>
            <a:r>
              <a:rPr lang="it-IT" dirty="0" smtClean="0"/>
              <a:t> of </a:t>
            </a:r>
            <a:r>
              <a:rPr lang="it-IT" dirty="0" err="1" smtClean="0"/>
              <a:t>action</a:t>
            </a:r>
            <a:r>
              <a:rPr lang="it-IT" dirty="0" smtClean="0"/>
              <a:t> of PARP-I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necessary</a:t>
            </a:r>
            <a:r>
              <a:rPr lang="it-IT" dirty="0" smtClean="0"/>
              <a:t>: </a:t>
            </a:r>
            <a:r>
              <a:rPr lang="it-IT" b="1" dirty="0" smtClean="0"/>
              <a:t>FURTHER STUDIES ARE NEEDED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5461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13" y="3408068"/>
            <a:ext cx="8775192" cy="267919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25504" y="204332"/>
            <a:ext cx="9144000" cy="584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ctr" defTabSz="457200">
              <a:spcBef>
                <a:spcPct val="0"/>
              </a:spcBef>
              <a:buFont typeface="Arial"/>
              <a:buNone/>
              <a:defRPr lang="it-IT" sz="3200" b="1" dirty="0" smtClean="0">
                <a:solidFill>
                  <a:srgbClr val="05345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PARP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inhibitors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9014" y="6455368"/>
            <a:ext cx="237748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ctr" defTabSz="457200">
              <a:spcBef>
                <a:spcPct val="0"/>
              </a:spcBef>
              <a:buFont typeface="Arial"/>
              <a:buNone/>
              <a:defRPr lang="it-IT" sz="3200" b="1" dirty="0" smtClean="0">
                <a:solidFill>
                  <a:srgbClr val="05345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en-US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Farmer H et al. </a:t>
            </a:r>
          </a:p>
          <a:p>
            <a:pPr algn="l"/>
            <a:r>
              <a:rPr lang="en-US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Nature 2005;434:917-21</a:t>
            </a:r>
            <a:endParaRPr lang="it-IT" sz="1000" i="1" dirty="0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75281" y="6455368"/>
            <a:ext cx="294243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ctr" defTabSz="457200">
              <a:spcBef>
                <a:spcPct val="0"/>
              </a:spcBef>
              <a:buFont typeface="Arial"/>
              <a:buNone/>
              <a:defRPr lang="it-IT" sz="3200" b="1" dirty="0" smtClean="0">
                <a:solidFill>
                  <a:srgbClr val="05345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indent="0" algn="l"/>
            <a:r>
              <a:rPr lang="en-US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Fong P et al. N </a:t>
            </a:r>
            <a:r>
              <a:rPr lang="en-US" sz="1000" i="1" dirty="0" err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Engl</a:t>
            </a:r>
            <a:r>
              <a:rPr lang="en-US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 J Med 2009;361:123-34</a:t>
            </a:r>
            <a:endParaRPr lang="it-IT" sz="1000" i="1" dirty="0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  <a:p>
            <a:pPr marL="0" indent="0" algn="l"/>
            <a:r>
              <a:rPr lang="en-US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Fong P et al. J </a:t>
            </a:r>
            <a:r>
              <a:rPr lang="en-US" sz="1000" i="1" dirty="0" err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Clin</a:t>
            </a:r>
            <a:r>
              <a:rPr lang="en-US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 </a:t>
            </a:r>
            <a:r>
              <a:rPr lang="en-US" sz="1000" i="1" dirty="0" err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Oncol</a:t>
            </a:r>
            <a:r>
              <a:rPr lang="en-US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 2010;28:2512-9</a:t>
            </a:r>
            <a:endParaRPr lang="it-IT" sz="1000" i="1" dirty="0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00850" y="6402607"/>
            <a:ext cx="2667445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ctr" defTabSz="457200">
              <a:spcBef>
                <a:spcPct val="0"/>
              </a:spcBef>
              <a:buFont typeface="Arial"/>
              <a:buNone/>
              <a:defRPr lang="it-IT" sz="3200" b="1" dirty="0" smtClean="0">
                <a:solidFill>
                  <a:srgbClr val="05345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/>
            <a:r>
              <a:rPr lang="nb-NO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Ledermann J et al. </a:t>
            </a:r>
          </a:p>
          <a:p>
            <a:pPr algn="l"/>
            <a:r>
              <a:rPr lang="nb-NO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NEJM 2012;366:1382</a:t>
            </a:r>
            <a:r>
              <a:rPr lang="en-US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-</a:t>
            </a:r>
            <a:r>
              <a:rPr lang="nb-NO" sz="10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92</a:t>
            </a:r>
            <a:endParaRPr lang="it-IT" sz="1000" i="1" dirty="0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85407" y="866116"/>
            <a:ext cx="6491836" cy="923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ctr" defTabSz="457200">
              <a:spcBef>
                <a:spcPct val="0"/>
              </a:spcBef>
              <a:buFont typeface="Arial"/>
              <a:buNone/>
              <a:defRPr lang="it-IT" sz="3200" b="1" dirty="0" smtClean="0">
                <a:solidFill>
                  <a:srgbClr val="05345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0" algn="l"/>
            <a:r>
              <a:rPr lang="en-US" sz="1800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Based on “</a:t>
            </a:r>
            <a:r>
              <a:rPr lang="en-US" sz="1800" dirty="0" err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tumour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 synthetic lethality” targeting cells with homologous recombination deficiency (HRD) 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  <a:sym typeface="Symbol" charset="2"/>
              </a:rPr>
              <a:t>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 is this a new treatment for </a:t>
            </a:r>
            <a:r>
              <a:rPr lang="en-US" sz="1800" i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BRCA</a:t>
            </a:r>
            <a:r>
              <a:rPr lang="en-US" sz="1800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 mutation associated ovarian cancer?</a:t>
            </a:r>
            <a:endParaRPr lang="it-IT" sz="1800" dirty="0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204360" y="6099154"/>
            <a:ext cx="2984500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  <a:ea typeface="Calibri" charset="0"/>
                <a:cs typeface="Calibri" charset="0"/>
              </a:rPr>
              <a:t>“This is not like chemotherapy”</a:t>
            </a:r>
            <a:endParaRPr lang="it-IT" sz="1400" b="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9015" y="2953420"/>
            <a:ext cx="2377480" cy="4539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1400"/>
              </a:lnSpc>
            </a:pPr>
            <a:r>
              <a:rPr lang="en-US" sz="1400" b="0" dirty="0">
                <a:solidFill>
                  <a:srgbClr val="000000"/>
                </a:solidFill>
                <a:ea typeface="Calibri" charset="0"/>
                <a:cs typeface="Calibri" charset="0"/>
              </a:rPr>
              <a:t>Exquisite preclinical </a:t>
            </a:r>
          </a:p>
          <a:p>
            <a:pPr marL="0" indent="0" algn="l">
              <a:lnSpc>
                <a:spcPts val="1400"/>
              </a:lnSpc>
            </a:pPr>
            <a:r>
              <a:rPr lang="en-US" sz="1400" b="0" dirty="0">
                <a:solidFill>
                  <a:srgbClr val="000000"/>
                </a:solidFill>
                <a:ea typeface="Calibri" charset="0"/>
                <a:cs typeface="Calibri" charset="0"/>
              </a:rPr>
              <a:t>efficacy of PARP inhibitors</a:t>
            </a:r>
            <a:endParaRPr lang="it-IT" sz="1400" b="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746126" y="2950061"/>
            <a:ext cx="2984500" cy="63344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1400"/>
              </a:lnSpc>
            </a:pPr>
            <a:r>
              <a:rPr lang="en-US" sz="1400" b="0" dirty="0">
                <a:solidFill>
                  <a:srgbClr val="000000"/>
                </a:solidFill>
                <a:ea typeface="Calibri" charset="0"/>
                <a:cs typeface="Calibri" charset="0"/>
              </a:rPr>
              <a:t>Phase I trial confirms excellent tolerance and expansion in 50 </a:t>
            </a:r>
            <a:r>
              <a:rPr lang="en-US" sz="1400" b="0" i="1" dirty="0">
                <a:solidFill>
                  <a:srgbClr val="000000"/>
                </a:solidFill>
                <a:ea typeface="Calibri" charset="0"/>
                <a:cs typeface="Calibri" charset="0"/>
              </a:rPr>
              <a:t>BRCA</a:t>
            </a:r>
            <a:r>
              <a:rPr lang="en-US" sz="1400" b="0" dirty="0">
                <a:solidFill>
                  <a:srgbClr val="000000"/>
                </a:solidFill>
                <a:ea typeface="Calibri" charset="0"/>
                <a:cs typeface="Calibri" charset="0"/>
              </a:rPr>
              <a:t> patients showed 46% response</a:t>
            </a:r>
            <a:endParaRPr lang="it-IT" sz="1400" b="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356839" y="2935757"/>
            <a:ext cx="2439532" cy="6309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1400"/>
              </a:lnSpc>
            </a:pPr>
            <a:r>
              <a:rPr lang="en-US" sz="1400" b="0" dirty="0">
                <a:solidFill>
                  <a:srgbClr val="000000"/>
                </a:solidFill>
                <a:ea typeface="Calibri" charset="0"/>
                <a:cs typeface="Calibri" charset="0"/>
              </a:rPr>
              <a:t>Randomized trial (maintenance therapy) showed marked PFS benefit</a:t>
            </a:r>
            <a:endParaRPr lang="it-IT" sz="1400" b="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8" name="Fumetto 2 17"/>
          <p:cNvSpPr/>
          <p:nvPr/>
        </p:nvSpPr>
        <p:spPr>
          <a:xfrm flipV="1">
            <a:off x="3077371" y="6094276"/>
            <a:ext cx="2743291" cy="310418"/>
          </a:xfrm>
          <a:prstGeom prst="wedgeRoundRectCallout">
            <a:avLst>
              <a:gd name="adj1" fmla="val -33928"/>
              <a:gd name="adj2" fmla="val 112649"/>
              <a:gd name="adj3" fmla="val 16667"/>
            </a:avLst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2056947"/>
            <a:ext cx="8775192" cy="8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397468"/>
            <a:ext cx="8229600" cy="1143000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it-IT" b="1" dirty="0" err="1" smtClean="0">
                <a:solidFill>
                  <a:schemeClr val="tx1"/>
                </a:solidFill>
                <a:latin typeface="+mn-lt"/>
              </a:rPr>
              <a:t>Ovarian</a:t>
            </a:r>
            <a:r>
              <a:rPr lang="it-IT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+mn-lt"/>
              </a:rPr>
              <a:t>Cancer</a:t>
            </a:r>
            <a:r>
              <a:rPr lang="it-IT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it-IT" b="1" dirty="0" err="1">
                <a:solidFill>
                  <a:schemeClr val="tx1"/>
                </a:solidFill>
                <a:latin typeface="+mn-lt"/>
              </a:rPr>
              <a:t>Statistics</a:t>
            </a:r>
            <a:endParaRPr lang="en-US" b="1" dirty="0">
              <a:solidFill>
                <a:schemeClr val="tx1"/>
              </a:solidFill>
              <a:latin typeface="+mn-lt"/>
              <a:cs typeface="Times New Roman"/>
            </a:endParaRPr>
          </a:p>
        </p:txBody>
      </p:sp>
      <p:pic>
        <p:nvPicPr>
          <p:cNvPr id="14" name="Immagin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5" t="20222" r="11664" b="5817"/>
          <a:stretch>
            <a:fillRect/>
          </a:stretch>
        </p:blipFill>
        <p:spPr bwMode="auto">
          <a:xfrm>
            <a:off x="5539566" y="1813876"/>
            <a:ext cx="3478749" cy="2925915"/>
          </a:xfrm>
          <a:prstGeom prst="rect">
            <a:avLst/>
          </a:prstGeom>
          <a:noFill/>
          <a:ln w="19050" cmpd="sng">
            <a:noFill/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e 13"/>
          <p:cNvSpPr>
            <a:spLocks noChangeArrowheads="1"/>
          </p:cNvSpPr>
          <p:nvPr/>
        </p:nvSpPr>
        <p:spPr bwMode="auto">
          <a:xfrm>
            <a:off x="7710230" y="3170481"/>
            <a:ext cx="1057265" cy="967477"/>
          </a:xfrm>
          <a:prstGeom prst="ellipse">
            <a:avLst/>
          </a:prstGeom>
          <a:noFill/>
          <a:ln w="190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latin typeface="Times New Roman" charset="0"/>
              <a:cs typeface="Times New Roman" charset="0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3466">
            <a:off x="4614312" y="4536879"/>
            <a:ext cx="4321722" cy="169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CasellaDiTesto 19"/>
          <p:cNvSpPr txBox="1">
            <a:spLocks noChangeArrowheads="1"/>
          </p:cNvSpPr>
          <p:nvPr/>
        </p:nvSpPr>
        <p:spPr bwMode="auto">
          <a:xfrm rot="20683466">
            <a:off x="4740552" y="4720300"/>
            <a:ext cx="4559268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it-IT" b="1" dirty="0" smtClean="0">
                <a:latin typeface="Times New Roman" charset="0"/>
                <a:cs typeface="Times New Roman" charset="0"/>
              </a:rPr>
              <a:t>-Età </a:t>
            </a:r>
            <a:r>
              <a:rPr lang="it-IT" b="1" dirty="0">
                <a:latin typeface="Times New Roman" charset="0"/>
                <a:cs typeface="Times New Roman" charset="0"/>
              </a:rPr>
              <a:t>(80%): 45-65 anni</a:t>
            </a:r>
          </a:p>
          <a:p>
            <a:pPr algn="ctr" eaLnBrk="1" hangingPunct="1">
              <a:lnSpc>
                <a:spcPct val="200000"/>
              </a:lnSpc>
              <a:buFontTx/>
              <a:buChar char="-"/>
            </a:pPr>
            <a:r>
              <a:rPr lang="it-IT" b="1" dirty="0">
                <a:latin typeface="Times New Roman" charset="0"/>
                <a:cs typeface="Times New Roman" charset="0"/>
              </a:rPr>
              <a:t> </a:t>
            </a:r>
            <a:r>
              <a:rPr lang="it-IT" b="1" dirty="0" smtClean="0">
                <a:latin typeface="Times New Roman" charset="0"/>
                <a:cs typeface="Times New Roman" charset="0"/>
              </a:rPr>
              <a:t>5 </a:t>
            </a:r>
            <a:r>
              <a:rPr lang="it-IT" b="1" dirty="0" err="1" smtClean="0">
                <a:latin typeface="Times New Roman" charset="0"/>
                <a:cs typeface="Times New Roman" charset="0"/>
              </a:rPr>
              <a:t>years</a:t>
            </a:r>
            <a:r>
              <a:rPr lang="it-IT" b="1" dirty="0" smtClean="0">
                <a:latin typeface="Times New Roman" charset="0"/>
                <a:cs typeface="Times New Roman" charset="0"/>
              </a:rPr>
              <a:t> OS: </a:t>
            </a:r>
            <a:r>
              <a:rPr lang="it-IT" b="1" u="sng" dirty="0">
                <a:latin typeface="Times New Roman" charset="0"/>
                <a:cs typeface="Times New Roman" charset="0"/>
              </a:rPr>
              <a:t>49,7%</a:t>
            </a:r>
          </a:p>
        </p:txBody>
      </p:sp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-82544" y="6519446"/>
            <a:ext cx="915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600" b="1" i="1" dirty="0">
                <a:latin typeface="Times New Roman" charset="0"/>
                <a:cs typeface="Times New Roman" charset="0"/>
              </a:rPr>
              <a:t>Torre LA et al., CA CANCER </a:t>
            </a:r>
            <a:r>
              <a:rPr lang="it-IT" sz="1600" b="1" i="1" dirty="0" err="1">
                <a:latin typeface="Times New Roman" charset="0"/>
                <a:cs typeface="Times New Roman" charset="0"/>
              </a:rPr>
              <a:t>J</a:t>
            </a:r>
            <a:r>
              <a:rPr lang="it-IT" sz="1600" b="1" i="1" dirty="0">
                <a:latin typeface="Times New Roman" charset="0"/>
                <a:cs typeface="Times New Roman" charset="0"/>
              </a:rPr>
              <a:t> CLIN 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2015; AIRTUM ( </a:t>
            </a:r>
            <a:r>
              <a:rPr lang="it-IT" sz="1600" b="1" i="1" dirty="0">
                <a:latin typeface="Times New Roman" charset="0"/>
                <a:cs typeface="Times New Roman" charset="0"/>
              </a:rPr>
              <a:t>2005-2009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); FIGO </a:t>
            </a:r>
            <a:r>
              <a:rPr lang="it-IT" sz="1600" b="1" i="1" dirty="0" err="1">
                <a:latin typeface="Times New Roman" charset="0"/>
                <a:cs typeface="Times New Roman" charset="0"/>
              </a:rPr>
              <a:t>Annual</a:t>
            </a:r>
            <a:r>
              <a:rPr lang="it-IT" sz="1600" b="1" i="1" dirty="0">
                <a:latin typeface="Times New Roman" charset="0"/>
                <a:cs typeface="Times New Roman" charset="0"/>
              </a:rPr>
              <a:t> Report, 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2006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6394" y="1033147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/>
              <a:t>Incidence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mortality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worldwide</a:t>
            </a:r>
            <a:endParaRPr lang="it-IT" sz="20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58" y="1558473"/>
            <a:ext cx="4673884" cy="598257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1132945" y="2203706"/>
            <a:ext cx="2970859" cy="2272229"/>
            <a:chOff x="1313205" y="2474250"/>
            <a:chExt cx="2970859" cy="2272229"/>
          </a:xfrm>
        </p:grpSpPr>
        <p:pic>
          <p:nvPicPr>
            <p:cNvPr id="2" name="Immagine 1" descr="Schermata 2017-05-09 alle 22.40.2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57" t="24625" r="23659" b="40151"/>
            <a:stretch/>
          </p:blipFill>
          <p:spPr>
            <a:xfrm>
              <a:off x="1313205" y="2474250"/>
              <a:ext cx="2970859" cy="2272229"/>
            </a:xfrm>
            <a:prstGeom prst="rect">
              <a:avLst/>
            </a:prstGeom>
          </p:spPr>
        </p:pic>
        <p:sp>
          <p:nvSpPr>
            <p:cNvPr id="10" name="Ovale 13"/>
            <p:cNvSpPr>
              <a:spLocks noChangeArrowheads="1"/>
            </p:cNvSpPr>
            <p:nvPr/>
          </p:nvSpPr>
          <p:spPr bwMode="auto">
            <a:xfrm>
              <a:off x="1550014" y="3611285"/>
              <a:ext cx="749718" cy="36458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Times New Roman" charset="0"/>
                <a:cs typeface="Times New Roman" charset="0"/>
              </a:endParaRPr>
            </a:p>
          </p:txBody>
        </p:sp>
        <p:pic>
          <p:nvPicPr>
            <p:cNvPr id="21" name="Immagine 20" descr="Schermata 2017-05-09 alle 22.40.21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89" t="24625" r="10953" b="40151"/>
            <a:stretch/>
          </p:blipFill>
          <p:spPr>
            <a:xfrm>
              <a:off x="2554946" y="2474250"/>
              <a:ext cx="1492310" cy="2272229"/>
            </a:xfrm>
            <a:prstGeom prst="rect">
              <a:avLst/>
            </a:prstGeom>
          </p:spPr>
        </p:pic>
        <p:sp>
          <p:nvSpPr>
            <p:cNvPr id="20" name="Ovale 13"/>
            <p:cNvSpPr>
              <a:spLocks noChangeArrowheads="1"/>
            </p:cNvSpPr>
            <p:nvPr/>
          </p:nvSpPr>
          <p:spPr bwMode="auto">
            <a:xfrm>
              <a:off x="2912424" y="3752990"/>
              <a:ext cx="749718" cy="36458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41492" y="4896287"/>
            <a:ext cx="2761794" cy="1015663"/>
          </a:xfrm>
          <a:prstGeom prst="rect">
            <a:avLst/>
          </a:prstGeom>
          <a:noFill/>
          <a:ln w="28575" cmpd="sng">
            <a:noFill/>
            <a:prstDash val="dashDot"/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New </a:t>
            </a:r>
            <a:r>
              <a:rPr lang="it-IT" sz="2000" dirty="0" err="1" smtClean="0"/>
              <a:t>cases</a:t>
            </a:r>
            <a:r>
              <a:rPr lang="it-IT" sz="2000" dirty="0" smtClean="0"/>
              <a:t>/</a:t>
            </a:r>
            <a:r>
              <a:rPr lang="it-IT" sz="2000" dirty="0" err="1" smtClean="0"/>
              <a:t>years</a:t>
            </a:r>
            <a:r>
              <a:rPr lang="it-IT" sz="2000" dirty="0" smtClean="0"/>
              <a:t>: 485</a:t>
            </a:r>
          </a:p>
          <a:p>
            <a:r>
              <a:rPr lang="it-IT" sz="2000" dirty="0" smtClean="0"/>
              <a:t>New </a:t>
            </a:r>
            <a:r>
              <a:rPr lang="it-IT" sz="2000" dirty="0" err="1" smtClean="0"/>
              <a:t>deaths</a:t>
            </a:r>
            <a:r>
              <a:rPr lang="it-IT" sz="2000" dirty="0" smtClean="0"/>
              <a:t>/</a:t>
            </a:r>
            <a:r>
              <a:rPr lang="it-IT" sz="2000" dirty="0" err="1" smtClean="0"/>
              <a:t>years</a:t>
            </a:r>
            <a:r>
              <a:rPr lang="it-IT" sz="2000" dirty="0" smtClean="0"/>
              <a:t>: 320</a:t>
            </a:r>
          </a:p>
          <a:p>
            <a:r>
              <a:rPr lang="it-IT" sz="2000" dirty="0" smtClean="0"/>
              <a:t>5 </a:t>
            </a:r>
            <a:r>
              <a:rPr lang="it-IT" sz="2000" dirty="0" err="1" smtClean="0"/>
              <a:t>years</a:t>
            </a:r>
            <a:r>
              <a:rPr lang="it-IT" sz="2000" dirty="0" smtClean="0"/>
              <a:t> OS: 38% (37-39)</a:t>
            </a:r>
            <a:endParaRPr lang="it-IT" sz="2000" dirty="0"/>
          </a:p>
        </p:txBody>
      </p:sp>
      <p:sp>
        <p:nvSpPr>
          <p:cNvPr id="11" name="Freccia destra 10"/>
          <p:cNvSpPr/>
          <p:nvPr/>
        </p:nvSpPr>
        <p:spPr>
          <a:xfrm>
            <a:off x="3897378" y="2950020"/>
            <a:ext cx="1575342" cy="8970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376" y="4500221"/>
            <a:ext cx="1208394" cy="141173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397" y="1047046"/>
            <a:ext cx="1458109" cy="102285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1492" y="4455403"/>
            <a:ext cx="1581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and in </a:t>
            </a:r>
            <a:r>
              <a:rPr lang="it-IT" sz="2000" b="1" dirty="0" err="1" smtClean="0"/>
              <a:t>Italy</a:t>
            </a:r>
            <a:r>
              <a:rPr lang="it-IT" sz="2000" b="1" dirty="0" smtClean="0"/>
              <a:t>?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0783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3"/>
          <p:cNvSpPr/>
          <p:nvPr/>
        </p:nvSpPr>
        <p:spPr>
          <a:xfrm>
            <a:off x="291753" y="2003241"/>
            <a:ext cx="1747793" cy="25858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spcAft>
                <a:spcPts val="1200"/>
              </a:spcAft>
            </a:pPr>
            <a:r>
              <a:rPr lang="en-GB" sz="1200" b="1" dirty="0">
                <a:solidFill>
                  <a:schemeClr val="tx1"/>
                </a:solidFill>
                <a:cs typeface="Arial" pitchFamily="34" charset="0"/>
              </a:rPr>
              <a:t>N=265</a:t>
            </a:r>
          </a:p>
          <a:p>
            <a:pPr marL="87313" indent="-87313">
              <a:spcAft>
                <a:spcPts val="1200"/>
              </a:spcAft>
              <a:buFont typeface="Arial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Platinum-sensitive recurrent high-grade serous ovarian cancer</a:t>
            </a:r>
          </a:p>
          <a:p>
            <a:pPr marL="87313" indent="-87313">
              <a:spcAft>
                <a:spcPts val="1200"/>
              </a:spcAft>
              <a:buFont typeface="Arial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≥2 prior regimens of platinum-based chemotherapy </a:t>
            </a:r>
          </a:p>
          <a:p>
            <a:pPr marL="87313" indent="-87313">
              <a:spcAft>
                <a:spcPts val="1200"/>
              </a:spcAft>
              <a:buFont typeface="Arial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Complete or partial response to most recent platinum-based regimen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ight Arrow 28"/>
          <p:cNvSpPr/>
          <p:nvPr/>
        </p:nvSpPr>
        <p:spPr>
          <a:xfrm>
            <a:off x="2503935" y="2519055"/>
            <a:ext cx="706863" cy="1663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Rectangle 29"/>
          <p:cNvSpPr/>
          <p:nvPr/>
        </p:nvSpPr>
        <p:spPr>
          <a:xfrm>
            <a:off x="3363198" y="2290455"/>
            <a:ext cx="2179002" cy="6336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 dirty="0">
              <a:solidFill>
                <a:schemeClr val="tx1"/>
              </a:solidFill>
            </a:endParaRPr>
          </a:p>
          <a:p>
            <a:pPr algn="ctr"/>
            <a:r>
              <a:rPr lang="en-GB" sz="1200" b="1" dirty="0">
                <a:solidFill>
                  <a:schemeClr val="tx1"/>
                </a:solidFill>
                <a:cs typeface="Arial" pitchFamily="34" charset="0"/>
              </a:rPr>
              <a:t>Olaparib maintenance monotherapy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(400 mg bid, capsules)</a:t>
            </a:r>
          </a:p>
          <a:p>
            <a:pPr algn="ctr"/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TextBox 30"/>
          <p:cNvSpPr txBox="1"/>
          <p:nvPr/>
        </p:nvSpPr>
        <p:spPr>
          <a:xfrm>
            <a:off x="2503934" y="2290455"/>
            <a:ext cx="70686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n=136</a:t>
            </a:r>
          </a:p>
        </p:txBody>
      </p:sp>
      <p:sp>
        <p:nvSpPr>
          <p:cNvPr id="9" name="TextBox 33"/>
          <p:cNvSpPr txBox="1"/>
          <p:nvPr/>
        </p:nvSpPr>
        <p:spPr>
          <a:xfrm>
            <a:off x="2503934" y="3918457"/>
            <a:ext cx="70686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n=129</a:t>
            </a:r>
          </a:p>
        </p:txBody>
      </p:sp>
      <p:sp>
        <p:nvSpPr>
          <p:cNvPr id="10" name="Rectangle 34"/>
          <p:cNvSpPr/>
          <p:nvPr/>
        </p:nvSpPr>
        <p:spPr>
          <a:xfrm>
            <a:off x="3363198" y="3561772"/>
            <a:ext cx="2179002" cy="6336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>
              <a:solidFill>
                <a:schemeClr val="tx1"/>
              </a:solidFill>
            </a:endParaRPr>
          </a:p>
          <a:p>
            <a:pPr algn="ctr"/>
            <a:r>
              <a:rPr lang="en-GB" sz="1200" b="1">
                <a:solidFill>
                  <a:schemeClr val="tx1"/>
                </a:solidFill>
                <a:cs typeface="Arial" pitchFamily="34" charset="0"/>
              </a:rPr>
              <a:t>Placebo </a:t>
            </a:r>
            <a:r>
              <a:rPr lang="en-GB" sz="1200">
                <a:solidFill>
                  <a:schemeClr val="tx1"/>
                </a:solidFill>
                <a:cs typeface="Arial" pitchFamily="34" charset="0"/>
              </a:rPr>
              <a:t>(bid, capsules)</a:t>
            </a:r>
          </a:p>
          <a:p>
            <a:pPr algn="ctr"/>
            <a:endParaRPr lang="en-GB" sz="1200">
              <a:solidFill>
                <a:schemeClr val="tx1"/>
              </a:solidFill>
            </a:endParaRPr>
          </a:p>
        </p:txBody>
      </p:sp>
      <p:sp>
        <p:nvSpPr>
          <p:cNvPr id="11" name="TextBox 35"/>
          <p:cNvSpPr txBox="1"/>
          <p:nvPr/>
        </p:nvSpPr>
        <p:spPr>
          <a:xfrm>
            <a:off x="2143998" y="3019695"/>
            <a:ext cx="1447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 Double-blind randomization </a:t>
            </a:r>
          </a:p>
          <a:p>
            <a:pPr algn="ctr"/>
            <a:r>
              <a:rPr lang="en-GB" sz="1200"/>
              <a:t>1:1</a:t>
            </a:r>
          </a:p>
        </p:txBody>
      </p:sp>
      <p:sp>
        <p:nvSpPr>
          <p:cNvPr id="12" name="TextBox 36"/>
          <p:cNvSpPr txBox="1"/>
          <p:nvPr/>
        </p:nvSpPr>
        <p:spPr>
          <a:xfrm>
            <a:off x="3286998" y="3128656"/>
            <a:ext cx="2389770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1200"/>
              <a:t>Treatment until progression</a:t>
            </a:r>
          </a:p>
        </p:txBody>
      </p:sp>
      <p:sp>
        <p:nvSpPr>
          <p:cNvPr id="13" name="Right Arrow 40"/>
          <p:cNvSpPr/>
          <p:nvPr/>
        </p:nvSpPr>
        <p:spPr>
          <a:xfrm>
            <a:off x="2511550" y="3780327"/>
            <a:ext cx="706863" cy="1663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Bent-Up Arrow 41"/>
          <p:cNvSpPr/>
          <p:nvPr/>
        </p:nvSpPr>
        <p:spPr>
          <a:xfrm rot="5400000">
            <a:off x="495347" y="4473028"/>
            <a:ext cx="381001" cy="762005"/>
          </a:xfrm>
          <a:prstGeom prst="bentUpArrow">
            <a:avLst>
              <a:gd name="adj1" fmla="val 25000"/>
              <a:gd name="adj2" fmla="val 25000"/>
              <a:gd name="adj3" fmla="val 29884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49"/>
          <p:cNvSpPr/>
          <p:nvPr/>
        </p:nvSpPr>
        <p:spPr>
          <a:xfrm>
            <a:off x="1153860" y="4772433"/>
            <a:ext cx="4796271" cy="685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>
              <a:solidFill>
                <a:schemeClr val="tx1"/>
              </a:solidFill>
              <a:cs typeface="Arial" pitchFamily="34" charset="0"/>
            </a:endParaRPr>
          </a:p>
          <a:p>
            <a:r>
              <a:rPr lang="en-GB" sz="1200" b="1" i="1">
                <a:solidFill>
                  <a:schemeClr val="tx1"/>
                </a:solidFill>
                <a:cs typeface="Arial" pitchFamily="34" charset="0"/>
              </a:rPr>
              <a:t>BRCA</a:t>
            </a:r>
            <a:r>
              <a:rPr lang="en-GB" sz="1200" b="1">
                <a:solidFill>
                  <a:schemeClr val="tx1"/>
                </a:solidFill>
                <a:cs typeface="Arial" pitchFamily="34" charset="0"/>
              </a:rPr>
              <a:t> testing: 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en-GB" sz="1200" b="1">
                <a:solidFill>
                  <a:schemeClr val="tx1"/>
                </a:solidFill>
                <a:cs typeface="Arial" pitchFamily="34" charset="0"/>
              </a:rPr>
              <a:t>Previous local germline </a:t>
            </a:r>
            <a:r>
              <a:rPr lang="en-GB" sz="1200" b="1" i="1">
                <a:solidFill>
                  <a:schemeClr val="tx1"/>
                </a:solidFill>
                <a:cs typeface="Arial" pitchFamily="34" charset="0"/>
              </a:rPr>
              <a:t>BRCA</a:t>
            </a:r>
            <a:r>
              <a:rPr lang="en-GB" sz="1200" b="1">
                <a:solidFill>
                  <a:schemeClr val="tx1"/>
                </a:solidFill>
                <a:cs typeface="Arial" pitchFamily="34" charset="0"/>
              </a:rPr>
              <a:t> testing (case report forms)</a:t>
            </a:r>
          </a:p>
          <a:p>
            <a:pPr marL="85725" indent="-85725">
              <a:buFont typeface="Arial" pitchFamily="34" charset="0"/>
              <a:buChar char="•"/>
            </a:pPr>
            <a:r>
              <a:rPr lang="en-GB" sz="1200" b="1">
                <a:solidFill>
                  <a:schemeClr val="tx1"/>
                </a:solidFill>
                <a:cs typeface="Arial" pitchFamily="34" charset="0"/>
              </a:rPr>
              <a:t>Retrospective germline </a:t>
            </a:r>
            <a:r>
              <a:rPr lang="en-GB" sz="1200" b="1" i="1">
                <a:solidFill>
                  <a:schemeClr val="tx1"/>
                </a:solidFill>
                <a:cs typeface="Arial" pitchFamily="34" charset="0"/>
              </a:rPr>
              <a:t>BRCA</a:t>
            </a:r>
            <a:r>
              <a:rPr lang="en-GB" sz="1200" b="1">
                <a:solidFill>
                  <a:schemeClr val="tx1"/>
                </a:solidFill>
                <a:cs typeface="Arial" pitchFamily="34" charset="0"/>
              </a:rPr>
              <a:t> testing or tumour </a:t>
            </a:r>
            <a:r>
              <a:rPr lang="en-GB" sz="1200" b="1" i="1">
                <a:solidFill>
                  <a:schemeClr val="tx1"/>
                </a:solidFill>
                <a:cs typeface="Arial" pitchFamily="34" charset="0"/>
              </a:rPr>
              <a:t>BRCA </a:t>
            </a:r>
            <a:r>
              <a:rPr lang="en-GB" sz="1200" b="1">
                <a:solidFill>
                  <a:schemeClr val="tx1"/>
                </a:solidFill>
                <a:cs typeface="Arial" pitchFamily="34" charset="0"/>
              </a:rPr>
              <a:t>testing</a:t>
            </a:r>
            <a:endParaRPr lang="en-GB" sz="1200" b="1" i="1">
              <a:solidFill>
                <a:schemeClr val="tx1"/>
              </a:solidFill>
              <a:cs typeface="Arial" pitchFamily="34" charset="0"/>
            </a:endParaRPr>
          </a:p>
          <a:p>
            <a:pPr algn="ctr"/>
            <a:endParaRPr lang="en-GB" sz="12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6" name="Right Arrow 50"/>
          <p:cNvSpPr/>
          <p:nvPr/>
        </p:nvSpPr>
        <p:spPr>
          <a:xfrm>
            <a:off x="6048095" y="4876912"/>
            <a:ext cx="533400" cy="1663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Rectangle 52"/>
          <p:cNvSpPr/>
          <p:nvPr/>
        </p:nvSpPr>
        <p:spPr>
          <a:xfrm>
            <a:off x="6705544" y="4807243"/>
            <a:ext cx="1628478" cy="2868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 dirty="0">
              <a:solidFill>
                <a:schemeClr val="tx1"/>
              </a:solidFill>
            </a:endParaRPr>
          </a:p>
          <a:p>
            <a:r>
              <a:rPr lang="en-GB" sz="1400" b="1" i="1" dirty="0">
                <a:solidFill>
                  <a:schemeClr val="tx1"/>
                </a:solidFill>
                <a:cs typeface="Arial" pitchFamily="34" charset="0"/>
              </a:rPr>
              <a:t>BRCA</a:t>
            </a:r>
            <a:r>
              <a:rPr lang="en-GB" sz="1400" b="1" dirty="0">
                <a:solidFill>
                  <a:schemeClr val="tx1"/>
                </a:solidFill>
                <a:cs typeface="Arial" pitchFamily="34" charset="0"/>
              </a:rPr>
              <a:t>m: n=136</a:t>
            </a:r>
          </a:p>
          <a:p>
            <a:endParaRPr lang="en-GB" sz="1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8" name="Rectangle 53"/>
          <p:cNvSpPr/>
          <p:nvPr/>
        </p:nvSpPr>
        <p:spPr>
          <a:xfrm>
            <a:off x="6714088" y="5201282"/>
            <a:ext cx="1613264" cy="2868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b="1">
              <a:solidFill>
                <a:schemeClr val="tx1"/>
              </a:solidFill>
            </a:endParaRPr>
          </a:p>
          <a:p>
            <a:r>
              <a:rPr lang="en-GB" sz="1400" b="1" i="1">
                <a:solidFill>
                  <a:schemeClr val="tx1"/>
                </a:solidFill>
                <a:cs typeface="Arial" pitchFamily="34" charset="0"/>
              </a:rPr>
              <a:t>BRCA</a:t>
            </a:r>
            <a:r>
              <a:rPr lang="en-GB" sz="1400" b="1">
                <a:solidFill>
                  <a:schemeClr val="tx1"/>
                </a:solidFill>
                <a:cs typeface="Arial" pitchFamily="34" charset="0"/>
              </a:rPr>
              <a:t>wt:* n=118</a:t>
            </a:r>
          </a:p>
          <a:p>
            <a:endParaRPr lang="en-GB" sz="120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9" name="Right Arrow 56"/>
          <p:cNvSpPr/>
          <p:nvPr/>
        </p:nvSpPr>
        <p:spPr>
          <a:xfrm>
            <a:off x="6050273" y="5244837"/>
            <a:ext cx="533400" cy="1663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Right Brace 25"/>
          <p:cNvSpPr/>
          <p:nvPr/>
        </p:nvSpPr>
        <p:spPr>
          <a:xfrm>
            <a:off x="5594300" y="2395140"/>
            <a:ext cx="216024" cy="1725742"/>
          </a:xfrm>
          <a:prstGeom prst="rightBrace">
            <a:avLst>
              <a:gd name="adj1" fmla="val 8333"/>
              <a:gd name="adj2" fmla="val 49400"/>
            </a:avLst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7"/>
          <p:cNvSpPr/>
          <p:nvPr/>
        </p:nvSpPr>
        <p:spPr>
          <a:xfrm>
            <a:off x="5998765" y="2128553"/>
            <a:ext cx="2895601" cy="2266406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spcAft>
                <a:spcPts val="1200"/>
              </a:spcAft>
            </a:pP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Primary endpoint: </a:t>
            </a:r>
            <a:br>
              <a:rPr lang="en-GB" sz="12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GB" sz="1200" b="1" dirty="0">
                <a:solidFill>
                  <a:schemeClr val="tx1"/>
                </a:solidFill>
                <a:cs typeface="Arial" pitchFamily="34" charset="0"/>
              </a:rPr>
              <a:t>Progression-free survival </a:t>
            </a: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(PFS)</a:t>
            </a:r>
            <a:br>
              <a:rPr lang="en-GB" sz="12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by RECIST 1.0</a:t>
            </a:r>
          </a:p>
          <a:p>
            <a:pPr algn="ctr">
              <a:spcAft>
                <a:spcPts val="1200"/>
              </a:spcAft>
            </a:pP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Secondary endpoints included:</a:t>
            </a:r>
            <a:br>
              <a:rPr lang="en-GB" sz="12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GB" sz="1200" b="1" dirty="0">
                <a:solidFill>
                  <a:schemeClr val="tx1"/>
                </a:solidFill>
                <a:cs typeface="Arial" pitchFamily="34" charset="0"/>
              </a:rPr>
              <a:t>Overall survival </a:t>
            </a: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(OS), </a:t>
            </a:r>
            <a:br>
              <a:rPr lang="en-GB" sz="12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safety and tolerability </a:t>
            </a:r>
          </a:p>
          <a:p>
            <a:pPr algn="ctr">
              <a:spcAft>
                <a:spcPts val="1200"/>
              </a:spcAft>
            </a:pP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Exploratory endpoints: </a:t>
            </a:r>
            <a:br>
              <a:rPr lang="en-GB" sz="1200" dirty="0">
                <a:solidFill>
                  <a:schemeClr val="tx1"/>
                </a:solidFill>
                <a:cs typeface="Arial" pitchFamily="34" charset="0"/>
              </a:rPr>
            </a:br>
            <a:r>
              <a:rPr lang="en-GB" sz="1200" b="1" dirty="0">
                <a:solidFill>
                  <a:schemeClr val="tx1"/>
                </a:solidFill>
                <a:cs typeface="Arial" pitchFamily="34" charset="0"/>
              </a:rPr>
              <a:t>Time to first subsequent therapy </a:t>
            </a:r>
            <a:br>
              <a:rPr lang="en-GB" sz="1200" b="1" dirty="0">
                <a:solidFill>
                  <a:schemeClr val="tx1"/>
                </a:solidFill>
                <a:cs typeface="Arial" pitchFamily="34" charset="0"/>
              </a:rPr>
            </a:br>
            <a:r>
              <a:rPr lang="en-GB" sz="1200" b="1" dirty="0">
                <a:solidFill>
                  <a:schemeClr val="tx1"/>
                </a:solidFill>
                <a:cs typeface="Arial" pitchFamily="34" charset="0"/>
              </a:rPr>
              <a:t>or death </a:t>
            </a: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(TFST), </a:t>
            </a:r>
            <a:r>
              <a:rPr lang="en-GB" sz="1200" b="1" dirty="0">
                <a:solidFill>
                  <a:schemeClr val="tx1"/>
                </a:solidFill>
                <a:cs typeface="Arial" pitchFamily="34" charset="0"/>
              </a:rPr>
              <a:t>time to second subsequent therapy or death </a:t>
            </a:r>
            <a:r>
              <a:rPr lang="en-GB" sz="1200" dirty="0">
                <a:solidFill>
                  <a:schemeClr val="tx1"/>
                </a:solidFill>
                <a:cs typeface="Arial" pitchFamily="34" charset="0"/>
              </a:rPr>
              <a:t>(TSST)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Subtitle 6"/>
          <p:cNvSpPr txBox="1">
            <a:spLocks/>
          </p:cNvSpPr>
          <p:nvPr/>
        </p:nvSpPr>
        <p:spPr bwMode="auto">
          <a:xfrm>
            <a:off x="304845" y="5777063"/>
            <a:ext cx="8453154" cy="85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endParaRPr lang="en-GB" sz="1100" dirty="0">
              <a:ea typeface="ＭＳ Ｐゴシック" pitchFamily="80" charset="-128"/>
              <a:cs typeface="ＭＳ Ｐゴシック" pitchFamily="80" charset="-128"/>
            </a:endParaRPr>
          </a:p>
          <a:p>
            <a:pPr eaLnBrk="0" hangingPunct="0">
              <a:spcBef>
                <a:spcPct val="20000"/>
              </a:spcBef>
            </a:pPr>
            <a:r>
              <a:rPr lang="en-GB" sz="1200" dirty="0">
                <a:ea typeface="ＭＳ Ｐゴシック" pitchFamily="80" charset="-128"/>
                <a:cs typeface="ＭＳ Ｐゴシック" pitchFamily="80" charset="-128"/>
              </a:rPr>
              <a:t>*</a:t>
            </a:r>
            <a:r>
              <a:rPr lang="en-GB" sz="1200" i="1" dirty="0" err="1">
                <a:ea typeface="ＭＳ Ｐゴシック" pitchFamily="80" charset="-128"/>
                <a:cs typeface="ＭＳ Ｐゴシック" pitchFamily="80" charset="-128"/>
              </a:rPr>
              <a:t>BRCA</a:t>
            </a:r>
            <a:r>
              <a:rPr lang="en-GB" sz="1200" dirty="0" err="1">
                <a:ea typeface="ＭＳ Ｐゴシック" pitchFamily="80" charset="-128"/>
                <a:cs typeface="ＭＳ Ｐゴシック" pitchFamily="80" charset="-128"/>
              </a:rPr>
              <a:t>wt</a:t>
            </a:r>
            <a:r>
              <a:rPr lang="en-GB" sz="1200" dirty="0">
                <a:ea typeface="ＭＳ Ｐゴシック" pitchFamily="80" charset="-128"/>
                <a:cs typeface="ＭＳ Ｐゴシック" pitchFamily="80" charset="-128"/>
              </a:rPr>
              <a:t> patients did not have a detected </a:t>
            </a:r>
            <a:r>
              <a:rPr lang="en-GB" sz="1200" i="1" dirty="0">
                <a:ea typeface="ＭＳ Ｐゴシック" pitchFamily="80" charset="-128"/>
                <a:cs typeface="ＭＳ Ｐゴシック" pitchFamily="80" charset="-128"/>
              </a:rPr>
              <a:t>BRCA</a:t>
            </a:r>
            <a:r>
              <a:rPr lang="en-GB" sz="1200" dirty="0">
                <a:ea typeface="ＭＳ Ｐゴシック" pitchFamily="80" charset="-128"/>
                <a:cs typeface="ＭＳ Ｐゴシック" pitchFamily="80" charset="-128"/>
              </a:rPr>
              <a:t>m or had a </a:t>
            </a:r>
            <a:r>
              <a:rPr lang="en-GB" sz="1200" i="1" dirty="0">
                <a:ea typeface="ＭＳ Ｐゴシック" pitchFamily="80" charset="-128"/>
                <a:cs typeface="ＭＳ Ｐゴシック" pitchFamily="80" charset="-128"/>
              </a:rPr>
              <a:t>BRCA</a:t>
            </a:r>
            <a:r>
              <a:rPr lang="en-GB" sz="1200" dirty="0">
                <a:ea typeface="ＭＳ Ｐゴシック" pitchFamily="80" charset="-128"/>
                <a:cs typeface="ＭＳ Ｐゴシック" pitchFamily="80" charset="-128"/>
              </a:rPr>
              <a:t>m of unknown significance.</a:t>
            </a:r>
            <a:endParaRPr lang="en-US" sz="1200" i="1" baseline="30000" dirty="0">
              <a:ea typeface="ＭＳ Ｐゴシック" pitchFamily="80" charset="-128"/>
              <a:cs typeface="ＭＳ Ｐゴシック" pitchFamily="80" charset="-128"/>
            </a:endParaRPr>
          </a:p>
          <a:p>
            <a:pPr lvl="0" eaLnBrk="0" hangingPunct="0">
              <a:spcBef>
                <a:spcPct val="20000"/>
              </a:spcBef>
            </a:pPr>
            <a:r>
              <a:rPr lang="en-GB" sz="1200" dirty="0">
                <a:ea typeface="ＭＳ Ｐゴシック" pitchFamily="80" charset="-128"/>
                <a:cs typeface="ＭＳ Ｐゴシック" pitchFamily="80" charset="-128"/>
              </a:rPr>
              <a:t>b</a:t>
            </a:r>
            <a:r>
              <a:rPr lang="en-GB" sz="1200" noProof="0" dirty="0">
                <a:ea typeface="ＭＳ Ｐゴシック" pitchFamily="80" charset="-128"/>
                <a:cs typeface="ＭＳ Ｐゴシック" pitchFamily="80" charset="-128"/>
              </a:rPr>
              <a:t>id, twice daily; </a:t>
            </a:r>
            <a:r>
              <a:rPr lang="en-GB" sz="1200" i="1" noProof="0" dirty="0" err="1">
                <a:ea typeface="ＭＳ Ｐゴシック" pitchFamily="80" charset="-128"/>
                <a:cs typeface="ＭＳ Ｐゴシック" pitchFamily="80" charset="-128"/>
              </a:rPr>
              <a:t>BRCA</a:t>
            </a:r>
            <a:r>
              <a:rPr lang="en-GB" sz="1200" noProof="0" dirty="0" err="1">
                <a:ea typeface="ＭＳ Ｐゴシック" pitchFamily="80" charset="-128"/>
                <a:cs typeface="ＭＳ Ｐゴシック" pitchFamily="80" charset="-128"/>
              </a:rPr>
              <a:t>wt</a:t>
            </a:r>
            <a:r>
              <a:rPr lang="en-GB" sz="1200" noProof="0" dirty="0">
                <a:ea typeface="ＭＳ Ｐゴシック" pitchFamily="80" charset="-128"/>
                <a:cs typeface="ＭＳ Ｐゴシック" pitchFamily="80" charset="-128"/>
              </a:rPr>
              <a:t>, </a:t>
            </a:r>
            <a:r>
              <a:rPr lang="en-GB" sz="1200" i="1" noProof="0" dirty="0">
                <a:ea typeface="ＭＳ Ｐゴシック" pitchFamily="80" charset="-128"/>
                <a:cs typeface="ＭＳ Ｐゴシック" pitchFamily="80" charset="-128"/>
              </a:rPr>
              <a:t>BRCA1/2</a:t>
            </a:r>
            <a:r>
              <a:rPr lang="en-GB" sz="1200" noProof="0" dirty="0">
                <a:ea typeface="ＭＳ Ｐゴシック" pitchFamily="80" charset="-128"/>
                <a:cs typeface="ＭＳ Ｐゴシック" pitchFamily="80" charset="-128"/>
              </a:rPr>
              <a:t> wild type; RECIST, Response Evaluation Criteria in Solid Tumours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153860" y="39832"/>
            <a:ext cx="6508377" cy="1143000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Olaparib</a:t>
            </a:r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the study 19</a:t>
            </a:r>
            <a:endParaRPr lang="en-US" sz="2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90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76" y="-387350"/>
            <a:ext cx="6508377" cy="1143000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Olaparib</a:t>
            </a:r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 the study 19</a:t>
            </a:r>
            <a:endParaRPr lang="en-US" sz="2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b="1">
              <a:latin typeface="Times New Roman"/>
              <a:cs typeface="Times New Roman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b="1">
              <a:latin typeface="Times New Roman"/>
              <a:cs typeface="Times New Roman"/>
            </a:endParaRPr>
          </a:p>
        </p:txBody>
      </p:sp>
      <p:pic>
        <p:nvPicPr>
          <p:cNvPr id="9" name="Immagine 8" descr="Schermata 10-2456202 alle 23.57.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2" t="33771" r="37190" b="27806"/>
          <a:stretch/>
        </p:blipFill>
        <p:spPr>
          <a:xfrm>
            <a:off x="3062183" y="3455930"/>
            <a:ext cx="5736981" cy="2797700"/>
          </a:xfrm>
          <a:prstGeom prst="rect">
            <a:avLst/>
          </a:prstGeom>
        </p:spPr>
      </p:pic>
      <p:sp>
        <p:nvSpPr>
          <p:cNvPr id="18" name="Oval 16"/>
          <p:cNvSpPr/>
          <p:nvPr/>
        </p:nvSpPr>
        <p:spPr>
          <a:xfrm>
            <a:off x="6153236" y="5068450"/>
            <a:ext cx="519622" cy="333356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7"/>
          <p:cNvSpPr txBox="1"/>
          <p:nvPr/>
        </p:nvSpPr>
        <p:spPr>
          <a:xfrm>
            <a:off x="6727376" y="406170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326 </a:t>
            </a:r>
            <a:r>
              <a:rPr lang="en-US" b="1" dirty="0" err="1" smtClean="0">
                <a:latin typeface="Times New Roman"/>
                <a:cs typeface="Times New Roman"/>
              </a:rPr>
              <a:t>pz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24" name="Oval 16"/>
          <p:cNvSpPr/>
          <p:nvPr/>
        </p:nvSpPr>
        <p:spPr>
          <a:xfrm>
            <a:off x="6612853" y="4061709"/>
            <a:ext cx="1179893" cy="44343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337159" y="5981968"/>
            <a:ext cx="3782723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A61202"/>
              </a:buClr>
              <a:buFont typeface="Perpetua" charset="0"/>
              <a:buNone/>
            </a:pPr>
            <a:r>
              <a:rPr lang="en-GB" sz="2400" b="1" i="1" dirty="0">
                <a:solidFill>
                  <a:schemeClr val="tx1"/>
                </a:solidFill>
                <a:latin typeface="Times New Roman"/>
                <a:cs typeface="Times New Roman"/>
              </a:rPr>
              <a:t>                                                                  </a:t>
            </a:r>
          </a:p>
          <a:p>
            <a:pPr eaLnBrk="1" hangingPunct="1">
              <a:lnSpc>
                <a:spcPct val="100000"/>
              </a:lnSpc>
              <a:buClr>
                <a:srgbClr val="A61202"/>
              </a:buClr>
              <a:buFont typeface="Perpetua" charset="0"/>
              <a:buNone/>
            </a:pPr>
            <a:r>
              <a:rPr lang="hr-HR" sz="20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Ledermann J et al. NEJM 2012</a:t>
            </a:r>
          </a:p>
          <a:p>
            <a:pPr eaLnBrk="1" hangingPunct="1">
              <a:lnSpc>
                <a:spcPct val="100000"/>
              </a:lnSpc>
              <a:buClr>
                <a:srgbClr val="A61202"/>
              </a:buClr>
              <a:buFont typeface="Perpetua" charset="0"/>
              <a:buNone/>
            </a:pPr>
            <a:endParaRPr lang="en-GB" sz="2000" b="1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Immagine 7" descr="Schermata 10-2456202 alle 23.50.2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7" t="10885" r="34117" b="48197"/>
          <a:stretch/>
        </p:blipFill>
        <p:spPr>
          <a:xfrm>
            <a:off x="12432" y="1229689"/>
            <a:ext cx="4026607" cy="210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32" y="4334933"/>
            <a:ext cx="2443720" cy="1704495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548202"/>
              </p:ext>
            </p:extLst>
          </p:nvPr>
        </p:nvGraphicFramePr>
        <p:xfrm>
          <a:off x="3782550" y="2221835"/>
          <a:ext cx="5291150" cy="11125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54908"/>
                <a:gridCol w="1801091"/>
                <a:gridCol w="1735151"/>
              </a:tblGrid>
              <a:tr h="370840">
                <a:tc>
                  <a:txBody>
                    <a:bodyPr/>
                    <a:lstStyle/>
                    <a:p>
                      <a:endParaRPr lang="en-GB" sz="1400" b="0" i="0" dirty="0">
                        <a:solidFill>
                          <a:schemeClr val="tx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Olaparib</a:t>
                      </a:r>
                      <a:endParaRPr lang="en-GB" sz="1400" b="1" i="0" dirty="0">
                        <a:solidFill>
                          <a:schemeClr val="bg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Placebo</a:t>
                      </a:r>
                      <a:endParaRPr lang="en-GB" sz="1400" b="1" i="0" dirty="0">
                        <a:solidFill>
                          <a:schemeClr val="bg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Events: patients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dirty="0"/>
                        <a:t>(%)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60:136 (44.1)</a:t>
                      </a:r>
                      <a:endParaRPr lang="en-GB" sz="1400" b="0" i="0" dirty="0">
                        <a:solidFill>
                          <a:srgbClr val="CC0099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93:129 (72.1)</a:t>
                      </a:r>
                      <a:endParaRPr lang="en-GB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Median (months)</a:t>
                      </a:r>
                      <a:endParaRPr lang="en-GB" sz="1400" b="0" i="0" dirty="0">
                        <a:solidFill>
                          <a:schemeClr val="tx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/>
                        <a:t>8.4</a:t>
                      </a:r>
                      <a:endParaRPr lang="en-GB" sz="1400" b="0" i="0">
                        <a:solidFill>
                          <a:srgbClr val="CC0099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4.8</a:t>
                      </a:r>
                      <a:endParaRPr lang="en-GB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Freccia giù 4"/>
          <p:cNvSpPr/>
          <p:nvPr/>
        </p:nvSpPr>
        <p:spPr>
          <a:xfrm>
            <a:off x="6727376" y="4551321"/>
            <a:ext cx="222988" cy="40167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8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619765" y="170053"/>
            <a:ext cx="7861300" cy="387798"/>
          </a:xfrm>
        </p:spPr>
        <p:txBody>
          <a:bodyPr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Times New Roman"/>
                <a:ea typeface="ＭＳ Ｐゴシック" pitchFamily="34" charset="-128"/>
                <a:cs typeface="Times New Roman"/>
              </a:rPr>
              <a:t>PFS according to BRCA status</a:t>
            </a:r>
          </a:p>
        </p:txBody>
      </p:sp>
      <p:sp>
        <p:nvSpPr>
          <p:cNvPr id="175" name="Content Placeholder 2"/>
          <p:cNvSpPr>
            <a:spLocks noGrp="1"/>
          </p:cNvSpPr>
          <p:nvPr>
            <p:ph idx="1"/>
          </p:nvPr>
        </p:nvSpPr>
        <p:spPr>
          <a:xfrm>
            <a:off x="331566" y="1071394"/>
            <a:ext cx="6826615" cy="436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  <a:ea typeface="ＭＳ Ｐゴシック" pitchFamily="34" charset="-128"/>
                <a:cs typeface="Times New Roman"/>
              </a:rPr>
              <a:t>82% risk reduction of death and progression</a:t>
            </a:r>
          </a:p>
        </p:txBody>
      </p:sp>
      <p:sp>
        <p:nvSpPr>
          <p:cNvPr id="28675" name="Text Box 11"/>
          <p:cNvSpPr txBox="1">
            <a:spLocks noChangeArrowheads="1"/>
          </p:cNvSpPr>
          <p:nvPr/>
        </p:nvSpPr>
        <p:spPr bwMode="auto">
          <a:xfrm>
            <a:off x="1117746" y="5367610"/>
            <a:ext cx="2867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</a:t>
            </a:r>
          </a:p>
        </p:txBody>
      </p:sp>
      <p:sp>
        <p:nvSpPr>
          <p:cNvPr id="28676" name="Line 12"/>
          <p:cNvSpPr>
            <a:spLocks noChangeShapeType="1"/>
          </p:cNvSpPr>
          <p:nvPr/>
        </p:nvSpPr>
        <p:spPr bwMode="auto">
          <a:xfrm flipV="1">
            <a:off x="1265384" y="5299081"/>
            <a:ext cx="5051705" cy="0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77" name="Line 8"/>
          <p:cNvSpPr>
            <a:spLocks noChangeAspect="1" noChangeShapeType="1"/>
          </p:cNvSpPr>
          <p:nvPr/>
        </p:nvSpPr>
        <p:spPr bwMode="auto">
          <a:xfrm>
            <a:off x="1265383" y="2713087"/>
            <a:ext cx="1" cy="258599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78" name="Line 15"/>
          <p:cNvSpPr>
            <a:spLocks noChangeShapeType="1"/>
          </p:cNvSpPr>
          <p:nvPr/>
        </p:nvSpPr>
        <p:spPr bwMode="auto">
          <a:xfrm>
            <a:off x="1265384" y="5299081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79" name="TextBox 54"/>
          <p:cNvSpPr txBox="1">
            <a:spLocks/>
          </p:cNvSpPr>
          <p:nvPr/>
        </p:nvSpPr>
        <p:spPr bwMode="auto">
          <a:xfrm>
            <a:off x="1265384" y="5561879"/>
            <a:ext cx="50517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tabLst>
                <a:tab pos="1162050" algn="l"/>
              </a:tabLst>
            </a:pPr>
            <a:r>
              <a:rPr lang="en-GB" sz="1400" b="1" dirty="0">
                <a:solidFill>
                  <a:srgbClr val="000000"/>
                </a:solidFill>
                <a:ea typeface="ＭＳ Ｐゴシック" pitchFamily="34" charset="-128"/>
              </a:rPr>
              <a:t>Time from randomization (months)</a:t>
            </a:r>
            <a:endParaRPr lang="en-US" sz="14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0" name="Line 15"/>
          <p:cNvSpPr>
            <a:spLocks noChangeShapeType="1"/>
          </p:cNvSpPr>
          <p:nvPr/>
        </p:nvSpPr>
        <p:spPr bwMode="auto">
          <a:xfrm rot="-5400000">
            <a:off x="1237603" y="5271299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>
            <a:off x="849459" y="5200923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</a:t>
            </a:r>
          </a:p>
        </p:txBody>
      </p:sp>
      <p:sp>
        <p:nvSpPr>
          <p:cNvPr id="28682" name="Line 15"/>
          <p:cNvSpPr>
            <a:spLocks noChangeShapeType="1"/>
          </p:cNvSpPr>
          <p:nvPr/>
        </p:nvSpPr>
        <p:spPr bwMode="auto">
          <a:xfrm rot="-5400000">
            <a:off x="1237603" y="2636049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849459" y="2567260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1.0</a:t>
            </a:r>
          </a:p>
        </p:txBody>
      </p:sp>
      <p:sp>
        <p:nvSpPr>
          <p:cNvPr id="28684" name="TextBox 54"/>
          <p:cNvSpPr txBox="1">
            <a:spLocks/>
          </p:cNvSpPr>
          <p:nvPr/>
        </p:nvSpPr>
        <p:spPr bwMode="auto">
          <a:xfrm rot="-5400000">
            <a:off x="-691662" y="3818133"/>
            <a:ext cx="26389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tabLst>
                <a:tab pos="1162050" algn="l"/>
              </a:tabLst>
            </a:pPr>
            <a:r>
              <a:rPr lang="en-GB" sz="1400" b="1">
                <a:solidFill>
                  <a:srgbClr val="000000"/>
                </a:solidFill>
                <a:ea typeface="ＭＳ Ｐゴシック" pitchFamily="34" charset="-128"/>
              </a:rPr>
              <a:t>Proportion of patients progression-free</a:t>
            </a:r>
            <a:endParaRPr lang="en-US" sz="14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5" name="Text Box 11"/>
          <p:cNvSpPr txBox="1">
            <a:spLocks noChangeArrowheads="1"/>
          </p:cNvSpPr>
          <p:nvPr/>
        </p:nvSpPr>
        <p:spPr bwMode="auto">
          <a:xfrm>
            <a:off x="2163909" y="5367610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3</a:t>
            </a:r>
          </a:p>
        </p:txBody>
      </p:sp>
      <p:sp>
        <p:nvSpPr>
          <p:cNvPr id="28686" name="Line 15"/>
          <p:cNvSpPr>
            <a:spLocks noChangeShapeType="1"/>
          </p:cNvSpPr>
          <p:nvPr/>
        </p:nvSpPr>
        <p:spPr bwMode="auto">
          <a:xfrm>
            <a:off x="2311546" y="5299081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7" name="Text Box 11"/>
          <p:cNvSpPr txBox="1">
            <a:spLocks noChangeArrowheads="1"/>
          </p:cNvSpPr>
          <p:nvPr/>
        </p:nvSpPr>
        <p:spPr bwMode="auto">
          <a:xfrm>
            <a:off x="3210071" y="5367610"/>
            <a:ext cx="2867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6</a:t>
            </a:r>
          </a:p>
        </p:txBody>
      </p:sp>
      <p:sp>
        <p:nvSpPr>
          <p:cNvPr id="28688" name="Line 15"/>
          <p:cNvSpPr>
            <a:spLocks noChangeShapeType="1"/>
          </p:cNvSpPr>
          <p:nvPr/>
        </p:nvSpPr>
        <p:spPr bwMode="auto">
          <a:xfrm>
            <a:off x="3359296" y="5299081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89" name="Text Box 11"/>
          <p:cNvSpPr txBox="1">
            <a:spLocks noChangeArrowheads="1"/>
          </p:cNvSpPr>
          <p:nvPr/>
        </p:nvSpPr>
        <p:spPr bwMode="auto">
          <a:xfrm>
            <a:off x="4257821" y="5367610"/>
            <a:ext cx="2867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9</a:t>
            </a:r>
          </a:p>
        </p:txBody>
      </p:sp>
      <p:sp>
        <p:nvSpPr>
          <p:cNvPr id="28690" name="Line 15"/>
          <p:cNvSpPr>
            <a:spLocks noChangeShapeType="1"/>
          </p:cNvSpPr>
          <p:nvPr/>
        </p:nvSpPr>
        <p:spPr bwMode="auto">
          <a:xfrm>
            <a:off x="4405459" y="5299081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91" name="Text Box 11"/>
          <p:cNvSpPr txBox="1">
            <a:spLocks noChangeArrowheads="1"/>
          </p:cNvSpPr>
          <p:nvPr/>
        </p:nvSpPr>
        <p:spPr bwMode="auto">
          <a:xfrm>
            <a:off x="5303984" y="5367610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12</a:t>
            </a:r>
          </a:p>
        </p:txBody>
      </p:sp>
      <p:sp>
        <p:nvSpPr>
          <p:cNvPr id="28692" name="Line 15"/>
          <p:cNvSpPr>
            <a:spLocks noChangeShapeType="1"/>
          </p:cNvSpPr>
          <p:nvPr/>
        </p:nvSpPr>
        <p:spPr bwMode="auto">
          <a:xfrm>
            <a:off x="5451621" y="5299081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93" name="Text Box 11"/>
          <p:cNvSpPr txBox="1">
            <a:spLocks noChangeArrowheads="1"/>
          </p:cNvSpPr>
          <p:nvPr/>
        </p:nvSpPr>
        <p:spPr bwMode="auto">
          <a:xfrm>
            <a:off x="6350146" y="5367610"/>
            <a:ext cx="2867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15</a:t>
            </a:r>
          </a:p>
        </p:txBody>
      </p:sp>
      <p:sp>
        <p:nvSpPr>
          <p:cNvPr id="28694" name="Line 15"/>
          <p:cNvSpPr>
            <a:spLocks noChangeShapeType="1"/>
          </p:cNvSpPr>
          <p:nvPr/>
        </p:nvSpPr>
        <p:spPr bwMode="auto">
          <a:xfrm>
            <a:off x="6499371" y="5299081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95" name="Line 15"/>
          <p:cNvSpPr>
            <a:spLocks noChangeShapeType="1"/>
          </p:cNvSpPr>
          <p:nvPr/>
        </p:nvSpPr>
        <p:spPr bwMode="auto">
          <a:xfrm rot="-5400000">
            <a:off x="1237603" y="2899574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96" name="Text Box 11"/>
          <p:cNvSpPr txBox="1">
            <a:spLocks noChangeArrowheads="1"/>
          </p:cNvSpPr>
          <p:nvPr/>
        </p:nvSpPr>
        <p:spPr bwMode="auto">
          <a:xfrm>
            <a:off x="849459" y="2830785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0.9</a:t>
            </a:r>
          </a:p>
        </p:txBody>
      </p:sp>
      <p:sp>
        <p:nvSpPr>
          <p:cNvPr id="28697" name="Line 15"/>
          <p:cNvSpPr>
            <a:spLocks noChangeShapeType="1"/>
          </p:cNvSpPr>
          <p:nvPr/>
        </p:nvSpPr>
        <p:spPr bwMode="auto">
          <a:xfrm rot="-5400000">
            <a:off x="1237603" y="3163099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698" name="Text Box 11"/>
          <p:cNvSpPr txBox="1">
            <a:spLocks noChangeArrowheads="1"/>
          </p:cNvSpPr>
          <p:nvPr/>
        </p:nvSpPr>
        <p:spPr bwMode="auto">
          <a:xfrm>
            <a:off x="849459" y="3094310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0.8</a:t>
            </a:r>
          </a:p>
        </p:txBody>
      </p:sp>
      <p:sp>
        <p:nvSpPr>
          <p:cNvPr id="28699" name="Line 15"/>
          <p:cNvSpPr>
            <a:spLocks noChangeShapeType="1"/>
          </p:cNvSpPr>
          <p:nvPr/>
        </p:nvSpPr>
        <p:spPr bwMode="auto">
          <a:xfrm rot="-5400000">
            <a:off x="1237603" y="3426624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00" name="Text Box 11"/>
          <p:cNvSpPr txBox="1">
            <a:spLocks noChangeArrowheads="1"/>
          </p:cNvSpPr>
          <p:nvPr/>
        </p:nvSpPr>
        <p:spPr bwMode="auto">
          <a:xfrm>
            <a:off x="849459" y="3357835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0.7</a:t>
            </a:r>
          </a:p>
        </p:txBody>
      </p:sp>
      <p:sp>
        <p:nvSpPr>
          <p:cNvPr id="28701" name="Line 15"/>
          <p:cNvSpPr>
            <a:spLocks noChangeShapeType="1"/>
          </p:cNvSpPr>
          <p:nvPr/>
        </p:nvSpPr>
        <p:spPr bwMode="auto">
          <a:xfrm rot="-5400000">
            <a:off x="1237603" y="3690149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02" name="Text Box 11"/>
          <p:cNvSpPr txBox="1">
            <a:spLocks noChangeArrowheads="1"/>
          </p:cNvSpPr>
          <p:nvPr/>
        </p:nvSpPr>
        <p:spPr bwMode="auto">
          <a:xfrm>
            <a:off x="849459" y="3621360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0.6</a:t>
            </a:r>
          </a:p>
        </p:txBody>
      </p:sp>
      <p:sp>
        <p:nvSpPr>
          <p:cNvPr id="28703" name="Line 15"/>
          <p:cNvSpPr>
            <a:spLocks noChangeShapeType="1"/>
          </p:cNvSpPr>
          <p:nvPr/>
        </p:nvSpPr>
        <p:spPr bwMode="auto">
          <a:xfrm rot="-5400000">
            <a:off x="1237603" y="3953674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04" name="Text Box 11"/>
          <p:cNvSpPr txBox="1">
            <a:spLocks noChangeArrowheads="1"/>
          </p:cNvSpPr>
          <p:nvPr/>
        </p:nvSpPr>
        <p:spPr bwMode="auto">
          <a:xfrm>
            <a:off x="849459" y="3884885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0.5</a:t>
            </a:r>
          </a:p>
        </p:txBody>
      </p:sp>
      <p:sp>
        <p:nvSpPr>
          <p:cNvPr id="28705" name="Line 15"/>
          <p:cNvSpPr>
            <a:spLocks noChangeShapeType="1"/>
          </p:cNvSpPr>
          <p:nvPr/>
        </p:nvSpPr>
        <p:spPr bwMode="auto">
          <a:xfrm rot="-5400000">
            <a:off x="1237603" y="4217199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06" name="Text Box 11"/>
          <p:cNvSpPr txBox="1">
            <a:spLocks noChangeArrowheads="1"/>
          </p:cNvSpPr>
          <p:nvPr/>
        </p:nvSpPr>
        <p:spPr bwMode="auto">
          <a:xfrm>
            <a:off x="849459" y="4148410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0.4</a:t>
            </a:r>
          </a:p>
        </p:txBody>
      </p:sp>
      <p:sp>
        <p:nvSpPr>
          <p:cNvPr id="28707" name="Line 15"/>
          <p:cNvSpPr>
            <a:spLocks noChangeShapeType="1"/>
          </p:cNvSpPr>
          <p:nvPr/>
        </p:nvSpPr>
        <p:spPr bwMode="auto">
          <a:xfrm rot="-5400000">
            <a:off x="1237603" y="4480724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08" name="Text Box 11"/>
          <p:cNvSpPr txBox="1">
            <a:spLocks noChangeArrowheads="1"/>
          </p:cNvSpPr>
          <p:nvPr/>
        </p:nvSpPr>
        <p:spPr bwMode="auto">
          <a:xfrm>
            <a:off x="849459" y="4411935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0.3</a:t>
            </a:r>
          </a:p>
        </p:txBody>
      </p:sp>
      <p:sp>
        <p:nvSpPr>
          <p:cNvPr id="28709" name="Line 15"/>
          <p:cNvSpPr>
            <a:spLocks noChangeShapeType="1"/>
          </p:cNvSpPr>
          <p:nvPr/>
        </p:nvSpPr>
        <p:spPr bwMode="auto">
          <a:xfrm rot="-5400000">
            <a:off x="1237603" y="4744249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10" name="Text Box 11"/>
          <p:cNvSpPr txBox="1">
            <a:spLocks noChangeArrowheads="1"/>
          </p:cNvSpPr>
          <p:nvPr/>
        </p:nvSpPr>
        <p:spPr bwMode="auto">
          <a:xfrm>
            <a:off x="849459" y="4675460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0.2</a:t>
            </a:r>
          </a:p>
        </p:txBody>
      </p:sp>
      <p:sp>
        <p:nvSpPr>
          <p:cNvPr id="28711" name="Line 15"/>
          <p:cNvSpPr>
            <a:spLocks noChangeShapeType="1"/>
          </p:cNvSpPr>
          <p:nvPr/>
        </p:nvSpPr>
        <p:spPr bwMode="auto">
          <a:xfrm rot="-5400000">
            <a:off x="1237603" y="5007774"/>
            <a:ext cx="0" cy="55563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12" name="Text Box 11"/>
          <p:cNvSpPr txBox="1">
            <a:spLocks noChangeArrowheads="1"/>
          </p:cNvSpPr>
          <p:nvPr/>
        </p:nvSpPr>
        <p:spPr bwMode="auto">
          <a:xfrm>
            <a:off x="849459" y="4938985"/>
            <a:ext cx="2867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ea typeface="ＭＳ Ｐゴシック" pitchFamily="34" charset="-128"/>
              </a:rPr>
              <a:t>0.1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22521" y="2662242"/>
            <a:ext cx="4743450" cy="1833563"/>
            <a:chOff x="1450924" y="1933239"/>
            <a:chExt cx="4909495" cy="1868366"/>
          </a:xfrm>
        </p:grpSpPr>
        <p:sp>
          <p:nvSpPr>
            <p:cNvPr id="89" name="AutoShape 2"/>
            <p:cNvSpPr>
              <a:spLocks/>
            </p:cNvSpPr>
            <p:nvPr/>
          </p:nvSpPr>
          <p:spPr bwMode="auto">
            <a:xfrm>
              <a:off x="1487432" y="1969750"/>
              <a:ext cx="4836479" cy="17953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886" y="0"/>
                  </a:lnTo>
                  <a:lnTo>
                    <a:pt x="1886" y="536"/>
                  </a:lnTo>
                  <a:lnTo>
                    <a:pt x="1999" y="536"/>
                  </a:lnTo>
                  <a:lnTo>
                    <a:pt x="1999" y="919"/>
                  </a:lnTo>
                  <a:lnTo>
                    <a:pt x="4268" y="919"/>
                  </a:lnTo>
                  <a:lnTo>
                    <a:pt x="4268" y="1448"/>
                  </a:lnTo>
                  <a:lnTo>
                    <a:pt x="4310" y="1448"/>
                  </a:lnTo>
                  <a:lnTo>
                    <a:pt x="4310" y="1996"/>
                  </a:lnTo>
                  <a:lnTo>
                    <a:pt x="4419" y="1996"/>
                  </a:lnTo>
                  <a:lnTo>
                    <a:pt x="4419" y="2360"/>
                  </a:lnTo>
                  <a:lnTo>
                    <a:pt x="4452" y="2360"/>
                  </a:lnTo>
                  <a:lnTo>
                    <a:pt x="4452" y="2895"/>
                  </a:lnTo>
                  <a:lnTo>
                    <a:pt x="6159" y="2895"/>
                  </a:lnTo>
                  <a:lnTo>
                    <a:pt x="6159" y="3399"/>
                  </a:lnTo>
                  <a:lnTo>
                    <a:pt x="6988" y="3399"/>
                  </a:lnTo>
                  <a:lnTo>
                    <a:pt x="6988" y="3941"/>
                  </a:lnTo>
                  <a:lnTo>
                    <a:pt x="7474" y="3941"/>
                  </a:lnTo>
                  <a:lnTo>
                    <a:pt x="7474" y="4432"/>
                  </a:lnTo>
                  <a:lnTo>
                    <a:pt x="7744" y="4432"/>
                  </a:lnTo>
                  <a:lnTo>
                    <a:pt x="7744" y="4993"/>
                  </a:lnTo>
                  <a:lnTo>
                    <a:pt x="8314" y="4993"/>
                  </a:lnTo>
                  <a:lnTo>
                    <a:pt x="8314" y="5509"/>
                  </a:lnTo>
                  <a:lnTo>
                    <a:pt x="8345" y="5509"/>
                  </a:lnTo>
                  <a:lnTo>
                    <a:pt x="8345" y="6044"/>
                  </a:lnTo>
                  <a:lnTo>
                    <a:pt x="8463" y="6044"/>
                  </a:lnTo>
                  <a:lnTo>
                    <a:pt x="8463" y="6676"/>
                  </a:lnTo>
                  <a:lnTo>
                    <a:pt x="8613" y="6676"/>
                  </a:lnTo>
                  <a:lnTo>
                    <a:pt x="8613" y="7868"/>
                  </a:lnTo>
                  <a:lnTo>
                    <a:pt x="8648" y="7868"/>
                  </a:lnTo>
                  <a:lnTo>
                    <a:pt x="8648" y="9041"/>
                  </a:lnTo>
                  <a:lnTo>
                    <a:pt x="9815" y="9041"/>
                  </a:lnTo>
                  <a:lnTo>
                    <a:pt x="9815" y="9838"/>
                  </a:lnTo>
                  <a:lnTo>
                    <a:pt x="12531" y="9838"/>
                  </a:lnTo>
                  <a:lnTo>
                    <a:pt x="12531" y="10463"/>
                  </a:lnTo>
                  <a:lnTo>
                    <a:pt x="12652" y="10463"/>
                  </a:lnTo>
                  <a:lnTo>
                    <a:pt x="12652" y="11259"/>
                  </a:lnTo>
                  <a:lnTo>
                    <a:pt x="12917" y="11259"/>
                  </a:lnTo>
                  <a:lnTo>
                    <a:pt x="12917" y="12828"/>
                  </a:lnTo>
                  <a:lnTo>
                    <a:pt x="13104" y="12828"/>
                  </a:lnTo>
                  <a:lnTo>
                    <a:pt x="13104" y="14014"/>
                  </a:lnTo>
                  <a:lnTo>
                    <a:pt x="16838" y="14014"/>
                  </a:lnTo>
                  <a:lnTo>
                    <a:pt x="16838" y="15454"/>
                  </a:lnTo>
                  <a:lnTo>
                    <a:pt x="17407" y="15454"/>
                  </a:lnTo>
                  <a:lnTo>
                    <a:pt x="17407" y="18202"/>
                  </a:lnTo>
                  <a:lnTo>
                    <a:pt x="19370" y="18202"/>
                  </a:lnTo>
                  <a:lnTo>
                    <a:pt x="1937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ea typeface="ＭＳ Ｐゴシック" charset="0"/>
                <a:cs typeface="Arial" charset="0"/>
              </a:endParaRPr>
            </a:p>
          </p:txBody>
        </p:sp>
        <p:grpSp>
          <p:nvGrpSpPr>
            <p:cNvPr id="3" name="Group 89"/>
            <p:cNvGrpSpPr>
              <a:grpSpLocks/>
            </p:cNvGrpSpPr>
            <p:nvPr/>
          </p:nvGrpSpPr>
          <p:grpSpPr bwMode="auto">
            <a:xfrm>
              <a:off x="1450924" y="1933239"/>
              <a:ext cx="4909495" cy="1868366"/>
              <a:chOff x="1520825" y="1819275"/>
              <a:chExt cx="7350125" cy="2797175"/>
            </a:xfrm>
          </p:grpSpPr>
          <p:sp>
            <p:nvSpPr>
              <p:cNvPr id="91" name="Line 3"/>
              <p:cNvSpPr>
                <a:spLocks noChangeShapeType="1"/>
              </p:cNvSpPr>
              <p:nvPr/>
            </p:nvSpPr>
            <p:spPr bwMode="auto">
              <a:xfrm rot="10800000" flipH="1">
                <a:off x="1575482" y="181927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2" name="Line 4"/>
              <p:cNvSpPr>
                <a:spLocks noChangeShapeType="1"/>
              </p:cNvSpPr>
              <p:nvPr/>
            </p:nvSpPr>
            <p:spPr bwMode="auto">
              <a:xfrm>
                <a:off x="1520825" y="1873936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867776" y="181927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4" name="Line 6"/>
              <p:cNvSpPr>
                <a:spLocks noChangeShapeType="1"/>
              </p:cNvSpPr>
              <p:nvPr/>
            </p:nvSpPr>
            <p:spPr bwMode="auto">
              <a:xfrm>
                <a:off x="1813120" y="1873936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5" name="Line 7"/>
              <p:cNvSpPr>
                <a:spLocks noChangeShapeType="1"/>
              </p:cNvSpPr>
              <p:nvPr/>
            </p:nvSpPr>
            <p:spPr bwMode="auto">
              <a:xfrm rot="10800000" flipH="1">
                <a:off x="2728023" y="193334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6" name="Line 8"/>
              <p:cNvSpPr>
                <a:spLocks noChangeShapeType="1"/>
              </p:cNvSpPr>
              <p:nvPr/>
            </p:nvSpPr>
            <p:spPr bwMode="auto">
              <a:xfrm>
                <a:off x="2675743" y="1988009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7" name="Line 9"/>
              <p:cNvSpPr>
                <a:spLocks noChangeShapeType="1"/>
              </p:cNvSpPr>
              <p:nvPr/>
            </p:nvSpPr>
            <p:spPr bwMode="auto">
              <a:xfrm rot="10800000" flipH="1">
                <a:off x="2880111" y="193334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8" name="Line 10"/>
              <p:cNvSpPr>
                <a:spLocks noChangeShapeType="1"/>
              </p:cNvSpPr>
              <p:nvPr/>
            </p:nvSpPr>
            <p:spPr bwMode="auto">
              <a:xfrm>
                <a:off x="2825455" y="198800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9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2906252" y="193334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0" name="Line 12"/>
              <p:cNvSpPr>
                <a:spLocks noChangeShapeType="1"/>
              </p:cNvSpPr>
              <p:nvPr/>
            </p:nvSpPr>
            <p:spPr bwMode="auto">
              <a:xfrm>
                <a:off x="2851594" y="1988009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1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3436182" y="218050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2" name="Line 14"/>
              <p:cNvSpPr>
                <a:spLocks noChangeShapeType="1"/>
              </p:cNvSpPr>
              <p:nvPr/>
            </p:nvSpPr>
            <p:spPr bwMode="auto">
              <a:xfrm>
                <a:off x="3383902" y="2232791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3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3445688" y="218050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4" name="Line 16"/>
              <p:cNvSpPr>
                <a:spLocks noChangeShapeType="1"/>
              </p:cNvSpPr>
              <p:nvPr/>
            </p:nvSpPr>
            <p:spPr bwMode="auto">
              <a:xfrm>
                <a:off x="3393408" y="2232791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3752241" y="224229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6" name="Line 18"/>
              <p:cNvSpPr>
                <a:spLocks noChangeShapeType="1"/>
              </p:cNvSpPr>
              <p:nvPr/>
            </p:nvSpPr>
            <p:spPr bwMode="auto">
              <a:xfrm>
                <a:off x="3699961" y="229695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7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3980373" y="2308840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8" name="Line 20"/>
              <p:cNvSpPr>
                <a:spLocks noChangeShapeType="1"/>
              </p:cNvSpPr>
              <p:nvPr/>
            </p:nvSpPr>
            <p:spPr bwMode="auto">
              <a:xfrm>
                <a:off x="3928092" y="2363501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9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3989878" y="2308840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0" name="Line 22"/>
              <p:cNvSpPr>
                <a:spLocks noChangeShapeType="1"/>
              </p:cNvSpPr>
              <p:nvPr/>
            </p:nvSpPr>
            <p:spPr bwMode="auto">
              <a:xfrm>
                <a:off x="3937598" y="2363501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4210880" y="2439550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2" name="Line 24"/>
              <p:cNvSpPr>
                <a:spLocks noChangeShapeType="1"/>
              </p:cNvSpPr>
              <p:nvPr/>
            </p:nvSpPr>
            <p:spPr bwMode="auto">
              <a:xfrm>
                <a:off x="4153847" y="2496586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3" name="Line 25"/>
              <p:cNvSpPr>
                <a:spLocks noChangeShapeType="1"/>
              </p:cNvSpPr>
              <p:nvPr/>
            </p:nvSpPr>
            <p:spPr bwMode="auto">
              <a:xfrm rot="10800000" flipH="1">
                <a:off x="4372474" y="2572635"/>
                <a:ext cx="0" cy="106943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4" name="Line 26"/>
              <p:cNvSpPr>
                <a:spLocks noChangeShapeType="1"/>
              </p:cNvSpPr>
              <p:nvPr/>
            </p:nvSpPr>
            <p:spPr bwMode="auto">
              <a:xfrm>
                <a:off x="4317818" y="262491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5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4424754" y="2648684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6" name="Line 28"/>
              <p:cNvSpPr>
                <a:spLocks noChangeShapeType="1"/>
              </p:cNvSpPr>
              <p:nvPr/>
            </p:nvSpPr>
            <p:spPr bwMode="auto">
              <a:xfrm>
                <a:off x="4367721" y="2705721"/>
                <a:ext cx="111690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7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4450895" y="2648684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8" name="Line 30"/>
              <p:cNvSpPr>
                <a:spLocks noChangeShapeType="1"/>
              </p:cNvSpPr>
              <p:nvPr/>
            </p:nvSpPr>
            <p:spPr bwMode="auto">
              <a:xfrm>
                <a:off x="4396237" y="2705721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9" name="Line 31"/>
              <p:cNvSpPr>
                <a:spLocks noChangeShapeType="1"/>
              </p:cNvSpPr>
              <p:nvPr/>
            </p:nvSpPr>
            <p:spPr bwMode="auto">
              <a:xfrm rot="10800000" flipH="1">
                <a:off x="4462776" y="2798405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0" name="Line 32"/>
              <p:cNvSpPr>
                <a:spLocks noChangeShapeType="1"/>
              </p:cNvSpPr>
              <p:nvPr/>
            </p:nvSpPr>
            <p:spPr bwMode="auto">
              <a:xfrm>
                <a:off x="4408120" y="2853066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1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4474658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2" name="Line 34"/>
              <p:cNvSpPr>
                <a:spLocks noChangeShapeType="1"/>
              </p:cNvSpPr>
              <p:nvPr/>
            </p:nvSpPr>
            <p:spPr bwMode="auto">
              <a:xfrm>
                <a:off x="4420001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3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4524562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4" name="Line 36"/>
              <p:cNvSpPr>
                <a:spLocks noChangeShapeType="1"/>
              </p:cNvSpPr>
              <p:nvPr/>
            </p:nvSpPr>
            <p:spPr bwMode="auto">
              <a:xfrm>
                <a:off x="4469906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5" name="Line 37"/>
              <p:cNvSpPr>
                <a:spLocks noChangeShapeType="1"/>
              </p:cNvSpPr>
              <p:nvPr/>
            </p:nvSpPr>
            <p:spPr bwMode="auto">
              <a:xfrm rot="10800000" flipH="1">
                <a:off x="4602983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6" name="Line 38"/>
              <p:cNvSpPr>
                <a:spLocks noChangeShapeType="1"/>
              </p:cNvSpPr>
              <p:nvPr/>
            </p:nvSpPr>
            <p:spPr bwMode="auto">
              <a:xfrm>
                <a:off x="4545950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7" name="Line 39"/>
              <p:cNvSpPr>
                <a:spLocks noChangeShapeType="1"/>
              </p:cNvSpPr>
              <p:nvPr/>
            </p:nvSpPr>
            <p:spPr bwMode="auto">
              <a:xfrm rot="10800000" flipH="1">
                <a:off x="4816856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8" name="Line 40"/>
              <p:cNvSpPr>
                <a:spLocks noChangeShapeType="1"/>
              </p:cNvSpPr>
              <p:nvPr/>
            </p:nvSpPr>
            <p:spPr bwMode="auto">
              <a:xfrm>
                <a:off x="4762199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9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5776911" y="3121613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0" name="Line 42"/>
              <p:cNvSpPr>
                <a:spLocks noChangeShapeType="1"/>
              </p:cNvSpPr>
              <p:nvPr/>
            </p:nvSpPr>
            <p:spPr bwMode="auto">
              <a:xfrm>
                <a:off x="5722254" y="3176274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1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5817309" y="322142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2" name="Line 44"/>
              <p:cNvSpPr>
                <a:spLocks noChangeShapeType="1"/>
              </p:cNvSpPr>
              <p:nvPr/>
            </p:nvSpPr>
            <p:spPr bwMode="auto">
              <a:xfrm>
                <a:off x="5762653" y="327608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3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5855331" y="322142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4" name="Line 46"/>
              <p:cNvSpPr>
                <a:spLocks noChangeShapeType="1"/>
              </p:cNvSpPr>
              <p:nvPr/>
            </p:nvSpPr>
            <p:spPr bwMode="auto">
              <a:xfrm>
                <a:off x="5800675" y="3276088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5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864836" y="322142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6" name="Line 48"/>
              <p:cNvSpPr>
                <a:spLocks noChangeShapeType="1"/>
              </p:cNvSpPr>
              <p:nvPr/>
            </p:nvSpPr>
            <p:spPr bwMode="auto">
              <a:xfrm>
                <a:off x="5810181" y="3276088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7" name="Line 49"/>
              <p:cNvSpPr>
                <a:spLocks noChangeShapeType="1"/>
              </p:cNvSpPr>
              <p:nvPr/>
            </p:nvSpPr>
            <p:spPr bwMode="auto">
              <a:xfrm rot="10800000" flipH="1">
                <a:off x="5905235" y="3416302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8" name="Line 50"/>
              <p:cNvSpPr>
                <a:spLocks noChangeShapeType="1"/>
              </p:cNvSpPr>
              <p:nvPr/>
            </p:nvSpPr>
            <p:spPr bwMode="auto">
              <a:xfrm>
                <a:off x="5850578" y="347096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9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5917117" y="3416302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" name="Line 52"/>
              <p:cNvSpPr>
                <a:spLocks noChangeShapeType="1"/>
              </p:cNvSpPr>
              <p:nvPr/>
            </p:nvSpPr>
            <p:spPr bwMode="auto">
              <a:xfrm>
                <a:off x="5860084" y="3470963"/>
                <a:ext cx="111690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1" name="Line 53"/>
              <p:cNvSpPr>
                <a:spLocks noChangeShapeType="1"/>
              </p:cNvSpPr>
              <p:nvPr/>
            </p:nvSpPr>
            <p:spPr bwMode="auto">
              <a:xfrm rot="10800000" flipH="1">
                <a:off x="6157131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2" name="Line 54"/>
              <p:cNvSpPr>
                <a:spLocks noChangeShapeType="1"/>
              </p:cNvSpPr>
              <p:nvPr/>
            </p:nvSpPr>
            <p:spPr bwMode="auto">
              <a:xfrm>
                <a:off x="6104851" y="361830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3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6195153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4" name="Line 56"/>
              <p:cNvSpPr>
                <a:spLocks noChangeShapeType="1"/>
              </p:cNvSpPr>
              <p:nvPr/>
            </p:nvSpPr>
            <p:spPr bwMode="auto">
              <a:xfrm>
                <a:off x="6140496" y="3618308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5" name="Line 57"/>
              <p:cNvSpPr>
                <a:spLocks noChangeShapeType="1"/>
              </p:cNvSpPr>
              <p:nvPr/>
            </p:nvSpPr>
            <p:spPr bwMode="auto">
              <a:xfrm rot="10800000" flipH="1">
                <a:off x="6387639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6" name="Line 58"/>
              <p:cNvSpPr>
                <a:spLocks noChangeShapeType="1"/>
              </p:cNvSpPr>
              <p:nvPr/>
            </p:nvSpPr>
            <p:spPr bwMode="auto">
              <a:xfrm>
                <a:off x="6332983" y="361830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7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6979356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8" name="Line 60"/>
              <p:cNvSpPr>
                <a:spLocks noChangeShapeType="1"/>
              </p:cNvSpPr>
              <p:nvPr/>
            </p:nvSpPr>
            <p:spPr bwMode="auto">
              <a:xfrm>
                <a:off x="6927076" y="361830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9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297791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0" name="Line 62"/>
              <p:cNvSpPr>
                <a:spLocks noChangeShapeType="1"/>
              </p:cNvSpPr>
              <p:nvPr/>
            </p:nvSpPr>
            <p:spPr bwMode="auto">
              <a:xfrm>
                <a:off x="7243133" y="3796547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1" name="Line 63"/>
              <p:cNvSpPr>
                <a:spLocks noChangeShapeType="1"/>
              </p:cNvSpPr>
              <p:nvPr/>
            </p:nvSpPr>
            <p:spPr bwMode="auto">
              <a:xfrm rot="10800000" flipH="1">
                <a:off x="7309672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" name="Line 64"/>
              <p:cNvSpPr>
                <a:spLocks noChangeShapeType="1"/>
              </p:cNvSpPr>
              <p:nvPr/>
            </p:nvSpPr>
            <p:spPr bwMode="auto">
              <a:xfrm>
                <a:off x="7252639" y="3796547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3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352446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4" name="Line 66"/>
              <p:cNvSpPr>
                <a:spLocks noChangeShapeType="1"/>
              </p:cNvSpPr>
              <p:nvPr/>
            </p:nvSpPr>
            <p:spPr bwMode="auto">
              <a:xfrm>
                <a:off x="7297791" y="3796547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5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7361952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6" name="Line 68"/>
              <p:cNvSpPr>
                <a:spLocks noChangeShapeType="1"/>
              </p:cNvSpPr>
              <p:nvPr/>
            </p:nvSpPr>
            <p:spPr bwMode="auto">
              <a:xfrm>
                <a:off x="7309672" y="3796547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7" name="Line 69"/>
              <p:cNvSpPr>
                <a:spLocks noChangeShapeType="1"/>
              </p:cNvSpPr>
              <p:nvPr/>
            </p:nvSpPr>
            <p:spPr bwMode="auto">
              <a:xfrm rot="10800000" flipH="1">
                <a:off x="7461760" y="408410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8" name="Line 70"/>
              <p:cNvSpPr>
                <a:spLocks noChangeShapeType="1"/>
              </p:cNvSpPr>
              <p:nvPr/>
            </p:nvSpPr>
            <p:spPr bwMode="auto">
              <a:xfrm>
                <a:off x="7407104" y="4141144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9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8676087" y="450950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0" name="Line 72"/>
              <p:cNvSpPr>
                <a:spLocks noChangeShapeType="1"/>
              </p:cNvSpPr>
              <p:nvPr/>
            </p:nvSpPr>
            <p:spPr bwMode="auto">
              <a:xfrm>
                <a:off x="8621430" y="456178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1" name="Line 73"/>
              <p:cNvSpPr>
                <a:spLocks noChangeShapeType="1"/>
              </p:cNvSpPr>
              <p:nvPr/>
            </p:nvSpPr>
            <p:spPr bwMode="auto">
              <a:xfrm rot="10800000" flipH="1">
                <a:off x="8766390" y="450950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2" name="Line 74"/>
              <p:cNvSpPr>
                <a:spLocks noChangeShapeType="1"/>
              </p:cNvSpPr>
              <p:nvPr/>
            </p:nvSpPr>
            <p:spPr bwMode="auto">
              <a:xfrm>
                <a:off x="8711732" y="456178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3" name="Line 75"/>
              <p:cNvSpPr>
                <a:spLocks noChangeShapeType="1"/>
              </p:cNvSpPr>
              <p:nvPr/>
            </p:nvSpPr>
            <p:spPr bwMode="auto">
              <a:xfrm rot="10800000" flipH="1">
                <a:off x="8816293" y="450950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4" name="Line 76"/>
              <p:cNvSpPr>
                <a:spLocks noChangeShapeType="1"/>
              </p:cNvSpPr>
              <p:nvPr/>
            </p:nvSpPr>
            <p:spPr bwMode="auto">
              <a:xfrm>
                <a:off x="8761637" y="456178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ＭＳ Ｐゴシック" charset="0"/>
                  <a:cs typeface="Arial" charset="0"/>
                </a:endParaRPr>
              </a:p>
            </p:txBody>
          </p:sp>
        </p:grp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259035" y="2707107"/>
            <a:ext cx="3768074" cy="2355435"/>
            <a:chOff x="1486976" y="1969291"/>
            <a:chExt cx="3901087" cy="2399609"/>
          </a:xfrm>
        </p:grpSpPr>
        <p:sp>
          <p:nvSpPr>
            <p:cNvPr id="28755" name="AutoShape 116"/>
            <p:cNvSpPr>
              <a:spLocks/>
            </p:cNvSpPr>
            <p:nvPr/>
          </p:nvSpPr>
          <p:spPr bwMode="auto">
            <a:xfrm>
              <a:off x="1486976" y="1969291"/>
              <a:ext cx="3863974" cy="2362496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2147483647 w 21600"/>
                <a:gd name="T25" fmla="*/ 2147483647 h 21600"/>
                <a:gd name="T26" fmla="*/ 2147483647 w 21600"/>
                <a:gd name="T27" fmla="*/ 2147483647 h 21600"/>
                <a:gd name="T28" fmla="*/ 2147483647 w 21600"/>
                <a:gd name="T29" fmla="*/ 2147483647 h 21600"/>
                <a:gd name="T30" fmla="*/ 2147483647 w 21600"/>
                <a:gd name="T31" fmla="*/ 2147483647 h 21600"/>
                <a:gd name="T32" fmla="*/ 2147483647 w 21600"/>
                <a:gd name="T33" fmla="*/ 2147483647 h 21600"/>
                <a:gd name="T34" fmla="*/ 2147483647 w 21600"/>
                <a:gd name="T35" fmla="*/ 2147483647 h 21600"/>
                <a:gd name="T36" fmla="*/ 2147483647 w 21600"/>
                <a:gd name="T37" fmla="*/ 2147483647 h 21600"/>
                <a:gd name="T38" fmla="*/ 2147483647 w 21600"/>
                <a:gd name="T39" fmla="*/ 2147483647 h 21600"/>
                <a:gd name="T40" fmla="*/ 2147483647 w 21600"/>
                <a:gd name="T41" fmla="*/ 2147483647 h 21600"/>
                <a:gd name="T42" fmla="*/ 2147483647 w 21600"/>
                <a:gd name="T43" fmla="*/ 2147483647 h 21600"/>
                <a:gd name="T44" fmla="*/ 2147483647 w 21600"/>
                <a:gd name="T45" fmla="*/ 2147483647 h 21600"/>
                <a:gd name="T46" fmla="*/ 2147483647 w 21600"/>
                <a:gd name="T47" fmla="*/ 2147483647 h 21600"/>
                <a:gd name="T48" fmla="*/ 2147483647 w 21600"/>
                <a:gd name="T49" fmla="*/ 2147483647 h 21600"/>
                <a:gd name="T50" fmla="*/ 2147483647 w 21600"/>
                <a:gd name="T51" fmla="*/ 2147483647 h 21600"/>
                <a:gd name="T52" fmla="*/ 2147483647 w 21600"/>
                <a:gd name="T53" fmla="*/ 2147483647 h 21600"/>
                <a:gd name="T54" fmla="*/ 2147483647 w 21600"/>
                <a:gd name="T55" fmla="*/ 2147483647 h 21600"/>
                <a:gd name="T56" fmla="*/ 2147483647 w 21600"/>
                <a:gd name="T57" fmla="*/ 2147483647 h 21600"/>
                <a:gd name="T58" fmla="*/ 2147483647 w 21600"/>
                <a:gd name="T59" fmla="*/ 2147483647 h 21600"/>
                <a:gd name="T60" fmla="*/ 2147483647 w 21600"/>
                <a:gd name="T61" fmla="*/ 2147483647 h 21600"/>
                <a:gd name="T62" fmla="*/ 2147483647 w 21600"/>
                <a:gd name="T63" fmla="*/ 2147483647 h 21600"/>
                <a:gd name="T64" fmla="*/ 2147483647 w 21600"/>
                <a:gd name="T65" fmla="*/ 2147483647 h 21600"/>
                <a:gd name="T66" fmla="*/ 2147483647 w 21600"/>
                <a:gd name="T67" fmla="*/ 2147483647 h 21600"/>
                <a:gd name="T68" fmla="*/ 2147483647 w 21600"/>
                <a:gd name="T69" fmla="*/ 2147483647 h 21600"/>
                <a:gd name="T70" fmla="*/ 2147483647 w 21600"/>
                <a:gd name="T71" fmla="*/ 2147483647 h 21600"/>
                <a:gd name="T72" fmla="*/ 2147483647 w 21600"/>
                <a:gd name="T73" fmla="*/ 2147483647 h 21600"/>
                <a:gd name="T74" fmla="*/ 2147483647 w 21600"/>
                <a:gd name="T75" fmla="*/ 2147483647 h 21600"/>
                <a:gd name="T76" fmla="*/ 2147483647 w 21600"/>
                <a:gd name="T77" fmla="*/ 2147483647 h 21600"/>
                <a:gd name="T78" fmla="*/ 2147483647 w 21600"/>
                <a:gd name="T79" fmla="*/ 2147483647 h 21600"/>
                <a:gd name="T80" fmla="*/ 2147483647 w 21600"/>
                <a:gd name="T81" fmla="*/ 2147483647 h 216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600"/>
                <a:gd name="T124" fmla="*/ 0 h 21600"/>
                <a:gd name="T125" fmla="*/ 21600 w 21600"/>
                <a:gd name="T126" fmla="*/ 21600 h 216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600" h="21600">
                  <a:moveTo>
                    <a:pt x="0" y="0"/>
                  </a:moveTo>
                  <a:lnTo>
                    <a:pt x="2270" y="0"/>
                  </a:lnTo>
                  <a:lnTo>
                    <a:pt x="2270" y="411"/>
                  </a:lnTo>
                  <a:lnTo>
                    <a:pt x="2737" y="411"/>
                  </a:lnTo>
                  <a:lnTo>
                    <a:pt x="2737" y="803"/>
                  </a:lnTo>
                  <a:lnTo>
                    <a:pt x="3216" y="803"/>
                  </a:lnTo>
                  <a:lnTo>
                    <a:pt x="3216" y="1588"/>
                  </a:lnTo>
                  <a:lnTo>
                    <a:pt x="3355" y="1588"/>
                  </a:lnTo>
                  <a:lnTo>
                    <a:pt x="3355" y="2004"/>
                  </a:lnTo>
                  <a:lnTo>
                    <a:pt x="4070" y="2004"/>
                  </a:lnTo>
                  <a:lnTo>
                    <a:pt x="4070" y="2509"/>
                  </a:lnTo>
                  <a:lnTo>
                    <a:pt x="4161" y="2509"/>
                  </a:lnTo>
                  <a:lnTo>
                    <a:pt x="4161" y="2792"/>
                  </a:lnTo>
                  <a:lnTo>
                    <a:pt x="4298" y="2792"/>
                  </a:lnTo>
                  <a:lnTo>
                    <a:pt x="4298" y="3193"/>
                  </a:lnTo>
                  <a:lnTo>
                    <a:pt x="4820" y="3193"/>
                  </a:lnTo>
                  <a:lnTo>
                    <a:pt x="4820" y="4084"/>
                  </a:lnTo>
                  <a:lnTo>
                    <a:pt x="5006" y="4084"/>
                  </a:lnTo>
                  <a:lnTo>
                    <a:pt x="5006" y="4883"/>
                  </a:lnTo>
                  <a:lnTo>
                    <a:pt x="5202" y="4883"/>
                  </a:lnTo>
                  <a:lnTo>
                    <a:pt x="5202" y="5281"/>
                  </a:lnTo>
                  <a:lnTo>
                    <a:pt x="5339" y="5281"/>
                  </a:lnTo>
                  <a:lnTo>
                    <a:pt x="5339" y="5674"/>
                  </a:lnTo>
                  <a:lnTo>
                    <a:pt x="5391" y="5674"/>
                  </a:lnTo>
                  <a:lnTo>
                    <a:pt x="5391" y="6971"/>
                  </a:lnTo>
                  <a:lnTo>
                    <a:pt x="5442" y="6971"/>
                  </a:lnTo>
                  <a:lnTo>
                    <a:pt x="5442" y="7770"/>
                  </a:lnTo>
                  <a:lnTo>
                    <a:pt x="5580" y="7770"/>
                  </a:lnTo>
                  <a:lnTo>
                    <a:pt x="5580" y="8266"/>
                  </a:lnTo>
                  <a:lnTo>
                    <a:pt x="5769" y="8266"/>
                  </a:lnTo>
                  <a:lnTo>
                    <a:pt x="5769" y="9052"/>
                  </a:lnTo>
                  <a:lnTo>
                    <a:pt x="7187" y="9052"/>
                  </a:lnTo>
                  <a:lnTo>
                    <a:pt x="7187" y="9460"/>
                  </a:lnTo>
                  <a:lnTo>
                    <a:pt x="7613" y="9460"/>
                  </a:lnTo>
                  <a:lnTo>
                    <a:pt x="7613" y="9960"/>
                  </a:lnTo>
                  <a:lnTo>
                    <a:pt x="8087" y="9960"/>
                  </a:lnTo>
                  <a:lnTo>
                    <a:pt x="8087" y="10512"/>
                  </a:lnTo>
                  <a:lnTo>
                    <a:pt x="8128" y="10512"/>
                  </a:lnTo>
                  <a:lnTo>
                    <a:pt x="8128" y="10746"/>
                  </a:lnTo>
                  <a:lnTo>
                    <a:pt x="8323" y="10746"/>
                  </a:lnTo>
                  <a:lnTo>
                    <a:pt x="8323" y="11249"/>
                  </a:lnTo>
                  <a:lnTo>
                    <a:pt x="8463" y="11249"/>
                  </a:lnTo>
                  <a:lnTo>
                    <a:pt x="8463" y="12041"/>
                  </a:lnTo>
                  <a:lnTo>
                    <a:pt x="8604" y="12041"/>
                  </a:lnTo>
                  <a:lnTo>
                    <a:pt x="8604" y="12544"/>
                  </a:lnTo>
                  <a:lnTo>
                    <a:pt x="8837" y="12544"/>
                  </a:lnTo>
                  <a:lnTo>
                    <a:pt x="8837" y="12946"/>
                  </a:lnTo>
                  <a:lnTo>
                    <a:pt x="9410" y="12946"/>
                  </a:lnTo>
                  <a:lnTo>
                    <a:pt x="9410" y="13439"/>
                  </a:lnTo>
                  <a:lnTo>
                    <a:pt x="9835" y="13439"/>
                  </a:lnTo>
                  <a:lnTo>
                    <a:pt x="9835" y="13939"/>
                  </a:lnTo>
                  <a:lnTo>
                    <a:pt x="9879" y="13939"/>
                  </a:lnTo>
                  <a:lnTo>
                    <a:pt x="9879" y="14484"/>
                  </a:lnTo>
                  <a:lnTo>
                    <a:pt x="9925" y="14484"/>
                  </a:lnTo>
                  <a:lnTo>
                    <a:pt x="9925" y="14941"/>
                  </a:lnTo>
                  <a:lnTo>
                    <a:pt x="10580" y="14941"/>
                  </a:lnTo>
                  <a:lnTo>
                    <a:pt x="10580" y="15428"/>
                  </a:lnTo>
                  <a:lnTo>
                    <a:pt x="10776" y="15428"/>
                  </a:lnTo>
                  <a:lnTo>
                    <a:pt x="10776" y="15836"/>
                  </a:lnTo>
                  <a:lnTo>
                    <a:pt x="10822" y="15836"/>
                  </a:lnTo>
                  <a:lnTo>
                    <a:pt x="10822" y="16420"/>
                  </a:lnTo>
                  <a:lnTo>
                    <a:pt x="12100" y="16420"/>
                  </a:lnTo>
                  <a:lnTo>
                    <a:pt x="12100" y="17023"/>
                  </a:lnTo>
                  <a:lnTo>
                    <a:pt x="13335" y="17023"/>
                  </a:lnTo>
                  <a:lnTo>
                    <a:pt x="13335" y="17621"/>
                  </a:lnTo>
                  <a:lnTo>
                    <a:pt x="14181" y="17621"/>
                  </a:lnTo>
                  <a:lnTo>
                    <a:pt x="14181" y="18210"/>
                  </a:lnTo>
                  <a:lnTo>
                    <a:pt x="14937" y="18210"/>
                  </a:lnTo>
                  <a:lnTo>
                    <a:pt x="14937" y="18815"/>
                  </a:lnTo>
                  <a:lnTo>
                    <a:pt x="15788" y="18815"/>
                  </a:lnTo>
                  <a:lnTo>
                    <a:pt x="15788" y="19015"/>
                  </a:lnTo>
                  <a:lnTo>
                    <a:pt x="15880" y="19015"/>
                  </a:lnTo>
                  <a:lnTo>
                    <a:pt x="15880" y="19410"/>
                  </a:lnTo>
                  <a:lnTo>
                    <a:pt x="16172" y="19410"/>
                  </a:lnTo>
                  <a:lnTo>
                    <a:pt x="16172" y="20104"/>
                  </a:lnTo>
                  <a:lnTo>
                    <a:pt x="16308" y="20104"/>
                  </a:lnTo>
                  <a:lnTo>
                    <a:pt x="16308" y="20712"/>
                  </a:lnTo>
                  <a:lnTo>
                    <a:pt x="16920" y="20712"/>
                  </a:lnTo>
                  <a:lnTo>
                    <a:pt x="16920" y="20909"/>
                  </a:lnTo>
                  <a:lnTo>
                    <a:pt x="16968" y="20909"/>
                  </a:lnTo>
                  <a:lnTo>
                    <a:pt x="16968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grpSp>
          <p:nvGrpSpPr>
            <p:cNvPr id="6" name="Group 207"/>
            <p:cNvGrpSpPr>
              <a:grpSpLocks/>
            </p:cNvGrpSpPr>
            <p:nvPr/>
          </p:nvGrpSpPr>
          <p:grpSpPr bwMode="auto">
            <a:xfrm>
              <a:off x="2288613" y="2282099"/>
              <a:ext cx="3099450" cy="2086801"/>
              <a:chOff x="2774950" y="2341563"/>
              <a:chExt cx="4640263" cy="3124200"/>
            </a:xfrm>
          </p:grpSpPr>
          <p:sp>
            <p:nvSpPr>
              <p:cNvPr id="28757" name="Line 117"/>
              <p:cNvSpPr>
                <a:spLocks noChangeShapeType="1"/>
              </p:cNvSpPr>
              <p:nvPr/>
            </p:nvSpPr>
            <p:spPr bwMode="auto">
              <a:xfrm rot="10800000" flipH="1">
                <a:off x="2830513" y="2341563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58" name="Line 118"/>
              <p:cNvSpPr>
                <a:spLocks noChangeShapeType="1"/>
              </p:cNvSpPr>
              <p:nvPr/>
            </p:nvSpPr>
            <p:spPr bwMode="auto">
              <a:xfrm>
                <a:off x="2774950" y="2395538"/>
                <a:ext cx="1095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59" name="Line 119"/>
              <p:cNvSpPr>
                <a:spLocks noChangeShapeType="1"/>
              </p:cNvSpPr>
              <p:nvPr/>
            </p:nvSpPr>
            <p:spPr bwMode="auto">
              <a:xfrm rot="10800000" flipH="1">
                <a:off x="3005138" y="2747963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0" name="Line 120"/>
              <p:cNvSpPr>
                <a:spLocks noChangeShapeType="1"/>
              </p:cNvSpPr>
              <p:nvPr/>
            </p:nvSpPr>
            <p:spPr bwMode="auto">
              <a:xfrm>
                <a:off x="2951163" y="2801938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1" name="Line 121"/>
              <p:cNvSpPr>
                <a:spLocks noChangeShapeType="1"/>
              </p:cNvSpPr>
              <p:nvPr/>
            </p:nvSpPr>
            <p:spPr bwMode="auto">
              <a:xfrm rot="10800000" flipH="1">
                <a:off x="3033713" y="309245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2" name="Line 122"/>
              <p:cNvSpPr>
                <a:spLocks noChangeShapeType="1"/>
              </p:cNvSpPr>
              <p:nvPr/>
            </p:nvSpPr>
            <p:spPr bwMode="auto">
              <a:xfrm>
                <a:off x="2978150" y="3146425"/>
                <a:ext cx="1095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3" name="Line 123"/>
              <p:cNvSpPr>
                <a:spLocks noChangeShapeType="1"/>
              </p:cNvSpPr>
              <p:nvPr/>
            </p:nvSpPr>
            <p:spPr bwMode="auto">
              <a:xfrm rot="10800000" flipH="1">
                <a:off x="3930650" y="387350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4" name="Line 124"/>
              <p:cNvSpPr>
                <a:spLocks noChangeShapeType="1"/>
              </p:cNvSpPr>
              <p:nvPr/>
            </p:nvSpPr>
            <p:spPr bwMode="auto">
              <a:xfrm>
                <a:off x="3876675" y="3927475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5" name="Line 125"/>
              <p:cNvSpPr>
                <a:spLocks noChangeShapeType="1"/>
              </p:cNvSpPr>
              <p:nvPr/>
            </p:nvSpPr>
            <p:spPr bwMode="auto">
              <a:xfrm rot="10800000" flipH="1">
                <a:off x="3943350" y="3940175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6" name="Line 126"/>
              <p:cNvSpPr>
                <a:spLocks noChangeShapeType="1"/>
              </p:cNvSpPr>
              <p:nvPr/>
            </p:nvSpPr>
            <p:spPr bwMode="auto">
              <a:xfrm>
                <a:off x="3887788" y="3994150"/>
                <a:ext cx="10953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7" name="Line 127"/>
              <p:cNvSpPr>
                <a:spLocks noChangeShapeType="1"/>
              </p:cNvSpPr>
              <p:nvPr/>
            </p:nvSpPr>
            <p:spPr bwMode="auto">
              <a:xfrm rot="10800000" flipH="1">
                <a:off x="4081463" y="3940175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8" name="Line 128"/>
              <p:cNvSpPr>
                <a:spLocks noChangeShapeType="1"/>
              </p:cNvSpPr>
              <p:nvPr/>
            </p:nvSpPr>
            <p:spPr bwMode="auto">
              <a:xfrm>
                <a:off x="4027488" y="3994150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69" name="Line 129"/>
              <p:cNvSpPr>
                <a:spLocks noChangeShapeType="1"/>
              </p:cNvSpPr>
              <p:nvPr/>
            </p:nvSpPr>
            <p:spPr bwMode="auto">
              <a:xfrm rot="10800000" flipH="1">
                <a:off x="4449763" y="4346575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0" name="Line 130"/>
              <p:cNvSpPr>
                <a:spLocks noChangeShapeType="1"/>
              </p:cNvSpPr>
              <p:nvPr/>
            </p:nvSpPr>
            <p:spPr bwMode="auto">
              <a:xfrm>
                <a:off x="4395788" y="4400550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1" name="Line 131"/>
              <p:cNvSpPr>
                <a:spLocks noChangeShapeType="1"/>
              </p:cNvSpPr>
              <p:nvPr/>
            </p:nvSpPr>
            <p:spPr bwMode="auto">
              <a:xfrm rot="10800000" flipH="1">
                <a:off x="4473575" y="450850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2" name="Line 132"/>
              <p:cNvSpPr>
                <a:spLocks noChangeShapeType="1"/>
              </p:cNvSpPr>
              <p:nvPr/>
            </p:nvSpPr>
            <p:spPr bwMode="auto">
              <a:xfrm>
                <a:off x="4419600" y="4562475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3" name="Line 133"/>
              <p:cNvSpPr>
                <a:spLocks noChangeShapeType="1"/>
              </p:cNvSpPr>
              <p:nvPr/>
            </p:nvSpPr>
            <p:spPr bwMode="auto">
              <a:xfrm rot="10800000" flipH="1">
                <a:off x="4500563" y="450850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4" name="Line 134"/>
              <p:cNvSpPr>
                <a:spLocks noChangeShapeType="1"/>
              </p:cNvSpPr>
              <p:nvPr/>
            </p:nvSpPr>
            <p:spPr bwMode="auto">
              <a:xfrm>
                <a:off x="4446588" y="4562475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5" name="Line 135"/>
              <p:cNvSpPr>
                <a:spLocks noChangeShapeType="1"/>
              </p:cNvSpPr>
              <p:nvPr/>
            </p:nvSpPr>
            <p:spPr bwMode="auto">
              <a:xfrm rot="10800000" flipH="1">
                <a:off x="5829300" y="4997450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6" name="Line 136"/>
              <p:cNvSpPr>
                <a:spLocks noChangeShapeType="1"/>
              </p:cNvSpPr>
              <p:nvPr/>
            </p:nvSpPr>
            <p:spPr bwMode="auto">
              <a:xfrm>
                <a:off x="5775325" y="5053013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7" name="Line 137"/>
              <p:cNvSpPr>
                <a:spLocks noChangeShapeType="1"/>
              </p:cNvSpPr>
              <p:nvPr/>
            </p:nvSpPr>
            <p:spPr bwMode="auto">
              <a:xfrm rot="10800000" flipH="1">
                <a:off x="6107113" y="5211763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8" name="Line 138"/>
              <p:cNvSpPr>
                <a:spLocks noChangeShapeType="1"/>
              </p:cNvSpPr>
              <p:nvPr/>
            </p:nvSpPr>
            <p:spPr bwMode="auto">
              <a:xfrm>
                <a:off x="6053138" y="5265738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79" name="Line 139"/>
              <p:cNvSpPr>
                <a:spLocks noChangeShapeType="1"/>
              </p:cNvSpPr>
              <p:nvPr/>
            </p:nvSpPr>
            <p:spPr bwMode="auto">
              <a:xfrm rot="10800000" flipH="1">
                <a:off x="6259513" y="5356225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80" name="Line 140"/>
              <p:cNvSpPr>
                <a:spLocks noChangeShapeType="1"/>
              </p:cNvSpPr>
              <p:nvPr/>
            </p:nvSpPr>
            <p:spPr bwMode="auto">
              <a:xfrm>
                <a:off x="6203950" y="5410200"/>
                <a:ext cx="109538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81" name="Line 141"/>
              <p:cNvSpPr>
                <a:spLocks noChangeShapeType="1"/>
              </p:cNvSpPr>
              <p:nvPr/>
            </p:nvSpPr>
            <p:spPr bwMode="auto">
              <a:xfrm rot="10800000" flipH="1">
                <a:off x="6602413" y="5356225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82" name="Line 142"/>
              <p:cNvSpPr>
                <a:spLocks noChangeShapeType="1"/>
              </p:cNvSpPr>
              <p:nvPr/>
            </p:nvSpPr>
            <p:spPr bwMode="auto">
              <a:xfrm>
                <a:off x="6548438" y="5410200"/>
                <a:ext cx="107950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83" name="Line 143"/>
              <p:cNvSpPr>
                <a:spLocks noChangeShapeType="1"/>
              </p:cNvSpPr>
              <p:nvPr/>
            </p:nvSpPr>
            <p:spPr bwMode="auto">
              <a:xfrm rot="10800000" flipH="1">
                <a:off x="7361238" y="5356225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8784" name="Line 144"/>
              <p:cNvSpPr>
                <a:spLocks noChangeShapeType="1"/>
              </p:cNvSpPr>
              <p:nvPr/>
            </p:nvSpPr>
            <p:spPr bwMode="auto">
              <a:xfrm>
                <a:off x="7307263" y="5416550"/>
                <a:ext cx="107950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GB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28716" name="TextBox 54"/>
          <p:cNvSpPr txBox="1">
            <a:spLocks/>
          </p:cNvSpPr>
          <p:nvPr/>
        </p:nvSpPr>
        <p:spPr bwMode="auto">
          <a:xfrm>
            <a:off x="1597171" y="4480953"/>
            <a:ext cx="170077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1162050" algn="l"/>
              </a:tabLst>
            </a:pPr>
            <a:r>
              <a:rPr lang="en-GB" sz="900" b="1" dirty="0" err="1">
                <a:solidFill>
                  <a:srgbClr val="000000"/>
                </a:solidFill>
                <a:ea typeface="ＭＳ Ｐゴシック" pitchFamily="34" charset="-128"/>
              </a:rPr>
              <a:t>Olaparib</a:t>
            </a:r>
            <a:r>
              <a:rPr lang="en-GB" sz="900" b="1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GB" sz="900" b="1" dirty="0" err="1">
                <a:solidFill>
                  <a:srgbClr val="000000"/>
                </a:solidFill>
                <a:ea typeface="ＭＳ Ｐゴシック" pitchFamily="34" charset="-128"/>
              </a:rPr>
              <a:t>BRCAm</a:t>
            </a:r>
            <a:endParaRPr lang="en-US" sz="900" b="1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17" name="TextBox 54"/>
          <p:cNvSpPr txBox="1">
            <a:spLocks/>
          </p:cNvSpPr>
          <p:nvPr/>
        </p:nvSpPr>
        <p:spPr bwMode="auto">
          <a:xfrm>
            <a:off x="1598759" y="4660341"/>
            <a:ext cx="170230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1162050" algn="l"/>
              </a:tabLst>
            </a:pPr>
            <a:r>
              <a:rPr lang="en-GB" sz="900" b="1">
                <a:solidFill>
                  <a:srgbClr val="000000"/>
                </a:solidFill>
                <a:ea typeface="ＭＳ Ｐゴシック" pitchFamily="34" charset="-128"/>
              </a:rPr>
              <a:t>Placebo BRCAm</a:t>
            </a:r>
            <a:endParaRPr lang="en-US" sz="9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18" name="Line 38"/>
          <p:cNvSpPr>
            <a:spLocks noChangeShapeType="1"/>
          </p:cNvSpPr>
          <p:nvPr/>
        </p:nvSpPr>
        <p:spPr bwMode="auto">
          <a:xfrm flipH="1">
            <a:off x="1351109" y="4565656"/>
            <a:ext cx="170230" cy="0"/>
          </a:xfrm>
          <a:prstGeom prst="line">
            <a:avLst/>
          </a:prstGeom>
          <a:noFill/>
          <a:ln w="25400">
            <a:solidFill>
              <a:srgbClr val="CB3668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19" name="Line 38"/>
          <p:cNvSpPr>
            <a:spLocks noChangeShapeType="1"/>
          </p:cNvSpPr>
          <p:nvPr/>
        </p:nvSpPr>
        <p:spPr bwMode="auto">
          <a:xfrm flipH="1">
            <a:off x="1344759" y="4741868"/>
            <a:ext cx="17023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GB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8720" name="TextBox 54"/>
          <p:cNvSpPr txBox="1">
            <a:spLocks/>
          </p:cNvSpPr>
          <p:nvPr/>
        </p:nvSpPr>
        <p:spPr bwMode="auto">
          <a:xfrm>
            <a:off x="108530" y="5712853"/>
            <a:ext cx="170230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1162050" algn="l"/>
              </a:tabLst>
            </a:pPr>
            <a:r>
              <a:rPr lang="en-GB" sz="900" b="1" u="sng" dirty="0">
                <a:solidFill>
                  <a:srgbClr val="000000"/>
                </a:solidFill>
                <a:ea typeface="ＭＳ Ｐゴシック" pitchFamily="34" charset="-128"/>
              </a:rPr>
              <a:t>Number at risk</a:t>
            </a:r>
            <a:endParaRPr lang="en-US" sz="900" b="1" u="sng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1" name="TextBox 54"/>
          <p:cNvSpPr txBox="1">
            <a:spLocks/>
          </p:cNvSpPr>
          <p:nvPr/>
        </p:nvSpPr>
        <p:spPr bwMode="auto">
          <a:xfrm>
            <a:off x="108530" y="5900178"/>
            <a:ext cx="170230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1162050" algn="l"/>
              </a:tabLst>
              <a:defRPr/>
            </a:pPr>
            <a:r>
              <a:rPr lang="en-GB" sz="900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Olaparib BRCAm</a:t>
            </a:r>
            <a:endParaRPr lang="en-US" sz="900" b="1" dirty="0">
              <a:solidFill>
                <a:srgbClr val="0000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8722" name="TextBox 54"/>
          <p:cNvSpPr txBox="1">
            <a:spLocks/>
          </p:cNvSpPr>
          <p:nvPr/>
        </p:nvSpPr>
        <p:spPr bwMode="auto">
          <a:xfrm>
            <a:off x="108530" y="6085916"/>
            <a:ext cx="170230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tabLst>
                <a:tab pos="1162050" algn="l"/>
              </a:tabLst>
            </a:pPr>
            <a:r>
              <a:rPr lang="en-GB" sz="900" b="1">
                <a:solidFill>
                  <a:srgbClr val="000000"/>
                </a:solidFill>
                <a:ea typeface="ＭＳ Ｐゴシック" pitchFamily="34" charset="-128"/>
              </a:rPr>
              <a:t>Placebo BRCAm</a:t>
            </a:r>
            <a:endParaRPr lang="en-US" sz="900" b="1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3" name="Text Box 11"/>
          <p:cNvSpPr txBox="1">
            <a:spLocks noChangeArrowheads="1"/>
          </p:cNvSpPr>
          <p:nvPr/>
        </p:nvSpPr>
        <p:spPr bwMode="auto">
          <a:xfrm>
            <a:off x="1256292" y="5901738"/>
            <a:ext cx="28678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900" b="1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74</a:t>
            </a:r>
          </a:p>
        </p:txBody>
      </p:sp>
      <p:sp>
        <p:nvSpPr>
          <p:cNvPr id="274" name="Text Box 11"/>
          <p:cNvSpPr txBox="1">
            <a:spLocks noChangeArrowheads="1"/>
          </p:cNvSpPr>
          <p:nvPr/>
        </p:nvSpPr>
        <p:spPr bwMode="auto">
          <a:xfrm>
            <a:off x="2302455" y="5901738"/>
            <a:ext cx="28678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900" b="1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59</a:t>
            </a:r>
          </a:p>
        </p:txBody>
      </p:sp>
      <p:sp>
        <p:nvSpPr>
          <p:cNvPr id="275" name="Text Box 11"/>
          <p:cNvSpPr txBox="1">
            <a:spLocks noChangeArrowheads="1"/>
          </p:cNvSpPr>
          <p:nvPr/>
        </p:nvSpPr>
        <p:spPr bwMode="auto">
          <a:xfrm>
            <a:off x="3348617" y="5901738"/>
            <a:ext cx="28678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900" b="1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33</a:t>
            </a:r>
          </a:p>
        </p:txBody>
      </p:sp>
      <p:sp>
        <p:nvSpPr>
          <p:cNvPr id="276" name="Text Box 11"/>
          <p:cNvSpPr txBox="1">
            <a:spLocks noChangeArrowheads="1"/>
          </p:cNvSpPr>
          <p:nvPr/>
        </p:nvSpPr>
        <p:spPr bwMode="auto">
          <a:xfrm>
            <a:off x="4396367" y="5901738"/>
            <a:ext cx="28678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900" b="1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14</a:t>
            </a:r>
          </a:p>
        </p:txBody>
      </p:sp>
      <p:sp>
        <p:nvSpPr>
          <p:cNvPr id="277" name="Text Box 11"/>
          <p:cNvSpPr txBox="1">
            <a:spLocks noChangeArrowheads="1"/>
          </p:cNvSpPr>
          <p:nvPr/>
        </p:nvSpPr>
        <p:spPr bwMode="auto">
          <a:xfrm>
            <a:off x="5442530" y="5901738"/>
            <a:ext cx="28678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900" b="1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4</a:t>
            </a:r>
          </a:p>
        </p:txBody>
      </p:sp>
      <p:sp>
        <p:nvSpPr>
          <p:cNvPr id="278" name="Text Box 11"/>
          <p:cNvSpPr txBox="1">
            <a:spLocks noChangeArrowheads="1"/>
          </p:cNvSpPr>
          <p:nvPr/>
        </p:nvSpPr>
        <p:spPr bwMode="auto">
          <a:xfrm>
            <a:off x="6488692" y="5901738"/>
            <a:ext cx="28678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900" b="1" dirty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0</a:t>
            </a:r>
          </a:p>
        </p:txBody>
      </p:sp>
      <p:sp>
        <p:nvSpPr>
          <p:cNvPr id="28729" name="Text Box 11"/>
          <p:cNvSpPr txBox="1">
            <a:spLocks noChangeArrowheads="1"/>
          </p:cNvSpPr>
          <p:nvPr/>
        </p:nvSpPr>
        <p:spPr bwMode="auto">
          <a:xfrm>
            <a:off x="1256292" y="6087475"/>
            <a:ext cx="28678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62</a:t>
            </a:r>
          </a:p>
        </p:txBody>
      </p:sp>
      <p:sp>
        <p:nvSpPr>
          <p:cNvPr id="28730" name="Text Box 11"/>
          <p:cNvSpPr txBox="1">
            <a:spLocks noChangeArrowheads="1"/>
          </p:cNvSpPr>
          <p:nvPr/>
        </p:nvSpPr>
        <p:spPr bwMode="auto">
          <a:xfrm>
            <a:off x="2302455" y="6087475"/>
            <a:ext cx="28678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35</a:t>
            </a:r>
          </a:p>
        </p:txBody>
      </p:sp>
      <p:sp>
        <p:nvSpPr>
          <p:cNvPr id="28731" name="Text Box 11"/>
          <p:cNvSpPr txBox="1">
            <a:spLocks noChangeArrowheads="1"/>
          </p:cNvSpPr>
          <p:nvPr/>
        </p:nvSpPr>
        <p:spPr bwMode="auto">
          <a:xfrm>
            <a:off x="3348617" y="6087475"/>
            <a:ext cx="28678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13</a:t>
            </a:r>
          </a:p>
        </p:txBody>
      </p:sp>
      <p:sp>
        <p:nvSpPr>
          <p:cNvPr id="28732" name="Text Box 11"/>
          <p:cNvSpPr txBox="1">
            <a:spLocks noChangeArrowheads="1"/>
          </p:cNvSpPr>
          <p:nvPr/>
        </p:nvSpPr>
        <p:spPr bwMode="auto">
          <a:xfrm>
            <a:off x="4396367" y="6087475"/>
            <a:ext cx="28678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2</a:t>
            </a:r>
          </a:p>
        </p:txBody>
      </p:sp>
      <p:sp>
        <p:nvSpPr>
          <p:cNvPr id="28733" name="Text Box 11"/>
          <p:cNvSpPr txBox="1">
            <a:spLocks noChangeArrowheads="1"/>
          </p:cNvSpPr>
          <p:nvPr/>
        </p:nvSpPr>
        <p:spPr bwMode="auto">
          <a:xfrm>
            <a:off x="5442530" y="6087475"/>
            <a:ext cx="28678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0</a:t>
            </a:r>
          </a:p>
        </p:txBody>
      </p:sp>
      <p:sp>
        <p:nvSpPr>
          <p:cNvPr id="28734" name="Text Box 11"/>
          <p:cNvSpPr txBox="1">
            <a:spLocks noChangeArrowheads="1"/>
          </p:cNvSpPr>
          <p:nvPr/>
        </p:nvSpPr>
        <p:spPr bwMode="auto">
          <a:xfrm>
            <a:off x="6488692" y="6087475"/>
            <a:ext cx="28678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b="1">
                <a:solidFill>
                  <a:srgbClr val="000000"/>
                </a:solidFill>
                <a:ea typeface="ＭＳ Ｐゴシック" pitchFamily="34" charset="-128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3766" y="6386052"/>
            <a:ext cx="398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000000"/>
                </a:solidFill>
                <a:cs typeface="Times New Roman"/>
              </a:rPr>
              <a:t>Ledermann</a:t>
            </a:r>
            <a:r>
              <a:rPr lang="en-US" b="1" i="1" dirty="0" smtClean="0">
                <a:solidFill>
                  <a:srgbClr val="000000"/>
                </a:solidFill>
                <a:cs typeface="Times New Roman"/>
              </a:rPr>
              <a:t> J et al, Lancet </a:t>
            </a:r>
            <a:r>
              <a:rPr lang="en-US" b="1" i="1" dirty="0" err="1" smtClean="0">
                <a:solidFill>
                  <a:srgbClr val="000000"/>
                </a:solidFill>
                <a:cs typeface="Times New Roman"/>
              </a:rPr>
              <a:t>Oncol</a:t>
            </a:r>
            <a:r>
              <a:rPr lang="en-US" b="1" i="1" dirty="0" smtClean="0">
                <a:solidFill>
                  <a:srgbClr val="000000"/>
                </a:solidFill>
                <a:cs typeface="Times New Roman"/>
              </a:rPr>
              <a:t>, 2014</a:t>
            </a:r>
            <a:endParaRPr lang="en-US" b="1" i="1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152785" y="2420785"/>
            <a:ext cx="27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prstClr val="black"/>
                </a:solidFill>
                <a:cs typeface="Arial" charset="0"/>
              </a:rPr>
              <a:t>HR=0.18</a:t>
            </a:r>
            <a:br>
              <a:rPr lang="en-GB" sz="1400" b="1" dirty="0">
                <a:solidFill>
                  <a:prstClr val="black"/>
                </a:solidFill>
                <a:cs typeface="Arial" charset="0"/>
              </a:rPr>
            </a:br>
            <a:r>
              <a:rPr lang="en-GB" sz="1400" b="1" dirty="0">
                <a:solidFill>
                  <a:prstClr val="black"/>
                </a:solidFill>
                <a:cs typeface="Arial" charset="0"/>
              </a:rPr>
              <a:t>95% CI (0.11, 0.31); </a:t>
            </a:r>
            <a:r>
              <a:rPr lang="en-GB" sz="1400" b="1" i="1" dirty="0">
                <a:solidFill>
                  <a:prstClr val="black"/>
                </a:solidFill>
                <a:cs typeface="Arial" charset="0"/>
              </a:rPr>
              <a:t>P</a:t>
            </a:r>
            <a:r>
              <a:rPr lang="en-GB" sz="1400" b="1" dirty="0">
                <a:solidFill>
                  <a:prstClr val="black"/>
                </a:solidFill>
                <a:cs typeface="Arial" charset="0"/>
              </a:rPr>
              <a:t>&lt;0.00001</a:t>
            </a:r>
          </a:p>
        </p:txBody>
      </p:sp>
      <p:sp>
        <p:nvSpPr>
          <p:cNvPr id="176" name="Rettangolo 175"/>
          <p:cNvSpPr/>
          <p:nvPr/>
        </p:nvSpPr>
        <p:spPr>
          <a:xfrm>
            <a:off x="285384" y="1108365"/>
            <a:ext cx="5613109" cy="468864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graphicFrame>
        <p:nvGraphicFramePr>
          <p:cNvPr id="177" name="Tabella 1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811137"/>
              </p:ext>
            </p:extLst>
          </p:nvPr>
        </p:nvGraphicFramePr>
        <p:xfrm>
          <a:off x="5149062" y="2039670"/>
          <a:ext cx="3924746" cy="180339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23109"/>
                <a:gridCol w="1139707"/>
                <a:gridCol w="1561930"/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b="1" i="1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                            </a:t>
                      </a:r>
                      <a:r>
                        <a:rPr lang="en-GB" sz="1400" b="1" i="1" dirty="0" err="1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BRCA</a:t>
                      </a:r>
                      <a:r>
                        <a:rPr lang="en-GB" sz="1400" b="1" i="0" dirty="0" err="1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</a:t>
                      </a:r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(n=136)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Olaparib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Placebo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Events: total patients (%)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26:74 (35.1)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46:62 (74.2)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Median PFS (months)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11.2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4.3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Freccia giù 11"/>
          <p:cNvSpPr/>
          <p:nvPr/>
        </p:nvSpPr>
        <p:spPr>
          <a:xfrm>
            <a:off x="3314362" y="1758775"/>
            <a:ext cx="321040" cy="6620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11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7338" y="939896"/>
            <a:ext cx="69273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400" b="1" dirty="0">
                <a:ea typeface="Calibri" charset="0"/>
                <a:cs typeface="Calibri" charset="0"/>
              </a:rPr>
              <a:t>9.3 Terapia di II linea</a:t>
            </a:r>
            <a:endParaRPr lang="it-IT" altLang="x-none" sz="1400" b="1" dirty="0">
              <a:ea typeface="Calibri" charset="0"/>
              <a:cs typeface="Calibri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x-none" altLang="x-none" sz="1400" b="1" dirty="0">
              <a:ea typeface="Calibri" charset="0"/>
              <a:cs typeface="Calibri" charset="0"/>
            </a:endParaRPr>
          </a:p>
          <a:p>
            <a:r>
              <a:rPr lang="it-IT" sz="1500" dirty="0" smtClean="0">
                <a:ea typeface="Calibri" charset="0"/>
                <a:cs typeface="Calibri" charset="0"/>
              </a:rPr>
              <a:t>Il test BRCA è raccomandato a tutte le pazienti con carcinoma ovarico non </a:t>
            </a:r>
            <a:r>
              <a:rPr lang="it-IT" sz="1500" dirty="0" err="1" smtClean="0">
                <a:ea typeface="Calibri" charset="0"/>
                <a:cs typeface="Calibri" charset="0"/>
              </a:rPr>
              <a:t>mucinoso</a:t>
            </a:r>
            <a:r>
              <a:rPr lang="it-IT" sz="1500" dirty="0" smtClean="0">
                <a:ea typeface="Calibri" charset="0"/>
                <a:cs typeface="Calibri" charset="0"/>
              </a:rPr>
              <a:t>, non </a:t>
            </a:r>
            <a:r>
              <a:rPr lang="it-IT" sz="1500" dirty="0" err="1" smtClean="0">
                <a:ea typeface="Calibri" charset="0"/>
                <a:cs typeface="Calibri" charset="0"/>
              </a:rPr>
              <a:t>border</a:t>
            </a:r>
            <a:r>
              <a:rPr lang="it-IT" sz="1500" dirty="0" smtClean="0">
                <a:ea typeface="Calibri" charset="0"/>
                <a:cs typeface="Calibri" charset="0"/>
              </a:rPr>
              <a:t>-line in quanto, oltre a rappresentare uno strumento di prevenzione, può essere di aiuto nella programmazione terapeutica.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x-none" altLang="x-none" sz="1500" dirty="0">
              <a:ea typeface="Calibri" charset="0"/>
              <a:cs typeface="Calibri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38" y="195754"/>
            <a:ext cx="1529623" cy="744142"/>
          </a:xfrm>
          <a:prstGeom prst="rect">
            <a:avLst/>
          </a:prstGeom>
        </p:spPr>
      </p:pic>
      <p:graphicFrame>
        <p:nvGraphicFramePr>
          <p:cNvPr id="6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1817588"/>
              </p:ext>
            </p:extLst>
          </p:nvPr>
        </p:nvGraphicFramePr>
        <p:xfrm>
          <a:off x="324338" y="2624550"/>
          <a:ext cx="7727462" cy="377365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85701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0"/>
                    </a:ext>
                  </a:extLst>
                </a:gridCol>
                <a:gridCol w="4511785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1"/>
                    </a:ext>
                  </a:extLst>
                </a:gridCol>
                <a:gridCol w="1829976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2"/>
                    </a:ext>
                  </a:extLst>
                </a:gridCol>
              </a:tblGrid>
              <a:tr h="725659">
                <a:tc>
                  <a:txBody>
                    <a:bodyPr/>
                    <a:lstStyle/>
                    <a:p>
                      <a:pPr marL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Qualità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dell’evidenza</a:t>
                      </a:r>
                      <a:r>
                        <a:rPr lang="en-US" sz="1400" dirty="0">
                          <a:effectLst/>
                        </a:rPr>
                        <a:t> SIGN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Raccomandazione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clinica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Forza della raccomandazione clinica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0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Nelle pazienti con malattia platino- refrattaria/resistente con indicazione alla chemioterapia, dovrebbe essere preso in considerazione un trattamento </a:t>
                      </a:r>
                      <a:r>
                        <a:rPr lang="it-IT" sz="1400" dirty="0" err="1">
                          <a:effectLst/>
                        </a:rPr>
                        <a:t>monochemioterapico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Positiva forte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1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Nelle pazienti con malattia platino-sensibile, dovrebbe essere preso in considerazione un trattamento con </a:t>
                      </a:r>
                      <a:r>
                        <a:rPr lang="it-IT" sz="1400" dirty="0" err="1">
                          <a:effectLst/>
                        </a:rPr>
                        <a:t>carboplatino</a:t>
                      </a:r>
                      <a:r>
                        <a:rPr lang="it-IT" sz="1400" dirty="0">
                          <a:effectLst/>
                        </a:rPr>
                        <a:t> in combinazione con </a:t>
                      </a:r>
                      <a:r>
                        <a:rPr lang="it-IT" sz="1400" dirty="0" err="1">
                          <a:effectLst/>
                        </a:rPr>
                        <a:t>paclitaxel</a:t>
                      </a:r>
                      <a:r>
                        <a:rPr lang="it-IT" sz="1400" dirty="0">
                          <a:effectLst/>
                        </a:rPr>
                        <a:t>, </a:t>
                      </a:r>
                      <a:r>
                        <a:rPr lang="it-IT" sz="1400" dirty="0" err="1">
                          <a:effectLst/>
                        </a:rPr>
                        <a:t>gemcitabina</a:t>
                      </a:r>
                      <a:r>
                        <a:rPr lang="it-IT" sz="1400" dirty="0">
                          <a:effectLst/>
                        </a:rPr>
                        <a:t> o </a:t>
                      </a:r>
                      <a:r>
                        <a:rPr lang="it-IT" sz="1400" dirty="0" err="1">
                          <a:effectLst/>
                        </a:rPr>
                        <a:t>doxorubicina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pegilata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Positiva forte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2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Nelle pazienti non pretrattate con </a:t>
                      </a:r>
                      <a:r>
                        <a:rPr lang="it-IT" sz="1400" dirty="0" err="1">
                          <a:effectLst/>
                        </a:rPr>
                        <a:t>bevacizumab</a:t>
                      </a:r>
                      <a:r>
                        <a:rPr lang="it-IT" sz="1400" dirty="0">
                          <a:effectLst/>
                        </a:rPr>
                        <a:t>, </a:t>
                      </a:r>
                      <a:r>
                        <a:rPr lang="it-IT" sz="1400" dirty="0" err="1">
                          <a:effectLst/>
                        </a:rPr>
                        <a:t>bevacizumab</a:t>
                      </a:r>
                      <a:r>
                        <a:rPr lang="it-IT" sz="1400" dirty="0">
                          <a:effectLst/>
                        </a:rPr>
                        <a:t> dovrebbe essere preso in considerazione in associazione alla chemioterapia e continuato come mantenimento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Positiva forte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3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Nelle pazienti con mutazione di BRCA, olaparib dovrebbe essere preso in considerazione dopo la chemioterapia e continuato come mantenimento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Positiva </a:t>
                      </a:r>
                      <a:r>
                        <a:rPr lang="it-IT" sz="1400" dirty="0" smtClean="0">
                          <a:effectLst/>
                        </a:rPr>
                        <a:t>forte*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4121217438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Nelle pazienti con recidiva tra 6 e 12 mesi, non candidate a platino, dovrebbe essere presa in considerazione la combinazione di </a:t>
                      </a:r>
                      <a:r>
                        <a:rPr lang="it-IT" sz="1400" dirty="0" err="1">
                          <a:effectLst/>
                        </a:rPr>
                        <a:t>trabectedina</a:t>
                      </a:r>
                      <a:r>
                        <a:rPr lang="it-IT" sz="1400" dirty="0">
                          <a:effectLst/>
                        </a:rPr>
                        <a:t> e </a:t>
                      </a:r>
                      <a:r>
                        <a:rPr lang="it-IT" sz="1400" dirty="0" err="1">
                          <a:effectLst/>
                        </a:rPr>
                        <a:t>doxorubicina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pegilata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Positiva forte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4"/>
                  </a:ext>
                </a:extLst>
              </a:tr>
            </a:tbl>
          </a:graphicData>
        </a:graphic>
      </p:graphicFrame>
      <p:sp>
        <p:nvSpPr>
          <p:cNvPr id="7" name="Freccia giù 6"/>
          <p:cNvSpPr/>
          <p:nvPr/>
        </p:nvSpPr>
        <p:spPr>
          <a:xfrm>
            <a:off x="4572000" y="2057400"/>
            <a:ext cx="546100" cy="1066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97338" y="5156200"/>
            <a:ext cx="8210062" cy="7112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292100" y="6477000"/>
            <a:ext cx="3315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* anche in presenza di mutazioni somatiche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2444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3918" y="-61583"/>
            <a:ext cx="8415338" cy="111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0000"/>
                </a:solidFill>
                <a:latin typeface="+mn-lt"/>
              </a:rPr>
              <a:t>Study 19 OS analyses</a:t>
            </a:r>
          </a:p>
        </p:txBody>
      </p:sp>
      <p:sp>
        <p:nvSpPr>
          <p:cNvPr id="5" name="Subtitle 6"/>
          <p:cNvSpPr txBox="1">
            <a:spLocks/>
          </p:cNvSpPr>
          <p:nvPr/>
        </p:nvSpPr>
        <p:spPr bwMode="auto">
          <a:xfrm>
            <a:off x="-619241" y="5595302"/>
            <a:ext cx="756293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1600" dirty="0">
                <a:ea typeface="ＭＳ Ｐゴシック" pitchFamily="80" charset="-128"/>
                <a:cs typeface="ＭＳ Ｐゴシック" pitchFamily="80" charset="-128"/>
              </a:rPr>
              <a:t>              CI, confidence interval; DCO, data cut-off; FSI, first subject; OS, overall survival</a:t>
            </a:r>
            <a:endParaRPr lang="en-US" sz="1600" i="1" baseline="30000" dirty="0">
              <a:ea typeface="ＭＳ Ｐゴシック" pitchFamily="80" charset="-128"/>
              <a:cs typeface="ＭＳ Ｐゴシック" pitchFamily="80" charset="-128"/>
            </a:endParaRPr>
          </a:p>
        </p:txBody>
      </p:sp>
      <p:sp>
        <p:nvSpPr>
          <p:cNvPr id="6" name="Rectangle 28"/>
          <p:cNvSpPr/>
          <p:nvPr/>
        </p:nvSpPr>
        <p:spPr>
          <a:xfrm>
            <a:off x="6223489" y="3857346"/>
            <a:ext cx="2665665" cy="1090749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>
                <a:solidFill>
                  <a:schemeClr val="tx1"/>
                </a:solidFill>
              </a:rPr>
              <a:t>OS data maturity: 77%</a:t>
            </a:r>
          </a:p>
          <a:p>
            <a:pPr algn="ctr"/>
            <a:r>
              <a:rPr lang="en-GB" sz="1400">
                <a:solidFill>
                  <a:schemeClr val="tx1"/>
                </a:solidFill>
              </a:rPr>
              <a:t>Alpha (two-sided) = 0.95%</a:t>
            </a:r>
          </a:p>
          <a:p>
            <a:pPr algn="ctr"/>
            <a:r>
              <a:rPr lang="en-GB" sz="1400" b="1">
                <a:solidFill>
                  <a:schemeClr val="tx1"/>
                </a:solidFill>
              </a:rPr>
              <a:t>Additional follow-up </a:t>
            </a:r>
            <a:r>
              <a:rPr lang="en-GB" sz="1400">
                <a:solidFill>
                  <a:schemeClr val="tx1"/>
                </a:solidFill>
              </a:rPr>
              <a:t>since previous analysis = </a:t>
            </a:r>
            <a:r>
              <a:rPr lang="en-GB" sz="1400" b="1">
                <a:solidFill>
                  <a:schemeClr val="tx1"/>
                </a:solidFill>
              </a:rPr>
              <a:t>3 years</a:t>
            </a:r>
          </a:p>
        </p:txBody>
      </p:sp>
      <p:sp>
        <p:nvSpPr>
          <p:cNvPr id="7" name="Rectangle 8"/>
          <p:cNvSpPr/>
          <p:nvPr/>
        </p:nvSpPr>
        <p:spPr>
          <a:xfrm rot="16200000">
            <a:off x="4485857" y="-1281512"/>
            <a:ext cx="45719" cy="8429597"/>
          </a:xfrm>
          <a:prstGeom prst="rect">
            <a:avLst/>
          </a:prstGeom>
          <a:solidFill>
            <a:srgbClr val="145987"/>
          </a:solidFill>
          <a:ln>
            <a:solidFill>
              <a:srgbClr val="1459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Rectangle 9"/>
          <p:cNvSpPr/>
          <p:nvPr/>
        </p:nvSpPr>
        <p:spPr>
          <a:xfrm rot="16200000" flipV="1">
            <a:off x="-275752" y="2931270"/>
            <a:ext cx="1176620" cy="45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Rectangle 10"/>
          <p:cNvSpPr/>
          <p:nvPr/>
        </p:nvSpPr>
        <p:spPr>
          <a:xfrm rot="16200000" flipV="1">
            <a:off x="1324706" y="2935758"/>
            <a:ext cx="1176620" cy="45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Rectangle 11"/>
          <p:cNvSpPr/>
          <p:nvPr/>
        </p:nvSpPr>
        <p:spPr>
          <a:xfrm rot="16200000" flipV="1">
            <a:off x="3984381" y="2940049"/>
            <a:ext cx="1176620" cy="45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Isosceles Triangle 14"/>
          <p:cNvSpPr/>
          <p:nvPr/>
        </p:nvSpPr>
        <p:spPr>
          <a:xfrm rot="5400000">
            <a:off x="8653093" y="2853186"/>
            <a:ext cx="228600" cy="152400"/>
          </a:xfrm>
          <a:prstGeom prst="triangle">
            <a:avLst/>
          </a:prstGeom>
          <a:solidFill>
            <a:srgbClr val="145987"/>
          </a:solidFill>
          <a:ln>
            <a:solidFill>
              <a:srgbClr val="1459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174678" y="206681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28 Aug 2008</a:t>
            </a:r>
          </a:p>
        </p:txBody>
      </p:sp>
      <p:sp>
        <p:nvSpPr>
          <p:cNvPr id="13" name="TextBox 17"/>
          <p:cNvSpPr txBox="1"/>
          <p:nvPr/>
        </p:nvSpPr>
        <p:spPr>
          <a:xfrm>
            <a:off x="1784130" y="2075505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tx2"/>
                </a:solidFill>
              </a:rPr>
              <a:t>31 Oct 2011</a:t>
            </a:r>
          </a:p>
        </p:txBody>
      </p:sp>
      <p:sp>
        <p:nvSpPr>
          <p:cNvPr id="14" name="TextBox 18"/>
          <p:cNvSpPr txBox="1"/>
          <p:nvPr/>
        </p:nvSpPr>
        <p:spPr>
          <a:xfrm>
            <a:off x="4449848" y="2097981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tx2"/>
                </a:solidFill>
              </a:rPr>
              <a:t>26 Nov 2012</a:t>
            </a:r>
          </a:p>
        </p:txBody>
      </p:sp>
      <p:sp>
        <p:nvSpPr>
          <p:cNvPr id="15" name="TextBox 20"/>
          <p:cNvSpPr txBox="1"/>
          <p:nvPr/>
        </p:nvSpPr>
        <p:spPr>
          <a:xfrm>
            <a:off x="102843" y="355564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FSI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607012" y="3780639"/>
            <a:ext cx="2542585" cy="1153327"/>
            <a:chOff x="607012" y="3838322"/>
            <a:chExt cx="2542585" cy="1153327"/>
          </a:xfrm>
        </p:grpSpPr>
        <p:sp>
          <p:nvSpPr>
            <p:cNvPr id="17" name="Rectangle 22"/>
            <p:cNvSpPr/>
            <p:nvPr/>
          </p:nvSpPr>
          <p:spPr>
            <a:xfrm>
              <a:off x="607012" y="3900900"/>
              <a:ext cx="2542585" cy="109074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OS data maturity: 38%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Alpha (two-sided) = 0.1%</a:t>
              </a:r>
            </a:p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HR=0.94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95% CI: 0.63-1.39, p=0.75</a:t>
              </a:r>
              <a:r>
                <a:rPr lang="en-GB" sz="1400" baseline="30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9"/>
            <p:cNvSpPr/>
            <p:nvPr/>
          </p:nvSpPr>
          <p:spPr>
            <a:xfrm>
              <a:off x="645493" y="3838322"/>
              <a:ext cx="304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12700">
                    <a:solidFill>
                      <a:schemeClr val="tx1"/>
                    </a:solidFill>
                    <a:prstDash val="solid"/>
                  </a:ln>
                </a:rPr>
                <a:t>1</a:t>
              </a: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3338555" y="3759936"/>
            <a:ext cx="2469055" cy="1172920"/>
            <a:chOff x="3275181" y="3817619"/>
            <a:chExt cx="2469055" cy="1172920"/>
          </a:xfrm>
        </p:grpSpPr>
        <p:sp>
          <p:nvSpPr>
            <p:cNvPr id="20" name="Rectangle 31"/>
            <p:cNvSpPr/>
            <p:nvPr/>
          </p:nvSpPr>
          <p:spPr>
            <a:xfrm>
              <a:off x="3290209" y="3899790"/>
              <a:ext cx="2454027" cy="109074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OS data maturity: 58%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Alpha (two-sided) = 3%</a:t>
              </a:r>
            </a:p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HR=0.88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95% CI: 0.64-1.21, p=0.44</a:t>
              </a:r>
              <a:r>
                <a:rPr lang="en-GB" sz="1400" baseline="30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Rectangle 32"/>
            <p:cNvSpPr/>
            <p:nvPr/>
          </p:nvSpPr>
          <p:spPr>
            <a:xfrm>
              <a:off x="3275181" y="3817619"/>
              <a:ext cx="3048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2700">
                    <a:solidFill>
                      <a:schemeClr val="tx1"/>
                    </a:solidFill>
                    <a:prstDash val="solid"/>
                  </a:ln>
                </a:rPr>
                <a:t>2</a:t>
              </a:r>
            </a:p>
          </p:txBody>
        </p:sp>
      </p:grpSp>
      <p:sp>
        <p:nvSpPr>
          <p:cNvPr id="22" name="Rectangle 24"/>
          <p:cNvSpPr/>
          <p:nvPr/>
        </p:nvSpPr>
        <p:spPr>
          <a:xfrm rot="16200000" flipV="1">
            <a:off x="6950226" y="2944470"/>
            <a:ext cx="1176620" cy="45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TextBox 27"/>
          <p:cNvSpPr txBox="1"/>
          <p:nvPr/>
        </p:nvSpPr>
        <p:spPr>
          <a:xfrm>
            <a:off x="7395598" y="209262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tx2"/>
                </a:solidFill>
              </a:rPr>
              <a:t>30 Sep 2015</a:t>
            </a:r>
          </a:p>
        </p:txBody>
      </p:sp>
      <p:sp>
        <p:nvSpPr>
          <p:cNvPr id="24" name="Rectangle 29"/>
          <p:cNvSpPr/>
          <p:nvPr/>
        </p:nvSpPr>
        <p:spPr>
          <a:xfrm>
            <a:off x="6227823" y="3768649"/>
            <a:ext cx="304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12700">
                  <a:solidFill>
                    <a:schemeClr val="tx1"/>
                  </a:solidFill>
                  <a:prstDash val="solid"/>
                </a:ln>
              </a:rPr>
              <a:t>3</a:t>
            </a:r>
          </a:p>
        </p:txBody>
      </p:sp>
      <p:sp>
        <p:nvSpPr>
          <p:cNvPr id="25" name="TextBox 34"/>
          <p:cNvSpPr txBox="1"/>
          <p:nvPr/>
        </p:nvSpPr>
        <p:spPr>
          <a:xfrm>
            <a:off x="1626220" y="3571228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tx2"/>
                </a:solidFill>
              </a:rPr>
              <a:t>DCO</a:t>
            </a:r>
          </a:p>
        </p:txBody>
      </p:sp>
      <p:sp>
        <p:nvSpPr>
          <p:cNvPr id="26" name="TextBox 35"/>
          <p:cNvSpPr txBox="1"/>
          <p:nvPr/>
        </p:nvSpPr>
        <p:spPr>
          <a:xfrm>
            <a:off x="4299586" y="3566884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tx2"/>
                </a:solidFill>
              </a:rPr>
              <a:t>DCO</a:t>
            </a:r>
          </a:p>
        </p:txBody>
      </p:sp>
      <p:sp>
        <p:nvSpPr>
          <p:cNvPr id="27" name="TextBox 36"/>
          <p:cNvSpPr txBox="1"/>
          <p:nvPr/>
        </p:nvSpPr>
        <p:spPr>
          <a:xfrm>
            <a:off x="7247254" y="3569071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tx2"/>
                </a:solidFill>
              </a:rPr>
              <a:t>DCO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70384" y="6404240"/>
            <a:ext cx="8818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b="1" i="1" dirty="0">
                <a:ea typeface="ＭＳ Ｐゴシック" pitchFamily="80" charset="-128"/>
                <a:cs typeface="ＭＳ Ｐゴシック" pitchFamily="80" charset="-128"/>
              </a:rPr>
              <a:t>1. Ledermann J et al. New </a:t>
            </a:r>
            <a:r>
              <a:rPr lang="en-US" b="1" i="1" dirty="0" err="1">
                <a:ea typeface="ＭＳ Ｐゴシック" pitchFamily="80" charset="-128"/>
                <a:cs typeface="ＭＳ Ｐゴシック" pitchFamily="80" charset="-128"/>
              </a:rPr>
              <a:t>Engl</a:t>
            </a:r>
            <a:r>
              <a:rPr lang="en-US" b="1" i="1" dirty="0">
                <a:ea typeface="ＭＳ Ｐゴシック" pitchFamily="80" charset="-128"/>
                <a:cs typeface="ＭＳ Ｐゴシック" pitchFamily="80" charset="-128"/>
              </a:rPr>
              <a:t> J Med </a:t>
            </a:r>
            <a:r>
              <a:rPr lang="en-US" b="1" i="1" dirty="0" smtClean="0">
                <a:ea typeface="ＭＳ Ｐゴシック" pitchFamily="80" charset="-128"/>
                <a:cs typeface="ＭＳ Ｐゴシック" pitchFamily="80" charset="-128"/>
              </a:rPr>
              <a:t>2012</a:t>
            </a:r>
            <a:r>
              <a:rPr lang="en-GB" b="1" i="1" dirty="0" smtClean="0"/>
              <a:t>; </a:t>
            </a:r>
            <a:r>
              <a:rPr lang="en-GB" b="1" i="1" dirty="0"/>
              <a:t>2. Ledermann J et al. Lancet </a:t>
            </a:r>
            <a:r>
              <a:rPr lang="en-GB" b="1" i="1" dirty="0" err="1"/>
              <a:t>Oncol</a:t>
            </a:r>
            <a:r>
              <a:rPr lang="en-GB" b="1" i="1" dirty="0"/>
              <a:t> </a:t>
            </a:r>
            <a:r>
              <a:rPr lang="en-GB" b="1" i="1" dirty="0" smtClean="0"/>
              <a:t>2014</a:t>
            </a:r>
            <a:endParaRPr lang="en-US" b="1" i="1" baseline="30000" dirty="0">
              <a:ea typeface="ＭＳ Ｐゴシック" pitchFamily="80" charset="-128"/>
              <a:cs typeface="ＭＳ Ｐゴシック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32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61017"/>
              </p:ext>
            </p:extLst>
          </p:nvPr>
        </p:nvGraphicFramePr>
        <p:xfrm>
          <a:off x="4855962" y="2039670"/>
          <a:ext cx="3924746" cy="180339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23109"/>
                <a:gridCol w="1139707"/>
                <a:gridCol w="1561930"/>
              </a:tblGrid>
              <a:tr h="0">
                <a:tc gridSpan="3">
                  <a:txBody>
                    <a:bodyPr/>
                    <a:lstStyle/>
                    <a:p>
                      <a:pPr lvl="2" algn="ctr"/>
                      <a:r>
                        <a:rPr lang="en-GB" sz="1400" b="1" i="1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BRCAm (n=136)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Olaparib</a:t>
                      </a:r>
                    </a:p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(n=74)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Placebo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(n=62)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Deaths, n (%)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47</a:t>
                      </a:r>
                      <a:r>
                        <a:rPr lang="en-GB" sz="1400" b="0" i="0" baseline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(64)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48 (77)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Median OS (months)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34.9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30.2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Rettangolo 4"/>
          <p:cNvSpPr/>
          <p:nvPr/>
        </p:nvSpPr>
        <p:spPr>
          <a:xfrm>
            <a:off x="1911692" y="513855"/>
            <a:ext cx="5354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000000"/>
                </a:solidFill>
              </a:rPr>
              <a:t>OS in </a:t>
            </a:r>
            <a:r>
              <a:rPr lang="en-GB" sz="3600" b="1" dirty="0" err="1" smtClean="0">
                <a:solidFill>
                  <a:srgbClr val="000000"/>
                </a:solidFill>
              </a:rPr>
              <a:t>BRCAm</a:t>
            </a:r>
            <a:r>
              <a:rPr lang="en-GB" sz="3600" b="1" dirty="0" smtClean="0">
                <a:solidFill>
                  <a:srgbClr val="000000"/>
                </a:solidFill>
              </a:rPr>
              <a:t> population</a:t>
            </a:r>
            <a:endParaRPr lang="en-GB" sz="3600" b="1" dirty="0">
              <a:solidFill>
                <a:srgbClr val="000000"/>
              </a:solidFill>
            </a:endParaRPr>
          </a:p>
        </p:txBody>
      </p:sp>
      <p:pic>
        <p:nvPicPr>
          <p:cNvPr id="7" name="Immagine 6" descr="Schermata 2017-05-14 alle 11.03.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23823" r="29988" b="52740"/>
          <a:stretch/>
        </p:blipFill>
        <p:spPr>
          <a:xfrm>
            <a:off x="4401600" y="4422831"/>
            <a:ext cx="4674668" cy="172211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31394" y="6358049"/>
            <a:ext cx="3864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Ledermann</a:t>
            </a:r>
            <a:r>
              <a:rPr lang="en-GB" b="1" i="1" dirty="0"/>
              <a:t> J et al. Lancet </a:t>
            </a:r>
            <a:r>
              <a:rPr lang="en-GB" b="1" i="1" dirty="0" err="1"/>
              <a:t>Oncol</a:t>
            </a:r>
            <a:r>
              <a:rPr lang="en-GB" b="1" i="1" dirty="0"/>
              <a:t> </a:t>
            </a:r>
            <a:r>
              <a:rPr lang="en-GB" b="1" i="1" dirty="0" smtClean="0"/>
              <a:t>2016</a:t>
            </a:r>
            <a:endParaRPr lang="it-IT" dirty="0"/>
          </a:p>
        </p:txBody>
      </p:sp>
      <p:pic>
        <p:nvPicPr>
          <p:cNvPr id="9" name="Immagine 8" descr="Schermata 2017-05-14 alle 11.03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4" t="30368" r="30555" b="22876"/>
          <a:stretch/>
        </p:blipFill>
        <p:spPr>
          <a:xfrm>
            <a:off x="-18143" y="3192953"/>
            <a:ext cx="4550996" cy="294477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06400" y="223975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Maturity: 70%</a:t>
            </a:r>
          </a:p>
          <a:p>
            <a:pPr algn="ctr"/>
            <a:r>
              <a:rPr lang="en-GB" dirty="0"/>
              <a:t>Criterion for statistical significance </a:t>
            </a:r>
          </a:p>
          <a:p>
            <a:pPr algn="ctr"/>
            <a:r>
              <a:rPr lang="en-GB" dirty="0"/>
              <a:t>not met (p&lt;0.0095)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453449" y="3987003"/>
            <a:ext cx="4741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/>
              <a:t>Summary</a:t>
            </a:r>
            <a:r>
              <a:rPr lang="it-IT" sz="1200" b="1" dirty="0"/>
              <a:t> of the </a:t>
            </a:r>
            <a:r>
              <a:rPr lang="it-IT" sz="1200" b="1" dirty="0" err="1"/>
              <a:t>Cox</a:t>
            </a:r>
            <a:r>
              <a:rPr lang="it-IT" sz="1200" b="1" dirty="0"/>
              <a:t> </a:t>
            </a:r>
            <a:r>
              <a:rPr lang="it-IT" sz="1200" b="1" dirty="0" err="1"/>
              <a:t>proportional</a:t>
            </a:r>
            <a:r>
              <a:rPr lang="it-IT" sz="1200" b="1" dirty="0"/>
              <a:t> </a:t>
            </a:r>
            <a:r>
              <a:rPr lang="it-IT" sz="1200" b="1" dirty="0" err="1"/>
              <a:t>hazards</a:t>
            </a:r>
            <a:r>
              <a:rPr lang="it-IT" sz="1200" b="1" dirty="0"/>
              <a:t> </a:t>
            </a:r>
            <a:r>
              <a:rPr lang="it-IT" sz="1200" b="1" dirty="0" err="1"/>
              <a:t>analysis</a:t>
            </a:r>
            <a:r>
              <a:rPr lang="it-IT" sz="1200" b="1" dirty="0"/>
              <a:t> of </a:t>
            </a:r>
            <a:r>
              <a:rPr lang="it-IT" sz="1200" b="1" dirty="0" smtClean="0"/>
              <a:t>OS</a:t>
            </a:r>
          </a:p>
          <a:p>
            <a:pPr algn="ctr"/>
            <a:r>
              <a:rPr lang="it-IT" sz="1200" b="1" dirty="0" smtClean="0"/>
              <a:t>in </a:t>
            </a:r>
            <a:r>
              <a:rPr lang="it-IT" sz="1200" b="1" dirty="0"/>
              <a:t>the </a:t>
            </a:r>
            <a:r>
              <a:rPr lang="it-IT" sz="1200" b="1" dirty="0" err="1"/>
              <a:t>overall</a:t>
            </a:r>
            <a:r>
              <a:rPr lang="it-IT" sz="1200" b="1" dirty="0"/>
              <a:t> </a:t>
            </a:r>
            <a:r>
              <a:rPr lang="it-IT" sz="1200" b="1" dirty="0" err="1"/>
              <a:t>study</a:t>
            </a:r>
            <a:r>
              <a:rPr lang="it-IT" sz="1200" b="1" dirty="0"/>
              <a:t> </a:t>
            </a:r>
            <a:r>
              <a:rPr lang="it-IT" sz="1200" b="1" dirty="0" err="1" smtClean="0"/>
              <a:t>population</a:t>
            </a:r>
            <a:r>
              <a:rPr lang="it-IT" sz="1200" b="1" dirty="0"/>
              <a:t> </a:t>
            </a:r>
            <a:r>
              <a:rPr lang="it-IT" sz="1200" b="1" dirty="0" smtClean="0"/>
              <a:t>and </a:t>
            </a:r>
            <a:r>
              <a:rPr lang="it-IT" sz="1200" b="1" dirty="0" err="1" smtClean="0"/>
              <a:t>different</a:t>
            </a:r>
            <a:r>
              <a:rPr lang="it-IT" sz="1200" b="1" dirty="0" smtClean="0"/>
              <a:t> </a:t>
            </a:r>
            <a:r>
              <a:rPr lang="it-IT" sz="1200" b="1" dirty="0" err="1"/>
              <a:t>BRCAm</a:t>
            </a:r>
            <a:r>
              <a:rPr lang="it-IT" sz="1200" b="1" dirty="0"/>
              <a:t> </a:t>
            </a:r>
            <a:r>
              <a:rPr lang="it-IT" sz="1200" b="1" dirty="0" err="1"/>
              <a:t>subgroups</a:t>
            </a:r>
            <a:endParaRPr lang="it-IT" sz="1200" b="1" dirty="0"/>
          </a:p>
        </p:txBody>
      </p:sp>
      <p:sp>
        <p:nvSpPr>
          <p:cNvPr id="12" name="Freccia sinistra 11"/>
          <p:cNvSpPr/>
          <p:nvPr/>
        </p:nvSpPr>
        <p:spPr>
          <a:xfrm>
            <a:off x="6573779" y="6217514"/>
            <a:ext cx="2371757" cy="32196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5-14 alle 10.15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9" t="21630" r="42408" b="36889"/>
          <a:stretch/>
        </p:blipFill>
        <p:spPr>
          <a:xfrm>
            <a:off x="4304768" y="4097195"/>
            <a:ext cx="4673600" cy="282027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1269" y="6430579"/>
            <a:ext cx="3057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i="1" dirty="0" err="1" smtClean="0"/>
              <a:t>Matulonis</a:t>
            </a:r>
            <a:r>
              <a:rPr lang="en-GB" sz="1600" b="1" i="1" dirty="0" smtClean="0"/>
              <a:t> UA </a:t>
            </a:r>
            <a:r>
              <a:rPr lang="en-GB" sz="1600" b="1" i="1" dirty="0"/>
              <a:t>e</a:t>
            </a:r>
            <a:r>
              <a:rPr lang="en-GB" sz="1600" b="1" i="1" dirty="0" smtClean="0"/>
              <a:t>t al., Cancer 2016</a:t>
            </a:r>
            <a:endParaRPr lang="it-IT" sz="1600" dirty="0"/>
          </a:p>
        </p:txBody>
      </p:sp>
      <p:grpSp>
        <p:nvGrpSpPr>
          <p:cNvPr id="16" name="Gruppo 15"/>
          <p:cNvGrpSpPr/>
          <p:nvPr/>
        </p:nvGrpSpPr>
        <p:grpSpPr>
          <a:xfrm>
            <a:off x="0" y="2913760"/>
            <a:ext cx="5170009" cy="3496070"/>
            <a:chOff x="131394" y="1337504"/>
            <a:chExt cx="5170009" cy="3126738"/>
          </a:xfrm>
        </p:grpSpPr>
        <p:pic>
          <p:nvPicPr>
            <p:cNvPr id="10" name="Immagine 9" descr="Schermata 2017-05-14 alle 15.12.07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69" t="24661" r="33412" b="25428"/>
            <a:stretch/>
          </p:blipFill>
          <p:spPr>
            <a:xfrm>
              <a:off x="131394" y="1381697"/>
              <a:ext cx="5170009" cy="30825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ttangolo 14"/>
            <p:cNvSpPr/>
            <p:nvPr/>
          </p:nvSpPr>
          <p:spPr>
            <a:xfrm rot="955012">
              <a:off x="1377487" y="1337504"/>
              <a:ext cx="3460638" cy="125065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/>
            </a:p>
          </p:txBody>
        </p:sp>
      </p:grpSp>
      <p:sp>
        <p:nvSpPr>
          <p:cNvPr id="6" name="Rettangolo 5"/>
          <p:cNvSpPr/>
          <p:nvPr/>
        </p:nvSpPr>
        <p:spPr>
          <a:xfrm>
            <a:off x="773870" y="13639"/>
            <a:ext cx="65336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 smtClean="0"/>
              <a:t>OS </a:t>
            </a:r>
            <a:r>
              <a:rPr lang="it-IT" sz="3600" b="1" dirty="0" err="1"/>
              <a:t>a</a:t>
            </a:r>
            <a:r>
              <a:rPr lang="it-IT" sz="3600" b="1" dirty="0" err="1" smtClean="0"/>
              <a:t>djusted</a:t>
            </a:r>
            <a:r>
              <a:rPr lang="it-IT" sz="3600" b="1" dirty="0" smtClean="0"/>
              <a:t> for </a:t>
            </a:r>
            <a:r>
              <a:rPr lang="it-IT" sz="3600" b="1" dirty="0" err="1" smtClean="0"/>
              <a:t>postprogression</a:t>
            </a:r>
            <a:r>
              <a:rPr lang="it-IT" sz="3600" b="1" dirty="0" smtClean="0"/>
              <a:t> </a:t>
            </a:r>
          </a:p>
          <a:p>
            <a:pPr algn="ctr"/>
            <a:r>
              <a:rPr lang="it-IT" sz="3600" b="1" dirty="0" smtClean="0"/>
              <a:t>PARP-</a:t>
            </a:r>
            <a:r>
              <a:rPr lang="it-IT" sz="3600" b="1" dirty="0" err="1" smtClean="0"/>
              <a:t>Inhibitor</a:t>
            </a:r>
            <a:r>
              <a:rPr lang="it-IT" sz="3600" b="1" dirty="0" smtClean="0"/>
              <a:t> </a:t>
            </a:r>
            <a:r>
              <a:rPr lang="it-IT" sz="3600" b="1" dirty="0" err="1"/>
              <a:t>Therapy</a:t>
            </a:r>
            <a:endParaRPr lang="en-GB" sz="3600" b="1" dirty="0">
              <a:solidFill>
                <a:srgbClr val="000000"/>
              </a:solidFill>
            </a:endParaRPr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735992"/>
              </p:ext>
            </p:extLst>
          </p:nvPr>
        </p:nvGraphicFramePr>
        <p:xfrm>
          <a:off x="122125" y="1271644"/>
          <a:ext cx="6289849" cy="257566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19414"/>
                <a:gridCol w="1196810"/>
                <a:gridCol w="1212693"/>
                <a:gridCol w="1254203"/>
                <a:gridCol w="1506729"/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b="1" i="1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All sites </a:t>
                      </a:r>
                      <a:r>
                        <a:rPr lang="en-GB" sz="1400" b="1" i="1" dirty="0" err="1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BRCAm</a:t>
                      </a:r>
                      <a:r>
                        <a:rPr lang="en-GB" sz="1400" b="1" i="1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(n=136)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i="1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PARP-I excluded after progression</a:t>
                      </a:r>
                    </a:p>
                    <a:p>
                      <a:pPr algn="ctr"/>
                      <a:r>
                        <a:rPr lang="en-GB" sz="1400" b="1" i="1" dirty="0" err="1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BRCAm</a:t>
                      </a:r>
                      <a:r>
                        <a:rPr lang="en-GB" sz="1400" b="1" i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GB" sz="1400" b="1" i="1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(n=97)</a:t>
                      </a:r>
                      <a:endParaRPr lang="en-GB" sz="1400" b="1" i="1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1" i="0" dirty="0">
                        <a:solidFill>
                          <a:schemeClr val="tx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Olaparib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Placebo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Olaparib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Placebo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8907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Events: total patients (%)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37:74</a:t>
                      </a:r>
                      <a:r>
                        <a:rPr lang="en-GB" sz="1400" b="0" i="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(50.0)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34:62 (54.8)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28:57 (49.1)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22:40 (55.0)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Median </a:t>
                      </a:r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OS </a:t>
                      </a:r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(months)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34.9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31.9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34.9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26.6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solidFill>
                            <a:srgbClr val="000000"/>
                          </a:solidFill>
                        </a:rPr>
                        <a:t>HR=0.73</a:t>
                      </a:r>
                    </a:p>
                    <a:p>
                      <a:pPr algn="ctr"/>
                      <a:r>
                        <a:rPr lang="it-IT" sz="1400" dirty="0" smtClean="0">
                          <a:solidFill>
                            <a:srgbClr val="000000"/>
                          </a:solidFill>
                        </a:rPr>
                        <a:t>95%CI</a:t>
                      </a:r>
                      <a:r>
                        <a:rPr lang="it-IT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it-IT" sz="1400" dirty="0" smtClean="0">
                          <a:solidFill>
                            <a:srgbClr val="000000"/>
                          </a:solidFill>
                        </a:rPr>
                        <a:t>(0.45,1.17);</a:t>
                      </a:r>
                      <a:r>
                        <a:rPr lang="it-IT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it-IT" sz="1400" i="1" baseline="0" dirty="0" err="1" smtClean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it-IT" sz="1400" i="1" baseline="0" dirty="0" smtClean="0">
                          <a:solidFill>
                            <a:srgbClr val="000000"/>
                          </a:solidFill>
                        </a:rPr>
                        <a:t>=0.192</a:t>
                      </a:r>
                      <a:endParaRPr lang="it-IT" sz="1400" i="1" dirty="0">
                        <a:solidFill>
                          <a:srgbClr val="000000"/>
                        </a:solidFill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0" i="0" dirty="0">
                        <a:solidFill>
                          <a:srgbClr val="CC0099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HR=0.52</a:t>
                      </a:r>
                    </a:p>
                    <a:p>
                      <a:pPr algn="ctr"/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95% CI (0.28,0.97);</a:t>
                      </a:r>
                      <a:r>
                        <a:rPr lang="en-GB" sz="1400" b="0" i="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GB" sz="1400" b="1" i="1" baseline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P=0.039</a:t>
                      </a:r>
                      <a:endParaRPr lang="en-GB" sz="1400" b="1" i="1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="0" i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6289849" y="2809153"/>
            <a:ext cx="285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14 </a:t>
            </a:r>
            <a:r>
              <a:rPr lang="it-IT" dirty="0" err="1" smtClean="0"/>
              <a:t>pts</a:t>
            </a:r>
            <a:r>
              <a:rPr lang="it-IT" dirty="0" smtClean="0"/>
              <a:t> </a:t>
            </a:r>
            <a:r>
              <a:rPr lang="it-IT" dirty="0" err="1" smtClean="0"/>
              <a:t>received</a:t>
            </a:r>
            <a:r>
              <a:rPr lang="it-IT" dirty="0" smtClean="0"/>
              <a:t> </a:t>
            </a:r>
            <a:r>
              <a:rPr lang="it-IT" dirty="0" err="1" smtClean="0"/>
              <a:t>Olaparib</a:t>
            </a:r>
            <a:r>
              <a:rPr lang="it-IT" dirty="0" smtClean="0"/>
              <a:t> post-</a:t>
            </a:r>
            <a:r>
              <a:rPr lang="it-IT" dirty="0" err="1" smtClean="0"/>
              <a:t>progression</a:t>
            </a:r>
            <a:endParaRPr lang="it-IT" dirty="0"/>
          </a:p>
        </p:txBody>
      </p:sp>
      <p:sp>
        <p:nvSpPr>
          <p:cNvPr id="19" name="Ovale 18"/>
          <p:cNvSpPr/>
          <p:nvPr/>
        </p:nvSpPr>
        <p:spPr>
          <a:xfrm>
            <a:off x="6545822" y="2613732"/>
            <a:ext cx="2432546" cy="10281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giù 19"/>
          <p:cNvSpPr/>
          <p:nvPr/>
        </p:nvSpPr>
        <p:spPr>
          <a:xfrm>
            <a:off x="6545822" y="3641913"/>
            <a:ext cx="512919" cy="8283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9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8850" y="375081"/>
            <a:ext cx="9144000" cy="5298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it-IT" sz="3200" b="1" dirty="0" smtClean="0">
                <a:solidFill>
                  <a:srgbClr val="000000"/>
                </a:solidFill>
                <a:latin typeface="+mn-lt"/>
              </a:rPr>
              <a:t>Study 19: </a:t>
            </a:r>
            <a:r>
              <a:rPr lang="en-US" altLang="it-IT" sz="3200" b="1" dirty="0" smtClean="0">
                <a:solidFill>
                  <a:srgbClr val="000000"/>
                </a:solidFill>
                <a:latin typeface="+mn-lt"/>
              </a:rPr>
              <a:t>adverse events</a:t>
            </a:r>
            <a:endParaRPr lang="en-GB" altLang="it-IT" sz="3200" b="1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90214"/>
              </p:ext>
            </p:extLst>
          </p:nvPr>
        </p:nvGraphicFramePr>
        <p:xfrm>
          <a:off x="289710" y="2410261"/>
          <a:ext cx="8622846" cy="212214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12519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0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1"/>
                    </a:ext>
                  </a:extLst>
                </a:gridCol>
                <a:gridCol w="942392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2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3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4"/>
                    </a:ext>
                  </a:extLst>
                </a:gridCol>
                <a:gridCol w="857742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5"/>
                    </a:ext>
                  </a:extLst>
                </a:gridCol>
                <a:gridCol w="1066648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6"/>
                    </a:ext>
                  </a:extLst>
                </a:gridCol>
                <a:gridCol w="807149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7"/>
                    </a:ext>
                  </a:extLst>
                </a:gridCol>
                <a:gridCol w="937213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0008"/>
                    </a:ext>
                  </a:extLst>
                </a:gridCol>
              </a:tblGrid>
              <a:tr h="350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Overall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patient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population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Patients</a:t>
                      </a:r>
                      <a:r>
                        <a:rPr lang="it-IT" sz="1400" dirty="0">
                          <a:effectLst/>
                        </a:rPr>
                        <a:t> with BRCA </a:t>
                      </a:r>
                      <a:r>
                        <a:rPr lang="it-IT" sz="1400" dirty="0" err="1">
                          <a:effectLst/>
                        </a:rPr>
                        <a:t>mutation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0"/>
                  </a:ext>
                </a:extLst>
              </a:tr>
              <a:tr h="381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All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grades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Grade ≥3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err="1">
                          <a:effectLst/>
                        </a:rPr>
                        <a:t>All</a:t>
                      </a:r>
                      <a:r>
                        <a:rPr lang="it-IT" sz="1400">
                          <a:effectLst/>
                        </a:rPr>
                        <a:t> </a:t>
                      </a:r>
                      <a:r>
                        <a:rPr lang="it-IT" sz="1400" err="1">
                          <a:effectLst/>
                        </a:rPr>
                        <a:t>grades</a:t>
                      </a:r>
                      <a:endParaRPr lang="it-IT" sz="14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Grade ≥3</a:t>
                      </a:r>
                      <a:endParaRPr lang="it-IT" sz="14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1"/>
                  </a:ext>
                </a:extLst>
              </a:tr>
              <a:tr h="760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err="1">
                          <a:effectLst/>
                        </a:rPr>
                        <a:t>Olaparib</a:t>
                      </a:r>
                      <a:r>
                        <a:rPr lang="it-IT" sz="1400"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(n=136)</a:t>
                      </a:r>
                      <a:endParaRPr lang="it-IT" sz="14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 (</a:t>
                      </a:r>
                      <a:r>
                        <a:rPr lang="it-IT" sz="1400" dirty="0" err="1">
                          <a:effectLst/>
                        </a:rPr>
                        <a:t>n</a:t>
                      </a:r>
                      <a:r>
                        <a:rPr lang="it-IT" sz="1400" dirty="0">
                          <a:effectLst/>
                        </a:rPr>
                        <a:t>=128)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Olaparib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(n=136)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Placebo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(n=128)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err="1">
                          <a:effectLst/>
                        </a:rPr>
                        <a:t>Olaparib</a:t>
                      </a:r>
                      <a:r>
                        <a:rPr lang="it-IT" sz="1400"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(n=74)</a:t>
                      </a:r>
                      <a:endParaRPr lang="it-IT" sz="14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 (n=62)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err="1">
                          <a:effectLst/>
                        </a:rPr>
                        <a:t>Olaparib</a:t>
                      </a:r>
                      <a:endParaRPr lang="it-IT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 (n=74)</a:t>
                      </a:r>
                      <a:endParaRPr lang="it-IT" sz="14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Placebo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(n=62)</a:t>
                      </a:r>
                      <a:endParaRPr lang="it-IT" sz="14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2"/>
                  </a:ext>
                </a:extLst>
              </a:tr>
              <a:tr h="6300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Any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adverse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event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132 (97%)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119 (93%)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55 (40%)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28 (22%)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72 (97%)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58 (94%)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28 (38%)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11 (18%)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003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289710" y="4828427"/>
            <a:ext cx="8490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Legend</a:t>
            </a:r>
          </a:p>
          <a:p>
            <a:r>
              <a:rPr lang="en-US" sz="1400" dirty="0">
                <a:solidFill>
                  <a:srgbClr val="000000"/>
                </a:solidFill>
              </a:rPr>
              <a:t>Data are number of patients (%).</a:t>
            </a:r>
          </a:p>
          <a:p>
            <a:r>
              <a:rPr lang="en-US" sz="1400" dirty="0">
                <a:solidFill>
                  <a:srgbClr val="000000"/>
                </a:solidFill>
              </a:rPr>
              <a:t>Adverse events (any grade) in ≥10% of patient overall and grade ≥3 events in ≥3% of patients in either treatment group.</a:t>
            </a:r>
            <a:endParaRPr lang="it-CH" sz="1400" dirty="0">
              <a:solidFill>
                <a:srgbClr val="00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89710" y="6218008"/>
            <a:ext cx="5243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 i="1" dirty="0"/>
              <a:t>Ledermann J et al. </a:t>
            </a:r>
            <a:r>
              <a:rPr lang="nb-NO" sz="2400" b="1" i="1" dirty="0" err="1"/>
              <a:t>Lancet</a:t>
            </a:r>
            <a:r>
              <a:rPr lang="nb-NO" sz="2400" b="1" i="1" dirty="0"/>
              <a:t>  </a:t>
            </a:r>
            <a:r>
              <a:rPr lang="nb-NO" sz="2400" b="1" i="1" dirty="0" err="1"/>
              <a:t>Oncol</a:t>
            </a:r>
            <a:r>
              <a:rPr lang="nb-NO" sz="2400" b="1" i="1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59386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252305"/>
              </p:ext>
            </p:extLst>
          </p:nvPr>
        </p:nvGraphicFramePr>
        <p:xfrm>
          <a:off x="1" y="879376"/>
          <a:ext cx="9143999" cy="557783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97790"/>
                <a:gridCol w="1954599"/>
                <a:gridCol w="672924"/>
                <a:gridCol w="3008906"/>
                <a:gridCol w="2409780"/>
              </a:tblGrid>
              <a:tr h="301452"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latin typeface="+mn-lt"/>
                        </a:rPr>
                        <a:t>Trial</a:t>
                      </a:r>
                      <a:endParaRPr lang="it-IT" sz="18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>
                          <a:effectLst/>
                          <a:latin typeface="+mn-lt"/>
                        </a:rPr>
                        <a:t>Patient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it-IT" sz="1800" dirty="0" err="1" smtClean="0">
                          <a:effectLst/>
                          <a:latin typeface="+mn-lt"/>
                        </a:rPr>
                        <a:t>population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 smtClean="0">
                          <a:effectLst/>
                          <a:latin typeface="+mn-lt"/>
                        </a:rPr>
                        <a:t>Pts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effectLst/>
                          <a:latin typeface="+mn-lt"/>
                        </a:rPr>
                        <a:t>Treatment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>
                          <a:effectLst/>
                          <a:latin typeface="+mn-lt"/>
                        </a:rPr>
                        <a:t>Results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+mn-lt"/>
                        </a:rPr>
                        <a:t>Study</a:t>
                      </a:r>
                      <a:r>
                        <a:rPr lang="it-IT" dirty="0" smtClean="0">
                          <a:latin typeface="+mn-lt"/>
                        </a:rPr>
                        <a:t> 12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it-IT" sz="18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</a:t>
                      </a:r>
                      <a:r>
                        <a:rPr lang="it-IT" sz="1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mutation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carriers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No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PLD.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Recurrence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within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it-IT" sz="1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it-IT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97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400 mg BID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200 mg BID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-PLD 50 mg/m2 </a:t>
                      </a:r>
                      <a:endParaRPr lang="it-IT" dirty="0" smtClean="0">
                        <a:effectLst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difference amongst arms for PFS;</a:t>
                      </a:r>
                      <a:b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(200), </a:t>
                      </a:r>
                      <a:endParaRPr lang="en-US" dirty="0" smtClean="0">
                        <a:effectLst/>
                      </a:endParaRPr>
                    </a:p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8.8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(400), 7.1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(PLD) </a:t>
                      </a:r>
                      <a:endParaRPr lang="en-US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NCT01081951 </a:t>
                      </a:r>
                      <a:endParaRPr lang="is-IS" dirty="0" smtClean="0">
                        <a:effectLst/>
                        <a:latin typeface="+mn-lt"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Platinum sensitive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recurrent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HGSOC 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BRCAm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wt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it-IT" dirty="0" smtClean="0">
                        <a:effectLst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162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s-I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-Olaparib (200 mg BID, d1–10/21)</a:t>
                      </a:r>
                      <a:r>
                        <a:rPr lang="is-I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is-I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 (175 mg/m2 iv, d1) +</a:t>
                      </a:r>
                      <a:r>
                        <a:rPr lang="is-I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s-I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 (AUC4 iv, d1), </a:t>
                      </a:r>
                      <a:endParaRPr lang="is-IS" dirty="0" smtClean="0">
                        <a:effectLst/>
                      </a:endParaRPr>
                    </a:p>
                    <a:p>
                      <a:r>
                        <a:rPr lang="is-I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olaparib 400 BID maintenance </a:t>
                      </a:r>
                    </a:p>
                    <a:p>
                      <a:r>
                        <a:rPr lang="is-I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-C AUC 6, Pac 175 mg/m2 </a:t>
                      </a:r>
                      <a:endParaRPr lang="is-IS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PFS 12.2 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it-IT" sz="1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versus 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9.6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(no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it-IT" sz="18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it-IT" sz="1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0.0012 </a:t>
                      </a:r>
                      <a:endParaRPr lang="it-IT" dirty="0" smtClean="0">
                        <a:effectLst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NCT01116648 </a:t>
                      </a:r>
                      <a:endParaRPr lang="cs-CZ" dirty="0" smtClean="0">
                        <a:effectLst/>
                        <a:latin typeface="+mn-lt"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Platinum-sensitive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recurrent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HGSOC 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BRCAm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wt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it-IT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90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Cediranib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 mg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200 mg BID 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ced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400 mg BID 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it-IT" dirty="0" smtClean="0">
                        <a:effectLst/>
                      </a:endParaRPr>
                    </a:p>
                    <a:p>
                      <a:endParaRPr lang="it-IT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Median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PFS 17.7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ced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it-IT" sz="1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versus 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it-IT" dirty="0" smtClean="0">
                        <a:effectLst/>
                      </a:endParaRPr>
                    </a:p>
                    <a:p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gBRCA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pts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19.4 </a:t>
                      </a:r>
                      <a:r>
                        <a:rPr lang="it-IT" sz="1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versus 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16.5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</a:t>
                      </a:r>
                      <a:r>
                        <a:rPr lang="it-IT" sz="18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wt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unknown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16.5 </a:t>
                      </a:r>
                      <a:r>
                        <a:rPr lang="it-IT" sz="1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versus 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months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567744" y="17422"/>
            <a:ext cx="7789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Other Phase II studies on </a:t>
            </a:r>
            <a:r>
              <a:rPr lang="en-GB" sz="3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Olaparib</a:t>
            </a:r>
            <a:endParaRPr lang="it-CH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b="1">
              <a:latin typeface="Times New Roman"/>
              <a:cs typeface="Times New Roman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b="1">
              <a:latin typeface="Times New Roman"/>
              <a:cs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15857" y="196112"/>
            <a:ext cx="6312885" cy="1143000"/>
          </a:xfrm>
          <a:prstGeom prst="rect">
            <a:avLst/>
          </a:prstGeom>
          <a:noFill/>
          <a:ln w="57150" cmpd="sng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/>
                <a:cs typeface="Times New Roman"/>
              </a:rPr>
              <a:t>Study 12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9877"/>
          <a:stretch/>
        </p:blipFill>
        <p:spPr>
          <a:xfrm>
            <a:off x="471552" y="2625841"/>
            <a:ext cx="3745096" cy="2638793"/>
          </a:xfrm>
          <a:prstGeom prst="rect">
            <a:avLst/>
          </a:prstGeom>
        </p:spPr>
      </p:pic>
      <p:pic>
        <p:nvPicPr>
          <p:cNvPr id="9" name="Picture 8" descr="Immagine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0" t="21333" r="11296" b="58815"/>
          <a:stretch/>
        </p:blipFill>
        <p:spPr>
          <a:xfrm>
            <a:off x="316024" y="1005715"/>
            <a:ext cx="8229599" cy="1265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436"/>
          <a:stretch/>
        </p:blipFill>
        <p:spPr>
          <a:xfrm>
            <a:off x="4814946" y="2609945"/>
            <a:ext cx="3865039" cy="2675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79193" y="5733945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BRCA1-2mut patients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Recurrence within 12 months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24440" y="5980043"/>
            <a:ext cx="6210601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A61202"/>
              </a:buClr>
              <a:buFont typeface="Perpetua" charset="0"/>
              <a:buNone/>
            </a:pPr>
            <a:r>
              <a:rPr lang="en-GB" sz="2400" b="1" i="1" dirty="0">
                <a:solidFill>
                  <a:schemeClr val="tx1"/>
                </a:solidFill>
                <a:latin typeface="Times New Roman"/>
                <a:cs typeface="Times New Roman"/>
              </a:rPr>
              <a:t>                                                                  </a:t>
            </a:r>
          </a:p>
          <a:p>
            <a:pPr eaLnBrk="1" hangingPunct="1">
              <a:lnSpc>
                <a:spcPct val="100000"/>
              </a:lnSpc>
              <a:buClr>
                <a:srgbClr val="A61202"/>
              </a:buClr>
              <a:buFont typeface="Perpetua" charset="0"/>
              <a:buNone/>
            </a:pPr>
            <a:r>
              <a:rPr lang="hr-HR" sz="20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Kaye SB et al. JCO 2012</a:t>
            </a:r>
          </a:p>
          <a:p>
            <a:pPr eaLnBrk="1" hangingPunct="1">
              <a:lnSpc>
                <a:spcPct val="100000"/>
              </a:lnSpc>
              <a:buClr>
                <a:srgbClr val="A61202"/>
              </a:buClr>
              <a:buFont typeface="Perpetua" charset="0"/>
              <a:buNone/>
            </a:pPr>
            <a:endParaRPr lang="en-GB" sz="2000" b="1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3837" y="5133781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ORR: 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31% </a:t>
            </a:r>
            <a:r>
              <a:rPr lang="en-US" b="1" dirty="0" err="1">
                <a:latin typeface="Times New Roman"/>
                <a:cs typeface="Times New Roman"/>
              </a:rPr>
              <a:t>O</a:t>
            </a:r>
            <a:r>
              <a:rPr lang="en-US" b="1" dirty="0" err="1" smtClean="0">
                <a:latin typeface="Times New Roman"/>
                <a:cs typeface="Times New Roman"/>
              </a:rPr>
              <a:t>laparib</a:t>
            </a:r>
            <a:r>
              <a:rPr lang="en-US" b="1" dirty="0" smtClean="0">
                <a:latin typeface="Times New Roman"/>
                <a:cs typeface="Times New Roman"/>
              </a:rPr>
              <a:t> 400 mg</a:t>
            </a:r>
          </a:p>
          <a:p>
            <a:r>
              <a:rPr lang="en-US" b="1" dirty="0" err="1" smtClean="0">
                <a:latin typeface="Times New Roman"/>
                <a:cs typeface="Times New Roman"/>
              </a:rPr>
              <a:t>vs</a:t>
            </a:r>
            <a:r>
              <a:rPr lang="en-US" b="1" dirty="0" smtClean="0">
                <a:latin typeface="Times New Roman"/>
                <a:cs typeface="Times New Roman"/>
              </a:rPr>
              <a:t> 18% PLD</a:t>
            </a:r>
          </a:p>
        </p:txBody>
      </p:sp>
      <p:sp>
        <p:nvSpPr>
          <p:cNvPr id="18" name="Oval 17"/>
          <p:cNvSpPr/>
          <p:nvPr/>
        </p:nvSpPr>
        <p:spPr>
          <a:xfrm>
            <a:off x="316024" y="5133781"/>
            <a:ext cx="2878666" cy="92333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6-11-27 alle 13.10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20466" r="51576" b="29531"/>
          <a:stretch/>
        </p:blipFill>
        <p:spPr>
          <a:xfrm>
            <a:off x="5491591" y="4361698"/>
            <a:ext cx="2886534" cy="248076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4739" y="346972"/>
            <a:ext cx="7030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Survival modification within the years</a:t>
            </a:r>
            <a:endParaRPr lang="en-US" sz="2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Freccia destra 13"/>
          <p:cNvSpPr/>
          <p:nvPr/>
        </p:nvSpPr>
        <p:spPr>
          <a:xfrm>
            <a:off x="1418217" y="5209303"/>
            <a:ext cx="2807112" cy="8188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7"/>
          <p:cNvSpPr txBox="1">
            <a:spLocks noChangeArrowheads="1"/>
          </p:cNvSpPr>
          <p:nvPr/>
        </p:nvSpPr>
        <p:spPr bwMode="auto">
          <a:xfrm>
            <a:off x="365550" y="6382519"/>
            <a:ext cx="40602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 b="1" i="1" dirty="0" err="1" smtClean="0">
                <a:latin typeface="Times New Roman" charset="0"/>
                <a:cs typeface="Times New Roman" charset="0"/>
              </a:rPr>
              <a:t>Bristow</a:t>
            </a:r>
            <a:r>
              <a:rPr lang="it-IT" sz="2000" b="1" i="1" dirty="0" smtClean="0">
                <a:latin typeface="Times New Roman" charset="0"/>
                <a:cs typeface="Times New Roman" charset="0"/>
              </a:rPr>
              <a:t> RE, </a:t>
            </a:r>
            <a:r>
              <a:rPr lang="it-IT" sz="2000" b="1" i="1" dirty="0" err="1" smtClean="0">
                <a:latin typeface="Times New Roman" charset="0"/>
                <a:cs typeface="Times New Roman" charset="0"/>
              </a:rPr>
              <a:t>Gynecol</a:t>
            </a:r>
            <a:r>
              <a:rPr lang="it-IT" sz="2000" b="1" i="1" dirty="0" smtClean="0">
                <a:latin typeface="Times New Roman" charset="0"/>
                <a:cs typeface="Times New Roman" charset="0"/>
              </a:rPr>
              <a:t> </a:t>
            </a:r>
            <a:r>
              <a:rPr lang="it-IT" sz="2000" b="1" i="1" dirty="0" err="1" smtClean="0">
                <a:latin typeface="Times New Roman" charset="0"/>
                <a:cs typeface="Times New Roman" charset="0"/>
              </a:rPr>
              <a:t>Oncol</a:t>
            </a:r>
            <a:r>
              <a:rPr lang="it-IT" sz="2000" b="1" i="1" dirty="0" smtClean="0">
                <a:latin typeface="Times New Roman" charset="0"/>
                <a:cs typeface="Times New Roman" charset="0"/>
              </a:rPr>
              <a:t> 2010 </a:t>
            </a:r>
          </a:p>
          <a:p>
            <a:pPr eaLnBrk="1" hangingPunct="1"/>
            <a:endParaRPr lang="it-IT" sz="2000" b="1" i="1" dirty="0">
              <a:latin typeface="Times New Roman" charset="0"/>
              <a:cs typeface="Times New Roman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24739" y="4411834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dirty="0" smtClean="0">
                <a:latin typeface="Times New Roman"/>
                <a:cs typeface="Times New Roman"/>
              </a:rPr>
              <a:t>RT: the </a:t>
            </a:r>
            <a:r>
              <a:rPr lang="it-IT" dirty="0" err="1" smtClean="0">
                <a:latin typeface="Times New Roman"/>
                <a:cs typeface="Times New Roman"/>
              </a:rPr>
              <a:t>most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important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prognostic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factor</a:t>
            </a:r>
            <a:endParaRPr lang="it-IT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ü"/>
            </a:pPr>
            <a:r>
              <a:rPr lang="it-IT" dirty="0" smtClean="0">
                <a:latin typeface="Times New Roman"/>
                <a:cs typeface="Times New Roman"/>
              </a:rPr>
              <a:t>The </a:t>
            </a:r>
            <a:r>
              <a:rPr lang="it-IT" dirty="0" err="1" smtClean="0">
                <a:latin typeface="Times New Roman"/>
                <a:cs typeface="Times New Roman"/>
              </a:rPr>
              <a:t>importance</a:t>
            </a:r>
            <a:r>
              <a:rPr lang="it-IT" dirty="0" smtClean="0">
                <a:latin typeface="Times New Roman"/>
                <a:cs typeface="Times New Roman"/>
              </a:rPr>
              <a:t> of </a:t>
            </a:r>
            <a:r>
              <a:rPr lang="it-IT" dirty="0" err="1" smtClean="0">
                <a:latin typeface="Times New Roman"/>
                <a:cs typeface="Times New Roman"/>
              </a:rPr>
              <a:t>expertize</a:t>
            </a:r>
            <a:r>
              <a:rPr lang="it-IT" dirty="0" smtClean="0">
                <a:latin typeface="Times New Roman"/>
                <a:cs typeface="Times New Roman"/>
              </a:rPr>
              <a:t> of </a:t>
            </a:r>
            <a:r>
              <a:rPr lang="it-IT" dirty="0" err="1" smtClean="0">
                <a:latin typeface="Times New Roman"/>
                <a:cs typeface="Times New Roman"/>
              </a:rPr>
              <a:t>surgeons</a:t>
            </a:r>
            <a:endParaRPr lang="it-IT" dirty="0" smtClean="0">
              <a:latin typeface="Times New Roman"/>
              <a:cs typeface="Times New Roman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42"/>
          <a:stretch/>
        </p:blipFill>
        <p:spPr>
          <a:xfrm>
            <a:off x="424739" y="1228752"/>
            <a:ext cx="7650094" cy="31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41965" y="170053"/>
            <a:ext cx="7861300" cy="387798"/>
          </a:xfrm>
        </p:spPr>
        <p:txBody>
          <a:bodyPr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Times New Roman"/>
                <a:ea typeface="ＭＳ Ｐゴシック" pitchFamily="34" charset="-128"/>
                <a:cs typeface="Times New Roman"/>
              </a:rPr>
              <a:t>Olaparib</a:t>
            </a:r>
            <a:r>
              <a:rPr lang="en-GB" sz="2800" b="1" dirty="0" smtClean="0">
                <a:solidFill>
                  <a:schemeClr val="tx1"/>
                </a:solidFill>
                <a:latin typeface="Times New Roman"/>
                <a:ea typeface="ＭＳ Ｐゴシック" pitchFamily="34" charset="-128"/>
                <a:cs typeface="Times New Roman"/>
              </a:rPr>
              <a:t> plus 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2566" y="6386052"/>
            <a:ext cx="348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000000"/>
                </a:solidFill>
                <a:cs typeface="Times New Roman"/>
              </a:rPr>
              <a:t>Oza</a:t>
            </a:r>
            <a:r>
              <a:rPr lang="en-US" b="1" i="1" dirty="0" smtClean="0">
                <a:solidFill>
                  <a:srgbClr val="000000"/>
                </a:solidFill>
                <a:cs typeface="Times New Roman"/>
              </a:rPr>
              <a:t> AM et al, Lancet </a:t>
            </a:r>
            <a:r>
              <a:rPr lang="en-US" b="1" i="1" dirty="0" err="1" smtClean="0">
                <a:solidFill>
                  <a:srgbClr val="000000"/>
                </a:solidFill>
                <a:cs typeface="Times New Roman"/>
              </a:rPr>
              <a:t>Oncol</a:t>
            </a:r>
            <a:r>
              <a:rPr lang="en-US" b="1" i="1" dirty="0" smtClean="0">
                <a:solidFill>
                  <a:srgbClr val="000000"/>
                </a:solidFill>
                <a:cs typeface="Times New Roman"/>
              </a:rPr>
              <a:t>, 2015</a:t>
            </a:r>
            <a:endParaRPr lang="en-US" b="1" i="1" dirty="0">
              <a:solidFill>
                <a:srgbClr val="000000"/>
              </a:solidFill>
              <a:cs typeface="Times New Roman"/>
            </a:endParaRPr>
          </a:p>
        </p:txBody>
      </p:sp>
      <p:graphicFrame>
        <p:nvGraphicFramePr>
          <p:cNvPr id="177" name="Tabella 1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633127"/>
              </p:ext>
            </p:extLst>
          </p:nvPr>
        </p:nvGraphicFramePr>
        <p:xfrm>
          <a:off x="4916086" y="1727251"/>
          <a:ext cx="4081522" cy="180339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54514"/>
                <a:gridCol w="1384300"/>
                <a:gridCol w="1542708"/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400" b="1" i="1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                            </a:t>
                      </a:r>
                      <a:endParaRPr lang="en-GB" sz="1400" b="1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err="1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Olaparib</a:t>
                      </a:r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+ CT</a:t>
                      </a:r>
                      <a:endParaRPr lang="en-GB" sz="1400" b="1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CT</a:t>
                      </a:r>
                      <a:endParaRPr lang="en-GB" sz="1400" b="1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Events: total patients (%)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7/20 (35.0%)</a:t>
                      </a:r>
                      <a:endParaRPr lang="mr-IN" sz="1400" b="0" i="0" dirty="0" smtClean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>
                          <a:effectLst/>
                          <a:latin typeface="+mn-lt"/>
                        </a:rPr>
                        <a:t>16/21 (76.2%)</a:t>
                      </a:r>
                      <a:endParaRPr lang="mr-IN" sz="1400" dirty="0">
                        <a:effectLst/>
                        <a:latin typeface="+mn-lt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Median PFS (months)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NR (95% CI 9.6-NR)</a:t>
                      </a:r>
                      <a:endParaRPr lang="mr-IN" sz="1400" b="0" i="0" dirty="0" smtClean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9·7 months (95% CI 7·3–10·0) 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6" name="Immagine 15" descr="Schermata 2017-05-15 alle 00.37.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43222" r="16805" b="33690"/>
          <a:stretch/>
        </p:blipFill>
        <p:spPr>
          <a:xfrm>
            <a:off x="457200" y="634051"/>
            <a:ext cx="6616700" cy="1319466"/>
          </a:xfrm>
          <a:prstGeom prst="rect">
            <a:avLst/>
          </a:prstGeom>
        </p:spPr>
      </p:pic>
      <p:pic>
        <p:nvPicPr>
          <p:cNvPr id="17" name="Immagine 16" descr="Schermata 2017-05-15 alle 00.38.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5" t="48667" r="3473" b="7291"/>
          <a:stretch/>
        </p:blipFill>
        <p:spPr>
          <a:xfrm>
            <a:off x="88899" y="2550305"/>
            <a:ext cx="4754773" cy="263223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152785" y="2072970"/>
            <a:ext cx="2690887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prstClr val="black"/>
                </a:solidFill>
                <a:cs typeface="Arial" charset="0"/>
              </a:rPr>
              <a:t>HR=0.21</a:t>
            </a:r>
            <a:br>
              <a:rPr lang="en-GB" sz="1400" b="1" dirty="0" smtClean="0">
                <a:solidFill>
                  <a:prstClr val="black"/>
                </a:solidFill>
                <a:cs typeface="Arial" charset="0"/>
              </a:rPr>
            </a:br>
            <a:r>
              <a:rPr lang="en-GB" sz="1400" b="1" dirty="0" smtClean="0">
                <a:solidFill>
                  <a:prstClr val="black"/>
                </a:solidFill>
                <a:cs typeface="Arial" charset="0"/>
              </a:rPr>
              <a:t>95% CI (0.08, 0.55); </a:t>
            </a:r>
            <a:r>
              <a:rPr lang="en-GB" sz="1400" b="1" i="1" dirty="0" smtClean="0">
                <a:solidFill>
                  <a:prstClr val="black"/>
                </a:solidFill>
                <a:cs typeface="Arial" charset="0"/>
              </a:rPr>
              <a:t>P</a:t>
            </a:r>
            <a:r>
              <a:rPr lang="en-GB" sz="1400" b="1" dirty="0" smtClean="0">
                <a:solidFill>
                  <a:prstClr val="black"/>
                </a:solidFill>
                <a:cs typeface="Arial" charset="0"/>
              </a:rPr>
              <a:t>&lt;0.0015</a:t>
            </a:r>
            <a:endParaRPr lang="en-GB" sz="14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9" name="Immagine 18" descr="Schermata 2017-05-15 alle 00.51.3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26272" r="10972" b="17334"/>
          <a:stretch/>
        </p:blipFill>
        <p:spPr>
          <a:xfrm>
            <a:off x="3949470" y="3810000"/>
            <a:ext cx="5098938" cy="2527300"/>
          </a:xfrm>
          <a:prstGeom prst="rect">
            <a:avLst/>
          </a:prstGeom>
        </p:spPr>
      </p:pic>
      <p:sp>
        <p:nvSpPr>
          <p:cNvPr id="185" name="Rettangolo 184"/>
          <p:cNvSpPr/>
          <p:nvPr/>
        </p:nvSpPr>
        <p:spPr>
          <a:xfrm>
            <a:off x="4646957" y="3553073"/>
            <a:ext cx="628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prstClr val="black"/>
                </a:solidFill>
                <a:cs typeface="Arial" charset="0"/>
              </a:rPr>
              <a:t>OS</a:t>
            </a:r>
            <a:endParaRPr lang="en-GB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Freccia circolare a destra 19"/>
          <p:cNvSpPr/>
          <p:nvPr/>
        </p:nvSpPr>
        <p:spPr>
          <a:xfrm>
            <a:off x="3462020" y="4726868"/>
            <a:ext cx="731520" cy="1216152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7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hermata 2016-06-30 alle 15.16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3" t="21989" r="7845" b="5968"/>
          <a:stretch/>
        </p:blipFill>
        <p:spPr>
          <a:xfrm>
            <a:off x="4969687" y="1948372"/>
            <a:ext cx="2812967" cy="494073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96868" y="16627"/>
            <a:ext cx="4650465" cy="697001"/>
          </a:xfrm>
        </p:spPr>
        <p:txBody>
          <a:bodyPr/>
          <a:lstStyle/>
          <a:p>
            <a:r>
              <a:rPr lang="it-IT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Cediranib-Olaparib</a:t>
            </a:r>
            <a:endParaRPr lang="it-IT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04255" y="896348"/>
            <a:ext cx="6863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PFS= 17.7 </a:t>
            </a:r>
            <a:r>
              <a:rPr lang="it-IT" dirty="0" err="1" smtClean="0">
                <a:latin typeface="Times New Roman"/>
                <a:cs typeface="Times New Roman"/>
              </a:rPr>
              <a:t>months</a:t>
            </a:r>
            <a:r>
              <a:rPr lang="it-IT" dirty="0" smtClean="0">
                <a:latin typeface="Times New Roman"/>
                <a:cs typeface="Times New Roman"/>
              </a:rPr>
              <a:t> with </a:t>
            </a:r>
            <a:r>
              <a:rPr lang="it-IT" dirty="0" err="1" smtClean="0">
                <a:latin typeface="Times New Roman"/>
                <a:cs typeface="Times New Roman"/>
              </a:rPr>
              <a:t>cediranib-olaparib</a:t>
            </a:r>
            <a:r>
              <a:rPr lang="it-IT" dirty="0" smtClean="0">
                <a:latin typeface="Times New Roman"/>
                <a:cs typeface="Times New Roman"/>
              </a:rPr>
              <a:t> vs </a:t>
            </a:r>
            <a:r>
              <a:rPr lang="it-IT" dirty="0">
                <a:latin typeface="Times New Roman"/>
                <a:cs typeface="Times New Roman"/>
              </a:rPr>
              <a:t>9.0 </a:t>
            </a:r>
            <a:r>
              <a:rPr lang="it-IT" dirty="0" err="1" smtClean="0">
                <a:latin typeface="Times New Roman"/>
                <a:cs typeface="Times New Roman"/>
              </a:rPr>
              <a:t>months</a:t>
            </a:r>
            <a:r>
              <a:rPr lang="it-IT" dirty="0" smtClean="0">
                <a:latin typeface="Times New Roman"/>
                <a:cs typeface="Times New Roman"/>
              </a:rPr>
              <a:t> with </a:t>
            </a:r>
            <a:r>
              <a:rPr lang="it-IT" dirty="0" err="1" smtClean="0">
                <a:latin typeface="Times New Roman"/>
                <a:cs typeface="Times New Roman"/>
              </a:rPr>
              <a:t>olaparib</a:t>
            </a:r>
            <a:r>
              <a:rPr lang="it-IT" dirty="0" smtClean="0">
                <a:latin typeface="Times New Roman"/>
                <a:cs typeface="Times New Roman"/>
              </a:rPr>
              <a:t> alone </a:t>
            </a:r>
            <a:r>
              <a:rPr lang="en-US" dirty="0" smtClean="0">
                <a:latin typeface="Times New Roman"/>
                <a:cs typeface="Times New Roman"/>
              </a:rPr>
              <a:t>(HR 0.42</a:t>
            </a:r>
            <a:r>
              <a:rPr lang="en-US" dirty="0">
                <a:latin typeface="Times New Roman"/>
                <a:cs typeface="Times New Roman"/>
              </a:rPr>
              <a:t>, 95% CI 0.23–0.76; p=0.005).</a:t>
            </a:r>
            <a:endParaRPr lang="it-IT" dirty="0">
              <a:latin typeface="Times New Roman"/>
              <a:cs typeface="Times New Roman"/>
            </a:endParaRPr>
          </a:p>
        </p:txBody>
      </p:sp>
      <p:pic>
        <p:nvPicPr>
          <p:cNvPr id="8" name="Immagine 7" descr="Schermata 2016-06-30 alle 15.15.5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8" t="28196" r="35078" b="37430"/>
          <a:stretch/>
        </p:blipFill>
        <p:spPr>
          <a:xfrm>
            <a:off x="106555" y="1996311"/>
            <a:ext cx="2992115" cy="255965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40937" y="6426479"/>
            <a:ext cx="3650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 err="1" smtClean="0">
                <a:latin typeface="Times New Roman"/>
                <a:cs typeface="Times New Roman"/>
              </a:rPr>
              <a:t>Liu</a:t>
            </a:r>
            <a:r>
              <a:rPr lang="it-IT" sz="2000" b="1" i="1" dirty="0" smtClean="0">
                <a:latin typeface="Times New Roman"/>
                <a:cs typeface="Times New Roman"/>
              </a:rPr>
              <a:t> JF et al. Lancet </a:t>
            </a:r>
            <a:r>
              <a:rPr lang="it-IT" sz="2000" b="1" i="1" dirty="0" err="1" smtClean="0">
                <a:latin typeface="Times New Roman"/>
                <a:cs typeface="Times New Roman"/>
              </a:rPr>
              <a:t>Oncol</a:t>
            </a:r>
            <a:r>
              <a:rPr lang="it-IT" sz="2000" b="1" i="1" dirty="0" smtClean="0">
                <a:latin typeface="Times New Roman"/>
                <a:cs typeface="Times New Roman"/>
              </a:rPr>
              <a:t> 2014</a:t>
            </a:r>
            <a:endParaRPr lang="it-IT" sz="2000" b="1" i="1" dirty="0">
              <a:latin typeface="Times New Roman"/>
              <a:cs typeface="Times New Roman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06555" y="5071072"/>
            <a:ext cx="5224597" cy="923330"/>
          </a:xfrm>
          <a:prstGeom prst="rect">
            <a:avLst/>
          </a:prstGeom>
          <a:ln w="28575" cmpd="sng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More grade 3-4 </a:t>
            </a:r>
            <a:r>
              <a:rPr lang="it-IT" dirty="0" err="1" smtClean="0">
                <a:latin typeface="Times New Roman"/>
                <a:cs typeface="Times New Roman"/>
              </a:rPr>
              <a:t>adverse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events</a:t>
            </a:r>
            <a:r>
              <a:rPr lang="it-IT" dirty="0" smtClean="0">
                <a:latin typeface="Times New Roman"/>
                <a:cs typeface="Times New Roman"/>
              </a:rPr>
              <a:t> in </a:t>
            </a:r>
            <a:r>
              <a:rPr lang="it-IT" dirty="0" err="1" smtClean="0">
                <a:latin typeface="Times New Roman"/>
                <a:cs typeface="Times New Roman"/>
              </a:rPr>
              <a:t>combination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arm</a:t>
            </a:r>
            <a:r>
              <a:rPr lang="it-IT" dirty="0" smtClean="0">
                <a:latin typeface="Times New Roman"/>
                <a:cs typeface="Times New Roman"/>
              </a:rPr>
              <a:t> (</a:t>
            </a:r>
            <a:r>
              <a:rPr lang="it-IT" dirty="0">
                <a:latin typeface="Times New Roman"/>
                <a:cs typeface="Times New Roman"/>
              </a:rPr>
              <a:t>12 </a:t>
            </a:r>
            <a:r>
              <a:rPr lang="it-IT" dirty="0" err="1" smtClean="0">
                <a:latin typeface="Times New Roman"/>
                <a:cs typeface="Times New Roman"/>
              </a:rPr>
              <a:t>pts</a:t>
            </a:r>
            <a:r>
              <a:rPr lang="it-IT" dirty="0" smtClean="0">
                <a:latin typeface="Times New Roman"/>
                <a:cs typeface="Times New Roman"/>
              </a:rPr>
              <a:t> vs 5 </a:t>
            </a:r>
            <a:r>
              <a:rPr lang="it-IT" dirty="0" err="1" smtClean="0">
                <a:latin typeface="Times New Roman"/>
                <a:cs typeface="Times New Roman"/>
              </a:rPr>
              <a:t>pts</a:t>
            </a:r>
            <a:r>
              <a:rPr lang="it-IT" dirty="0" smtClean="0">
                <a:latin typeface="Times New Roman"/>
                <a:cs typeface="Times New Roman"/>
              </a:rPr>
              <a:t>), </a:t>
            </a:r>
            <a:r>
              <a:rPr lang="it-IT" dirty="0" err="1" smtClean="0">
                <a:latin typeface="Times New Roman"/>
                <a:cs typeface="Times New Roman"/>
              </a:rPr>
              <a:t>diarrhoea</a:t>
            </a:r>
            <a:r>
              <a:rPr lang="it-IT" dirty="0" smtClean="0">
                <a:latin typeface="Times New Roman"/>
                <a:cs typeface="Times New Roman"/>
              </a:rPr>
              <a:t> (10 pz  vs 1 pz), </a:t>
            </a:r>
            <a:r>
              <a:rPr lang="it-IT" dirty="0" err="1" smtClean="0">
                <a:cs typeface="Times New Roman"/>
              </a:rPr>
              <a:t>hypertension</a:t>
            </a:r>
            <a:r>
              <a:rPr lang="it-IT" dirty="0" smtClean="0">
                <a:cs typeface="Times New Roman"/>
              </a:rPr>
              <a:t> </a:t>
            </a:r>
            <a:r>
              <a:rPr lang="it-IT" dirty="0">
                <a:cs typeface="Times New Roman"/>
              </a:rPr>
              <a:t>(</a:t>
            </a:r>
            <a:r>
              <a:rPr lang="it-IT" dirty="0" smtClean="0">
                <a:cs typeface="Times New Roman"/>
              </a:rPr>
              <a:t>18 </a:t>
            </a:r>
            <a:r>
              <a:rPr lang="it-IT" dirty="0" err="1" smtClean="0">
                <a:cs typeface="Times New Roman"/>
              </a:rPr>
              <a:t>pts</a:t>
            </a:r>
            <a:r>
              <a:rPr lang="it-IT" dirty="0" smtClean="0">
                <a:cs typeface="Times New Roman"/>
              </a:rPr>
              <a:t>  </a:t>
            </a:r>
            <a:r>
              <a:rPr lang="it-IT" dirty="0">
                <a:cs typeface="Times New Roman"/>
              </a:rPr>
              <a:t>vs 0</a:t>
            </a:r>
            <a:r>
              <a:rPr lang="it-IT" dirty="0" smtClean="0">
                <a:cs typeface="Times New Roman"/>
              </a:rPr>
              <a:t>).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18" name="Freccia destra 17"/>
          <p:cNvSpPr/>
          <p:nvPr/>
        </p:nvSpPr>
        <p:spPr>
          <a:xfrm>
            <a:off x="3260552" y="2796711"/>
            <a:ext cx="1758579" cy="91168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738625" y="3224413"/>
            <a:ext cx="13608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err="1" smtClean="0">
                <a:latin typeface="Times New Roman"/>
                <a:cs typeface="Times New Roman"/>
              </a:rPr>
              <a:t>Strongest</a:t>
            </a:r>
            <a:r>
              <a:rPr lang="it-IT" b="1" dirty="0" smtClean="0">
                <a:latin typeface="Times New Roman"/>
                <a:cs typeface="Times New Roman"/>
              </a:rPr>
              <a:t> benefit in PFS in </a:t>
            </a:r>
            <a:r>
              <a:rPr lang="it-IT" b="1" dirty="0" err="1" smtClean="0">
                <a:latin typeface="Times New Roman"/>
                <a:cs typeface="Times New Roman"/>
              </a:rPr>
              <a:t>gBRCAwt</a:t>
            </a:r>
            <a:r>
              <a:rPr lang="it-IT" b="1" dirty="0" smtClean="0">
                <a:latin typeface="Times New Roman"/>
                <a:cs typeface="Times New Roman"/>
              </a:rPr>
              <a:t>/u </a:t>
            </a:r>
            <a:r>
              <a:rPr lang="it-IT" dirty="0" smtClean="0">
                <a:latin typeface="Times New Roman"/>
                <a:cs typeface="Times New Roman"/>
              </a:rPr>
              <a:t>(</a:t>
            </a:r>
            <a:r>
              <a:rPr lang="it-IT" dirty="0" err="1" smtClean="0">
                <a:latin typeface="Times New Roman"/>
                <a:cs typeface="Times New Roman"/>
              </a:rPr>
              <a:t>p</a:t>
            </a:r>
            <a:r>
              <a:rPr lang="it-IT" dirty="0" smtClean="0">
                <a:latin typeface="Times New Roman"/>
                <a:cs typeface="Times New Roman"/>
              </a:rPr>
              <a:t> = 0.008) in 32-76% (</a:t>
            </a:r>
            <a:r>
              <a:rPr lang="it-IT" dirty="0" err="1" smtClean="0">
                <a:latin typeface="Times New Roman"/>
                <a:cs typeface="Times New Roman"/>
              </a:rPr>
              <a:t>p</a:t>
            </a:r>
            <a:r>
              <a:rPr lang="it-IT" dirty="0" smtClean="0">
                <a:latin typeface="Times New Roman"/>
                <a:cs typeface="Times New Roman"/>
              </a:rPr>
              <a:t> = 0.006)</a:t>
            </a:r>
            <a:endParaRPr lang="it-IT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023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208409" y="377544"/>
            <a:ext cx="455492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The BAROCCO </a:t>
            </a:r>
            <a:r>
              <a:rPr lang="it-IT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Study</a:t>
            </a:r>
            <a:r>
              <a:rPr lang="it-IT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lang="it-IT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50674" y="1994907"/>
            <a:ext cx="8421736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890395" algn="l"/>
              </a:tabLst>
            </a:pP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Italian multicenter randomized phase II study of weekly paclitaxel vs.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Cediranib-Olaparib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with continuous schedule vs.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Cediranib-Olaparib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with intermittent schedule </a:t>
            </a:r>
            <a:r>
              <a:rPr lang="en-US" dirty="0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in patients with platinum resistant high grade epithelial ovarian, fallopian tube, or primary peritoneal cancer.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890395" algn="l"/>
              </a:tabLst>
            </a:pPr>
            <a:endParaRPr lang="it-IT" dirty="0" smtClean="0">
              <a:solidFill>
                <a:schemeClr val="tx1"/>
              </a:solidFill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90395" algn="l"/>
              </a:tabLst>
            </a:pP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SPONSOR: Mario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Negri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Gynaecology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Oncology Group (</a:t>
            </a:r>
            <a:r>
              <a:rPr lang="en-US" b="1" dirty="0" err="1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MaNGO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90395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PI: </a:t>
            </a:r>
            <a:r>
              <a:rPr lang="en-US" b="1" dirty="0" err="1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Prof.ssa</a:t>
            </a:r>
            <a:r>
              <a:rPr lang="en-US" b="1" dirty="0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Nicoletta</a:t>
            </a:r>
            <a:r>
              <a:rPr lang="en-US" b="1" dirty="0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 Colombo, </a:t>
            </a:r>
            <a:r>
              <a:rPr lang="en-US" b="1" dirty="0" err="1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Istituto</a:t>
            </a:r>
            <a:r>
              <a:rPr lang="en-US" b="1" dirty="0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Europeo</a:t>
            </a:r>
            <a:r>
              <a:rPr lang="en-US" b="1" dirty="0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 di </a:t>
            </a:r>
            <a:r>
              <a:rPr lang="en-US" b="1" dirty="0" err="1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Oncologia</a:t>
            </a:r>
            <a:endParaRPr lang="en-US" b="1" dirty="0" smtClean="0">
              <a:solidFill>
                <a:schemeClr val="tx1"/>
              </a:solidFill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90395" algn="l"/>
              </a:tabLst>
            </a:pPr>
            <a:r>
              <a:rPr lang="en-US" b="1" dirty="0" smtClean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SUPPORT:	AstraZeneca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890395" algn="l"/>
              </a:tabLst>
            </a:pPr>
            <a:endParaRPr lang="en-US" b="1" dirty="0" smtClean="0">
              <a:solidFill>
                <a:schemeClr val="tx1"/>
              </a:solidFill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  <a:tabLst>
                <a:tab pos="1890395" algn="l"/>
              </a:tabLst>
            </a:pPr>
            <a:r>
              <a:rPr lang="en-US" b="1" dirty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b="1" dirty="0" smtClean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            </a:t>
            </a:r>
            <a:endParaRPr lang="it-IT" dirty="0" smtClean="0">
              <a:solidFill>
                <a:schemeClr val="tx1"/>
              </a:solidFill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endParaRPr lang="it-IT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57441" y="0"/>
            <a:ext cx="90105" cy="6858000"/>
          </a:xfrm>
          <a:prstGeom prst="rect">
            <a:avLst/>
          </a:prstGeom>
          <a:solidFill>
            <a:srgbClr val="2D4D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 rot="16200000">
            <a:off x="4498983" y="-4140821"/>
            <a:ext cx="146034" cy="9144000"/>
          </a:xfrm>
          <a:prstGeom prst="rect">
            <a:avLst/>
          </a:prstGeom>
          <a:solidFill>
            <a:srgbClr val="6C7C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v</a:t>
            </a:r>
            <a:endParaRPr lang="it-IT" dirty="0"/>
          </a:p>
        </p:txBody>
      </p:sp>
      <p:pic>
        <p:nvPicPr>
          <p:cNvPr id="10" name="Immagine 9" descr="Macintosh HD:Users:federica:Desktop:Schermata 2016-04-22 alle 14.56.5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0" t="22363" r="31554" b="9021"/>
          <a:stretch>
            <a:fillRect/>
          </a:stretch>
        </p:blipFill>
        <p:spPr bwMode="auto">
          <a:xfrm>
            <a:off x="779609" y="658120"/>
            <a:ext cx="1428800" cy="128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2011" y="4032857"/>
            <a:ext cx="8289616" cy="1595981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804" y="5853798"/>
            <a:ext cx="2868606" cy="688606"/>
          </a:xfrm>
          <a:prstGeom prst="rect">
            <a:avLst/>
          </a:prstGeom>
        </p:spPr>
      </p:pic>
      <p:pic>
        <p:nvPicPr>
          <p:cNvPr id="12" name="Immagine 11" descr="ieo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1" y="5853798"/>
            <a:ext cx="2503370" cy="978275"/>
          </a:xfrm>
          <a:prstGeom prst="rect">
            <a:avLst/>
          </a:prstGeom>
        </p:spPr>
      </p:pic>
      <p:pic>
        <p:nvPicPr>
          <p:cNvPr id="13" name="Immagine 12" descr="Schermata 2016-06-29 alle 19.38.0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0" t="24272" r="22208" b="55227"/>
          <a:stretch/>
        </p:blipFill>
        <p:spPr>
          <a:xfrm>
            <a:off x="3211150" y="5853798"/>
            <a:ext cx="2492806" cy="74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421565"/>
              </p:ext>
            </p:extLst>
          </p:nvPr>
        </p:nvGraphicFramePr>
        <p:xfrm>
          <a:off x="-25399" y="2581176"/>
          <a:ext cx="9143999" cy="301751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97790"/>
                <a:gridCol w="1954599"/>
                <a:gridCol w="672924"/>
                <a:gridCol w="3008906"/>
                <a:gridCol w="2409780"/>
              </a:tblGrid>
              <a:tr h="301452"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latin typeface="+mn-lt"/>
                        </a:rPr>
                        <a:t>Trial</a:t>
                      </a:r>
                      <a:endParaRPr lang="it-IT" sz="18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>
                          <a:effectLst/>
                          <a:latin typeface="+mn-lt"/>
                        </a:rPr>
                        <a:t>Patient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it-IT" sz="1800" dirty="0" err="1" smtClean="0">
                          <a:effectLst/>
                          <a:latin typeface="+mn-lt"/>
                        </a:rPr>
                        <a:t>population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 smtClean="0">
                          <a:effectLst/>
                          <a:latin typeface="+mn-lt"/>
                        </a:rPr>
                        <a:t>Pts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effectLst/>
                          <a:latin typeface="+mn-lt"/>
                        </a:rPr>
                        <a:t>Treatment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>
                          <a:effectLst/>
                          <a:latin typeface="+mn-lt"/>
                        </a:rPr>
                        <a:t>Results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NCT01113957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Recurrent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HGSOC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BRCAm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wt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it-IT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s-I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168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temozolomide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s-I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-PLD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endParaRPr lang="en-US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NCT01081951 </a:t>
                      </a:r>
                      <a:endParaRPr lang="is-IS" dirty="0" smtClean="0">
                        <a:effectLst/>
                        <a:latin typeface="+mn-lt"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Recurrent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HGSOC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BRCAm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wt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it-IT" dirty="0" smtClean="0">
                        <a:effectLst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74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Oral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cyclophosphamide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50 mg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60 mg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Oral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cyclophosphamide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50</a:t>
                      </a: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mg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endParaRPr lang="is-IS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improvement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</a:t>
                      </a: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ORR with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additional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veliparib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567744" y="17422"/>
            <a:ext cx="7789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Phase II studies on </a:t>
            </a:r>
          </a:p>
          <a:p>
            <a:pPr algn="ctr"/>
            <a:r>
              <a:rPr lang="en-GB" sz="3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other Parp-Inhibitors</a:t>
            </a:r>
            <a:endParaRPr lang="it-CH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8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3" b="8128"/>
          <a:stretch>
            <a:fillRect/>
          </a:stretch>
        </p:blipFill>
        <p:spPr bwMode="auto">
          <a:xfrm>
            <a:off x="0" y="3281363"/>
            <a:ext cx="9144000" cy="34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243468" y="1076623"/>
            <a:ext cx="6679620" cy="92333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HRD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causes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genome-wide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loss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of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heterozygosity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(LOH)</a:t>
            </a:r>
          </a:p>
          <a:p>
            <a:pPr algn="ctr" eaLnBrk="1" hangingPunct="1"/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that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can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be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measured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by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comprehensive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</a:p>
          <a:p>
            <a:pPr algn="ctr" eaLnBrk="1" hangingPunct="1"/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genomic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profiling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it-IT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based</a:t>
            </a:r>
            <a:r>
              <a:rPr lang="it-IT" sz="1800" dirty="0">
                <a:solidFill>
                  <a:srgbClr val="000000"/>
                </a:solidFill>
                <a:latin typeface="+mn-lt"/>
                <a:cs typeface="Times New Roman" charset="0"/>
              </a:rPr>
              <a:t> on NGS </a:t>
            </a:r>
          </a:p>
        </p:txBody>
      </p:sp>
      <p:pic>
        <p:nvPicPr>
          <p:cNvPr id="6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1228725"/>
            <a:ext cx="208121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500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it-IT" sz="4000" b="1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ARIEL2 Trial</a:t>
            </a:r>
          </a:p>
        </p:txBody>
      </p:sp>
      <p:sp>
        <p:nvSpPr>
          <p:cNvPr id="8" name="Rettangolo 7"/>
          <p:cNvSpPr/>
          <p:nvPr/>
        </p:nvSpPr>
        <p:spPr>
          <a:xfrm>
            <a:off x="50800" y="208627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endpoint</a:t>
            </a:r>
            <a:r>
              <a:rPr lang="it-IT" dirty="0" smtClean="0"/>
              <a:t> PFS </a:t>
            </a:r>
            <a:r>
              <a:rPr lang="it-IT" dirty="0" err="1" smtClean="0"/>
              <a:t>according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subgroups</a:t>
            </a:r>
            <a:r>
              <a:rPr lang="it-IT" dirty="0" smtClean="0"/>
              <a:t>: </a:t>
            </a:r>
          </a:p>
          <a:p>
            <a:r>
              <a:rPr lang="it-IT" dirty="0" smtClean="0"/>
              <a:t>-BRCA </a:t>
            </a:r>
            <a:r>
              <a:rPr lang="it-IT" dirty="0" err="1" smtClean="0"/>
              <a:t>mutant</a:t>
            </a:r>
            <a:r>
              <a:rPr lang="it-IT" dirty="0" smtClean="0"/>
              <a:t> (</a:t>
            </a:r>
            <a:r>
              <a:rPr lang="it-IT" dirty="0" err="1" smtClean="0"/>
              <a:t>deleterious</a:t>
            </a:r>
            <a:r>
              <a:rPr lang="it-IT" dirty="0" smtClean="0"/>
              <a:t> </a:t>
            </a:r>
            <a:r>
              <a:rPr lang="it-IT" dirty="0" err="1" smtClean="0"/>
              <a:t>germline</a:t>
            </a:r>
            <a:r>
              <a:rPr lang="it-IT" dirty="0" smtClean="0"/>
              <a:t> or </a:t>
            </a:r>
            <a:r>
              <a:rPr lang="it-IT" dirty="0" err="1" smtClean="0"/>
              <a:t>somatic</a:t>
            </a:r>
            <a:r>
              <a:rPr lang="it-IT" dirty="0" smtClean="0"/>
              <a:t>), </a:t>
            </a:r>
          </a:p>
          <a:p>
            <a:r>
              <a:rPr lang="it-IT" dirty="0" smtClean="0"/>
              <a:t>-BRCA </a:t>
            </a:r>
            <a:r>
              <a:rPr lang="it-IT" dirty="0" err="1" smtClean="0"/>
              <a:t>wild-type</a:t>
            </a:r>
            <a:r>
              <a:rPr lang="it-IT" dirty="0" smtClean="0"/>
              <a:t> and LOH high (LOH high </a:t>
            </a:r>
            <a:r>
              <a:rPr lang="it-IT" dirty="0" err="1" smtClean="0"/>
              <a:t>group</a:t>
            </a:r>
            <a:r>
              <a:rPr lang="it-IT" dirty="0" smtClean="0"/>
              <a:t>), or </a:t>
            </a:r>
          </a:p>
          <a:p>
            <a:r>
              <a:rPr lang="it-IT" dirty="0" smtClean="0"/>
              <a:t>-BRCA </a:t>
            </a:r>
            <a:r>
              <a:rPr lang="it-IT" dirty="0" err="1" smtClean="0"/>
              <a:t>wild-type</a:t>
            </a:r>
            <a:r>
              <a:rPr lang="it-IT" dirty="0" smtClean="0"/>
              <a:t> and LOH low (LOH low </a:t>
            </a:r>
            <a:r>
              <a:rPr lang="it-IT" dirty="0" err="1" smtClean="0"/>
              <a:t>group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269741" y="5994501"/>
            <a:ext cx="2013959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A61202"/>
              </a:buClr>
              <a:buFont typeface="Perpetua" charset="0"/>
              <a:buNone/>
            </a:pPr>
            <a:r>
              <a:rPr lang="en-GB" sz="2400" b="1" i="1" dirty="0">
                <a:solidFill>
                  <a:schemeClr val="tx1"/>
                </a:solidFill>
                <a:latin typeface="Times New Roman"/>
                <a:cs typeface="Times New Roman"/>
              </a:rPr>
              <a:t>                                                                 </a:t>
            </a:r>
            <a:r>
              <a:rPr lang="en-GB" sz="24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hr-HR" sz="20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ASCO 2015</a:t>
            </a:r>
          </a:p>
          <a:p>
            <a:pPr eaLnBrk="1" hangingPunct="1">
              <a:lnSpc>
                <a:spcPct val="100000"/>
              </a:lnSpc>
              <a:buClr>
                <a:srgbClr val="A61202"/>
              </a:buClr>
              <a:buFont typeface="Perpetua" charset="0"/>
              <a:buNone/>
            </a:pPr>
            <a:endParaRPr lang="en-GB" sz="2000" b="1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20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 l="1364" t="18810" r="45258" b="8981"/>
          <a:stretch/>
        </p:blipFill>
        <p:spPr bwMode="auto">
          <a:xfrm>
            <a:off x="122895" y="2882905"/>
            <a:ext cx="4880906" cy="371407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Shape 500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it-IT" sz="4000" b="1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ARIEL2 Trial</a:t>
            </a:r>
          </a:p>
        </p:txBody>
      </p:sp>
      <p:sp>
        <p:nvSpPr>
          <p:cNvPr id="6" name="CasellaDiTesto 2"/>
          <p:cNvSpPr txBox="1">
            <a:spLocks noChangeArrowheads="1"/>
          </p:cNvSpPr>
          <p:nvPr/>
        </p:nvSpPr>
        <p:spPr bwMode="auto">
          <a:xfrm>
            <a:off x="179389" y="1509713"/>
            <a:ext cx="4379912" cy="1200329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/>
            <a:r>
              <a:rPr lang="it-IT" sz="1800" u="sng" dirty="0" smtClean="0">
                <a:latin typeface="+mn-lt"/>
              </a:rPr>
              <a:t>206 PTS: 192 </a:t>
            </a:r>
            <a:r>
              <a:rPr lang="it-IT" sz="1800" u="sng" dirty="0" err="1" smtClean="0">
                <a:latin typeface="+mn-lt"/>
              </a:rPr>
              <a:t>classified</a:t>
            </a:r>
            <a:r>
              <a:rPr lang="it-IT" sz="1800" u="sng" dirty="0" smtClean="0">
                <a:latin typeface="+mn-lt"/>
              </a:rPr>
              <a:t> </a:t>
            </a:r>
            <a:r>
              <a:rPr lang="it-IT" sz="1800" u="sng" dirty="0" err="1" smtClean="0">
                <a:latin typeface="+mn-lt"/>
              </a:rPr>
              <a:t>as</a:t>
            </a:r>
            <a:r>
              <a:rPr lang="it-IT" sz="1800" u="sng" dirty="0" smtClean="0">
                <a:latin typeface="+mn-lt"/>
              </a:rPr>
              <a:t>: </a:t>
            </a:r>
          </a:p>
          <a:p>
            <a:pPr eaLnBrk="1" hangingPunct="1">
              <a:buFont typeface="Wingdings" charset="2"/>
              <a:buChar char="ü"/>
            </a:pPr>
            <a:r>
              <a:rPr lang="it-IT" sz="1800" dirty="0" smtClean="0">
                <a:latin typeface="+mn-lt"/>
              </a:rPr>
              <a:t>BRCA </a:t>
            </a:r>
            <a:r>
              <a:rPr lang="it-IT" sz="1800" dirty="0" err="1" smtClean="0">
                <a:latin typeface="+mn-lt"/>
              </a:rPr>
              <a:t>mutant</a:t>
            </a:r>
            <a:r>
              <a:rPr lang="it-IT" sz="1800" dirty="0" smtClean="0">
                <a:latin typeface="+mn-lt"/>
              </a:rPr>
              <a:t> (n=40), </a:t>
            </a:r>
          </a:p>
          <a:p>
            <a:pPr eaLnBrk="1" hangingPunct="1">
              <a:buFont typeface="Wingdings" charset="2"/>
              <a:buChar char="ü"/>
            </a:pPr>
            <a:r>
              <a:rPr lang="it-IT" sz="1800" dirty="0" smtClean="0">
                <a:latin typeface="+mn-lt"/>
              </a:rPr>
              <a:t>LOH high (n=82), or </a:t>
            </a:r>
          </a:p>
          <a:p>
            <a:pPr eaLnBrk="1" hangingPunct="1">
              <a:buFont typeface="Wingdings" charset="2"/>
              <a:buChar char="ü"/>
            </a:pPr>
            <a:r>
              <a:rPr lang="it-IT" sz="1800" dirty="0" smtClean="0">
                <a:latin typeface="+mn-lt"/>
              </a:rPr>
              <a:t>LOH low (n=70).</a:t>
            </a:r>
            <a:endParaRPr lang="it-IT" sz="1800" dirty="0">
              <a:latin typeface="+mn-lt"/>
            </a:endParaRPr>
          </a:p>
        </p:txBody>
      </p:sp>
      <p:pic>
        <p:nvPicPr>
          <p:cNvPr id="7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1228725"/>
            <a:ext cx="2081212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324046"/>
              </p:ext>
            </p:extLst>
          </p:nvPr>
        </p:nvGraphicFramePr>
        <p:xfrm>
          <a:off x="4882327" y="2387651"/>
          <a:ext cx="4081522" cy="174751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97873"/>
                <a:gridCol w="2283649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i="1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                            </a:t>
                      </a:r>
                      <a:endParaRPr lang="en-GB" sz="1400" b="1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HRD subgroup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Median PFS, </a:t>
                      </a:r>
                      <a:r>
                        <a:rPr lang="en-GB" sz="1400" b="1" i="0" dirty="0" err="1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mo</a:t>
                      </a:r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(90% CI)</a:t>
                      </a:r>
                      <a:endParaRPr lang="en-GB" sz="1400" b="1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BRCAm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9.4 (7.3, </a:t>
                      </a:r>
                      <a:r>
                        <a:rPr lang="it-IT" sz="1400" b="0" i="0" dirty="0" err="1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Not</a:t>
                      </a:r>
                      <a:r>
                        <a:rPr lang="it-IT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1400" b="0" i="0" dirty="0" err="1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Reached</a:t>
                      </a:r>
                      <a:r>
                        <a:rPr lang="it-IT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)</a:t>
                      </a:r>
                      <a:endParaRPr lang="mr-IN" sz="1400" dirty="0">
                        <a:effectLst/>
                        <a:latin typeface="+mn-lt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BRCA-like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7.1 (3.7, 10.8)</a:t>
                      </a:r>
                      <a:endParaRPr lang="en-US" sz="1400" b="0" i="0" dirty="0" smtClean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Biomarker negative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3.7 (3.5, 5.5)</a:t>
                      </a:r>
                      <a:endParaRPr lang="mr-IN" sz="1400" b="0" i="0" dirty="0" smtClean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596395"/>
              </p:ext>
            </p:extLst>
          </p:nvPr>
        </p:nvGraphicFramePr>
        <p:xfrm>
          <a:off x="4907727" y="4371342"/>
          <a:ext cx="4081522" cy="180339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50273"/>
                <a:gridCol w="2131249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 b="1" i="1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                            </a:t>
                      </a:r>
                      <a:endParaRPr lang="en-GB" sz="1400" b="1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Subgroup</a:t>
                      </a:r>
                      <a:r>
                        <a:rPr lang="en-GB" sz="1400" b="0" i="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comparison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HR (90% CI)</a:t>
                      </a:r>
                      <a:endParaRPr lang="en-GB" sz="1400" b="1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 err="1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BRCAm</a:t>
                      </a:r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GB" sz="1400" b="0" i="0" dirty="0" err="1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vs</a:t>
                      </a:r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Biomarker negative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0.47 (0.35, 0.64)</a:t>
                      </a:r>
                      <a:endParaRPr lang="mr-IN" sz="1400" dirty="0">
                        <a:effectLst/>
                        <a:latin typeface="+mn-lt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BRCA-like </a:t>
                      </a:r>
                      <a:r>
                        <a:rPr lang="en-GB" sz="1400" b="0" i="0" dirty="0" err="1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vs</a:t>
                      </a:r>
                      <a:r>
                        <a:rPr lang="en-GB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 Biomarker negative</a:t>
                      </a:r>
                      <a:endParaRPr lang="en-GB" sz="14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dirty="0" smtClean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0.61 (0.41, 0.92)</a:t>
                      </a:r>
                      <a:endParaRPr lang="en-US" sz="1400" b="0" i="0" dirty="0" smtClean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Freccia giù 9"/>
          <p:cNvSpPr/>
          <p:nvPr/>
        </p:nvSpPr>
        <p:spPr>
          <a:xfrm>
            <a:off x="6692900" y="4135170"/>
            <a:ext cx="230188" cy="46223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2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441332"/>
              </p:ext>
            </p:extLst>
          </p:nvPr>
        </p:nvGraphicFramePr>
        <p:xfrm>
          <a:off x="1" y="1717576"/>
          <a:ext cx="9143999" cy="512063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79499"/>
                <a:gridCol w="1972890"/>
                <a:gridCol w="656010"/>
                <a:gridCol w="3390900"/>
                <a:gridCol w="2044700"/>
              </a:tblGrid>
              <a:tr h="301452"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latin typeface="+mn-lt"/>
                        </a:rPr>
                        <a:t>Trial</a:t>
                      </a:r>
                      <a:endParaRPr lang="it-IT" sz="18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>
                          <a:effectLst/>
                          <a:latin typeface="+mn-lt"/>
                        </a:rPr>
                        <a:t>Patient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it-IT" sz="1800" dirty="0" err="1" smtClean="0">
                          <a:effectLst/>
                          <a:latin typeface="+mn-lt"/>
                        </a:rPr>
                        <a:t>population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 smtClean="0">
                          <a:effectLst/>
                          <a:latin typeface="+mn-lt"/>
                        </a:rPr>
                        <a:t>Pts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effectLst/>
                          <a:latin typeface="+mn-lt"/>
                        </a:rPr>
                        <a:t>Treatment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effectLst/>
                          <a:latin typeface="+mn-lt"/>
                        </a:rPr>
                        <a:t>Status 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Solo 1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BRCAm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(HGSOC or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endometrioid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III and IV stage)</a:t>
                      </a:r>
                      <a:endParaRPr lang="it-IT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344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-Olaparib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vs placebo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maintenance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post-platinum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it-IT" dirty="0" smtClean="0">
                        <a:effectLst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</a:rPr>
                        <a:t>Accrual completed; results pending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NCT02655016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HRD positive, stage III</a:t>
                      </a: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 IV</a:t>
                      </a:r>
                      <a:endParaRPr lang="it-IT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305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Niraparib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vs placebo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maintenance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postresponse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to</a:t>
                      </a: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platinum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based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chemotherapy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</a:rPr>
                        <a:t>Accrual ongoing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PAOLA1 </a:t>
                      </a:r>
                      <a:endParaRPr lang="is-IS" dirty="0" smtClean="0">
                        <a:effectLst/>
                        <a:latin typeface="+mn-lt"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Newly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diagnosed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HGSOC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612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-Platinum/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taxane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bev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bev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maintenance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-Platinum/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taxane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bev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bev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maintenance</a:t>
                      </a:r>
                      <a:endParaRPr lang="is-IS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Accrual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GOG-3005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Advanced HGSOC 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BRCAm</a:t>
                      </a:r>
                      <a:r>
                        <a:rPr lang="it-IT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it-IT" sz="1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wt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1100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-Platinum/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taxane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-Platinum/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taxane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-Platinum/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taxane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followed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by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veliparib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maintenance</a:t>
                      </a:r>
                      <a:endParaRPr lang="is-IS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Accrual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  <a:endParaRPr lang="it-IT" dirty="0" smtClean="0">
                        <a:latin typeface="+mn-lt"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685800" y="324535"/>
            <a:ext cx="6667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/>
              <a:t>Phase</a:t>
            </a:r>
            <a:r>
              <a:rPr lang="it-IT" sz="3200" b="1" dirty="0"/>
              <a:t> III </a:t>
            </a:r>
            <a:r>
              <a:rPr lang="it-IT" sz="3200" b="1" dirty="0" err="1"/>
              <a:t>studies</a:t>
            </a:r>
            <a:r>
              <a:rPr lang="it-IT" sz="3200" b="1" dirty="0"/>
              <a:t> of PARP </a:t>
            </a:r>
            <a:r>
              <a:rPr lang="it-IT" sz="3200" b="1" dirty="0" err="1" smtClean="0"/>
              <a:t>inhibitors</a:t>
            </a:r>
            <a:endParaRPr lang="it-IT" sz="3200" b="1" dirty="0" smtClean="0"/>
          </a:p>
          <a:p>
            <a:pPr algn="ctr"/>
            <a:r>
              <a:rPr lang="it-IT" sz="3200" b="1" dirty="0" smtClean="0"/>
              <a:t>-</a:t>
            </a:r>
            <a:r>
              <a:rPr lang="it-IT" sz="3200" b="1" dirty="0" err="1"/>
              <a:t>f</a:t>
            </a:r>
            <a:r>
              <a:rPr lang="it-IT" sz="3200" b="1" dirty="0" err="1" smtClean="0"/>
              <a:t>rontline</a:t>
            </a:r>
            <a:r>
              <a:rPr lang="it-IT" sz="3200" b="1" dirty="0" smtClean="0"/>
              <a:t> treatment-</a:t>
            </a:r>
            <a:endParaRPr lang="it-IT" sz="32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" y="62917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53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26055"/>
              </p:ext>
            </p:extLst>
          </p:nvPr>
        </p:nvGraphicFramePr>
        <p:xfrm>
          <a:off x="1" y="2060476"/>
          <a:ext cx="9143999" cy="402335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19199"/>
                <a:gridCol w="2108200"/>
                <a:gridCol w="876300"/>
                <a:gridCol w="3162300"/>
                <a:gridCol w="1778000"/>
              </a:tblGrid>
              <a:tr h="301452"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latin typeface="+mn-lt"/>
                        </a:rPr>
                        <a:t>Trial</a:t>
                      </a:r>
                      <a:endParaRPr lang="it-IT" sz="18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>
                          <a:effectLst/>
                          <a:latin typeface="+mn-lt"/>
                        </a:rPr>
                        <a:t>Patient</a:t>
                      </a:r>
                      <a:r>
                        <a:rPr lang="it-IT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it-IT" sz="1800" dirty="0" err="1" smtClean="0">
                          <a:effectLst/>
                          <a:latin typeface="+mn-lt"/>
                        </a:rPr>
                        <a:t>population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err="1" smtClean="0">
                          <a:effectLst/>
                          <a:latin typeface="+mn-lt"/>
                        </a:rPr>
                        <a:t>Pts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effectLst/>
                          <a:latin typeface="+mn-lt"/>
                        </a:rPr>
                        <a:t>Treatment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t-IT" sz="1800" dirty="0" smtClean="0">
                          <a:effectLst/>
                          <a:latin typeface="+mn-lt"/>
                        </a:rPr>
                        <a:t>Status </a:t>
                      </a:r>
                      <a:endParaRPr lang="it-IT" sz="1800" dirty="0">
                        <a:effectLst/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ARIEL3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BRCAm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(HGSOC or </a:t>
                      </a:r>
                      <a:r>
                        <a:rPr lang="it-IT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endometrioid</a:t>
                      </a:r>
                      <a:r>
                        <a:rPr lang="it-IT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III and IV stage)</a:t>
                      </a:r>
                      <a:endParaRPr lang="it-IT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540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Rucaparib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vs placebo</a:t>
                      </a: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postplatinum-based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chemotherapy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Accrual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completed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pending</a:t>
                      </a:r>
                      <a:endParaRPr lang="en-US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SOLO3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Platinum-sensitive</a:t>
                      </a: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BRCAm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HGSOC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411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vs MD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choice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nonplatinum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chemotherapy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Accrual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NRG-GY004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Platinum sensitive</a:t>
                      </a: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recurrent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high-grade</a:t>
                      </a: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ovarian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cancer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BRCA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stratified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</a:rPr>
                        <a:t>450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vs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cediranib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vs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platinum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doublet</a:t>
                      </a:r>
                      <a:endParaRPr lang="is-IS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Accrual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  <a:endParaRPr lang="it-IT" dirty="0" smtClean="0">
                        <a:latin typeface="+mn-lt"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s-I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NRG-GY005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Platinum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resistant</a:t>
                      </a:r>
                      <a:endParaRPr lang="it-IT" sz="18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recurrent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HGSOC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s-I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680</a:t>
                      </a:r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cediranib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vs single</a:t>
                      </a:r>
                    </a:p>
                    <a:p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agent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chemotherapy</a:t>
                      </a:r>
                      <a:endParaRPr lang="is-IS" dirty="0" smtClean="0"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Accrual</a:t>
                      </a:r>
                      <a:r>
                        <a:rPr lang="it-IT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ongoing</a:t>
                      </a:r>
                      <a:endParaRPr lang="it-IT" dirty="0" smtClean="0">
                        <a:latin typeface="+mn-lt"/>
                      </a:endParaRPr>
                    </a:p>
                    <a:p>
                      <a:endParaRPr lang="it-IT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685800" y="324535"/>
            <a:ext cx="6667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/>
              <a:t>Phase</a:t>
            </a:r>
            <a:r>
              <a:rPr lang="it-IT" sz="3200" b="1" dirty="0"/>
              <a:t> III </a:t>
            </a:r>
            <a:r>
              <a:rPr lang="it-IT" sz="3200" b="1" dirty="0" err="1"/>
              <a:t>studies</a:t>
            </a:r>
            <a:r>
              <a:rPr lang="it-IT" sz="3200" b="1" dirty="0"/>
              <a:t> of PARP </a:t>
            </a:r>
            <a:r>
              <a:rPr lang="it-IT" sz="3200" b="1" dirty="0" err="1" smtClean="0"/>
              <a:t>inhibitors</a:t>
            </a:r>
            <a:endParaRPr lang="it-IT" sz="3200" b="1" dirty="0" smtClean="0"/>
          </a:p>
          <a:p>
            <a:pPr algn="ctr"/>
            <a:r>
              <a:rPr lang="it-IT" sz="3200" b="1" dirty="0" smtClean="0"/>
              <a:t>-</a:t>
            </a:r>
            <a:r>
              <a:rPr lang="it-IT" sz="3200" b="1" dirty="0" err="1" smtClean="0"/>
              <a:t>recurrent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disease</a:t>
            </a:r>
            <a:r>
              <a:rPr lang="it-IT" sz="3200" b="1" dirty="0" smtClean="0"/>
              <a:t>-*</a:t>
            </a:r>
            <a:endParaRPr lang="it-IT" sz="32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0800" y="6375400"/>
            <a:ext cx="659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r>
              <a:rPr lang="it-IT" dirty="0" err="1" smtClean="0"/>
              <a:t>excluding</a:t>
            </a:r>
            <a:r>
              <a:rPr lang="it-IT" dirty="0" smtClean="0"/>
              <a:t> SOLO2 and NOVA (</a:t>
            </a:r>
            <a:r>
              <a:rPr lang="it-IT" dirty="0" err="1" smtClean="0"/>
              <a:t>Niraparib</a:t>
            </a:r>
            <a:r>
              <a:rPr lang="it-IT" dirty="0" smtClean="0"/>
              <a:t>) </a:t>
            </a:r>
            <a:r>
              <a:rPr lang="it-IT" dirty="0" err="1" smtClean="0"/>
              <a:t>reported</a:t>
            </a:r>
            <a:r>
              <a:rPr lang="it-IT" dirty="0" smtClean="0"/>
              <a:t> in the </a:t>
            </a:r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slides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00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307311" y="935930"/>
            <a:ext cx="58764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 err="1" smtClean="0"/>
              <a:t>Phase</a:t>
            </a:r>
            <a:r>
              <a:rPr lang="it-IT" b="1" dirty="0" smtClean="0"/>
              <a:t> III </a:t>
            </a:r>
            <a:r>
              <a:rPr lang="it-IT" b="1" dirty="0" err="1" smtClean="0"/>
              <a:t>study</a:t>
            </a:r>
            <a:r>
              <a:rPr lang="it-IT" b="1" dirty="0" smtClean="0"/>
              <a:t> (2:1)</a:t>
            </a:r>
          </a:p>
          <a:p>
            <a:pPr algn="ctr"/>
            <a:r>
              <a:rPr lang="it-IT" dirty="0" err="1" smtClean="0"/>
              <a:t>Objective</a:t>
            </a:r>
            <a:r>
              <a:rPr lang="it-IT" dirty="0" smtClean="0"/>
              <a:t>: </a:t>
            </a:r>
            <a:r>
              <a:rPr lang="it-IT" b="1" dirty="0" err="1" smtClean="0"/>
              <a:t>efficacy</a:t>
            </a:r>
            <a:r>
              <a:rPr lang="it-IT" dirty="0" smtClean="0"/>
              <a:t> of </a:t>
            </a:r>
            <a:r>
              <a:rPr lang="it-IT" dirty="0" err="1" smtClean="0"/>
              <a:t>maintenance</a:t>
            </a:r>
            <a:r>
              <a:rPr lang="it-IT" dirty="0" smtClean="0"/>
              <a:t> treatment with </a:t>
            </a:r>
            <a:r>
              <a:rPr lang="it-IT" b="1" dirty="0" err="1" smtClean="0"/>
              <a:t>Niraparib</a:t>
            </a:r>
            <a:r>
              <a:rPr lang="it-IT" b="1" dirty="0" smtClean="0"/>
              <a:t> </a:t>
            </a:r>
          </a:p>
          <a:p>
            <a:pPr algn="ctr"/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platinum-based</a:t>
            </a:r>
            <a:r>
              <a:rPr lang="it-IT" dirty="0" smtClean="0"/>
              <a:t> </a:t>
            </a:r>
            <a:r>
              <a:rPr lang="it-IT" dirty="0" err="1" smtClean="0"/>
              <a:t>therapy</a:t>
            </a:r>
            <a:endParaRPr lang="it-IT" dirty="0" smtClean="0"/>
          </a:p>
          <a:p>
            <a:pPr algn="ctr"/>
            <a:r>
              <a:rPr lang="it-IT" b="1" dirty="0" smtClean="0"/>
              <a:t>553 </a:t>
            </a:r>
            <a:r>
              <a:rPr lang="it-IT" b="1" dirty="0" err="1" smtClean="0"/>
              <a:t>Pts</a:t>
            </a:r>
            <a:r>
              <a:rPr lang="it-IT" b="1" dirty="0" smtClean="0"/>
              <a:t> </a:t>
            </a:r>
            <a:r>
              <a:rPr lang="it-IT" b="1" dirty="0" err="1" smtClean="0"/>
              <a:t>affected</a:t>
            </a:r>
            <a:r>
              <a:rPr lang="it-IT" b="1" dirty="0" smtClean="0"/>
              <a:t> by </a:t>
            </a:r>
            <a:r>
              <a:rPr lang="it-IT" b="1" dirty="0" err="1" smtClean="0"/>
              <a:t>platinum</a:t>
            </a:r>
            <a:r>
              <a:rPr lang="it-IT" b="1" dirty="0" smtClean="0"/>
              <a:t>-sensitive </a:t>
            </a:r>
            <a:r>
              <a:rPr lang="it-IT" b="1" dirty="0" err="1" smtClean="0"/>
              <a:t>disease</a:t>
            </a:r>
            <a:endParaRPr lang="it-IT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811109" y="5555628"/>
            <a:ext cx="31983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Grade III-IV </a:t>
            </a:r>
            <a:r>
              <a:rPr lang="it-IT" dirty="0" err="1" smtClean="0"/>
              <a:t>advers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: 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Trombocytopenia</a:t>
            </a:r>
            <a:r>
              <a:rPr lang="it-IT" dirty="0" smtClean="0"/>
              <a:t> (</a:t>
            </a:r>
            <a:r>
              <a:rPr lang="it-IT" dirty="0"/>
              <a:t>in 33.8%), </a:t>
            </a: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r>
              <a:rPr lang="it-IT" dirty="0"/>
              <a:t>A</a:t>
            </a:r>
            <a:r>
              <a:rPr lang="it-IT" dirty="0" smtClean="0"/>
              <a:t>nemia </a:t>
            </a:r>
            <a:r>
              <a:rPr lang="it-IT" dirty="0"/>
              <a:t>(in 25.3%)</a:t>
            </a:r>
            <a:r>
              <a:rPr lang="it-IT" dirty="0" smtClean="0"/>
              <a:t>,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/>
              <a:t>N</a:t>
            </a:r>
            <a:r>
              <a:rPr lang="it-IT" dirty="0" smtClean="0"/>
              <a:t>eutropenia </a:t>
            </a:r>
            <a:r>
              <a:rPr lang="it-IT" dirty="0"/>
              <a:t>(in 19.6%) </a:t>
            </a:r>
          </a:p>
          <a:p>
            <a:endParaRPr lang="it-IT" dirty="0"/>
          </a:p>
        </p:txBody>
      </p:sp>
      <p:grpSp>
        <p:nvGrpSpPr>
          <p:cNvPr id="18" name="Gruppo 17"/>
          <p:cNvGrpSpPr/>
          <p:nvPr/>
        </p:nvGrpSpPr>
        <p:grpSpPr>
          <a:xfrm>
            <a:off x="-23205" y="2406326"/>
            <a:ext cx="9195774" cy="2971694"/>
            <a:chOff x="-23205" y="2474174"/>
            <a:chExt cx="9195774" cy="2971694"/>
          </a:xfrm>
        </p:grpSpPr>
        <p:grpSp>
          <p:nvGrpSpPr>
            <p:cNvPr id="9" name="Gruppo 8"/>
            <p:cNvGrpSpPr/>
            <p:nvPr/>
          </p:nvGrpSpPr>
          <p:grpSpPr>
            <a:xfrm>
              <a:off x="-23205" y="2875772"/>
              <a:ext cx="9173355" cy="2570096"/>
              <a:chOff x="-23205" y="2509624"/>
              <a:chExt cx="9173355" cy="2570096"/>
            </a:xfrm>
          </p:grpSpPr>
          <p:grpSp>
            <p:nvGrpSpPr>
              <p:cNvPr id="7" name="Gruppo 6"/>
              <p:cNvGrpSpPr/>
              <p:nvPr/>
            </p:nvGrpSpPr>
            <p:grpSpPr>
              <a:xfrm>
                <a:off x="-23205" y="2736396"/>
                <a:ext cx="9173355" cy="2025842"/>
                <a:chOff x="-23205" y="2736396"/>
                <a:chExt cx="9173355" cy="2025842"/>
              </a:xfrm>
            </p:grpSpPr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66933"/>
                <a:stretch/>
              </p:blipFill>
              <p:spPr>
                <a:xfrm>
                  <a:off x="-23205" y="2736396"/>
                  <a:ext cx="3129035" cy="2025839"/>
                </a:xfrm>
                <a:prstGeom prst="rect">
                  <a:avLst/>
                </a:prstGeom>
              </p:spPr>
            </p:pic>
            <p:pic>
              <p:nvPicPr>
                <p:cNvPr id="5" name="Immagine 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32846" b="33646"/>
                <a:stretch/>
              </p:blipFill>
              <p:spPr>
                <a:xfrm>
                  <a:off x="3056089" y="2736396"/>
                  <a:ext cx="3087867" cy="2025842"/>
                </a:xfrm>
                <a:prstGeom prst="rect">
                  <a:avLst/>
                </a:prstGeom>
              </p:spPr>
            </p:pic>
            <p:pic>
              <p:nvPicPr>
                <p:cNvPr id="6" name="Immagine 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66134"/>
                <a:stretch/>
              </p:blipFill>
              <p:spPr>
                <a:xfrm>
                  <a:off x="6094946" y="2736396"/>
                  <a:ext cx="3055204" cy="2025841"/>
                </a:xfrm>
                <a:prstGeom prst="rect">
                  <a:avLst/>
                </a:prstGeom>
              </p:spPr>
            </p:pic>
          </p:grpSp>
          <p:sp>
            <p:nvSpPr>
              <p:cNvPr id="8" name="Rettangolo 7"/>
              <p:cNvSpPr/>
              <p:nvPr/>
            </p:nvSpPr>
            <p:spPr>
              <a:xfrm>
                <a:off x="0" y="2509624"/>
                <a:ext cx="9150150" cy="2570096"/>
              </a:xfrm>
              <a:prstGeom prst="rect">
                <a:avLst/>
              </a:prstGeom>
              <a:noFill/>
              <a:ln w="28575" cmpd="sng">
                <a:solidFill>
                  <a:srgbClr val="FF0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105840" y="2506440"/>
              <a:ext cx="2442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PFS: 21.0 vs 5.5 </a:t>
              </a:r>
              <a:r>
                <a:rPr lang="it-IT" dirty="0" err="1" smtClean="0"/>
                <a:t>months</a:t>
              </a:r>
              <a:endParaRPr lang="it-IT" dirty="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3403262" y="2474174"/>
              <a:ext cx="2442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PFS: 12.9 vs 3.8 </a:t>
              </a:r>
              <a:r>
                <a:rPr lang="it-IT" dirty="0" err="1" smtClean="0"/>
                <a:t>months</a:t>
              </a:r>
              <a:endParaRPr lang="it-IT" dirty="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6845715" y="2482788"/>
              <a:ext cx="2326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PFS: 9.3 vs 3.9 </a:t>
              </a:r>
              <a:r>
                <a:rPr lang="it-IT" dirty="0" err="1" smtClean="0"/>
                <a:t>months</a:t>
              </a:r>
              <a:endParaRPr lang="it-IT" dirty="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129098" y="3418220"/>
              <a:ext cx="1055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err="1" smtClean="0"/>
                <a:t>P</a:t>
              </a:r>
              <a:r>
                <a:rPr lang="it-IT" b="1" i="1" dirty="0" smtClean="0"/>
                <a:t>&lt;0.001</a:t>
              </a:r>
              <a:endParaRPr lang="it-IT" b="1" i="1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5039824" y="3460861"/>
              <a:ext cx="1055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err="1" smtClean="0"/>
                <a:t>P</a:t>
              </a:r>
              <a:r>
                <a:rPr lang="it-IT" b="1" i="1" dirty="0" smtClean="0"/>
                <a:t>&lt;0.001</a:t>
              </a:r>
              <a:endParaRPr lang="it-IT" b="1" i="1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8088878" y="3465260"/>
              <a:ext cx="1055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 err="1" smtClean="0"/>
                <a:t>P</a:t>
              </a:r>
              <a:r>
                <a:rPr lang="it-IT" b="1" i="1" dirty="0" smtClean="0"/>
                <a:t>&lt;0.001</a:t>
              </a:r>
              <a:endParaRPr lang="it-IT" b="1" i="1" dirty="0"/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-23205" y="6396335"/>
            <a:ext cx="402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 smtClean="0"/>
              <a:t>Mirza</a:t>
            </a:r>
            <a:r>
              <a:rPr lang="it-IT" b="1" i="1" dirty="0" smtClean="0"/>
              <a:t> MR et al., New </a:t>
            </a:r>
            <a:r>
              <a:rPr lang="it-IT" b="1" i="1" dirty="0" err="1" smtClean="0"/>
              <a:t>Eng</a:t>
            </a:r>
            <a:r>
              <a:rPr lang="it-IT" b="1" i="1" dirty="0" smtClean="0"/>
              <a:t> </a:t>
            </a:r>
            <a:r>
              <a:rPr lang="it-IT" b="1" i="1" dirty="0" err="1" smtClean="0"/>
              <a:t>J</a:t>
            </a:r>
            <a:r>
              <a:rPr lang="it-IT" b="1" i="1" dirty="0" smtClean="0"/>
              <a:t> </a:t>
            </a:r>
            <a:r>
              <a:rPr lang="it-IT" b="1" i="1" dirty="0" err="1" smtClean="0"/>
              <a:t>Med</a:t>
            </a:r>
            <a:r>
              <a:rPr lang="it-IT" b="1" i="1" dirty="0" smtClean="0"/>
              <a:t>, 2016  </a:t>
            </a:r>
            <a:endParaRPr lang="it-IT" b="1" i="1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96900" y="354781"/>
            <a:ext cx="7861300" cy="387798"/>
          </a:xfrm>
        </p:spPr>
        <p:txBody>
          <a:bodyPr/>
          <a:lstStyle/>
          <a:p>
            <a:pPr algn="ctr"/>
            <a:r>
              <a:rPr lang="en-GB" sz="2800" b="1" dirty="0" err="1" smtClean="0">
                <a:solidFill>
                  <a:srgbClr val="000000"/>
                </a:solidFill>
                <a:latin typeface="Times New Roman"/>
                <a:ea typeface="ＭＳ Ｐゴシック" pitchFamily="34" charset="-128"/>
                <a:cs typeface="Times New Roman"/>
              </a:rPr>
              <a:t>Niraparib</a:t>
            </a:r>
            <a:endParaRPr lang="en-GB" sz="2800" b="1" dirty="0" smtClean="0">
              <a:solidFill>
                <a:srgbClr val="000000"/>
              </a:solidFill>
              <a:latin typeface="Times New Roman"/>
              <a:ea typeface="ＭＳ Ｐゴシック" pitchFamily="34" charset="-128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62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/>
          <p:nvPr/>
        </p:nvSpPr>
        <p:spPr>
          <a:xfrm>
            <a:off x="472018" y="5760137"/>
            <a:ext cx="8294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1200" dirty="0">
                <a:cs typeface="Arial" panose="020B0604020202020204" pitchFamily="34" charset="0"/>
              </a:rPr>
              <a:t>*</a:t>
            </a:r>
            <a:r>
              <a:rPr lang="en-GB" sz="1200" dirty="0">
                <a:cs typeface="Arial" panose="020B0604020202020204" pitchFamily="34" charset="0"/>
              </a:rPr>
              <a:t>Primary endpoint for </a:t>
            </a:r>
            <a:r>
              <a:rPr lang="en-GB" sz="1200" dirty="0" err="1">
                <a:cs typeface="Arial" panose="020B0604020202020204" pitchFamily="34" charset="0"/>
              </a:rPr>
              <a:t>HRQoL</a:t>
            </a:r>
            <a:r>
              <a:rPr lang="en-GB" sz="1200" dirty="0">
                <a:cs typeface="Arial" panose="020B0604020202020204" pitchFamily="34" charset="0"/>
              </a:rPr>
              <a:t> was trial outcome index (TOI) of the FACT-O (functional assessment </a:t>
            </a:r>
            <a:r>
              <a:rPr lang="en-US" sz="1200" dirty="0">
                <a:ea typeface="Calibri" charset="0"/>
                <a:cs typeface="Calibri" charset="0"/>
              </a:rPr>
              <a:t>of cancer therapy for ovarian cancer</a:t>
            </a:r>
            <a:r>
              <a:rPr lang="en-GB" sz="1200" dirty="0">
                <a:cs typeface="Arial" panose="020B0604020202020204" pitchFamily="34" charset="0"/>
              </a:rPr>
              <a:t>); CR, complete response; PFS, progression-free survival; PR, partial response</a:t>
            </a: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457199" y="3885717"/>
            <a:ext cx="822960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GB" altLang="en-US" sz="1600" dirty="0">
                <a:latin typeface="+mn-lt"/>
                <a:cs typeface="Arial" panose="020B0604020202020204" pitchFamily="34" charset="0"/>
              </a:rPr>
              <a:t>Sensitivity analysis: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PFS by blinded independent central review (BICR)</a:t>
            </a:r>
          </a:p>
          <a:p>
            <a:pPr marL="285750" indent="-285750" algn="just">
              <a:buFont typeface="Wingdings" charset="2"/>
              <a:buChar char="ü"/>
            </a:pPr>
            <a:r>
              <a:rPr lang="en-GB" altLang="en-US" sz="1600" dirty="0" smtClean="0">
                <a:latin typeface="+mn-lt"/>
                <a:cs typeface="Arial" panose="020B0604020202020204" pitchFamily="34" charset="0"/>
              </a:rPr>
              <a:t>Key </a:t>
            </a:r>
            <a:r>
              <a:rPr lang="en-GB" altLang="en-US" sz="1600" dirty="0">
                <a:latin typeface="+mn-lt"/>
                <a:cs typeface="Arial" panose="020B0604020202020204" pitchFamily="34" charset="0"/>
              </a:rPr>
              <a:t>secondary endpoints: </a:t>
            </a:r>
          </a:p>
          <a:p>
            <a:pPr marL="895350" indent="-268288">
              <a:buFontTx/>
              <a:buChar char="–"/>
            </a:pPr>
            <a:r>
              <a:rPr lang="en-GB" altLang="en-US" sz="1400" dirty="0">
                <a:latin typeface="+mn-lt"/>
                <a:cs typeface="Arial" panose="020B0604020202020204" pitchFamily="34" charset="0"/>
              </a:rPr>
              <a:t>Time to first subsequent therapy or death (TFST), time to second progression (PFS2), </a:t>
            </a:r>
            <a:br>
              <a:rPr lang="en-GB" altLang="en-US" sz="1400" dirty="0">
                <a:latin typeface="+mn-lt"/>
                <a:cs typeface="Arial" panose="020B0604020202020204" pitchFamily="34" charset="0"/>
              </a:rPr>
            </a:br>
            <a:r>
              <a:rPr lang="en-GB" altLang="en-US" sz="1400" dirty="0">
                <a:latin typeface="+mn-lt"/>
                <a:cs typeface="Arial" panose="020B0604020202020204" pitchFamily="34" charset="0"/>
              </a:rPr>
              <a:t>time to second subsequent therapy or death (TSST), overall survival (OS).</a:t>
            </a:r>
          </a:p>
          <a:p>
            <a:pPr marL="895350" indent="-268288" algn="just">
              <a:buFontTx/>
              <a:buChar char="–"/>
            </a:pPr>
            <a:r>
              <a:rPr lang="en-GB" altLang="en-US" sz="1400" dirty="0">
                <a:latin typeface="+mn-lt"/>
                <a:cs typeface="Arial" panose="020B0604020202020204" pitchFamily="34" charset="0"/>
              </a:rPr>
              <a:t>Safety, health-related quality of life (</a:t>
            </a:r>
            <a:r>
              <a:rPr lang="en-GB" altLang="en-US" sz="1400" dirty="0" err="1">
                <a:latin typeface="+mn-lt"/>
                <a:cs typeface="Arial" panose="020B0604020202020204" pitchFamily="34" charset="0"/>
              </a:rPr>
              <a:t>HRQoL</a:t>
            </a:r>
            <a:r>
              <a:rPr lang="en-GB" altLang="en-US" sz="1400" dirty="0">
                <a:latin typeface="+mn-lt"/>
                <a:cs typeface="Arial" panose="020B0604020202020204" pitchFamily="34" charset="0"/>
              </a:rPr>
              <a:t>*). </a:t>
            </a:r>
          </a:p>
        </p:txBody>
      </p:sp>
      <p:sp>
        <p:nvSpPr>
          <p:cNvPr id="6" name="Rectangle 49"/>
          <p:cNvSpPr/>
          <p:nvPr/>
        </p:nvSpPr>
        <p:spPr>
          <a:xfrm>
            <a:off x="1304207" y="4830622"/>
            <a:ext cx="77262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GB" sz="1000"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15224" y="124234"/>
            <a:ext cx="4261397" cy="857250"/>
          </a:xfrm>
        </p:spPr>
        <p:txBody>
          <a:bodyPr>
            <a:normAutofit/>
          </a:bodyPr>
          <a:lstStyle/>
          <a:p>
            <a:r>
              <a:rPr lang="en-GB" altLang="en-US" sz="3200" b="1" dirty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SOLO2/ENGOT-</a:t>
            </a:r>
            <a:r>
              <a:rPr lang="en-GB" altLang="en-US" sz="3200" b="1" dirty="0" smtClean="0">
                <a:solidFill>
                  <a:srgbClr val="000000"/>
                </a:solidFill>
                <a:latin typeface="+mn-lt"/>
                <a:ea typeface="ＭＳ Ｐゴシック" panose="020B0600070205080204" pitchFamily="34" charset="-128"/>
                <a:cs typeface="Arial" panose="020B0604020202020204" pitchFamily="34" charset="0"/>
              </a:rPr>
              <a:t>Ov21</a:t>
            </a:r>
            <a:endParaRPr lang="en-US" altLang="en-US" sz="3200" b="1" dirty="0">
              <a:solidFill>
                <a:srgbClr val="000000"/>
              </a:solidFill>
              <a:latin typeface="+mn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9" name="Right Arrow 19"/>
          <p:cNvSpPr/>
          <p:nvPr/>
        </p:nvSpPr>
        <p:spPr bwMode="auto">
          <a:xfrm rot="21172520">
            <a:off x="2777475" y="2252089"/>
            <a:ext cx="1671644" cy="252000"/>
          </a:xfrm>
          <a:prstGeom prst="rightArrow">
            <a:avLst/>
          </a:prstGeom>
          <a:solidFill>
            <a:srgbClr val="FF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10" name="Right Arrow 19"/>
          <p:cNvSpPr/>
          <p:nvPr/>
        </p:nvSpPr>
        <p:spPr bwMode="auto">
          <a:xfrm rot="673598">
            <a:off x="2777327" y="2778481"/>
            <a:ext cx="1646391" cy="252000"/>
          </a:xfrm>
          <a:prstGeom prst="rightArrow">
            <a:avLst/>
          </a:prstGeom>
          <a:solidFill>
            <a:srgbClr val="FF0000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12" name="TextBox 26"/>
          <p:cNvSpPr txBox="1"/>
          <p:nvPr/>
        </p:nvSpPr>
        <p:spPr bwMode="auto">
          <a:xfrm>
            <a:off x="4473161" y="2820762"/>
            <a:ext cx="168392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en-GB" sz="1400" b="1" dirty="0">
                <a:solidFill>
                  <a:srgbClr val="000000"/>
                </a:solidFill>
                <a:cs typeface="Arial" panose="020B0604020202020204" pitchFamily="34" charset="0"/>
              </a:rPr>
              <a:t>Placebo</a:t>
            </a:r>
          </a:p>
          <a:p>
            <a:pPr algn="ctr" eaLnBrk="1" hangingPunct="1">
              <a:defRPr/>
            </a:pPr>
            <a:r>
              <a:rPr lang="en-GB" sz="1400" dirty="0">
                <a:solidFill>
                  <a:srgbClr val="000000"/>
                </a:solidFill>
                <a:cs typeface="Arial" panose="020B0604020202020204" pitchFamily="34" charset="0"/>
              </a:rPr>
              <a:t>n=99</a:t>
            </a:r>
          </a:p>
        </p:txBody>
      </p:sp>
      <p:sp>
        <p:nvSpPr>
          <p:cNvPr id="13" name="TextBox 27"/>
          <p:cNvSpPr txBox="1"/>
          <p:nvPr/>
        </p:nvSpPr>
        <p:spPr>
          <a:xfrm>
            <a:off x="4476339" y="1989788"/>
            <a:ext cx="1680743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en-GB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Olaparib</a:t>
            </a:r>
            <a:r>
              <a:rPr lang="en-GB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^ </a:t>
            </a:r>
            <a:endParaRPr lang="en-GB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GB" sz="1400" dirty="0">
                <a:solidFill>
                  <a:srgbClr val="000000"/>
                </a:solidFill>
                <a:cs typeface="Arial" panose="020B0604020202020204" pitchFamily="34" charset="0"/>
              </a:rPr>
              <a:t>300 mg bid</a:t>
            </a:r>
          </a:p>
          <a:p>
            <a:pPr algn="ctr" eaLnBrk="1" hangingPunct="1">
              <a:defRPr/>
            </a:pPr>
            <a:r>
              <a:rPr lang="en-GB" sz="1400" dirty="0">
                <a:solidFill>
                  <a:srgbClr val="000000"/>
                </a:solidFill>
                <a:cs typeface="Arial" panose="020B0604020202020204" pitchFamily="34" charset="0"/>
              </a:rPr>
              <a:t>n=196</a:t>
            </a:r>
          </a:p>
        </p:txBody>
      </p:sp>
      <p:sp>
        <p:nvSpPr>
          <p:cNvPr id="14" name="TextBox 28"/>
          <p:cNvSpPr txBox="1"/>
          <p:nvPr/>
        </p:nvSpPr>
        <p:spPr bwMode="auto">
          <a:xfrm>
            <a:off x="6895931" y="2322438"/>
            <a:ext cx="2052000" cy="815608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GB" sz="1400" b="1" dirty="0">
                <a:solidFill>
                  <a:srgbClr val="000000"/>
                </a:solidFill>
                <a:cs typeface="Arial" panose="020B0604020202020204" pitchFamily="34" charset="0"/>
              </a:rPr>
              <a:t>Primary endpoint</a:t>
            </a:r>
          </a:p>
          <a:p>
            <a:pPr algn="ctr" eaLnBrk="1" hangingPunct="1">
              <a:defRPr/>
            </a:pPr>
            <a:r>
              <a:rPr lang="en-GB" sz="1400" dirty="0">
                <a:solidFill>
                  <a:srgbClr val="000000"/>
                </a:solidFill>
                <a:cs typeface="Arial" panose="020B0604020202020204" pitchFamily="34" charset="0"/>
              </a:rPr>
              <a:t>Investigator-assessed</a:t>
            </a:r>
          </a:p>
          <a:p>
            <a:pPr algn="ctr" eaLnBrk="1" hangingPunct="1">
              <a:defRPr/>
            </a:pPr>
            <a:r>
              <a:rPr lang="en-GB" sz="1400" dirty="0">
                <a:solidFill>
                  <a:srgbClr val="000000"/>
                </a:solidFill>
                <a:cs typeface="Arial" panose="020B0604020202020204" pitchFamily="34" charset="0"/>
              </a:rPr>
              <a:t>PFS </a:t>
            </a:r>
          </a:p>
        </p:txBody>
      </p:sp>
      <p:sp>
        <p:nvSpPr>
          <p:cNvPr id="15" name="Rectangle 29"/>
          <p:cNvSpPr/>
          <p:nvPr/>
        </p:nvSpPr>
        <p:spPr>
          <a:xfrm>
            <a:off x="2000469" y="2028555"/>
            <a:ext cx="82110" cy="137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cs typeface="Arial" panose="020B0604020202020204" pitchFamily="34" charset="0"/>
            </a:endParaRPr>
          </a:p>
        </p:txBody>
      </p:sp>
      <p:sp>
        <p:nvSpPr>
          <p:cNvPr id="16" name="Right Arrow 18"/>
          <p:cNvSpPr/>
          <p:nvPr/>
        </p:nvSpPr>
        <p:spPr bwMode="auto">
          <a:xfrm>
            <a:off x="6217450" y="2943034"/>
            <a:ext cx="636218" cy="252000"/>
          </a:xfrm>
          <a:prstGeom prst="right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17" name="Right Arrow 19"/>
          <p:cNvSpPr/>
          <p:nvPr/>
        </p:nvSpPr>
        <p:spPr bwMode="auto">
          <a:xfrm>
            <a:off x="6217450" y="2307928"/>
            <a:ext cx="636218" cy="252000"/>
          </a:xfrm>
          <a:prstGeom prst="rightArrow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cs typeface="Arial" panose="020B0604020202020204" pitchFamily="34" charset="0"/>
            </a:endParaRPr>
          </a:p>
        </p:txBody>
      </p:sp>
      <p:sp>
        <p:nvSpPr>
          <p:cNvPr id="19" name="TextBox 33"/>
          <p:cNvSpPr txBox="1"/>
          <p:nvPr/>
        </p:nvSpPr>
        <p:spPr bwMode="auto">
          <a:xfrm>
            <a:off x="189679" y="1546619"/>
            <a:ext cx="2890103" cy="1990288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Dot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spcAft>
                <a:spcPts val="400"/>
              </a:spcAft>
              <a:defRPr/>
            </a:pPr>
            <a:r>
              <a:rPr lang="en-GB" sz="1400" b="1" dirty="0">
                <a:solidFill>
                  <a:srgbClr val="000000"/>
                </a:solidFill>
                <a:ea typeface="Calibri" charset="0"/>
                <a:cs typeface="Calibri" charset="0"/>
              </a:rPr>
              <a:t>Patients</a:t>
            </a:r>
          </a:p>
          <a:p>
            <a:pPr marL="144000" indent="-144000">
              <a:buFont typeface="Arial" panose="020B0604020202020204" pitchFamily="34" charset="0"/>
              <a:buChar char="•"/>
              <a:defRPr/>
            </a:pPr>
            <a:r>
              <a:rPr lang="en-GB" sz="1400" i="1" dirty="0">
                <a:solidFill>
                  <a:srgbClr val="000000"/>
                </a:solidFill>
                <a:ea typeface="Calibri" charset="0"/>
                <a:cs typeface="Calibri" charset="0"/>
              </a:rPr>
              <a:t>BRCA1/2 </a:t>
            </a:r>
            <a:r>
              <a:rPr lang="en-GB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mutation</a:t>
            </a:r>
          </a:p>
          <a:p>
            <a:pPr marL="144000" indent="-14400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Platinum-sensitive relapsed ovarian cancer </a:t>
            </a:r>
          </a:p>
          <a:p>
            <a:pPr marL="144000" indent="-14400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At least 2 prior lines of platinum therapy</a:t>
            </a:r>
          </a:p>
          <a:p>
            <a:pPr marL="144000" indent="-144000"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0000"/>
                </a:solidFill>
                <a:ea typeface="Calibri" charset="0"/>
                <a:cs typeface="Calibri" charset="0"/>
              </a:rPr>
              <a:t>CR or PR to most recent platinum therapy</a:t>
            </a:r>
          </a:p>
          <a:p>
            <a:pPr marL="144000" indent="-144000">
              <a:spcAft>
                <a:spcPts val="600"/>
              </a:spcAft>
              <a:defRPr/>
            </a:pPr>
            <a:endParaRPr lang="en-GB" sz="600" dirty="0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 rot="16200000">
            <a:off x="3516893" y="1860117"/>
            <a:ext cx="554853" cy="165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"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GB" altLang="en-US" sz="1600" b="1" dirty="0">
                <a:latin typeface="+mn-lt"/>
                <a:cs typeface="Arial" panose="020B0604020202020204" pitchFamily="34" charset="0"/>
              </a:rPr>
              <a:t>Randomized</a:t>
            </a:r>
          </a:p>
          <a:p>
            <a:pPr algn="ctr" eaLnBrk="1" hangingPunct="1">
              <a:lnSpc>
                <a:spcPts val="1400"/>
              </a:lnSpc>
            </a:pPr>
            <a:r>
              <a:rPr lang="en-GB" altLang="en-US" sz="1600" b="1" dirty="0">
                <a:latin typeface="+mn-lt"/>
                <a:cs typeface="Arial" panose="020B0604020202020204" pitchFamily="34" charset="0"/>
              </a:rPr>
              <a:t> 2:1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619476" y="3401764"/>
            <a:ext cx="839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^ </a:t>
            </a:r>
            <a:r>
              <a:rPr lang="it-IT" sz="1400" dirty="0" err="1" smtClean="0"/>
              <a:t>Tablets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0672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5" y="979454"/>
            <a:ext cx="8001817" cy="36826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45102" y="44572"/>
            <a:ext cx="8205655" cy="851434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Evolution of adjuvant treatment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660" y="26210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33560" y="5536791"/>
            <a:ext cx="10994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imes New Roman"/>
                <a:cs typeface="Times New Roman"/>
              </a:rPr>
              <a:t>Cisplatin</a:t>
            </a:r>
            <a:r>
              <a:rPr lang="en-US" sz="1600" dirty="0" smtClean="0">
                <a:latin typeface="Times New Roman"/>
                <a:cs typeface="Times New Roman"/>
              </a:rPr>
              <a:t> 1971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632" y="4724752"/>
            <a:ext cx="137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Different combination regimens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(until 1970)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4262" y="4952015"/>
            <a:ext cx="13141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Carboplatin 1985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7731" y="5586745"/>
            <a:ext cx="214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imes New Roman"/>
                <a:cs typeface="Times New Roman"/>
              </a:rPr>
              <a:t>Cisplatinin</a:t>
            </a:r>
            <a:r>
              <a:rPr lang="en-US" sz="1600" dirty="0" smtClean="0">
                <a:latin typeface="Times New Roman"/>
                <a:cs typeface="Times New Roman"/>
              </a:rPr>
              <a:t> + Paclitaxel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1996</a:t>
            </a:r>
          </a:p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9957" y="4894136"/>
            <a:ext cx="28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Carboplatin + Paclitaxel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1998</a:t>
            </a:r>
            <a:endParaRPr lang="en-US" sz="1600" dirty="0">
              <a:latin typeface="Times New Roman"/>
              <a:cs typeface="Times New Roman"/>
            </a:endParaRPr>
          </a:p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5548" y="61044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85240" y="4724630"/>
            <a:ext cx="2065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imes New Roman"/>
                <a:cs typeface="Times New Roman"/>
              </a:rPr>
              <a:t>Bevacizumab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2013</a:t>
            </a:r>
          </a:p>
          <a:p>
            <a:pPr algn="ctr"/>
            <a:endParaRPr lang="en-US" sz="1600" dirty="0" smtClean="0">
              <a:latin typeface="Times New Roman"/>
              <a:cs typeface="Times New Roman"/>
            </a:endParaRPr>
          </a:p>
          <a:p>
            <a:pPr algn="ctr"/>
            <a:endParaRPr lang="en-US" sz="1600" dirty="0" smtClean="0">
              <a:latin typeface="Times New Roman"/>
              <a:cs typeface="Times New Roman"/>
            </a:endParaRPr>
          </a:p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5923" y="5567514"/>
            <a:ext cx="214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Times New Roman"/>
                <a:cs typeface="Times New Roman"/>
              </a:rPr>
              <a:t>Intraperitoenal</a:t>
            </a:r>
            <a:r>
              <a:rPr lang="en-US" sz="1600" dirty="0" smtClean="0">
                <a:latin typeface="Times New Roman"/>
                <a:cs typeface="Times New Roman"/>
              </a:rPr>
              <a:t> CT</a:t>
            </a:r>
          </a:p>
          <a:p>
            <a:pPr algn="ctr"/>
            <a:r>
              <a:rPr lang="en-US" sz="1600" dirty="0" smtClean="0">
                <a:latin typeface="Times New Roman"/>
                <a:cs typeface="Times New Roman"/>
              </a:rPr>
              <a:t>2006</a:t>
            </a:r>
          </a:p>
          <a:p>
            <a:pPr algn="ctr"/>
            <a:endParaRPr lang="en-US" sz="1600" dirty="0" smtClean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8156" y="5790738"/>
            <a:ext cx="25758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/>
                <a:cs typeface="Times New Roman"/>
              </a:rPr>
              <a:t>In the future? </a:t>
            </a:r>
          </a:p>
          <a:p>
            <a:pPr algn="ctr"/>
            <a:r>
              <a:rPr lang="en-US" sz="1600" b="1" dirty="0" err="1" smtClean="0">
                <a:latin typeface="Times New Roman"/>
                <a:cs typeface="Times New Roman"/>
              </a:rPr>
              <a:t>Tailered</a:t>
            </a:r>
            <a:r>
              <a:rPr lang="en-US" sz="1600" b="1" dirty="0" smtClean="0">
                <a:latin typeface="Times New Roman"/>
                <a:cs typeface="Times New Roman"/>
              </a:rPr>
              <a:t> </a:t>
            </a:r>
            <a:r>
              <a:rPr lang="en-US" sz="1600" b="1" dirty="0" err="1" smtClean="0">
                <a:latin typeface="Times New Roman"/>
                <a:cs typeface="Times New Roman"/>
              </a:rPr>
              <a:t>tretments</a:t>
            </a:r>
            <a:r>
              <a:rPr lang="en-US" sz="1600" b="1" dirty="0" smtClean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49385" y="4491231"/>
            <a:ext cx="8247425" cy="4298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44115" y="5666519"/>
            <a:ext cx="1906808" cy="95702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67744" y="212838"/>
            <a:ext cx="7789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  <a:cs typeface="Arial" panose="020B0604020202020204" pitchFamily="34" charset="0"/>
              </a:rPr>
              <a:t>PFS by investigator assessment</a:t>
            </a:r>
            <a:endParaRPr lang="it-CH" sz="3200" b="1" dirty="0">
              <a:solidFill>
                <a:srgbClr val="000000"/>
              </a:solidFill>
            </a:endParaRPr>
          </a:p>
        </p:txBody>
      </p:sp>
      <p:sp>
        <p:nvSpPr>
          <p:cNvPr id="5" name="TextBox 305"/>
          <p:cNvSpPr txBox="1"/>
          <p:nvPr/>
        </p:nvSpPr>
        <p:spPr>
          <a:xfrm>
            <a:off x="-205281" y="5565302"/>
            <a:ext cx="1135531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No. at risk</a:t>
            </a:r>
          </a:p>
          <a:p>
            <a:pPr algn="r" defTabSz="457200">
              <a:spcBef>
                <a:spcPts val="600"/>
              </a:spcBef>
            </a:pPr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Olaparib</a:t>
            </a:r>
          </a:p>
          <a:p>
            <a:pPr algn="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6" name="TextBox 307"/>
          <p:cNvSpPr txBox="1"/>
          <p:nvPr/>
        </p:nvSpPr>
        <p:spPr>
          <a:xfrm>
            <a:off x="1519244" y="5804115"/>
            <a:ext cx="4133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182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70</a:t>
            </a:r>
          </a:p>
        </p:txBody>
      </p:sp>
      <p:sp>
        <p:nvSpPr>
          <p:cNvPr id="7" name="TextBox 308"/>
          <p:cNvSpPr txBox="1"/>
          <p:nvPr/>
        </p:nvSpPr>
        <p:spPr>
          <a:xfrm>
            <a:off x="2038564" y="5804115"/>
            <a:ext cx="4184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156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37</a:t>
            </a:r>
          </a:p>
        </p:txBody>
      </p:sp>
      <p:sp>
        <p:nvSpPr>
          <p:cNvPr id="8" name="TextBox 310"/>
          <p:cNvSpPr txBox="1"/>
          <p:nvPr/>
        </p:nvSpPr>
        <p:spPr>
          <a:xfrm>
            <a:off x="3047458" y="5804115"/>
            <a:ext cx="48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118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18</a:t>
            </a:r>
          </a:p>
        </p:txBody>
      </p:sp>
      <p:sp>
        <p:nvSpPr>
          <p:cNvPr id="9" name="TextBox 311"/>
          <p:cNvSpPr txBox="1"/>
          <p:nvPr/>
        </p:nvSpPr>
        <p:spPr>
          <a:xfrm>
            <a:off x="3583740" y="5804115"/>
            <a:ext cx="48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104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17</a:t>
            </a:r>
          </a:p>
        </p:txBody>
      </p:sp>
      <p:sp>
        <p:nvSpPr>
          <p:cNvPr id="10" name="TextBox 312"/>
          <p:cNvSpPr txBox="1"/>
          <p:nvPr/>
        </p:nvSpPr>
        <p:spPr>
          <a:xfrm>
            <a:off x="4130700" y="5804115"/>
            <a:ext cx="39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89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14</a:t>
            </a:r>
          </a:p>
        </p:txBody>
      </p:sp>
      <p:sp>
        <p:nvSpPr>
          <p:cNvPr id="11" name="TextBox 313"/>
          <p:cNvSpPr txBox="1"/>
          <p:nvPr/>
        </p:nvSpPr>
        <p:spPr>
          <a:xfrm>
            <a:off x="4650208" y="5804115"/>
            <a:ext cx="39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82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12" name="TextBox 314"/>
          <p:cNvSpPr txBox="1"/>
          <p:nvPr/>
        </p:nvSpPr>
        <p:spPr>
          <a:xfrm>
            <a:off x="5198251" y="5804115"/>
            <a:ext cx="36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32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315"/>
          <p:cNvSpPr txBox="1"/>
          <p:nvPr/>
        </p:nvSpPr>
        <p:spPr>
          <a:xfrm>
            <a:off x="5722404" y="5804115"/>
            <a:ext cx="36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29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316"/>
          <p:cNvSpPr txBox="1"/>
          <p:nvPr/>
        </p:nvSpPr>
        <p:spPr>
          <a:xfrm>
            <a:off x="6252161" y="5804115"/>
            <a:ext cx="36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Box 279"/>
          <p:cNvSpPr txBox="1"/>
          <p:nvPr/>
        </p:nvSpPr>
        <p:spPr>
          <a:xfrm>
            <a:off x="631193" y="3016088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6" name="TextBox 281"/>
          <p:cNvSpPr txBox="1"/>
          <p:nvPr/>
        </p:nvSpPr>
        <p:spPr>
          <a:xfrm>
            <a:off x="631193" y="3423912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80</a:t>
            </a:r>
          </a:p>
        </p:txBody>
      </p:sp>
      <p:sp>
        <p:nvSpPr>
          <p:cNvPr id="17" name="TextBox 282"/>
          <p:cNvSpPr txBox="1"/>
          <p:nvPr/>
        </p:nvSpPr>
        <p:spPr>
          <a:xfrm>
            <a:off x="631193" y="3628526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70</a:t>
            </a:r>
          </a:p>
        </p:txBody>
      </p:sp>
      <p:sp>
        <p:nvSpPr>
          <p:cNvPr id="18" name="TextBox 283"/>
          <p:cNvSpPr txBox="1"/>
          <p:nvPr/>
        </p:nvSpPr>
        <p:spPr>
          <a:xfrm>
            <a:off x="631193" y="3842235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60</a:t>
            </a:r>
          </a:p>
        </p:txBody>
      </p:sp>
      <p:sp>
        <p:nvSpPr>
          <p:cNvPr id="19" name="TextBox 284"/>
          <p:cNvSpPr txBox="1"/>
          <p:nvPr/>
        </p:nvSpPr>
        <p:spPr>
          <a:xfrm>
            <a:off x="631193" y="4051396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50</a:t>
            </a:r>
          </a:p>
        </p:txBody>
      </p:sp>
      <p:sp>
        <p:nvSpPr>
          <p:cNvPr id="20" name="TextBox 285"/>
          <p:cNvSpPr txBox="1"/>
          <p:nvPr/>
        </p:nvSpPr>
        <p:spPr>
          <a:xfrm>
            <a:off x="631193" y="4265104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40</a:t>
            </a:r>
          </a:p>
        </p:txBody>
      </p:sp>
      <p:sp>
        <p:nvSpPr>
          <p:cNvPr id="21" name="TextBox 286"/>
          <p:cNvSpPr txBox="1"/>
          <p:nvPr/>
        </p:nvSpPr>
        <p:spPr>
          <a:xfrm>
            <a:off x="631193" y="4474266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" name="TextBox 287"/>
          <p:cNvSpPr txBox="1"/>
          <p:nvPr/>
        </p:nvSpPr>
        <p:spPr>
          <a:xfrm>
            <a:off x="631193" y="4687975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20</a:t>
            </a:r>
          </a:p>
        </p:txBody>
      </p:sp>
      <p:sp>
        <p:nvSpPr>
          <p:cNvPr id="23" name="TextBox 288"/>
          <p:cNvSpPr txBox="1"/>
          <p:nvPr/>
        </p:nvSpPr>
        <p:spPr>
          <a:xfrm>
            <a:off x="631193" y="4901683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" name="TextBox 289"/>
          <p:cNvSpPr txBox="1"/>
          <p:nvPr/>
        </p:nvSpPr>
        <p:spPr>
          <a:xfrm>
            <a:off x="631193" y="5110845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90"/>
          <p:cNvSpPr txBox="1"/>
          <p:nvPr/>
        </p:nvSpPr>
        <p:spPr>
          <a:xfrm rot="16200000">
            <a:off x="-438775" y="4055457"/>
            <a:ext cx="2130214" cy="2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26" name="TextBox 291"/>
          <p:cNvSpPr txBox="1"/>
          <p:nvPr/>
        </p:nvSpPr>
        <p:spPr>
          <a:xfrm>
            <a:off x="1203712" y="5482280"/>
            <a:ext cx="52263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Months since randomization</a:t>
            </a:r>
          </a:p>
        </p:txBody>
      </p:sp>
      <p:sp>
        <p:nvSpPr>
          <p:cNvPr id="27" name="TextBox 292"/>
          <p:cNvSpPr txBox="1"/>
          <p:nvPr/>
        </p:nvSpPr>
        <p:spPr>
          <a:xfrm>
            <a:off x="1001287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Box 293"/>
          <p:cNvSpPr txBox="1"/>
          <p:nvPr/>
        </p:nvSpPr>
        <p:spPr>
          <a:xfrm>
            <a:off x="1525448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94"/>
          <p:cNvSpPr txBox="1"/>
          <p:nvPr/>
        </p:nvSpPr>
        <p:spPr>
          <a:xfrm>
            <a:off x="2047296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5"/>
          <p:cNvSpPr txBox="1"/>
          <p:nvPr/>
        </p:nvSpPr>
        <p:spPr>
          <a:xfrm>
            <a:off x="2569278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296"/>
          <p:cNvSpPr txBox="1"/>
          <p:nvPr/>
        </p:nvSpPr>
        <p:spPr>
          <a:xfrm>
            <a:off x="3089973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32" name="TextBox 297"/>
          <p:cNvSpPr txBox="1"/>
          <p:nvPr/>
        </p:nvSpPr>
        <p:spPr>
          <a:xfrm>
            <a:off x="3626255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33" name="TextBox 298"/>
          <p:cNvSpPr txBox="1"/>
          <p:nvPr/>
        </p:nvSpPr>
        <p:spPr>
          <a:xfrm>
            <a:off x="4128215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18</a:t>
            </a:r>
          </a:p>
        </p:txBody>
      </p:sp>
      <p:sp>
        <p:nvSpPr>
          <p:cNvPr id="34" name="TextBox 299"/>
          <p:cNvSpPr txBox="1"/>
          <p:nvPr/>
        </p:nvSpPr>
        <p:spPr>
          <a:xfrm>
            <a:off x="4647723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21</a:t>
            </a:r>
          </a:p>
        </p:txBody>
      </p:sp>
      <p:sp>
        <p:nvSpPr>
          <p:cNvPr id="35" name="TextBox 300"/>
          <p:cNvSpPr txBox="1"/>
          <p:nvPr/>
        </p:nvSpPr>
        <p:spPr>
          <a:xfrm>
            <a:off x="5177766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24</a:t>
            </a:r>
          </a:p>
        </p:txBody>
      </p:sp>
      <p:sp>
        <p:nvSpPr>
          <p:cNvPr id="36" name="TextBox 301"/>
          <p:cNvSpPr txBox="1"/>
          <p:nvPr/>
        </p:nvSpPr>
        <p:spPr>
          <a:xfrm>
            <a:off x="5701919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37" name="TextBox 302"/>
          <p:cNvSpPr txBox="1"/>
          <p:nvPr/>
        </p:nvSpPr>
        <p:spPr>
          <a:xfrm>
            <a:off x="6231676" y="5256348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38" name="Line 196"/>
          <p:cNvSpPr>
            <a:spLocks noChangeShapeType="1"/>
          </p:cNvSpPr>
          <p:nvPr/>
        </p:nvSpPr>
        <p:spPr bwMode="auto">
          <a:xfrm>
            <a:off x="1209193" y="3098757"/>
            <a:ext cx="0" cy="2114823"/>
          </a:xfrm>
          <a:prstGeom prst="line">
            <a:avLst/>
          </a:prstGeom>
          <a:noFill/>
          <a:ln w="6350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Line 197"/>
          <p:cNvSpPr>
            <a:spLocks noChangeShapeType="1"/>
          </p:cNvSpPr>
          <p:nvPr/>
        </p:nvSpPr>
        <p:spPr bwMode="auto">
          <a:xfrm flipH="1">
            <a:off x="1201160" y="5213578"/>
            <a:ext cx="5747598" cy="0"/>
          </a:xfrm>
          <a:prstGeom prst="line">
            <a:avLst/>
          </a:prstGeom>
          <a:noFill/>
          <a:ln w="6350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Line 198"/>
          <p:cNvSpPr>
            <a:spLocks noChangeShapeType="1"/>
          </p:cNvSpPr>
          <p:nvPr/>
        </p:nvSpPr>
        <p:spPr bwMode="auto">
          <a:xfrm flipH="1">
            <a:off x="1146541" y="5213578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" name="Line 199"/>
          <p:cNvSpPr>
            <a:spLocks noChangeShapeType="1"/>
          </p:cNvSpPr>
          <p:nvPr/>
        </p:nvSpPr>
        <p:spPr bwMode="auto">
          <a:xfrm flipH="1">
            <a:off x="1146541" y="500399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2" name="Line 200"/>
          <p:cNvSpPr>
            <a:spLocks noChangeShapeType="1"/>
          </p:cNvSpPr>
          <p:nvPr/>
        </p:nvSpPr>
        <p:spPr bwMode="auto">
          <a:xfrm flipH="1">
            <a:off x="1146541" y="4793219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3" name="Line 201"/>
          <p:cNvSpPr>
            <a:spLocks noChangeShapeType="1"/>
          </p:cNvSpPr>
          <p:nvPr/>
        </p:nvSpPr>
        <p:spPr bwMode="auto">
          <a:xfrm flipH="1">
            <a:off x="1146541" y="457771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" name="Line 202"/>
          <p:cNvSpPr>
            <a:spLocks noChangeShapeType="1"/>
          </p:cNvSpPr>
          <p:nvPr/>
        </p:nvSpPr>
        <p:spPr bwMode="auto">
          <a:xfrm flipH="1">
            <a:off x="1146541" y="4368123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5" name="Line 203"/>
          <p:cNvSpPr>
            <a:spLocks noChangeShapeType="1"/>
          </p:cNvSpPr>
          <p:nvPr/>
        </p:nvSpPr>
        <p:spPr bwMode="auto">
          <a:xfrm flipH="1">
            <a:off x="1146541" y="415735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6" name="Line 204"/>
          <p:cNvSpPr>
            <a:spLocks noChangeShapeType="1"/>
          </p:cNvSpPr>
          <p:nvPr/>
        </p:nvSpPr>
        <p:spPr bwMode="auto">
          <a:xfrm flipH="1">
            <a:off x="1146541" y="394421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7" name="Line 205"/>
          <p:cNvSpPr>
            <a:spLocks noChangeShapeType="1"/>
          </p:cNvSpPr>
          <p:nvPr/>
        </p:nvSpPr>
        <p:spPr bwMode="auto">
          <a:xfrm flipH="1">
            <a:off x="1146541" y="3734623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8" name="Line 206"/>
          <p:cNvSpPr>
            <a:spLocks noChangeShapeType="1"/>
          </p:cNvSpPr>
          <p:nvPr/>
        </p:nvSpPr>
        <p:spPr bwMode="auto">
          <a:xfrm flipH="1">
            <a:off x="1146541" y="3527404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Line 207"/>
          <p:cNvSpPr>
            <a:spLocks noChangeShapeType="1"/>
          </p:cNvSpPr>
          <p:nvPr/>
        </p:nvSpPr>
        <p:spPr bwMode="auto">
          <a:xfrm flipH="1">
            <a:off x="1146541" y="3314264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Line 208"/>
          <p:cNvSpPr>
            <a:spLocks noChangeShapeType="1"/>
          </p:cNvSpPr>
          <p:nvPr/>
        </p:nvSpPr>
        <p:spPr bwMode="auto">
          <a:xfrm flipH="1">
            <a:off x="1146541" y="3100887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" name="Line 209"/>
          <p:cNvSpPr>
            <a:spLocks noChangeShapeType="1"/>
          </p:cNvSpPr>
          <p:nvPr/>
        </p:nvSpPr>
        <p:spPr bwMode="auto">
          <a:xfrm>
            <a:off x="1209193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Line 210"/>
          <p:cNvSpPr>
            <a:spLocks noChangeShapeType="1"/>
          </p:cNvSpPr>
          <p:nvPr/>
        </p:nvSpPr>
        <p:spPr bwMode="auto">
          <a:xfrm>
            <a:off x="1726470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3" name="Line 211"/>
          <p:cNvSpPr>
            <a:spLocks noChangeShapeType="1"/>
          </p:cNvSpPr>
          <p:nvPr/>
        </p:nvSpPr>
        <p:spPr bwMode="auto">
          <a:xfrm>
            <a:off x="2250173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4" name="Line 212"/>
          <p:cNvSpPr>
            <a:spLocks noChangeShapeType="1"/>
          </p:cNvSpPr>
          <p:nvPr/>
        </p:nvSpPr>
        <p:spPr bwMode="auto">
          <a:xfrm>
            <a:off x="2769056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5" name="Line 213"/>
          <p:cNvSpPr>
            <a:spLocks noChangeShapeType="1"/>
          </p:cNvSpPr>
          <p:nvPr/>
        </p:nvSpPr>
        <p:spPr bwMode="auto">
          <a:xfrm>
            <a:off x="3287940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6" name="Line 214"/>
          <p:cNvSpPr>
            <a:spLocks noChangeShapeType="1"/>
          </p:cNvSpPr>
          <p:nvPr/>
        </p:nvSpPr>
        <p:spPr bwMode="auto">
          <a:xfrm>
            <a:off x="3818068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7" name="Line 215"/>
          <p:cNvSpPr>
            <a:spLocks noChangeShapeType="1"/>
          </p:cNvSpPr>
          <p:nvPr/>
        </p:nvSpPr>
        <p:spPr bwMode="auto">
          <a:xfrm>
            <a:off x="4328700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8" name="Line 216"/>
          <p:cNvSpPr>
            <a:spLocks noChangeShapeType="1"/>
          </p:cNvSpPr>
          <p:nvPr/>
        </p:nvSpPr>
        <p:spPr bwMode="auto">
          <a:xfrm>
            <a:off x="4848208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9" name="Line 217"/>
          <p:cNvSpPr>
            <a:spLocks noChangeShapeType="1"/>
          </p:cNvSpPr>
          <p:nvPr/>
        </p:nvSpPr>
        <p:spPr bwMode="auto">
          <a:xfrm>
            <a:off x="5378251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0" name="Line 218"/>
          <p:cNvSpPr>
            <a:spLocks noChangeShapeType="1"/>
          </p:cNvSpPr>
          <p:nvPr/>
        </p:nvSpPr>
        <p:spPr bwMode="auto">
          <a:xfrm>
            <a:off x="5902404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" name="Line 219"/>
          <p:cNvSpPr>
            <a:spLocks noChangeShapeType="1"/>
          </p:cNvSpPr>
          <p:nvPr/>
        </p:nvSpPr>
        <p:spPr bwMode="auto">
          <a:xfrm>
            <a:off x="6426718" y="521121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" name="TextBox 793"/>
          <p:cNvSpPr txBox="1"/>
          <p:nvPr/>
        </p:nvSpPr>
        <p:spPr>
          <a:xfrm>
            <a:off x="992917" y="5803554"/>
            <a:ext cx="43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196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99</a:t>
            </a:r>
          </a:p>
        </p:txBody>
      </p:sp>
      <p:sp>
        <p:nvSpPr>
          <p:cNvPr id="63" name="TextBox 796"/>
          <p:cNvSpPr txBox="1"/>
          <p:nvPr/>
        </p:nvSpPr>
        <p:spPr>
          <a:xfrm>
            <a:off x="2558566" y="5803554"/>
            <a:ext cx="43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134</a:t>
            </a:r>
          </a:p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22</a:t>
            </a:r>
          </a:p>
        </p:txBody>
      </p:sp>
      <p:sp>
        <p:nvSpPr>
          <p:cNvPr id="64" name="Rectangle 183"/>
          <p:cNvSpPr/>
          <p:nvPr/>
        </p:nvSpPr>
        <p:spPr>
          <a:xfrm flipV="1">
            <a:off x="6927740" y="4465793"/>
            <a:ext cx="363323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65" name="Group 6"/>
          <p:cNvGrpSpPr/>
          <p:nvPr/>
        </p:nvGrpSpPr>
        <p:grpSpPr>
          <a:xfrm>
            <a:off x="2643642" y="4641140"/>
            <a:ext cx="3369640" cy="293571"/>
            <a:chOff x="3504659" y="2984438"/>
            <a:chExt cx="3369640" cy="293571"/>
          </a:xfrm>
        </p:grpSpPr>
        <p:sp>
          <p:nvSpPr>
            <p:cNvPr id="66" name="Line 226"/>
            <p:cNvSpPr>
              <a:spLocks noChangeShapeType="1"/>
            </p:cNvSpPr>
            <p:nvPr/>
          </p:nvSpPr>
          <p:spPr bwMode="auto">
            <a:xfrm>
              <a:off x="6430115" y="3206009"/>
              <a:ext cx="0" cy="72000"/>
            </a:xfrm>
            <a:prstGeom prst="line">
              <a:avLst/>
            </a:prstGeom>
            <a:noFill/>
            <a:ln w="7620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05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Line 227"/>
            <p:cNvSpPr>
              <a:spLocks noChangeShapeType="1"/>
            </p:cNvSpPr>
            <p:nvPr/>
          </p:nvSpPr>
          <p:spPr bwMode="auto">
            <a:xfrm>
              <a:off x="6838154" y="3206009"/>
              <a:ext cx="0" cy="72000"/>
            </a:xfrm>
            <a:prstGeom prst="line">
              <a:avLst/>
            </a:prstGeom>
            <a:noFill/>
            <a:ln w="7620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05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" name="Line 228"/>
            <p:cNvSpPr>
              <a:spLocks noChangeShapeType="1"/>
            </p:cNvSpPr>
            <p:nvPr/>
          </p:nvSpPr>
          <p:spPr bwMode="auto">
            <a:xfrm>
              <a:off x="6874299" y="3206009"/>
              <a:ext cx="0" cy="72000"/>
            </a:xfrm>
            <a:prstGeom prst="line">
              <a:avLst/>
            </a:prstGeom>
            <a:noFill/>
            <a:ln w="7620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05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9" name="Group 5"/>
            <p:cNvGrpSpPr/>
            <p:nvPr/>
          </p:nvGrpSpPr>
          <p:grpSpPr>
            <a:xfrm>
              <a:off x="3504659" y="2984438"/>
              <a:ext cx="2441914" cy="293571"/>
              <a:chOff x="3504659" y="2984438"/>
              <a:chExt cx="2441914" cy="293571"/>
            </a:xfrm>
          </p:grpSpPr>
          <p:sp>
            <p:nvSpPr>
              <p:cNvPr id="70" name="Line 231"/>
              <p:cNvSpPr>
                <a:spLocks noChangeShapeType="1"/>
              </p:cNvSpPr>
              <p:nvPr/>
            </p:nvSpPr>
            <p:spPr bwMode="auto">
              <a:xfrm>
                <a:off x="5474277" y="3225326"/>
                <a:ext cx="0" cy="36708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Line 224"/>
              <p:cNvSpPr>
                <a:spLocks noChangeShapeType="1"/>
              </p:cNvSpPr>
              <p:nvPr/>
            </p:nvSpPr>
            <p:spPr bwMode="auto">
              <a:xfrm>
                <a:off x="5922477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Line 225"/>
              <p:cNvSpPr>
                <a:spLocks noChangeShapeType="1"/>
              </p:cNvSpPr>
              <p:nvPr/>
            </p:nvSpPr>
            <p:spPr bwMode="auto">
              <a:xfrm>
                <a:off x="5946573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Line 229"/>
              <p:cNvSpPr>
                <a:spLocks noChangeShapeType="1"/>
              </p:cNvSpPr>
              <p:nvPr/>
            </p:nvSpPr>
            <p:spPr bwMode="auto">
              <a:xfrm>
                <a:off x="5861432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Line 230"/>
              <p:cNvSpPr>
                <a:spLocks noChangeShapeType="1"/>
              </p:cNvSpPr>
              <p:nvPr/>
            </p:nvSpPr>
            <p:spPr bwMode="auto">
              <a:xfrm>
                <a:off x="5880709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Line 231"/>
              <p:cNvSpPr>
                <a:spLocks noChangeShapeType="1"/>
              </p:cNvSpPr>
              <p:nvPr/>
            </p:nvSpPr>
            <p:spPr bwMode="auto">
              <a:xfrm>
                <a:off x="5474277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Line 231"/>
              <p:cNvSpPr>
                <a:spLocks noChangeShapeType="1"/>
              </p:cNvSpPr>
              <p:nvPr/>
            </p:nvSpPr>
            <p:spPr bwMode="auto">
              <a:xfrm>
                <a:off x="3504659" y="2984438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7" name="Freeform 223"/>
          <p:cNvSpPr>
            <a:spLocks/>
          </p:cNvSpPr>
          <p:nvPr/>
        </p:nvSpPr>
        <p:spPr bwMode="auto">
          <a:xfrm>
            <a:off x="1201161" y="3104676"/>
            <a:ext cx="4808107" cy="1793928"/>
          </a:xfrm>
          <a:custGeom>
            <a:avLst/>
            <a:gdLst>
              <a:gd name="T0" fmla="*/ 105 w 2992"/>
              <a:gd name="T1" fmla="*/ 0 h 1515"/>
              <a:gd name="T2" fmla="*/ 170 w 2992"/>
              <a:gd name="T3" fmla="*/ 12 h 1515"/>
              <a:gd name="T4" fmla="*/ 213 w 2992"/>
              <a:gd name="T5" fmla="*/ 26 h 1515"/>
              <a:gd name="T6" fmla="*/ 225 w 2992"/>
              <a:gd name="T7" fmla="*/ 45 h 1515"/>
              <a:gd name="T8" fmla="*/ 270 w 2992"/>
              <a:gd name="T9" fmla="*/ 77 h 1515"/>
              <a:gd name="T10" fmla="*/ 284 w 2992"/>
              <a:gd name="T11" fmla="*/ 146 h 1515"/>
              <a:gd name="T12" fmla="*/ 294 w 2992"/>
              <a:gd name="T13" fmla="*/ 194 h 1515"/>
              <a:gd name="T14" fmla="*/ 304 w 2992"/>
              <a:gd name="T15" fmla="*/ 232 h 1515"/>
              <a:gd name="T16" fmla="*/ 308 w 2992"/>
              <a:gd name="T17" fmla="*/ 412 h 1515"/>
              <a:gd name="T18" fmla="*/ 356 w 2992"/>
              <a:gd name="T19" fmla="*/ 479 h 1515"/>
              <a:gd name="T20" fmla="*/ 394 w 2992"/>
              <a:gd name="T21" fmla="*/ 496 h 1515"/>
              <a:gd name="T22" fmla="*/ 416 w 2992"/>
              <a:gd name="T23" fmla="*/ 518 h 1515"/>
              <a:gd name="T24" fmla="*/ 452 w 2992"/>
              <a:gd name="T25" fmla="*/ 539 h 1515"/>
              <a:gd name="T26" fmla="*/ 469 w 2992"/>
              <a:gd name="T27" fmla="*/ 544 h 1515"/>
              <a:gd name="T28" fmla="*/ 500 w 2992"/>
              <a:gd name="T29" fmla="*/ 592 h 1515"/>
              <a:gd name="T30" fmla="*/ 514 w 2992"/>
              <a:gd name="T31" fmla="*/ 604 h 1515"/>
              <a:gd name="T32" fmla="*/ 526 w 2992"/>
              <a:gd name="T33" fmla="*/ 626 h 1515"/>
              <a:gd name="T34" fmla="*/ 538 w 2992"/>
              <a:gd name="T35" fmla="*/ 671 h 1515"/>
              <a:gd name="T36" fmla="*/ 557 w 2992"/>
              <a:gd name="T37" fmla="*/ 707 h 1515"/>
              <a:gd name="T38" fmla="*/ 579 w 2992"/>
              <a:gd name="T39" fmla="*/ 724 h 1515"/>
              <a:gd name="T40" fmla="*/ 586 w 2992"/>
              <a:gd name="T41" fmla="*/ 793 h 1515"/>
              <a:gd name="T42" fmla="*/ 591 w 2992"/>
              <a:gd name="T43" fmla="*/ 856 h 1515"/>
              <a:gd name="T44" fmla="*/ 607 w 2992"/>
              <a:gd name="T45" fmla="*/ 937 h 1515"/>
              <a:gd name="T46" fmla="*/ 622 w 2992"/>
              <a:gd name="T47" fmla="*/ 1004 h 1515"/>
              <a:gd name="T48" fmla="*/ 753 w 2992"/>
              <a:gd name="T49" fmla="*/ 1079 h 1515"/>
              <a:gd name="T50" fmla="*/ 796 w 2992"/>
              <a:gd name="T51" fmla="*/ 1107 h 1515"/>
              <a:gd name="T52" fmla="*/ 811 w 2992"/>
              <a:gd name="T53" fmla="*/ 1143 h 1515"/>
              <a:gd name="T54" fmla="*/ 818 w 2992"/>
              <a:gd name="T55" fmla="*/ 1155 h 1515"/>
              <a:gd name="T56" fmla="*/ 856 w 2992"/>
              <a:gd name="T57" fmla="*/ 1172 h 1515"/>
              <a:gd name="T58" fmla="*/ 875 w 2992"/>
              <a:gd name="T59" fmla="*/ 1184 h 1515"/>
              <a:gd name="T60" fmla="*/ 892 w 2992"/>
              <a:gd name="T61" fmla="*/ 1227 h 1515"/>
              <a:gd name="T62" fmla="*/ 897 w 2992"/>
              <a:gd name="T63" fmla="*/ 1244 h 1515"/>
              <a:gd name="T64" fmla="*/ 1131 w 2992"/>
              <a:gd name="T65" fmla="*/ 1333 h 1515"/>
              <a:gd name="T66" fmla="*/ 1193 w 2992"/>
              <a:gd name="T67" fmla="*/ 1347 h 1515"/>
              <a:gd name="T68" fmla="*/ 1200 w 2992"/>
              <a:gd name="T69" fmla="*/ 1371 h 1515"/>
              <a:gd name="T70" fmla="*/ 1222 w 2992"/>
              <a:gd name="T71" fmla="*/ 1388 h 1515"/>
              <a:gd name="T72" fmla="*/ 1490 w 2992"/>
              <a:gd name="T73" fmla="*/ 1414 h 1515"/>
              <a:gd name="T74" fmla="*/ 1698 w 2992"/>
              <a:gd name="T75" fmla="*/ 1431 h 1515"/>
              <a:gd name="T76" fmla="*/ 1801 w 2992"/>
              <a:gd name="T77" fmla="*/ 1450 h 1515"/>
              <a:gd name="T78" fmla="*/ 1834 w 2992"/>
              <a:gd name="T79" fmla="*/ 1474 h 1515"/>
              <a:gd name="T80" fmla="*/ 2114 w 2992"/>
              <a:gd name="T81" fmla="*/ 1493 h 1515"/>
              <a:gd name="T82" fmla="*/ 2992 w 2992"/>
              <a:gd name="T83" fmla="*/ 1515 h 1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92" h="1515">
                <a:moveTo>
                  <a:pt x="0" y="0"/>
                </a:moveTo>
                <a:lnTo>
                  <a:pt x="105" y="0"/>
                </a:lnTo>
                <a:lnTo>
                  <a:pt x="105" y="12"/>
                </a:lnTo>
                <a:lnTo>
                  <a:pt x="170" y="12"/>
                </a:lnTo>
                <a:lnTo>
                  <a:pt x="170" y="26"/>
                </a:lnTo>
                <a:lnTo>
                  <a:pt x="213" y="26"/>
                </a:lnTo>
                <a:lnTo>
                  <a:pt x="213" y="45"/>
                </a:lnTo>
                <a:lnTo>
                  <a:pt x="225" y="45"/>
                </a:lnTo>
                <a:lnTo>
                  <a:pt x="225" y="77"/>
                </a:lnTo>
                <a:lnTo>
                  <a:pt x="270" y="77"/>
                </a:lnTo>
                <a:lnTo>
                  <a:pt x="270" y="146"/>
                </a:lnTo>
                <a:lnTo>
                  <a:pt x="284" y="146"/>
                </a:lnTo>
                <a:lnTo>
                  <a:pt x="284" y="194"/>
                </a:lnTo>
                <a:lnTo>
                  <a:pt x="294" y="194"/>
                </a:lnTo>
                <a:lnTo>
                  <a:pt x="294" y="232"/>
                </a:lnTo>
                <a:lnTo>
                  <a:pt x="304" y="232"/>
                </a:lnTo>
                <a:lnTo>
                  <a:pt x="304" y="412"/>
                </a:lnTo>
                <a:lnTo>
                  <a:pt x="308" y="412"/>
                </a:lnTo>
                <a:lnTo>
                  <a:pt x="308" y="479"/>
                </a:lnTo>
                <a:lnTo>
                  <a:pt x="356" y="479"/>
                </a:lnTo>
                <a:lnTo>
                  <a:pt x="356" y="496"/>
                </a:lnTo>
                <a:lnTo>
                  <a:pt x="394" y="496"/>
                </a:lnTo>
                <a:lnTo>
                  <a:pt x="394" y="518"/>
                </a:lnTo>
                <a:lnTo>
                  <a:pt x="416" y="518"/>
                </a:lnTo>
                <a:lnTo>
                  <a:pt x="416" y="539"/>
                </a:lnTo>
                <a:lnTo>
                  <a:pt x="452" y="539"/>
                </a:lnTo>
                <a:lnTo>
                  <a:pt x="452" y="544"/>
                </a:lnTo>
                <a:lnTo>
                  <a:pt x="469" y="544"/>
                </a:lnTo>
                <a:lnTo>
                  <a:pt x="469" y="592"/>
                </a:lnTo>
                <a:lnTo>
                  <a:pt x="500" y="592"/>
                </a:lnTo>
                <a:lnTo>
                  <a:pt x="500" y="604"/>
                </a:lnTo>
                <a:lnTo>
                  <a:pt x="514" y="604"/>
                </a:lnTo>
                <a:lnTo>
                  <a:pt x="514" y="626"/>
                </a:lnTo>
                <a:lnTo>
                  <a:pt x="526" y="626"/>
                </a:lnTo>
                <a:lnTo>
                  <a:pt x="526" y="671"/>
                </a:lnTo>
                <a:lnTo>
                  <a:pt x="538" y="671"/>
                </a:lnTo>
                <a:lnTo>
                  <a:pt x="538" y="707"/>
                </a:lnTo>
                <a:lnTo>
                  <a:pt x="557" y="707"/>
                </a:lnTo>
                <a:lnTo>
                  <a:pt x="557" y="724"/>
                </a:lnTo>
                <a:lnTo>
                  <a:pt x="579" y="724"/>
                </a:lnTo>
                <a:lnTo>
                  <a:pt x="579" y="789"/>
                </a:lnTo>
                <a:lnTo>
                  <a:pt x="586" y="793"/>
                </a:lnTo>
                <a:lnTo>
                  <a:pt x="586" y="856"/>
                </a:lnTo>
                <a:lnTo>
                  <a:pt x="591" y="856"/>
                </a:lnTo>
                <a:lnTo>
                  <a:pt x="591" y="937"/>
                </a:lnTo>
                <a:lnTo>
                  <a:pt x="607" y="937"/>
                </a:lnTo>
                <a:lnTo>
                  <a:pt x="607" y="1004"/>
                </a:lnTo>
                <a:lnTo>
                  <a:pt x="622" y="1004"/>
                </a:lnTo>
                <a:lnTo>
                  <a:pt x="622" y="1079"/>
                </a:lnTo>
                <a:lnTo>
                  <a:pt x="753" y="1079"/>
                </a:lnTo>
                <a:lnTo>
                  <a:pt x="753" y="1107"/>
                </a:lnTo>
                <a:lnTo>
                  <a:pt x="796" y="1107"/>
                </a:lnTo>
                <a:lnTo>
                  <a:pt x="796" y="1143"/>
                </a:lnTo>
                <a:lnTo>
                  <a:pt x="811" y="1143"/>
                </a:lnTo>
                <a:lnTo>
                  <a:pt x="811" y="1155"/>
                </a:lnTo>
                <a:lnTo>
                  <a:pt x="818" y="1155"/>
                </a:lnTo>
                <a:lnTo>
                  <a:pt x="818" y="1172"/>
                </a:lnTo>
                <a:lnTo>
                  <a:pt x="856" y="1172"/>
                </a:lnTo>
                <a:lnTo>
                  <a:pt x="856" y="1184"/>
                </a:lnTo>
                <a:lnTo>
                  <a:pt x="875" y="1184"/>
                </a:lnTo>
                <a:lnTo>
                  <a:pt x="875" y="1227"/>
                </a:lnTo>
                <a:lnTo>
                  <a:pt x="892" y="1227"/>
                </a:lnTo>
                <a:lnTo>
                  <a:pt x="892" y="1244"/>
                </a:lnTo>
                <a:lnTo>
                  <a:pt x="897" y="1244"/>
                </a:lnTo>
                <a:lnTo>
                  <a:pt x="897" y="1333"/>
                </a:lnTo>
                <a:lnTo>
                  <a:pt x="1131" y="1333"/>
                </a:lnTo>
                <a:lnTo>
                  <a:pt x="1131" y="1347"/>
                </a:lnTo>
                <a:lnTo>
                  <a:pt x="1193" y="1347"/>
                </a:lnTo>
                <a:lnTo>
                  <a:pt x="1193" y="1371"/>
                </a:lnTo>
                <a:lnTo>
                  <a:pt x="1200" y="1371"/>
                </a:lnTo>
                <a:lnTo>
                  <a:pt x="1200" y="1388"/>
                </a:lnTo>
                <a:lnTo>
                  <a:pt x="1222" y="1388"/>
                </a:lnTo>
                <a:lnTo>
                  <a:pt x="1222" y="1414"/>
                </a:lnTo>
                <a:lnTo>
                  <a:pt x="1490" y="1414"/>
                </a:lnTo>
                <a:lnTo>
                  <a:pt x="1490" y="1431"/>
                </a:lnTo>
                <a:lnTo>
                  <a:pt x="1698" y="1431"/>
                </a:lnTo>
                <a:lnTo>
                  <a:pt x="1698" y="1450"/>
                </a:lnTo>
                <a:lnTo>
                  <a:pt x="1801" y="1450"/>
                </a:lnTo>
                <a:lnTo>
                  <a:pt x="1801" y="1474"/>
                </a:lnTo>
                <a:lnTo>
                  <a:pt x="1834" y="1474"/>
                </a:lnTo>
                <a:lnTo>
                  <a:pt x="1834" y="1493"/>
                </a:lnTo>
                <a:lnTo>
                  <a:pt x="2114" y="1493"/>
                </a:lnTo>
                <a:lnTo>
                  <a:pt x="2114" y="1515"/>
                </a:lnTo>
                <a:lnTo>
                  <a:pt x="2992" y="1515"/>
                </a:lnTo>
              </a:path>
            </a:pathLst>
          </a:custGeom>
          <a:noFill/>
          <a:ln w="28575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78" name="Group 137"/>
          <p:cNvGrpSpPr/>
          <p:nvPr/>
        </p:nvGrpSpPr>
        <p:grpSpPr>
          <a:xfrm>
            <a:off x="1201159" y="3104677"/>
            <a:ext cx="5775188" cy="2103928"/>
            <a:chOff x="1843405" y="1644651"/>
            <a:chExt cx="5707063" cy="2820669"/>
          </a:xfrm>
        </p:grpSpPr>
        <p:sp>
          <p:nvSpPr>
            <p:cNvPr id="79" name="Freeform 222"/>
            <p:cNvSpPr>
              <a:spLocks/>
            </p:cNvSpPr>
            <p:nvPr/>
          </p:nvSpPr>
          <p:spPr bwMode="auto">
            <a:xfrm>
              <a:off x="1843405" y="1644651"/>
              <a:ext cx="5707063" cy="2820669"/>
            </a:xfrm>
            <a:custGeom>
              <a:avLst/>
              <a:gdLst>
                <a:gd name="T0" fmla="*/ 2970 w 3595"/>
                <a:gd name="T1" fmla="*/ 1083 h 1786"/>
                <a:gd name="T2" fmla="*/ 2949 w 3595"/>
                <a:gd name="T3" fmla="*/ 1031 h 1786"/>
                <a:gd name="T4" fmla="*/ 2420 w 3595"/>
                <a:gd name="T5" fmla="*/ 1007 h 1786"/>
                <a:gd name="T6" fmla="*/ 2403 w 3595"/>
                <a:gd name="T7" fmla="*/ 983 h 1786"/>
                <a:gd name="T8" fmla="*/ 2384 w 3595"/>
                <a:gd name="T9" fmla="*/ 952 h 1786"/>
                <a:gd name="T10" fmla="*/ 2308 w 3595"/>
                <a:gd name="T11" fmla="*/ 928 h 1786"/>
                <a:gd name="T12" fmla="*/ 2143 w 3595"/>
                <a:gd name="T13" fmla="*/ 916 h 1786"/>
                <a:gd name="T14" fmla="*/ 2088 w 3595"/>
                <a:gd name="T15" fmla="*/ 894 h 1786"/>
                <a:gd name="T16" fmla="*/ 2066 w 3595"/>
                <a:gd name="T17" fmla="*/ 884 h 1786"/>
                <a:gd name="T18" fmla="*/ 1837 w 3595"/>
                <a:gd name="T19" fmla="*/ 858 h 1786"/>
                <a:gd name="T20" fmla="*/ 1808 w 3595"/>
                <a:gd name="T21" fmla="*/ 822 h 1786"/>
                <a:gd name="T22" fmla="*/ 1798 w 3595"/>
                <a:gd name="T23" fmla="*/ 796 h 1786"/>
                <a:gd name="T24" fmla="*/ 1786 w 3595"/>
                <a:gd name="T25" fmla="*/ 784 h 1786"/>
                <a:gd name="T26" fmla="*/ 1767 w 3595"/>
                <a:gd name="T27" fmla="*/ 748 h 1786"/>
                <a:gd name="T28" fmla="*/ 1504 w 3595"/>
                <a:gd name="T29" fmla="*/ 726 h 1786"/>
                <a:gd name="T30" fmla="*/ 1495 w 3595"/>
                <a:gd name="T31" fmla="*/ 688 h 1786"/>
                <a:gd name="T32" fmla="*/ 1483 w 3595"/>
                <a:gd name="T33" fmla="*/ 666 h 1786"/>
                <a:gd name="T34" fmla="*/ 1454 w 3595"/>
                <a:gd name="T35" fmla="*/ 645 h 1786"/>
                <a:gd name="T36" fmla="*/ 1411 w 3595"/>
                <a:gd name="T37" fmla="*/ 638 h 1786"/>
                <a:gd name="T38" fmla="*/ 1310 w 3595"/>
                <a:gd name="T39" fmla="*/ 618 h 1786"/>
                <a:gd name="T40" fmla="*/ 1205 w 3595"/>
                <a:gd name="T41" fmla="*/ 606 h 1786"/>
                <a:gd name="T42" fmla="*/ 1200 w 3595"/>
                <a:gd name="T43" fmla="*/ 544 h 1786"/>
                <a:gd name="T44" fmla="*/ 1172 w 3595"/>
                <a:gd name="T45" fmla="*/ 534 h 1786"/>
                <a:gd name="T46" fmla="*/ 1165 w 3595"/>
                <a:gd name="T47" fmla="*/ 513 h 1786"/>
                <a:gd name="T48" fmla="*/ 1052 w 3595"/>
                <a:gd name="T49" fmla="*/ 503 h 1786"/>
                <a:gd name="T50" fmla="*/ 968 w 3595"/>
                <a:gd name="T51" fmla="*/ 484 h 1786"/>
                <a:gd name="T52" fmla="*/ 918 w 3595"/>
                <a:gd name="T53" fmla="*/ 474 h 1786"/>
                <a:gd name="T54" fmla="*/ 906 w 3595"/>
                <a:gd name="T55" fmla="*/ 441 h 1786"/>
                <a:gd name="T56" fmla="*/ 890 w 3595"/>
                <a:gd name="T57" fmla="*/ 393 h 1786"/>
                <a:gd name="T58" fmla="*/ 870 w 3595"/>
                <a:gd name="T59" fmla="*/ 369 h 1786"/>
                <a:gd name="T60" fmla="*/ 796 w 3595"/>
                <a:gd name="T61" fmla="*/ 362 h 1786"/>
                <a:gd name="T62" fmla="*/ 784 w 3595"/>
                <a:gd name="T63" fmla="*/ 343 h 1786"/>
                <a:gd name="T64" fmla="*/ 770 w 3595"/>
                <a:gd name="T65" fmla="*/ 333 h 1786"/>
                <a:gd name="T66" fmla="*/ 684 w 3595"/>
                <a:gd name="T67" fmla="*/ 316 h 1786"/>
                <a:gd name="T68" fmla="*/ 619 w 3595"/>
                <a:gd name="T69" fmla="*/ 307 h 1786"/>
                <a:gd name="T70" fmla="*/ 612 w 3595"/>
                <a:gd name="T71" fmla="*/ 278 h 1786"/>
                <a:gd name="T72" fmla="*/ 595 w 3595"/>
                <a:gd name="T73" fmla="*/ 268 h 1786"/>
                <a:gd name="T74" fmla="*/ 586 w 3595"/>
                <a:gd name="T75" fmla="*/ 230 h 1786"/>
                <a:gd name="T76" fmla="*/ 569 w 3595"/>
                <a:gd name="T77" fmla="*/ 201 h 1786"/>
                <a:gd name="T78" fmla="*/ 557 w 3595"/>
                <a:gd name="T79" fmla="*/ 172 h 1786"/>
                <a:gd name="T80" fmla="*/ 502 w 3595"/>
                <a:gd name="T81" fmla="*/ 168 h 1786"/>
                <a:gd name="T82" fmla="*/ 495 w 3595"/>
                <a:gd name="T83" fmla="*/ 132 h 1786"/>
                <a:gd name="T84" fmla="*/ 380 w 3595"/>
                <a:gd name="T85" fmla="*/ 117 h 1786"/>
                <a:gd name="T86" fmla="*/ 366 w 3595"/>
                <a:gd name="T87" fmla="*/ 96 h 1786"/>
                <a:gd name="T88" fmla="*/ 296 w 3595"/>
                <a:gd name="T89" fmla="*/ 89 h 1786"/>
                <a:gd name="T90" fmla="*/ 289 w 3595"/>
                <a:gd name="T91" fmla="*/ 69 h 1786"/>
                <a:gd name="T92" fmla="*/ 280 w 3595"/>
                <a:gd name="T93" fmla="*/ 33 h 1786"/>
                <a:gd name="T94" fmla="*/ 213 w 3595"/>
                <a:gd name="T95" fmla="*/ 26 h 1786"/>
                <a:gd name="T96" fmla="*/ 174 w 3595"/>
                <a:gd name="T97" fmla="*/ 7 h 1786"/>
                <a:gd name="T98" fmla="*/ 0 w 3595"/>
                <a:gd name="T99" fmla="*/ 0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95" h="1786">
                  <a:moveTo>
                    <a:pt x="3595" y="1786"/>
                  </a:moveTo>
                  <a:lnTo>
                    <a:pt x="3595" y="1083"/>
                  </a:lnTo>
                  <a:lnTo>
                    <a:pt x="2970" y="1083"/>
                  </a:lnTo>
                  <a:lnTo>
                    <a:pt x="2970" y="1057"/>
                  </a:lnTo>
                  <a:lnTo>
                    <a:pt x="2949" y="1057"/>
                  </a:lnTo>
                  <a:lnTo>
                    <a:pt x="2949" y="1031"/>
                  </a:lnTo>
                  <a:lnTo>
                    <a:pt x="2781" y="1031"/>
                  </a:lnTo>
                  <a:lnTo>
                    <a:pt x="2781" y="1007"/>
                  </a:lnTo>
                  <a:lnTo>
                    <a:pt x="2420" y="1007"/>
                  </a:lnTo>
                  <a:lnTo>
                    <a:pt x="2420" y="992"/>
                  </a:lnTo>
                  <a:lnTo>
                    <a:pt x="2403" y="992"/>
                  </a:lnTo>
                  <a:lnTo>
                    <a:pt x="2403" y="983"/>
                  </a:lnTo>
                  <a:lnTo>
                    <a:pt x="2394" y="983"/>
                  </a:lnTo>
                  <a:lnTo>
                    <a:pt x="2394" y="952"/>
                  </a:lnTo>
                  <a:lnTo>
                    <a:pt x="2384" y="952"/>
                  </a:lnTo>
                  <a:lnTo>
                    <a:pt x="2384" y="937"/>
                  </a:lnTo>
                  <a:lnTo>
                    <a:pt x="2308" y="937"/>
                  </a:lnTo>
                  <a:lnTo>
                    <a:pt x="2308" y="928"/>
                  </a:lnTo>
                  <a:lnTo>
                    <a:pt x="2181" y="928"/>
                  </a:lnTo>
                  <a:lnTo>
                    <a:pt x="2181" y="916"/>
                  </a:lnTo>
                  <a:lnTo>
                    <a:pt x="2143" y="916"/>
                  </a:lnTo>
                  <a:lnTo>
                    <a:pt x="2143" y="906"/>
                  </a:lnTo>
                  <a:lnTo>
                    <a:pt x="2088" y="906"/>
                  </a:lnTo>
                  <a:lnTo>
                    <a:pt x="2088" y="894"/>
                  </a:lnTo>
                  <a:lnTo>
                    <a:pt x="2073" y="894"/>
                  </a:lnTo>
                  <a:lnTo>
                    <a:pt x="2073" y="884"/>
                  </a:lnTo>
                  <a:lnTo>
                    <a:pt x="2066" y="884"/>
                  </a:lnTo>
                  <a:lnTo>
                    <a:pt x="2066" y="865"/>
                  </a:lnTo>
                  <a:lnTo>
                    <a:pt x="1837" y="865"/>
                  </a:lnTo>
                  <a:lnTo>
                    <a:pt x="1837" y="858"/>
                  </a:lnTo>
                  <a:lnTo>
                    <a:pt x="1822" y="858"/>
                  </a:lnTo>
                  <a:lnTo>
                    <a:pt x="1822" y="822"/>
                  </a:lnTo>
                  <a:lnTo>
                    <a:pt x="1808" y="822"/>
                  </a:lnTo>
                  <a:lnTo>
                    <a:pt x="1808" y="813"/>
                  </a:lnTo>
                  <a:lnTo>
                    <a:pt x="1798" y="813"/>
                  </a:lnTo>
                  <a:lnTo>
                    <a:pt x="1798" y="796"/>
                  </a:lnTo>
                  <a:lnTo>
                    <a:pt x="1794" y="796"/>
                  </a:lnTo>
                  <a:lnTo>
                    <a:pt x="1794" y="784"/>
                  </a:lnTo>
                  <a:lnTo>
                    <a:pt x="1786" y="784"/>
                  </a:lnTo>
                  <a:lnTo>
                    <a:pt x="1786" y="772"/>
                  </a:lnTo>
                  <a:lnTo>
                    <a:pt x="1767" y="772"/>
                  </a:lnTo>
                  <a:lnTo>
                    <a:pt x="1767" y="748"/>
                  </a:lnTo>
                  <a:lnTo>
                    <a:pt x="1526" y="748"/>
                  </a:lnTo>
                  <a:lnTo>
                    <a:pt x="1526" y="726"/>
                  </a:lnTo>
                  <a:lnTo>
                    <a:pt x="1504" y="726"/>
                  </a:lnTo>
                  <a:lnTo>
                    <a:pt x="1504" y="695"/>
                  </a:lnTo>
                  <a:lnTo>
                    <a:pt x="1495" y="695"/>
                  </a:lnTo>
                  <a:lnTo>
                    <a:pt x="1495" y="688"/>
                  </a:lnTo>
                  <a:lnTo>
                    <a:pt x="1490" y="688"/>
                  </a:lnTo>
                  <a:lnTo>
                    <a:pt x="1490" y="666"/>
                  </a:lnTo>
                  <a:lnTo>
                    <a:pt x="1483" y="666"/>
                  </a:lnTo>
                  <a:lnTo>
                    <a:pt x="1483" y="657"/>
                  </a:lnTo>
                  <a:lnTo>
                    <a:pt x="1454" y="657"/>
                  </a:lnTo>
                  <a:lnTo>
                    <a:pt x="1454" y="645"/>
                  </a:lnTo>
                  <a:lnTo>
                    <a:pt x="1428" y="645"/>
                  </a:lnTo>
                  <a:lnTo>
                    <a:pt x="1428" y="638"/>
                  </a:lnTo>
                  <a:lnTo>
                    <a:pt x="1411" y="638"/>
                  </a:lnTo>
                  <a:lnTo>
                    <a:pt x="1411" y="628"/>
                  </a:lnTo>
                  <a:lnTo>
                    <a:pt x="1310" y="628"/>
                  </a:lnTo>
                  <a:lnTo>
                    <a:pt x="1310" y="618"/>
                  </a:lnTo>
                  <a:lnTo>
                    <a:pt x="1215" y="618"/>
                  </a:lnTo>
                  <a:lnTo>
                    <a:pt x="1215" y="606"/>
                  </a:lnTo>
                  <a:lnTo>
                    <a:pt x="1205" y="606"/>
                  </a:lnTo>
                  <a:lnTo>
                    <a:pt x="1205" y="599"/>
                  </a:lnTo>
                  <a:lnTo>
                    <a:pt x="1200" y="599"/>
                  </a:lnTo>
                  <a:lnTo>
                    <a:pt x="1200" y="544"/>
                  </a:lnTo>
                  <a:lnTo>
                    <a:pt x="1191" y="544"/>
                  </a:lnTo>
                  <a:lnTo>
                    <a:pt x="1191" y="534"/>
                  </a:lnTo>
                  <a:lnTo>
                    <a:pt x="1172" y="534"/>
                  </a:lnTo>
                  <a:lnTo>
                    <a:pt x="1172" y="518"/>
                  </a:lnTo>
                  <a:lnTo>
                    <a:pt x="1165" y="518"/>
                  </a:lnTo>
                  <a:lnTo>
                    <a:pt x="1165" y="513"/>
                  </a:lnTo>
                  <a:lnTo>
                    <a:pt x="1145" y="513"/>
                  </a:lnTo>
                  <a:lnTo>
                    <a:pt x="1145" y="503"/>
                  </a:lnTo>
                  <a:lnTo>
                    <a:pt x="1052" y="503"/>
                  </a:lnTo>
                  <a:lnTo>
                    <a:pt x="1052" y="494"/>
                  </a:lnTo>
                  <a:lnTo>
                    <a:pt x="968" y="494"/>
                  </a:lnTo>
                  <a:lnTo>
                    <a:pt x="968" y="484"/>
                  </a:lnTo>
                  <a:lnTo>
                    <a:pt x="928" y="484"/>
                  </a:lnTo>
                  <a:lnTo>
                    <a:pt x="928" y="474"/>
                  </a:lnTo>
                  <a:lnTo>
                    <a:pt x="918" y="474"/>
                  </a:lnTo>
                  <a:lnTo>
                    <a:pt x="918" y="446"/>
                  </a:lnTo>
                  <a:lnTo>
                    <a:pt x="906" y="446"/>
                  </a:lnTo>
                  <a:lnTo>
                    <a:pt x="906" y="441"/>
                  </a:lnTo>
                  <a:lnTo>
                    <a:pt x="897" y="441"/>
                  </a:lnTo>
                  <a:lnTo>
                    <a:pt x="897" y="393"/>
                  </a:lnTo>
                  <a:lnTo>
                    <a:pt x="890" y="393"/>
                  </a:lnTo>
                  <a:lnTo>
                    <a:pt x="890" y="381"/>
                  </a:lnTo>
                  <a:lnTo>
                    <a:pt x="870" y="381"/>
                  </a:lnTo>
                  <a:lnTo>
                    <a:pt x="870" y="369"/>
                  </a:lnTo>
                  <a:lnTo>
                    <a:pt x="827" y="369"/>
                  </a:lnTo>
                  <a:lnTo>
                    <a:pt x="827" y="362"/>
                  </a:lnTo>
                  <a:lnTo>
                    <a:pt x="796" y="362"/>
                  </a:lnTo>
                  <a:lnTo>
                    <a:pt x="796" y="355"/>
                  </a:lnTo>
                  <a:lnTo>
                    <a:pt x="784" y="355"/>
                  </a:lnTo>
                  <a:lnTo>
                    <a:pt x="784" y="343"/>
                  </a:lnTo>
                  <a:lnTo>
                    <a:pt x="777" y="343"/>
                  </a:lnTo>
                  <a:lnTo>
                    <a:pt x="777" y="333"/>
                  </a:lnTo>
                  <a:lnTo>
                    <a:pt x="770" y="333"/>
                  </a:lnTo>
                  <a:lnTo>
                    <a:pt x="770" y="326"/>
                  </a:lnTo>
                  <a:lnTo>
                    <a:pt x="684" y="326"/>
                  </a:lnTo>
                  <a:lnTo>
                    <a:pt x="684" y="316"/>
                  </a:lnTo>
                  <a:lnTo>
                    <a:pt x="650" y="316"/>
                  </a:lnTo>
                  <a:lnTo>
                    <a:pt x="650" y="307"/>
                  </a:lnTo>
                  <a:lnTo>
                    <a:pt x="619" y="307"/>
                  </a:lnTo>
                  <a:lnTo>
                    <a:pt x="619" y="285"/>
                  </a:lnTo>
                  <a:lnTo>
                    <a:pt x="612" y="285"/>
                  </a:lnTo>
                  <a:lnTo>
                    <a:pt x="612" y="278"/>
                  </a:lnTo>
                  <a:lnTo>
                    <a:pt x="600" y="278"/>
                  </a:lnTo>
                  <a:lnTo>
                    <a:pt x="600" y="268"/>
                  </a:lnTo>
                  <a:lnTo>
                    <a:pt x="595" y="268"/>
                  </a:lnTo>
                  <a:lnTo>
                    <a:pt x="595" y="247"/>
                  </a:lnTo>
                  <a:lnTo>
                    <a:pt x="586" y="247"/>
                  </a:lnTo>
                  <a:lnTo>
                    <a:pt x="586" y="230"/>
                  </a:lnTo>
                  <a:lnTo>
                    <a:pt x="581" y="230"/>
                  </a:lnTo>
                  <a:lnTo>
                    <a:pt x="581" y="201"/>
                  </a:lnTo>
                  <a:lnTo>
                    <a:pt x="569" y="201"/>
                  </a:lnTo>
                  <a:lnTo>
                    <a:pt x="569" y="189"/>
                  </a:lnTo>
                  <a:lnTo>
                    <a:pt x="557" y="189"/>
                  </a:lnTo>
                  <a:lnTo>
                    <a:pt x="557" y="172"/>
                  </a:lnTo>
                  <a:lnTo>
                    <a:pt x="538" y="172"/>
                  </a:lnTo>
                  <a:lnTo>
                    <a:pt x="538" y="168"/>
                  </a:lnTo>
                  <a:lnTo>
                    <a:pt x="502" y="168"/>
                  </a:lnTo>
                  <a:lnTo>
                    <a:pt x="502" y="146"/>
                  </a:lnTo>
                  <a:lnTo>
                    <a:pt x="495" y="146"/>
                  </a:lnTo>
                  <a:lnTo>
                    <a:pt x="495" y="132"/>
                  </a:lnTo>
                  <a:lnTo>
                    <a:pt x="399" y="132"/>
                  </a:lnTo>
                  <a:lnTo>
                    <a:pt x="399" y="117"/>
                  </a:lnTo>
                  <a:lnTo>
                    <a:pt x="380" y="117"/>
                  </a:lnTo>
                  <a:lnTo>
                    <a:pt x="380" y="105"/>
                  </a:lnTo>
                  <a:lnTo>
                    <a:pt x="366" y="105"/>
                  </a:lnTo>
                  <a:lnTo>
                    <a:pt x="366" y="96"/>
                  </a:lnTo>
                  <a:lnTo>
                    <a:pt x="311" y="96"/>
                  </a:lnTo>
                  <a:lnTo>
                    <a:pt x="311" y="89"/>
                  </a:lnTo>
                  <a:lnTo>
                    <a:pt x="296" y="89"/>
                  </a:lnTo>
                  <a:lnTo>
                    <a:pt x="296" y="81"/>
                  </a:lnTo>
                  <a:lnTo>
                    <a:pt x="296" y="69"/>
                  </a:lnTo>
                  <a:lnTo>
                    <a:pt x="289" y="69"/>
                  </a:lnTo>
                  <a:lnTo>
                    <a:pt x="289" y="62"/>
                  </a:lnTo>
                  <a:lnTo>
                    <a:pt x="280" y="62"/>
                  </a:lnTo>
                  <a:lnTo>
                    <a:pt x="280" y="33"/>
                  </a:lnTo>
                  <a:lnTo>
                    <a:pt x="272" y="33"/>
                  </a:lnTo>
                  <a:lnTo>
                    <a:pt x="272" y="26"/>
                  </a:lnTo>
                  <a:lnTo>
                    <a:pt x="213" y="26"/>
                  </a:lnTo>
                  <a:lnTo>
                    <a:pt x="213" y="14"/>
                  </a:lnTo>
                  <a:lnTo>
                    <a:pt x="174" y="14"/>
                  </a:lnTo>
                  <a:lnTo>
                    <a:pt x="174" y="7"/>
                  </a:lnTo>
                  <a:lnTo>
                    <a:pt x="107" y="7"/>
                  </a:lnTo>
                  <a:lnTo>
                    <a:pt x="107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05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0" name="Line 233"/>
            <p:cNvSpPr>
              <a:spLocks noChangeShapeType="1"/>
            </p:cNvSpPr>
            <p:nvPr/>
          </p:nvSpPr>
          <p:spPr bwMode="auto">
            <a:xfrm>
              <a:off x="2370455" y="1770063"/>
              <a:ext cx="0" cy="52388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05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1" name="Line 234"/>
            <p:cNvSpPr>
              <a:spLocks noChangeShapeType="1"/>
            </p:cNvSpPr>
            <p:nvPr/>
          </p:nvSpPr>
          <p:spPr bwMode="auto">
            <a:xfrm>
              <a:off x="2481580" y="1827213"/>
              <a:ext cx="0" cy="49213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05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" name="Line 235"/>
            <p:cNvSpPr>
              <a:spLocks noChangeShapeType="1"/>
            </p:cNvSpPr>
            <p:nvPr/>
          </p:nvSpPr>
          <p:spPr bwMode="auto">
            <a:xfrm>
              <a:off x="2826068" y="2105026"/>
              <a:ext cx="0" cy="52388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05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3" name="Line 252"/>
            <p:cNvSpPr>
              <a:spLocks noChangeShapeType="1"/>
            </p:cNvSpPr>
            <p:nvPr/>
          </p:nvSpPr>
          <p:spPr bwMode="auto">
            <a:xfrm>
              <a:off x="7537768" y="3336608"/>
              <a:ext cx="0" cy="49213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05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4" name="Line 258"/>
            <p:cNvSpPr>
              <a:spLocks noChangeShapeType="1"/>
            </p:cNvSpPr>
            <p:nvPr/>
          </p:nvSpPr>
          <p:spPr bwMode="auto">
            <a:xfrm>
              <a:off x="2803843" y="2132013"/>
              <a:ext cx="46038" cy="0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05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85" name="Group 4"/>
          <p:cNvGrpSpPr/>
          <p:nvPr/>
        </p:nvGrpSpPr>
        <p:grpSpPr>
          <a:xfrm>
            <a:off x="1209192" y="3086767"/>
            <a:ext cx="5036220" cy="1328831"/>
            <a:chOff x="2070209" y="1430065"/>
            <a:chExt cx="5036220" cy="1328831"/>
          </a:xfrm>
        </p:grpSpPr>
        <p:grpSp>
          <p:nvGrpSpPr>
            <p:cNvPr id="86" name="Group 2"/>
            <p:cNvGrpSpPr/>
            <p:nvPr/>
          </p:nvGrpSpPr>
          <p:grpSpPr>
            <a:xfrm>
              <a:off x="4025258" y="2136899"/>
              <a:ext cx="2151037" cy="532241"/>
              <a:chOff x="4025258" y="2136899"/>
              <a:chExt cx="2151037" cy="532241"/>
            </a:xfrm>
          </p:grpSpPr>
          <p:sp>
            <p:nvSpPr>
              <p:cNvPr id="109" name="Line 236"/>
              <p:cNvSpPr>
                <a:spLocks noChangeShapeType="1"/>
              </p:cNvSpPr>
              <p:nvPr/>
            </p:nvSpPr>
            <p:spPr bwMode="auto">
              <a:xfrm>
                <a:off x="4025258" y="21368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Line 237"/>
              <p:cNvSpPr>
                <a:spLocks noChangeShapeType="1"/>
              </p:cNvSpPr>
              <p:nvPr/>
            </p:nvSpPr>
            <p:spPr bwMode="auto">
              <a:xfrm>
                <a:off x="4144135" y="214608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Line 238"/>
              <p:cNvSpPr>
                <a:spLocks noChangeShapeType="1"/>
              </p:cNvSpPr>
              <p:nvPr/>
            </p:nvSpPr>
            <p:spPr bwMode="auto">
              <a:xfrm>
                <a:off x="5607611" y="250359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Line 239"/>
              <p:cNvSpPr>
                <a:spLocks noChangeShapeType="1"/>
              </p:cNvSpPr>
              <p:nvPr/>
            </p:nvSpPr>
            <p:spPr bwMode="auto">
              <a:xfrm>
                <a:off x="5827695" y="2514253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Line 240"/>
              <p:cNvSpPr>
                <a:spLocks noChangeShapeType="1"/>
              </p:cNvSpPr>
              <p:nvPr/>
            </p:nvSpPr>
            <p:spPr bwMode="auto">
              <a:xfrm>
                <a:off x="5858218" y="2514253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Line 241"/>
              <p:cNvSpPr>
                <a:spLocks noChangeShapeType="1"/>
              </p:cNvSpPr>
              <p:nvPr/>
            </p:nvSpPr>
            <p:spPr bwMode="auto">
              <a:xfrm>
                <a:off x="6007617" y="259714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Line 242"/>
              <p:cNvSpPr>
                <a:spLocks noChangeShapeType="1"/>
              </p:cNvSpPr>
              <p:nvPr/>
            </p:nvSpPr>
            <p:spPr bwMode="auto">
              <a:xfrm>
                <a:off x="5949785" y="259714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Line 243"/>
              <p:cNvSpPr>
                <a:spLocks noChangeShapeType="1"/>
              </p:cNvSpPr>
              <p:nvPr/>
            </p:nvSpPr>
            <p:spPr bwMode="auto">
              <a:xfrm>
                <a:off x="6176295" y="259714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Line 254"/>
              <p:cNvSpPr>
                <a:spLocks noChangeShapeType="1"/>
              </p:cNvSpPr>
              <p:nvPr/>
            </p:nvSpPr>
            <p:spPr bwMode="auto">
              <a:xfrm>
                <a:off x="5885526" y="2599509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Line 255"/>
              <p:cNvSpPr>
                <a:spLocks noChangeShapeType="1"/>
              </p:cNvSpPr>
              <p:nvPr/>
            </p:nvSpPr>
            <p:spPr bwMode="auto">
              <a:xfrm>
                <a:off x="5877494" y="2577010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Line 256"/>
              <p:cNvSpPr>
                <a:spLocks noChangeShapeType="1"/>
              </p:cNvSpPr>
              <p:nvPr/>
            </p:nvSpPr>
            <p:spPr bwMode="auto">
              <a:xfrm>
                <a:off x="4428477" y="2237407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Line 257"/>
              <p:cNvSpPr>
                <a:spLocks noChangeShapeType="1"/>
              </p:cNvSpPr>
              <p:nvPr/>
            </p:nvSpPr>
            <p:spPr bwMode="auto">
              <a:xfrm>
                <a:off x="4917232" y="2411607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Line 257"/>
              <p:cNvSpPr>
                <a:spLocks noChangeShapeType="1"/>
              </p:cNvSpPr>
              <p:nvPr/>
            </p:nvSpPr>
            <p:spPr bwMode="auto">
              <a:xfrm>
                <a:off x="4912470" y="2397077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Line 243"/>
              <p:cNvSpPr>
                <a:spLocks noChangeShapeType="1"/>
              </p:cNvSpPr>
              <p:nvPr/>
            </p:nvSpPr>
            <p:spPr bwMode="auto">
              <a:xfrm>
                <a:off x="6164386" y="2597137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7" name="Group 3"/>
            <p:cNvGrpSpPr/>
            <p:nvPr/>
          </p:nvGrpSpPr>
          <p:grpSpPr>
            <a:xfrm>
              <a:off x="6438146" y="2597140"/>
              <a:ext cx="668283" cy="161756"/>
              <a:chOff x="6438146" y="2597140"/>
              <a:chExt cx="668283" cy="161756"/>
            </a:xfrm>
          </p:grpSpPr>
          <p:sp>
            <p:nvSpPr>
              <p:cNvPr id="99" name="Line 244"/>
              <p:cNvSpPr>
                <a:spLocks noChangeShapeType="1"/>
              </p:cNvSpPr>
              <p:nvPr/>
            </p:nvSpPr>
            <p:spPr bwMode="auto">
              <a:xfrm>
                <a:off x="6438146" y="259714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Line 245"/>
              <p:cNvSpPr>
                <a:spLocks noChangeShapeType="1"/>
              </p:cNvSpPr>
              <p:nvPr/>
            </p:nvSpPr>
            <p:spPr bwMode="auto">
              <a:xfrm>
                <a:off x="6606823" y="262555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Line 246"/>
              <p:cNvSpPr>
                <a:spLocks noChangeShapeType="1"/>
              </p:cNvSpPr>
              <p:nvPr/>
            </p:nvSpPr>
            <p:spPr bwMode="auto">
              <a:xfrm>
                <a:off x="6833332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Line 247"/>
              <p:cNvSpPr>
                <a:spLocks noChangeShapeType="1"/>
              </p:cNvSpPr>
              <p:nvPr/>
            </p:nvSpPr>
            <p:spPr bwMode="auto">
              <a:xfrm>
                <a:off x="6849397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Line 248"/>
              <p:cNvSpPr>
                <a:spLocks noChangeShapeType="1"/>
              </p:cNvSpPr>
              <p:nvPr/>
            </p:nvSpPr>
            <p:spPr bwMode="auto">
              <a:xfrm>
                <a:off x="6863855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Line 249"/>
              <p:cNvSpPr>
                <a:spLocks noChangeShapeType="1"/>
              </p:cNvSpPr>
              <p:nvPr/>
            </p:nvSpPr>
            <p:spPr bwMode="auto">
              <a:xfrm>
                <a:off x="6883133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Line 250"/>
              <p:cNvSpPr>
                <a:spLocks noChangeShapeType="1"/>
              </p:cNvSpPr>
              <p:nvPr/>
            </p:nvSpPr>
            <p:spPr bwMode="auto">
              <a:xfrm>
                <a:off x="6915262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Line 251"/>
              <p:cNvSpPr>
                <a:spLocks noChangeShapeType="1"/>
              </p:cNvSpPr>
              <p:nvPr/>
            </p:nvSpPr>
            <p:spPr bwMode="auto">
              <a:xfrm>
                <a:off x="7106429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Line 253"/>
              <p:cNvSpPr>
                <a:spLocks noChangeShapeType="1"/>
              </p:cNvSpPr>
              <p:nvPr/>
            </p:nvSpPr>
            <p:spPr bwMode="auto">
              <a:xfrm>
                <a:off x="6802810" y="2703473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Line 243"/>
              <p:cNvSpPr>
                <a:spLocks noChangeShapeType="1"/>
              </p:cNvSpPr>
              <p:nvPr/>
            </p:nvSpPr>
            <p:spPr bwMode="auto">
              <a:xfrm>
                <a:off x="6825521" y="265865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8" name="Group 1"/>
            <p:cNvGrpSpPr/>
            <p:nvPr/>
          </p:nvGrpSpPr>
          <p:grpSpPr>
            <a:xfrm>
              <a:off x="2070209" y="1430065"/>
              <a:ext cx="1473048" cy="514867"/>
              <a:chOff x="2070209" y="1430065"/>
              <a:chExt cx="1473048" cy="514867"/>
            </a:xfrm>
          </p:grpSpPr>
          <p:sp>
            <p:nvSpPr>
              <p:cNvPr id="89" name="Line 235"/>
              <p:cNvSpPr>
                <a:spLocks noChangeShapeType="1"/>
              </p:cNvSpPr>
              <p:nvPr/>
            </p:nvSpPr>
            <p:spPr bwMode="auto">
              <a:xfrm>
                <a:off x="3056569" y="1791368"/>
                <a:ext cx="0" cy="39076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Line 258"/>
              <p:cNvSpPr>
                <a:spLocks noChangeShapeType="1"/>
              </p:cNvSpPr>
              <p:nvPr/>
            </p:nvSpPr>
            <p:spPr bwMode="auto">
              <a:xfrm>
                <a:off x="3034079" y="1811498"/>
                <a:ext cx="46588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Line 233"/>
              <p:cNvSpPr>
                <a:spLocks noChangeShapeType="1"/>
              </p:cNvSpPr>
              <p:nvPr/>
            </p:nvSpPr>
            <p:spPr bwMode="auto">
              <a:xfrm>
                <a:off x="2595517" y="1526798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Line 234"/>
              <p:cNvSpPr>
                <a:spLocks noChangeShapeType="1"/>
              </p:cNvSpPr>
              <p:nvPr/>
            </p:nvSpPr>
            <p:spPr bwMode="auto">
              <a:xfrm>
                <a:off x="2707969" y="15648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Line 235"/>
              <p:cNvSpPr>
                <a:spLocks noChangeShapeType="1"/>
              </p:cNvSpPr>
              <p:nvPr/>
            </p:nvSpPr>
            <p:spPr bwMode="auto">
              <a:xfrm>
                <a:off x="3056569" y="175697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Line 257"/>
              <p:cNvSpPr>
                <a:spLocks noChangeShapeType="1"/>
              </p:cNvSpPr>
              <p:nvPr/>
            </p:nvSpPr>
            <p:spPr bwMode="auto">
              <a:xfrm>
                <a:off x="3471257" y="1944932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Line 258"/>
              <p:cNvSpPr>
                <a:spLocks noChangeShapeType="1"/>
              </p:cNvSpPr>
              <p:nvPr/>
            </p:nvSpPr>
            <p:spPr bwMode="auto">
              <a:xfrm>
                <a:off x="3034079" y="1792181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Line 257"/>
              <p:cNvSpPr>
                <a:spLocks noChangeShapeType="1"/>
              </p:cNvSpPr>
              <p:nvPr/>
            </p:nvSpPr>
            <p:spPr bwMode="auto">
              <a:xfrm>
                <a:off x="2973851" y="1756979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Line 257"/>
              <p:cNvSpPr>
                <a:spLocks noChangeShapeType="1"/>
              </p:cNvSpPr>
              <p:nvPr/>
            </p:nvSpPr>
            <p:spPr bwMode="auto">
              <a:xfrm>
                <a:off x="3454588" y="1902070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Line 233"/>
              <p:cNvSpPr>
                <a:spLocks noChangeShapeType="1"/>
              </p:cNvSpPr>
              <p:nvPr/>
            </p:nvSpPr>
            <p:spPr bwMode="auto">
              <a:xfrm>
                <a:off x="2070209" y="143006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3" name="Rettangolo 122"/>
          <p:cNvSpPr/>
          <p:nvPr/>
        </p:nvSpPr>
        <p:spPr>
          <a:xfrm>
            <a:off x="6690949" y="3590218"/>
            <a:ext cx="1178961" cy="14173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sp>
        <p:nvSpPr>
          <p:cNvPr id="124" name="TextBox 321"/>
          <p:cNvSpPr txBox="1"/>
          <p:nvPr/>
        </p:nvSpPr>
        <p:spPr>
          <a:xfrm>
            <a:off x="5432787" y="3996376"/>
            <a:ext cx="882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b="1" dirty="0">
                <a:solidFill>
                  <a:srgbClr val="000000"/>
                </a:solidFill>
                <a:cs typeface="Arial" panose="020B0604020202020204" pitchFamily="34" charset="0"/>
              </a:rPr>
              <a:t>Olaparib</a:t>
            </a:r>
          </a:p>
        </p:txBody>
      </p:sp>
      <p:sp>
        <p:nvSpPr>
          <p:cNvPr id="125" name="TextBox 325"/>
          <p:cNvSpPr txBox="1"/>
          <p:nvPr/>
        </p:nvSpPr>
        <p:spPr>
          <a:xfrm>
            <a:off x="5444812" y="4602764"/>
            <a:ext cx="882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b="1" dirty="0">
                <a:solidFill>
                  <a:srgbClr val="000000"/>
                </a:solidFill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128" name="TextBox 280"/>
          <p:cNvSpPr txBox="1"/>
          <p:nvPr/>
        </p:nvSpPr>
        <p:spPr>
          <a:xfrm>
            <a:off x="631193" y="3210203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90</a:t>
            </a:r>
          </a:p>
        </p:txBody>
      </p:sp>
      <p:graphicFrame>
        <p:nvGraphicFramePr>
          <p:cNvPr id="129" name="Tabella 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566783"/>
              </p:ext>
            </p:extLst>
          </p:nvPr>
        </p:nvGraphicFramePr>
        <p:xfrm>
          <a:off x="5012728" y="1917212"/>
          <a:ext cx="3924746" cy="180339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23109"/>
                <a:gridCol w="1139707"/>
                <a:gridCol w="1561930"/>
              </a:tblGrid>
              <a:tr h="0">
                <a:tc gridSpan="3">
                  <a:txBody>
                    <a:bodyPr/>
                    <a:lstStyle/>
                    <a:p>
                      <a:pPr lvl="2" algn="ctr"/>
                      <a:endParaRPr lang="en-GB" sz="1400" b="1" i="1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GB" sz="12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Olaparib</a:t>
                      </a:r>
                    </a:p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(n=196)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Placebo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(n=99)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Events (%)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107 (54.6)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80 (80.8)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Median PFS (months)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19.1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5.5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30" name="Rettangolo 129"/>
          <p:cNvSpPr/>
          <p:nvPr/>
        </p:nvSpPr>
        <p:spPr>
          <a:xfrm>
            <a:off x="1996798" y="2363982"/>
            <a:ext cx="2678337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lnSpc>
                <a:spcPct val="115000"/>
              </a:lnSpc>
              <a:defRPr/>
            </a:pPr>
            <a:r>
              <a:rPr lang="en-US" sz="1600" b="1" dirty="0">
                <a:solidFill>
                  <a:srgbClr val="000000"/>
                </a:solidFill>
                <a:ea typeface="Calibri" charset="0"/>
                <a:cs typeface="Calibri" charset="0"/>
              </a:rPr>
              <a:t>HR=0.30</a:t>
            </a:r>
          </a:p>
          <a:p>
            <a:pPr algn="ctr" defTabSz="914400">
              <a:lnSpc>
                <a:spcPct val="115000"/>
              </a:lnSpc>
              <a:defRPr/>
            </a:pPr>
            <a:r>
              <a:rPr lang="en-GB" sz="1600" b="1" dirty="0">
                <a:solidFill>
                  <a:srgbClr val="000000"/>
                </a:solidFill>
                <a:ea typeface="Calibri" charset="0"/>
                <a:cs typeface="Calibri" charset="0"/>
              </a:rPr>
              <a:t>95% CI: 0.22-0.41, p&lt;0.0001</a:t>
            </a:r>
          </a:p>
        </p:txBody>
      </p:sp>
      <p:pic>
        <p:nvPicPr>
          <p:cNvPr id="126" name="Immagine 125" descr="2017-AM-Web-banner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7" y="958176"/>
            <a:ext cx="4004373" cy="145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565929" y="5850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TextBox 305"/>
          <p:cNvSpPr txBox="1"/>
          <p:nvPr/>
        </p:nvSpPr>
        <p:spPr>
          <a:xfrm>
            <a:off x="-3533" y="5565270"/>
            <a:ext cx="1135531" cy="654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No. at risk</a:t>
            </a:r>
          </a:p>
          <a:p>
            <a:pPr algn="r" defTabSz="457200">
              <a:spcBef>
                <a:spcPts val="600"/>
              </a:spcBef>
            </a:pPr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Olaparib</a:t>
            </a:r>
          </a:p>
          <a:p>
            <a:pPr algn="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6" name="TextBox 307"/>
          <p:cNvSpPr txBox="1"/>
          <p:nvPr/>
        </p:nvSpPr>
        <p:spPr>
          <a:xfrm>
            <a:off x="1720992" y="5804083"/>
            <a:ext cx="4133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176</a:t>
            </a:r>
          </a:p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62</a:t>
            </a:r>
          </a:p>
        </p:txBody>
      </p:sp>
      <p:sp>
        <p:nvSpPr>
          <p:cNvPr id="7" name="TextBox 308"/>
          <p:cNvSpPr txBox="1"/>
          <p:nvPr/>
        </p:nvSpPr>
        <p:spPr>
          <a:xfrm>
            <a:off x="2240312" y="5804083"/>
            <a:ext cx="4184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148</a:t>
            </a:r>
          </a:p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26</a:t>
            </a:r>
          </a:p>
        </p:txBody>
      </p:sp>
      <p:sp>
        <p:nvSpPr>
          <p:cNvPr id="8" name="TextBox 310"/>
          <p:cNvSpPr txBox="1"/>
          <p:nvPr/>
        </p:nvSpPr>
        <p:spPr>
          <a:xfrm>
            <a:off x="3249206" y="5804083"/>
            <a:ext cx="48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112</a:t>
            </a:r>
          </a:p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16</a:t>
            </a:r>
          </a:p>
        </p:txBody>
      </p:sp>
      <p:sp>
        <p:nvSpPr>
          <p:cNvPr id="9" name="TextBox 311"/>
          <p:cNvSpPr txBox="1"/>
          <p:nvPr/>
        </p:nvSpPr>
        <p:spPr>
          <a:xfrm>
            <a:off x="3785488" y="5804083"/>
            <a:ext cx="48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103</a:t>
            </a:r>
          </a:p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" name="TextBox 312"/>
          <p:cNvSpPr txBox="1"/>
          <p:nvPr/>
        </p:nvSpPr>
        <p:spPr>
          <a:xfrm>
            <a:off x="4332448" y="5804083"/>
            <a:ext cx="39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88</a:t>
            </a:r>
          </a:p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14</a:t>
            </a:r>
          </a:p>
        </p:txBody>
      </p:sp>
      <p:sp>
        <p:nvSpPr>
          <p:cNvPr id="11" name="TextBox 313"/>
          <p:cNvSpPr txBox="1"/>
          <p:nvPr/>
        </p:nvSpPr>
        <p:spPr>
          <a:xfrm>
            <a:off x="4851956" y="5804083"/>
            <a:ext cx="396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82</a:t>
            </a:r>
          </a:p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TextBox 314"/>
          <p:cNvSpPr txBox="1"/>
          <p:nvPr/>
        </p:nvSpPr>
        <p:spPr>
          <a:xfrm>
            <a:off x="5399999" y="5804083"/>
            <a:ext cx="36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30</a:t>
            </a:r>
          </a:p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315"/>
          <p:cNvSpPr txBox="1"/>
          <p:nvPr/>
        </p:nvSpPr>
        <p:spPr>
          <a:xfrm>
            <a:off x="5924152" y="5804083"/>
            <a:ext cx="36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28</a:t>
            </a:r>
          </a:p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316"/>
          <p:cNvSpPr txBox="1"/>
          <p:nvPr/>
        </p:nvSpPr>
        <p:spPr>
          <a:xfrm>
            <a:off x="6453909" y="5804083"/>
            <a:ext cx="36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Box 279"/>
          <p:cNvSpPr txBox="1"/>
          <p:nvPr/>
        </p:nvSpPr>
        <p:spPr>
          <a:xfrm>
            <a:off x="1531441" y="3005557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6" name="TextBox 280"/>
          <p:cNvSpPr txBox="1"/>
          <p:nvPr/>
        </p:nvSpPr>
        <p:spPr>
          <a:xfrm>
            <a:off x="832941" y="3210171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90</a:t>
            </a:r>
          </a:p>
        </p:txBody>
      </p:sp>
      <p:sp>
        <p:nvSpPr>
          <p:cNvPr id="17" name="TextBox 281"/>
          <p:cNvSpPr txBox="1"/>
          <p:nvPr/>
        </p:nvSpPr>
        <p:spPr>
          <a:xfrm>
            <a:off x="832941" y="3423880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80</a:t>
            </a:r>
          </a:p>
        </p:txBody>
      </p:sp>
      <p:sp>
        <p:nvSpPr>
          <p:cNvPr id="18" name="TextBox 282"/>
          <p:cNvSpPr txBox="1"/>
          <p:nvPr/>
        </p:nvSpPr>
        <p:spPr>
          <a:xfrm>
            <a:off x="832941" y="3628494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70</a:t>
            </a:r>
          </a:p>
        </p:txBody>
      </p:sp>
      <p:sp>
        <p:nvSpPr>
          <p:cNvPr id="19" name="TextBox 283"/>
          <p:cNvSpPr txBox="1"/>
          <p:nvPr/>
        </p:nvSpPr>
        <p:spPr>
          <a:xfrm>
            <a:off x="832941" y="3842203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60</a:t>
            </a:r>
          </a:p>
        </p:txBody>
      </p:sp>
      <p:sp>
        <p:nvSpPr>
          <p:cNvPr id="20" name="TextBox 284"/>
          <p:cNvSpPr txBox="1"/>
          <p:nvPr/>
        </p:nvSpPr>
        <p:spPr>
          <a:xfrm>
            <a:off x="832941" y="4051364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50</a:t>
            </a:r>
          </a:p>
        </p:txBody>
      </p:sp>
      <p:sp>
        <p:nvSpPr>
          <p:cNvPr id="21" name="TextBox 285"/>
          <p:cNvSpPr txBox="1"/>
          <p:nvPr/>
        </p:nvSpPr>
        <p:spPr>
          <a:xfrm>
            <a:off x="832941" y="4265072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40</a:t>
            </a:r>
          </a:p>
        </p:txBody>
      </p:sp>
      <p:sp>
        <p:nvSpPr>
          <p:cNvPr id="22" name="TextBox 286"/>
          <p:cNvSpPr txBox="1"/>
          <p:nvPr/>
        </p:nvSpPr>
        <p:spPr>
          <a:xfrm>
            <a:off x="832941" y="4474234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23" name="TextBox 287"/>
          <p:cNvSpPr txBox="1"/>
          <p:nvPr/>
        </p:nvSpPr>
        <p:spPr>
          <a:xfrm>
            <a:off x="832941" y="4687943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20</a:t>
            </a:r>
          </a:p>
        </p:txBody>
      </p:sp>
      <p:sp>
        <p:nvSpPr>
          <p:cNvPr id="24" name="TextBox 288"/>
          <p:cNvSpPr txBox="1"/>
          <p:nvPr/>
        </p:nvSpPr>
        <p:spPr>
          <a:xfrm>
            <a:off x="832941" y="4901651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" name="TextBox 289"/>
          <p:cNvSpPr txBox="1"/>
          <p:nvPr/>
        </p:nvSpPr>
        <p:spPr>
          <a:xfrm>
            <a:off x="832941" y="5110813"/>
            <a:ext cx="5058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TextBox 290"/>
          <p:cNvSpPr txBox="1"/>
          <p:nvPr/>
        </p:nvSpPr>
        <p:spPr>
          <a:xfrm rot="16200000">
            <a:off x="-237027" y="4055425"/>
            <a:ext cx="2130214" cy="2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 dirty="0">
                <a:solidFill>
                  <a:srgbClr val="000000"/>
                </a:solidFill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27" name="TextBox 291"/>
          <p:cNvSpPr txBox="1"/>
          <p:nvPr/>
        </p:nvSpPr>
        <p:spPr>
          <a:xfrm>
            <a:off x="1405460" y="5482248"/>
            <a:ext cx="52263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Months since randomization</a:t>
            </a:r>
          </a:p>
        </p:txBody>
      </p:sp>
      <p:sp>
        <p:nvSpPr>
          <p:cNvPr id="28" name="TextBox 292"/>
          <p:cNvSpPr txBox="1"/>
          <p:nvPr/>
        </p:nvSpPr>
        <p:spPr>
          <a:xfrm>
            <a:off x="1203035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93"/>
          <p:cNvSpPr txBox="1"/>
          <p:nvPr/>
        </p:nvSpPr>
        <p:spPr>
          <a:xfrm>
            <a:off x="1727196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TextBox 294"/>
          <p:cNvSpPr txBox="1"/>
          <p:nvPr/>
        </p:nvSpPr>
        <p:spPr>
          <a:xfrm>
            <a:off x="2249044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1" name="TextBox 295"/>
          <p:cNvSpPr txBox="1"/>
          <p:nvPr/>
        </p:nvSpPr>
        <p:spPr>
          <a:xfrm>
            <a:off x="2771026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TextBox 296"/>
          <p:cNvSpPr txBox="1"/>
          <p:nvPr/>
        </p:nvSpPr>
        <p:spPr>
          <a:xfrm>
            <a:off x="3291721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TextBox 297"/>
          <p:cNvSpPr txBox="1"/>
          <p:nvPr/>
        </p:nvSpPr>
        <p:spPr>
          <a:xfrm>
            <a:off x="3828003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TextBox 298"/>
          <p:cNvSpPr txBox="1"/>
          <p:nvPr/>
        </p:nvSpPr>
        <p:spPr>
          <a:xfrm>
            <a:off x="4329963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18</a:t>
            </a:r>
          </a:p>
        </p:txBody>
      </p:sp>
      <p:sp>
        <p:nvSpPr>
          <p:cNvPr id="35" name="TextBox 299"/>
          <p:cNvSpPr txBox="1"/>
          <p:nvPr/>
        </p:nvSpPr>
        <p:spPr>
          <a:xfrm>
            <a:off x="4849471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21</a:t>
            </a:r>
          </a:p>
        </p:txBody>
      </p:sp>
      <p:sp>
        <p:nvSpPr>
          <p:cNvPr id="36" name="TextBox 300"/>
          <p:cNvSpPr txBox="1"/>
          <p:nvPr/>
        </p:nvSpPr>
        <p:spPr>
          <a:xfrm>
            <a:off x="5379514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24</a:t>
            </a:r>
          </a:p>
        </p:txBody>
      </p:sp>
      <p:sp>
        <p:nvSpPr>
          <p:cNvPr id="37" name="TextBox 301"/>
          <p:cNvSpPr txBox="1"/>
          <p:nvPr/>
        </p:nvSpPr>
        <p:spPr>
          <a:xfrm>
            <a:off x="5903667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38" name="TextBox 302"/>
          <p:cNvSpPr txBox="1"/>
          <p:nvPr/>
        </p:nvSpPr>
        <p:spPr>
          <a:xfrm>
            <a:off x="6433424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39" name="TextBox 303"/>
          <p:cNvSpPr txBox="1"/>
          <p:nvPr/>
        </p:nvSpPr>
        <p:spPr>
          <a:xfrm>
            <a:off x="6946188" y="5256316"/>
            <a:ext cx="4009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33</a:t>
            </a:r>
          </a:p>
        </p:txBody>
      </p:sp>
      <p:sp>
        <p:nvSpPr>
          <p:cNvPr id="40" name="Line 196"/>
          <p:cNvSpPr>
            <a:spLocks noChangeShapeType="1"/>
          </p:cNvSpPr>
          <p:nvPr/>
        </p:nvSpPr>
        <p:spPr bwMode="auto">
          <a:xfrm>
            <a:off x="1410941" y="3098725"/>
            <a:ext cx="0" cy="2114823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" name="Line 197"/>
          <p:cNvSpPr>
            <a:spLocks noChangeShapeType="1"/>
          </p:cNvSpPr>
          <p:nvPr/>
        </p:nvSpPr>
        <p:spPr bwMode="auto">
          <a:xfrm flipH="1">
            <a:off x="1402908" y="5213546"/>
            <a:ext cx="5747598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2" name="Line 198"/>
          <p:cNvSpPr>
            <a:spLocks noChangeShapeType="1"/>
          </p:cNvSpPr>
          <p:nvPr/>
        </p:nvSpPr>
        <p:spPr bwMode="auto">
          <a:xfrm flipH="1">
            <a:off x="1348289" y="5213546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3" name="Line 199"/>
          <p:cNvSpPr>
            <a:spLocks noChangeShapeType="1"/>
          </p:cNvSpPr>
          <p:nvPr/>
        </p:nvSpPr>
        <p:spPr bwMode="auto">
          <a:xfrm flipH="1">
            <a:off x="1348289" y="5003959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4" name="Line 200"/>
          <p:cNvSpPr>
            <a:spLocks noChangeShapeType="1"/>
          </p:cNvSpPr>
          <p:nvPr/>
        </p:nvSpPr>
        <p:spPr bwMode="auto">
          <a:xfrm flipH="1">
            <a:off x="1348289" y="4793187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5" name="Line 201"/>
          <p:cNvSpPr>
            <a:spLocks noChangeShapeType="1"/>
          </p:cNvSpPr>
          <p:nvPr/>
        </p:nvSpPr>
        <p:spPr bwMode="auto">
          <a:xfrm flipH="1">
            <a:off x="1348289" y="4577679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6" name="Line 202"/>
          <p:cNvSpPr>
            <a:spLocks noChangeShapeType="1"/>
          </p:cNvSpPr>
          <p:nvPr/>
        </p:nvSpPr>
        <p:spPr bwMode="auto">
          <a:xfrm flipH="1">
            <a:off x="1348289" y="436809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7" name="Line 203"/>
          <p:cNvSpPr>
            <a:spLocks noChangeShapeType="1"/>
          </p:cNvSpPr>
          <p:nvPr/>
        </p:nvSpPr>
        <p:spPr bwMode="auto">
          <a:xfrm flipH="1">
            <a:off x="1348289" y="4157319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8" name="Line 204"/>
          <p:cNvSpPr>
            <a:spLocks noChangeShapeType="1"/>
          </p:cNvSpPr>
          <p:nvPr/>
        </p:nvSpPr>
        <p:spPr bwMode="auto">
          <a:xfrm flipH="1">
            <a:off x="1348289" y="3944179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9" name="Line 205"/>
          <p:cNvSpPr>
            <a:spLocks noChangeShapeType="1"/>
          </p:cNvSpPr>
          <p:nvPr/>
        </p:nvSpPr>
        <p:spPr bwMode="auto">
          <a:xfrm flipH="1">
            <a:off x="1348289" y="373459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0" name="Line 206"/>
          <p:cNvSpPr>
            <a:spLocks noChangeShapeType="1"/>
          </p:cNvSpPr>
          <p:nvPr/>
        </p:nvSpPr>
        <p:spPr bwMode="auto">
          <a:xfrm flipH="1">
            <a:off x="1348289" y="3527372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1" name="Line 207"/>
          <p:cNvSpPr>
            <a:spLocks noChangeShapeType="1"/>
          </p:cNvSpPr>
          <p:nvPr/>
        </p:nvSpPr>
        <p:spPr bwMode="auto">
          <a:xfrm flipH="1">
            <a:off x="1348289" y="3314232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Line 208"/>
          <p:cNvSpPr>
            <a:spLocks noChangeShapeType="1"/>
          </p:cNvSpPr>
          <p:nvPr/>
        </p:nvSpPr>
        <p:spPr bwMode="auto">
          <a:xfrm flipH="1">
            <a:off x="1348289" y="3100855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3" name="Line 209"/>
          <p:cNvSpPr>
            <a:spLocks noChangeShapeType="1"/>
          </p:cNvSpPr>
          <p:nvPr/>
        </p:nvSpPr>
        <p:spPr bwMode="auto">
          <a:xfrm>
            <a:off x="1410941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4" name="Line 210"/>
          <p:cNvSpPr>
            <a:spLocks noChangeShapeType="1"/>
          </p:cNvSpPr>
          <p:nvPr/>
        </p:nvSpPr>
        <p:spPr bwMode="auto">
          <a:xfrm>
            <a:off x="1928218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5" name="Line 211"/>
          <p:cNvSpPr>
            <a:spLocks noChangeShapeType="1"/>
          </p:cNvSpPr>
          <p:nvPr/>
        </p:nvSpPr>
        <p:spPr bwMode="auto">
          <a:xfrm>
            <a:off x="2451921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6" name="Line 212"/>
          <p:cNvSpPr>
            <a:spLocks noChangeShapeType="1"/>
          </p:cNvSpPr>
          <p:nvPr/>
        </p:nvSpPr>
        <p:spPr bwMode="auto">
          <a:xfrm>
            <a:off x="2970804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7" name="Line 213"/>
          <p:cNvSpPr>
            <a:spLocks noChangeShapeType="1"/>
          </p:cNvSpPr>
          <p:nvPr/>
        </p:nvSpPr>
        <p:spPr bwMode="auto">
          <a:xfrm>
            <a:off x="3489688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8" name="Line 214"/>
          <p:cNvSpPr>
            <a:spLocks noChangeShapeType="1"/>
          </p:cNvSpPr>
          <p:nvPr/>
        </p:nvSpPr>
        <p:spPr bwMode="auto">
          <a:xfrm>
            <a:off x="4019816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9" name="Line 215"/>
          <p:cNvSpPr>
            <a:spLocks noChangeShapeType="1"/>
          </p:cNvSpPr>
          <p:nvPr/>
        </p:nvSpPr>
        <p:spPr bwMode="auto">
          <a:xfrm>
            <a:off x="4530448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0" name="Line 216"/>
          <p:cNvSpPr>
            <a:spLocks noChangeShapeType="1"/>
          </p:cNvSpPr>
          <p:nvPr/>
        </p:nvSpPr>
        <p:spPr bwMode="auto">
          <a:xfrm>
            <a:off x="5049956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1" name="Line 217"/>
          <p:cNvSpPr>
            <a:spLocks noChangeShapeType="1"/>
          </p:cNvSpPr>
          <p:nvPr/>
        </p:nvSpPr>
        <p:spPr bwMode="auto">
          <a:xfrm>
            <a:off x="5579999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2" name="Line 218"/>
          <p:cNvSpPr>
            <a:spLocks noChangeShapeType="1"/>
          </p:cNvSpPr>
          <p:nvPr/>
        </p:nvSpPr>
        <p:spPr bwMode="auto">
          <a:xfrm>
            <a:off x="6104152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3" name="Line 219"/>
          <p:cNvSpPr>
            <a:spLocks noChangeShapeType="1"/>
          </p:cNvSpPr>
          <p:nvPr/>
        </p:nvSpPr>
        <p:spPr bwMode="auto">
          <a:xfrm>
            <a:off x="6628466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4" name="Line 220"/>
          <p:cNvSpPr>
            <a:spLocks noChangeShapeType="1"/>
          </p:cNvSpPr>
          <p:nvPr/>
        </p:nvSpPr>
        <p:spPr bwMode="auto">
          <a:xfrm>
            <a:off x="7145968" y="5211178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Box 793"/>
          <p:cNvSpPr txBox="1"/>
          <p:nvPr/>
        </p:nvSpPr>
        <p:spPr>
          <a:xfrm>
            <a:off x="1194665" y="5803522"/>
            <a:ext cx="43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196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99</a:t>
            </a:r>
          </a:p>
        </p:txBody>
      </p:sp>
      <p:sp>
        <p:nvSpPr>
          <p:cNvPr id="66" name="TextBox 796"/>
          <p:cNvSpPr txBox="1"/>
          <p:nvPr/>
        </p:nvSpPr>
        <p:spPr>
          <a:xfrm>
            <a:off x="2760314" y="5803522"/>
            <a:ext cx="43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128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18</a:t>
            </a:r>
          </a:p>
        </p:txBody>
      </p:sp>
      <p:sp>
        <p:nvSpPr>
          <p:cNvPr id="67" name="Rectangle 183"/>
          <p:cNvSpPr/>
          <p:nvPr/>
        </p:nvSpPr>
        <p:spPr>
          <a:xfrm flipV="1">
            <a:off x="7129488" y="4465761"/>
            <a:ext cx="363323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" name="Freeform 205"/>
          <p:cNvSpPr>
            <a:spLocks/>
          </p:cNvSpPr>
          <p:nvPr/>
        </p:nvSpPr>
        <p:spPr bwMode="auto">
          <a:xfrm>
            <a:off x="1413102" y="3126747"/>
            <a:ext cx="5754113" cy="1386024"/>
          </a:xfrm>
          <a:custGeom>
            <a:avLst/>
            <a:gdLst>
              <a:gd name="T0" fmla="*/ 271 w 3594"/>
              <a:gd name="T1" fmla="*/ 0 h 1177"/>
              <a:gd name="T2" fmla="*/ 280 w 3594"/>
              <a:gd name="T3" fmla="*/ 17 h 1177"/>
              <a:gd name="T4" fmla="*/ 287 w 3594"/>
              <a:gd name="T5" fmla="*/ 46 h 1177"/>
              <a:gd name="T6" fmla="*/ 297 w 3594"/>
              <a:gd name="T7" fmla="*/ 65 h 1177"/>
              <a:gd name="T8" fmla="*/ 309 w 3594"/>
              <a:gd name="T9" fmla="*/ 94 h 1177"/>
              <a:gd name="T10" fmla="*/ 316 w 3594"/>
              <a:gd name="T11" fmla="*/ 125 h 1177"/>
              <a:gd name="T12" fmla="*/ 323 w 3594"/>
              <a:gd name="T13" fmla="*/ 135 h 1177"/>
              <a:gd name="T14" fmla="*/ 385 w 3594"/>
              <a:gd name="T15" fmla="*/ 149 h 1177"/>
              <a:gd name="T16" fmla="*/ 498 w 3594"/>
              <a:gd name="T17" fmla="*/ 164 h 1177"/>
              <a:gd name="T18" fmla="*/ 508 w 3594"/>
              <a:gd name="T19" fmla="*/ 178 h 1177"/>
              <a:gd name="T20" fmla="*/ 551 w 3594"/>
              <a:gd name="T21" fmla="*/ 185 h 1177"/>
              <a:gd name="T22" fmla="*/ 577 w 3594"/>
              <a:gd name="T23" fmla="*/ 212 h 1177"/>
              <a:gd name="T24" fmla="*/ 587 w 3594"/>
              <a:gd name="T25" fmla="*/ 226 h 1177"/>
              <a:gd name="T26" fmla="*/ 591 w 3594"/>
              <a:gd name="T27" fmla="*/ 255 h 1177"/>
              <a:gd name="T28" fmla="*/ 601 w 3594"/>
              <a:gd name="T29" fmla="*/ 310 h 1177"/>
              <a:gd name="T30" fmla="*/ 611 w 3594"/>
              <a:gd name="T31" fmla="*/ 327 h 1177"/>
              <a:gd name="T32" fmla="*/ 620 w 3594"/>
              <a:gd name="T33" fmla="*/ 344 h 1177"/>
              <a:gd name="T34" fmla="*/ 630 w 3594"/>
              <a:gd name="T35" fmla="*/ 361 h 1177"/>
              <a:gd name="T36" fmla="*/ 682 w 3594"/>
              <a:gd name="T37" fmla="*/ 375 h 1177"/>
              <a:gd name="T38" fmla="*/ 778 w 3594"/>
              <a:gd name="T39" fmla="*/ 389 h 1177"/>
              <a:gd name="T40" fmla="*/ 792 w 3594"/>
              <a:gd name="T41" fmla="*/ 397 h 1177"/>
              <a:gd name="T42" fmla="*/ 804 w 3594"/>
              <a:gd name="T43" fmla="*/ 406 h 1177"/>
              <a:gd name="T44" fmla="*/ 833 w 3594"/>
              <a:gd name="T45" fmla="*/ 421 h 1177"/>
              <a:gd name="T46" fmla="*/ 871 w 3594"/>
              <a:gd name="T47" fmla="*/ 425 h 1177"/>
              <a:gd name="T48" fmla="*/ 898 w 3594"/>
              <a:gd name="T49" fmla="*/ 445 h 1177"/>
              <a:gd name="T50" fmla="*/ 912 w 3594"/>
              <a:gd name="T51" fmla="*/ 466 h 1177"/>
              <a:gd name="T52" fmla="*/ 924 w 3594"/>
              <a:gd name="T53" fmla="*/ 485 h 1177"/>
              <a:gd name="T54" fmla="*/ 934 w 3594"/>
              <a:gd name="T55" fmla="*/ 493 h 1177"/>
              <a:gd name="T56" fmla="*/ 1180 w 3594"/>
              <a:gd name="T57" fmla="*/ 509 h 1177"/>
              <a:gd name="T58" fmla="*/ 1197 w 3594"/>
              <a:gd name="T59" fmla="*/ 529 h 1177"/>
              <a:gd name="T60" fmla="*/ 1204 w 3594"/>
              <a:gd name="T61" fmla="*/ 577 h 1177"/>
              <a:gd name="T62" fmla="*/ 1226 w 3594"/>
              <a:gd name="T63" fmla="*/ 601 h 1177"/>
              <a:gd name="T64" fmla="*/ 1463 w 3594"/>
              <a:gd name="T65" fmla="*/ 615 h 1177"/>
              <a:gd name="T66" fmla="*/ 1475 w 3594"/>
              <a:gd name="T67" fmla="*/ 632 h 1177"/>
              <a:gd name="T68" fmla="*/ 1492 w 3594"/>
              <a:gd name="T69" fmla="*/ 656 h 1177"/>
              <a:gd name="T70" fmla="*/ 1527 w 3594"/>
              <a:gd name="T71" fmla="*/ 673 h 1177"/>
              <a:gd name="T72" fmla="*/ 1762 w 3594"/>
              <a:gd name="T73" fmla="*/ 682 h 1177"/>
              <a:gd name="T74" fmla="*/ 1774 w 3594"/>
              <a:gd name="T75" fmla="*/ 706 h 1177"/>
              <a:gd name="T76" fmla="*/ 1800 w 3594"/>
              <a:gd name="T77" fmla="*/ 725 h 1177"/>
              <a:gd name="T78" fmla="*/ 1824 w 3594"/>
              <a:gd name="T79" fmla="*/ 740 h 1177"/>
              <a:gd name="T80" fmla="*/ 1872 w 3594"/>
              <a:gd name="T81" fmla="*/ 752 h 1177"/>
              <a:gd name="T82" fmla="*/ 2073 w 3594"/>
              <a:gd name="T83" fmla="*/ 766 h 1177"/>
              <a:gd name="T84" fmla="*/ 2145 w 3594"/>
              <a:gd name="T85" fmla="*/ 776 h 1177"/>
              <a:gd name="T86" fmla="*/ 2179 w 3594"/>
              <a:gd name="T87" fmla="*/ 788 h 1177"/>
              <a:gd name="T88" fmla="*/ 2392 w 3594"/>
              <a:gd name="T89" fmla="*/ 802 h 1177"/>
              <a:gd name="T90" fmla="*/ 2420 w 3594"/>
              <a:gd name="T91" fmla="*/ 833 h 1177"/>
              <a:gd name="T92" fmla="*/ 2435 w 3594"/>
              <a:gd name="T93" fmla="*/ 860 h 1177"/>
              <a:gd name="T94" fmla="*/ 3268 w 3594"/>
              <a:gd name="T95" fmla="*/ 1177 h 1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4" h="1177">
                <a:moveTo>
                  <a:pt x="0" y="0"/>
                </a:moveTo>
                <a:lnTo>
                  <a:pt x="271" y="0"/>
                </a:lnTo>
                <a:lnTo>
                  <a:pt x="271" y="17"/>
                </a:lnTo>
                <a:lnTo>
                  <a:pt x="280" y="17"/>
                </a:lnTo>
                <a:lnTo>
                  <a:pt x="280" y="46"/>
                </a:lnTo>
                <a:lnTo>
                  <a:pt x="287" y="46"/>
                </a:lnTo>
                <a:lnTo>
                  <a:pt x="287" y="65"/>
                </a:lnTo>
                <a:lnTo>
                  <a:pt x="297" y="65"/>
                </a:lnTo>
                <a:lnTo>
                  <a:pt x="297" y="94"/>
                </a:lnTo>
                <a:lnTo>
                  <a:pt x="309" y="94"/>
                </a:lnTo>
                <a:lnTo>
                  <a:pt x="309" y="125"/>
                </a:lnTo>
                <a:lnTo>
                  <a:pt x="316" y="125"/>
                </a:lnTo>
                <a:lnTo>
                  <a:pt x="316" y="135"/>
                </a:lnTo>
                <a:lnTo>
                  <a:pt x="323" y="135"/>
                </a:lnTo>
                <a:lnTo>
                  <a:pt x="385" y="135"/>
                </a:lnTo>
                <a:lnTo>
                  <a:pt x="385" y="149"/>
                </a:lnTo>
                <a:lnTo>
                  <a:pt x="498" y="149"/>
                </a:lnTo>
                <a:lnTo>
                  <a:pt x="498" y="164"/>
                </a:lnTo>
                <a:lnTo>
                  <a:pt x="508" y="164"/>
                </a:lnTo>
                <a:lnTo>
                  <a:pt x="508" y="178"/>
                </a:lnTo>
                <a:lnTo>
                  <a:pt x="551" y="178"/>
                </a:lnTo>
                <a:lnTo>
                  <a:pt x="551" y="185"/>
                </a:lnTo>
                <a:lnTo>
                  <a:pt x="577" y="185"/>
                </a:lnTo>
                <a:lnTo>
                  <a:pt x="577" y="212"/>
                </a:lnTo>
                <a:lnTo>
                  <a:pt x="587" y="212"/>
                </a:lnTo>
                <a:lnTo>
                  <a:pt x="587" y="226"/>
                </a:lnTo>
                <a:lnTo>
                  <a:pt x="591" y="226"/>
                </a:lnTo>
                <a:lnTo>
                  <a:pt x="591" y="255"/>
                </a:lnTo>
                <a:lnTo>
                  <a:pt x="601" y="255"/>
                </a:lnTo>
                <a:lnTo>
                  <a:pt x="601" y="310"/>
                </a:lnTo>
                <a:lnTo>
                  <a:pt x="611" y="310"/>
                </a:lnTo>
                <a:lnTo>
                  <a:pt x="611" y="327"/>
                </a:lnTo>
                <a:lnTo>
                  <a:pt x="620" y="327"/>
                </a:lnTo>
                <a:lnTo>
                  <a:pt x="620" y="344"/>
                </a:lnTo>
                <a:lnTo>
                  <a:pt x="630" y="344"/>
                </a:lnTo>
                <a:lnTo>
                  <a:pt x="630" y="361"/>
                </a:lnTo>
                <a:lnTo>
                  <a:pt x="682" y="361"/>
                </a:lnTo>
                <a:lnTo>
                  <a:pt x="682" y="375"/>
                </a:lnTo>
                <a:lnTo>
                  <a:pt x="778" y="375"/>
                </a:lnTo>
                <a:lnTo>
                  <a:pt x="778" y="389"/>
                </a:lnTo>
                <a:lnTo>
                  <a:pt x="792" y="389"/>
                </a:lnTo>
                <a:lnTo>
                  <a:pt x="792" y="397"/>
                </a:lnTo>
                <a:lnTo>
                  <a:pt x="804" y="397"/>
                </a:lnTo>
                <a:lnTo>
                  <a:pt x="804" y="406"/>
                </a:lnTo>
                <a:lnTo>
                  <a:pt x="833" y="406"/>
                </a:lnTo>
                <a:lnTo>
                  <a:pt x="833" y="421"/>
                </a:lnTo>
                <a:lnTo>
                  <a:pt x="871" y="421"/>
                </a:lnTo>
                <a:lnTo>
                  <a:pt x="871" y="425"/>
                </a:lnTo>
                <a:lnTo>
                  <a:pt x="898" y="425"/>
                </a:lnTo>
                <a:lnTo>
                  <a:pt x="898" y="445"/>
                </a:lnTo>
                <a:lnTo>
                  <a:pt x="912" y="445"/>
                </a:lnTo>
                <a:lnTo>
                  <a:pt x="912" y="466"/>
                </a:lnTo>
                <a:lnTo>
                  <a:pt x="924" y="466"/>
                </a:lnTo>
                <a:lnTo>
                  <a:pt x="924" y="485"/>
                </a:lnTo>
                <a:lnTo>
                  <a:pt x="934" y="485"/>
                </a:lnTo>
                <a:lnTo>
                  <a:pt x="934" y="493"/>
                </a:lnTo>
                <a:lnTo>
                  <a:pt x="1180" y="493"/>
                </a:lnTo>
                <a:lnTo>
                  <a:pt x="1180" y="509"/>
                </a:lnTo>
                <a:lnTo>
                  <a:pt x="1197" y="509"/>
                </a:lnTo>
                <a:lnTo>
                  <a:pt x="1197" y="529"/>
                </a:lnTo>
                <a:lnTo>
                  <a:pt x="1204" y="529"/>
                </a:lnTo>
                <a:lnTo>
                  <a:pt x="1204" y="577"/>
                </a:lnTo>
                <a:lnTo>
                  <a:pt x="1226" y="577"/>
                </a:lnTo>
                <a:lnTo>
                  <a:pt x="1226" y="601"/>
                </a:lnTo>
                <a:lnTo>
                  <a:pt x="1463" y="601"/>
                </a:lnTo>
                <a:lnTo>
                  <a:pt x="1463" y="615"/>
                </a:lnTo>
                <a:lnTo>
                  <a:pt x="1475" y="615"/>
                </a:lnTo>
                <a:lnTo>
                  <a:pt x="1475" y="632"/>
                </a:lnTo>
                <a:lnTo>
                  <a:pt x="1492" y="632"/>
                </a:lnTo>
                <a:lnTo>
                  <a:pt x="1492" y="656"/>
                </a:lnTo>
                <a:lnTo>
                  <a:pt x="1527" y="656"/>
                </a:lnTo>
                <a:lnTo>
                  <a:pt x="1527" y="673"/>
                </a:lnTo>
                <a:lnTo>
                  <a:pt x="1762" y="673"/>
                </a:lnTo>
                <a:lnTo>
                  <a:pt x="1762" y="682"/>
                </a:lnTo>
                <a:lnTo>
                  <a:pt x="1774" y="682"/>
                </a:lnTo>
                <a:lnTo>
                  <a:pt x="1774" y="706"/>
                </a:lnTo>
                <a:lnTo>
                  <a:pt x="1800" y="706"/>
                </a:lnTo>
                <a:lnTo>
                  <a:pt x="1800" y="725"/>
                </a:lnTo>
                <a:lnTo>
                  <a:pt x="1824" y="725"/>
                </a:lnTo>
                <a:lnTo>
                  <a:pt x="1824" y="740"/>
                </a:lnTo>
                <a:lnTo>
                  <a:pt x="1872" y="740"/>
                </a:lnTo>
                <a:lnTo>
                  <a:pt x="1872" y="752"/>
                </a:lnTo>
                <a:lnTo>
                  <a:pt x="2073" y="752"/>
                </a:lnTo>
                <a:lnTo>
                  <a:pt x="2073" y="766"/>
                </a:lnTo>
                <a:lnTo>
                  <a:pt x="2145" y="766"/>
                </a:lnTo>
                <a:lnTo>
                  <a:pt x="2145" y="776"/>
                </a:lnTo>
                <a:lnTo>
                  <a:pt x="2179" y="776"/>
                </a:lnTo>
                <a:lnTo>
                  <a:pt x="2179" y="788"/>
                </a:lnTo>
                <a:lnTo>
                  <a:pt x="2392" y="788"/>
                </a:lnTo>
                <a:lnTo>
                  <a:pt x="2392" y="802"/>
                </a:lnTo>
                <a:lnTo>
                  <a:pt x="2420" y="802"/>
                </a:lnTo>
                <a:lnTo>
                  <a:pt x="2420" y="833"/>
                </a:lnTo>
                <a:lnTo>
                  <a:pt x="2435" y="833"/>
                </a:lnTo>
                <a:lnTo>
                  <a:pt x="2435" y="860"/>
                </a:lnTo>
                <a:lnTo>
                  <a:pt x="3268" y="860"/>
                </a:lnTo>
                <a:lnTo>
                  <a:pt x="3268" y="1177"/>
                </a:lnTo>
                <a:lnTo>
                  <a:pt x="3594" y="1177"/>
                </a:lnTo>
              </a:path>
            </a:pathLst>
          </a:custGeom>
          <a:noFill/>
          <a:ln w="28575" cap="flat">
            <a:solidFill>
              <a:srgbClr val="8B145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69" name="Group 6"/>
          <p:cNvGrpSpPr/>
          <p:nvPr/>
        </p:nvGrpSpPr>
        <p:grpSpPr>
          <a:xfrm>
            <a:off x="1447798" y="3089850"/>
            <a:ext cx="5014436" cy="1085905"/>
            <a:chOff x="2107067" y="1433180"/>
            <a:chExt cx="5014436" cy="1085905"/>
          </a:xfrm>
        </p:grpSpPr>
        <p:grpSp>
          <p:nvGrpSpPr>
            <p:cNvPr id="70" name="Group 5"/>
            <p:cNvGrpSpPr/>
            <p:nvPr/>
          </p:nvGrpSpPr>
          <p:grpSpPr>
            <a:xfrm>
              <a:off x="2107067" y="1433180"/>
              <a:ext cx="2391944" cy="843323"/>
              <a:chOff x="2107067" y="1433180"/>
              <a:chExt cx="2391944" cy="843323"/>
            </a:xfrm>
          </p:grpSpPr>
          <p:grpSp>
            <p:nvGrpSpPr>
              <p:cNvPr id="101" name="Group 3"/>
              <p:cNvGrpSpPr/>
              <p:nvPr/>
            </p:nvGrpSpPr>
            <p:grpSpPr>
              <a:xfrm>
                <a:off x="2107067" y="1433180"/>
                <a:ext cx="1034268" cy="498288"/>
                <a:chOff x="2107067" y="1433180"/>
                <a:chExt cx="1034268" cy="498288"/>
              </a:xfrm>
            </p:grpSpPr>
            <p:sp>
              <p:nvSpPr>
                <p:cNvPr id="115" name="Line 35"/>
                <p:cNvSpPr>
                  <a:spLocks noChangeShapeType="1"/>
                </p:cNvSpPr>
                <p:nvPr/>
              </p:nvSpPr>
              <p:spPr bwMode="auto">
                <a:xfrm>
                  <a:off x="3021457" y="1810092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Line 14"/>
                <p:cNvSpPr>
                  <a:spLocks noChangeShapeType="1"/>
                </p:cNvSpPr>
                <p:nvPr/>
              </p:nvSpPr>
              <p:spPr bwMode="auto">
                <a:xfrm>
                  <a:off x="2107067" y="1433180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Line 16"/>
                <p:cNvSpPr>
                  <a:spLocks noChangeShapeType="1"/>
                </p:cNvSpPr>
                <p:nvPr/>
              </p:nvSpPr>
              <p:spPr bwMode="auto">
                <a:xfrm>
                  <a:off x="2747481" y="1608641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Line 17"/>
                <p:cNvSpPr>
                  <a:spLocks noChangeShapeType="1"/>
                </p:cNvSpPr>
                <p:nvPr/>
              </p:nvSpPr>
              <p:spPr bwMode="auto">
                <a:xfrm>
                  <a:off x="2962019" y="164161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Line 37"/>
                <p:cNvSpPr>
                  <a:spLocks noChangeShapeType="1"/>
                </p:cNvSpPr>
                <p:nvPr/>
              </p:nvSpPr>
              <p:spPr bwMode="auto">
                <a:xfrm>
                  <a:off x="2983777" y="1715803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Line 53"/>
                <p:cNvSpPr>
                  <a:spLocks noChangeShapeType="1"/>
                </p:cNvSpPr>
                <p:nvPr/>
              </p:nvSpPr>
              <p:spPr bwMode="auto">
                <a:xfrm>
                  <a:off x="3141335" y="1859468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Line 54"/>
                <p:cNvSpPr>
                  <a:spLocks noChangeShapeType="1"/>
                </p:cNvSpPr>
                <p:nvPr/>
              </p:nvSpPr>
              <p:spPr bwMode="auto">
                <a:xfrm>
                  <a:off x="2620999" y="159097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Line 55"/>
                <p:cNvSpPr>
                  <a:spLocks noChangeShapeType="1"/>
                </p:cNvSpPr>
                <p:nvPr/>
              </p:nvSpPr>
              <p:spPr bwMode="auto">
                <a:xfrm>
                  <a:off x="2440082" y="1433180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Line 37"/>
                <p:cNvSpPr>
                  <a:spLocks noChangeShapeType="1"/>
                </p:cNvSpPr>
                <p:nvPr/>
              </p:nvSpPr>
              <p:spPr bwMode="auto">
                <a:xfrm>
                  <a:off x="2488475" y="1514818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2" name="Group 4"/>
              <p:cNvGrpSpPr/>
              <p:nvPr/>
            </p:nvGrpSpPr>
            <p:grpSpPr>
              <a:xfrm>
                <a:off x="3487158" y="1933062"/>
                <a:ext cx="1011853" cy="343441"/>
                <a:chOff x="3487158" y="1933062"/>
                <a:chExt cx="1011853" cy="343441"/>
              </a:xfrm>
            </p:grpSpPr>
            <p:sp>
              <p:nvSpPr>
                <p:cNvPr id="103" name="Line 50"/>
                <p:cNvSpPr>
                  <a:spLocks noChangeShapeType="1"/>
                </p:cNvSpPr>
                <p:nvPr/>
              </p:nvSpPr>
              <p:spPr bwMode="auto">
                <a:xfrm>
                  <a:off x="3961263" y="2030302"/>
                  <a:ext cx="0" cy="36505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Line 51"/>
                <p:cNvSpPr>
                  <a:spLocks noChangeShapeType="1"/>
                </p:cNvSpPr>
                <p:nvPr/>
              </p:nvSpPr>
              <p:spPr bwMode="auto">
                <a:xfrm>
                  <a:off x="3934046" y="2030302"/>
                  <a:ext cx="0" cy="36505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Line 50"/>
                <p:cNvSpPr>
                  <a:spLocks noChangeShapeType="1"/>
                </p:cNvSpPr>
                <p:nvPr/>
              </p:nvSpPr>
              <p:spPr bwMode="auto">
                <a:xfrm>
                  <a:off x="3962664" y="2012554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Line 51"/>
                <p:cNvSpPr>
                  <a:spLocks noChangeShapeType="1"/>
                </p:cNvSpPr>
                <p:nvPr/>
              </p:nvSpPr>
              <p:spPr bwMode="auto">
                <a:xfrm>
                  <a:off x="3935447" y="2012554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Line 18"/>
                <p:cNvSpPr>
                  <a:spLocks noChangeShapeType="1"/>
                </p:cNvSpPr>
                <p:nvPr/>
              </p:nvSpPr>
              <p:spPr bwMode="auto">
                <a:xfrm>
                  <a:off x="4468591" y="2176239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Line 19"/>
                <p:cNvSpPr>
                  <a:spLocks noChangeShapeType="1"/>
                </p:cNvSpPr>
                <p:nvPr/>
              </p:nvSpPr>
              <p:spPr bwMode="auto">
                <a:xfrm>
                  <a:off x="4499011" y="220450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Line 36"/>
                <p:cNvSpPr>
                  <a:spLocks noChangeShapeType="1"/>
                </p:cNvSpPr>
                <p:nvPr/>
              </p:nvSpPr>
              <p:spPr bwMode="auto">
                <a:xfrm>
                  <a:off x="3487158" y="1961919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Line 49"/>
                <p:cNvSpPr>
                  <a:spLocks noChangeShapeType="1"/>
                </p:cNvSpPr>
                <p:nvPr/>
              </p:nvSpPr>
              <p:spPr bwMode="auto">
                <a:xfrm>
                  <a:off x="4169198" y="2142090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Line 52"/>
                <p:cNvSpPr>
                  <a:spLocks noChangeShapeType="1"/>
                </p:cNvSpPr>
                <p:nvPr/>
              </p:nvSpPr>
              <p:spPr bwMode="auto">
                <a:xfrm>
                  <a:off x="3520779" y="193365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Line 52"/>
                <p:cNvSpPr>
                  <a:spLocks noChangeShapeType="1"/>
                </p:cNvSpPr>
                <p:nvPr/>
              </p:nvSpPr>
              <p:spPr bwMode="auto">
                <a:xfrm>
                  <a:off x="3502736" y="1933062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Line 36"/>
                <p:cNvSpPr>
                  <a:spLocks noChangeShapeType="1"/>
                </p:cNvSpPr>
                <p:nvPr/>
              </p:nvSpPr>
              <p:spPr bwMode="auto">
                <a:xfrm>
                  <a:off x="3488449" y="1984847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Line 36"/>
                <p:cNvSpPr>
                  <a:spLocks noChangeShapeType="1"/>
                </p:cNvSpPr>
                <p:nvPr/>
              </p:nvSpPr>
              <p:spPr bwMode="auto">
                <a:xfrm>
                  <a:off x="3961263" y="2142090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oup 2"/>
            <p:cNvGrpSpPr/>
            <p:nvPr/>
          </p:nvGrpSpPr>
          <p:grpSpPr>
            <a:xfrm>
              <a:off x="4934484" y="2262037"/>
              <a:ext cx="691654" cy="172262"/>
              <a:chOff x="4934484" y="2262037"/>
              <a:chExt cx="691654" cy="172262"/>
            </a:xfrm>
          </p:grpSpPr>
          <p:sp>
            <p:nvSpPr>
              <p:cNvPr id="93" name="Line 48"/>
              <p:cNvSpPr>
                <a:spLocks noChangeShapeType="1"/>
              </p:cNvSpPr>
              <p:nvPr/>
            </p:nvSpPr>
            <p:spPr bwMode="auto">
              <a:xfrm>
                <a:off x="5025951" y="2321167"/>
                <a:ext cx="0" cy="36505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Line 44"/>
              <p:cNvSpPr>
                <a:spLocks noChangeShapeType="1"/>
              </p:cNvSpPr>
              <p:nvPr/>
            </p:nvSpPr>
            <p:spPr bwMode="auto">
              <a:xfrm>
                <a:off x="5626138" y="23622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Line 45"/>
              <p:cNvSpPr>
                <a:spLocks noChangeShapeType="1"/>
              </p:cNvSpPr>
              <p:nvPr/>
            </p:nvSpPr>
            <p:spPr bwMode="auto">
              <a:xfrm>
                <a:off x="5434014" y="2334037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Line 46"/>
              <p:cNvSpPr>
                <a:spLocks noChangeShapeType="1"/>
              </p:cNvSpPr>
              <p:nvPr/>
            </p:nvSpPr>
            <p:spPr bwMode="auto">
              <a:xfrm>
                <a:off x="5400392" y="231755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Line 47"/>
              <p:cNvSpPr>
                <a:spLocks noChangeShapeType="1"/>
              </p:cNvSpPr>
              <p:nvPr/>
            </p:nvSpPr>
            <p:spPr bwMode="auto">
              <a:xfrm>
                <a:off x="5051367" y="230341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Line 48"/>
              <p:cNvSpPr>
                <a:spLocks noChangeShapeType="1"/>
              </p:cNvSpPr>
              <p:nvPr/>
            </p:nvSpPr>
            <p:spPr bwMode="auto">
              <a:xfrm>
                <a:off x="5027352" y="230341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Line 48"/>
              <p:cNvSpPr>
                <a:spLocks noChangeShapeType="1"/>
              </p:cNvSpPr>
              <p:nvPr/>
            </p:nvSpPr>
            <p:spPr bwMode="auto">
              <a:xfrm>
                <a:off x="4985412" y="2285672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Line 48"/>
              <p:cNvSpPr>
                <a:spLocks noChangeShapeType="1"/>
              </p:cNvSpPr>
              <p:nvPr/>
            </p:nvSpPr>
            <p:spPr bwMode="auto">
              <a:xfrm>
                <a:off x="4934484" y="2262037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2" name="Group 1"/>
            <p:cNvGrpSpPr/>
            <p:nvPr/>
          </p:nvGrpSpPr>
          <p:grpSpPr>
            <a:xfrm>
              <a:off x="5840677" y="2359945"/>
              <a:ext cx="1280826" cy="159140"/>
              <a:chOff x="5840677" y="2359945"/>
              <a:chExt cx="1280826" cy="159140"/>
            </a:xfrm>
          </p:grpSpPr>
          <p:sp>
            <p:nvSpPr>
              <p:cNvPr id="73" name="Line 20"/>
              <p:cNvSpPr>
                <a:spLocks noChangeShapeType="1"/>
              </p:cNvSpPr>
              <p:nvPr/>
            </p:nvSpPr>
            <p:spPr bwMode="auto">
              <a:xfrm>
                <a:off x="5901516" y="235994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Line 21"/>
              <p:cNvSpPr>
                <a:spLocks noChangeShapeType="1"/>
              </p:cNvSpPr>
              <p:nvPr/>
            </p:nvSpPr>
            <p:spPr bwMode="auto">
              <a:xfrm>
                <a:off x="5928733" y="23764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Line 22"/>
              <p:cNvSpPr>
                <a:spLocks noChangeShapeType="1"/>
              </p:cNvSpPr>
              <p:nvPr/>
            </p:nvSpPr>
            <p:spPr bwMode="auto">
              <a:xfrm>
                <a:off x="5936739" y="23764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Line 23"/>
              <p:cNvSpPr>
                <a:spLocks noChangeShapeType="1"/>
              </p:cNvSpPr>
              <p:nvPr/>
            </p:nvSpPr>
            <p:spPr bwMode="auto">
              <a:xfrm>
                <a:off x="6019992" y="24447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Line 24"/>
              <p:cNvSpPr>
                <a:spLocks noChangeShapeType="1"/>
              </p:cNvSpPr>
              <p:nvPr/>
            </p:nvSpPr>
            <p:spPr bwMode="auto">
              <a:xfrm>
                <a:off x="5890308" y="235994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Line 25"/>
              <p:cNvSpPr>
                <a:spLocks noChangeShapeType="1"/>
              </p:cNvSpPr>
              <p:nvPr/>
            </p:nvSpPr>
            <p:spPr bwMode="auto">
              <a:xfrm>
                <a:off x="6184898" y="24447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Line 26"/>
              <p:cNvSpPr>
                <a:spLocks noChangeShapeType="1"/>
              </p:cNvSpPr>
              <p:nvPr/>
            </p:nvSpPr>
            <p:spPr bwMode="auto">
              <a:xfrm>
                <a:off x="6453872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Line 27"/>
              <p:cNvSpPr>
                <a:spLocks noChangeShapeType="1"/>
              </p:cNvSpPr>
              <p:nvPr/>
            </p:nvSpPr>
            <p:spPr bwMode="auto">
              <a:xfrm>
                <a:off x="6618779" y="24447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Line 28"/>
              <p:cNvSpPr>
                <a:spLocks noChangeShapeType="1"/>
              </p:cNvSpPr>
              <p:nvPr/>
            </p:nvSpPr>
            <p:spPr bwMode="auto">
              <a:xfrm>
                <a:off x="5871096" y="23622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Line 29"/>
              <p:cNvSpPr>
                <a:spLocks noChangeShapeType="1"/>
              </p:cNvSpPr>
              <p:nvPr/>
            </p:nvSpPr>
            <p:spPr bwMode="auto">
              <a:xfrm>
                <a:off x="6894156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Line 30"/>
              <p:cNvSpPr>
                <a:spLocks noChangeShapeType="1"/>
              </p:cNvSpPr>
              <p:nvPr/>
            </p:nvSpPr>
            <p:spPr bwMode="auto">
              <a:xfrm>
                <a:off x="6913369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Line 31"/>
              <p:cNvSpPr>
                <a:spLocks noChangeShapeType="1"/>
              </p:cNvSpPr>
              <p:nvPr/>
            </p:nvSpPr>
            <p:spPr bwMode="auto">
              <a:xfrm>
                <a:off x="6932581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Line 32"/>
              <p:cNvSpPr>
                <a:spLocks noChangeShapeType="1"/>
              </p:cNvSpPr>
              <p:nvPr/>
            </p:nvSpPr>
            <p:spPr bwMode="auto">
              <a:xfrm>
                <a:off x="7067068" y="244473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Line 33"/>
              <p:cNvSpPr>
                <a:spLocks noChangeShapeType="1"/>
              </p:cNvSpPr>
              <p:nvPr/>
            </p:nvSpPr>
            <p:spPr bwMode="auto">
              <a:xfrm>
                <a:off x="7121503" y="244473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Line 39"/>
              <p:cNvSpPr>
                <a:spLocks noChangeShapeType="1"/>
              </p:cNvSpPr>
              <p:nvPr/>
            </p:nvSpPr>
            <p:spPr bwMode="auto">
              <a:xfrm>
                <a:off x="6849327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Line 40"/>
              <p:cNvSpPr>
                <a:spLocks noChangeShapeType="1"/>
              </p:cNvSpPr>
              <p:nvPr/>
            </p:nvSpPr>
            <p:spPr bwMode="auto">
              <a:xfrm>
                <a:off x="6863736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Line 41"/>
              <p:cNvSpPr>
                <a:spLocks noChangeShapeType="1"/>
              </p:cNvSpPr>
              <p:nvPr/>
            </p:nvSpPr>
            <p:spPr bwMode="auto">
              <a:xfrm>
                <a:off x="6882949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Line 42"/>
              <p:cNvSpPr>
                <a:spLocks noChangeShapeType="1"/>
              </p:cNvSpPr>
              <p:nvPr/>
            </p:nvSpPr>
            <p:spPr bwMode="auto">
              <a:xfrm>
                <a:off x="6836519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Line 43"/>
              <p:cNvSpPr>
                <a:spLocks noChangeShapeType="1"/>
              </p:cNvSpPr>
              <p:nvPr/>
            </p:nvSpPr>
            <p:spPr bwMode="auto">
              <a:xfrm>
                <a:off x="5840677" y="23622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Line 25"/>
              <p:cNvSpPr>
                <a:spLocks noChangeShapeType="1"/>
              </p:cNvSpPr>
              <p:nvPr/>
            </p:nvSpPr>
            <p:spPr bwMode="auto">
              <a:xfrm>
                <a:off x="6189660" y="244473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4" name="Group 11"/>
          <p:cNvGrpSpPr/>
          <p:nvPr/>
        </p:nvGrpSpPr>
        <p:grpSpPr>
          <a:xfrm>
            <a:off x="1808029" y="3179348"/>
            <a:ext cx="4374022" cy="1686475"/>
            <a:chOff x="2467298" y="1522678"/>
            <a:chExt cx="4374022" cy="1686475"/>
          </a:xfrm>
        </p:grpSpPr>
        <p:grpSp>
          <p:nvGrpSpPr>
            <p:cNvPr id="125" name="Group 10"/>
            <p:cNvGrpSpPr/>
            <p:nvPr/>
          </p:nvGrpSpPr>
          <p:grpSpPr>
            <a:xfrm>
              <a:off x="4479301" y="3060417"/>
              <a:ext cx="2362019" cy="148736"/>
              <a:chOff x="4479301" y="3060417"/>
              <a:chExt cx="2362019" cy="148736"/>
            </a:xfrm>
          </p:grpSpPr>
          <p:sp>
            <p:nvSpPr>
              <p:cNvPr id="141" name="Line 13"/>
              <p:cNvSpPr>
                <a:spLocks noChangeShapeType="1"/>
              </p:cNvSpPr>
              <p:nvPr/>
            </p:nvSpPr>
            <p:spPr bwMode="auto">
              <a:xfrm>
                <a:off x="5479041" y="3106620"/>
                <a:ext cx="0" cy="36505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Line 6"/>
              <p:cNvSpPr>
                <a:spLocks noChangeShapeType="1"/>
              </p:cNvSpPr>
              <p:nvPr/>
            </p:nvSpPr>
            <p:spPr bwMode="auto">
              <a:xfrm>
                <a:off x="5931933" y="31347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Line 7"/>
              <p:cNvSpPr>
                <a:spLocks noChangeShapeType="1"/>
              </p:cNvSpPr>
              <p:nvPr/>
            </p:nvSpPr>
            <p:spPr bwMode="auto">
              <a:xfrm>
                <a:off x="5955949" y="31347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Line 8"/>
              <p:cNvSpPr>
                <a:spLocks noChangeShapeType="1"/>
              </p:cNvSpPr>
              <p:nvPr/>
            </p:nvSpPr>
            <p:spPr bwMode="auto">
              <a:xfrm>
                <a:off x="6437860" y="31347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Line 9"/>
              <p:cNvSpPr>
                <a:spLocks noChangeShapeType="1"/>
              </p:cNvSpPr>
              <p:nvPr/>
            </p:nvSpPr>
            <p:spPr bwMode="auto">
              <a:xfrm>
                <a:off x="6810901" y="3137153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Line 10"/>
              <p:cNvSpPr>
                <a:spLocks noChangeShapeType="1"/>
              </p:cNvSpPr>
              <p:nvPr/>
            </p:nvSpPr>
            <p:spPr bwMode="auto">
              <a:xfrm>
                <a:off x="6841320" y="3137153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Line 11"/>
              <p:cNvSpPr>
                <a:spLocks noChangeShapeType="1"/>
              </p:cNvSpPr>
              <p:nvPr/>
            </p:nvSpPr>
            <p:spPr bwMode="auto">
              <a:xfrm>
                <a:off x="5871094" y="3134798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Line 12"/>
              <p:cNvSpPr>
                <a:spLocks noChangeShapeType="1"/>
              </p:cNvSpPr>
              <p:nvPr/>
            </p:nvSpPr>
            <p:spPr bwMode="auto">
              <a:xfrm>
                <a:off x="5890307" y="3134798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Line 13"/>
              <p:cNvSpPr>
                <a:spLocks noChangeShapeType="1"/>
              </p:cNvSpPr>
              <p:nvPr/>
            </p:nvSpPr>
            <p:spPr bwMode="auto">
              <a:xfrm>
                <a:off x="5480442" y="3088872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Line 13"/>
              <p:cNvSpPr>
                <a:spLocks noChangeShapeType="1"/>
              </p:cNvSpPr>
              <p:nvPr/>
            </p:nvSpPr>
            <p:spPr bwMode="auto">
              <a:xfrm>
                <a:off x="5465940" y="3088872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Line 13"/>
              <p:cNvSpPr>
                <a:spLocks noChangeShapeType="1"/>
              </p:cNvSpPr>
              <p:nvPr/>
            </p:nvSpPr>
            <p:spPr bwMode="auto">
              <a:xfrm>
                <a:off x="4479301" y="3060417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05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6" name="Group 9"/>
            <p:cNvGrpSpPr/>
            <p:nvPr/>
          </p:nvGrpSpPr>
          <p:grpSpPr>
            <a:xfrm>
              <a:off x="2467298" y="1522678"/>
              <a:ext cx="1058283" cy="1511015"/>
              <a:chOff x="2467298" y="1522678"/>
              <a:chExt cx="1058283" cy="1511015"/>
            </a:xfrm>
          </p:grpSpPr>
          <p:grpSp>
            <p:nvGrpSpPr>
              <p:cNvPr id="127" name="Group 8"/>
              <p:cNvGrpSpPr/>
              <p:nvPr/>
            </p:nvGrpSpPr>
            <p:grpSpPr>
              <a:xfrm>
                <a:off x="2985457" y="2473302"/>
                <a:ext cx="540124" cy="560391"/>
                <a:chOff x="2985457" y="2473302"/>
                <a:chExt cx="540124" cy="560391"/>
              </a:xfrm>
            </p:grpSpPr>
            <p:sp>
              <p:nvSpPr>
                <p:cNvPr id="135" name="Line 56"/>
                <p:cNvSpPr>
                  <a:spLocks noChangeShapeType="1"/>
                </p:cNvSpPr>
                <p:nvPr/>
              </p:nvSpPr>
              <p:spPr bwMode="auto">
                <a:xfrm>
                  <a:off x="3525581" y="296169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" name="Line 56"/>
                <p:cNvSpPr>
                  <a:spLocks noChangeShapeType="1"/>
                </p:cNvSpPr>
                <p:nvPr/>
              </p:nvSpPr>
              <p:spPr bwMode="auto">
                <a:xfrm>
                  <a:off x="3512586" y="296169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Line 56"/>
                <p:cNvSpPr>
                  <a:spLocks noChangeShapeType="1"/>
                </p:cNvSpPr>
                <p:nvPr/>
              </p:nvSpPr>
              <p:spPr bwMode="auto">
                <a:xfrm>
                  <a:off x="3285075" y="284509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8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3057457" y="2772792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3021457" y="2437302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3046247" y="254207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8" name="Group 7"/>
              <p:cNvGrpSpPr/>
              <p:nvPr/>
            </p:nvGrpSpPr>
            <p:grpSpPr>
              <a:xfrm>
                <a:off x="2467298" y="1522678"/>
                <a:ext cx="462972" cy="811359"/>
                <a:chOff x="2467298" y="1522678"/>
                <a:chExt cx="462972" cy="811359"/>
              </a:xfrm>
            </p:grpSpPr>
            <p:sp>
              <p:nvSpPr>
                <p:cNvPr id="129" name="Line 57"/>
                <p:cNvSpPr>
                  <a:spLocks noChangeShapeType="1"/>
                </p:cNvSpPr>
                <p:nvPr/>
              </p:nvSpPr>
              <p:spPr bwMode="auto">
                <a:xfrm>
                  <a:off x="2467298" y="1522678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Line 56"/>
                <p:cNvSpPr>
                  <a:spLocks noChangeShapeType="1"/>
                </p:cNvSpPr>
                <p:nvPr/>
              </p:nvSpPr>
              <p:spPr bwMode="auto">
                <a:xfrm>
                  <a:off x="2930270" y="226203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Line 56"/>
                <p:cNvSpPr>
                  <a:spLocks noChangeShapeType="1"/>
                </p:cNvSpPr>
                <p:nvPr/>
              </p:nvSpPr>
              <p:spPr bwMode="auto">
                <a:xfrm>
                  <a:off x="2849308" y="2176239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2579821" y="2047738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2596475" y="2102892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2549197" y="162697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050">
                    <a:solidFill>
                      <a:srgbClr val="000000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52" name="Freeform 247"/>
          <p:cNvSpPr>
            <a:spLocks/>
          </p:cNvSpPr>
          <p:nvPr/>
        </p:nvSpPr>
        <p:spPr bwMode="auto">
          <a:xfrm>
            <a:off x="1430386" y="3129972"/>
            <a:ext cx="4791892" cy="1698085"/>
          </a:xfrm>
          <a:custGeom>
            <a:avLst/>
            <a:gdLst>
              <a:gd name="T0" fmla="*/ 0 w 2993"/>
              <a:gd name="T1" fmla="*/ 0 h 1442"/>
              <a:gd name="T2" fmla="*/ 106 w 2993"/>
              <a:gd name="T3" fmla="*/ 0 h 1442"/>
              <a:gd name="T4" fmla="*/ 106 w 2993"/>
              <a:gd name="T5" fmla="*/ 17 h 1442"/>
              <a:gd name="T6" fmla="*/ 134 w 2993"/>
              <a:gd name="T7" fmla="*/ 17 h 1442"/>
              <a:gd name="T8" fmla="*/ 134 w 2993"/>
              <a:gd name="T9" fmla="*/ 33 h 1442"/>
              <a:gd name="T10" fmla="*/ 206 w 2993"/>
              <a:gd name="T11" fmla="*/ 33 h 1442"/>
              <a:gd name="T12" fmla="*/ 228 w 2993"/>
              <a:gd name="T13" fmla="*/ 33 h 1442"/>
              <a:gd name="T14" fmla="*/ 228 w 2993"/>
              <a:gd name="T15" fmla="*/ 74 h 1442"/>
              <a:gd name="T16" fmla="*/ 278 w 2993"/>
              <a:gd name="T17" fmla="*/ 74 h 1442"/>
              <a:gd name="T18" fmla="*/ 278 w 2993"/>
              <a:gd name="T19" fmla="*/ 158 h 1442"/>
              <a:gd name="T20" fmla="*/ 292 w 2993"/>
              <a:gd name="T21" fmla="*/ 158 h 1442"/>
              <a:gd name="T22" fmla="*/ 292 w 2993"/>
              <a:gd name="T23" fmla="*/ 209 h 1442"/>
              <a:gd name="T24" fmla="*/ 302 w 2993"/>
              <a:gd name="T25" fmla="*/ 209 h 1442"/>
              <a:gd name="T26" fmla="*/ 302 w 2993"/>
              <a:gd name="T27" fmla="*/ 518 h 1442"/>
              <a:gd name="T28" fmla="*/ 312 w 2993"/>
              <a:gd name="T29" fmla="*/ 518 h 1442"/>
              <a:gd name="T30" fmla="*/ 312 w 2993"/>
              <a:gd name="T31" fmla="*/ 581 h 1442"/>
              <a:gd name="T32" fmla="*/ 331 w 2993"/>
              <a:gd name="T33" fmla="*/ 581 h 1442"/>
              <a:gd name="T34" fmla="*/ 331 w 2993"/>
              <a:gd name="T35" fmla="*/ 600 h 1442"/>
              <a:gd name="T36" fmla="*/ 360 w 2993"/>
              <a:gd name="T37" fmla="*/ 600 h 1442"/>
              <a:gd name="T38" fmla="*/ 360 w 2993"/>
              <a:gd name="T39" fmla="*/ 634 h 1442"/>
              <a:gd name="T40" fmla="*/ 482 w 2993"/>
              <a:gd name="T41" fmla="*/ 634 h 1442"/>
              <a:gd name="T42" fmla="*/ 482 w 2993"/>
              <a:gd name="T43" fmla="*/ 660 h 1442"/>
              <a:gd name="T44" fmla="*/ 508 w 2993"/>
              <a:gd name="T45" fmla="*/ 660 h 1442"/>
              <a:gd name="T46" fmla="*/ 508 w 2993"/>
              <a:gd name="T47" fmla="*/ 698 h 1442"/>
              <a:gd name="T48" fmla="*/ 525 w 2993"/>
              <a:gd name="T49" fmla="*/ 698 h 1442"/>
              <a:gd name="T50" fmla="*/ 525 w 2993"/>
              <a:gd name="T51" fmla="*/ 725 h 1442"/>
              <a:gd name="T52" fmla="*/ 546 w 2993"/>
              <a:gd name="T53" fmla="*/ 725 h 1442"/>
              <a:gd name="T54" fmla="*/ 546 w 2993"/>
              <a:gd name="T55" fmla="*/ 754 h 1442"/>
              <a:gd name="T56" fmla="*/ 580 w 2993"/>
              <a:gd name="T57" fmla="*/ 754 h 1442"/>
              <a:gd name="T58" fmla="*/ 580 w 2993"/>
              <a:gd name="T59" fmla="*/ 850 h 1442"/>
              <a:gd name="T60" fmla="*/ 592 w 2993"/>
              <a:gd name="T61" fmla="*/ 850 h 1442"/>
              <a:gd name="T62" fmla="*/ 592 w 2993"/>
              <a:gd name="T63" fmla="*/ 926 h 1442"/>
              <a:gd name="T64" fmla="*/ 604 w 2993"/>
              <a:gd name="T65" fmla="*/ 926 h 1442"/>
              <a:gd name="T66" fmla="*/ 604 w 2993"/>
              <a:gd name="T67" fmla="*/ 1133 h 1442"/>
              <a:gd name="T68" fmla="*/ 620 w 2993"/>
              <a:gd name="T69" fmla="*/ 1133 h 1442"/>
              <a:gd name="T70" fmla="*/ 620 w 2993"/>
              <a:gd name="T71" fmla="*/ 1174 h 1442"/>
              <a:gd name="T72" fmla="*/ 640 w 2993"/>
              <a:gd name="T73" fmla="*/ 1174 h 1442"/>
              <a:gd name="T74" fmla="*/ 640 w 2993"/>
              <a:gd name="T75" fmla="*/ 1195 h 1442"/>
              <a:gd name="T76" fmla="*/ 819 w 2993"/>
              <a:gd name="T77" fmla="*/ 1195 h 1442"/>
              <a:gd name="T78" fmla="*/ 819 w 2993"/>
              <a:gd name="T79" fmla="*/ 1222 h 1442"/>
              <a:gd name="T80" fmla="*/ 836 w 2993"/>
              <a:gd name="T81" fmla="*/ 1222 h 1442"/>
              <a:gd name="T82" fmla="*/ 836 w 2993"/>
              <a:gd name="T83" fmla="*/ 1246 h 1442"/>
              <a:gd name="T84" fmla="*/ 867 w 2993"/>
              <a:gd name="T85" fmla="*/ 1246 h 1442"/>
              <a:gd name="T86" fmla="*/ 867 w 2993"/>
              <a:gd name="T87" fmla="*/ 1296 h 1442"/>
              <a:gd name="T88" fmla="*/ 913 w 2993"/>
              <a:gd name="T89" fmla="*/ 1296 h 1442"/>
              <a:gd name="T90" fmla="*/ 913 w 2993"/>
              <a:gd name="T91" fmla="*/ 1320 h 1442"/>
              <a:gd name="T92" fmla="*/ 1097 w 2993"/>
              <a:gd name="T93" fmla="*/ 1320 h 1442"/>
              <a:gd name="T94" fmla="*/ 1097 w 2993"/>
              <a:gd name="T95" fmla="*/ 1344 h 1442"/>
              <a:gd name="T96" fmla="*/ 1183 w 2993"/>
              <a:gd name="T97" fmla="*/ 1344 h 1442"/>
              <a:gd name="T98" fmla="*/ 1183 w 2993"/>
              <a:gd name="T99" fmla="*/ 1375 h 1442"/>
              <a:gd name="T100" fmla="*/ 1494 w 2993"/>
              <a:gd name="T101" fmla="*/ 1375 h 1442"/>
              <a:gd name="T102" fmla="*/ 1494 w 2993"/>
              <a:gd name="T103" fmla="*/ 1404 h 1442"/>
              <a:gd name="T104" fmla="*/ 2153 w 2993"/>
              <a:gd name="T105" fmla="*/ 1404 h 1442"/>
              <a:gd name="T106" fmla="*/ 2153 w 2993"/>
              <a:gd name="T107" fmla="*/ 1442 h 1442"/>
              <a:gd name="T108" fmla="*/ 2993 w 2993"/>
              <a:gd name="T109" fmla="*/ 1442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93" h="1442">
                <a:moveTo>
                  <a:pt x="0" y="0"/>
                </a:moveTo>
                <a:lnTo>
                  <a:pt x="106" y="0"/>
                </a:lnTo>
                <a:lnTo>
                  <a:pt x="106" y="17"/>
                </a:lnTo>
                <a:lnTo>
                  <a:pt x="134" y="17"/>
                </a:lnTo>
                <a:lnTo>
                  <a:pt x="134" y="33"/>
                </a:lnTo>
                <a:lnTo>
                  <a:pt x="206" y="33"/>
                </a:lnTo>
                <a:lnTo>
                  <a:pt x="228" y="33"/>
                </a:lnTo>
                <a:lnTo>
                  <a:pt x="228" y="74"/>
                </a:lnTo>
                <a:lnTo>
                  <a:pt x="278" y="74"/>
                </a:lnTo>
                <a:lnTo>
                  <a:pt x="278" y="158"/>
                </a:lnTo>
                <a:lnTo>
                  <a:pt x="292" y="158"/>
                </a:lnTo>
                <a:lnTo>
                  <a:pt x="292" y="209"/>
                </a:lnTo>
                <a:lnTo>
                  <a:pt x="302" y="209"/>
                </a:lnTo>
                <a:lnTo>
                  <a:pt x="302" y="518"/>
                </a:lnTo>
                <a:lnTo>
                  <a:pt x="312" y="518"/>
                </a:lnTo>
                <a:lnTo>
                  <a:pt x="312" y="581"/>
                </a:lnTo>
                <a:lnTo>
                  <a:pt x="331" y="581"/>
                </a:lnTo>
                <a:lnTo>
                  <a:pt x="331" y="600"/>
                </a:lnTo>
                <a:lnTo>
                  <a:pt x="360" y="600"/>
                </a:lnTo>
                <a:lnTo>
                  <a:pt x="360" y="634"/>
                </a:lnTo>
                <a:lnTo>
                  <a:pt x="482" y="634"/>
                </a:lnTo>
                <a:lnTo>
                  <a:pt x="482" y="660"/>
                </a:lnTo>
                <a:lnTo>
                  <a:pt x="508" y="660"/>
                </a:lnTo>
                <a:lnTo>
                  <a:pt x="508" y="698"/>
                </a:lnTo>
                <a:lnTo>
                  <a:pt x="525" y="698"/>
                </a:lnTo>
                <a:lnTo>
                  <a:pt x="525" y="725"/>
                </a:lnTo>
                <a:lnTo>
                  <a:pt x="546" y="725"/>
                </a:lnTo>
                <a:lnTo>
                  <a:pt x="546" y="754"/>
                </a:lnTo>
                <a:lnTo>
                  <a:pt x="580" y="754"/>
                </a:lnTo>
                <a:lnTo>
                  <a:pt x="580" y="850"/>
                </a:lnTo>
                <a:lnTo>
                  <a:pt x="592" y="850"/>
                </a:lnTo>
                <a:lnTo>
                  <a:pt x="592" y="926"/>
                </a:lnTo>
                <a:lnTo>
                  <a:pt x="604" y="926"/>
                </a:lnTo>
                <a:lnTo>
                  <a:pt x="604" y="1133"/>
                </a:lnTo>
                <a:lnTo>
                  <a:pt x="620" y="1133"/>
                </a:lnTo>
                <a:lnTo>
                  <a:pt x="620" y="1174"/>
                </a:lnTo>
                <a:lnTo>
                  <a:pt x="640" y="1174"/>
                </a:lnTo>
                <a:lnTo>
                  <a:pt x="640" y="1195"/>
                </a:lnTo>
                <a:lnTo>
                  <a:pt x="819" y="1195"/>
                </a:lnTo>
                <a:lnTo>
                  <a:pt x="819" y="1222"/>
                </a:lnTo>
                <a:lnTo>
                  <a:pt x="836" y="1222"/>
                </a:lnTo>
                <a:lnTo>
                  <a:pt x="836" y="1246"/>
                </a:lnTo>
                <a:lnTo>
                  <a:pt x="867" y="1246"/>
                </a:lnTo>
                <a:lnTo>
                  <a:pt x="867" y="1296"/>
                </a:lnTo>
                <a:lnTo>
                  <a:pt x="913" y="1296"/>
                </a:lnTo>
                <a:lnTo>
                  <a:pt x="913" y="1320"/>
                </a:lnTo>
                <a:lnTo>
                  <a:pt x="1097" y="1320"/>
                </a:lnTo>
                <a:lnTo>
                  <a:pt x="1097" y="1344"/>
                </a:lnTo>
                <a:lnTo>
                  <a:pt x="1183" y="1344"/>
                </a:lnTo>
                <a:lnTo>
                  <a:pt x="1183" y="1375"/>
                </a:lnTo>
                <a:lnTo>
                  <a:pt x="1494" y="1375"/>
                </a:lnTo>
                <a:lnTo>
                  <a:pt x="1494" y="1404"/>
                </a:lnTo>
                <a:lnTo>
                  <a:pt x="2153" y="1404"/>
                </a:lnTo>
                <a:lnTo>
                  <a:pt x="2153" y="1442"/>
                </a:lnTo>
                <a:lnTo>
                  <a:pt x="2993" y="1442"/>
                </a:lnTo>
              </a:path>
            </a:pathLst>
          </a:custGeom>
          <a:noFill/>
          <a:ln w="28575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3" name="TextBox 804"/>
          <p:cNvSpPr txBox="1"/>
          <p:nvPr/>
        </p:nvSpPr>
        <p:spPr>
          <a:xfrm>
            <a:off x="6988688" y="5803522"/>
            <a:ext cx="28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</a:p>
          <a:p>
            <a:pPr algn="ctr" defTabSz="457200"/>
            <a:r>
              <a:rPr lang="en-GB" sz="105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54" name="TextBox 321"/>
          <p:cNvSpPr txBox="1"/>
          <p:nvPr/>
        </p:nvSpPr>
        <p:spPr>
          <a:xfrm>
            <a:off x="5634535" y="3843149"/>
            <a:ext cx="882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b="1" dirty="0">
                <a:solidFill>
                  <a:srgbClr val="000000"/>
                </a:solidFill>
                <a:cs typeface="Arial" panose="020B0604020202020204" pitchFamily="34" charset="0"/>
              </a:rPr>
              <a:t>Olaparib</a:t>
            </a:r>
          </a:p>
        </p:txBody>
      </p:sp>
      <p:sp>
        <p:nvSpPr>
          <p:cNvPr id="155" name="TextBox 325"/>
          <p:cNvSpPr txBox="1"/>
          <p:nvPr/>
        </p:nvSpPr>
        <p:spPr>
          <a:xfrm>
            <a:off x="5609224" y="4552706"/>
            <a:ext cx="882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b="1" dirty="0">
                <a:solidFill>
                  <a:srgbClr val="000000"/>
                </a:solidFill>
                <a:cs typeface="Arial" panose="020B0604020202020204" pitchFamily="34" charset="0"/>
              </a:rPr>
              <a:t>Placebo</a:t>
            </a:r>
          </a:p>
        </p:txBody>
      </p:sp>
      <p:sp>
        <p:nvSpPr>
          <p:cNvPr id="156" name="Freeform 327"/>
          <p:cNvSpPr/>
          <p:nvPr/>
        </p:nvSpPr>
        <p:spPr>
          <a:xfrm>
            <a:off x="1406763" y="4161392"/>
            <a:ext cx="958408" cy="1042727"/>
          </a:xfrm>
          <a:custGeom>
            <a:avLst/>
            <a:gdLst>
              <a:gd name="connsiteX0" fmla="*/ 0 w 3319463"/>
              <a:gd name="connsiteY0" fmla="*/ 0 h 1414463"/>
              <a:gd name="connsiteX1" fmla="*/ 3319463 w 3319463"/>
              <a:gd name="connsiteY1" fmla="*/ 0 h 1414463"/>
              <a:gd name="connsiteX2" fmla="*/ 3319463 w 3319463"/>
              <a:gd name="connsiteY2" fmla="*/ 1414463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9463" h="1414463">
                <a:moveTo>
                  <a:pt x="0" y="0"/>
                </a:moveTo>
                <a:lnTo>
                  <a:pt x="3319463" y="0"/>
                </a:lnTo>
                <a:lnTo>
                  <a:pt x="3319463" y="1414463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" name="TextBox 706"/>
          <p:cNvSpPr txBox="1"/>
          <p:nvPr/>
        </p:nvSpPr>
        <p:spPr>
          <a:xfrm>
            <a:off x="6003243" y="4974452"/>
            <a:ext cx="832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 b="1" dirty="0">
                <a:solidFill>
                  <a:srgbClr val="000000"/>
                </a:solidFill>
                <a:cs typeface="Arial" panose="020B0604020202020204" pitchFamily="34" charset="0"/>
              </a:rPr>
              <a:t>30.2</a:t>
            </a:r>
          </a:p>
        </p:txBody>
      </p:sp>
      <p:sp>
        <p:nvSpPr>
          <p:cNvPr id="158" name="TextBox 707"/>
          <p:cNvSpPr txBox="1"/>
          <p:nvPr/>
        </p:nvSpPr>
        <p:spPr>
          <a:xfrm>
            <a:off x="1810313" y="4974452"/>
            <a:ext cx="5766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050" b="1" dirty="0">
                <a:solidFill>
                  <a:srgbClr val="000000"/>
                </a:solidFill>
                <a:cs typeface="Arial" panose="020B0604020202020204" pitchFamily="34" charset="0"/>
              </a:rPr>
              <a:t>5.5</a:t>
            </a:r>
          </a:p>
        </p:txBody>
      </p:sp>
      <p:sp>
        <p:nvSpPr>
          <p:cNvPr id="159" name="Freeform 175"/>
          <p:cNvSpPr/>
          <p:nvPr/>
        </p:nvSpPr>
        <p:spPr>
          <a:xfrm>
            <a:off x="2364227" y="4169700"/>
            <a:ext cx="4268841" cy="1048139"/>
          </a:xfrm>
          <a:custGeom>
            <a:avLst/>
            <a:gdLst>
              <a:gd name="connsiteX0" fmla="*/ 0 w 3319463"/>
              <a:gd name="connsiteY0" fmla="*/ 0 h 1414463"/>
              <a:gd name="connsiteX1" fmla="*/ 3319463 w 3319463"/>
              <a:gd name="connsiteY1" fmla="*/ 0 h 1414463"/>
              <a:gd name="connsiteX2" fmla="*/ 3319463 w 3319463"/>
              <a:gd name="connsiteY2" fmla="*/ 1414463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9463" h="1414463">
                <a:moveTo>
                  <a:pt x="0" y="0"/>
                </a:moveTo>
                <a:lnTo>
                  <a:pt x="3319463" y="0"/>
                </a:lnTo>
                <a:lnTo>
                  <a:pt x="3319463" y="1414463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0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1" name="Rettangolo 160"/>
          <p:cNvSpPr/>
          <p:nvPr/>
        </p:nvSpPr>
        <p:spPr>
          <a:xfrm>
            <a:off x="567744" y="212838"/>
            <a:ext cx="7789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  <a:cs typeface="Arial" panose="020B0604020202020204" pitchFamily="34" charset="0"/>
              </a:rPr>
              <a:t>PFS by </a:t>
            </a:r>
            <a:r>
              <a:rPr lang="en-GB" sz="3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central </a:t>
            </a:r>
            <a:r>
              <a:rPr lang="en-GB" sz="3200" b="1" dirty="0">
                <a:solidFill>
                  <a:srgbClr val="000000"/>
                </a:solidFill>
                <a:cs typeface="Arial" panose="020B0604020202020204" pitchFamily="34" charset="0"/>
              </a:rPr>
              <a:t>assessment</a:t>
            </a:r>
            <a:endParaRPr lang="it-CH" sz="3200" b="1" dirty="0">
              <a:solidFill>
                <a:srgbClr val="000000"/>
              </a:solidFill>
            </a:endParaRPr>
          </a:p>
        </p:txBody>
      </p:sp>
      <p:graphicFrame>
        <p:nvGraphicFramePr>
          <p:cNvPr id="162" name="Tabella 1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684646"/>
              </p:ext>
            </p:extLst>
          </p:nvPr>
        </p:nvGraphicFramePr>
        <p:xfrm>
          <a:off x="4977917" y="1883573"/>
          <a:ext cx="3924746" cy="180339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23109"/>
                <a:gridCol w="1139707"/>
                <a:gridCol w="1561930"/>
              </a:tblGrid>
              <a:tr h="0">
                <a:tc gridSpan="3">
                  <a:txBody>
                    <a:bodyPr/>
                    <a:lstStyle/>
                    <a:p>
                      <a:pPr lvl="2" algn="ctr"/>
                      <a:endParaRPr lang="en-GB" sz="1400" b="1" i="1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i="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GB" sz="1200" b="0" i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Olaparib</a:t>
                      </a:r>
                    </a:p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(n=196)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Placebo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(n=99)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Events (%)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81 (41.3)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70 (70.7)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Median PFS (months)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30.2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5.5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63" name="Rettangolo 162"/>
          <p:cNvSpPr/>
          <p:nvPr/>
        </p:nvSpPr>
        <p:spPr>
          <a:xfrm>
            <a:off x="2051731" y="2420876"/>
            <a:ext cx="2678337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lnSpc>
                <a:spcPct val="115000"/>
              </a:lnSpc>
              <a:defRPr/>
            </a:pPr>
            <a:r>
              <a:rPr lang="en-US" sz="1600" b="1" dirty="0">
                <a:solidFill>
                  <a:srgbClr val="000000"/>
                </a:solidFill>
                <a:ea typeface="Calibri" charset="0"/>
                <a:cs typeface="Calibri" charset="0"/>
              </a:rPr>
              <a:t>HR=0.25</a:t>
            </a:r>
          </a:p>
          <a:p>
            <a:pPr algn="ctr" defTabSz="914400">
              <a:lnSpc>
                <a:spcPct val="115000"/>
              </a:lnSpc>
              <a:defRPr/>
            </a:pPr>
            <a:r>
              <a:rPr lang="en-GB" sz="1600" b="1" dirty="0">
                <a:solidFill>
                  <a:srgbClr val="000000"/>
                </a:solidFill>
                <a:ea typeface="Calibri" charset="0"/>
                <a:cs typeface="Calibri" charset="0"/>
              </a:rPr>
              <a:t>95% CI: 0.18-0.35, p&lt;0.0001</a:t>
            </a:r>
          </a:p>
        </p:txBody>
      </p:sp>
      <p:sp>
        <p:nvSpPr>
          <p:cNvPr id="164" name="CasellaDiTesto 163"/>
          <p:cNvSpPr txBox="1"/>
          <p:nvPr/>
        </p:nvSpPr>
        <p:spPr>
          <a:xfrm>
            <a:off x="649354" y="1483463"/>
            <a:ext cx="6562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Similar</a:t>
            </a:r>
            <a:r>
              <a:rPr lang="it-IT" sz="2000" dirty="0" smtClean="0"/>
              <a:t> HR </a:t>
            </a:r>
            <a:r>
              <a:rPr lang="it-IT" sz="2000" dirty="0" smtClean="0">
                <a:sym typeface="Wingdings"/>
              </a:rPr>
              <a:t> </a:t>
            </a:r>
            <a:r>
              <a:rPr lang="it-IT" sz="2000" dirty="0" err="1" smtClean="0">
                <a:sym typeface="Wingdings"/>
              </a:rPr>
              <a:t>Median</a:t>
            </a:r>
            <a:r>
              <a:rPr lang="it-IT" sz="2000" dirty="0" smtClean="0">
                <a:sym typeface="Wingdings"/>
              </a:rPr>
              <a:t> PFS in </a:t>
            </a:r>
            <a:r>
              <a:rPr lang="it-IT" sz="2000" dirty="0" err="1" smtClean="0">
                <a:sym typeface="Wingdings"/>
              </a:rPr>
              <a:t>Olaparib</a:t>
            </a:r>
            <a:r>
              <a:rPr lang="it-IT" sz="2000" dirty="0" smtClean="0">
                <a:sym typeface="Wingdings"/>
              </a:rPr>
              <a:t> </a:t>
            </a:r>
            <a:r>
              <a:rPr lang="it-IT" sz="2000" dirty="0" err="1" smtClean="0">
                <a:sym typeface="Wingdings"/>
              </a:rPr>
              <a:t>group</a:t>
            </a:r>
            <a:r>
              <a:rPr lang="it-IT" sz="2000" dirty="0" smtClean="0">
                <a:sym typeface="Wingdings"/>
              </a:rPr>
              <a:t>: 30.2 </a:t>
            </a:r>
            <a:r>
              <a:rPr lang="it-IT" sz="2000" dirty="0" err="1" smtClean="0">
                <a:sym typeface="Wingdings"/>
              </a:rPr>
              <a:t>months</a:t>
            </a:r>
            <a:r>
              <a:rPr lang="it-IT" sz="2000" dirty="0" smtClean="0">
                <a:sym typeface="Wingdings"/>
              </a:rPr>
              <a:t>!!!</a:t>
            </a: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165" name="Freccia giù 164"/>
          <p:cNvSpPr/>
          <p:nvPr/>
        </p:nvSpPr>
        <p:spPr>
          <a:xfrm>
            <a:off x="6098499" y="797613"/>
            <a:ext cx="394604" cy="6858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3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Box 279"/>
          <p:cNvSpPr txBox="1"/>
          <p:nvPr/>
        </p:nvSpPr>
        <p:spPr>
          <a:xfrm>
            <a:off x="1417741" y="4121639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14" name="TextBox 280"/>
          <p:cNvSpPr txBox="1"/>
          <p:nvPr/>
        </p:nvSpPr>
        <p:spPr>
          <a:xfrm>
            <a:off x="1417741" y="4326253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90</a:t>
            </a:r>
          </a:p>
        </p:txBody>
      </p:sp>
      <p:sp>
        <p:nvSpPr>
          <p:cNvPr id="215" name="TextBox 281"/>
          <p:cNvSpPr txBox="1"/>
          <p:nvPr/>
        </p:nvSpPr>
        <p:spPr>
          <a:xfrm>
            <a:off x="1417741" y="4539962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 dirty="0">
                <a:cs typeface="Arial" panose="020B0604020202020204" pitchFamily="34" charset="0"/>
              </a:rPr>
              <a:t>80</a:t>
            </a:r>
          </a:p>
        </p:txBody>
      </p:sp>
      <p:sp>
        <p:nvSpPr>
          <p:cNvPr id="216" name="TextBox 282"/>
          <p:cNvSpPr txBox="1"/>
          <p:nvPr/>
        </p:nvSpPr>
        <p:spPr>
          <a:xfrm>
            <a:off x="1417741" y="4744576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70</a:t>
            </a:r>
          </a:p>
        </p:txBody>
      </p:sp>
      <p:sp>
        <p:nvSpPr>
          <p:cNvPr id="217" name="TextBox 283"/>
          <p:cNvSpPr txBox="1"/>
          <p:nvPr/>
        </p:nvSpPr>
        <p:spPr>
          <a:xfrm>
            <a:off x="1417741" y="4958285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60</a:t>
            </a:r>
          </a:p>
        </p:txBody>
      </p:sp>
      <p:sp>
        <p:nvSpPr>
          <p:cNvPr id="218" name="TextBox 284"/>
          <p:cNvSpPr txBox="1"/>
          <p:nvPr/>
        </p:nvSpPr>
        <p:spPr>
          <a:xfrm>
            <a:off x="1417741" y="5167446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50</a:t>
            </a:r>
          </a:p>
        </p:txBody>
      </p:sp>
      <p:sp>
        <p:nvSpPr>
          <p:cNvPr id="219" name="TextBox 285"/>
          <p:cNvSpPr txBox="1"/>
          <p:nvPr/>
        </p:nvSpPr>
        <p:spPr>
          <a:xfrm>
            <a:off x="1417741" y="5381154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40</a:t>
            </a:r>
          </a:p>
        </p:txBody>
      </p:sp>
      <p:sp>
        <p:nvSpPr>
          <p:cNvPr id="220" name="TextBox 286"/>
          <p:cNvSpPr txBox="1"/>
          <p:nvPr/>
        </p:nvSpPr>
        <p:spPr>
          <a:xfrm>
            <a:off x="1417741" y="5590316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30</a:t>
            </a:r>
          </a:p>
        </p:txBody>
      </p:sp>
      <p:sp>
        <p:nvSpPr>
          <p:cNvPr id="221" name="TextBox 287"/>
          <p:cNvSpPr txBox="1"/>
          <p:nvPr/>
        </p:nvSpPr>
        <p:spPr>
          <a:xfrm>
            <a:off x="1417741" y="5804025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20</a:t>
            </a:r>
          </a:p>
        </p:txBody>
      </p:sp>
      <p:sp>
        <p:nvSpPr>
          <p:cNvPr id="222" name="TextBox 288"/>
          <p:cNvSpPr txBox="1"/>
          <p:nvPr/>
        </p:nvSpPr>
        <p:spPr>
          <a:xfrm>
            <a:off x="1417741" y="6017733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3" name="TextBox 289"/>
          <p:cNvSpPr txBox="1"/>
          <p:nvPr/>
        </p:nvSpPr>
        <p:spPr>
          <a:xfrm>
            <a:off x="1417741" y="6226895"/>
            <a:ext cx="5058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>
                <a:cs typeface="Arial" panose="020B0604020202020204" pitchFamily="34" charset="0"/>
              </a:rPr>
              <a:t>0</a:t>
            </a:r>
          </a:p>
        </p:txBody>
      </p:sp>
      <p:sp>
        <p:nvSpPr>
          <p:cNvPr id="224" name="TextBox 290"/>
          <p:cNvSpPr txBox="1"/>
          <p:nvPr/>
        </p:nvSpPr>
        <p:spPr>
          <a:xfrm rot="16200000">
            <a:off x="347773" y="5167660"/>
            <a:ext cx="21302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 dirty="0">
                <a:cs typeface="Arial" panose="020B0604020202020204" pitchFamily="34" charset="0"/>
              </a:rPr>
              <a:t>Progression-free survival (%)</a:t>
            </a:r>
          </a:p>
        </p:txBody>
      </p:sp>
      <p:sp>
        <p:nvSpPr>
          <p:cNvPr id="225" name="TextBox 291"/>
          <p:cNvSpPr txBox="1"/>
          <p:nvPr/>
        </p:nvSpPr>
        <p:spPr>
          <a:xfrm>
            <a:off x="1995740" y="6608906"/>
            <a:ext cx="5226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 dirty="0">
                <a:cs typeface="Arial" panose="020B0604020202020204" pitchFamily="34" charset="0"/>
              </a:rPr>
              <a:t>Months since randomization</a:t>
            </a:r>
          </a:p>
        </p:txBody>
      </p:sp>
      <p:sp>
        <p:nvSpPr>
          <p:cNvPr id="226" name="TextBox 292"/>
          <p:cNvSpPr txBox="1"/>
          <p:nvPr/>
        </p:nvSpPr>
        <p:spPr>
          <a:xfrm>
            <a:off x="1787835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0</a:t>
            </a:r>
          </a:p>
        </p:txBody>
      </p:sp>
      <p:sp>
        <p:nvSpPr>
          <p:cNvPr id="227" name="TextBox 293"/>
          <p:cNvSpPr txBox="1"/>
          <p:nvPr/>
        </p:nvSpPr>
        <p:spPr>
          <a:xfrm>
            <a:off x="2311996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3</a:t>
            </a:r>
          </a:p>
        </p:txBody>
      </p:sp>
      <p:sp>
        <p:nvSpPr>
          <p:cNvPr id="228" name="TextBox 294"/>
          <p:cNvSpPr txBox="1"/>
          <p:nvPr/>
        </p:nvSpPr>
        <p:spPr>
          <a:xfrm>
            <a:off x="2833844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6</a:t>
            </a:r>
          </a:p>
        </p:txBody>
      </p:sp>
      <p:sp>
        <p:nvSpPr>
          <p:cNvPr id="229" name="TextBox 295"/>
          <p:cNvSpPr txBox="1"/>
          <p:nvPr/>
        </p:nvSpPr>
        <p:spPr>
          <a:xfrm>
            <a:off x="3355826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9</a:t>
            </a:r>
          </a:p>
        </p:txBody>
      </p:sp>
      <p:sp>
        <p:nvSpPr>
          <p:cNvPr id="230" name="TextBox 296"/>
          <p:cNvSpPr txBox="1"/>
          <p:nvPr/>
        </p:nvSpPr>
        <p:spPr>
          <a:xfrm>
            <a:off x="3876521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1" name="TextBox 297"/>
          <p:cNvSpPr txBox="1"/>
          <p:nvPr/>
        </p:nvSpPr>
        <p:spPr>
          <a:xfrm>
            <a:off x="4412803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2" name="TextBox 298"/>
          <p:cNvSpPr txBox="1"/>
          <p:nvPr/>
        </p:nvSpPr>
        <p:spPr>
          <a:xfrm>
            <a:off x="4914763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18</a:t>
            </a:r>
          </a:p>
        </p:txBody>
      </p:sp>
      <p:sp>
        <p:nvSpPr>
          <p:cNvPr id="233" name="TextBox 299"/>
          <p:cNvSpPr txBox="1"/>
          <p:nvPr/>
        </p:nvSpPr>
        <p:spPr>
          <a:xfrm>
            <a:off x="5434271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21</a:t>
            </a:r>
          </a:p>
        </p:txBody>
      </p:sp>
      <p:sp>
        <p:nvSpPr>
          <p:cNvPr id="234" name="TextBox 300"/>
          <p:cNvSpPr txBox="1"/>
          <p:nvPr/>
        </p:nvSpPr>
        <p:spPr>
          <a:xfrm>
            <a:off x="5964314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24</a:t>
            </a:r>
          </a:p>
        </p:txBody>
      </p:sp>
      <p:sp>
        <p:nvSpPr>
          <p:cNvPr id="235" name="TextBox 301"/>
          <p:cNvSpPr txBox="1"/>
          <p:nvPr/>
        </p:nvSpPr>
        <p:spPr>
          <a:xfrm>
            <a:off x="6488467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27</a:t>
            </a:r>
          </a:p>
        </p:txBody>
      </p:sp>
      <p:sp>
        <p:nvSpPr>
          <p:cNvPr id="236" name="TextBox 302"/>
          <p:cNvSpPr txBox="1"/>
          <p:nvPr/>
        </p:nvSpPr>
        <p:spPr>
          <a:xfrm>
            <a:off x="7018224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30</a:t>
            </a:r>
          </a:p>
        </p:txBody>
      </p:sp>
      <p:sp>
        <p:nvSpPr>
          <p:cNvPr id="237" name="TextBox 303"/>
          <p:cNvSpPr txBox="1"/>
          <p:nvPr/>
        </p:nvSpPr>
        <p:spPr>
          <a:xfrm>
            <a:off x="7530988" y="6372398"/>
            <a:ext cx="40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>
                <a:cs typeface="Arial" panose="020B0604020202020204" pitchFamily="34" charset="0"/>
              </a:rPr>
              <a:t>33</a:t>
            </a:r>
          </a:p>
        </p:txBody>
      </p:sp>
      <p:sp>
        <p:nvSpPr>
          <p:cNvPr id="238" name="Line 196"/>
          <p:cNvSpPr>
            <a:spLocks noChangeShapeType="1"/>
          </p:cNvSpPr>
          <p:nvPr/>
        </p:nvSpPr>
        <p:spPr bwMode="auto">
          <a:xfrm>
            <a:off x="1995741" y="4214807"/>
            <a:ext cx="0" cy="2114823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39" name="Line 197"/>
          <p:cNvSpPr>
            <a:spLocks noChangeShapeType="1"/>
          </p:cNvSpPr>
          <p:nvPr/>
        </p:nvSpPr>
        <p:spPr bwMode="auto">
          <a:xfrm flipH="1">
            <a:off x="1987708" y="6329628"/>
            <a:ext cx="5747598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0" name="Line 198"/>
          <p:cNvSpPr>
            <a:spLocks noChangeShapeType="1"/>
          </p:cNvSpPr>
          <p:nvPr/>
        </p:nvSpPr>
        <p:spPr bwMode="auto">
          <a:xfrm flipH="1">
            <a:off x="1933089" y="6329628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1" name="Line 199"/>
          <p:cNvSpPr>
            <a:spLocks noChangeShapeType="1"/>
          </p:cNvSpPr>
          <p:nvPr/>
        </p:nvSpPr>
        <p:spPr bwMode="auto">
          <a:xfrm flipH="1">
            <a:off x="1933089" y="612004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2" name="Line 200"/>
          <p:cNvSpPr>
            <a:spLocks noChangeShapeType="1"/>
          </p:cNvSpPr>
          <p:nvPr/>
        </p:nvSpPr>
        <p:spPr bwMode="auto">
          <a:xfrm flipH="1">
            <a:off x="1933089" y="5909269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3" name="Line 201"/>
          <p:cNvSpPr>
            <a:spLocks noChangeShapeType="1"/>
          </p:cNvSpPr>
          <p:nvPr/>
        </p:nvSpPr>
        <p:spPr bwMode="auto">
          <a:xfrm flipH="1">
            <a:off x="1933089" y="569376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4" name="Line 202"/>
          <p:cNvSpPr>
            <a:spLocks noChangeShapeType="1"/>
          </p:cNvSpPr>
          <p:nvPr/>
        </p:nvSpPr>
        <p:spPr bwMode="auto">
          <a:xfrm flipH="1">
            <a:off x="1933089" y="5484173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5" name="Line 203"/>
          <p:cNvSpPr>
            <a:spLocks noChangeShapeType="1"/>
          </p:cNvSpPr>
          <p:nvPr/>
        </p:nvSpPr>
        <p:spPr bwMode="auto">
          <a:xfrm flipH="1">
            <a:off x="1933089" y="527340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6" name="Line 204"/>
          <p:cNvSpPr>
            <a:spLocks noChangeShapeType="1"/>
          </p:cNvSpPr>
          <p:nvPr/>
        </p:nvSpPr>
        <p:spPr bwMode="auto">
          <a:xfrm flipH="1">
            <a:off x="1933089" y="5060261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7" name="Line 205"/>
          <p:cNvSpPr>
            <a:spLocks noChangeShapeType="1"/>
          </p:cNvSpPr>
          <p:nvPr/>
        </p:nvSpPr>
        <p:spPr bwMode="auto">
          <a:xfrm flipH="1">
            <a:off x="1933089" y="4850673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8" name="Line 206"/>
          <p:cNvSpPr>
            <a:spLocks noChangeShapeType="1"/>
          </p:cNvSpPr>
          <p:nvPr/>
        </p:nvSpPr>
        <p:spPr bwMode="auto">
          <a:xfrm flipH="1">
            <a:off x="1933089" y="4643454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49" name="Line 207"/>
          <p:cNvSpPr>
            <a:spLocks noChangeShapeType="1"/>
          </p:cNvSpPr>
          <p:nvPr/>
        </p:nvSpPr>
        <p:spPr bwMode="auto">
          <a:xfrm flipH="1">
            <a:off x="1933089" y="4430314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0" name="Line 208"/>
          <p:cNvSpPr>
            <a:spLocks noChangeShapeType="1"/>
          </p:cNvSpPr>
          <p:nvPr/>
        </p:nvSpPr>
        <p:spPr bwMode="auto">
          <a:xfrm flipH="1">
            <a:off x="1933089" y="4216937"/>
            <a:ext cx="62652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1" name="Line 209"/>
          <p:cNvSpPr>
            <a:spLocks noChangeShapeType="1"/>
          </p:cNvSpPr>
          <p:nvPr/>
        </p:nvSpPr>
        <p:spPr bwMode="auto">
          <a:xfrm>
            <a:off x="1995741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2" name="Line 210"/>
          <p:cNvSpPr>
            <a:spLocks noChangeShapeType="1"/>
          </p:cNvSpPr>
          <p:nvPr/>
        </p:nvSpPr>
        <p:spPr bwMode="auto">
          <a:xfrm>
            <a:off x="2513018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3" name="Line 211"/>
          <p:cNvSpPr>
            <a:spLocks noChangeShapeType="1"/>
          </p:cNvSpPr>
          <p:nvPr/>
        </p:nvSpPr>
        <p:spPr bwMode="auto">
          <a:xfrm>
            <a:off x="3036721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4" name="Line 212"/>
          <p:cNvSpPr>
            <a:spLocks noChangeShapeType="1"/>
          </p:cNvSpPr>
          <p:nvPr/>
        </p:nvSpPr>
        <p:spPr bwMode="auto">
          <a:xfrm>
            <a:off x="3555604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5" name="Line 213"/>
          <p:cNvSpPr>
            <a:spLocks noChangeShapeType="1"/>
          </p:cNvSpPr>
          <p:nvPr/>
        </p:nvSpPr>
        <p:spPr bwMode="auto">
          <a:xfrm>
            <a:off x="4074488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6" name="Line 214"/>
          <p:cNvSpPr>
            <a:spLocks noChangeShapeType="1"/>
          </p:cNvSpPr>
          <p:nvPr/>
        </p:nvSpPr>
        <p:spPr bwMode="auto">
          <a:xfrm>
            <a:off x="4604616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7" name="Line 215"/>
          <p:cNvSpPr>
            <a:spLocks noChangeShapeType="1"/>
          </p:cNvSpPr>
          <p:nvPr/>
        </p:nvSpPr>
        <p:spPr bwMode="auto">
          <a:xfrm>
            <a:off x="5115248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8" name="Line 216"/>
          <p:cNvSpPr>
            <a:spLocks noChangeShapeType="1"/>
          </p:cNvSpPr>
          <p:nvPr/>
        </p:nvSpPr>
        <p:spPr bwMode="auto">
          <a:xfrm>
            <a:off x="5634756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59" name="Line 217"/>
          <p:cNvSpPr>
            <a:spLocks noChangeShapeType="1"/>
          </p:cNvSpPr>
          <p:nvPr/>
        </p:nvSpPr>
        <p:spPr bwMode="auto">
          <a:xfrm>
            <a:off x="6164799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60" name="Line 218"/>
          <p:cNvSpPr>
            <a:spLocks noChangeShapeType="1"/>
          </p:cNvSpPr>
          <p:nvPr/>
        </p:nvSpPr>
        <p:spPr bwMode="auto">
          <a:xfrm>
            <a:off x="6688952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61" name="Line 219"/>
          <p:cNvSpPr>
            <a:spLocks noChangeShapeType="1"/>
          </p:cNvSpPr>
          <p:nvPr/>
        </p:nvSpPr>
        <p:spPr bwMode="auto">
          <a:xfrm>
            <a:off x="7213266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62" name="Line 220"/>
          <p:cNvSpPr>
            <a:spLocks noChangeShapeType="1"/>
          </p:cNvSpPr>
          <p:nvPr/>
        </p:nvSpPr>
        <p:spPr bwMode="auto">
          <a:xfrm>
            <a:off x="7730768" y="6327260"/>
            <a:ext cx="0" cy="44996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263" name="Rectangle 183"/>
          <p:cNvSpPr/>
          <p:nvPr/>
        </p:nvSpPr>
        <p:spPr>
          <a:xfrm flipV="1">
            <a:off x="7714288" y="5581843"/>
            <a:ext cx="363323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264" name="Group 6"/>
          <p:cNvGrpSpPr/>
          <p:nvPr/>
        </p:nvGrpSpPr>
        <p:grpSpPr>
          <a:xfrm>
            <a:off x="3430190" y="5757190"/>
            <a:ext cx="3369640" cy="293571"/>
            <a:chOff x="3504659" y="2984438"/>
            <a:chExt cx="3369640" cy="293571"/>
          </a:xfrm>
        </p:grpSpPr>
        <p:sp>
          <p:nvSpPr>
            <p:cNvPr id="265" name="Line 226"/>
            <p:cNvSpPr>
              <a:spLocks noChangeShapeType="1"/>
            </p:cNvSpPr>
            <p:nvPr/>
          </p:nvSpPr>
          <p:spPr bwMode="auto">
            <a:xfrm>
              <a:off x="6430115" y="3206009"/>
              <a:ext cx="0" cy="72000"/>
            </a:xfrm>
            <a:prstGeom prst="line">
              <a:avLst/>
            </a:prstGeom>
            <a:noFill/>
            <a:ln w="7620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100">
                <a:cs typeface="Arial" panose="020B0604020202020204" pitchFamily="34" charset="0"/>
              </a:endParaRPr>
            </a:p>
          </p:txBody>
        </p:sp>
        <p:sp>
          <p:nvSpPr>
            <p:cNvPr id="266" name="Line 227"/>
            <p:cNvSpPr>
              <a:spLocks noChangeShapeType="1"/>
            </p:cNvSpPr>
            <p:nvPr/>
          </p:nvSpPr>
          <p:spPr bwMode="auto">
            <a:xfrm>
              <a:off x="6838154" y="3206009"/>
              <a:ext cx="0" cy="72000"/>
            </a:xfrm>
            <a:prstGeom prst="line">
              <a:avLst/>
            </a:prstGeom>
            <a:noFill/>
            <a:ln w="7620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100">
                <a:cs typeface="Arial" panose="020B0604020202020204" pitchFamily="34" charset="0"/>
              </a:endParaRPr>
            </a:p>
          </p:txBody>
        </p:sp>
        <p:sp>
          <p:nvSpPr>
            <p:cNvPr id="267" name="Line 228"/>
            <p:cNvSpPr>
              <a:spLocks noChangeShapeType="1"/>
            </p:cNvSpPr>
            <p:nvPr/>
          </p:nvSpPr>
          <p:spPr bwMode="auto">
            <a:xfrm>
              <a:off x="6874299" y="3206009"/>
              <a:ext cx="0" cy="72000"/>
            </a:xfrm>
            <a:prstGeom prst="line">
              <a:avLst/>
            </a:prstGeom>
            <a:noFill/>
            <a:ln w="7620" cap="flat">
              <a:solidFill>
                <a:schemeClr val="bg1">
                  <a:lumMod val="6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100">
                <a:cs typeface="Arial" panose="020B0604020202020204" pitchFamily="34" charset="0"/>
              </a:endParaRPr>
            </a:p>
          </p:txBody>
        </p:sp>
        <p:grpSp>
          <p:nvGrpSpPr>
            <p:cNvPr id="268" name="Group 5"/>
            <p:cNvGrpSpPr/>
            <p:nvPr/>
          </p:nvGrpSpPr>
          <p:grpSpPr>
            <a:xfrm>
              <a:off x="3504659" y="2984438"/>
              <a:ext cx="2441914" cy="293571"/>
              <a:chOff x="3504659" y="2984438"/>
              <a:chExt cx="2441914" cy="293571"/>
            </a:xfrm>
          </p:grpSpPr>
          <p:sp>
            <p:nvSpPr>
              <p:cNvPr id="269" name="Line 231"/>
              <p:cNvSpPr>
                <a:spLocks noChangeShapeType="1"/>
              </p:cNvSpPr>
              <p:nvPr/>
            </p:nvSpPr>
            <p:spPr bwMode="auto">
              <a:xfrm>
                <a:off x="5474277" y="3225326"/>
                <a:ext cx="0" cy="36708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70" name="Line 224"/>
              <p:cNvSpPr>
                <a:spLocks noChangeShapeType="1"/>
              </p:cNvSpPr>
              <p:nvPr/>
            </p:nvSpPr>
            <p:spPr bwMode="auto">
              <a:xfrm>
                <a:off x="5922477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71" name="Line 225"/>
              <p:cNvSpPr>
                <a:spLocks noChangeShapeType="1"/>
              </p:cNvSpPr>
              <p:nvPr/>
            </p:nvSpPr>
            <p:spPr bwMode="auto">
              <a:xfrm>
                <a:off x="5946573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72" name="Line 229"/>
              <p:cNvSpPr>
                <a:spLocks noChangeShapeType="1"/>
              </p:cNvSpPr>
              <p:nvPr/>
            </p:nvSpPr>
            <p:spPr bwMode="auto">
              <a:xfrm>
                <a:off x="5861432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73" name="Line 230"/>
              <p:cNvSpPr>
                <a:spLocks noChangeShapeType="1"/>
              </p:cNvSpPr>
              <p:nvPr/>
            </p:nvSpPr>
            <p:spPr bwMode="auto">
              <a:xfrm>
                <a:off x="5880709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74" name="Line 231"/>
              <p:cNvSpPr>
                <a:spLocks noChangeShapeType="1"/>
              </p:cNvSpPr>
              <p:nvPr/>
            </p:nvSpPr>
            <p:spPr bwMode="auto">
              <a:xfrm>
                <a:off x="5474277" y="320600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75" name="Line 231"/>
              <p:cNvSpPr>
                <a:spLocks noChangeShapeType="1"/>
              </p:cNvSpPr>
              <p:nvPr/>
            </p:nvSpPr>
            <p:spPr bwMode="auto">
              <a:xfrm>
                <a:off x="3504659" y="2984438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6" name="Freeform 223"/>
          <p:cNvSpPr>
            <a:spLocks/>
          </p:cNvSpPr>
          <p:nvPr/>
        </p:nvSpPr>
        <p:spPr bwMode="auto">
          <a:xfrm>
            <a:off x="1987709" y="4220726"/>
            <a:ext cx="4808107" cy="1793928"/>
          </a:xfrm>
          <a:custGeom>
            <a:avLst/>
            <a:gdLst>
              <a:gd name="T0" fmla="*/ 105 w 2992"/>
              <a:gd name="T1" fmla="*/ 0 h 1515"/>
              <a:gd name="T2" fmla="*/ 170 w 2992"/>
              <a:gd name="T3" fmla="*/ 12 h 1515"/>
              <a:gd name="T4" fmla="*/ 213 w 2992"/>
              <a:gd name="T5" fmla="*/ 26 h 1515"/>
              <a:gd name="T6" fmla="*/ 225 w 2992"/>
              <a:gd name="T7" fmla="*/ 45 h 1515"/>
              <a:gd name="T8" fmla="*/ 270 w 2992"/>
              <a:gd name="T9" fmla="*/ 77 h 1515"/>
              <a:gd name="T10" fmla="*/ 284 w 2992"/>
              <a:gd name="T11" fmla="*/ 146 h 1515"/>
              <a:gd name="T12" fmla="*/ 294 w 2992"/>
              <a:gd name="T13" fmla="*/ 194 h 1515"/>
              <a:gd name="T14" fmla="*/ 304 w 2992"/>
              <a:gd name="T15" fmla="*/ 232 h 1515"/>
              <a:gd name="T16" fmla="*/ 308 w 2992"/>
              <a:gd name="T17" fmla="*/ 412 h 1515"/>
              <a:gd name="T18" fmla="*/ 356 w 2992"/>
              <a:gd name="T19" fmla="*/ 479 h 1515"/>
              <a:gd name="T20" fmla="*/ 394 w 2992"/>
              <a:gd name="T21" fmla="*/ 496 h 1515"/>
              <a:gd name="T22" fmla="*/ 416 w 2992"/>
              <a:gd name="T23" fmla="*/ 518 h 1515"/>
              <a:gd name="T24" fmla="*/ 452 w 2992"/>
              <a:gd name="T25" fmla="*/ 539 h 1515"/>
              <a:gd name="T26" fmla="*/ 469 w 2992"/>
              <a:gd name="T27" fmla="*/ 544 h 1515"/>
              <a:gd name="T28" fmla="*/ 500 w 2992"/>
              <a:gd name="T29" fmla="*/ 592 h 1515"/>
              <a:gd name="T30" fmla="*/ 514 w 2992"/>
              <a:gd name="T31" fmla="*/ 604 h 1515"/>
              <a:gd name="T32" fmla="*/ 526 w 2992"/>
              <a:gd name="T33" fmla="*/ 626 h 1515"/>
              <a:gd name="T34" fmla="*/ 538 w 2992"/>
              <a:gd name="T35" fmla="*/ 671 h 1515"/>
              <a:gd name="T36" fmla="*/ 557 w 2992"/>
              <a:gd name="T37" fmla="*/ 707 h 1515"/>
              <a:gd name="T38" fmla="*/ 579 w 2992"/>
              <a:gd name="T39" fmla="*/ 724 h 1515"/>
              <a:gd name="T40" fmla="*/ 586 w 2992"/>
              <a:gd name="T41" fmla="*/ 793 h 1515"/>
              <a:gd name="T42" fmla="*/ 591 w 2992"/>
              <a:gd name="T43" fmla="*/ 856 h 1515"/>
              <a:gd name="T44" fmla="*/ 607 w 2992"/>
              <a:gd name="T45" fmla="*/ 937 h 1515"/>
              <a:gd name="T46" fmla="*/ 622 w 2992"/>
              <a:gd name="T47" fmla="*/ 1004 h 1515"/>
              <a:gd name="T48" fmla="*/ 753 w 2992"/>
              <a:gd name="T49" fmla="*/ 1079 h 1515"/>
              <a:gd name="T50" fmla="*/ 796 w 2992"/>
              <a:gd name="T51" fmla="*/ 1107 h 1515"/>
              <a:gd name="T52" fmla="*/ 811 w 2992"/>
              <a:gd name="T53" fmla="*/ 1143 h 1515"/>
              <a:gd name="T54" fmla="*/ 818 w 2992"/>
              <a:gd name="T55" fmla="*/ 1155 h 1515"/>
              <a:gd name="T56" fmla="*/ 856 w 2992"/>
              <a:gd name="T57" fmla="*/ 1172 h 1515"/>
              <a:gd name="T58" fmla="*/ 875 w 2992"/>
              <a:gd name="T59" fmla="*/ 1184 h 1515"/>
              <a:gd name="T60" fmla="*/ 892 w 2992"/>
              <a:gd name="T61" fmla="*/ 1227 h 1515"/>
              <a:gd name="T62" fmla="*/ 897 w 2992"/>
              <a:gd name="T63" fmla="*/ 1244 h 1515"/>
              <a:gd name="T64" fmla="*/ 1131 w 2992"/>
              <a:gd name="T65" fmla="*/ 1333 h 1515"/>
              <a:gd name="T66" fmla="*/ 1193 w 2992"/>
              <a:gd name="T67" fmla="*/ 1347 h 1515"/>
              <a:gd name="T68" fmla="*/ 1200 w 2992"/>
              <a:gd name="T69" fmla="*/ 1371 h 1515"/>
              <a:gd name="T70" fmla="*/ 1222 w 2992"/>
              <a:gd name="T71" fmla="*/ 1388 h 1515"/>
              <a:gd name="T72" fmla="*/ 1490 w 2992"/>
              <a:gd name="T73" fmla="*/ 1414 h 1515"/>
              <a:gd name="T74" fmla="*/ 1698 w 2992"/>
              <a:gd name="T75" fmla="*/ 1431 h 1515"/>
              <a:gd name="T76" fmla="*/ 1801 w 2992"/>
              <a:gd name="T77" fmla="*/ 1450 h 1515"/>
              <a:gd name="T78" fmla="*/ 1834 w 2992"/>
              <a:gd name="T79" fmla="*/ 1474 h 1515"/>
              <a:gd name="T80" fmla="*/ 2114 w 2992"/>
              <a:gd name="T81" fmla="*/ 1493 h 1515"/>
              <a:gd name="T82" fmla="*/ 2992 w 2992"/>
              <a:gd name="T83" fmla="*/ 1515 h 15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992" h="1515">
                <a:moveTo>
                  <a:pt x="0" y="0"/>
                </a:moveTo>
                <a:lnTo>
                  <a:pt x="105" y="0"/>
                </a:lnTo>
                <a:lnTo>
                  <a:pt x="105" y="12"/>
                </a:lnTo>
                <a:lnTo>
                  <a:pt x="170" y="12"/>
                </a:lnTo>
                <a:lnTo>
                  <a:pt x="170" y="26"/>
                </a:lnTo>
                <a:lnTo>
                  <a:pt x="213" y="26"/>
                </a:lnTo>
                <a:lnTo>
                  <a:pt x="213" y="45"/>
                </a:lnTo>
                <a:lnTo>
                  <a:pt x="225" y="45"/>
                </a:lnTo>
                <a:lnTo>
                  <a:pt x="225" y="77"/>
                </a:lnTo>
                <a:lnTo>
                  <a:pt x="270" y="77"/>
                </a:lnTo>
                <a:lnTo>
                  <a:pt x="270" y="146"/>
                </a:lnTo>
                <a:lnTo>
                  <a:pt x="284" y="146"/>
                </a:lnTo>
                <a:lnTo>
                  <a:pt x="284" y="194"/>
                </a:lnTo>
                <a:lnTo>
                  <a:pt x="294" y="194"/>
                </a:lnTo>
                <a:lnTo>
                  <a:pt x="294" y="232"/>
                </a:lnTo>
                <a:lnTo>
                  <a:pt x="304" y="232"/>
                </a:lnTo>
                <a:lnTo>
                  <a:pt x="304" y="412"/>
                </a:lnTo>
                <a:lnTo>
                  <a:pt x="308" y="412"/>
                </a:lnTo>
                <a:lnTo>
                  <a:pt x="308" y="479"/>
                </a:lnTo>
                <a:lnTo>
                  <a:pt x="356" y="479"/>
                </a:lnTo>
                <a:lnTo>
                  <a:pt x="356" y="496"/>
                </a:lnTo>
                <a:lnTo>
                  <a:pt x="394" y="496"/>
                </a:lnTo>
                <a:lnTo>
                  <a:pt x="394" y="518"/>
                </a:lnTo>
                <a:lnTo>
                  <a:pt x="416" y="518"/>
                </a:lnTo>
                <a:lnTo>
                  <a:pt x="416" y="539"/>
                </a:lnTo>
                <a:lnTo>
                  <a:pt x="452" y="539"/>
                </a:lnTo>
                <a:lnTo>
                  <a:pt x="452" y="544"/>
                </a:lnTo>
                <a:lnTo>
                  <a:pt x="469" y="544"/>
                </a:lnTo>
                <a:lnTo>
                  <a:pt x="469" y="592"/>
                </a:lnTo>
                <a:lnTo>
                  <a:pt x="500" y="592"/>
                </a:lnTo>
                <a:lnTo>
                  <a:pt x="500" y="604"/>
                </a:lnTo>
                <a:lnTo>
                  <a:pt x="514" y="604"/>
                </a:lnTo>
                <a:lnTo>
                  <a:pt x="514" y="626"/>
                </a:lnTo>
                <a:lnTo>
                  <a:pt x="526" y="626"/>
                </a:lnTo>
                <a:lnTo>
                  <a:pt x="526" y="671"/>
                </a:lnTo>
                <a:lnTo>
                  <a:pt x="538" y="671"/>
                </a:lnTo>
                <a:lnTo>
                  <a:pt x="538" y="707"/>
                </a:lnTo>
                <a:lnTo>
                  <a:pt x="557" y="707"/>
                </a:lnTo>
                <a:lnTo>
                  <a:pt x="557" y="724"/>
                </a:lnTo>
                <a:lnTo>
                  <a:pt x="579" y="724"/>
                </a:lnTo>
                <a:lnTo>
                  <a:pt x="579" y="789"/>
                </a:lnTo>
                <a:lnTo>
                  <a:pt x="586" y="793"/>
                </a:lnTo>
                <a:lnTo>
                  <a:pt x="586" y="856"/>
                </a:lnTo>
                <a:lnTo>
                  <a:pt x="591" y="856"/>
                </a:lnTo>
                <a:lnTo>
                  <a:pt x="591" y="937"/>
                </a:lnTo>
                <a:lnTo>
                  <a:pt x="607" y="937"/>
                </a:lnTo>
                <a:lnTo>
                  <a:pt x="607" y="1004"/>
                </a:lnTo>
                <a:lnTo>
                  <a:pt x="622" y="1004"/>
                </a:lnTo>
                <a:lnTo>
                  <a:pt x="622" y="1079"/>
                </a:lnTo>
                <a:lnTo>
                  <a:pt x="753" y="1079"/>
                </a:lnTo>
                <a:lnTo>
                  <a:pt x="753" y="1107"/>
                </a:lnTo>
                <a:lnTo>
                  <a:pt x="796" y="1107"/>
                </a:lnTo>
                <a:lnTo>
                  <a:pt x="796" y="1143"/>
                </a:lnTo>
                <a:lnTo>
                  <a:pt x="811" y="1143"/>
                </a:lnTo>
                <a:lnTo>
                  <a:pt x="811" y="1155"/>
                </a:lnTo>
                <a:lnTo>
                  <a:pt x="818" y="1155"/>
                </a:lnTo>
                <a:lnTo>
                  <a:pt x="818" y="1172"/>
                </a:lnTo>
                <a:lnTo>
                  <a:pt x="856" y="1172"/>
                </a:lnTo>
                <a:lnTo>
                  <a:pt x="856" y="1184"/>
                </a:lnTo>
                <a:lnTo>
                  <a:pt x="875" y="1184"/>
                </a:lnTo>
                <a:lnTo>
                  <a:pt x="875" y="1227"/>
                </a:lnTo>
                <a:lnTo>
                  <a:pt x="892" y="1227"/>
                </a:lnTo>
                <a:lnTo>
                  <a:pt x="892" y="1244"/>
                </a:lnTo>
                <a:lnTo>
                  <a:pt x="897" y="1244"/>
                </a:lnTo>
                <a:lnTo>
                  <a:pt x="897" y="1333"/>
                </a:lnTo>
                <a:lnTo>
                  <a:pt x="1131" y="1333"/>
                </a:lnTo>
                <a:lnTo>
                  <a:pt x="1131" y="1347"/>
                </a:lnTo>
                <a:lnTo>
                  <a:pt x="1193" y="1347"/>
                </a:lnTo>
                <a:lnTo>
                  <a:pt x="1193" y="1371"/>
                </a:lnTo>
                <a:lnTo>
                  <a:pt x="1200" y="1371"/>
                </a:lnTo>
                <a:lnTo>
                  <a:pt x="1200" y="1388"/>
                </a:lnTo>
                <a:lnTo>
                  <a:pt x="1222" y="1388"/>
                </a:lnTo>
                <a:lnTo>
                  <a:pt x="1222" y="1414"/>
                </a:lnTo>
                <a:lnTo>
                  <a:pt x="1490" y="1414"/>
                </a:lnTo>
                <a:lnTo>
                  <a:pt x="1490" y="1431"/>
                </a:lnTo>
                <a:lnTo>
                  <a:pt x="1698" y="1431"/>
                </a:lnTo>
                <a:lnTo>
                  <a:pt x="1698" y="1450"/>
                </a:lnTo>
                <a:lnTo>
                  <a:pt x="1801" y="1450"/>
                </a:lnTo>
                <a:lnTo>
                  <a:pt x="1801" y="1474"/>
                </a:lnTo>
                <a:lnTo>
                  <a:pt x="1834" y="1474"/>
                </a:lnTo>
                <a:lnTo>
                  <a:pt x="1834" y="1493"/>
                </a:lnTo>
                <a:lnTo>
                  <a:pt x="2114" y="1493"/>
                </a:lnTo>
                <a:lnTo>
                  <a:pt x="2114" y="1515"/>
                </a:lnTo>
                <a:lnTo>
                  <a:pt x="2992" y="1515"/>
                </a:lnTo>
              </a:path>
            </a:pathLst>
          </a:custGeom>
          <a:noFill/>
          <a:ln w="28575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grpSp>
        <p:nvGrpSpPr>
          <p:cNvPr id="277" name="Group 4"/>
          <p:cNvGrpSpPr/>
          <p:nvPr/>
        </p:nvGrpSpPr>
        <p:grpSpPr>
          <a:xfrm>
            <a:off x="1995740" y="4202817"/>
            <a:ext cx="5036220" cy="1328831"/>
            <a:chOff x="2070209" y="1430065"/>
            <a:chExt cx="5036220" cy="1328831"/>
          </a:xfrm>
        </p:grpSpPr>
        <p:grpSp>
          <p:nvGrpSpPr>
            <p:cNvPr id="278" name="Group 2"/>
            <p:cNvGrpSpPr/>
            <p:nvPr/>
          </p:nvGrpSpPr>
          <p:grpSpPr>
            <a:xfrm>
              <a:off x="4025258" y="2136899"/>
              <a:ext cx="2151037" cy="532241"/>
              <a:chOff x="4025258" y="2136899"/>
              <a:chExt cx="2151037" cy="532241"/>
            </a:xfrm>
          </p:grpSpPr>
          <p:sp>
            <p:nvSpPr>
              <p:cNvPr id="301" name="Line 236"/>
              <p:cNvSpPr>
                <a:spLocks noChangeShapeType="1"/>
              </p:cNvSpPr>
              <p:nvPr/>
            </p:nvSpPr>
            <p:spPr bwMode="auto">
              <a:xfrm>
                <a:off x="4025258" y="21368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02" name="Line 237"/>
              <p:cNvSpPr>
                <a:spLocks noChangeShapeType="1"/>
              </p:cNvSpPr>
              <p:nvPr/>
            </p:nvSpPr>
            <p:spPr bwMode="auto">
              <a:xfrm>
                <a:off x="4144135" y="214608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03" name="Line 238"/>
              <p:cNvSpPr>
                <a:spLocks noChangeShapeType="1"/>
              </p:cNvSpPr>
              <p:nvPr/>
            </p:nvSpPr>
            <p:spPr bwMode="auto">
              <a:xfrm>
                <a:off x="5607611" y="250359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04" name="Line 239"/>
              <p:cNvSpPr>
                <a:spLocks noChangeShapeType="1"/>
              </p:cNvSpPr>
              <p:nvPr/>
            </p:nvSpPr>
            <p:spPr bwMode="auto">
              <a:xfrm>
                <a:off x="5827695" y="2514253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05" name="Line 240"/>
              <p:cNvSpPr>
                <a:spLocks noChangeShapeType="1"/>
              </p:cNvSpPr>
              <p:nvPr/>
            </p:nvSpPr>
            <p:spPr bwMode="auto">
              <a:xfrm>
                <a:off x="5858218" y="2514253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06" name="Line 241"/>
              <p:cNvSpPr>
                <a:spLocks noChangeShapeType="1"/>
              </p:cNvSpPr>
              <p:nvPr/>
            </p:nvSpPr>
            <p:spPr bwMode="auto">
              <a:xfrm>
                <a:off x="6007617" y="259714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07" name="Line 242"/>
              <p:cNvSpPr>
                <a:spLocks noChangeShapeType="1"/>
              </p:cNvSpPr>
              <p:nvPr/>
            </p:nvSpPr>
            <p:spPr bwMode="auto">
              <a:xfrm>
                <a:off x="5949785" y="259714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08" name="Line 243"/>
              <p:cNvSpPr>
                <a:spLocks noChangeShapeType="1"/>
              </p:cNvSpPr>
              <p:nvPr/>
            </p:nvSpPr>
            <p:spPr bwMode="auto">
              <a:xfrm>
                <a:off x="6176295" y="259714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09" name="Line 254"/>
              <p:cNvSpPr>
                <a:spLocks noChangeShapeType="1"/>
              </p:cNvSpPr>
              <p:nvPr/>
            </p:nvSpPr>
            <p:spPr bwMode="auto">
              <a:xfrm>
                <a:off x="5885526" y="2599509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10" name="Line 255"/>
              <p:cNvSpPr>
                <a:spLocks noChangeShapeType="1"/>
              </p:cNvSpPr>
              <p:nvPr/>
            </p:nvSpPr>
            <p:spPr bwMode="auto">
              <a:xfrm>
                <a:off x="5877494" y="2577010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11" name="Line 256"/>
              <p:cNvSpPr>
                <a:spLocks noChangeShapeType="1"/>
              </p:cNvSpPr>
              <p:nvPr/>
            </p:nvSpPr>
            <p:spPr bwMode="auto">
              <a:xfrm>
                <a:off x="4428477" y="2237407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12" name="Line 257"/>
              <p:cNvSpPr>
                <a:spLocks noChangeShapeType="1"/>
              </p:cNvSpPr>
              <p:nvPr/>
            </p:nvSpPr>
            <p:spPr bwMode="auto">
              <a:xfrm>
                <a:off x="4917232" y="2411607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13" name="Line 257"/>
              <p:cNvSpPr>
                <a:spLocks noChangeShapeType="1"/>
              </p:cNvSpPr>
              <p:nvPr/>
            </p:nvSpPr>
            <p:spPr bwMode="auto">
              <a:xfrm>
                <a:off x="4912470" y="2397077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14" name="Line 243"/>
              <p:cNvSpPr>
                <a:spLocks noChangeShapeType="1"/>
              </p:cNvSpPr>
              <p:nvPr/>
            </p:nvSpPr>
            <p:spPr bwMode="auto">
              <a:xfrm>
                <a:off x="6164386" y="2597137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9" name="Group 3"/>
            <p:cNvGrpSpPr/>
            <p:nvPr/>
          </p:nvGrpSpPr>
          <p:grpSpPr>
            <a:xfrm>
              <a:off x="6438146" y="2597140"/>
              <a:ext cx="668283" cy="161756"/>
              <a:chOff x="6438146" y="2597140"/>
              <a:chExt cx="668283" cy="161756"/>
            </a:xfrm>
          </p:grpSpPr>
          <p:sp>
            <p:nvSpPr>
              <p:cNvPr id="291" name="Line 244"/>
              <p:cNvSpPr>
                <a:spLocks noChangeShapeType="1"/>
              </p:cNvSpPr>
              <p:nvPr/>
            </p:nvSpPr>
            <p:spPr bwMode="auto">
              <a:xfrm>
                <a:off x="6438146" y="259714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92" name="Line 245"/>
              <p:cNvSpPr>
                <a:spLocks noChangeShapeType="1"/>
              </p:cNvSpPr>
              <p:nvPr/>
            </p:nvSpPr>
            <p:spPr bwMode="auto">
              <a:xfrm>
                <a:off x="6606823" y="262555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93" name="Line 246"/>
              <p:cNvSpPr>
                <a:spLocks noChangeShapeType="1"/>
              </p:cNvSpPr>
              <p:nvPr/>
            </p:nvSpPr>
            <p:spPr bwMode="auto">
              <a:xfrm>
                <a:off x="6833332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94" name="Line 247"/>
              <p:cNvSpPr>
                <a:spLocks noChangeShapeType="1"/>
              </p:cNvSpPr>
              <p:nvPr/>
            </p:nvSpPr>
            <p:spPr bwMode="auto">
              <a:xfrm>
                <a:off x="6849397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95" name="Line 248"/>
              <p:cNvSpPr>
                <a:spLocks noChangeShapeType="1"/>
              </p:cNvSpPr>
              <p:nvPr/>
            </p:nvSpPr>
            <p:spPr bwMode="auto">
              <a:xfrm>
                <a:off x="6863855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96" name="Line 249"/>
              <p:cNvSpPr>
                <a:spLocks noChangeShapeType="1"/>
              </p:cNvSpPr>
              <p:nvPr/>
            </p:nvSpPr>
            <p:spPr bwMode="auto">
              <a:xfrm>
                <a:off x="6883133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97" name="Line 250"/>
              <p:cNvSpPr>
                <a:spLocks noChangeShapeType="1"/>
              </p:cNvSpPr>
              <p:nvPr/>
            </p:nvSpPr>
            <p:spPr bwMode="auto">
              <a:xfrm>
                <a:off x="6915262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98" name="Line 251"/>
              <p:cNvSpPr>
                <a:spLocks noChangeShapeType="1"/>
              </p:cNvSpPr>
              <p:nvPr/>
            </p:nvSpPr>
            <p:spPr bwMode="auto">
              <a:xfrm>
                <a:off x="7106429" y="2686896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99" name="Line 253"/>
              <p:cNvSpPr>
                <a:spLocks noChangeShapeType="1"/>
              </p:cNvSpPr>
              <p:nvPr/>
            </p:nvSpPr>
            <p:spPr bwMode="auto">
              <a:xfrm>
                <a:off x="6802810" y="2703473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00" name="Line 243"/>
              <p:cNvSpPr>
                <a:spLocks noChangeShapeType="1"/>
              </p:cNvSpPr>
              <p:nvPr/>
            </p:nvSpPr>
            <p:spPr bwMode="auto">
              <a:xfrm>
                <a:off x="6825521" y="265865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0" name="Group 1"/>
            <p:cNvGrpSpPr/>
            <p:nvPr/>
          </p:nvGrpSpPr>
          <p:grpSpPr>
            <a:xfrm>
              <a:off x="2070209" y="1430065"/>
              <a:ext cx="1473048" cy="514867"/>
              <a:chOff x="2070209" y="1430065"/>
              <a:chExt cx="1473048" cy="514867"/>
            </a:xfrm>
          </p:grpSpPr>
          <p:sp>
            <p:nvSpPr>
              <p:cNvPr id="281" name="Line 235"/>
              <p:cNvSpPr>
                <a:spLocks noChangeShapeType="1"/>
              </p:cNvSpPr>
              <p:nvPr/>
            </p:nvSpPr>
            <p:spPr bwMode="auto">
              <a:xfrm>
                <a:off x="3056569" y="1791368"/>
                <a:ext cx="0" cy="39076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82" name="Line 258"/>
              <p:cNvSpPr>
                <a:spLocks noChangeShapeType="1"/>
              </p:cNvSpPr>
              <p:nvPr/>
            </p:nvSpPr>
            <p:spPr bwMode="auto">
              <a:xfrm>
                <a:off x="3034079" y="1811498"/>
                <a:ext cx="46588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83" name="Line 233"/>
              <p:cNvSpPr>
                <a:spLocks noChangeShapeType="1"/>
              </p:cNvSpPr>
              <p:nvPr/>
            </p:nvSpPr>
            <p:spPr bwMode="auto">
              <a:xfrm>
                <a:off x="2595517" y="1526798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84" name="Line 234"/>
              <p:cNvSpPr>
                <a:spLocks noChangeShapeType="1"/>
              </p:cNvSpPr>
              <p:nvPr/>
            </p:nvSpPr>
            <p:spPr bwMode="auto">
              <a:xfrm>
                <a:off x="2707969" y="15648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85" name="Line 235"/>
              <p:cNvSpPr>
                <a:spLocks noChangeShapeType="1"/>
              </p:cNvSpPr>
              <p:nvPr/>
            </p:nvSpPr>
            <p:spPr bwMode="auto">
              <a:xfrm>
                <a:off x="3056569" y="175697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86" name="Line 257"/>
              <p:cNvSpPr>
                <a:spLocks noChangeShapeType="1"/>
              </p:cNvSpPr>
              <p:nvPr/>
            </p:nvSpPr>
            <p:spPr bwMode="auto">
              <a:xfrm>
                <a:off x="3471257" y="1944932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87" name="Line 258"/>
              <p:cNvSpPr>
                <a:spLocks noChangeShapeType="1"/>
              </p:cNvSpPr>
              <p:nvPr/>
            </p:nvSpPr>
            <p:spPr bwMode="auto">
              <a:xfrm>
                <a:off x="3034079" y="1792181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88" name="Line 257"/>
              <p:cNvSpPr>
                <a:spLocks noChangeShapeType="1"/>
              </p:cNvSpPr>
              <p:nvPr/>
            </p:nvSpPr>
            <p:spPr bwMode="auto">
              <a:xfrm>
                <a:off x="2973851" y="1756979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89" name="Line 257"/>
              <p:cNvSpPr>
                <a:spLocks noChangeShapeType="1"/>
              </p:cNvSpPr>
              <p:nvPr/>
            </p:nvSpPr>
            <p:spPr bwMode="auto">
              <a:xfrm>
                <a:off x="3454588" y="1902070"/>
                <a:ext cx="72000" cy="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290" name="Line 233"/>
              <p:cNvSpPr>
                <a:spLocks noChangeShapeType="1"/>
              </p:cNvSpPr>
              <p:nvPr/>
            </p:nvSpPr>
            <p:spPr bwMode="auto">
              <a:xfrm>
                <a:off x="2070209" y="143006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15" name="TextBox 321"/>
          <p:cNvSpPr txBox="1"/>
          <p:nvPr/>
        </p:nvSpPr>
        <p:spPr>
          <a:xfrm>
            <a:off x="6200161" y="4915942"/>
            <a:ext cx="882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b="1" dirty="0">
                <a:cs typeface="Arial" panose="020B0604020202020204" pitchFamily="34" charset="0"/>
              </a:rPr>
              <a:t>Olaparib</a:t>
            </a:r>
          </a:p>
        </p:txBody>
      </p:sp>
      <p:sp>
        <p:nvSpPr>
          <p:cNvPr id="316" name="TextBox 325"/>
          <p:cNvSpPr txBox="1"/>
          <p:nvPr/>
        </p:nvSpPr>
        <p:spPr>
          <a:xfrm>
            <a:off x="6232634" y="5672006"/>
            <a:ext cx="8821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100" b="1" dirty="0">
                <a:cs typeface="Arial" panose="020B0604020202020204" pitchFamily="34" charset="0"/>
              </a:rPr>
              <a:t>Placebo</a:t>
            </a:r>
          </a:p>
        </p:txBody>
      </p:sp>
      <p:grpSp>
        <p:nvGrpSpPr>
          <p:cNvPr id="317" name="Group 137"/>
          <p:cNvGrpSpPr/>
          <p:nvPr/>
        </p:nvGrpSpPr>
        <p:grpSpPr>
          <a:xfrm>
            <a:off x="1997902" y="4248216"/>
            <a:ext cx="5775188" cy="2103928"/>
            <a:chOff x="1843405" y="1644651"/>
            <a:chExt cx="5707063" cy="2820669"/>
          </a:xfrm>
        </p:grpSpPr>
        <p:sp>
          <p:nvSpPr>
            <p:cNvPr id="318" name="Freeform 222"/>
            <p:cNvSpPr>
              <a:spLocks/>
            </p:cNvSpPr>
            <p:nvPr/>
          </p:nvSpPr>
          <p:spPr bwMode="auto">
            <a:xfrm>
              <a:off x="1843405" y="1644651"/>
              <a:ext cx="5707063" cy="2820669"/>
            </a:xfrm>
            <a:custGeom>
              <a:avLst/>
              <a:gdLst>
                <a:gd name="T0" fmla="*/ 2970 w 3595"/>
                <a:gd name="T1" fmla="*/ 1083 h 1786"/>
                <a:gd name="T2" fmla="*/ 2949 w 3595"/>
                <a:gd name="T3" fmla="*/ 1031 h 1786"/>
                <a:gd name="T4" fmla="*/ 2420 w 3595"/>
                <a:gd name="T5" fmla="*/ 1007 h 1786"/>
                <a:gd name="T6" fmla="*/ 2403 w 3595"/>
                <a:gd name="T7" fmla="*/ 983 h 1786"/>
                <a:gd name="T8" fmla="*/ 2384 w 3595"/>
                <a:gd name="T9" fmla="*/ 952 h 1786"/>
                <a:gd name="T10" fmla="*/ 2308 w 3595"/>
                <a:gd name="T11" fmla="*/ 928 h 1786"/>
                <a:gd name="T12" fmla="*/ 2143 w 3595"/>
                <a:gd name="T13" fmla="*/ 916 h 1786"/>
                <a:gd name="T14" fmla="*/ 2088 w 3595"/>
                <a:gd name="T15" fmla="*/ 894 h 1786"/>
                <a:gd name="T16" fmla="*/ 2066 w 3595"/>
                <a:gd name="T17" fmla="*/ 884 h 1786"/>
                <a:gd name="T18" fmla="*/ 1837 w 3595"/>
                <a:gd name="T19" fmla="*/ 858 h 1786"/>
                <a:gd name="T20" fmla="*/ 1808 w 3595"/>
                <a:gd name="T21" fmla="*/ 822 h 1786"/>
                <a:gd name="T22" fmla="*/ 1798 w 3595"/>
                <a:gd name="T23" fmla="*/ 796 h 1786"/>
                <a:gd name="T24" fmla="*/ 1786 w 3595"/>
                <a:gd name="T25" fmla="*/ 784 h 1786"/>
                <a:gd name="T26" fmla="*/ 1767 w 3595"/>
                <a:gd name="T27" fmla="*/ 748 h 1786"/>
                <a:gd name="T28" fmla="*/ 1504 w 3595"/>
                <a:gd name="T29" fmla="*/ 726 h 1786"/>
                <a:gd name="T30" fmla="*/ 1495 w 3595"/>
                <a:gd name="T31" fmla="*/ 688 h 1786"/>
                <a:gd name="T32" fmla="*/ 1483 w 3595"/>
                <a:gd name="T33" fmla="*/ 666 h 1786"/>
                <a:gd name="T34" fmla="*/ 1454 w 3595"/>
                <a:gd name="T35" fmla="*/ 645 h 1786"/>
                <a:gd name="T36" fmla="*/ 1411 w 3595"/>
                <a:gd name="T37" fmla="*/ 638 h 1786"/>
                <a:gd name="T38" fmla="*/ 1310 w 3595"/>
                <a:gd name="T39" fmla="*/ 618 h 1786"/>
                <a:gd name="T40" fmla="*/ 1205 w 3595"/>
                <a:gd name="T41" fmla="*/ 606 h 1786"/>
                <a:gd name="T42" fmla="*/ 1200 w 3595"/>
                <a:gd name="T43" fmla="*/ 544 h 1786"/>
                <a:gd name="T44" fmla="*/ 1172 w 3595"/>
                <a:gd name="T45" fmla="*/ 534 h 1786"/>
                <a:gd name="T46" fmla="*/ 1165 w 3595"/>
                <a:gd name="T47" fmla="*/ 513 h 1786"/>
                <a:gd name="T48" fmla="*/ 1052 w 3595"/>
                <a:gd name="T49" fmla="*/ 503 h 1786"/>
                <a:gd name="T50" fmla="*/ 968 w 3595"/>
                <a:gd name="T51" fmla="*/ 484 h 1786"/>
                <a:gd name="T52" fmla="*/ 918 w 3595"/>
                <a:gd name="T53" fmla="*/ 474 h 1786"/>
                <a:gd name="T54" fmla="*/ 906 w 3595"/>
                <a:gd name="T55" fmla="*/ 441 h 1786"/>
                <a:gd name="T56" fmla="*/ 890 w 3595"/>
                <a:gd name="T57" fmla="*/ 393 h 1786"/>
                <a:gd name="T58" fmla="*/ 870 w 3595"/>
                <a:gd name="T59" fmla="*/ 369 h 1786"/>
                <a:gd name="T60" fmla="*/ 796 w 3595"/>
                <a:gd name="T61" fmla="*/ 362 h 1786"/>
                <a:gd name="T62" fmla="*/ 784 w 3595"/>
                <a:gd name="T63" fmla="*/ 343 h 1786"/>
                <a:gd name="T64" fmla="*/ 770 w 3595"/>
                <a:gd name="T65" fmla="*/ 333 h 1786"/>
                <a:gd name="T66" fmla="*/ 684 w 3595"/>
                <a:gd name="T67" fmla="*/ 316 h 1786"/>
                <a:gd name="T68" fmla="*/ 619 w 3595"/>
                <a:gd name="T69" fmla="*/ 307 h 1786"/>
                <a:gd name="T70" fmla="*/ 612 w 3595"/>
                <a:gd name="T71" fmla="*/ 278 h 1786"/>
                <a:gd name="T72" fmla="*/ 595 w 3595"/>
                <a:gd name="T73" fmla="*/ 268 h 1786"/>
                <a:gd name="T74" fmla="*/ 586 w 3595"/>
                <a:gd name="T75" fmla="*/ 230 h 1786"/>
                <a:gd name="T76" fmla="*/ 569 w 3595"/>
                <a:gd name="T77" fmla="*/ 201 h 1786"/>
                <a:gd name="T78" fmla="*/ 557 w 3595"/>
                <a:gd name="T79" fmla="*/ 172 h 1786"/>
                <a:gd name="T80" fmla="*/ 502 w 3595"/>
                <a:gd name="T81" fmla="*/ 168 h 1786"/>
                <a:gd name="T82" fmla="*/ 495 w 3595"/>
                <a:gd name="T83" fmla="*/ 132 h 1786"/>
                <a:gd name="T84" fmla="*/ 380 w 3595"/>
                <a:gd name="T85" fmla="*/ 117 h 1786"/>
                <a:gd name="T86" fmla="*/ 366 w 3595"/>
                <a:gd name="T87" fmla="*/ 96 h 1786"/>
                <a:gd name="T88" fmla="*/ 296 w 3595"/>
                <a:gd name="T89" fmla="*/ 89 h 1786"/>
                <a:gd name="T90" fmla="*/ 289 w 3595"/>
                <a:gd name="T91" fmla="*/ 69 h 1786"/>
                <a:gd name="T92" fmla="*/ 280 w 3595"/>
                <a:gd name="T93" fmla="*/ 33 h 1786"/>
                <a:gd name="T94" fmla="*/ 213 w 3595"/>
                <a:gd name="T95" fmla="*/ 26 h 1786"/>
                <a:gd name="T96" fmla="*/ 174 w 3595"/>
                <a:gd name="T97" fmla="*/ 7 h 1786"/>
                <a:gd name="T98" fmla="*/ 0 w 3595"/>
                <a:gd name="T99" fmla="*/ 0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95" h="1786">
                  <a:moveTo>
                    <a:pt x="3595" y="1786"/>
                  </a:moveTo>
                  <a:lnTo>
                    <a:pt x="3595" y="1083"/>
                  </a:lnTo>
                  <a:lnTo>
                    <a:pt x="2970" y="1083"/>
                  </a:lnTo>
                  <a:lnTo>
                    <a:pt x="2970" y="1057"/>
                  </a:lnTo>
                  <a:lnTo>
                    <a:pt x="2949" y="1057"/>
                  </a:lnTo>
                  <a:lnTo>
                    <a:pt x="2949" y="1031"/>
                  </a:lnTo>
                  <a:lnTo>
                    <a:pt x="2781" y="1031"/>
                  </a:lnTo>
                  <a:lnTo>
                    <a:pt x="2781" y="1007"/>
                  </a:lnTo>
                  <a:lnTo>
                    <a:pt x="2420" y="1007"/>
                  </a:lnTo>
                  <a:lnTo>
                    <a:pt x="2420" y="992"/>
                  </a:lnTo>
                  <a:lnTo>
                    <a:pt x="2403" y="992"/>
                  </a:lnTo>
                  <a:lnTo>
                    <a:pt x="2403" y="983"/>
                  </a:lnTo>
                  <a:lnTo>
                    <a:pt x="2394" y="983"/>
                  </a:lnTo>
                  <a:lnTo>
                    <a:pt x="2394" y="952"/>
                  </a:lnTo>
                  <a:lnTo>
                    <a:pt x="2384" y="952"/>
                  </a:lnTo>
                  <a:lnTo>
                    <a:pt x="2384" y="937"/>
                  </a:lnTo>
                  <a:lnTo>
                    <a:pt x="2308" y="937"/>
                  </a:lnTo>
                  <a:lnTo>
                    <a:pt x="2308" y="928"/>
                  </a:lnTo>
                  <a:lnTo>
                    <a:pt x="2181" y="928"/>
                  </a:lnTo>
                  <a:lnTo>
                    <a:pt x="2181" y="916"/>
                  </a:lnTo>
                  <a:lnTo>
                    <a:pt x="2143" y="916"/>
                  </a:lnTo>
                  <a:lnTo>
                    <a:pt x="2143" y="906"/>
                  </a:lnTo>
                  <a:lnTo>
                    <a:pt x="2088" y="906"/>
                  </a:lnTo>
                  <a:lnTo>
                    <a:pt x="2088" y="894"/>
                  </a:lnTo>
                  <a:lnTo>
                    <a:pt x="2073" y="894"/>
                  </a:lnTo>
                  <a:lnTo>
                    <a:pt x="2073" y="884"/>
                  </a:lnTo>
                  <a:lnTo>
                    <a:pt x="2066" y="884"/>
                  </a:lnTo>
                  <a:lnTo>
                    <a:pt x="2066" y="865"/>
                  </a:lnTo>
                  <a:lnTo>
                    <a:pt x="1837" y="865"/>
                  </a:lnTo>
                  <a:lnTo>
                    <a:pt x="1837" y="858"/>
                  </a:lnTo>
                  <a:lnTo>
                    <a:pt x="1822" y="858"/>
                  </a:lnTo>
                  <a:lnTo>
                    <a:pt x="1822" y="822"/>
                  </a:lnTo>
                  <a:lnTo>
                    <a:pt x="1808" y="822"/>
                  </a:lnTo>
                  <a:lnTo>
                    <a:pt x="1808" y="813"/>
                  </a:lnTo>
                  <a:lnTo>
                    <a:pt x="1798" y="813"/>
                  </a:lnTo>
                  <a:lnTo>
                    <a:pt x="1798" y="796"/>
                  </a:lnTo>
                  <a:lnTo>
                    <a:pt x="1794" y="796"/>
                  </a:lnTo>
                  <a:lnTo>
                    <a:pt x="1794" y="784"/>
                  </a:lnTo>
                  <a:lnTo>
                    <a:pt x="1786" y="784"/>
                  </a:lnTo>
                  <a:lnTo>
                    <a:pt x="1786" y="772"/>
                  </a:lnTo>
                  <a:lnTo>
                    <a:pt x="1767" y="772"/>
                  </a:lnTo>
                  <a:lnTo>
                    <a:pt x="1767" y="748"/>
                  </a:lnTo>
                  <a:lnTo>
                    <a:pt x="1526" y="748"/>
                  </a:lnTo>
                  <a:lnTo>
                    <a:pt x="1526" y="726"/>
                  </a:lnTo>
                  <a:lnTo>
                    <a:pt x="1504" y="726"/>
                  </a:lnTo>
                  <a:lnTo>
                    <a:pt x="1504" y="695"/>
                  </a:lnTo>
                  <a:lnTo>
                    <a:pt x="1495" y="695"/>
                  </a:lnTo>
                  <a:lnTo>
                    <a:pt x="1495" y="688"/>
                  </a:lnTo>
                  <a:lnTo>
                    <a:pt x="1490" y="688"/>
                  </a:lnTo>
                  <a:lnTo>
                    <a:pt x="1490" y="666"/>
                  </a:lnTo>
                  <a:lnTo>
                    <a:pt x="1483" y="666"/>
                  </a:lnTo>
                  <a:lnTo>
                    <a:pt x="1483" y="657"/>
                  </a:lnTo>
                  <a:lnTo>
                    <a:pt x="1454" y="657"/>
                  </a:lnTo>
                  <a:lnTo>
                    <a:pt x="1454" y="645"/>
                  </a:lnTo>
                  <a:lnTo>
                    <a:pt x="1428" y="645"/>
                  </a:lnTo>
                  <a:lnTo>
                    <a:pt x="1428" y="638"/>
                  </a:lnTo>
                  <a:lnTo>
                    <a:pt x="1411" y="638"/>
                  </a:lnTo>
                  <a:lnTo>
                    <a:pt x="1411" y="628"/>
                  </a:lnTo>
                  <a:lnTo>
                    <a:pt x="1310" y="628"/>
                  </a:lnTo>
                  <a:lnTo>
                    <a:pt x="1310" y="618"/>
                  </a:lnTo>
                  <a:lnTo>
                    <a:pt x="1215" y="618"/>
                  </a:lnTo>
                  <a:lnTo>
                    <a:pt x="1215" y="606"/>
                  </a:lnTo>
                  <a:lnTo>
                    <a:pt x="1205" y="606"/>
                  </a:lnTo>
                  <a:lnTo>
                    <a:pt x="1205" y="599"/>
                  </a:lnTo>
                  <a:lnTo>
                    <a:pt x="1200" y="599"/>
                  </a:lnTo>
                  <a:lnTo>
                    <a:pt x="1200" y="544"/>
                  </a:lnTo>
                  <a:lnTo>
                    <a:pt x="1191" y="544"/>
                  </a:lnTo>
                  <a:lnTo>
                    <a:pt x="1191" y="534"/>
                  </a:lnTo>
                  <a:lnTo>
                    <a:pt x="1172" y="534"/>
                  </a:lnTo>
                  <a:lnTo>
                    <a:pt x="1172" y="518"/>
                  </a:lnTo>
                  <a:lnTo>
                    <a:pt x="1165" y="518"/>
                  </a:lnTo>
                  <a:lnTo>
                    <a:pt x="1165" y="513"/>
                  </a:lnTo>
                  <a:lnTo>
                    <a:pt x="1145" y="513"/>
                  </a:lnTo>
                  <a:lnTo>
                    <a:pt x="1145" y="503"/>
                  </a:lnTo>
                  <a:lnTo>
                    <a:pt x="1052" y="503"/>
                  </a:lnTo>
                  <a:lnTo>
                    <a:pt x="1052" y="494"/>
                  </a:lnTo>
                  <a:lnTo>
                    <a:pt x="968" y="494"/>
                  </a:lnTo>
                  <a:lnTo>
                    <a:pt x="968" y="484"/>
                  </a:lnTo>
                  <a:lnTo>
                    <a:pt x="928" y="484"/>
                  </a:lnTo>
                  <a:lnTo>
                    <a:pt x="928" y="474"/>
                  </a:lnTo>
                  <a:lnTo>
                    <a:pt x="918" y="474"/>
                  </a:lnTo>
                  <a:lnTo>
                    <a:pt x="918" y="446"/>
                  </a:lnTo>
                  <a:lnTo>
                    <a:pt x="906" y="446"/>
                  </a:lnTo>
                  <a:lnTo>
                    <a:pt x="906" y="441"/>
                  </a:lnTo>
                  <a:lnTo>
                    <a:pt x="897" y="441"/>
                  </a:lnTo>
                  <a:lnTo>
                    <a:pt x="897" y="393"/>
                  </a:lnTo>
                  <a:lnTo>
                    <a:pt x="890" y="393"/>
                  </a:lnTo>
                  <a:lnTo>
                    <a:pt x="890" y="381"/>
                  </a:lnTo>
                  <a:lnTo>
                    <a:pt x="870" y="381"/>
                  </a:lnTo>
                  <a:lnTo>
                    <a:pt x="870" y="369"/>
                  </a:lnTo>
                  <a:lnTo>
                    <a:pt x="827" y="369"/>
                  </a:lnTo>
                  <a:lnTo>
                    <a:pt x="827" y="362"/>
                  </a:lnTo>
                  <a:lnTo>
                    <a:pt x="796" y="362"/>
                  </a:lnTo>
                  <a:lnTo>
                    <a:pt x="796" y="355"/>
                  </a:lnTo>
                  <a:lnTo>
                    <a:pt x="784" y="355"/>
                  </a:lnTo>
                  <a:lnTo>
                    <a:pt x="784" y="343"/>
                  </a:lnTo>
                  <a:lnTo>
                    <a:pt x="777" y="343"/>
                  </a:lnTo>
                  <a:lnTo>
                    <a:pt x="777" y="333"/>
                  </a:lnTo>
                  <a:lnTo>
                    <a:pt x="770" y="333"/>
                  </a:lnTo>
                  <a:lnTo>
                    <a:pt x="770" y="326"/>
                  </a:lnTo>
                  <a:lnTo>
                    <a:pt x="684" y="326"/>
                  </a:lnTo>
                  <a:lnTo>
                    <a:pt x="684" y="316"/>
                  </a:lnTo>
                  <a:lnTo>
                    <a:pt x="650" y="316"/>
                  </a:lnTo>
                  <a:lnTo>
                    <a:pt x="650" y="307"/>
                  </a:lnTo>
                  <a:lnTo>
                    <a:pt x="619" y="307"/>
                  </a:lnTo>
                  <a:lnTo>
                    <a:pt x="619" y="285"/>
                  </a:lnTo>
                  <a:lnTo>
                    <a:pt x="612" y="285"/>
                  </a:lnTo>
                  <a:lnTo>
                    <a:pt x="612" y="278"/>
                  </a:lnTo>
                  <a:lnTo>
                    <a:pt x="600" y="278"/>
                  </a:lnTo>
                  <a:lnTo>
                    <a:pt x="600" y="268"/>
                  </a:lnTo>
                  <a:lnTo>
                    <a:pt x="595" y="268"/>
                  </a:lnTo>
                  <a:lnTo>
                    <a:pt x="595" y="247"/>
                  </a:lnTo>
                  <a:lnTo>
                    <a:pt x="586" y="247"/>
                  </a:lnTo>
                  <a:lnTo>
                    <a:pt x="586" y="230"/>
                  </a:lnTo>
                  <a:lnTo>
                    <a:pt x="581" y="230"/>
                  </a:lnTo>
                  <a:lnTo>
                    <a:pt x="581" y="201"/>
                  </a:lnTo>
                  <a:lnTo>
                    <a:pt x="569" y="201"/>
                  </a:lnTo>
                  <a:lnTo>
                    <a:pt x="569" y="189"/>
                  </a:lnTo>
                  <a:lnTo>
                    <a:pt x="557" y="189"/>
                  </a:lnTo>
                  <a:lnTo>
                    <a:pt x="557" y="172"/>
                  </a:lnTo>
                  <a:lnTo>
                    <a:pt x="538" y="172"/>
                  </a:lnTo>
                  <a:lnTo>
                    <a:pt x="538" y="168"/>
                  </a:lnTo>
                  <a:lnTo>
                    <a:pt x="502" y="168"/>
                  </a:lnTo>
                  <a:lnTo>
                    <a:pt x="502" y="146"/>
                  </a:lnTo>
                  <a:lnTo>
                    <a:pt x="495" y="146"/>
                  </a:lnTo>
                  <a:lnTo>
                    <a:pt x="495" y="132"/>
                  </a:lnTo>
                  <a:lnTo>
                    <a:pt x="399" y="132"/>
                  </a:lnTo>
                  <a:lnTo>
                    <a:pt x="399" y="117"/>
                  </a:lnTo>
                  <a:lnTo>
                    <a:pt x="380" y="117"/>
                  </a:lnTo>
                  <a:lnTo>
                    <a:pt x="380" y="105"/>
                  </a:lnTo>
                  <a:lnTo>
                    <a:pt x="366" y="105"/>
                  </a:lnTo>
                  <a:lnTo>
                    <a:pt x="366" y="96"/>
                  </a:lnTo>
                  <a:lnTo>
                    <a:pt x="311" y="96"/>
                  </a:lnTo>
                  <a:lnTo>
                    <a:pt x="311" y="89"/>
                  </a:lnTo>
                  <a:lnTo>
                    <a:pt x="296" y="89"/>
                  </a:lnTo>
                  <a:lnTo>
                    <a:pt x="296" y="81"/>
                  </a:lnTo>
                  <a:lnTo>
                    <a:pt x="296" y="69"/>
                  </a:lnTo>
                  <a:lnTo>
                    <a:pt x="289" y="69"/>
                  </a:lnTo>
                  <a:lnTo>
                    <a:pt x="289" y="62"/>
                  </a:lnTo>
                  <a:lnTo>
                    <a:pt x="280" y="62"/>
                  </a:lnTo>
                  <a:lnTo>
                    <a:pt x="280" y="33"/>
                  </a:lnTo>
                  <a:lnTo>
                    <a:pt x="272" y="33"/>
                  </a:lnTo>
                  <a:lnTo>
                    <a:pt x="272" y="26"/>
                  </a:lnTo>
                  <a:lnTo>
                    <a:pt x="213" y="26"/>
                  </a:lnTo>
                  <a:lnTo>
                    <a:pt x="213" y="14"/>
                  </a:lnTo>
                  <a:lnTo>
                    <a:pt x="174" y="14"/>
                  </a:lnTo>
                  <a:lnTo>
                    <a:pt x="174" y="7"/>
                  </a:lnTo>
                  <a:lnTo>
                    <a:pt x="107" y="7"/>
                  </a:lnTo>
                  <a:lnTo>
                    <a:pt x="107" y="0"/>
                  </a:lnTo>
                  <a:lnTo>
                    <a:pt x="0" y="0"/>
                  </a:lnTo>
                </a:path>
              </a:pathLst>
            </a:custGeom>
            <a:noFill/>
            <a:ln w="28575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100">
                <a:cs typeface="Arial" panose="020B0604020202020204" pitchFamily="34" charset="0"/>
              </a:endParaRPr>
            </a:p>
          </p:txBody>
        </p:sp>
        <p:sp>
          <p:nvSpPr>
            <p:cNvPr id="319" name="Line 233"/>
            <p:cNvSpPr>
              <a:spLocks noChangeShapeType="1"/>
            </p:cNvSpPr>
            <p:nvPr/>
          </p:nvSpPr>
          <p:spPr bwMode="auto">
            <a:xfrm>
              <a:off x="2370455" y="1770063"/>
              <a:ext cx="0" cy="52388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100">
                <a:cs typeface="Arial" panose="020B0604020202020204" pitchFamily="34" charset="0"/>
              </a:endParaRPr>
            </a:p>
          </p:txBody>
        </p:sp>
        <p:sp>
          <p:nvSpPr>
            <p:cNvPr id="320" name="Line 234"/>
            <p:cNvSpPr>
              <a:spLocks noChangeShapeType="1"/>
            </p:cNvSpPr>
            <p:nvPr/>
          </p:nvSpPr>
          <p:spPr bwMode="auto">
            <a:xfrm>
              <a:off x="2481580" y="1827213"/>
              <a:ext cx="0" cy="49213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100">
                <a:cs typeface="Arial" panose="020B0604020202020204" pitchFamily="34" charset="0"/>
              </a:endParaRPr>
            </a:p>
          </p:txBody>
        </p:sp>
        <p:sp>
          <p:nvSpPr>
            <p:cNvPr id="321" name="Line 235"/>
            <p:cNvSpPr>
              <a:spLocks noChangeShapeType="1"/>
            </p:cNvSpPr>
            <p:nvPr/>
          </p:nvSpPr>
          <p:spPr bwMode="auto">
            <a:xfrm>
              <a:off x="2826068" y="2105026"/>
              <a:ext cx="0" cy="52388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100">
                <a:cs typeface="Arial" panose="020B0604020202020204" pitchFamily="34" charset="0"/>
              </a:endParaRPr>
            </a:p>
          </p:txBody>
        </p:sp>
        <p:sp>
          <p:nvSpPr>
            <p:cNvPr id="322" name="Line 252"/>
            <p:cNvSpPr>
              <a:spLocks noChangeShapeType="1"/>
            </p:cNvSpPr>
            <p:nvPr/>
          </p:nvSpPr>
          <p:spPr bwMode="auto">
            <a:xfrm>
              <a:off x="7537768" y="3336608"/>
              <a:ext cx="0" cy="49213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100">
                <a:cs typeface="Arial" panose="020B0604020202020204" pitchFamily="34" charset="0"/>
              </a:endParaRPr>
            </a:p>
          </p:txBody>
        </p:sp>
        <p:sp>
          <p:nvSpPr>
            <p:cNvPr id="323" name="Line 258"/>
            <p:cNvSpPr>
              <a:spLocks noChangeShapeType="1"/>
            </p:cNvSpPr>
            <p:nvPr/>
          </p:nvSpPr>
          <p:spPr bwMode="auto">
            <a:xfrm>
              <a:off x="2803843" y="2132013"/>
              <a:ext cx="46038" cy="0"/>
            </a:xfrm>
            <a:prstGeom prst="line">
              <a:avLst/>
            </a:prstGeom>
            <a:noFill/>
            <a:ln w="11113" cap="flat">
              <a:solidFill>
                <a:srgbClr val="8B145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 sz="1100">
                <a:cs typeface="Arial" panose="020B0604020202020204" pitchFamily="34" charset="0"/>
              </a:endParaRPr>
            </a:p>
          </p:txBody>
        </p:sp>
      </p:grpSp>
      <p:sp>
        <p:nvSpPr>
          <p:cNvPr id="324" name="Freeform 205"/>
          <p:cNvSpPr>
            <a:spLocks/>
          </p:cNvSpPr>
          <p:nvPr/>
        </p:nvSpPr>
        <p:spPr bwMode="auto">
          <a:xfrm>
            <a:off x="1997902" y="4242829"/>
            <a:ext cx="5754113" cy="1386024"/>
          </a:xfrm>
          <a:custGeom>
            <a:avLst/>
            <a:gdLst>
              <a:gd name="T0" fmla="*/ 271 w 3594"/>
              <a:gd name="T1" fmla="*/ 0 h 1177"/>
              <a:gd name="T2" fmla="*/ 280 w 3594"/>
              <a:gd name="T3" fmla="*/ 17 h 1177"/>
              <a:gd name="T4" fmla="*/ 287 w 3594"/>
              <a:gd name="T5" fmla="*/ 46 h 1177"/>
              <a:gd name="T6" fmla="*/ 297 w 3594"/>
              <a:gd name="T7" fmla="*/ 65 h 1177"/>
              <a:gd name="T8" fmla="*/ 309 w 3594"/>
              <a:gd name="T9" fmla="*/ 94 h 1177"/>
              <a:gd name="T10" fmla="*/ 316 w 3594"/>
              <a:gd name="T11" fmla="*/ 125 h 1177"/>
              <a:gd name="T12" fmla="*/ 323 w 3594"/>
              <a:gd name="T13" fmla="*/ 135 h 1177"/>
              <a:gd name="T14" fmla="*/ 385 w 3594"/>
              <a:gd name="T15" fmla="*/ 149 h 1177"/>
              <a:gd name="T16" fmla="*/ 498 w 3594"/>
              <a:gd name="T17" fmla="*/ 164 h 1177"/>
              <a:gd name="T18" fmla="*/ 508 w 3594"/>
              <a:gd name="T19" fmla="*/ 178 h 1177"/>
              <a:gd name="T20" fmla="*/ 551 w 3594"/>
              <a:gd name="T21" fmla="*/ 185 h 1177"/>
              <a:gd name="T22" fmla="*/ 577 w 3594"/>
              <a:gd name="T23" fmla="*/ 212 h 1177"/>
              <a:gd name="T24" fmla="*/ 587 w 3594"/>
              <a:gd name="T25" fmla="*/ 226 h 1177"/>
              <a:gd name="T26" fmla="*/ 591 w 3594"/>
              <a:gd name="T27" fmla="*/ 255 h 1177"/>
              <a:gd name="T28" fmla="*/ 601 w 3594"/>
              <a:gd name="T29" fmla="*/ 310 h 1177"/>
              <a:gd name="T30" fmla="*/ 611 w 3594"/>
              <a:gd name="T31" fmla="*/ 327 h 1177"/>
              <a:gd name="T32" fmla="*/ 620 w 3594"/>
              <a:gd name="T33" fmla="*/ 344 h 1177"/>
              <a:gd name="T34" fmla="*/ 630 w 3594"/>
              <a:gd name="T35" fmla="*/ 361 h 1177"/>
              <a:gd name="T36" fmla="*/ 682 w 3594"/>
              <a:gd name="T37" fmla="*/ 375 h 1177"/>
              <a:gd name="T38" fmla="*/ 778 w 3594"/>
              <a:gd name="T39" fmla="*/ 389 h 1177"/>
              <a:gd name="T40" fmla="*/ 792 w 3594"/>
              <a:gd name="T41" fmla="*/ 397 h 1177"/>
              <a:gd name="T42" fmla="*/ 804 w 3594"/>
              <a:gd name="T43" fmla="*/ 406 h 1177"/>
              <a:gd name="T44" fmla="*/ 833 w 3594"/>
              <a:gd name="T45" fmla="*/ 421 h 1177"/>
              <a:gd name="T46" fmla="*/ 871 w 3594"/>
              <a:gd name="T47" fmla="*/ 425 h 1177"/>
              <a:gd name="T48" fmla="*/ 898 w 3594"/>
              <a:gd name="T49" fmla="*/ 445 h 1177"/>
              <a:gd name="T50" fmla="*/ 912 w 3594"/>
              <a:gd name="T51" fmla="*/ 466 h 1177"/>
              <a:gd name="T52" fmla="*/ 924 w 3594"/>
              <a:gd name="T53" fmla="*/ 485 h 1177"/>
              <a:gd name="T54" fmla="*/ 934 w 3594"/>
              <a:gd name="T55" fmla="*/ 493 h 1177"/>
              <a:gd name="T56" fmla="*/ 1180 w 3594"/>
              <a:gd name="T57" fmla="*/ 509 h 1177"/>
              <a:gd name="T58" fmla="*/ 1197 w 3594"/>
              <a:gd name="T59" fmla="*/ 529 h 1177"/>
              <a:gd name="T60" fmla="*/ 1204 w 3594"/>
              <a:gd name="T61" fmla="*/ 577 h 1177"/>
              <a:gd name="T62" fmla="*/ 1226 w 3594"/>
              <a:gd name="T63" fmla="*/ 601 h 1177"/>
              <a:gd name="T64" fmla="*/ 1463 w 3594"/>
              <a:gd name="T65" fmla="*/ 615 h 1177"/>
              <a:gd name="T66" fmla="*/ 1475 w 3594"/>
              <a:gd name="T67" fmla="*/ 632 h 1177"/>
              <a:gd name="T68" fmla="*/ 1492 w 3594"/>
              <a:gd name="T69" fmla="*/ 656 h 1177"/>
              <a:gd name="T70" fmla="*/ 1527 w 3594"/>
              <a:gd name="T71" fmla="*/ 673 h 1177"/>
              <a:gd name="T72" fmla="*/ 1762 w 3594"/>
              <a:gd name="T73" fmla="*/ 682 h 1177"/>
              <a:gd name="T74" fmla="*/ 1774 w 3594"/>
              <a:gd name="T75" fmla="*/ 706 h 1177"/>
              <a:gd name="T76" fmla="*/ 1800 w 3594"/>
              <a:gd name="T77" fmla="*/ 725 h 1177"/>
              <a:gd name="T78" fmla="*/ 1824 w 3594"/>
              <a:gd name="T79" fmla="*/ 740 h 1177"/>
              <a:gd name="T80" fmla="*/ 1872 w 3594"/>
              <a:gd name="T81" fmla="*/ 752 h 1177"/>
              <a:gd name="T82" fmla="*/ 2073 w 3594"/>
              <a:gd name="T83" fmla="*/ 766 h 1177"/>
              <a:gd name="T84" fmla="*/ 2145 w 3594"/>
              <a:gd name="T85" fmla="*/ 776 h 1177"/>
              <a:gd name="T86" fmla="*/ 2179 w 3594"/>
              <a:gd name="T87" fmla="*/ 788 h 1177"/>
              <a:gd name="T88" fmla="*/ 2392 w 3594"/>
              <a:gd name="T89" fmla="*/ 802 h 1177"/>
              <a:gd name="T90" fmla="*/ 2420 w 3594"/>
              <a:gd name="T91" fmla="*/ 833 h 1177"/>
              <a:gd name="T92" fmla="*/ 2435 w 3594"/>
              <a:gd name="T93" fmla="*/ 860 h 1177"/>
              <a:gd name="T94" fmla="*/ 3268 w 3594"/>
              <a:gd name="T95" fmla="*/ 1177 h 1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4" h="1177">
                <a:moveTo>
                  <a:pt x="0" y="0"/>
                </a:moveTo>
                <a:lnTo>
                  <a:pt x="271" y="0"/>
                </a:lnTo>
                <a:lnTo>
                  <a:pt x="271" y="17"/>
                </a:lnTo>
                <a:lnTo>
                  <a:pt x="280" y="17"/>
                </a:lnTo>
                <a:lnTo>
                  <a:pt x="280" y="46"/>
                </a:lnTo>
                <a:lnTo>
                  <a:pt x="287" y="46"/>
                </a:lnTo>
                <a:lnTo>
                  <a:pt x="287" y="65"/>
                </a:lnTo>
                <a:lnTo>
                  <a:pt x="297" y="65"/>
                </a:lnTo>
                <a:lnTo>
                  <a:pt x="297" y="94"/>
                </a:lnTo>
                <a:lnTo>
                  <a:pt x="309" y="94"/>
                </a:lnTo>
                <a:lnTo>
                  <a:pt x="309" y="125"/>
                </a:lnTo>
                <a:lnTo>
                  <a:pt x="316" y="125"/>
                </a:lnTo>
                <a:lnTo>
                  <a:pt x="316" y="135"/>
                </a:lnTo>
                <a:lnTo>
                  <a:pt x="323" y="135"/>
                </a:lnTo>
                <a:lnTo>
                  <a:pt x="385" y="135"/>
                </a:lnTo>
                <a:lnTo>
                  <a:pt x="385" y="149"/>
                </a:lnTo>
                <a:lnTo>
                  <a:pt x="498" y="149"/>
                </a:lnTo>
                <a:lnTo>
                  <a:pt x="498" y="164"/>
                </a:lnTo>
                <a:lnTo>
                  <a:pt x="508" y="164"/>
                </a:lnTo>
                <a:lnTo>
                  <a:pt x="508" y="178"/>
                </a:lnTo>
                <a:lnTo>
                  <a:pt x="551" y="178"/>
                </a:lnTo>
                <a:lnTo>
                  <a:pt x="551" y="185"/>
                </a:lnTo>
                <a:lnTo>
                  <a:pt x="577" y="185"/>
                </a:lnTo>
                <a:lnTo>
                  <a:pt x="577" y="212"/>
                </a:lnTo>
                <a:lnTo>
                  <a:pt x="587" y="212"/>
                </a:lnTo>
                <a:lnTo>
                  <a:pt x="587" y="226"/>
                </a:lnTo>
                <a:lnTo>
                  <a:pt x="591" y="226"/>
                </a:lnTo>
                <a:lnTo>
                  <a:pt x="591" y="255"/>
                </a:lnTo>
                <a:lnTo>
                  <a:pt x="601" y="255"/>
                </a:lnTo>
                <a:lnTo>
                  <a:pt x="601" y="310"/>
                </a:lnTo>
                <a:lnTo>
                  <a:pt x="611" y="310"/>
                </a:lnTo>
                <a:lnTo>
                  <a:pt x="611" y="327"/>
                </a:lnTo>
                <a:lnTo>
                  <a:pt x="620" y="327"/>
                </a:lnTo>
                <a:lnTo>
                  <a:pt x="620" y="344"/>
                </a:lnTo>
                <a:lnTo>
                  <a:pt x="630" y="344"/>
                </a:lnTo>
                <a:lnTo>
                  <a:pt x="630" y="361"/>
                </a:lnTo>
                <a:lnTo>
                  <a:pt x="682" y="361"/>
                </a:lnTo>
                <a:lnTo>
                  <a:pt x="682" y="375"/>
                </a:lnTo>
                <a:lnTo>
                  <a:pt x="778" y="375"/>
                </a:lnTo>
                <a:lnTo>
                  <a:pt x="778" y="389"/>
                </a:lnTo>
                <a:lnTo>
                  <a:pt x="792" y="389"/>
                </a:lnTo>
                <a:lnTo>
                  <a:pt x="792" y="397"/>
                </a:lnTo>
                <a:lnTo>
                  <a:pt x="804" y="397"/>
                </a:lnTo>
                <a:lnTo>
                  <a:pt x="804" y="406"/>
                </a:lnTo>
                <a:lnTo>
                  <a:pt x="833" y="406"/>
                </a:lnTo>
                <a:lnTo>
                  <a:pt x="833" y="421"/>
                </a:lnTo>
                <a:lnTo>
                  <a:pt x="871" y="421"/>
                </a:lnTo>
                <a:lnTo>
                  <a:pt x="871" y="425"/>
                </a:lnTo>
                <a:lnTo>
                  <a:pt x="898" y="425"/>
                </a:lnTo>
                <a:lnTo>
                  <a:pt x="898" y="445"/>
                </a:lnTo>
                <a:lnTo>
                  <a:pt x="912" y="445"/>
                </a:lnTo>
                <a:lnTo>
                  <a:pt x="912" y="466"/>
                </a:lnTo>
                <a:lnTo>
                  <a:pt x="924" y="466"/>
                </a:lnTo>
                <a:lnTo>
                  <a:pt x="924" y="485"/>
                </a:lnTo>
                <a:lnTo>
                  <a:pt x="934" y="485"/>
                </a:lnTo>
                <a:lnTo>
                  <a:pt x="934" y="493"/>
                </a:lnTo>
                <a:lnTo>
                  <a:pt x="1180" y="493"/>
                </a:lnTo>
                <a:lnTo>
                  <a:pt x="1180" y="509"/>
                </a:lnTo>
                <a:lnTo>
                  <a:pt x="1197" y="509"/>
                </a:lnTo>
                <a:lnTo>
                  <a:pt x="1197" y="529"/>
                </a:lnTo>
                <a:lnTo>
                  <a:pt x="1204" y="529"/>
                </a:lnTo>
                <a:lnTo>
                  <a:pt x="1204" y="577"/>
                </a:lnTo>
                <a:lnTo>
                  <a:pt x="1226" y="577"/>
                </a:lnTo>
                <a:lnTo>
                  <a:pt x="1226" y="601"/>
                </a:lnTo>
                <a:lnTo>
                  <a:pt x="1463" y="601"/>
                </a:lnTo>
                <a:lnTo>
                  <a:pt x="1463" y="615"/>
                </a:lnTo>
                <a:lnTo>
                  <a:pt x="1475" y="615"/>
                </a:lnTo>
                <a:lnTo>
                  <a:pt x="1475" y="632"/>
                </a:lnTo>
                <a:lnTo>
                  <a:pt x="1492" y="632"/>
                </a:lnTo>
                <a:lnTo>
                  <a:pt x="1492" y="656"/>
                </a:lnTo>
                <a:lnTo>
                  <a:pt x="1527" y="656"/>
                </a:lnTo>
                <a:lnTo>
                  <a:pt x="1527" y="673"/>
                </a:lnTo>
                <a:lnTo>
                  <a:pt x="1762" y="673"/>
                </a:lnTo>
                <a:lnTo>
                  <a:pt x="1762" y="682"/>
                </a:lnTo>
                <a:lnTo>
                  <a:pt x="1774" y="682"/>
                </a:lnTo>
                <a:lnTo>
                  <a:pt x="1774" y="706"/>
                </a:lnTo>
                <a:lnTo>
                  <a:pt x="1800" y="706"/>
                </a:lnTo>
                <a:lnTo>
                  <a:pt x="1800" y="725"/>
                </a:lnTo>
                <a:lnTo>
                  <a:pt x="1824" y="725"/>
                </a:lnTo>
                <a:lnTo>
                  <a:pt x="1824" y="740"/>
                </a:lnTo>
                <a:lnTo>
                  <a:pt x="1872" y="740"/>
                </a:lnTo>
                <a:lnTo>
                  <a:pt x="1872" y="752"/>
                </a:lnTo>
                <a:lnTo>
                  <a:pt x="2073" y="752"/>
                </a:lnTo>
                <a:lnTo>
                  <a:pt x="2073" y="766"/>
                </a:lnTo>
                <a:lnTo>
                  <a:pt x="2145" y="766"/>
                </a:lnTo>
                <a:lnTo>
                  <a:pt x="2145" y="776"/>
                </a:lnTo>
                <a:lnTo>
                  <a:pt x="2179" y="776"/>
                </a:lnTo>
                <a:lnTo>
                  <a:pt x="2179" y="788"/>
                </a:lnTo>
                <a:lnTo>
                  <a:pt x="2392" y="788"/>
                </a:lnTo>
                <a:lnTo>
                  <a:pt x="2392" y="802"/>
                </a:lnTo>
                <a:lnTo>
                  <a:pt x="2420" y="802"/>
                </a:lnTo>
                <a:lnTo>
                  <a:pt x="2420" y="833"/>
                </a:lnTo>
                <a:lnTo>
                  <a:pt x="2435" y="833"/>
                </a:lnTo>
                <a:lnTo>
                  <a:pt x="2435" y="860"/>
                </a:lnTo>
                <a:lnTo>
                  <a:pt x="3268" y="860"/>
                </a:lnTo>
                <a:lnTo>
                  <a:pt x="3268" y="1177"/>
                </a:lnTo>
                <a:lnTo>
                  <a:pt x="3594" y="1177"/>
                </a:lnTo>
              </a:path>
            </a:pathLst>
          </a:custGeom>
          <a:noFill/>
          <a:ln w="28575" cap="flat">
            <a:solidFill>
              <a:srgbClr val="8B145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grpSp>
        <p:nvGrpSpPr>
          <p:cNvPr id="325" name="Group 6"/>
          <p:cNvGrpSpPr/>
          <p:nvPr/>
        </p:nvGrpSpPr>
        <p:grpSpPr>
          <a:xfrm>
            <a:off x="2032598" y="4205932"/>
            <a:ext cx="5014436" cy="1085905"/>
            <a:chOff x="2107067" y="1433180"/>
            <a:chExt cx="5014436" cy="1085905"/>
          </a:xfrm>
        </p:grpSpPr>
        <p:grpSp>
          <p:nvGrpSpPr>
            <p:cNvPr id="326" name="Group 5"/>
            <p:cNvGrpSpPr/>
            <p:nvPr/>
          </p:nvGrpSpPr>
          <p:grpSpPr>
            <a:xfrm>
              <a:off x="2107067" y="1433180"/>
              <a:ext cx="2391944" cy="843323"/>
              <a:chOff x="2107067" y="1433180"/>
              <a:chExt cx="2391944" cy="843323"/>
            </a:xfrm>
          </p:grpSpPr>
          <p:grpSp>
            <p:nvGrpSpPr>
              <p:cNvPr id="357" name="Group 3"/>
              <p:cNvGrpSpPr/>
              <p:nvPr/>
            </p:nvGrpSpPr>
            <p:grpSpPr>
              <a:xfrm>
                <a:off x="2107067" y="1433180"/>
                <a:ext cx="1034268" cy="498288"/>
                <a:chOff x="2107067" y="1433180"/>
                <a:chExt cx="1034268" cy="498288"/>
              </a:xfrm>
            </p:grpSpPr>
            <p:sp>
              <p:nvSpPr>
                <p:cNvPr id="371" name="Line 35"/>
                <p:cNvSpPr>
                  <a:spLocks noChangeShapeType="1"/>
                </p:cNvSpPr>
                <p:nvPr/>
              </p:nvSpPr>
              <p:spPr bwMode="auto">
                <a:xfrm>
                  <a:off x="3021457" y="1810092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2" name="Line 14"/>
                <p:cNvSpPr>
                  <a:spLocks noChangeShapeType="1"/>
                </p:cNvSpPr>
                <p:nvPr/>
              </p:nvSpPr>
              <p:spPr bwMode="auto">
                <a:xfrm>
                  <a:off x="2107067" y="1433180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Line 16"/>
                <p:cNvSpPr>
                  <a:spLocks noChangeShapeType="1"/>
                </p:cNvSpPr>
                <p:nvPr/>
              </p:nvSpPr>
              <p:spPr bwMode="auto">
                <a:xfrm>
                  <a:off x="2747481" y="1608641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4" name="Line 17"/>
                <p:cNvSpPr>
                  <a:spLocks noChangeShapeType="1"/>
                </p:cNvSpPr>
                <p:nvPr/>
              </p:nvSpPr>
              <p:spPr bwMode="auto">
                <a:xfrm>
                  <a:off x="2962019" y="164161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5" name="Line 37"/>
                <p:cNvSpPr>
                  <a:spLocks noChangeShapeType="1"/>
                </p:cNvSpPr>
                <p:nvPr/>
              </p:nvSpPr>
              <p:spPr bwMode="auto">
                <a:xfrm>
                  <a:off x="2983777" y="1715803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6" name="Line 53"/>
                <p:cNvSpPr>
                  <a:spLocks noChangeShapeType="1"/>
                </p:cNvSpPr>
                <p:nvPr/>
              </p:nvSpPr>
              <p:spPr bwMode="auto">
                <a:xfrm>
                  <a:off x="3141335" y="1859468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7" name="Line 54"/>
                <p:cNvSpPr>
                  <a:spLocks noChangeShapeType="1"/>
                </p:cNvSpPr>
                <p:nvPr/>
              </p:nvSpPr>
              <p:spPr bwMode="auto">
                <a:xfrm>
                  <a:off x="2620999" y="159097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8" name="Line 55"/>
                <p:cNvSpPr>
                  <a:spLocks noChangeShapeType="1"/>
                </p:cNvSpPr>
                <p:nvPr/>
              </p:nvSpPr>
              <p:spPr bwMode="auto">
                <a:xfrm>
                  <a:off x="2440082" y="1433180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9" name="Line 37"/>
                <p:cNvSpPr>
                  <a:spLocks noChangeShapeType="1"/>
                </p:cNvSpPr>
                <p:nvPr/>
              </p:nvSpPr>
              <p:spPr bwMode="auto">
                <a:xfrm>
                  <a:off x="2488475" y="1514818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8" name="Group 4"/>
              <p:cNvGrpSpPr/>
              <p:nvPr/>
            </p:nvGrpSpPr>
            <p:grpSpPr>
              <a:xfrm>
                <a:off x="3487158" y="1933062"/>
                <a:ext cx="1011853" cy="343441"/>
                <a:chOff x="3487158" y="1933062"/>
                <a:chExt cx="1011853" cy="343441"/>
              </a:xfrm>
            </p:grpSpPr>
            <p:sp>
              <p:nvSpPr>
                <p:cNvPr id="359" name="Line 50"/>
                <p:cNvSpPr>
                  <a:spLocks noChangeShapeType="1"/>
                </p:cNvSpPr>
                <p:nvPr/>
              </p:nvSpPr>
              <p:spPr bwMode="auto">
                <a:xfrm>
                  <a:off x="3961263" y="2030302"/>
                  <a:ext cx="0" cy="36505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0" name="Line 51"/>
                <p:cNvSpPr>
                  <a:spLocks noChangeShapeType="1"/>
                </p:cNvSpPr>
                <p:nvPr/>
              </p:nvSpPr>
              <p:spPr bwMode="auto">
                <a:xfrm>
                  <a:off x="3934046" y="2030302"/>
                  <a:ext cx="0" cy="36505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1" name="Line 50"/>
                <p:cNvSpPr>
                  <a:spLocks noChangeShapeType="1"/>
                </p:cNvSpPr>
                <p:nvPr/>
              </p:nvSpPr>
              <p:spPr bwMode="auto">
                <a:xfrm>
                  <a:off x="3962664" y="2012554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2" name="Line 51"/>
                <p:cNvSpPr>
                  <a:spLocks noChangeShapeType="1"/>
                </p:cNvSpPr>
                <p:nvPr/>
              </p:nvSpPr>
              <p:spPr bwMode="auto">
                <a:xfrm>
                  <a:off x="3935447" y="2012554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3" name="Line 18"/>
                <p:cNvSpPr>
                  <a:spLocks noChangeShapeType="1"/>
                </p:cNvSpPr>
                <p:nvPr/>
              </p:nvSpPr>
              <p:spPr bwMode="auto">
                <a:xfrm>
                  <a:off x="4468591" y="2176239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4" name="Line 19"/>
                <p:cNvSpPr>
                  <a:spLocks noChangeShapeType="1"/>
                </p:cNvSpPr>
                <p:nvPr/>
              </p:nvSpPr>
              <p:spPr bwMode="auto">
                <a:xfrm>
                  <a:off x="4499011" y="220450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5" name="Line 36"/>
                <p:cNvSpPr>
                  <a:spLocks noChangeShapeType="1"/>
                </p:cNvSpPr>
                <p:nvPr/>
              </p:nvSpPr>
              <p:spPr bwMode="auto">
                <a:xfrm>
                  <a:off x="3487158" y="1961919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6" name="Line 49"/>
                <p:cNvSpPr>
                  <a:spLocks noChangeShapeType="1"/>
                </p:cNvSpPr>
                <p:nvPr/>
              </p:nvSpPr>
              <p:spPr bwMode="auto">
                <a:xfrm>
                  <a:off x="4169198" y="2142090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7" name="Line 52"/>
                <p:cNvSpPr>
                  <a:spLocks noChangeShapeType="1"/>
                </p:cNvSpPr>
                <p:nvPr/>
              </p:nvSpPr>
              <p:spPr bwMode="auto">
                <a:xfrm>
                  <a:off x="3520779" y="193365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8" name="Line 52"/>
                <p:cNvSpPr>
                  <a:spLocks noChangeShapeType="1"/>
                </p:cNvSpPr>
                <p:nvPr/>
              </p:nvSpPr>
              <p:spPr bwMode="auto">
                <a:xfrm>
                  <a:off x="3502736" y="1933062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9" name="Line 36"/>
                <p:cNvSpPr>
                  <a:spLocks noChangeShapeType="1"/>
                </p:cNvSpPr>
                <p:nvPr/>
              </p:nvSpPr>
              <p:spPr bwMode="auto">
                <a:xfrm>
                  <a:off x="3488449" y="1984847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0" name="Line 36"/>
                <p:cNvSpPr>
                  <a:spLocks noChangeShapeType="1"/>
                </p:cNvSpPr>
                <p:nvPr/>
              </p:nvSpPr>
              <p:spPr bwMode="auto">
                <a:xfrm>
                  <a:off x="3961263" y="2142090"/>
                  <a:ext cx="72000" cy="0"/>
                </a:xfrm>
                <a:prstGeom prst="line">
                  <a:avLst/>
                </a:prstGeom>
                <a:noFill/>
                <a:ln w="7620" cap="flat">
                  <a:solidFill>
                    <a:srgbClr val="8B1458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27" name="Group 2"/>
            <p:cNvGrpSpPr/>
            <p:nvPr/>
          </p:nvGrpSpPr>
          <p:grpSpPr>
            <a:xfrm>
              <a:off x="4934484" y="2262037"/>
              <a:ext cx="691654" cy="172262"/>
              <a:chOff x="4934484" y="2262037"/>
              <a:chExt cx="691654" cy="172262"/>
            </a:xfrm>
          </p:grpSpPr>
          <p:sp>
            <p:nvSpPr>
              <p:cNvPr id="349" name="Line 48"/>
              <p:cNvSpPr>
                <a:spLocks noChangeShapeType="1"/>
              </p:cNvSpPr>
              <p:nvPr/>
            </p:nvSpPr>
            <p:spPr bwMode="auto">
              <a:xfrm>
                <a:off x="5025951" y="2321167"/>
                <a:ext cx="0" cy="36505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50" name="Line 44"/>
              <p:cNvSpPr>
                <a:spLocks noChangeShapeType="1"/>
              </p:cNvSpPr>
              <p:nvPr/>
            </p:nvSpPr>
            <p:spPr bwMode="auto">
              <a:xfrm>
                <a:off x="5626138" y="23622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51" name="Line 45"/>
              <p:cNvSpPr>
                <a:spLocks noChangeShapeType="1"/>
              </p:cNvSpPr>
              <p:nvPr/>
            </p:nvSpPr>
            <p:spPr bwMode="auto">
              <a:xfrm>
                <a:off x="5434014" y="2334037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52" name="Line 46"/>
              <p:cNvSpPr>
                <a:spLocks noChangeShapeType="1"/>
              </p:cNvSpPr>
              <p:nvPr/>
            </p:nvSpPr>
            <p:spPr bwMode="auto">
              <a:xfrm>
                <a:off x="5400392" y="231755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53" name="Line 47"/>
              <p:cNvSpPr>
                <a:spLocks noChangeShapeType="1"/>
              </p:cNvSpPr>
              <p:nvPr/>
            </p:nvSpPr>
            <p:spPr bwMode="auto">
              <a:xfrm>
                <a:off x="5051367" y="230341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54" name="Line 48"/>
              <p:cNvSpPr>
                <a:spLocks noChangeShapeType="1"/>
              </p:cNvSpPr>
              <p:nvPr/>
            </p:nvSpPr>
            <p:spPr bwMode="auto">
              <a:xfrm>
                <a:off x="5027352" y="230341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55" name="Line 48"/>
              <p:cNvSpPr>
                <a:spLocks noChangeShapeType="1"/>
              </p:cNvSpPr>
              <p:nvPr/>
            </p:nvSpPr>
            <p:spPr bwMode="auto">
              <a:xfrm>
                <a:off x="4985412" y="2285672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56" name="Line 48"/>
              <p:cNvSpPr>
                <a:spLocks noChangeShapeType="1"/>
              </p:cNvSpPr>
              <p:nvPr/>
            </p:nvSpPr>
            <p:spPr bwMode="auto">
              <a:xfrm>
                <a:off x="4934484" y="2262037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8" name="Group 1"/>
            <p:cNvGrpSpPr/>
            <p:nvPr/>
          </p:nvGrpSpPr>
          <p:grpSpPr>
            <a:xfrm>
              <a:off x="5840677" y="2359945"/>
              <a:ext cx="1280826" cy="159140"/>
              <a:chOff x="5840677" y="2359945"/>
              <a:chExt cx="1280826" cy="159140"/>
            </a:xfrm>
          </p:grpSpPr>
          <p:sp>
            <p:nvSpPr>
              <p:cNvPr id="329" name="Line 20"/>
              <p:cNvSpPr>
                <a:spLocks noChangeShapeType="1"/>
              </p:cNvSpPr>
              <p:nvPr/>
            </p:nvSpPr>
            <p:spPr bwMode="auto">
              <a:xfrm>
                <a:off x="5901516" y="235994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0" name="Line 21"/>
              <p:cNvSpPr>
                <a:spLocks noChangeShapeType="1"/>
              </p:cNvSpPr>
              <p:nvPr/>
            </p:nvSpPr>
            <p:spPr bwMode="auto">
              <a:xfrm>
                <a:off x="5928733" y="23764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1" name="Line 22"/>
              <p:cNvSpPr>
                <a:spLocks noChangeShapeType="1"/>
              </p:cNvSpPr>
              <p:nvPr/>
            </p:nvSpPr>
            <p:spPr bwMode="auto">
              <a:xfrm>
                <a:off x="5936739" y="23764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2" name="Line 23"/>
              <p:cNvSpPr>
                <a:spLocks noChangeShapeType="1"/>
              </p:cNvSpPr>
              <p:nvPr/>
            </p:nvSpPr>
            <p:spPr bwMode="auto">
              <a:xfrm>
                <a:off x="6019992" y="24447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3" name="Line 24"/>
              <p:cNvSpPr>
                <a:spLocks noChangeShapeType="1"/>
              </p:cNvSpPr>
              <p:nvPr/>
            </p:nvSpPr>
            <p:spPr bwMode="auto">
              <a:xfrm>
                <a:off x="5890308" y="235994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4" name="Line 25"/>
              <p:cNvSpPr>
                <a:spLocks noChangeShapeType="1"/>
              </p:cNvSpPr>
              <p:nvPr/>
            </p:nvSpPr>
            <p:spPr bwMode="auto">
              <a:xfrm>
                <a:off x="6184898" y="24447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5" name="Line 26"/>
              <p:cNvSpPr>
                <a:spLocks noChangeShapeType="1"/>
              </p:cNvSpPr>
              <p:nvPr/>
            </p:nvSpPr>
            <p:spPr bwMode="auto">
              <a:xfrm>
                <a:off x="6453872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6" name="Line 27"/>
              <p:cNvSpPr>
                <a:spLocks noChangeShapeType="1"/>
              </p:cNvSpPr>
              <p:nvPr/>
            </p:nvSpPr>
            <p:spPr bwMode="auto">
              <a:xfrm>
                <a:off x="6618779" y="2444731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7" name="Line 28"/>
              <p:cNvSpPr>
                <a:spLocks noChangeShapeType="1"/>
              </p:cNvSpPr>
              <p:nvPr/>
            </p:nvSpPr>
            <p:spPr bwMode="auto">
              <a:xfrm>
                <a:off x="5871096" y="23622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8" name="Line 29"/>
              <p:cNvSpPr>
                <a:spLocks noChangeShapeType="1"/>
              </p:cNvSpPr>
              <p:nvPr/>
            </p:nvSpPr>
            <p:spPr bwMode="auto">
              <a:xfrm>
                <a:off x="6894156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39" name="Line 30"/>
              <p:cNvSpPr>
                <a:spLocks noChangeShapeType="1"/>
              </p:cNvSpPr>
              <p:nvPr/>
            </p:nvSpPr>
            <p:spPr bwMode="auto">
              <a:xfrm>
                <a:off x="6913369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40" name="Line 31"/>
              <p:cNvSpPr>
                <a:spLocks noChangeShapeType="1"/>
              </p:cNvSpPr>
              <p:nvPr/>
            </p:nvSpPr>
            <p:spPr bwMode="auto">
              <a:xfrm>
                <a:off x="6932581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41" name="Line 32"/>
              <p:cNvSpPr>
                <a:spLocks noChangeShapeType="1"/>
              </p:cNvSpPr>
              <p:nvPr/>
            </p:nvSpPr>
            <p:spPr bwMode="auto">
              <a:xfrm>
                <a:off x="7067068" y="244473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42" name="Line 33"/>
              <p:cNvSpPr>
                <a:spLocks noChangeShapeType="1"/>
              </p:cNvSpPr>
              <p:nvPr/>
            </p:nvSpPr>
            <p:spPr bwMode="auto">
              <a:xfrm>
                <a:off x="7121503" y="244473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43" name="Line 39"/>
              <p:cNvSpPr>
                <a:spLocks noChangeShapeType="1"/>
              </p:cNvSpPr>
              <p:nvPr/>
            </p:nvSpPr>
            <p:spPr bwMode="auto">
              <a:xfrm>
                <a:off x="6849327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44" name="Line 40"/>
              <p:cNvSpPr>
                <a:spLocks noChangeShapeType="1"/>
              </p:cNvSpPr>
              <p:nvPr/>
            </p:nvSpPr>
            <p:spPr bwMode="auto">
              <a:xfrm>
                <a:off x="6863736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45" name="Line 41"/>
              <p:cNvSpPr>
                <a:spLocks noChangeShapeType="1"/>
              </p:cNvSpPr>
              <p:nvPr/>
            </p:nvSpPr>
            <p:spPr bwMode="auto">
              <a:xfrm>
                <a:off x="6882949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46" name="Line 42"/>
              <p:cNvSpPr>
                <a:spLocks noChangeShapeType="1"/>
              </p:cNvSpPr>
              <p:nvPr/>
            </p:nvSpPr>
            <p:spPr bwMode="auto">
              <a:xfrm>
                <a:off x="6836519" y="2447085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47" name="Line 43"/>
              <p:cNvSpPr>
                <a:spLocks noChangeShapeType="1"/>
              </p:cNvSpPr>
              <p:nvPr/>
            </p:nvSpPr>
            <p:spPr bwMode="auto">
              <a:xfrm>
                <a:off x="5840677" y="23622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48" name="Line 25"/>
              <p:cNvSpPr>
                <a:spLocks noChangeShapeType="1"/>
              </p:cNvSpPr>
              <p:nvPr/>
            </p:nvSpPr>
            <p:spPr bwMode="auto">
              <a:xfrm>
                <a:off x="6189660" y="2444730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rgbClr val="8B145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80" name="Group 11"/>
          <p:cNvGrpSpPr/>
          <p:nvPr/>
        </p:nvGrpSpPr>
        <p:grpSpPr>
          <a:xfrm>
            <a:off x="2392829" y="4295430"/>
            <a:ext cx="4374022" cy="1686475"/>
            <a:chOff x="2467298" y="1522678"/>
            <a:chExt cx="4374022" cy="1686475"/>
          </a:xfrm>
        </p:grpSpPr>
        <p:grpSp>
          <p:nvGrpSpPr>
            <p:cNvPr id="381" name="Group 10"/>
            <p:cNvGrpSpPr/>
            <p:nvPr/>
          </p:nvGrpSpPr>
          <p:grpSpPr>
            <a:xfrm>
              <a:off x="4479301" y="3060417"/>
              <a:ext cx="2362019" cy="148736"/>
              <a:chOff x="4479301" y="3060417"/>
              <a:chExt cx="2362019" cy="148736"/>
            </a:xfrm>
          </p:grpSpPr>
          <p:sp>
            <p:nvSpPr>
              <p:cNvPr id="397" name="Line 13"/>
              <p:cNvSpPr>
                <a:spLocks noChangeShapeType="1"/>
              </p:cNvSpPr>
              <p:nvPr/>
            </p:nvSpPr>
            <p:spPr bwMode="auto">
              <a:xfrm>
                <a:off x="5479041" y="3106620"/>
                <a:ext cx="0" cy="36505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98" name="Line 6"/>
              <p:cNvSpPr>
                <a:spLocks noChangeShapeType="1"/>
              </p:cNvSpPr>
              <p:nvPr/>
            </p:nvSpPr>
            <p:spPr bwMode="auto">
              <a:xfrm>
                <a:off x="5931933" y="31347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399" name="Line 7"/>
              <p:cNvSpPr>
                <a:spLocks noChangeShapeType="1"/>
              </p:cNvSpPr>
              <p:nvPr/>
            </p:nvSpPr>
            <p:spPr bwMode="auto">
              <a:xfrm>
                <a:off x="5955949" y="31347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400" name="Line 8"/>
              <p:cNvSpPr>
                <a:spLocks noChangeShapeType="1"/>
              </p:cNvSpPr>
              <p:nvPr/>
            </p:nvSpPr>
            <p:spPr bwMode="auto">
              <a:xfrm>
                <a:off x="6437860" y="3134799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401" name="Line 9"/>
              <p:cNvSpPr>
                <a:spLocks noChangeShapeType="1"/>
              </p:cNvSpPr>
              <p:nvPr/>
            </p:nvSpPr>
            <p:spPr bwMode="auto">
              <a:xfrm>
                <a:off x="6810901" y="3137153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402" name="Line 10"/>
              <p:cNvSpPr>
                <a:spLocks noChangeShapeType="1"/>
              </p:cNvSpPr>
              <p:nvPr/>
            </p:nvSpPr>
            <p:spPr bwMode="auto">
              <a:xfrm>
                <a:off x="6841320" y="3137153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403" name="Line 11"/>
              <p:cNvSpPr>
                <a:spLocks noChangeShapeType="1"/>
              </p:cNvSpPr>
              <p:nvPr/>
            </p:nvSpPr>
            <p:spPr bwMode="auto">
              <a:xfrm>
                <a:off x="5871094" y="3134798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404" name="Line 12"/>
              <p:cNvSpPr>
                <a:spLocks noChangeShapeType="1"/>
              </p:cNvSpPr>
              <p:nvPr/>
            </p:nvSpPr>
            <p:spPr bwMode="auto">
              <a:xfrm>
                <a:off x="5890307" y="3134798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405" name="Line 13"/>
              <p:cNvSpPr>
                <a:spLocks noChangeShapeType="1"/>
              </p:cNvSpPr>
              <p:nvPr/>
            </p:nvSpPr>
            <p:spPr bwMode="auto">
              <a:xfrm>
                <a:off x="5480442" y="3088872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406" name="Line 13"/>
              <p:cNvSpPr>
                <a:spLocks noChangeShapeType="1"/>
              </p:cNvSpPr>
              <p:nvPr/>
            </p:nvSpPr>
            <p:spPr bwMode="auto">
              <a:xfrm>
                <a:off x="5465940" y="3088872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  <p:sp>
            <p:nvSpPr>
              <p:cNvPr id="407" name="Line 13"/>
              <p:cNvSpPr>
                <a:spLocks noChangeShapeType="1"/>
              </p:cNvSpPr>
              <p:nvPr/>
            </p:nvSpPr>
            <p:spPr bwMode="auto">
              <a:xfrm>
                <a:off x="4479301" y="3060417"/>
                <a:ext cx="0" cy="72000"/>
              </a:xfrm>
              <a:prstGeom prst="line">
                <a:avLst/>
              </a:prstGeom>
              <a:noFill/>
              <a:ln w="7620" cap="flat">
                <a:solidFill>
                  <a:schemeClr val="bg1">
                    <a:lumMod val="6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GB" sz="110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2" name="Group 9"/>
            <p:cNvGrpSpPr/>
            <p:nvPr/>
          </p:nvGrpSpPr>
          <p:grpSpPr>
            <a:xfrm>
              <a:off x="2467298" y="1522678"/>
              <a:ext cx="1058283" cy="1511015"/>
              <a:chOff x="2467298" y="1522678"/>
              <a:chExt cx="1058283" cy="1511015"/>
            </a:xfrm>
          </p:grpSpPr>
          <p:grpSp>
            <p:nvGrpSpPr>
              <p:cNvPr id="383" name="Group 8"/>
              <p:cNvGrpSpPr/>
              <p:nvPr/>
            </p:nvGrpSpPr>
            <p:grpSpPr>
              <a:xfrm>
                <a:off x="2985457" y="2473302"/>
                <a:ext cx="540124" cy="560391"/>
                <a:chOff x="2985457" y="2473302"/>
                <a:chExt cx="540124" cy="560391"/>
              </a:xfrm>
            </p:grpSpPr>
            <p:sp>
              <p:nvSpPr>
                <p:cNvPr id="391" name="Line 56"/>
                <p:cNvSpPr>
                  <a:spLocks noChangeShapeType="1"/>
                </p:cNvSpPr>
                <p:nvPr/>
              </p:nvSpPr>
              <p:spPr bwMode="auto">
                <a:xfrm>
                  <a:off x="3525581" y="296169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2" name="Line 56"/>
                <p:cNvSpPr>
                  <a:spLocks noChangeShapeType="1"/>
                </p:cNvSpPr>
                <p:nvPr/>
              </p:nvSpPr>
              <p:spPr bwMode="auto">
                <a:xfrm>
                  <a:off x="3512586" y="296169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3" name="Line 56"/>
                <p:cNvSpPr>
                  <a:spLocks noChangeShapeType="1"/>
                </p:cNvSpPr>
                <p:nvPr/>
              </p:nvSpPr>
              <p:spPr bwMode="auto">
                <a:xfrm>
                  <a:off x="3285075" y="2845093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4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3057457" y="2772792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5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3021457" y="2437302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3046247" y="254207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84" name="Group 7"/>
              <p:cNvGrpSpPr/>
              <p:nvPr/>
            </p:nvGrpSpPr>
            <p:grpSpPr>
              <a:xfrm>
                <a:off x="2467298" y="1522678"/>
                <a:ext cx="462972" cy="811359"/>
                <a:chOff x="2467298" y="1522678"/>
                <a:chExt cx="462972" cy="811359"/>
              </a:xfrm>
            </p:grpSpPr>
            <p:sp>
              <p:nvSpPr>
                <p:cNvPr id="385" name="Line 57"/>
                <p:cNvSpPr>
                  <a:spLocks noChangeShapeType="1"/>
                </p:cNvSpPr>
                <p:nvPr/>
              </p:nvSpPr>
              <p:spPr bwMode="auto">
                <a:xfrm>
                  <a:off x="2467298" y="1522678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6" name="Line 56"/>
                <p:cNvSpPr>
                  <a:spLocks noChangeShapeType="1"/>
                </p:cNvSpPr>
                <p:nvPr/>
              </p:nvSpPr>
              <p:spPr bwMode="auto">
                <a:xfrm>
                  <a:off x="2930270" y="226203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7" name="Line 56"/>
                <p:cNvSpPr>
                  <a:spLocks noChangeShapeType="1"/>
                </p:cNvSpPr>
                <p:nvPr/>
              </p:nvSpPr>
              <p:spPr bwMode="auto">
                <a:xfrm>
                  <a:off x="2849308" y="2176239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8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2579821" y="2047738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9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2596475" y="2102892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0" name="Line 56"/>
                <p:cNvSpPr>
                  <a:spLocks noChangeShapeType="1"/>
                </p:cNvSpPr>
                <p:nvPr/>
              </p:nvSpPr>
              <p:spPr bwMode="auto">
                <a:xfrm rot="5400000">
                  <a:off x="2549197" y="1626977"/>
                  <a:ext cx="0" cy="72000"/>
                </a:xfrm>
                <a:prstGeom prst="line">
                  <a:avLst/>
                </a:prstGeom>
                <a:noFill/>
                <a:ln w="7620" cap="flat">
                  <a:solidFill>
                    <a:schemeClr val="bg1">
                      <a:lumMod val="65000"/>
                    </a:schemeClr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GB" sz="1100"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408" name="Freeform 247"/>
          <p:cNvSpPr>
            <a:spLocks/>
          </p:cNvSpPr>
          <p:nvPr/>
        </p:nvSpPr>
        <p:spPr bwMode="auto">
          <a:xfrm>
            <a:off x="2015186" y="4246054"/>
            <a:ext cx="4791892" cy="1698085"/>
          </a:xfrm>
          <a:custGeom>
            <a:avLst/>
            <a:gdLst>
              <a:gd name="T0" fmla="*/ 0 w 2993"/>
              <a:gd name="T1" fmla="*/ 0 h 1442"/>
              <a:gd name="T2" fmla="*/ 106 w 2993"/>
              <a:gd name="T3" fmla="*/ 0 h 1442"/>
              <a:gd name="T4" fmla="*/ 106 w 2993"/>
              <a:gd name="T5" fmla="*/ 17 h 1442"/>
              <a:gd name="T6" fmla="*/ 134 w 2993"/>
              <a:gd name="T7" fmla="*/ 17 h 1442"/>
              <a:gd name="T8" fmla="*/ 134 w 2993"/>
              <a:gd name="T9" fmla="*/ 33 h 1442"/>
              <a:gd name="T10" fmla="*/ 206 w 2993"/>
              <a:gd name="T11" fmla="*/ 33 h 1442"/>
              <a:gd name="T12" fmla="*/ 228 w 2993"/>
              <a:gd name="T13" fmla="*/ 33 h 1442"/>
              <a:gd name="T14" fmla="*/ 228 w 2993"/>
              <a:gd name="T15" fmla="*/ 74 h 1442"/>
              <a:gd name="T16" fmla="*/ 278 w 2993"/>
              <a:gd name="T17" fmla="*/ 74 h 1442"/>
              <a:gd name="T18" fmla="*/ 278 w 2993"/>
              <a:gd name="T19" fmla="*/ 158 h 1442"/>
              <a:gd name="T20" fmla="*/ 292 w 2993"/>
              <a:gd name="T21" fmla="*/ 158 h 1442"/>
              <a:gd name="T22" fmla="*/ 292 w 2993"/>
              <a:gd name="T23" fmla="*/ 209 h 1442"/>
              <a:gd name="T24" fmla="*/ 302 w 2993"/>
              <a:gd name="T25" fmla="*/ 209 h 1442"/>
              <a:gd name="T26" fmla="*/ 302 w 2993"/>
              <a:gd name="T27" fmla="*/ 518 h 1442"/>
              <a:gd name="T28" fmla="*/ 312 w 2993"/>
              <a:gd name="T29" fmla="*/ 518 h 1442"/>
              <a:gd name="T30" fmla="*/ 312 w 2993"/>
              <a:gd name="T31" fmla="*/ 581 h 1442"/>
              <a:gd name="T32" fmla="*/ 331 w 2993"/>
              <a:gd name="T33" fmla="*/ 581 h 1442"/>
              <a:gd name="T34" fmla="*/ 331 w 2993"/>
              <a:gd name="T35" fmla="*/ 600 h 1442"/>
              <a:gd name="T36" fmla="*/ 360 w 2993"/>
              <a:gd name="T37" fmla="*/ 600 h 1442"/>
              <a:gd name="T38" fmla="*/ 360 w 2993"/>
              <a:gd name="T39" fmla="*/ 634 h 1442"/>
              <a:gd name="T40" fmla="*/ 482 w 2993"/>
              <a:gd name="T41" fmla="*/ 634 h 1442"/>
              <a:gd name="T42" fmla="*/ 482 w 2993"/>
              <a:gd name="T43" fmla="*/ 660 h 1442"/>
              <a:gd name="T44" fmla="*/ 508 w 2993"/>
              <a:gd name="T45" fmla="*/ 660 h 1442"/>
              <a:gd name="T46" fmla="*/ 508 w 2993"/>
              <a:gd name="T47" fmla="*/ 698 h 1442"/>
              <a:gd name="T48" fmla="*/ 525 w 2993"/>
              <a:gd name="T49" fmla="*/ 698 h 1442"/>
              <a:gd name="T50" fmla="*/ 525 w 2993"/>
              <a:gd name="T51" fmla="*/ 725 h 1442"/>
              <a:gd name="T52" fmla="*/ 546 w 2993"/>
              <a:gd name="T53" fmla="*/ 725 h 1442"/>
              <a:gd name="T54" fmla="*/ 546 w 2993"/>
              <a:gd name="T55" fmla="*/ 754 h 1442"/>
              <a:gd name="T56" fmla="*/ 580 w 2993"/>
              <a:gd name="T57" fmla="*/ 754 h 1442"/>
              <a:gd name="T58" fmla="*/ 580 w 2993"/>
              <a:gd name="T59" fmla="*/ 850 h 1442"/>
              <a:gd name="T60" fmla="*/ 592 w 2993"/>
              <a:gd name="T61" fmla="*/ 850 h 1442"/>
              <a:gd name="T62" fmla="*/ 592 w 2993"/>
              <a:gd name="T63" fmla="*/ 926 h 1442"/>
              <a:gd name="T64" fmla="*/ 604 w 2993"/>
              <a:gd name="T65" fmla="*/ 926 h 1442"/>
              <a:gd name="T66" fmla="*/ 604 w 2993"/>
              <a:gd name="T67" fmla="*/ 1133 h 1442"/>
              <a:gd name="T68" fmla="*/ 620 w 2993"/>
              <a:gd name="T69" fmla="*/ 1133 h 1442"/>
              <a:gd name="T70" fmla="*/ 620 w 2993"/>
              <a:gd name="T71" fmla="*/ 1174 h 1442"/>
              <a:gd name="T72" fmla="*/ 640 w 2993"/>
              <a:gd name="T73" fmla="*/ 1174 h 1442"/>
              <a:gd name="T74" fmla="*/ 640 w 2993"/>
              <a:gd name="T75" fmla="*/ 1195 h 1442"/>
              <a:gd name="T76" fmla="*/ 819 w 2993"/>
              <a:gd name="T77" fmla="*/ 1195 h 1442"/>
              <a:gd name="T78" fmla="*/ 819 w 2993"/>
              <a:gd name="T79" fmla="*/ 1222 h 1442"/>
              <a:gd name="T80" fmla="*/ 836 w 2993"/>
              <a:gd name="T81" fmla="*/ 1222 h 1442"/>
              <a:gd name="T82" fmla="*/ 836 w 2993"/>
              <a:gd name="T83" fmla="*/ 1246 h 1442"/>
              <a:gd name="T84" fmla="*/ 867 w 2993"/>
              <a:gd name="T85" fmla="*/ 1246 h 1442"/>
              <a:gd name="T86" fmla="*/ 867 w 2993"/>
              <a:gd name="T87" fmla="*/ 1296 h 1442"/>
              <a:gd name="T88" fmla="*/ 913 w 2993"/>
              <a:gd name="T89" fmla="*/ 1296 h 1442"/>
              <a:gd name="T90" fmla="*/ 913 w 2993"/>
              <a:gd name="T91" fmla="*/ 1320 h 1442"/>
              <a:gd name="T92" fmla="*/ 1097 w 2993"/>
              <a:gd name="T93" fmla="*/ 1320 h 1442"/>
              <a:gd name="T94" fmla="*/ 1097 w 2993"/>
              <a:gd name="T95" fmla="*/ 1344 h 1442"/>
              <a:gd name="T96" fmla="*/ 1183 w 2993"/>
              <a:gd name="T97" fmla="*/ 1344 h 1442"/>
              <a:gd name="T98" fmla="*/ 1183 w 2993"/>
              <a:gd name="T99" fmla="*/ 1375 h 1442"/>
              <a:gd name="T100" fmla="*/ 1494 w 2993"/>
              <a:gd name="T101" fmla="*/ 1375 h 1442"/>
              <a:gd name="T102" fmla="*/ 1494 w 2993"/>
              <a:gd name="T103" fmla="*/ 1404 h 1442"/>
              <a:gd name="T104" fmla="*/ 2153 w 2993"/>
              <a:gd name="T105" fmla="*/ 1404 h 1442"/>
              <a:gd name="T106" fmla="*/ 2153 w 2993"/>
              <a:gd name="T107" fmla="*/ 1442 h 1442"/>
              <a:gd name="T108" fmla="*/ 2993 w 2993"/>
              <a:gd name="T109" fmla="*/ 1442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93" h="1442">
                <a:moveTo>
                  <a:pt x="0" y="0"/>
                </a:moveTo>
                <a:lnTo>
                  <a:pt x="106" y="0"/>
                </a:lnTo>
                <a:lnTo>
                  <a:pt x="106" y="17"/>
                </a:lnTo>
                <a:lnTo>
                  <a:pt x="134" y="17"/>
                </a:lnTo>
                <a:lnTo>
                  <a:pt x="134" y="33"/>
                </a:lnTo>
                <a:lnTo>
                  <a:pt x="206" y="33"/>
                </a:lnTo>
                <a:lnTo>
                  <a:pt x="228" y="33"/>
                </a:lnTo>
                <a:lnTo>
                  <a:pt x="228" y="74"/>
                </a:lnTo>
                <a:lnTo>
                  <a:pt x="278" y="74"/>
                </a:lnTo>
                <a:lnTo>
                  <a:pt x="278" y="158"/>
                </a:lnTo>
                <a:lnTo>
                  <a:pt x="292" y="158"/>
                </a:lnTo>
                <a:lnTo>
                  <a:pt x="292" y="209"/>
                </a:lnTo>
                <a:lnTo>
                  <a:pt x="302" y="209"/>
                </a:lnTo>
                <a:lnTo>
                  <a:pt x="302" y="518"/>
                </a:lnTo>
                <a:lnTo>
                  <a:pt x="312" y="518"/>
                </a:lnTo>
                <a:lnTo>
                  <a:pt x="312" y="581"/>
                </a:lnTo>
                <a:lnTo>
                  <a:pt x="331" y="581"/>
                </a:lnTo>
                <a:lnTo>
                  <a:pt x="331" y="600"/>
                </a:lnTo>
                <a:lnTo>
                  <a:pt x="360" y="600"/>
                </a:lnTo>
                <a:lnTo>
                  <a:pt x="360" y="634"/>
                </a:lnTo>
                <a:lnTo>
                  <a:pt x="482" y="634"/>
                </a:lnTo>
                <a:lnTo>
                  <a:pt x="482" y="660"/>
                </a:lnTo>
                <a:lnTo>
                  <a:pt x="508" y="660"/>
                </a:lnTo>
                <a:lnTo>
                  <a:pt x="508" y="698"/>
                </a:lnTo>
                <a:lnTo>
                  <a:pt x="525" y="698"/>
                </a:lnTo>
                <a:lnTo>
                  <a:pt x="525" y="725"/>
                </a:lnTo>
                <a:lnTo>
                  <a:pt x="546" y="725"/>
                </a:lnTo>
                <a:lnTo>
                  <a:pt x="546" y="754"/>
                </a:lnTo>
                <a:lnTo>
                  <a:pt x="580" y="754"/>
                </a:lnTo>
                <a:lnTo>
                  <a:pt x="580" y="850"/>
                </a:lnTo>
                <a:lnTo>
                  <a:pt x="592" y="850"/>
                </a:lnTo>
                <a:lnTo>
                  <a:pt x="592" y="926"/>
                </a:lnTo>
                <a:lnTo>
                  <a:pt x="604" y="926"/>
                </a:lnTo>
                <a:lnTo>
                  <a:pt x="604" y="1133"/>
                </a:lnTo>
                <a:lnTo>
                  <a:pt x="620" y="1133"/>
                </a:lnTo>
                <a:lnTo>
                  <a:pt x="620" y="1174"/>
                </a:lnTo>
                <a:lnTo>
                  <a:pt x="640" y="1174"/>
                </a:lnTo>
                <a:lnTo>
                  <a:pt x="640" y="1195"/>
                </a:lnTo>
                <a:lnTo>
                  <a:pt x="819" y="1195"/>
                </a:lnTo>
                <a:lnTo>
                  <a:pt x="819" y="1222"/>
                </a:lnTo>
                <a:lnTo>
                  <a:pt x="836" y="1222"/>
                </a:lnTo>
                <a:lnTo>
                  <a:pt x="836" y="1246"/>
                </a:lnTo>
                <a:lnTo>
                  <a:pt x="867" y="1246"/>
                </a:lnTo>
                <a:lnTo>
                  <a:pt x="867" y="1296"/>
                </a:lnTo>
                <a:lnTo>
                  <a:pt x="913" y="1296"/>
                </a:lnTo>
                <a:lnTo>
                  <a:pt x="913" y="1320"/>
                </a:lnTo>
                <a:lnTo>
                  <a:pt x="1097" y="1320"/>
                </a:lnTo>
                <a:lnTo>
                  <a:pt x="1097" y="1344"/>
                </a:lnTo>
                <a:lnTo>
                  <a:pt x="1183" y="1344"/>
                </a:lnTo>
                <a:lnTo>
                  <a:pt x="1183" y="1375"/>
                </a:lnTo>
                <a:lnTo>
                  <a:pt x="1494" y="1375"/>
                </a:lnTo>
                <a:lnTo>
                  <a:pt x="1494" y="1404"/>
                </a:lnTo>
                <a:lnTo>
                  <a:pt x="2153" y="1404"/>
                </a:lnTo>
                <a:lnTo>
                  <a:pt x="2153" y="1442"/>
                </a:lnTo>
                <a:lnTo>
                  <a:pt x="2993" y="1442"/>
                </a:lnTo>
              </a:path>
            </a:pathLst>
          </a:custGeom>
          <a:noFill/>
          <a:ln w="28575" cap="flat">
            <a:solidFill>
              <a:schemeClr val="bg1">
                <a:lumMod val="6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100">
              <a:cs typeface="Arial" panose="020B0604020202020204" pitchFamily="34" charset="0"/>
            </a:endParaRPr>
          </a:p>
        </p:txBody>
      </p:sp>
      <p:sp>
        <p:nvSpPr>
          <p:cNvPr id="409" name="Freeform 327"/>
          <p:cNvSpPr/>
          <p:nvPr/>
        </p:nvSpPr>
        <p:spPr>
          <a:xfrm>
            <a:off x="1991563" y="5286901"/>
            <a:ext cx="958408" cy="1042727"/>
          </a:xfrm>
          <a:custGeom>
            <a:avLst/>
            <a:gdLst>
              <a:gd name="connsiteX0" fmla="*/ 0 w 3319463"/>
              <a:gd name="connsiteY0" fmla="*/ 0 h 1414463"/>
              <a:gd name="connsiteX1" fmla="*/ 3319463 w 3319463"/>
              <a:gd name="connsiteY1" fmla="*/ 0 h 1414463"/>
              <a:gd name="connsiteX2" fmla="*/ 3319463 w 3319463"/>
              <a:gd name="connsiteY2" fmla="*/ 1414463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9463" h="1414463">
                <a:moveTo>
                  <a:pt x="0" y="0"/>
                </a:moveTo>
                <a:lnTo>
                  <a:pt x="3319463" y="0"/>
                </a:lnTo>
                <a:lnTo>
                  <a:pt x="3319463" y="1414463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10" name="TextBox 706"/>
          <p:cNvSpPr txBox="1"/>
          <p:nvPr/>
        </p:nvSpPr>
        <p:spPr>
          <a:xfrm>
            <a:off x="6619143" y="6090534"/>
            <a:ext cx="832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 b="1" dirty="0">
                <a:cs typeface="Arial" panose="020B0604020202020204" pitchFamily="34" charset="0"/>
              </a:rPr>
              <a:t>30.2</a:t>
            </a:r>
          </a:p>
        </p:txBody>
      </p:sp>
      <p:sp>
        <p:nvSpPr>
          <p:cNvPr id="411" name="TextBox 707"/>
          <p:cNvSpPr txBox="1"/>
          <p:nvPr/>
        </p:nvSpPr>
        <p:spPr>
          <a:xfrm>
            <a:off x="2395113" y="6090534"/>
            <a:ext cx="5766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GB" sz="1100" b="1" dirty="0">
                <a:cs typeface="Arial" panose="020B0604020202020204" pitchFamily="34" charset="0"/>
              </a:rPr>
              <a:t>5.5</a:t>
            </a:r>
          </a:p>
        </p:txBody>
      </p:sp>
      <p:sp>
        <p:nvSpPr>
          <p:cNvPr id="412" name="Freeform 175"/>
          <p:cNvSpPr/>
          <p:nvPr/>
        </p:nvSpPr>
        <p:spPr>
          <a:xfrm>
            <a:off x="2949027" y="5285782"/>
            <a:ext cx="4268841" cy="1048139"/>
          </a:xfrm>
          <a:custGeom>
            <a:avLst/>
            <a:gdLst>
              <a:gd name="connsiteX0" fmla="*/ 0 w 3319463"/>
              <a:gd name="connsiteY0" fmla="*/ 0 h 1414463"/>
              <a:gd name="connsiteX1" fmla="*/ 3319463 w 3319463"/>
              <a:gd name="connsiteY1" fmla="*/ 0 h 1414463"/>
              <a:gd name="connsiteX2" fmla="*/ 3319463 w 3319463"/>
              <a:gd name="connsiteY2" fmla="*/ 1414463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9463" h="1414463">
                <a:moveTo>
                  <a:pt x="0" y="0"/>
                </a:moveTo>
                <a:lnTo>
                  <a:pt x="3319463" y="0"/>
                </a:lnTo>
                <a:lnTo>
                  <a:pt x="3319463" y="1414463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1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13" name="TextBox 319"/>
          <p:cNvSpPr txBox="1"/>
          <p:nvPr/>
        </p:nvSpPr>
        <p:spPr>
          <a:xfrm>
            <a:off x="4978657" y="6097863"/>
            <a:ext cx="835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100" b="1" dirty="0">
                <a:cs typeface="Arial" panose="020B0604020202020204" pitchFamily="34" charset="0"/>
              </a:rPr>
              <a:t>19.1</a:t>
            </a:r>
          </a:p>
        </p:txBody>
      </p:sp>
      <p:sp>
        <p:nvSpPr>
          <p:cNvPr id="414" name="Rettangolo 413"/>
          <p:cNvSpPr/>
          <p:nvPr/>
        </p:nvSpPr>
        <p:spPr>
          <a:xfrm>
            <a:off x="7573009" y="4949677"/>
            <a:ext cx="1178961" cy="7344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15" name="Rettangolo 414"/>
          <p:cNvSpPr/>
          <p:nvPr/>
        </p:nvSpPr>
        <p:spPr>
          <a:xfrm>
            <a:off x="7755905" y="5677067"/>
            <a:ext cx="983746" cy="758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17" name="Rettangolo 416"/>
          <p:cNvSpPr/>
          <p:nvPr/>
        </p:nvSpPr>
        <p:spPr>
          <a:xfrm>
            <a:off x="5692983" y="3507435"/>
            <a:ext cx="2295620" cy="582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lnSpc>
                <a:spcPct val="115000"/>
              </a:lnSpc>
              <a:defRPr/>
            </a:pPr>
            <a:r>
              <a:rPr lang="en-US" sz="1400" dirty="0">
                <a:ea typeface="Calibri" charset="0"/>
                <a:cs typeface="Calibri" charset="0"/>
              </a:rPr>
              <a:t>HR=0.25</a:t>
            </a:r>
          </a:p>
          <a:p>
            <a:pPr algn="ctr" defTabSz="914400">
              <a:lnSpc>
                <a:spcPct val="115000"/>
              </a:lnSpc>
              <a:defRPr/>
            </a:pPr>
            <a:r>
              <a:rPr lang="en-GB" sz="1400" dirty="0">
                <a:ea typeface="Calibri" charset="0"/>
                <a:cs typeface="Calibri" charset="0"/>
              </a:rPr>
              <a:t>95% CI: 0.18-0.35, p&lt;0.0001</a:t>
            </a:r>
            <a:endParaRPr lang="en-GB" sz="1400" b="1" dirty="0">
              <a:ea typeface="Calibri" charset="0"/>
              <a:cs typeface="Calibri" charset="0"/>
            </a:endParaRPr>
          </a:p>
        </p:txBody>
      </p:sp>
      <p:sp>
        <p:nvSpPr>
          <p:cNvPr id="419" name="Rettangolo 418"/>
          <p:cNvSpPr/>
          <p:nvPr/>
        </p:nvSpPr>
        <p:spPr>
          <a:xfrm>
            <a:off x="1485690" y="3420735"/>
            <a:ext cx="2295620" cy="582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lnSpc>
                <a:spcPct val="115000"/>
              </a:lnSpc>
              <a:defRPr/>
            </a:pPr>
            <a:r>
              <a:rPr lang="en-US" sz="1400" dirty="0">
                <a:ea typeface="Calibri" charset="0"/>
                <a:cs typeface="Calibri" charset="0"/>
              </a:rPr>
              <a:t>HR=0.30</a:t>
            </a:r>
          </a:p>
          <a:p>
            <a:pPr algn="ctr" defTabSz="914400">
              <a:lnSpc>
                <a:spcPct val="115000"/>
              </a:lnSpc>
              <a:defRPr/>
            </a:pPr>
            <a:r>
              <a:rPr lang="en-GB" sz="1400" dirty="0">
                <a:ea typeface="Calibri" charset="0"/>
                <a:cs typeface="Calibri" charset="0"/>
              </a:rPr>
              <a:t>95% CI: 0.22-0.41, p&lt;0.0001</a:t>
            </a:r>
            <a:endParaRPr lang="en-GB" sz="1400" b="1" dirty="0">
              <a:ea typeface="Calibri" charset="0"/>
              <a:cs typeface="Calibri" charset="0"/>
            </a:endParaRPr>
          </a:p>
        </p:txBody>
      </p:sp>
      <p:sp>
        <p:nvSpPr>
          <p:cNvPr id="420" name="Rettangolo 419"/>
          <p:cNvSpPr/>
          <p:nvPr/>
        </p:nvSpPr>
        <p:spPr>
          <a:xfrm>
            <a:off x="406400" y="201047"/>
            <a:ext cx="7773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cs typeface="Arial" panose="020B0604020202020204" pitchFamily="34" charset="0"/>
              </a:rPr>
              <a:t>PFS by investigator and central </a:t>
            </a:r>
            <a:endParaRPr lang="en-GB" sz="3200" b="1" dirty="0" smtClean="0">
              <a:cs typeface="Arial" panose="020B0604020202020204" pitchFamily="34" charset="0"/>
            </a:endParaRPr>
          </a:p>
          <a:p>
            <a:pPr algn="ctr"/>
            <a:r>
              <a:rPr lang="en-GB" sz="3200" b="1" dirty="0" smtClean="0">
                <a:cs typeface="Arial" panose="020B0604020202020204" pitchFamily="34" charset="0"/>
              </a:rPr>
              <a:t>assessments comparison</a:t>
            </a:r>
            <a:endParaRPr lang="it-CH" sz="3200" b="1" dirty="0"/>
          </a:p>
        </p:txBody>
      </p:sp>
      <p:sp>
        <p:nvSpPr>
          <p:cNvPr id="421" name="Freeform 327"/>
          <p:cNvSpPr/>
          <p:nvPr/>
        </p:nvSpPr>
        <p:spPr>
          <a:xfrm>
            <a:off x="1999963" y="5282584"/>
            <a:ext cx="3228129" cy="1036202"/>
          </a:xfrm>
          <a:custGeom>
            <a:avLst/>
            <a:gdLst>
              <a:gd name="connsiteX0" fmla="*/ 0 w 3319463"/>
              <a:gd name="connsiteY0" fmla="*/ 0 h 1414463"/>
              <a:gd name="connsiteX1" fmla="*/ 3319463 w 3319463"/>
              <a:gd name="connsiteY1" fmla="*/ 0 h 1414463"/>
              <a:gd name="connsiteX2" fmla="*/ 3319463 w 3319463"/>
              <a:gd name="connsiteY2" fmla="*/ 1414463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9463" h="1414463">
                <a:moveTo>
                  <a:pt x="0" y="0"/>
                </a:moveTo>
                <a:lnTo>
                  <a:pt x="3319463" y="0"/>
                </a:lnTo>
                <a:lnTo>
                  <a:pt x="3319463" y="1414463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prstDash val="sysDot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05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22" name="Tabella 4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419989"/>
              </p:ext>
            </p:extLst>
          </p:nvPr>
        </p:nvGraphicFramePr>
        <p:xfrm>
          <a:off x="4726579" y="1920359"/>
          <a:ext cx="3924746" cy="146811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223109"/>
                <a:gridCol w="1139707"/>
                <a:gridCol w="1561930"/>
              </a:tblGrid>
              <a:tr h="0">
                <a:tc>
                  <a:txBody>
                    <a:bodyPr/>
                    <a:lstStyle/>
                    <a:p>
                      <a:endParaRPr lang="en-GB" sz="12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Olaparib</a:t>
                      </a:r>
                    </a:p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(n=196)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Placebo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(n=99)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Events (%)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81 (41.3)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70 (70.7)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Median PFS (months)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30.2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5.5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23" name="Tabella 4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702146"/>
              </p:ext>
            </p:extLst>
          </p:nvPr>
        </p:nvGraphicFramePr>
        <p:xfrm>
          <a:off x="523632" y="1943364"/>
          <a:ext cx="3924747" cy="143255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08249"/>
                <a:gridCol w="1308249"/>
                <a:gridCol w="1308249"/>
              </a:tblGrid>
              <a:tr h="0">
                <a:tc>
                  <a:txBody>
                    <a:bodyPr/>
                    <a:lstStyle/>
                    <a:p>
                      <a:endParaRPr lang="en-GB" sz="1200" b="0" i="0" dirty="0">
                        <a:solidFill>
                          <a:srgbClr val="000000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Olaparib</a:t>
                      </a:r>
                    </a:p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(n=196)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Placebo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(n=99)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0" i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Events (%)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107 (54.6)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80 (80.8)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Median PFS (months)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19.1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solidFill>
                            <a:srgbClr val="000000"/>
                          </a:solidFill>
                          <a:latin typeface="+mn-lt"/>
                          <a:ea typeface="Calibri" charset="0"/>
                          <a:cs typeface="Calibri" charset="0"/>
                        </a:rPr>
                        <a:t>5.5</a:t>
                      </a:r>
                    </a:p>
                  </a:txBody>
                  <a:tcPr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8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1933066" y="3327524"/>
            <a:ext cx="4428000" cy="396950"/>
          </a:xfrm>
          <a:custGeom>
            <a:avLst/>
            <a:gdLst>
              <a:gd name="T0" fmla="*/ 3857 w 3857"/>
              <a:gd name="T1" fmla="*/ 173 h 349"/>
              <a:gd name="T2" fmla="*/ 3677 w 3857"/>
              <a:gd name="T3" fmla="*/ 0 h 349"/>
              <a:gd name="T4" fmla="*/ 3677 w 3857"/>
              <a:gd name="T5" fmla="*/ 63 h 349"/>
              <a:gd name="T6" fmla="*/ 0 w 3857"/>
              <a:gd name="T7" fmla="*/ 63 h 349"/>
              <a:gd name="T8" fmla="*/ 0 w 3857"/>
              <a:gd name="T9" fmla="*/ 283 h 349"/>
              <a:gd name="T10" fmla="*/ 3677 w 3857"/>
              <a:gd name="T11" fmla="*/ 283 h 349"/>
              <a:gd name="T12" fmla="*/ 3677 w 3857"/>
              <a:gd name="T13" fmla="*/ 349 h 349"/>
              <a:gd name="T14" fmla="*/ 3857 w 3857"/>
              <a:gd name="T15" fmla="*/ 17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57" h="349">
                <a:moveTo>
                  <a:pt x="3857" y="173"/>
                </a:moveTo>
                <a:lnTo>
                  <a:pt x="3677" y="0"/>
                </a:lnTo>
                <a:lnTo>
                  <a:pt x="3677" y="63"/>
                </a:lnTo>
                <a:lnTo>
                  <a:pt x="0" y="63"/>
                </a:lnTo>
                <a:lnTo>
                  <a:pt x="0" y="283"/>
                </a:lnTo>
                <a:lnTo>
                  <a:pt x="3677" y="283"/>
                </a:lnTo>
                <a:lnTo>
                  <a:pt x="3677" y="349"/>
                </a:lnTo>
                <a:lnTo>
                  <a:pt x="3857" y="173"/>
                </a:lnTo>
                <a:close/>
              </a:path>
            </a:pathLst>
          </a:custGeom>
          <a:solidFill>
            <a:srgbClr val="8B145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>
            <a:off x="1933426" y="2721092"/>
            <a:ext cx="1168769" cy="250226"/>
          </a:xfrm>
          <a:custGeom>
            <a:avLst/>
            <a:gdLst>
              <a:gd name="T0" fmla="*/ 863 w 863"/>
              <a:gd name="T1" fmla="*/ 220 h 220"/>
              <a:gd name="T2" fmla="*/ 0 w 863"/>
              <a:gd name="T3" fmla="*/ 220 h 220"/>
              <a:gd name="T4" fmla="*/ 0 w 863"/>
              <a:gd name="T5" fmla="*/ 0 h 220"/>
              <a:gd name="T6" fmla="*/ 863 w 863"/>
              <a:gd name="T7" fmla="*/ 0 h 220"/>
              <a:gd name="T8" fmla="*/ 863 w 863"/>
              <a:gd name="T9" fmla="*/ 220 h 220"/>
              <a:gd name="T10" fmla="*/ 863 w 863"/>
              <a:gd name="T11" fmla="*/ 220 h 220"/>
              <a:gd name="T12" fmla="*/ 863 w 863"/>
              <a:gd name="T13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3" h="220">
                <a:moveTo>
                  <a:pt x="863" y="220"/>
                </a:moveTo>
                <a:lnTo>
                  <a:pt x="0" y="220"/>
                </a:lnTo>
                <a:lnTo>
                  <a:pt x="0" y="0"/>
                </a:lnTo>
                <a:lnTo>
                  <a:pt x="863" y="0"/>
                </a:lnTo>
                <a:lnTo>
                  <a:pt x="863" y="220"/>
                </a:lnTo>
                <a:lnTo>
                  <a:pt x="863" y="220"/>
                </a:lnTo>
                <a:lnTo>
                  <a:pt x="863" y="22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349412" y="594413"/>
            <a:ext cx="5522270" cy="63817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Secondary efficacy endpoints</a:t>
            </a:r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>
            <a:off x="5224972" y="5067354"/>
            <a:ext cx="185514" cy="177262"/>
          </a:xfrm>
          <a:custGeom>
            <a:avLst/>
            <a:gdLst>
              <a:gd name="T0" fmla="*/ 132 w 132"/>
              <a:gd name="T1" fmla="*/ 132 h 132"/>
              <a:gd name="T2" fmla="*/ 0 w 132"/>
              <a:gd name="T3" fmla="*/ 132 h 132"/>
              <a:gd name="T4" fmla="*/ 0 w 132"/>
              <a:gd name="T5" fmla="*/ 0 h 132"/>
              <a:gd name="T6" fmla="*/ 132 w 132"/>
              <a:gd name="T7" fmla="*/ 0 h 132"/>
              <a:gd name="T8" fmla="*/ 132 w 132"/>
              <a:gd name="T9" fmla="*/ 132 h 132"/>
              <a:gd name="T10" fmla="*/ 132 w 132"/>
              <a:gd name="T11" fmla="*/ 132 h 132"/>
              <a:gd name="T12" fmla="*/ 132 w 132"/>
              <a:gd name="T13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" h="132">
                <a:moveTo>
                  <a:pt x="132" y="132"/>
                </a:moveTo>
                <a:lnTo>
                  <a:pt x="0" y="132"/>
                </a:lnTo>
                <a:lnTo>
                  <a:pt x="0" y="0"/>
                </a:lnTo>
                <a:lnTo>
                  <a:pt x="132" y="0"/>
                </a:lnTo>
                <a:lnTo>
                  <a:pt x="132" y="132"/>
                </a:lnTo>
                <a:lnTo>
                  <a:pt x="132" y="132"/>
                </a:lnTo>
                <a:lnTo>
                  <a:pt x="132" y="132"/>
                </a:lnTo>
                <a:close/>
              </a:path>
            </a:pathLst>
          </a:custGeom>
          <a:solidFill>
            <a:srgbClr val="8D2F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5224972" y="5314197"/>
            <a:ext cx="185514" cy="177262"/>
          </a:xfrm>
          <a:custGeom>
            <a:avLst/>
            <a:gdLst>
              <a:gd name="T0" fmla="*/ 132 w 132"/>
              <a:gd name="T1" fmla="*/ 132 h 132"/>
              <a:gd name="T2" fmla="*/ 0 w 132"/>
              <a:gd name="T3" fmla="*/ 132 h 132"/>
              <a:gd name="T4" fmla="*/ 0 w 132"/>
              <a:gd name="T5" fmla="*/ 0 h 132"/>
              <a:gd name="T6" fmla="*/ 132 w 132"/>
              <a:gd name="T7" fmla="*/ 0 h 132"/>
              <a:gd name="T8" fmla="*/ 132 w 132"/>
              <a:gd name="T9" fmla="*/ 132 h 132"/>
              <a:gd name="T10" fmla="*/ 132 w 132"/>
              <a:gd name="T11" fmla="*/ 132 h 132"/>
              <a:gd name="T12" fmla="*/ 132 w 132"/>
              <a:gd name="T13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2" h="132">
                <a:moveTo>
                  <a:pt x="132" y="132"/>
                </a:moveTo>
                <a:lnTo>
                  <a:pt x="0" y="132"/>
                </a:lnTo>
                <a:lnTo>
                  <a:pt x="0" y="0"/>
                </a:lnTo>
                <a:lnTo>
                  <a:pt x="132" y="0"/>
                </a:lnTo>
                <a:lnTo>
                  <a:pt x="132" y="132"/>
                </a:lnTo>
                <a:lnTo>
                  <a:pt x="132" y="132"/>
                </a:lnTo>
                <a:lnTo>
                  <a:pt x="132" y="1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1933425" y="2469202"/>
            <a:ext cx="4611422" cy="252000"/>
          </a:xfrm>
          <a:custGeom>
            <a:avLst/>
            <a:gdLst>
              <a:gd name="T0" fmla="*/ 3405 w 3405"/>
              <a:gd name="T1" fmla="*/ 219 h 219"/>
              <a:gd name="T2" fmla="*/ 0 w 3405"/>
              <a:gd name="T3" fmla="*/ 219 h 219"/>
              <a:gd name="T4" fmla="*/ 0 w 3405"/>
              <a:gd name="T5" fmla="*/ 0 h 219"/>
              <a:gd name="T6" fmla="*/ 3405 w 3405"/>
              <a:gd name="T7" fmla="*/ 0 h 219"/>
              <a:gd name="T8" fmla="*/ 3405 w 3405"/>
              <a:gd name="T9" fmla="*/ 219 h 219"/>
              <a:gd name="T10" fmla="*/ 3405 w 3405"/>
              <a:gd name="T11" fmla="*/ 219 h 219"/>
              <a:gd name="T12" fmla="*/ 3405 w 3405"/>
              <a:gd name="T13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05" h="219">
                <a:moveTo>
                  <a:pt x="3405" y="219"/>
                </a:moveTo>
                <a:lnTo>
                  <a:pt x="0" y="219"/>
                </a:lnTo>
                <a:lnTo>
                  <a:pt x="0" y="0"/>
                </a:lnTo>
                <a:lnTo>
                  <a:pt x="3405" y="0"/>
                </a:lnTo>
                <a:lnTo>
                  <a:pt x="3405" y="219"/>
                </a:lnTo>
                <a:lnTo>
                  <a:pt x="3405" y="219"/>
                </a:lnTo>
                <a:lnTo>
                  <a:pt x="3405" y="219"/>
                </a:lnTo>
                <a:close/>
              </a:path>
            </a:pathLst>
          </a:custGeom>
          <a:solidFill>
            <a:srgbClr val="8D2F5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1933425" y="3643198"/>
            <a:ext cx="3043132" cy="252000"/>
          </a:xfrm>
          <a:custGeom>
            <a:avLst/>
            <a:gdLst>
              <a:gd name="T0" fmla="*/ 2247 w 2247"/>
              <a:gd name="T1" fmla="*/ 219 h 219"/>
              <a:gd name="T2" fmla="*/ 0 w 2247"/>
              <a:gd name="T3" fmla="*/ 219 h 219"/>
              <a:gd name="T4" fmla="*/ 0 w 2247"/>
              <a:gd name="T5" fmla="*/ 0 h 219"/>
              <a:gd name="T6" fmla="*/ 2247 w 2247"/>
              <a:gd name="T7" fmla="*/ 0 h 219"/>
              <a:gd name="T8" fmla="*/ 2247 w 2247"/>
              <a:gd name="T9" fmla="*/ 219 h 219"/>
              <a:gd name="T10" fmla="*/ 2247 w 2247"/>
              <a:gd name="T11" fmla="*/ 219 h 219"/>
              <a:gd name="T12" fmla="*/ 2247 w 2247"/>
              <a:gd name="T13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47" h="219">
                <a:moveTo>
                  <a:pt x="2247" y="219"/>
                </a:moveTo>
                <a:lnTo>
                  <a:pt x="0" y="219"/>
                </a:lnTo>
                <a:lnTo>
                  <a:pt x="0" y="0"/>
                </a:lnTo>
                <a:lnTo>
                  <a:pt x="2247" y="0"/>
                </a:lnTo>
                <a:lnTo>
                  <a:pt x="2247" y="219"/>
                </a:lnTo>
                <a:lnTo>
                  <a:pt x="2247" y="219"/>
                </a:lnTo>
                <a:lnTo>
                  <a:pt x="2247" y="219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1933425" y="4581840"/>
            <a:ext cx="2993022" cy="250226"/>
          </a:xfrm>
          <a:custGeom>
            <a:avLst/>
            <a:gdLst>
              <a:gd name="T0" fmla="*/ 2210 w 2210"/>
              <a:gd name="T1" fmla="*/ 220 h 220"/>
              <a:gd name="T2" fmla="*/ 0 w 2210"/>
              <a:gd name="T3" fmla="*/ 220 h 220"/>
              <a:gd name="T4" fmla="*/ 0 w 2210"/>
              <a:gd name="T5" fmla="*/ 0 h 220"/>
              <a:gd name="T6" fmla="*/ 2210 w 2210"/>
              <a:gd name="T7" fmla="*/ 0 h 220"/>
              <a:gd name="T8" fmla="*/ 2210 w 2210"/>
              <a:gd name="T9" fmla="*/ 220 h 220"/>
              <a:gd name="T10" fmla="*/ 2210 w 2210"/>
              <a:gd name="T11" fmla="*/ 220 h 220"/>
              <a:gd name="T12" fmla="*/ 2210 w 2210"/>
              <a:gd name="T13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10" h="220">
                <a:moveTo>
                  <a:pt x="2210" y="220"/>
                </a:moveTo>
                <a:lnTo>
                  <a:pt x="0" y="220"/>
                </a:lnTo>
                <a:lnTo>
                  <a:pt x="0" y="0"/>
                </a:lnTo>
                <a:lnTo>
                  <a:pt x="2210" y="0"/>
                </a:lnTo>
                <a:lnTo>
                  <a:pt x="2210" y="220"/>
                </a:lnTo>
                <a:lnTo>
                  <a:pt x="2210" y="220"/>
                </a:lnTo>
                <a:lnTo>
                  <a:pt x="2210" y="22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3576201" y="5625837"/>
            <a:ext cx="0" cy="43848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5228459" y="5625837"/>
            <a:ext cx="0" cy="43848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6878006" y="5625837"/>
            <a:ext cx="0" cy="43848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1930716" y="5623533"/>
            <a:ext cx="0" cy="43848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1930716" y="2358875"/>
            <a:ext cx="0" cy="334800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6156626" y="2502608"/>
            <a:ext cx="31197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27.9</a:t>
            </a:r>
            <a:endParaRPr lang="en-US" altLang="en-US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2782776" y="2750863"/>
            <a:ext cx="1955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7.1</a:t>
            </a:r>
            <a:endParaRPr lang="en-US" altLang="en-US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588233" y="3674637"/>
            <a:ext cx="2741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18.4</a:t>
            </a:r>
            <a:endParaRPr lang="en-US" altLang="en-US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2542006" y="4359754"/>
            <a:ext cx="7722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Not reached</a:t>
            </a:r>
            <a:endParaRPr lang="en-US" altLang="en-US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27576" y="4615320"/>
            <a:ext cx="27411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18.2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42192" y="3552100"/>
            <a:ext cx="159170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1200" b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PFS2</a:t>
            </a:r>
            <a:endParaRPr lang="en-US" altLang="en-US" b="1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23" name="TextBox 98"/>
          <p:cNvSpPr txBox="1"/>
          <p:nvPr/>
        </p:nvSpPr>
        <p:spPr>
          <a:xfrm>
            <a:off x="1798253" y="569532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>
                <a:solidFill>
                  <a:srgbClr val="000000"/>
                </a:solidFill>
                <a:ea typeface="Calibri" charset="0"/>
                <a:cs typeface="Calibri" charset="0"/>
              </a:rPr>
              <a:t>0</a:t>
            </a:r>
          </a:p>
        </p:txBody>
      </p:sp>
      <p:sp>
        <p:nvSpPr>
          <p:cNvPr id="24" name="TextBox 99"/>
          <p:cNvSpPr txBox="1"/>
          <p:nvPr/>
        </p:nvSpPr>
        <p:spPr>
          <a:xfrm>
            <a:off x="3408463" y="569532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>
                <a:solidFill>
                  <a:srgbClr val="000000"/>
                </a:solidFill>
                <a:ea typeface="Calibri" charset="0"/>
                <a:cs typeface="Calibri" charset="0"/>
              </a:rPr>
              <a:t>10</a:t>
            </a:r>
          </a:p>
        </p:txBody>
      </p:sp>
      <p:sp>
        <p:nvSpPr>
          <p:cNvPr id="25" name="TextBox 100"/>
          <p:cNvSpPr txBox="1"/>
          <p:nvPr/>
        </p:nvSpPr>
        <p:spPr>
          <a:xfrm>
            <a:off x="5059636" y="569532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>
                <a:solidFill>
                  <a:srgbClr val="000000"/>
                </a:solidFill>
                <a:ea typeface="Calibri" charset="0"/>
                <a:cs typeface="Calibri" charset="0"/>
              </a:rPr>
              <a:t>20</a:t>
            </a:r>
          </a:p>
        </p:txBody>
      </p:sp>
      <p:sp>
        <p:nvSpPr>
          <p:cNvPr id="26" name="TextBox 101"/>
          <p:cNvSpPr txBox="1"/>
          <p:nvPr/>
        </p:nvSpPr>
        <p:spPr>
          <a:xfrm>
            <a:off x="6710809" y="569805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>
                <a:solidFill>
                  <a:srgbClr val="000000"/>
                </a:solidFill>
                <a:ea typeface="Calibri" charset="0"/>
                <a:cs typeface="Calibri" charset="0"/>
              </a:rPr>
              <a:t>30</a:t>
            </a:r>
          </a:p>
        </p:txBody>
      </p:sp>
      <p:sp>
        <p:nvSpPr>
          <p:cNvPr id="27" name="TextBox 102"/>
          <p:cNvSpPr txBox="1"/>
          <p:nvPr/>
        </p:nvSpPr>
        <p:spPr>
          <a:xfrm>
            <a:off x="3755017" y="5874674"/>
            <a:ext cx="1266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>
                <a:solidFill>
                  <a:srgbClr val="000000"/>
                </a:solidFill>
                <a:ea typeface="Calibri" charset="0"/>
                <a:cs typeface="Calibri" charset="0"/>
              </a:rPr>
              <a:t>Median (months)</a:t>
            </a: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5515290" y="5066144"/>
            <a:ext cx="5985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 b="1" dirty="0" err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Olaparib</a:t>
            </a:r>
            <a:endParaRPr lang="en-US" altLang="en-US" b="1" dirty="0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5522270" y="5312759"/>
            <a:ext cx="51283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 b="1" dirty="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Placebo</a:t>
            </a:r>
            <a:endParaRPr lang="en-US" altLang="en-US" b="1" dirty="0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0" name="TextBox 107"/>
          <p:cNvSpPr txBox="1"/>
          <p:nvPr/>
        </p:nvSpPr>
        <p:spPr>
          <a:xfrm>
            <a:off x="1936513" y="5118915"/>
            <a:ext cx="2913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rgbClr val="000000"/>
                </a:solidFill>
                <a:ea typeface="Calibri" charset="0"/>
                <a:cs typeface="Calibri" charset="0"/>
              </a:rPr>
              <a:t>Data immature</a:t>
            </a:r>
            <a:endParaRPr lang="en-GB" sz="1200" b="1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250723" y="5159877"/>
            <a:ext cx="157374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 sz="1200" b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Overall survival</a:t>
            </a:r>
            <a:endParaRPr lang="en-US" altLang="en-US" b="1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222411" y="2429855"/>
            <a:ext cx="15811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Time to first subsequent therapy, </a:t>
            </a:r>
            <a:br>
              <a:rPr lang="en-US" sz="1200" b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</a:br>
            <a:r>
              <a:rPr lang="en-US" sz="1200" b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or death (TFST)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57697" y="4284651"/>
            <a:ext cx="15692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1200" b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Time to second subsequent therapy, </a:t>
            </a:r>
            <a:br>
              <a:rPr lang="en-US" sz="1200" b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</a:br>
            <a:r>
              <a:rPr lang="en-US" sz="1200" b="1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or death (TSST)</a:t>
            </a:r>
          </a:p>
        </p:txBody>
      </p:sp>
      <p:graphicFrame>
        <p:nvGraphicFramePr>
          <p:cNvPr id="3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487701"/>
              </p:ext>
            </p:extLst>
          </p:nvPr>
        </p:nvGraphicFramePr>
        <p:xfrm>
          <a:off x="7061152" y="2469844"/>
          <a:ext cx="1696785" cy="67262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96785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19785358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HR=0.28</a:t>
                      </a:r>
                      <a:endParaRPr lang="en-US" sz="1400" b="1" kern="12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113" marR="441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1776336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lvl="0" algn="ctr" eaLnBrk="1" fontAlgn="auto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GB" sz="1200" dirty="0"/>
                        <a:t>95% CI: 0.21</a:t>
                      </a:r>
                      <a:r>
                        <a:rPr lang="en-GB" sz="1200" baseline="0" dirty="0"/>
                        <a:t>-</a:t>
                      </a:r>
                      <a:r>
                        <a:rPr lang="en-GB" sz="1200" dirty="0"/>
                        <a:t>0.38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dirty="0"/>
                        <a:t>p&lt;0.0001</a:t>
                      </a:r>
                      <a:endParaRPr lang="en-GB" sz="12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113" marR="441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7945525"/>
                  </a:ext>
                </a:extLst>
              </a:tr>
            </a:tbl>
          </a:graphicData>
        </a:graphic>
      </p:graphicFrame>
      <p:graphicFrame>
        <p:nvGraphicFramePr>
          <p:cNvPr id="35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790679"/>
              </p:ext>
            </p:extLst>
          </p:nvPr>
        </p:nvGraphicFramePr>
        <p:xfrm>
          <a:off x="7066971" y="3394655"/>
          <a:ext cx="1696785" cy="67262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96785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19785358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HR=0.50</a:t>
                      </a:r>
                      <a:endParaRPr lang="en-US" sz="1400" b="1" kern="12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113" marR="441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1776336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lvl="0" algn="ctr" eaLnBrk="1" fontAlgn="auto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GB" sz="1200" dirty="0"/>
                        <a:t>95% CI: 0.34</a:t>
                      </a:r>
                      <a:r>
                        <a:rPr lang="en-GB" sz="1200" baseline="0" dirty="0"/>
                        <a:t>-</a:t>
                      </a:r>
                      <a:r>
                        <a:rPr lang="en-GB" sz="1200" dirty="0"/>
                        <a:t>0.72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dirty="0"/>
                        <a:t>p=0.0002</a:t>
                      </a:r>
                      <a:endParaRPr lang="en-GB" sz="12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113" marR="441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7945525"/>
                  </a:ext>
                </a:extLst>
              </a:tr>
            </a:tbl>
          </a:graphicData>
        </a:graphic>
      </p:graphicFrame>
      <p:graphicFrame>
        <p:nvGraphicFramePr>
          <p:cNvPr id="36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207972"/>
              </p:ext>
            </p:extLst>
          </p:nvPr>
        </p:nvGraphicFramePr>
        <p:xfrm>
          <a:off x="7065811" y="4335808"/>
          <a:ext cx="1696785" cy="67262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96785">
                  <a:extLst>
                    <a:ext uri="{9D8B030D-6E8A-4147-A177-3AD203B41FA5}">
                      <a16:colId xmlns:a16="http://schemas.microsoft.com/office/drawing/2014/main" xmlns="" xmlns:mv="urn:schemas-microsoft-com:mac:vml" xmlns:mc="http://schemas.openxmlformats.org/markup-compatibility/2006" val="219785358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HR=0.37</a:t>
                      </a:r>
                      <a:endParaRPr lang="en-US" sz="1400" b="1" kern="12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113" marR="441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01776336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lvl="0" algn="ctr" eaLnBrk="1" fontAlgn="auto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GB" sz="1200" dirty="0"/>
                        <a:t>95% CI: 0.26</a:t>
                      </a:r>
                      <a:r>
                        <a:rPr lang="en-GB" sz="1200" baseline="0" dirty="0"/>
                        <a:t>-</a:t>
                      </a:r>
                      <a:r>
                        <a:rPr lang="en-GB" sz="1200" dirty="0"/>
                        <a:t>0.53</a:t>
                      </a:r>
                      <a:r>
                        <a:rPr lang="en-GB" sz="1200" baseline="0" dirty="0"/>
                        <a:t> </a:t>
                      </a:r>
                      <a:r>
                        <a:rPr lang="en-GB" sz="1200" dirty="0"/>
                        <a:t>p&lt;0.0001</a:t>
                      </a:r>
                      <a:endParaRPr lang="en-GB" sz="12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113" marR="4411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xmlns:mv="urn:schemas-microsoft-com:mac:vml" xmlns:mc="http://schemas.openxmlformats.org/markup-compatibility/2006" val="17945525"/>
                  </a:ext>
                </a:extLst>
              </a:tr>
            </a:tbl>
          </a:graphicData>
        </a:graphic>
      </p:graphicFrame>
      <p:sp>
        <p:nvSpPr>
          <p:cNvPr id="37" name="Line 13"/>
          <p:cNvSpPr>
            <a:spLocks noChangeShapeType="1"/>
          </p:cNvSpPr>
          <p:nvPr/>
        </p:nvSpPr>
        <p:spPr bwMode="auto">
          <a:xfrm flipH="1">
            <a:off x="1925728" y="5625808"/>
            <a:ext cx="4952708" cy="0"/>
          </a:xfrm>
          <a:prstGeom prst="line">
            <a:avLst/>
          </a:prstGeom>
          <a:noFill/>
          <a:ln w="11113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38" name="Rectangle 20"/>
          <p:cNvSpPr>
            <a:spLocks noChangeArrowheads="1"/>
          </p:cNvSpPr>
          <p:nvPr/>
        </p:nvSpPr>
        <p:spPr bwMode="auto">
          <a:xfrm>
            <a:off x="4789679" y="3430139"/>
            <a:ext cx="12659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Median not reached</a:t>
            </a:r>
            <a:endParaRPr lang="en-US" altLang="en-US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9" name="Freeform 8"/>
          <p:cNvSpPr>
            <a:spLocks/>
          </p:cNvSpPr>
          <p:nvPr/>
        </p:nvSpPr>
        <p:spPr bwMode="auto">
          <a:xfrm>
            <a:off x="1932062" y="4261693"/>
            <a:ext cx="4428000" cy="396950"/>
          </a:xfrm>
          <a:custGeom>
            <a:avLst/>
            <a:gdLst>
              <a:gd name="T0" fmla="*/ 3857 w 3857"/>
              <a:gd name="T1" fmla="*/ 173 h 349"/>
              <a:gd name="T2" fmla="*/ 3677 w 3857"/>
              <a:gd name="T3" fmla="*/ 0 h 349"/>
              <a:gd name="T4" fmla="*/ 3677 w 3857"/>
              <a:gd name="T5" fmla="*/ 63 h 349"/>
              <a:gd name="T6" fmla="*/ 0 w 3857"/>
              <a:gd name="T7" fmla="*/ 63 h 349"/>
              <a:gd name="T8" fmla="*/ 0 w 3857"/>
              <a:gd name="T9" fmla="*/ 283 h 349"/>
              <a:gd name="T10" fmla="*/ 3677 w 3857"/>
              <a:gd name="T11" fmla="*/ 283 h 349"/>
              <a:gd name="T12" fmla="*/ 3677 w 3857"/>
              <a:gd name="T13" fmla="*/ 349 h 349"/>
              <a:gd name="T14" fmla="*/ 3857 w 3857"/>
              <a:gd name="T15" fmla="*/ 173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57" h="349">
                <a:moveTo>
                  <a:pt x="3857" y="173"/>
                </a:moveTo>
                <a:lnTo>
                  <a:pt x="3677" y="0"/>
                </a:lnTo>
                <a:lnTo>
                  <a:pt x="3677" y="63"/>
                </a:lnTo>
                <a:lnTo>
                  <a:pt x="0" y="63"/>
                </a:lnTo>
                <a:lnTo>
                  <a:pt x="0" y="283"/>
                </a:lnTo>
                <a:lnTo>
                  <a:pt x="3677" y="283"/>
                </a:lnTo>
                <a:lnTo>
                  <a:pt x="3677" y="349"/>
                </a:lnTo>
                <a:lnTo>
                  <a:pt x="3857" y="173"/>
                </a:lnTo>
                <a:close/>
              </a:path>
            </a:pathLst>
          </a:custGeom>
          <a:solidFill>
            <a:srgbClr val="8B145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ea typeface="Calibri" charset="0"/>
              <a:cs typeface="Calibri" charset="0"/>
            </a:endParaRPr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4795499" y="4364308"/>
            <a:ext cx="126598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en-US" altLang="en-US" sz="1200">
                <a:solidFill>
                  <a:srgbClr val="000000"/>
                </a:solidFill>
                <a:latin typeface="+mn-lt"/>
                <a:ea typeface="Calibri" charset="0"/>
                <a:cs typeface="Calibri" charset="0"/>
              </a:rPr>
              <a:t>Median not reached</a:t>
            </a:r>
            <a:endParaRPr lang="en-US" altLang="en-US">
              <a:solidFill>
                <a:srgbClr val="000000"/>
              </a:solidFill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3109412"/>
              </p:ext>
            </p:extLst>
          </p:nvPr>
        </p:nvGraphicFramePr>
        <p:xfrm>
          <a:off x="497137" y="2459038"/>
          <a:ext cx="8149726" cy="301448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294546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0"/>
                    </a:ext>
                  </a:extLst>
                </a:gridCol>
                <a:gridCol w="1927590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1"/>
                    </a:ext>
                  </a:extLst>
                </a:gridCol>
                <a:gridCol w="1927590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2"/>
                    </a:ext>
                  </a:extLst>
                </a:gridCol>
              </a:tblGrid>
              <a:tr h="532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Characteristic, n (%)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/>
                        <a:t>Olaparib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/>
                        <a:t>(n=195)</a:t>
                      </a:r>
                      <a:endParaRPr lang="en-GB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Placebo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(n=99)</a:t>
                      </a:r>
                      <a:endParaRPr lang="en-GB" sz="14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0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GB" sz="1400" kern="1200">
                          <a:effectLst/>
                        </a:rPr>
                        <a:t>Any AE</a:t>
                      </a:r>
                      <a:endParaRPr lang="en-US" sz="1400" b="0" kern="120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kern="1200"/>
                        <a:t>192 (98.5)</a:t>
                      </a:r>
                      <a:endParaRPr lang="en-GB" sz="1400" b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r"/>
                          <a:tab pos="342900" algn="l"/>
                        </a:tabLst>
                        <a:defRPr/>
                      </a:pPr>
                      <a:r>
                        <a:rPr lang="en-GB" sz="1400" kern="1200"/>
                        <a:t>94 (94.9)</a:t>
                      </a:r>
                      <a:endParaRPr lang="en-GB" sz="1400" b="0" kern="1200">
                        <a:solidFill>
                          <a:schemeClr val="dk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1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400" kern="1200">
                          <a:effectLst/>
                        </a:rPr>
                        <a:t>Any AE</a:t>
                      </a:r>
                      <a:r>
                        <a:rPr lang="en-US" sz="1400" kern="1200" baseline="0">
                          <a:effectLst/>
                        </a:rPr>
                        <a:t> </a:t>
                      </a:r>
                      <a:r>
                        <a:rPr lang="en-US" sz="1400" kern="1200">
                          <a:effectLst/>
                        </a:rPr>
                        <a:t>grade ≥3</a:t>
                      </a:r>
                      <a:endParaRPr lang="en-US" sz="1400" b="0" kern="120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72 (36.9)</a:t>
                      </a:r>
                      <a:endParaRPr lang="en-GB" sz="1400" b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18 (18.2)</a:t>
                      </a:r>
                      <a:endParaRPr lang="en-GB" sz="14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2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Any serious AE</a:t>
                      </a:r>
                      <a:endParaRPr lang="en-US" sz="14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35 (17.9)</a:t>
                      </a:r>
                      <a:endParaRPr lang="en-GB" sz="1400" b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8 (8.1)</a:t>
                      </a:r>
                      <a:endParaRPr lang="en-GB" sz="14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3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Any AE leading to dose</a:t>
                      </a:r>
                      <a:r>
                        <a:rPr lang="en-US" sz="1400" kern="1200" baseline="0" dirty="0">
                          <a:effectLst/>
                        </a:rPr>
                        <a:t> reduction</a:t>
                      </a:r>
                      <a:endParaRPr lang="en-US" sz="1400" b="0" kern="1200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49 (25.1)</a:t>
                      </a:r>
                      <a:endParaRPr lang="en-GB" sz="1400" b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3 (3.0)</a:t>
                      </a:r>
                      <a:endParaRPr lang="en-GB" sz="14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4121217438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400" kern="1200">
                          <a:effectLst/>
                        </a:rPr>
                        <a:t>Any AE leading to discontinuation of study treatment</a:t>
                      </a:r>
                      <a:endParaRPr lang="en-US" sz="1400" b="0" kern="120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21</a:t>
                      </a:r>
                      <a:r>
                        <a:rPr lang="en-GB" sz="1400" baseline="0"/>
                        <a:t> (10.8)</a:t>
                      </a:r>
                      <a:endParaRPr lang="en-GB" sz="1400" b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2</a:t>
                      </a:r>
                      <a:r>
                        <a:rPr lang="en-GB" sz="1400" baseline="0"/>
                        <a:t> (2.0)</a:t>
                      </a:r>
                      <a:endParaRPr lang="en-GB" sz="140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4"/>
                  </a:ext>
                </a:extLst>
              </a:tr>
              <a:tr h="38392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400" kern="1200">
                          <a:effectLst/>
                        </a:rPr>
                        <a:t>Any AE with an outcome of death</a:t>
                      </a:r>
                      <a:endParaRPr lang="en-US" sz="1400" b="0" kern="120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1 (0.5)</a:t>
                      </a:r>
                      <a:endParaRPr lang="en-GB" sz="1400" b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/>
                        <a:t>0 </a:t>
                      </a:r>
                      <a:endParaRPr lang="en-GB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5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620512" y="374650"/>
            <a:ext cx="5460999" cy="636588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Total adverse events</a:t>
            </a:r>
          </a:p>
        </p:txBody>
      </p:sp>
      <p:sp>
        <p:nvSpPr>
          <p:cNvPr id="6" name="Rectangle 4"/>
          <p:cNvSpPr/>
          <p:nvPr/>
        </p:nvSpPr>
        <p:spPr>
          <a:xfrm>
            <a:off x="432062" y="5595162"/>
            <a:ext cx="66494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AE, adverse event</a:t>
            </a:r>
          </a:p>
        </p:txBody>
      </p:sp>
    </p:spTree>
    <p:extLst>
      <p:ext uri="{BB962C8B-B14F-4D97-AF65-F5344CB8AC3E}">
        <p14:creationId xmlns:p14="http://schemas.microsoft.com/office/powerpoint/2010/main" val="4547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802721" y="231338"/>
            <a:ext cx="7124700" cy="914364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</a:t>
            </a:r>
            <a:r>
              <a:rPr lang="en-GB" sz="3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ematologic </a:t>
            </a:r>
            <a:r>
              <a:rPr lang="en-GB" sz="32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adverse </a:t>
            </a:r>
            <a:r>
              <a:rPr lang="en-GB" sz="3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events </a:t>
            </a:r>
            <a:br>
              <a:rPr lang="en-GB" sz="3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</a:br>
            <a:r>
              <a:rPr lang="en-GB" sz="3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(Study 19 </a:t>
            </a:r>
            <a:r>
              <a:rPr lang="en-GB" sz="3200" b="1" dirty="0" err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vs</a:t>
            </a:r>
            <a:r>
              <a:rPr lang="en-GB" sz="3200" b="1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SOLO 2)</a:t>
            </a:r>
            <a:endParaRPr lang="en-GB" sz="32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935642"/>
              </p:ext>
            </p:extLst>
          </p:nvPr>
        </p:nvGraphicFramePr>
        <p:xfrm>
          <a:off x="301624" y="3927841"/>
          <a:ext cx="4845321" cy="278498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2180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0"/>
                    </a:ext>
                  </a:extLst>
                </a:gridCol>
                <a:gridCol w="880879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1091757262"/>
                    </a:ext>
                  </a:extLst>
                </a:gridCol>
                <a:gridCol w="880879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84395834"/>
                    </a:ext>
                  </a:extLst>
                </a:gridCol>
                <a:gridCol w="880879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693589441"/>
                    </a:ext>
                  </a:extLst>
                </a:gridCol>
                <a:gridCol w="880879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6658516"/>
                    </a:ext>
                  </a:extLst>
                </a:gridCol>
              </a:tblGrid>
              <a:tr h="297681"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endParaRPr lang="it-IT" dirty="0"/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endParaRPr lang="en-GB" sz="11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it-IT" dirty="0"/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endParaRPr lang="en-GB" sz="11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3214952638"/>
                  </a:ext>
                </a:extLst>
              </a:tr>
              <a:tr h="297681"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r"/>
                          <a:tab pos="342900" algn="l"/>
                        </a:tabLst>
                        <a:defRPr/>
                      </a:pPr>
                      <a:r>
                        <a:rPr lang="it-IT" sz="1400" b="1" dirty="0" err="1" smtClean="0">
                          <a:effectLst/>
                        </a:rPr>
                        <a:t>All</a:t>
                      </a:r>
                      <a:r>
                        <a:rPr lang="it-IT" sz="1400" b="1" dirty="0" smtClean="0">
                          <a:effectLst/>
                        </a:rPr>
                        <a:t> </a:t>
                      </a:r>
                      <a:r>
                        <a:rPr lang="it-IT" sz="1400" b="1" dirty="0" err="1" smtClean="0">
                          <a:effectLst/>
                        </a:rPr>
                        <a:t>grades</a:t>
                      </a:r>
                      <a:endParaRPr lang="it-IT" sz="14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endParaRPr lang="en-GB" sz="11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r"/>
                          <a:tab pos="342900" algn="l"/>
                        </a:tabLst>
                        <a:defRPr/>
                      </a:pPr>
                      <a:r>
                        <a:rPr lang="it-IT" sz="1400" b="1" dirty="0" smtClean="0">
                          <a:effectLst/>
                        </a:rPr>
                        <a:t>Grade ≥3</a:t>
                      </a:r>
                      <a:endParaRPr lang="it-IT" sz="1400" b="1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endParaRPr lang="en-GB" sz="11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6647"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r"/>
                          <a:tab pos="342900" algn="l"/>
                        </a:tabLst>
                        <a:defRPr/>
                      </a:pPr>
                      <a:r>
                        <a:rPr lang="en-GB" sz="1400" dirty="0" err="1" smtClean="0"/>
                        <a:t>Olaparib</a:t>
                      </a:r>
                      <a:r>
                        <a:rPr lang="en-GB" sz="1400" dirty="0" smtClean="0"/>
                        <a:t> (n=195)</a:t>
                      </a:r>
                      <a:endParaRPr lang="en-GB" sz="1400" dirty="0">
                        <a:solidFill>
                          <a:schemeClr val="bg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>
                    <a:lnL w="254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 smtClean="0"/>
                        <a:t>Placebo (n=99)</a:t>
                      </a:r>
                      <a:endParaRPr lang="en-GB" sz="1400" b="1" kern="1200" dirty="0">
                        <a:solidFill>
                          <a:schemeClr val="bg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r"/>
                          <a:tab pos="342900" algn="l"/>
                        </a:tabLst>
                        <a:defRPr/>
                      </a:pPr>
                      <a:r>
                        <a:rPr lang="en-GB" sz="1400" dirty="0" err="1" smtClean="0"/>
                        <a:t>Olaparib</a:t>
                      </a:r>
                      <a:r>
                        <a:rPr lang="en-GB" sz="1400" dirty="0" smtClean="0"/>
                        <a:t> (n=195)</a:t>
                      </a:r>
                      <a:endParaRPr lang="en-GB" sz="1400" dirty="0">
                        <a:solidFill>
                          <a:schemeClr val="bg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 smtClean="0"/>
                        <a:t>Placebo (n=99)</a:t>
                      </a:r>
                      <a:endParaRPr lang="en-GB" sz="1400" b="1" kern="1200" dirty="0">
                        <a:solidFill>
                          <a:schemeClr val="bg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466536341"/>
                  </a:ext>
                </a:extLst>
              </a:tr>
              <a:tr h="477588">
                <a:tc>
                  <a:txBody>
                    <a:bodyPr/>
                    <a:lstStyle/>
                    <a:p>
                      <a:pPr marL="144000" marR="0" algn="l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US" sz="1400" b="1" kern="1200" noProof="0">
                          <a:effectLst/>
                        </a:rPr>
                        <a:t>Anemia</a:t>
                      </a:r>
                      <a:r>
                        <a:rPr lang="en-GB" sz="1400" b="1" kern="1200">
                          <a:effectLst/>
                        </a:rPr>
                        <a:t>*</a:t>
                      </a:r>
                      <a:endParaRPr lang="en-US" sz="14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>
                          <a:effectLst/>
                        </a:rPr>
                        <a:t>85 (43.6)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>
                          <a:effectLst/>
                        </a:rPr>
                        <a:t>8 (8.1)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>
                          <a:effectLst/>
                        </a:rPr>
                        <a:t>38 (19.5)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>
                          <a:effectLst/>
                        </a:rPr>
                        <a:t>2 (2.0)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267531662"/>
                  </a:ext>
                </a:extLst>
              </a:tr>
              <a:tr h="477588">
                <a:tc>
                  <a:txBody>
                    <a:bodyPr/>
                    <a:lstStyle/>
                    <a:p>
                      <a:pPr marL="144000" marR="0" algn="l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GB" sz="1400" b="1" kern="1200">
                          <a:effectLst/>
                        </a:rPr>
                        <a:t>Neutropenia</a:t>
                      </a:r>
                      <a:r>
                        <a:rPr lang="en-US" sz="1400" b="1" kern="1200" baseline="0">
                          <a:effectLst/>
                        </a:rPr>
                        <a:t>*</a:t>
                      </a:r>
                      <a:endParaRPr lang="en-US" sz="1400" b="1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>
                          <a:effectLst/>
                        </a:rPr>
                        <a:t>38 (19.5)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>
                          <a:effectLst/>
                        </a:rPr>
                        <a:t>6 (6.1)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>
                          <a:effectLst/>
                        </a:rPr>
                        <a:t>10 (5.1)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>
                          <a:effectLst/>
                        </a:rPr>
                        <a:t>4 (4.0)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2"/>
                  </a:ext>
                </a:extLst>
              </a:tr>
              <a:tr h="534356">
                <a:tc>
                  <a:txBody>
                    <a:bodyPr/>
                    <a:lstStyle/>
                    <a:p>
                      <a:pPr marL="144000" marR="0" algn="l">
                        <a:lnSpc>
                          <a:spcPct val="115000"/>
                        </a:lnSpc>
                        <a:spcBef>
                          <a:spcPts val="50"/>
                        </a:spcBef>
                        <a:spcAft>
                          <a:spcPts val="50"/>
                        </a:spcAft>
                      </a:pPr>
                      <a:r>
                        <a:rPr lang="en-GB" sz="1400" b="1" kern="1200" dirty="0">
                          <a:effectLst/>
                        </a:rPr>
                        <a:t>Thrombocytopenia</a:t>
                      </a:r>
                      <a:r>
                        <a:rPr lang="en-US" sz="1400" b="1" kern="1200" baseline="0" dirty="0">
                          <a:effectLst/>
                        </a:rPr>
                        <a:t>*</a:t>
                      </a: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/>
                        <a:t>27 (13.8)</a:t>
                      </a:r>
                      <a:endParaRPr lang="en-GB" sz="1400" b="0">
                        <a:solidFill>
                          <a:schemeClr val="tx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/>
                        <a:t>3 (3.0)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/>
                        <a:t>2 (1.0)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8600" algn="r"/>
                          <a:tab pos="342900" algn="l"/>
                        </a:tabLst>
                      </a:pPr>
                      <a:r>
                        <a:rPr lang="en-GB" sz="1400" dirty="0"/>
                        <a:t>1 (1.0)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46800" marB="468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3"/>
                  </a:ext>
                </a:extLst>
              </a:tr>
            </a:tbl>
          </a:graphicData>
        </a:graphic>
      </p:graphicFrame>
      <p:sp>
        <p:nvSpPr>
          <p:cNvPr id="6" name="Rectangle 3"/>
          <p:cNvSpPr/>
          <p:nvPr/>
        </p:nvSpPr>
        <p:spPr>
          <a:xfrm>
            <a:off x="5283201" y="4174783"/>
            <a:ext cx="35051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MDS/AML:  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4 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cases in </a:t>
            </a:r>
            <a:r>
              <a:rPr lang="en-US" sz="1400" dirty="0" err="1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olaparib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 group (2.1%), including one case of </a:t>
            </a:r>
            <a:r>
              <a:rPr lang="en-US" sz="1400" dirty="0" smtClean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CMML; 4 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cases in placebo group (4.0%)</a:t>
            </a:r>
          </a:p>
          <a:p>
            <a:pPr marL="541338" indent="-19050" algn="just"/>
            <a:endParaRPr lang="en-US" sz="1200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695338"/>
              </p:ext>
            </p:extLst>
          </p:nvPr>
        </p:nvGraphicFramePr>
        <p:xfrm>
          <a:off x="327024" y="1664061"/>
          <a:ext cx="4830873" cy="1716191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14230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0"/>
                    </a:ext>
                  </a:extLst>
                </a:gridCol>
                <a:gridCol w="798160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1"/>
                    </a:ext>
                  </a:extLst>
                </a:gridCol>
                <a:gridCol w="939284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2"/>
                    </a:ext>
                  </a:extLst>
                </a:gridCol>
                <a:gridCol w="939915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3"/>
                    </a:ext>
                  </a:extLst>
                </a:gridCol>
                <a:gridCol w="939284">
                  <a:extLst>
                    <a:ext uri="{9D8B030D-6E8A-4147-A177-3AD203B41FA5}">
                      <a16:colId xmlns="" xmlns:a16="http://schemas.microsoft.com/office/drawing/2014/main" xmlns:mv="urn:schemas-microsoft-com:mac:vml" xmlns:mc="http://schemas.openxmlformats.org/markup-compatibility/2006" val="20004"/>
                    </a:ext>
                  </a:extLst>
                </a:gridCol>
              </a:tblGrid>
              <a:tr h="3102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0"/>
                  </a:ext>
                </a:extLst>
              </a:tr>
              <a:tr h="2867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 err="1">
                          <a:effectLst/>
                        </a:rPr>
                        <a:t>All</a:t>
                      </a:r>
                      <a:r>
                        <a:rPr lang="it-IT" sz="1400" b="1" dirty="0">
                          <a:effectLst/>
                        </a:rPr>
                        <a:t> </a:t>
                      </a:r>
                      <a:r>
                        <a:rPr lang="it-IT" sz="1400" b="1" dirty="0" err="1">
                          <a:effectLst/>
                        </a:rPr>
                        <a:t>grades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</a:rPr>
                        <a:t>Grade ≥3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1"/>
                  </a:ext>
                </a:extLst>
              </a:tr>
              <a:tr h="4462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Olaparib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(n=136)</a:t>
                      </a:r>
                      <a:endParaRPr lang="it-IT" sz="14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Placebo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 (n=128)</a:t>
                      </a:r>
                      <a:endParaRPr lang="it-IT" sz="14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Olaparib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(n=136)</a:t>
                      </a:r>
                      <a:endParaRPr lang="it-IT" sz="14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Placebo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(n=128)</a:t>
                      </a:r>
                      <a:endParaRPr lang="it-IT" sz="1400" b="1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2"/>
                  </a:ext>
                </a:extLst>
              </a:tr>
              <a:tr h="3449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Anaemia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29 (21%)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7 (5%)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7 (5%)*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 (&lt;1%)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09"/>
                  </a:ext>
                </a:extLst>
              </a:tr>
              <a:tr h="2461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Neutropenia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7 (5%)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5 (4%)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5 (4%)†</a:t>
                      </a:r>
                      <a:endParaRPr lang="it-IT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 (&lt;1%)</a:t>
                      </a:r>
                      <a:endParaRPr lang="it-IT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70096" marR="700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xmlns:mv="urn:schemas-microsoft-com:mac:vml" xmlns:mc="http://schemas.openxmlformats.org/markup-compatibility/2006" val="10023"/>
                  </a:ext>
                </a:extLst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5205591" y="1869627"/>
            <a:ext cx="37733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Adverse </a:t>
            </a:r>
            <a:r>
              <a:rPr lang="en-US" sz="1400" dirty="0"/>
              <a:t>events (any grade) in ≥10% of patient overall and grade ≥3 events in ≥3% of patients in either treatment group.</a:t>
            </a:r>
          </a:p>
          <a:p>
            <a:r>
              <a:rPr lang="it-CH" sz="1400" dirty="0"/>
              <a:t>* </a:t>
            </a:r>
            <a:r>
              <a:rPr lang="it-CH" sz="1400" dirty="0" smtClean="0"/>
              <a:t>1 patient </a:t>
            </a:r>
            <a:r>
              <a:rPr lang="it-CH" sz="1400" dirty="0"/>
              <a:t>with a grade 4 </a:t>
            </a:r>
            <a:r>
              <a:rPr lang="en-US" sz="1400" dirty="0"/>
              <a:t>adverse event</a:t>
            </a:r>
            <a:r>
              <a:rPr lang="it-CH" sz="1400" dirty="0"/>
              <a:t>.</a:t>
            </a:r>
          </a:p>
          <a:p>
            <a:r>
              <a:rPr lang="it-CH" sz="1400" dirty="0"/>
              <a:t>† </a:t>
            </a:r>
            <a:r>
              <a:rPr lang="it-CH" sz="1400" dirty="0" smtClean="0"/>
              <a:t>3 patients </a:t>
            </a:r>
            <a:r>
              <a:rPr lang="it-CH" sz="1400" dirty="0"/>
              <a:t>with a grade 4 </a:t>
            </a:r>
            <a:r>
              <a:rPr lang="en-US" sz="1400" dirty="0"/>
              <a:t>adverse event</a:t>
            </a:r>
            <a:r>
              <a:rPr lang="it-CH" sz="1400" dirty="0"/>
              <a:t>.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212149" y="2962641"/>
            <a:ext cx="4050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CH" sz="1400" dirty="0"/>
              <a:t>Grade 4 </a:t>
            </a:r>
            <a:r>
              <a:rPr lang="it-CH" sz="1400" dirty="0" err="1"/>
              <a:t>events</a:t>
            </a:r>
            <a:r>
              <a:rPr lang="it-CH" sz="1400" dirty="0"/>
              <a:t> </a:t>
            </a:r>
            <a:r>
              <a:rPr lang="it-CH" sz="1400" dirty="0" err="1"/>
              <a:t>not</a:t>
            </a:r>
            <a:r>
              <a:rPr lang="it-CH" sz="1400" dirty="0"/>
              <a:t> </a:t>
            </a:r>
            <a:r>
              <a:rPr lang="it-CH" sz="1400" dirty="0" err="1"/>
              <a:t>listed</a:t>
            </a:r>
            <a:r>
              <a:rPr lang="it-CH" sz="1400" dirty="0"/>
              <a:t>: leucopenia (n=1, </a:t>
            </a:r>
            <a:r>
              <a:rPr lang="it-CH" sz="1400" dirty="0" err="1"/>
              <a:t>olaparib</a:t>
            </a:r>
            <a:r>
              <a:rPr lang="it-CH" sz="1400" dirty="0"/>
              <a:t> group [BRCA </a:t>
            </a:r>
            <a:r>
              <a:rPr lang="it-CH" sz="1400" dirty="0" err="1"/>
              <a:t>mutation</a:t>
            </a:r>
            <a:r>
              <a:rPr lang="it-CH" sz="1400" dirty="0"/>
              <a:t> </a:t>
            </a:r>
            <a:r>
              <a:rPr lang="it-CH" sz="1400" dirty="0" err="1"/>
              <a:t>subgroup</a:t>
            </a:r>
            <a:r>
              <a:rPr lang="it-CH" sz="1400" dirty="0"/>
              <a:t>]), </a:t>
            </a:r>
            <a:r>
              <a:rPr lang="it-CH" sz="1400" dirty="0" err="1"/>
              <a:t>thrombocytopenia</a:t>
            </a:r>
            <a:r>
              <a:rPr lang="it-CH" sz="1400" dirty="0"/>
              <a:t> (n=1, </a:t>
            </a:r>
            <a:r>
              <a:rPr lang="it-CH" sz="1400" dirty="0" err="1"/>
              <a:t>olaparib</a:t>
            </a:r>
            <a:r>
              <a:rPr lang="it-CH" sz="1400" dirty="0"/>
              <a:t> group [BRCA </a:t>
            </a:r>
            <a:r>
              <a:rPr lang="it-CH" sz="1400" dirty="0" err="1"/>
              <a:t>mutation</a:t>
            </a:r>
            <a:r>
              <a:rPr lang="it-CH" sz="1400" dirty="0"/>
              <a:t> </a:t>
            </a:r>
            <a:r>
              <a:rPr lang="it-CH" sz="1400" dirty="0" err="1"/>
              <a:t>subgroup</a:t>
            </a:r>
            <a:r>
              <a:rPr lang="it-CH" sz="1400" dirty="0"/>
              <a:t>]).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600200" y="5187013"/>
            <a:ext cx="939800" cy="160748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27024" y="1506129"/>
            <a:ext cx="1050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cs typeface="Arial" panose="020B0604020202020204" pitchFamily="34" charset="0"/>
              </a:rPr>
              <a:t>Study 19 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301624" y="3743175"/>
            <a:ext cx="999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SOLO 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61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6900" y="697681"/>
            <a:ext cx="7861300" cy="387798"/>
          </a:xfrm>
        </p:spPr>
        <p:txBody>
          <a:bodyPr/>
          <a:lstStyle/>
          <a:p>
            <a:pPr algn="ctr"/>
            <a:r>
              <a:rPr lang="en-GB" sz="2800" b="1" dirty="0" err="1" smtClean="0">
                <a:solidFill>
                  <a:srgbClr val="000000"/>
                </a:solidFill>
                <a:latin typeface="Times New Roman"/>
                <a:ea typeface="ＭＳ Ｐゴシック" pitchFamily="34" charset="-128"/>
                <a:cs typeface="Times New Roman"/>
              </a:rPr>
              <a:t>Ongoing</a:t>
            </a:r>
            <a:r>
              <a:rPr lang="en-GB" sz="2800" b="1" dirty="0" smtClean="0">
                <a:solidFill>
                  <a:srgbClr val="000000"/>
                </a:solidFill>
                <a:latin typeface="Times New Roman"/>
                <a:ea typeface="ＭＳ Ｐゴシック" pitchFamily="34" charset="-128"/>
                <a:cs typeface="Times New Roman"/>
              </a:rPr>
              <a:t> Trials</a:t>
            </a:r>
          </a:p>
        </p:txBody>
      </p:sp>
      <p:pic>
        <p:nvPicPr>
          <p:cNvPr id="5" name="Immagine 4" descr="Schermata 2017-05-15 alle 01.17.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7334" r="39167" b="40889"/>
          <a:stretch/>
        </p:blipFill>
        <p:spPr>
          <a:xfrm>
            <a:off x="596899" y="2070100"/>
            <a:ext cx="7952361" cy="41529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510660" y="6369735"/>
            <a:ext cx="424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smtClean="0"/>
              <a:t>Evans T et al. </a:t>
            </a:r>
            <a:r>
              <a:rPr lang="it-IT" b="1" i="1" dirty="0" err="1" smtClean="0"/>
              <a:t>Ther</a:t>
            </a:r>
            <a:r>
              <a:rPr lang="it-IT" b="1" i="1" dirty="0" smtClean="0"/>
              <a:t> </a:t>
            </a:r>
            <a:r>
              <a:rPr lang="it-IT" b="1" i="1" dirty="0" err="1"/>
              <a:t>Adv</a:t>
            </a:r>
            <a:r>
              <a:rPr lang="it-IT" b="1" i="1" dirty="0"/>
              <a:t> </a:t>
            </a:r>
            <a:r>
              <a:rPr lang="it-IT" b="1" i="1" dirty="0" err="1"/>
              <a:t>Med</a:t>
            </a:r>
            <a:r>
              <a:rPr lang="it-IT" b="1" i="1" dirty="0"/>
              <a:t> </a:t>
            </a:r>
            <a:r>
              <a:rPr lang="it-IT" b="1" i="1" dirty="0" err="1" smtClean="0"/>
              <a:t>Oncol</a:t>
            </a:r>
            <a:r>
              <a:rPr lang="it-IT" b="1" i="1" dirty="0"/>
              <a:t> </a:t>
            </a:r>
            <a:r>
              <a:rPr lang="is-IS" b="1" i="1" dirty="0" smtClean="0"/>
              <a:t>2017</a:t>
            </a:r>
            <a:endParaRPr lang="it-IT" b="1" i="1" dirty="0"/>
          </a:p>
        </p:txBody>
      </p:sp>
      <p:pic>
        <p:nvPicPr>
          <p:cNvPr id="8" name="Immagine 7" descr="Work_In_Progre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1163"/>
            <a:ext cx="2159000" cy="19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/>
          <p:cNvSpPr/>
          <p:nvPr/>
        </p:nvSpPr>
        <p:spPr>
          <a:xfrm>
            <a:off x="3467100" y="3149600"/>
            <a:ext cx="2159000" cy="1041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0" y="891580"/>
            <a:ext cx="4610100" cy="387798"/>
          </a:xfrm>
        </p:spPr>
        <p:txBody>
          <a:bodyPr/>
          <a:lstStyle/>
          <a:p>
            <a:pPr algn="ctr"/>
            <a:r>
              <a:rPr lang="en-GB" sz="3200" b="1" dirty="0" smtClean="0">
                <a:solidFill>
                  <a:srgbClr val="000000"/>
                </a:solidFill>
                <a:latin typeface="Times New Roman"/>
                <a:ea typeface="ＭＳ Ｐゴシック" pitchFamily="34" charset="-128"/>
                <a:cs typeface="Times New Roman"/>
              </a:rPr>
              <a:t>Future perspectives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657600" y="3467100"/>
            <a:ext cx="184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PARP-</a:t>
            </a:r>
            <a:r>
              <a:rPr lang="it-IT" b="1" dirty="0" err="1" smtClean="0">
                <a:solidFill>
                  <a:schemeClr val="bg1"/>
                </a:solidFill>
              </a:rPr>
              <a:t>Inhibitors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2540000" y="2755900"/>
            <a:ext cx="901700" cy="584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706556" y="2329934"/>
            <a:ext cx="315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Interaction</a:t>
            </a:r>
            <a:r>
              <a:rPr lang="it-IT" dirty="0" smtClean="0"/>
              <a:t> with </a:t>
            </a:r>
            <a:r>
              <a:rPr lang="it-IT" dirty="0" err="1" smtClean="0"/>
              <a:t>antiangiogenics</a:t>
            </a:r>
            <a:endParaRPr lang="it-IT" dirty="0"/>
          </a:p>
        </p:txBody>
      </p:sp>
      <p:cxnSp>
        <p:nvCxnSpPr>
          <p:cNvPr id="10" name="Connettore 1 9"/>
          <p:cNvCxnSpPr/>
          <p:nvPr/>
        </p:nvCxnSpPr>
        <p:spPr>
          <a:xfrm flipV="1">
            <a:off x="2540000" y="3963432"/>
            <a:ext cx="901700" cy="5958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57142" y="4666734"/>
            <a:ext cx="406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Synergic</a:t>
            </a:r>
            <a:r>
              <a:rPr lang="it-IT" dirty="0" smtClean="0"/>
              <a:t> </a:t>
            </a:r>
            <a:r>
              <a:rPr lang="it-IT" dirty="0" err="1" smtClean="0"/>
              <a:t>effect</a:t>
            </a:r>
            <a:r>
              <a:rPr lang="it-IT" dirty="0" smtClean="0"/>
              <a:t> with checkpoint </a:t>
            </a:r>
            <a:r>
              <a:rPr lang="it-IT" dirty="0" err="1" smtClean="0"/>
              <a:t>inhibitors</a:t>
            </a:r>
            <a:endParaRPr lang="it-IT" dirty="0"/>
          </a:p>
        </p:txBody>
      </p:sp>
      <p:cxnSp>
        <p:nvCxnSpPr>
          <p:cNvPr id="13" name="Connettore 1 12"/>
          <p:cNvCxnSpPr/>
          <p:nvPr/>
        </p:nvCxnSpPr>
        <p:spPr>
          <a:xfrm flipH="1" flipV="1">
            <a:off x="5505206" y="4032766"/>
            <a:ext cx="781294" cy="5958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4865642" y="4704834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Combination with anti-PI3k</a:t>
            </a:r>
            <a:endParaRPr lang="it-IT" dirty="0"/>
          </a:p>
        </p:txBody>
      </p:sp>
      <p:cxnSp>
        <p:nvCxnSpPr>
          <p:cNvPr id="16" name="Connettore 1 15"/>
          <p:cNvCxnSpPr/>
          <p:nvPr/>
        </p:nvCxnSpPr>
        <p:spPr>
          <a:xfrm flipH="1">
            <a:off x="5505206" y="2755900"/>
            <a:ext cx="781294" cy="4132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604000" y="26035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PARP-</a:t>
            </a:r>
            <a:r>
              <a:rPr lang="it-IT" dirty="0" err="1" smtClean="0"/>
              <a:t>Inhibitors</a:t>
            </a:r>
            <a:r>
              <a:rPr lang="it-IT" dirty="0" smtClean="0"/>
              <a:t> + CT</a:t>
            </a:r>
            <a:endParaRPr lang="it-IT" dirty="0"/>
          </a:p>
        </p:txBody>
      </p:sp>
      <p:cxnSp>
        <p:nvCxnSpPr>
          <p:cNvPr id="20" name="Connettore 1 19"/>
          <p:cNvCxnSpPr/>
          <p:nvPr/>
        </p:nvCxnSpPr>
        <p:spPr>
          <a:xfrm flipV="1">
            <a:off x="4525795" y="4356100"/>
            <a:ext cx="0" cy="1485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3322597" y="5974834"/>
            <a:ext cx="227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biologic</a:t>
            </a:r>
            <a:r>
              <a:rPr lang="it-IT" dirty="0" smtClean="0"/>
              <a:t> agents?</a:t>
            </a:r>
            <a:endParaRPr lang="it-IT" dirty="0"/>
          </a:p>
        </p:txBody>
      </p:sp>
      <p:cxnSp>
        <p:nvCxnSpPr>
          <p:cNvPr id="17" name="Connettore 1 16"/>
          <p:cNvCxnSpPr/>
          <p:nvPr/>
        </p:nvCxnSpPr>
        <p:spPr>
          <a:xfrm>
            <a:off x="4525795" y="2108200"/>
            <a:ext cx="0" cy="838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469057" y="1320968"/>
            <a:ext cx="4139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Identification</a:t>
            </a:r>
            <a:r>
              <a:rPr lang="it-IT" dirty="0" smtClean="0"/>
              <a:t> of </a:t>
            </a:r>
            <a:r>
              <a:rPr lang="it-IT" dirty="0" err="1" smtClean="0"/>
              <a:t>mechanisms</a:t>
            </a:r>
            <a:r>
              <a:rPr lang="it-IT" dirty="0" smtClean="0"/>
              <a:t> of </a:t>
            </a:r>
            <a:r>
              <a:rPr lang="it-IT" dirty="0" err="1" smtClean="0"/>
              <a:t>action</a:t>
            </a:r>
            <a:r>
              <a:rPr lang="it-IT" dirty="0" smtClean="0"/>
              <a:t> and </a:t>
            </a:r>
          </a:p>
          <a:p>
            <a:r>
              <a:rPr lang="it-IT" dirty="0" err="1" smtClean="0"/>
              <a:t>predictors</a:t>
            </a:r>
            <a:r>
              <a:rPr lang="it-IT" dirty="0" smtClean="0"/>
              <a:t> of </a:t>
            </a:r>
            <a:r>
              <a:rPr lang="it-IT" dirty="0" err="1" smtClean="0"/>
              <a:t>response</a:t>
            </a:r>
            <a:r>
              <a:rPr lang="it-IT" dirty="0" smtClean="0"/>
              <a:t> to PARP-I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38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02326" y="328562"/>
            <a:ext cx="4610100" cy="387798"/>
          </a:xfrm>
        </p:spPr>
        <p:txBody>
          <a:bodyPr/>
          <a:lstStyle/>
          <a:p>
            <a:pPr algn="ctr"/>
            <a:r>
              <a:rPr lang="en-GB" sz="3200" b="1" dirty="0" smtClean="0">
                <a:solidFill>
                  <a:srgbClr val="000000"/>
                </a:solidFill>
                <a:latin typeface="Times New Roman"/>
                <a:ea typeface="ＭＳ Ｐゴシック" pitchFamily="34" charset="-128"/>
                <a:cs typeface="Times New Roman"/>
              </a:rPr>
              <a:t>CONCLUSIONS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97584" y="2174541"/>
            <a:ext cx="8946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it-IT" sz="2000" dirty="0" err="1" smtClean="0"/>
              <a:t>Efficacy</a:t>
            </a:r>
            <a:r>
              <a:rPr lang="it-IT" sz="2000" dirty="0" smtClean="0"/>
              <a:t> of PARP-I in </a:t>
            </a:r>
            <a:r>
              <a:rPr lang="it-IT" sz="2000" dirty="0" err="1" smtClean="0"/>
              <a:t>recurrent</a:t>
            </a:r>
            <a:r>
              <a:rPr lang="it-IT" sz="2000" dirty="0" smtClean="0"/>
              <a:t> </a:t>
            </a:r>
            <a:r>
              <a:rPr lang="it-IT" sz="2000" dirty="0" err="1" smtClean="0"/>
              <a:t>ovarian</a:t>
            </a:r>
            <a:r>
              <a:rPr lang="it-IT" sz="2000" dirty="0" smtClean="0"/>
              <a:t> </a:t>
            </a:r>
            <a:r>
              <a:rPr lang="it-IT" sz="2000" dirty="0" err="1" smtClean="0"/>
              <a:t>cancer</a:t>
            </a:r>
            <a:r>
              <a:rPr lang="it-IT" sz="2000" dirty="0" smtClean="0"/>
              <a:t> and </a:t>
            </a:r>
            <a:r>
              <a:rPr lang="it-IT" sz="2000" dirty="0" err="1" smtClean="0"/>
              <a:t>particularly</a:t>
            </a:r>
            <a:r>
              <a:rPr lang="it-IT" sz="2000" dirty="0" smtClean="0"/>
              <a:t> in </a:t>
            </a:r>
            <a:r>
              <a:rPr lang="it-IT" sz="2000" dirty="0" err="1" smtClean="0"/>
              <a:t>patients</a:t>
            </a:r>
            <a:r>
              <a:rPr lang="it-IT" sz="2000" dirty="0" smtClean="0"/>
              <a:t> with HRD are </a:t>
            </a:r>
            <a:r>
              <a:rPr lang="it-IT" sz="2000" dirty="0" err="1" smtClean="0"/>
              <a:t>undeniable</a:t>
            </a:r>
            <a:r>
              <a:rPr lang="it-IT" sz="2000" dirty="0" smtClean="0"/>
              <a:t>.</a:t>
            </a:r>
          </a:p>
          <a:p>
            <a:pPr marL="342900" indent="-342900">
              <a:buFont typeface="Wingdings" charset="2"/>
              <a:buChar char="ü"/>
            </a:pPr>
            <a:endParaRPr lang="it-IT" sz="2000" dirty="0"/>
          </a:p>
          <a:p>
            <a:pPr marL="342900" indent="-342900">
              <a:buFont typeface="Wingdings" charset="2"/>
              <a:buChar char="ü"/>
            </a:pPr>
            <a:r>
              <a:rPr lang="it-IT" sz="2000" dirty="0" smtClean="0"/>
              <a:t>Future </a:t>
            </a:r>
            <a:r>
              <a:rPr lang="it-IT" sz="2000" dirty="0" err="1" smtClean="0"/>
              <a:t>studies</a:t>
            </a:r>
            <a:r>
              <a:rPr lang="it-IT" sz="2000" dirty="0" smtClean="0"/>
              <a:t> to </a:t>
            </a:r>
            <a:r>
              <a:rPr lang="it-IT" sz="2000" dirty="0" err="1" smtClean="0"/>
              <a:t>better</a:t>
            </a:r>
            <a:r>
              <a:rPr lang="it-IT" sz="2000" dirty="0" smtClean="0"/>
              <a:t> </a:t>
            </a:r>
            <a:r>
              <a:rPr lang="it-IT" sz="2000" dirty="0" err="1" smtClean="0"/>
              <a:t>define</a:t>
            </a:r>
            <a:r>
              <a:rPr lang="it-IT" sz="2000" dirty="0" smtClean="0"/>
              <a:t> the </a:t>
            </a:r>
            <a:r>
              <a:rPr lang="it-IT" sz="2000" dirty="0" err="1" smtClean="0"/>
              <a:t>effects</a:t>
            </a:r>
            <a:r>
              <a:rPr lang="it-IT" sz="2000" dirty="0" smtClean="0"/>
              <a:t> or </a:t>
            </a:r>
            <a:r>
              <a:rPr lang="it-IT" sz="2000" dirty="0" err="1" smtClean="0"/>
              <a:t>combination</a:t>
            </a:r>
            <a:r>
              <a:rPr lang="it-IT" sz="2000" dirty="0" smtClean="0"/>
              <a:t> with </a:t>
            </a:r>
            <a:r>
              <a:rPr lang="it-IT" sz="2000" dirty="0" err="1" smtClean="0"/>
              <a:t>other</a:t>
            </a:r>
            <a:r>
              <a:rPr lang="it-IT" sz="2000" dirty="0" smtClean="0"/>
              <a:t> agents are </a:t>
            </a:r>
            <a:r>
              <a:rPr lang="it-IT" sz="2000" dirty="0" err="1" smtClean="0"/>
              <a:t>needed</a:t>
            </a:r>
            <a:r>
              <a:rPr lang="it-IT" sz="2000" dirty="0" smtClean="0"/>
              <a:t>.</a:t>
            </a:r>
          </a:p>
          <a:p>
            <a:pPr marL="342900" indent="-342900">
              <a:buFont typeface="Wingdings" charset="2"/>
              <a:buChar char="ü"/>
            </a:pPr>
            <a:endParaRPr lang="it-IT" sz="2000" dirty="0"/>
          </a:p>
          <a:p>
            <a:pPr marL="342900" indent="-342900">
              <a:buFont typeface="Wingdings" charset="2"/>
              <a:buChar char="ü"/>
            </a:pPr>
            <a:endParaRPr lang="it-IT" sz="2000" dirty="0"/>
          </a:p>
          <a:p>
            <a:pPr marL="342900" indent="-342900">
              <a:buFont typeface="Wingdings" charset="2"/>
              <a:buChar char="ü"/>
            </a:pPr>
            <a:r>
              <a:rPr lang="it-IT" sz="2000" dirty="0" err="1" smtClean="0"/>
              <a:t>Understanding</a:t>
            </a:r>
            <a:r>
              <a:rPr lang="it-IT" sz="2000" dirty="0" smtClean="0"/>
              <a:t> </a:t>
            </a:r>
            <a:r>
              <a:rPr lang="it-IT" sz="2000" dirty="0" err="1" smtClean="0"/>
              <a:t>mechanisms</a:t>
            </a:r>
            <a:r>
              <a:rPr lang="it-IT" sz="2000" dirty="0" smtClean="0"/>
              <a:t> of </a:t>
            </a:r>
            <a:r>
              <a:rPr lang="it-IT" sz="2000" dirty="0" err="1" smtClean="0"/>
              <a:t>action</a:t>
            </a:r>
            <a:r>
              <a:rPr lang="it-IT" sz="2000" dirty="0" smtClean="0"/>
              <a:t> of </a:t>
            </a:r>
            <a:r>
              <a:rPr lang="it-IT" sz="2000" dirty="0" err="1" smtClean="0"/>
              <a:t>these</a:t>
            </a:r>
            <a:r>
              <a:rPr lang="it-IT" sz="2000" dirty="0" smtClean="0"/>
              <a:t> agents and </a:t>
            </a:r>
            <a:r>
              <a:rPr lang="it-IT" sz="2000" dirty="0" err="1" smtClean="0"/>
              <a:t>significance</a:t>
            </a:r>
            <a:r>
              <a:rPr lang="it-IT" sz="2000" dirty="0" smtClean="0"/>
              <a:t> of PARP </a:t>
            </a:r>
            <a:r>
              <a:rPr lang="it-IT" sz="2000" dirty="0" err="1" smtClean="0"/>
              <a:t>trapping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mandatory</a:t>
            </a:r>
            <a:r>
              <a:rPr lang="it-IT" sz="2000" dirty="0" smtClean="0"/>
              <a:t> in </a:t>
            </a:r>
            <a:r>
              <a:rPr lang="it-IT" sz="2000" dirty="0" err="1" smtClean="0"/>
              <a:t>order</a:t>
            </a:r>
            <a:r>
              <a:rPr lang="it-IT" sz="2000" dirty="0" smtClean="0"/>
              <a:t> to </a:t>
            </a:r>
            <a:r>
              <a:rPr lang="it-IT" sz="2000" dirty="0" err="1" smtClean="0"/>
              <a:t>define</a:t>
            </a:r>
            <a:r>
              <a:rPr lang="it-IT" sz="2000" dirty="0" smtClean="0"/>
              <a:t> </a:t>
            </a:r>
            <a:r>
              <a:rPr lang="it-IT" sz="2000" dirty="0" err="1" smtClean="0"/>
              <a:t>patients</a:t>
            </a:r>
            <a:r>
              <a:rPr lang="it-IT" sz="2000" dirty="0" smtClean="0"/>
              <a:t> </a:t>
            </a:r>
            <a:r>
              <a:rPr lang="it-IT" sz="2000" dirty="0" err="1" smtClean="0"/>
              <a:t>who</a:t>
            </a:r>
            <a:r>
              <a:rPr lang="it-IT" sz="2000" dirty="0" smtClean="0"/>
              <a:t> </a:t>
            </a:r>
            <a:r>
              <a:rPr lang="it-IT" sz="2000" dirty="0" err="1" smtClean="0"/>
              <a:t>will</a:t>
            </a:r>
            <a:r>
              <a:rPr lang="it-IT" sz="2000" dirty="0" smtClean="0"/>
              <a:t> benefit of PARP-I treatment.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2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309141" y="310187"/>
            <a:ext cx="58606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 err="1" smtClean="0"/>
              <a:t>Towards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Personalized</a:t>
            </a:r>
            <a:r>
              <a:rPr lang="it-IT" sz="3200" b="1" dirty="0" smtClean="0"/>
              <a:t> treatment</a:t>
            </a:r>
          </a:p>
          <a:p>
            <a:pPr algn="ctr"/>
            <a:r>
              <a:rPr lang="it-IT" sz="3200" b="1" dirty="0" smtClean="0"/>
              <a:t>The long and </a:t>
            </a:r>
            <a:r>
              <a:rPr lang="it-IT" sz="3200" b="1" dirty="0" err="1" smtClean="0"/>
              <a:t>winding</a:t>
            </a:r>
            <a:r>
              <a:rPr lang="it-IT" sz="3200" b="1" dirty="0" smtClean="0"/>
              <a:t> road</a:t>
            </a:r>
            <a:endParaRPr lang="it-IT" sz="32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713" y="1560888"/>
            <a:ext cx="6350000" cy="47625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5364"/>
            <a:ext cx="2956484" cy="2791269"/>
          </a:xfrm>
          <a:prstGeom prst="rect">
            <a:avLst/>
          </a:prstGeom>
        </p:spPr>
      </p:pic>
      <p:sp>
        <p:nvSpPr>
          <p:cNvPr id="12" name="CasellaDiTesto 7"/>
          <p:cNvSpPr txBox="1">
            <a:spLocks noChangeArrowheads="1"/>
          </p:cNvSpPr>
          <p:nvPr/>
        </p:nvSpPr>
        <p:spPr bwMode="auto">
          <a:xfrm>
            <a:off x="6113940" y="6482189"/>
            <a:ext cx="29645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600" b="1" i="1" dirty="0" smtClean="0">
                <a:latin typeface="Times New Roman" charset="0"/>
                <a:cs typeface="Times New Roman" charset="0"/>
              </a:rPr>
              <a:t>Paul McCartney</a:t>
            </a:r>
            <a:r>
              <a:rPr lang="mr-IN" sz="1600" b="1" i="1" dirty="0" smtClean="0">
                <a:latin typeface="Times New Roman" charset="0"/>
                <a:cs typeface="Times New Roman" charset="0"/>
              </a:rPr>
              <a:t>…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The Beatles</a:t>
            </a:r>
          </a:p>
        </p:txBody>
      </p:sp>
    </p:spTree>
    <p:extLst>
      <p:ext uri="{BB962C8B-B14F-4D97-AF65-F5344CB8AC3E}">
        <p14:creationId xmlns:p14="http://schemas.microsoft.com/office/powerpoint/2010/main" val="30399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22440" y="250664"/>
            <a:ext cx="4344340" cy="641977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Standard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69"/>
          <a:stretch/>
        </p:blipFill>
        <p:spPr>
          <a:xfrm>
            <a:off x="-3643" y="2243667"/>
            <a:ext cx="9144000" cy="2272242"/>
          </a:xfrm>
          <a:noFill/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b="1">
              <a:latin typeface="Times New Roman"/>
              <a:cs typeface="Times New Roman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b="1">
              <a:latin typeface="Times New Roman"/>
              <a:cs typeface="Times New Roman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261046" y="5386612"/>
            <a:ext cx="888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/>
                <a:cs typeface="Times New Roman"/>
              </a:rPr>
              <a:t>Carboplatino</a:t>
            </a:r>
            <a:r>
              <a:rPr lang="en-US" sz="2400" b="1" dirty="0" smtClean="0">
                <a:latin typeface="Times New Roman"/>
                <a:cs typeface="Times New Roman"/>
              </a:rPr>
              <a:t> AUC5-6 + </a:t>
            </a:r>
            <a:r>
              <a:rPr lang="en-US" sz="2400" b="1" dirty="0" err="1" smtClean="0">
                <a:latin typeface="Times New Roman"/>
                <a:cs typeface="Times New Roman"/>
              </a:rPr>
              <a:t>Taxolo</a:t>
            </a:r>
            <a:r>
              <a:rPr lang="en-US" sz="2400" b="1" dirty="0" smtClean="0">
                <a:latin typeface="Times New Roman"/>
                <a:cs typeface="Times New Roman"/>
              </a:rPr>
              <a:t> 175mg/mq every 21 days (6 cycles)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9" name="Picture 23" descr="http://cdn2.listsoplenty.com/listsoplenty-cdn/pix/uploads/2010/03/post-it-note-with-a-pin.jpg"/>
          <p:cNvPicPr>
            <a:picLocks noChangeAspect="1" noChangeArrowheads="1"/>
          </p:cNvPicPr>
          <p:nvPr/>
        </p:nvPicPr>
        <p:blipFill>
          <a:blip r:embed="rId3"/>
          <a:srcRect l="7355" t="7873" r="8974" b="8023"/>
          <a:stretch>
            <a:fillRect/>
          </a:stretch>
        </p:blipFill>
        <p:spPr bwMode="auto">
          <a:xfrm>
            <a:off x="4894610" y="1493604"/>
            <a:ext cx="3010482" cy="340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17"/>
          <p:cNvSpPr txBox="1">
            <a:spLocks noChangeArrowheads="1"/>
          </p:cNvSpPr>
          <p:nvPr/>
        </p:nvSpPr>
        <p:spPr bwMode="auto">
          <a:xfrm>
            <a:off x="5163082" y="1889240"/>
            <a:ext cx="237119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endParaRPr lang="fr-FR" sz="2000" b="1" dirty="0">
              <a:latin typeface="Times New Roman" charset="0"/>
              <a:cs typeface="Times New Roman" charset="0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fr-FR" sz="2000" b="1" dirty="0" err="1" smtClean="0">
                <a:latin typeface="Times New Roman" charset="0"/>
                <a:cs typeface="Times New Roman" charset="0"/>
              </a:rPr>
              <a:t>Median</a:t>
            </a:r>
            <a:r>
              <a:rPr lang="fr-FR" sz="2000" b="1" dirty="0" smtClean="0">
                <a:latin typeface="Times New Roman" charset="0"/>
                <a:cs typeface="Times New Roman" charset="0"/>
              </a:rPr>
              <a:t> PFS 15.4-16.4 </a:t>
            </a:r>
            <a:r>
              <a:rPr lang="fr-FR" sz="2000" b="1" dirty="0" err="1" smtClean="0">
                <a:latin typeface="Times New Roman" charset="0"/>
                <a:cs typeface="Times New Roman" charset="0"/>
              </a:rPr>
              <a:t>months</a:t>
            </a:r>
            <a:endParaRPr lang="fr-FR" sz="2000" b="1" dirty="0" smtClean="0">
              <a:latin typeface="Times New Roman" charset="0"/>
              <a:cs typeface="Times New Roman" charset="0"/>
            </a:endParaRPr>
          </a:p>
          <a:p>
            <a:pPr marL="342900" indent="-342900" eaLnBrk="1" hangingPunct="1">
              <a:buFont typeface="Arial"/>
              <a:buChar char="•"/>
            </a:pPr>
            <a:endParaRPr lang="fr-FR" sz="2000" b="1" dirty="0">
              <a:latin typeface="Times New Roman" charset="0"/>
              <a:cs typeface="Times New Roman" charset="0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fr-FR" sz="2000" b="1" dirty="0" smtClean="0">
                <a:latin typeface="Times New Roman" charset="0"/>
                <a:cs typeface="Times New Roman" charset="0"/>
              </a:rPr>
              <a:t>5 </a:t>
            </a:r>
            <a:r>
              <a:rPr lang="fr-FR" sz="2000" b="1" dirty="0" err="1" smtClean="0">
                <a:latin typeface="Times New Roman" charset="0"/>
                <a:cs typeface="Times New Roman" charset="0"/>
              </a:rPr>
              <a:t>Years</a:t>
            </a:r>
            <a:r>
              <a:rPr lang="fr-FR" sz="2000" b="1" dirty="0" smtClean="0">
                <a:latin typeface="Times New Roman" charset="0"/>
                <a:cs typeface="Times New Roman" charset="0"/>
              </a:rPr>
              <a:t> OS 30-35%</a:t>
            </a:r>
            <a:endParaRPr lang="fr-FR" sz="2000" b="1" dirty="0">
              <a:latin typeface="Times New Roman" charset="0"/>
              <a:cs typeface="Times New Roman" charset="0"/>
            </a:endParaRPr>
          </a:p>
          <a:p>
            <a:pPr eaLnBrk="1" hangingPunct="1"/>
            <a:endParaRPr lang="fr-FR" sz="2000" b="1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ank-yo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" y="417073"/>
            <a:ext cx="9141605" cy="607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Angiogenesi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46"/>
          <a:stretch/>
        </p:blipFill>
        <p:spPr>
          <a:xfrm>
            <a:off x="228600" y="1673578"/>
            <a:ext cx="8610600" cy="2362200"/>
          </a:xfrm>
          <a:noFill/>
        </p:spPr>
      </p:pic>
      <p:sp>
        <p:nvSpPr>
          <p:cNvPr id="9" name="TextBox 2"/>
          <p:cNvSpPr txBox="1"/>
          <p:nvPr/>
        </p:nvSpPr>
        <p:spPr>
          <a:xfrm>
            <a:off x="3114755" y="5969026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NOT for FDA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66592" y="4572000"/>
            <a:ext cx="402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Indications</a:t>
            </a:r>
            <a:r>
              <a:rPr lang="it-IT" dirty="0" smtClean="0"/>
              <a:t>: FIGO stage III B, III C e IV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457200" y="4941332"/>
            <a:ext cx="861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r>
              <a:rPr lang="it-IT" dirty="0" smtClean="0"/>
              <a:t>Spread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disease</a:t>
            </a:r>
            <a:r>
              <a:rPr lang="it-IT" dirty="0" smtClean="0"/>
              <a:t> (</a:t>
            </a:r>
            <a:r>
              <a:rPr lang="it-IT" dirty="0" err="1" smtClean="0"/>
              <a:t>ascites</a:t>
            </a:r>
            <a:r>
              <a:rPr lang="it-IT" dirty="0" smtClean="0"/>
              <a:t>, CA125…) and RT are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important</a:t>
            </a:r>
            <a:r>
              <a:rPr lang="it-IT" dirty="0" smtClean="0"/>
              <a:t> </a:t>
            </a:r>
            <a:r>
              <a:rPr lang="it-IT" dirty="0" err="1" smtClean="0"/>
              <a:t>predictors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response</a:t>
            </a:r>
            <a:r>
              <a:rPr lang="it-IT" dirty="0" smtClean="0"/>
              <a:t>	</a:t>
            </a:r>
          </a:p>
          <a:p>
            <a:r>
              <a:rPr lang="it-IT" dirty="0" smtClean="0"/>
              <a:t>	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489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447" y="-58147"/>
            <a:ext cx="6508377" cy="1143000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Recurrent OC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99382"/>
              </p:ext>
            </p:extLst>
          </p:nvPr>
        </p:nvGraphicFramePr>
        <p:xfrm>
          <a:off x="559636" y="3219985"/>
          <a:ext cx="8461375" cy="352641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83088"/>
                <a:gridCol w="2005012"/>
                <a:gridCol w="2073275"/>
              </a:tblGrid>
              <a:tr h="420614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Response to Platinum compounds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8235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Time to Recurrence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Further response to platinum compounds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anchor="ctr" horzOverflow="overflow"/>
                </a:tc>
              </a:tr>
              <a:tr h="537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Platinum-sensitive (PS)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&gt;12 months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30-60%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</a:tr>
              <a:tr h="537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Partially-platinum sensitive (PPS)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6-12 months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25-30%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</a:tr>
              <a:tr h="483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Platinum-resistant (PR)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&lt; 6 months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&lt; 10%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</a:tr>
              <a:tr h="633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Platinum-refractory (PD)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0-1 months</a:t>
                      </a:r>
                    </a:p>
                  </a:txBody>
                  <a:tcPr marT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N/A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T="0" anchor="ctr" horzOverflow="overflow"/>
                </a:tc>
              </a:tr>
            </a:tbl>
          </a:graphicData>
        </a:graphic>
      </p:graphicFrame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b="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-182563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b="1">
              <a:solidFill>
                <a:prstClr val="black"/>
              </a:solidFill>
              <a:latin typeface="Times New Roman"/>
            </a:endParaRPr>
          </a:p>
        </p:txBody>
      </p:sp>
      <p:graphicFrame>
        <p:nvGraphicFramePr>
          <p:cNvPr id="25" name="Grafico 25"/>
          <p:cNvGraphicFramePr/>
          <p:nvPr>
            <p:extLst>
              <p:ext uri="{D42A27DB-BD31-4B8C-83A1-F6EECF244321}">
                <p14:modId xmlns:p14="http://schemas.microsoft.com/office/powerpoint/2010/main" val="1528773374"/>
              </p:ext>
            </p:extLst>
          </p:nvPr>
        </p:nvGraphicFramePr>
        <p:xfrm>
          <a:off x="129526" y="19797"/>
          <a:ext cx="3468986" cy="2781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rved Left Arrow 3"/>
          <p:cNvSpPr/>
          <p:nvPr/>
        </p:nvSpPr>
        <p:spPr>
          <a:xfrm>
            <a:off x="3018117" y="1666102"/>
            <a:ext cx="1284941" cy="1553883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24" name="Picture 2" descr="http://www.who.int/entity/workforcealliance/members_partners/member_list/media/fi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36" y="413343"/>
            <a:ext cx="715811" cy="67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 rot="20440530">
            <a:off x="351124" y="2752220"/>
            <a:ext cx="2782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IIIC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IV Stage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50-75%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of recurrences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808188"/>
              </p:ext>
            </p:extLst>
          </p:nvPr>
        </p:nvGraphicFramePr>
        <p:xfrm>
          <a:off x="597645" y="2059677"/>
          <a:ext cx="7936383" cy="452013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74884"/>
                <a:gridCol w="5861499"/>
              </a:tblGrid>
              <a:tr h="1125484">
                <a:tc>
                  <a:txBody>
                    <a:bodyPr/>
                    <a:lstStyle/>
                    <a:p>
                      <a:r>
                        <a:rPr lang="en-US" b="0" i="0" dirty="0" smtClean="0"/>
                        <a:t>PS</a:t>
                      </a:r>
                      <a:endParaRPr lang="en-US" b="0" i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err="1" smtClean="0"/>
                        <a:t>Platino+Taxolo</a:t>
                      </a:r>
                      <a:r>
                        <a:rPr lang="en-US" b="0" i="0" baseline="0" dirty="0" smtClean="0"/>
                        <a:t> o PLD o </a:t>
                      </a:r>
                      <a:r>
                        <a:rPr lang="en-US" b="0" i="0" baseline="0" dirty="0" err="1" smtClean="0"/>
                        <a:t>Gemcitabina</a:t>
                      </a:r>
                      <a:r>
                        <a:rPr lang="en-US" b="0" i="0" baseline="0" dirty="0" smtClean="0"/>
                        <a:t> o </a:t>
                      </a:r>
                      <a:r>
                        <a:rPr lang="en-US" b="0" i="0" baseline="0" dirty="0" err="1" smtClean="0"/>
                        <a:t>Etoposide</a:t>
                      </a:r>
                      <a:endParaRPr lang="en-US" b="0" i="0" baseline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25484">
                <a:tc>
                  <a:txBody>
                    <a:bodyPr/>
                    <a:lstStyle/>
                    <a:p>
                      <a:r>
                        <a:rPr lang="en-US" dirty="0" smtClean="0"/>
                        <a:t>PPS</a:t>
                      </a:r>
                      <a:endParaRPr lang="en-US" b="1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define (platinum </a:t>
                      </a:r>
                      <a:r>
                        <a:rPr lang="en-US" dirty="0" err="1" smtClean="0"/>
                        <a:t>vs</a:t>
                      </a:r>
                      <a:r>
                        <a:rPr lang="en-US" dirty="0" smtClean="0"/>
                        <a:t> platinum-free strategy)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25484">
                <a:tc>
                  <a:txBody>
                    <a:bodyPr/>
                    <a:lstStyle/>
                    <a:p>
                      <a:r>
                        <a:rPr lang="en-US" dirty="0" smtClean="0"/>
                        <a:t>PR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Seconda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linea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Topotecan</a:t>
                      </a:r>
                      <a:r>
                        <a:rPr lang="en-US" dirty="0" smtClean="0"/>
                        <a:t>, PLD, </a:t>
                      </a:r>
                      <a:r>
                        <a:rPr lang="en-US" dirty="0" err="1" smtClean="0"/>
                        <a:t>Gemcitabina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Etoposide</a:t>
                      </a:r>
                      <a:r>
                        <a:rPr lang="en-US" baseline="0" dirty="0" smtClean="0"/>
                        <a:t>)</a:t>
                      </a:r>
                      <a:endParaRPr lang="en-US" b="0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436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RD</a:t>
                      </a:r>
                      <a:endParaRPr lang="en-US" b="1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define</a:t>
                      </a:r>
                      <a:endParaRPr lang="en-US" b="0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75447" y="419969"/>
            <a:ext cx="6508377" cy="1143000"/>
          </a:xfrm>
          <a:noFill/>
          <a:ln w="57150" cmpd="sng">
            <a:noFill/>
          </a:ln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Standard of treatment at recurrent disease</a:t>
            </a:r>
            <a:endParaRPr lang="en-US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65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947695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The </a:t>
            </a:r>
            <a:r>
              <a:rPr lang="it-IT" b="1" dirty="0" err="1"/>
              <a:t>historical</a:t>
            </a:r>
            <a:r>
              <a:rPr lang="it-IT" b="1" dirty="0"/>
              <a:t> </a:t>
            </a:r>
            <a:r>
              <a:rPr lang="it-IT" b="1" dirty="0" err="1"/>
              <a:t>classification</a:t>
            </a:r>
            <a:r>
              <a:rPr lang="it-IT" b="1" dirty="0"/>
              <a:t> of </a:t>
            </a:r>
            <a:r>
              <a:rPr lang="it-IT" b="1" dirty="0" err="1"/>
              <a:t>recurrent</a:t>
            </a:r>
            <a:r>
              <a:rPr lang="it-IT" b="1" dirty="0"/>
              <a:t> </a:t>
            </a:r>
            <a:r>
              <a:rPr lang="it-IT" b="1" dirty="0" err="1"/>
              <a:t>ovarian</a:t>
            </a:r>
            <a:r>
              <a:rPr lang="it-IT" b="1" dirty="0"/>
              <a:t> </a:t>
            </a:r>
            <a:r>
              <a:rPr lang="it-IT" b="1" dirty="0" err="1"/>
              <a:t>cancer</a:t>
            </a:r>
            <a:r>
              <a:rPr lang="it-IT" b="1" dirty="0"/>
              <a:t> </a:t>
            </a:r>
            <a:r>
              <a:rPr lang="it-IT" b="1" dirty="0" err="1"/>
              <a:t>according</a:t>
            </a:r>
            <a:r>
              <a:rPr lang="it-IT" b="1" dirty="0"/>
              <a:t> to </a:t>
            </a:r>
            <a:r>
              <a:rPr lang="it-IT" b="1" dirty="0" smtClean="0"/>
              <a:t>PFI</a:t>
            </a:r>
          </a:p>
          <a:p>
            <a:pPr algn="ctr"/>
            <a:r>
              <a:rPr lang="it-IT" b="1" dirty="0" err="1" smtClean="0"/>
              <a:t>has</a:t>
            </a:r>
            <a:r>
              <a:rPr lang="it-IT" b="1" dirty="0" smtClean="0"/>
              <a:t> </a:t>
            </a:r>
            <a:r>
              <a:rPr lang="it-IT" b="1" dirty="0" err="1"/>
              <a:t>recently</a:t>
            </a:r>
            <a:r>
              <a:rPr lang="it-IT" b="1" dirty="0"/>
              <a:t> </a:t>
            </a:r>
            <a:r>
              <a:rPr lang="it-IT" b="1" dirty="0" err="1" smtClean="0"/>
              <a:t>been</a:t>
            </a:r>
            <a:r>
              <a:rPr lang="it-IT" b="1" dirty="0"/>
              <a:t> </a:t>
            </a:r>
            <a:r>
              <a:rPr lang="it-IT" b="1" dirty="0" err="1" smtClean="0"/>
              <a:t>criticized</a:t>
            </a:r>
            <a:r>
              <a:rPr lang="it-IT" b="1" dirty="0" smtClean="0"/>
              <a:t> </a:t>
            </a:r>
            <a:r>
              <a:rPr lang="it-IT" b="1" dirty="0"/>
              <a:t>for </a:t>
            </a:r>
            <a:r>
              <a:rPr lang="it-IT" b="1" dirty="0" err="1"/>
              <a:t>various</a:t>
            </a:r>
            <a:r>
              <a:rPr lang="it-IT" b="1" dirty="0"/>
              <a:t> </a:t>
            </a:r>
            <a:r>
              <a:rPr lang="it-IT" b="1" dirty="0" err="1" smtClean="0"/>
              <a:t>reasons</a:t>
            </a:r>
            <a:r>
              <a:rPr lang="mr-IN" b="1" dirty="0" smtClean="0"/>
              <a:t>…</a:t>
            </a:r>
            <a:endParaRPr lang="it-IT" b="1" dirty="0" smtClean="0"/>
          </a:p>
          <a:p>
            <a:endParaRPr lang="it-IT" b="1" dirty="0"/>
          </a:p>
          <a:p>
            <a:endParaRPr lang="it-IT" b="1" dirty="0" smtClean="0"/>
          </a:p>
          <a:p>
            <a:pPr marL="285750" indent="-285750">
              <a:buFont typeface="Wingdings" charset="2"/>
              <a:buChar char="ü"/>
            </a:pPr>
            <a:r>
              <a:rPr lang="it-IT" sz="2000" dirty="0"/>
              <a:t>Platinum </a:t>
            </a:r>
            <a:r>
              <a:rPr lang="it-IT" sz="2000" dirty="0" err="1"/>
              <a:t>sensitivity</a:t>
            </a:r>
            <a:r>
              <a:rPr lang="it-IT" sz="2000" dirty="0"/>
              <a:t> </a:t>
            </a:r>
            <a:r>
              <a:rPr lang="it-IT" sz="2000" dirty="0" err="1"/>
              <a:t>definition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defined</a:t>
            </a:r>
            <a:r>
              <a:rPr lang="it-IT" sz="2000" dirty="0"/>
              <a:t> </a:t>
            </a:r>
            <a:r>
              <a:rPr lang="it-IT" sz="2000" dirty="0" err="1"/>
              <a:t>arbitrarily</a:t>
            </a:r>
            <a:r>
              <a:rPr lang="it-IT" sz="2000" dirty="0"/>
              <a:t>,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observational</a:t>
            </a:r>
            <a:r>
              <a:rPr lang="it-IT" sz="2000" dirty="0"/>
              <a:t> </a:t>
            </a:r>
            <a:r>
              <a:rPr lang="it-IT" sz="2000" dirty="0" err="1"/>
              <a:t>studies</a:t>
            </a:r>
            <a:r>
              <a:rPr lang="it-IT" sz="2000" dirty="0"/>
              <a:t>, and </a:t>
            </a:r>
            <a:r>
              <a:rPr lang="it-IT" sz="2000" dirty="0" smtClean="0"/>
              <a:t>a </a:t>
            </a:r>
            <a:r>
              <a:rPr lang="it-IT" sz="2000" dirty="0" err="1" smtClean="0"/>
              <a:t>probabilistic</a:t>
            </a:r>
            <a:r>
              <a:rPr lang="it-IT" sz="2000" dirty="0" smtClean="0"/>
              <a:t> </a:t>
            </a:r>
            <a:r>
              <a:rPr lang="it-IT" sz="2000" dirty="0" err="1"/>
              <a:t>partition</a:t>
            </a:r>
            <a:r>
              <a:rPr lang="it-IT" sz="2000" dirty="0"/>
              <a:t> with the </a:t>
            </a:r>
            <a:r>
              <a:rPr lang="it-IT" sz="2000" dirty="0" err="1"/>
              <a:t>likelihood</a:t>
            </a:r>
            <a:r>
              <a:rPr lang="it-IT" sz="2000" dirty="0"/>
              <a:t> of </a:t>
            </a:r>
            <a:r>
              <a:rPr lang="it-IT" sz="2000" dirty="0" err="1"/>
              <a:t>response</a:t>
            </a:r>
            <a:r>
              <a:rPr lang="it-IT" sz="2000" dirty="0"/>
              <a:t> </a:t>
            </a:r>
            <a:r>
              <a:rPr lang="it-IT" sz="2000" dirty="0" err="1"/>
              <a:t>being</a:t>
            </a:r>
            <a:r>
              <a:rPr lang="it-IT" sz="2000" dirty="0"/>
              <a:t> a </a:t>
            </a:r>
            <a:r>
              <a:rPr lang="it-IT" sz="2000" dirty="0" err="1"/>
              <a:t>continuous</a:t>
            </a:r>
            <a:r>
              <a:rPr lang="it-IT" sz="2000" dirty="0"/>
              <a:t> </a:t>
            </a:r>
            <a:r>
              <a:rPr lang="it-IT" sz="2000" dirty="0" err="1"/>
              <a:t>variable</a:t>
            </a:r>
            <a:r>
              <a:rPr lang="it-IT" sz="2000" dirty="0"/>
              <a:t>.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2000" dirty="0" err="1"/>
              <a:t>It</a:t>
            </a:r>
            <a:r>
              <a:rPr lang="it-IT" sz="2000" dirty="0"/>
              <a:t> can be </a:t>
            </a:r>
            <a:r>
              <a:rPr lang="it-IT" sz="2000" dirty="0" err="1"/>
              <a:t>heavily</a:t>
            </a:r>
            <a:r>
              <a:rPr lang="it-IT" sz="2000" dirty="0"/>
              <a:t> </a:t>
            </a:r>
            <a:r>
              <a:rPr lang="it-IT" sz="2000" dirty="0" err="1"/>
              <a:t>influenced</a:t>
            </a:r>
            <a:r>
              <a:rPr lang="it-IT" sz="2000" dirty="0"/>
              <a:t> by the timing of follow-up </a:t>
            </a:r>
            <a:r>
              <a:rPr lang="it-IT" sz="2000" dirty="0" err="1"/>
              <a:t>visits</a:t>
            </a:r>
            <a:r>
              <a:rPr lang="it-IT" sz="2000" dirty="0"/>
              <a:t>, and the use of CA125 </a:t>
            </a:r>
            <a:r>
              <a:rPr lang="it-IT" sz="2000" dirty="0" err="1"/>
              <a:t>as</a:t>
            </a:r>
            <a:r>
              <a:rPr lang="it-IT" sz="2000" dirty="0"/>
              <a:t> a </a:t>
            </a:r>
            <a:r>
              <a:rPr lang="it-IT" sz="2000" dirty="0" smtClean="0"/>
              <a:t>trigger </a:t>
            </a:r>
            <a:r>
              <a:rPr lang="it-IT" sz="2000" dirty="0" err="1" smtClean="0"/>
              <a:t>leading</a:t>
            </a:r>
            <a:r>
              <a:rPr lang="it-IT" sz="2000" dirty="0" smtClean="0"/>
              <a:t> </a:t>
            </a:r>
            <a:r>
              <a:rPr lang="it-IT" sz="2000" dirty="0"/>
              <a:t>to </a:t>
            </a:r>
            <a:r>
              <a:rPr lang="it-IT" sz="2000" dirty="0" err="1"/>
              <a:t>further</a:t>
            </a:r>
            <a:r>
              <a:rPr lang="it-IT" sz="2000" dirty="0"/>
              <a:t> </a:t>
            </a:r>
            <a:r>
              <a:rPr lang="it-IT" sz="2000" dirty="0" err="1"/>
              <a:t>imaging</a:t>
            </a:r>
            <a:r>
              <a:rPr lang="it-IT" sz="2000" dirty="0"/>
              <a:t> </a:t>
            </a:r>
            <a:r>
              <a:rPr lang="it-IT" sz="2000" dirty="0" err="1"/>
              <a:t>examinations</a:t>
            </a:r>
            <a:r>
              <a:rPr lang="it-IT" sz="2000" dirty="0"/>
              <a:t>, </a:t>
            </a:r>
            <a:r>
              <a:rPr lang="it-IT" sz="2000" dirty="0" err="1"/>
              <a:t>modalities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significantly</a:t>
            </a:r>
            <a:r>
              <a:rPr lang="it-IT" sz="2000" dirty="0"/>
              <a:t> </a:t>
            </a:r>
            <a:r>
              <a:rPr lang="it-IT" sz="2000" dirty="0" err="1"/>
              <a:t>changed</a:t>
            </a:r>
            <a:r>
              <a:rPr lang="it-IT" sz="2000" dirty="0"/>
              <a:t> over </a:t>
            </a:r>
            <a:r>
              <a:rPr lang="it-IT" sz="2000" dirty="0" smtClean="0"/>
              <a:t>the time.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2000" dirty="0" err="1" smtClean="0"/>
              <a:t>Furthermore</a:t>
            </a:r>
            <a:r>
              <a:rPr lang="it-IT" sz="2000" dirty="0"/>
              <a:t>, </a:t>
            </a:r>
            <a:r>
              <a:rPr lang="it-IT" sz="2000" dirty="0" err="1"/>
              <a:t>improvements</a:t>
            </a:r>
            <a:r>
              <a:rPr lang="it-IT" sz="2000" dirty="0"/>
              <a:t> in </a:t>
            </a:r>
            <a:r>
              <a:rPr lang="it-IT" sz="2000" dirty="0" err="1"/>
              <a:t>surgical</a:t>
            </a:r>
            <a:r>
              <a:rPr lang="it-IT" sz="2000" dirty="0"/>
              <a:t> </a:t>
            </a:r>
            <a:r>
              <a:rPr lang="it-IT" sz="2000" dirty="0" err="1"/>
              <a:t>cytoreduction</a:t>
            </a:r>
            <a:r>
              <a:rPr lang="it-IT" sz="2000" dirty="0"/>
              <a:t> </a:t>
            </a:r>
            <a:r>
              <a:rPr lang="it-IT" sz="2000" dirty="0" err="1"/>
              <a:t>technique</a:t>
            </a:r>
            <a:r>
              <a:rPr lang="it-IT" sz="2000" dirty="0"/>
              <a:t> and the </a:t>
            </a:r>
            <a:r>
              <a:rPr lang="it-IT" sz="2000" dirty="0" err="1"/>
              <a:t>introduction</a:t>
            </a:r>
            <a:r>
              <a:rPr lang="it-IT" sz="2000" dirty="0"/>
              <a:t> of </a:t>
            </a:r>
            <a:r>
              <a:rPr lang="it-IT" sz="2000" dirty="0" err="1" smtClean="0"/>
              <a:t>biological</a:t>
            </a:r>
            <a:r>
              <a:rPr lang="it-IT" sz="2000" dirty="0"/>
              <a:t> </a:t>
            </a:r>
            <a:r>
              <a:rPr lang="it-IT" sz="2000" dirty="0" smtClean="0"/>
              <a:t>agents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maintenance</a:t>
            </a:r>
            <a:r>
              <a:rPr lang="it-IT" sz="2000" dirty="0"/>
              <a:t> </a:t>
            </a:r>
            <a:r>
              <a:rPr lang="it-IT" sz="2000" dirty="0" err="1"/>
              <a:t>therapy</a:t>
            </a:r>
            <a:r>
              <a:rPr lang="it-IT" sz="2000" dirty="0"/>
              <a:t> </a:t>
            </a:r>
            <a:r>
              <a:rPr lang="it-IT" sz="2000" dirty="0" err="1"/>
              <a:t>could</a:t>
            </a:r>
            <a:r>
              <a:rPr lang="it-IT" sz="2000" dirty="0"/>
              <a:t> </a:t>
            </a:r>
            <a:r>
              <a:rPr lang="it-IT" sz="2000" dirty="0" err="1"/>
              <a:t>have</a:t>
            </a:r>
            <a:r>
              <a:rPr lang="it-IT" sz="2000" dirty="0"/>
              <a:t> </a:t>
            </a:r>
            <a:r>
              <a:rPr lang="it-IT" sz="2000" dirty="0" err="1"/>
              <a:t>modified</a:t>
            </a:r>
            <a:r>
              <a:rPr lang="it-IT" sz="2000" dirty="0"/>
              <a:t> the </a:t>
            </a:r>
            <a:r>
              <a:rPr lang="it-IT" sz="2000" dirty="0" err="1"/>
              <a:t>natural</a:t>
            </a:r>
            <a:r>
              <a:rPr lang="it-IT" sz="2000" dirty="0"/>
              <a:t> </a:t>
            </a:r>
            <a:r>
              <a:rPr lang="it-IT" sz="2000" dirty="0" err="1"/>
              <a:t>course</a:t>
            </a:r>
            <a:r>
              <a:rPr lang="it-IT" sz="2000" dirty="0"/>
              <a:t> of </a:t>
            </a:r>
            <a:r>
              <a:rPr lang="it-IT" sz="2000" dirty="0" err="1" smtClean="0"/>
              <a:t>disease</a:t>
            </a:r>
            <a:r>
              <a:rPr lang="it-IT" sz="2000" dirty="0" smtClean="0"/>
              <a:t>.</a:t>
            </a:r>
          </a:p>
          <a:p>
            <a:pPr marL="285750" indent="-285750">
              <a:buFont typeface="Wingdings" charset="2"/>
              <a:buChar char="ü"/>
            </a:pPr>
            <a:r>
              <a:rPr lang="it-IT" sz="2000" dirty="0" err="1" smtClean="0"/>
              <a:t>Finally</a:t>
            </a:r>
            <a:r>
              <a:rPr lang="it-IT" sz="2000" dirty="0"/>
              <a:t>, the </a:t>
            </a:r>
            <a:r>
              <a:rPr lang="it-IT" sz="2000" dirty="0" err="1"/>
              <a:t>platinum</a:t>
            </a:r>
            <a:r>
              <a:rPr lang="it-IT" sz="2000" dirty="0"/>
              <a:t> </a:t>
            </a:r>
            <a:r>
              <a:rPr lang="it-IT" sz="2000" dirty="0" err="1"/>
              <a:t>sensitivity</a:t>
            </a:r>
            <a:r>
              <a:rPr lang="it-IT" sz="2000" dirty="0"/>
              <a:t> </a:t>
            </a:r>
            <a:r>
              <a:rPr lang="it-IT" sz="2000" dirty="0" err="1"/>
              <a:t>definition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applies</a:t>
            </a:r>
            <a:r>
              <a:rPr lang="it-IT" sz="2000" dirty="0"/>
              <a:t> to </a:t>
            </a:r>
            <a:r>
              <a:rPr lang="it-IT" sz="2000" dirty="0" err="1"/>
              <a:t>chemotherapy</a:t>
            </a:r>
            <a:r>
              <a:rPr lang="it-IT" sz="2000" dirty="0"/>
              <a:t>, </a:t>
            </a:r>
            <a:r>
              <a:rPr lang="it-IT" sz="2000" dirty="0" err="1"/>
              <a:t>since</a:t>
            </a:r>
            <a:r>
              <a:rPr lang="it-IT" sz="2000" dirty="0"/>
              <a:t> no </a:t>
            </a:r>
            <a:r>
              <a:rPr lang="it-IT" sz="2000" dirty="0" err="1" smtClean="0"/>
              <a:t>similar</a:t>
            </a:r>
            <a:r>
              <a:rPr lang="it-IT" sz="2000" dirty="0"/>
              <a:t> </a:t>
            </a:r>
            <a:r>
              <a:rPr lang="it-IT" sz="2000" dirty="0" err="1" smtClean="0"/>
              <a:t>relationship</a:t>
            </a:r>
            <a:r>
              <a:rPr lang="it-IT" sz="2000" dirty="0" smtClean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demonstrated</a:t>
            </a:r>
            <a:r>
              <a:rPr lang="it-IT" sz="2000" dirty="0"/>
              <a:t> for </a:t>
            </a:r>
            <a:r>
              <a:rPr lang="it-IT" sz="2000" dirty="0" err="1"/>
              <a:t>other</a:t>
            </a:r>
            <a:r>
              <a:rPr lang="it-IT" sz="2000" dirty="0"/>
              <a:t> agents </a:t>
            </a:r>
            <a:r>
              <a:rPr lang="it-IT" sz="2000" dirty="0" err="1"/>
              <a:t>currently</a:t>
            </a:r>
            <a:r>
              <a:rPr lang="it-IT" sz="2000" dirty="0"/>
              <a:t> </a:t>
            </a:r>
            <a:r>
              <a:rPr lang="it-IT" sz="2000" dirty="0" err="1"/>
              <a:t>used</a:t>
            </a:r>
            <a:r>
              <a:rPr lang="it-IT" sz="2000" dirty="0"/>
              <a:t> in the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practice</a:t>
            </a:r>
            <a:r>
              <a:rPr lang="it-IT" sz="2000" dirty="0"/>
              <a:t>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0" y="258244"/>
            <a:ext cx="2646658" cy="1512376"/>
          </a:xfrm>
          <a:prstGeom prst="rect">
            <a:avLst/>
          </a:prstGeom>
        </p:spPr>
      </p:pic>
      <p:sp>
        <p:nvSpPr>
          <p:cNvPr id="6" name="CasellaDiTesto 7"/>
          <p:cNvSpPr txBox="1">
            <a:spLocks noChangeArrowheads="1"/>
          </p:cNvSpPr>
          <p:nvPr/>
        </p:nvSpPr>
        <p:spPr bwMode="auto">
          <a:xfrm>
            <a:off x="3706852" y="6525237"/>
            <a:ext cx="51779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it-IT" sz="1600" b="1" i="1" dirty="0" err="1" smtClean="0">
                <a:latin typeface="Times New Roman" charset="0"/>
                <a:cs typeface="Times New Roman" charset="0"/>
              </a:rPr>
              <a:t>Tomao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 </a:t>
            </a:r>
            <a:r>
              <a:rPr lang="it-IT" sz="1600" b="1" i="1" dirty="0" err="1" smtClean="0">
                <a:latin typeface="Times New Roman" charset="0"/>
                <a:cs typeface="Times New Roman" charset="0"/>
              </a:rPr>
              <a:t>F</a:t>
            </a:r>
            <a:r>
              <a:rPr lang="it-IT" sz="1600" b="1" i="1" dirty="0">
                <a:latin typeface="Times New Roman" charset="0"/>
                <a:cs typeface="Times New Roman" charset="0"/>
              </a:rPr>
              <a:t> 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&amp; Colombo </a:t>
            </a:r>
            <a:r>
              <a:rPr lang="it-IT" sz="1600" b="1" i="1" dirty="0" err="1" smtClean="0">
                <a:latin typeface="Times New Roman" charset="0"/>
                <a:cs typeface="Times New Roman" charset="0"/>
              </a:rPr>
              <a:t>N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, (under </a:t>
            </a:r>
            <a:r>
              <a:rPr lang="it-IT" sz="1600" b="1" i="1" dirty="0" err="1" smtClean="0">
                <a:latin typeface="Times New Roman" charset="0"/>
                <a:cs typeface="Times New Roman" charset="0"/>
              </a:rPr>
              <a:t>submission</a:t>
            </a:r>
            <a:r>
              <a:rPr lang="it-IT" sz="1600" b="1" i="1" dirty="0" smtClean="0">
                <a:latin typeface="Times New Roman" charset="0"/>
                <a:cs typeface="Times New Roman" charset="0"/>
              </a:rPr>
              <a:t>) 2017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06852" y="555524"/>
            <a:ext cx="26356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PFI </a:t>
            </a:r>
            <a:r>
              <a:rPr lang="it-IT" sz="3200" b="1" dirty="0" err="1" smtClean="0"/>
              <a:t>definition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1258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:mv="urn:schemas-microsoft-com:mac:vml"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1_Plaza">
  <a:themeElements>
    <a:clrScheme name="Rivoluzione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Impostazioni personalizzate 4">
    <a:dk1>
      <a:srgbClr val="3A0B00"/>
    </a:dk1>
    <a:lt1>
      <a:sysClr val="window" lastClr="FFFFFF"/>
    </a:lt1>
    <a:dk2>
      <a:srgbClr val="252731"/>
    </a:dk2>
    <a:lt2>
      <a:srgbClr val="EAE7E4"/>
    </a:lt2>
    <a:accent1>
      <a:srgbClr val="990000"/>
    </a:accent1>
    <a:accent2>
      <a:srgbClr val="FF6600"/>
    </a:accent2>
    <a:accent3>
      <a:srgbClr val="FFBA00"/>
    </a:accent3>
    <a:accent4>
      <a:srgbClr val="99CC00"/>
    </a:accent4>
    <a:accent5>
      <a:srgbClr val="528A02"/>
    </a:accent5>
    <a:accent6>
      <a:srgbClr val="333333"/>
    </a:accent6>
    <a:hlink>
      <a:srgbClr val="660000"/>
    </a:hlink>
    <a:folHlink>
      <a:srgbClr val="CC3300"/>
    </a:folHlink>
  </a:clrScheme>
  <a:fontScheme name="Brezza">
    <a:majorFont>
      <a:latin typeface="News Gothic MT"/>
      <a:ea typeface=""/>
      <a:cs typeface=""/>
      <a:font script="Jpan" typeface="ＭＳ Ｐゴシック"/>
    </a:majorFont>
    <a:minorFont>
      <a:latin typeface="News Gothic MT"/>
      <a:ea typeface=""/>
      <a:cs typeface=""/>
      <a:font script="Jpan" typeface="ＭＳ Ｐゴシック"/>
    </a:minorFont>
  </a:fontScheme>
  <a:fmtScheme name="Brezza">
    <a:fillStyleLst>
      <a:solidFill>
        <a:schemeClr val="phClr"/>
      </a:solidFill>
      <a:gradFill rotWithShape="1">
        <a:gsLst>
          <a:gs pos="31000">
            <a:schemeClr val="phClr">
              <a:tint val="100000"/>
              <a:shade val="100000"/>
              <a:satMod val="120000"/>
            </a:schemeClr>
          </a:gs>
          <a:gs pos="100000">
            <a:schemeClr val="phClr">
              <a:tint val="50000"/>
              <a:satMod val="150000"/>
            </a:schemeClr>
          </a:gs>
        </a:gsLst>
        <a:lin ang="5400000" scaled="1"/>
      </a:gradFill>
      <a:gradFill rotWithShape="1">
        <a:gsLst>
          <a:gs pos="0">
            <a:schemeClr val="phClr">
              <a:shade val="100000"/>
              <a:satMod val="120000"/>
            </a:schemeClr>
          </a:gs>
          <a:gs pos="69000">
            <a:schemeClr val="phClr">
              <a:tint val="80000"/>
              <a:shade val="100000"/>
              <a:satMod val="150000"/>
            </a:schemeClr>
          </a:gs>
          <a:gs pos="100000">
            <a:schemeClr val="phClr">
              <a:tint val="50000"/>
              <a:shade val="100000"/>
              <a:satMod val="150000"/>
            </a:schemeClr>
          </a:gs>
        </a:gsLst>
        <a:path path="circle">
          <a:fillToRect l="100000" t="100000" r="100000" b="100000"/>
        </a:path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dbl" algn="ctr">
        <a:solidFill>
          <a:schemeClr val="phClr"/>
        </a:solidFill>
        <a:prstDash val="solid"/>
      </a:ln>
      <a:ln w="31750" cap="flat" cmpd="dbl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a:effectStyle>
      <a:effectStyle>
        <a:effectLst>
          <a:innerShdw blurRad="127000" dist="25400" dir="13500000">
            <a:srgbClr val="C0C0C0">
              <a:alpha val="75000"/>
            </a:srgbClr>
          </a:innerShdw>
          <a:outerShdw blurRad="88900" dist="25400" dir="5400000" sx="102000" sy="102000" algn="ctr" rotWithShape="0">
            <a:srgbClr val="C0C0C0">
              <a:alpha val="40000"/>
            </a:srgbClr>
          </a:outerShdw>
        </a:effectLst>
        <a:scene3d>
          <a:camera prst="perspectiveLeft" fov="300000"/>
          <a:lightRig rig="soft" dir="l">
            <a:rot lat="0" lon="0" rev="4200000"/>
          </a:lightRig>
        </a:scene3d>
        <a:sp3d extrusionH="38100" prstMaterial="powder">
          <a:bevelT w="50800" h="88900" prst="convex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40000"/>
              <a:satMod val="400000"/>
            </a:schemeClr>
            <a:schemeClr val="phClr">
              <a:tint val="10000"/>
              <a:satMod val="200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6496</TotalTime>
  <Words>4144</Words>
  <Application>Microsoft Macintosh PowerPoint</Application>
  <PresentationFormat>Presentazione su schermo (4:3)</PresentationFormat>
  <Paragraphs>958</Paragraphs>
  <Slides>50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1" baseType="lpstr">
      <vt:lpstr>1_Plaza</vt:lpstr>
      <vt:lpstr>Presentazione di PowerPoint</vt:lpstr>
      <vt:lpstr>Ovarian Cancer Statistics</vt:lpstr>
      <vt:lpstr>Presentazione di PowerPoint</vt:lpstr>
      <vt:lpstr>Evolution of adjuvant treatment</vt:lpstr>
      <vt:lpstr>Standard</vt:lpstr>
      <vt:lpstr>Angiogenesi</vt:lpstr>
      <vt:lpstr>Recurrent OC</vt:lpstr>
      <vt:lpstr>Standard of treatment at recurrent disease</vt:lpstr>
      <vt:lpstr>Presentazione di PowerPoint</vt:lpstr>
      <vt:lpstr>Presentazione di PowerPoint</vt:lpstr>
      <vt:lpstr>Evolution of treatment in  recurrent disease</vt:lpstr>
      <vt:lpstr>Presentazione di PowerPoint</vt:lpstr>
      <vt:lpstr>Other targets?</vt:lpstr>
      <vt:lpstr>Other targets?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Olaparib: the study 19</vt:lpstr>
      <vt:lpstr>Olaparib: the study 19</vt:lpstr>
      <vt:lpstr>PFS according to BRCA status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Olaparib plus CT</vt:lpstr>
      <vt:lpstr>Cediranib-Olaparib</vt:lpstr>
      <vt:lpstr>   The BAROCCO Study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Niraparib</vt:lpstr>
      <vt:lpstr>SOLO2/ENGOT-Ov21</vt:lpstr>
      <vt:lpstr>Presentazione di PowerPoint</vt:lpstr>
      <vt:lpstr>Presentazione di PowerPoint</vt:lpstr>
      <vt:lpstr>Presentazione di PowerPoint</vt:lpstr>
      <vt:lpstr>Secondary efficacy endpoints</vt:lpstr>
      <vt:lpstr>Total adverse events</vt:lpstr>
      <vt:lpstr>Hematologic adverse events  (Study 19 vs SOLO 2)</vt:lpstr>
      <vt:lpstr>Ongoing Trials</vt:lpstr>
      <vt:lpstr>Future perspectives</vt:lpstr>
      <vt:lpstr>CONCLUSIONS</vt:lpstr>
      <vt:lpstr>Presentazione di PowerPoint</vt:lpstr>
      <vt:lpstr>Presentazione di PowerPoint</vt:lpstr>
    </vt:vector>
  </TitlesOfParts>
  <Company>prova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prova prova</dc:creator>
  <cp:lastModifiedBy>prova prova</cp:lastModifiedBy>
  <cp:revision>120</cp:revision>
  <cp:lastPrinted>2017-05-18T22:32:08Z</cp:lastPrinted>
  <dcterms:created xsi:type="dcterms:W3CDTF">2017-05-18T12:21:23Z</dcterms:created>
  <dcterms:modified xsi:type="dcterms:W3CDTF">2017-05-19T09:59:49Z</dcterms:modified>
</cp:coreProperties>
</file>