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docx" ContentType="application/vnd.openxmlformats-officedocument.wordprocessingml.document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0.xml" ContentType="application/vnd.openxmlformats-officedocument.theme+xml"/>
  <Override PartName="/ppt/tags/tag8.xml" ContentType="application/vnd.openxmlformats-officedocument.presentationml.tags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11.xml" ContentType="application/vnd.openxmlformats-officedocument.theme+xml"/>
  <Override PartName="/ppt/tags/tag9.xml" ContentType="application/vnd.openxmlformats-officedocument.presentationml.tags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12.xml" ContentType="application/vnd.openxmlformats-officedocument.theme+xml"/>
  <Override PartName="/ppt/tags/tag10.xml" ContentType="application/vnd.openxmlformats-officedocument.presentationml.tags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heme/theme13.xml" ContentType="application/vnd.openxmlformats-officedocument.theme+xml"/>
  <Override PartName="/ppt/tags/tag11.xml" ContentType="application/vnd.openxmlformats-officedocument.presentationml.tags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14.xml" ContentType="application/vnd.openxmlformats-officedocument.theme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15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16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17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18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19.xml" ContentType="application/vnd.openxmlformats-officedocument.theme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20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21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theme/theme22.xml" ContentType="application/vnd.openxmlformats-officedocument.theme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theme/theme23.xml" ContentType="application/vnd.openxmlformats-officedocument.theme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theme/theme24.xml" ContentType="application/vnd.openxmlformats-officedocument.theme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25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26.xml" ContentType="application/vnd.openxmlformats-officedocument.theme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theme/theme27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28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embeddings/oleObject1.bin" ContentType="application/vnd.openxmlformats-officedocument.oleObject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theme/theme29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embeddings/oleObject2.bin" ContentType="application/vnd.openxmlformats-officedocument.oleObject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30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31.xml" ContentType="application/vnd.openxmlformats-officedocument.theme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32.xml" ContentType="application/vnd.openxmlformats-officedocument.theme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theme/theme33.xml" ContentType="application/vnd.openxmlformats-officedocument.theme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theme/theme34.xml" ContentType="application/vnd.openxmlformats-officedocument.theme+xml"/>
  <Override PartName="/ppt/tags/tag16.xml" ContentType="application/vnd.openxmlformats-officedocument.presentationml.tags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theme/theme35.xml" ContentType="application/vnd.openxmlformats-officedocument.theme+xml"/>
  <Override PartName="/ppt/tags/tag17.xml" ContentType="application/vnd.openxmlformats-officedocument.presentationml.tags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theme/theme36.xml" ContentType="application/vnd.openxmlformats-officedocument.theme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706" r:id="rId4"/>
    <p:sldMasterId id="2147483748" r:id="rId5"/>
    <p:sldMasterId id="2147483790" r:id="rId6"/>
    <p:sldMasterId id="2147483832" r:id="rId7"/>
    <p:sldMasterId id="2147483874" r:id="rId8"/>
    <p:sldMasterId id="2147483915" r:id="rId9"/>
    <p:sldMasterId id="2147483957" r:id="rId10"/>
    <p:sldMasterId id="2147483998" r:id="rId11"/>
    <p:sldMasterId id="2147484040" r:id="rId12"/>
    <p:sldMasterId id="2147484081" r:id="rId13"/>
    <p:sldMasterId id="2147484123" r:id="rId14"/>
    <p:sldMasterId id="2147484135" r:id="rId15"/>
    <p:sldMasterId id="2147484147" r:id="rId16"/>
    <p:sldMasterId id="2147484159" r:id="rId17"/>
    <p:sldMasterId id="2147484171" r:id="rId18"/>
    <p:sldMasterId id="2147484183" r:id="rId19"/>
    <p:sldMasterId id="2147484195" r:id="rId20"/>
    <p:sldMasterId id="2147484207" r:id="rId21"/>
    <p:sldMasterId id="2147484219" r:id="rId22"/>
    <p:sldMasterId id="2147484232" r:id="rId23"/>
    <p:sldMasterId id="2147484244" r:id="rId24"/>
    <p:sldMasterId id="2147484256" r:id="rId25"/>
    <p:sldMasterId id="2147484268" r:id="rId26"/>
    <p:sldMasterId id="2147484280" r:id="rId27"/>
    <p:sldMasterId id="2147484292" r:id="rId28"/>
    <p:sldMasterId id="2147484296" r:id="rId29"/>
    <p:sldMasterId id="2147484300" r:id="rId30"/>
    <p:sldMasterId id="2147484320" r:id="rId31"/>
    <p:sldMasterId id="2147484333" r:id="rId32"/>
    <p:sldMasterId id="2147484353" r:id="rId33"/>
    <p:sldMasterId id="2147484373" r:id="rId34"/>
    <p:sldMasterId id="2147484415" r:id="rId35"/>
    <p:sldMasterId id="2147484456" r:id="rId36"/>
    <p:sldMasterId id="2147484468" r:id="rId37"/>
  </p:sldMasterIdLst>
  <p:notesMasterIdLst>
    <p:notesMasterId r:id="rId94"/>
  </p:notesMasterIdLst>
  <p:sldIdLst>
    <p:sldId id="274" r:id="rId38"/>
    <p:sldId id="291" r:id="rId39"/>
    <p:sldId id="257" r:id="rId40"/>
    <p:sldId id="297" r:id="rId41"/>
    <p:sldId id="260" r:id="rId42"/>
    <p:sldId id="292" r:id="rId43"/>
    <p:sldId id="280" r:id="rId44"/>
    <p:sldId id="286" r:id="rId45"/>
    <p:sldId id="287" r:id="rId46"/>
    <p:sldId id="288" r:id="rId47"/>
    <p:sldId id="289" r:id="rId48"/>
    <p:sldId id="266" r:id="rId49"/>
    <p:sldId id="267" r:id="rId50"/>
    <p:sldId id="298" r:id="rId51"/>
    <p:sldId id="301" r:id="rId52"/>
    <p:sldId id="258" r:id="rId53"/>
    <p:sldId id="302" r:id="rId54"/>
    <p:sldId id="303" r:id="rId55"/>
    <p:sldId id="304" r:id="rId56"/>
    <p:sldId id="276" r:id="rId57"/>
    <p:sldId id="277" r:id="rId58"/>
    <p:sldId id="278" r:id="rId59"/>
    <p:sldId id="275" r:id="rId60"/>
    <p:sldId id="295" r:id="rId61"/>
    <p:sldId id="296" r:id="rId62"/>
    <p:sldId id="305" r:id="rId63"/>
    <p:sldId id="281" r:id="rId64"/>
    <p:sldId id="282" r:id="rId65"/>
    <p:sldId id="306" r:id="rId66"/>
    <p:sldId id="308" r:id="rId67"/>
    <p:sldId id="290" r:id="rId68"/>
    <p:sldId id="270" r:id="rId69"/>
    <p:sldId id="272" r:id="rId70"/>
    <p:sldId id="273" r:id="rId71"/>
    <p:sldId id="311" r:id="rId72"/>
    <p:sldId id="279" r:id="rId73"/>
    <p:sldId id="283" r:id="rId74"/>
    <p:sldId id="284" r:id="rId75"/>
    <p:sldId id="285" r:id="rId76"/>
    <p:sldId id="312" r:id="rId77"/>
    <p:sldId id="259" r:id="rId78"/>
    <p:sldId id="262" r:id="rId79"/>
    <p:sldId id="263" r:id="rId80"/>
    <p:sldId id="264" r:id="rId81"/>
    <p:sldId id="265" r:id="rId82"/>
    <p:sldId id="268" r:id="rId83"/>
    <p:sldId id="269" r:id="rId84"/>
    <p:sldId id="271" r:id="rId85"/>
    <p:sldId id="294" r:id="rId86"/>
    <p:sldId id="299" r:id="rId87"/>
    <p:sldId id="300" r:id="rId88"/>
    <p:sldId id="307" r:id="rId89"/>
    <p:sldId id="309" r:id="rId90"/>
    <p:sldId id="310" r:id="rId91"/>
    <p:sldId id="261" r:id="rId92"/>
    <p:sldId id="293" r:id="rId9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187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" Target="slides/slide1.xml"/><Relationship Id="rId39" Type="http://schemas.openxmlformats.org/officeDocument/2006/relationships/slide" Target="slides/slide2.xml"/><Relationship Id="rId50" Type="http://schemas.openxmlformats.org/officeDocument/2006/relationships/slide" Target="slides/slide13.xml"/><Relationship Id="rId51" Type="http://schemas.openxmlformats.org/officeDocument/2006/relationships/slide" Target="slides/slide14.xml"/><Relationship Id="rId52" Type="http://schemas.openxmlformats.org/officeDocument/2006/relationships/slide" Target="slides/slide15.xml"/><Relationship Id="rId53" Type="http://schemas.openxmlformats.org/officeDocument/2006/relationships/slide" Target="slides/slide16.xml"/><Relationship Id="rId54" Type="http://schemas.openxmlformats.org/officeDocument/2006/relationships/slide" Target="slides/slide17.xml"/><Relationship Id="rId55" Type="http://schemas.openxmlformats.org/officeDocument/2006/relationships/slide" Target="slides/slide18.xml"/><Relationship Id="rId56" Type="http://schemas.openxmlformats.org/officeDocument/2006/relationships/slide" Target="slides/slide19.xml"/><Relationship Id="rId57" Type="http://schemas.openxmlformats.org/officeDocument/2006/relationships/slide" Target="slides/slide20.xml"/><Relationship Id="rId58" Type="http://schemas.openxmlformats.org/officeDocument/2006/relationships/slide" Target="slides/slide21.xml"/><Relationship Id="rId59" Type="http://schemas.openxmlformats.org/officeDocument/2006/relationships/slide" Target="slides/slide22.xml"/><Relationship Id="rId70" Type="http://schemas.openxmlformats.org/officeDocument/2006/relationships/slide" Target="slides/slide33.xml"/><Relationship Id="rId71" Type="http://schemas.openxmlformats.org/officeDocument/2006/relationships/slide" Target="slides/slide34.xml"/><Relationship Id="rId72" Type="http://schemas.openxmlformats.org/officeDocument/2006/relationships/slide" Target="slides/slide35.xml"/><Relationship Id="rId73" Type="http://schemas.openxmlformats.org/officeDocument/2006/relationships/slide" Target="slides/slide36.xml"/><Relationship Id="rId74" Type="http://schemas.openxmlformats.org/officeDocument/2006/relationships/slide" Target="slides/slide37.xml"/><Relationship Id="rId75" Type="http://schemas.openxmlformats.org/officeDocument/2006/relationships/slide" Target="slides/slide38.xml"/><Relationship Id="rId76" Type="http://schemas.openxmlformats.org/officeDocument/2006/relationships/slide" Target="slides/slide39.xml"/><Relationship Id="rId77" Type="http://schemas.openxmlformats.org/officeDocument/2006/relationships/slide" Target="slides/slide40.xml"/><Relationship Id="rId78" Type="http://schemas.openxmlformats.org/officeDocument/2006/relationships/slide" Target="slides/slide41.xml"/><Relationship Id="rId79" Type="http://schemas.openxmlformats.org/officeDocument/2006/relationships/slide" Target="slides/slide42.xml"/><Relationship Id="rId90" Type="http://schemas.openxmlformats.org/officeDocument/2006/relationships/slide" Target="slides/slide53.xml"/><Relationship Id="rId91" Type="http://schemas.openxmlformats.org/officeDocument/2006/relationships/slide" Target="slides/slide54.xml"/><Relationship Id="rId92" Type="http://schemas.openxmlformats.org/officeDocument/2006/relationships/slide" Target="slides/slide55.xml"/><Relationship Id="rId93" Type="http://schemas.openxmlformats.org/officeDocument/2006/relationships/slide" Target="slides/slide56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3.xml"/><Relationship Id="rId41" Type="http://schemas.openxmlformats.org/officeDocument/2006/relationships/slide" Target="slides/slide4.xml"/><Relationship Id="rId42" Type="http://schemas.openxmlformats.org/officeDocument/2006/relationships/slide" Target="slides/slide5.xml"/><Relationship Id="rId43" Type="http://schemas.openxmlformats.org/officeDocument/2006/relationships/slide" Target="slides/slide6.xml"/><Relationship Id="rId44" Type="http://schemas.openxmlformats.org/officeDocument/2006/relationships/slide" Target="slides/slide7.xml"/><Relationship Id="rId45" Type="http://schemas.openxmlformats.org/officeDocument/2006/relationships/slide" Target="slides/slide8.xml"/><Relationship Id="rId46" Type="http://schemas.openxmlformats.org/officeDocument/2006/relationships/slide" Target="slides/slide9.xml"/><Relationship Id="rId47" Type="http://schemas.openxmlformats.org/officeDocument/2006/relationships/slide" Target="slides/slide10.xml"/><Relationship Id="rId48" Type="http://schemas.openxmlformats.org/officeDocument/2006/relationships/slide" Target="slides/slide11.xml"/><Relationship Id="rId49" Type="http://schemas.openxmlformats.org/officeDocument/2006/relationships/slide" Target="slides/slide12.xml"/><Relationship Id="rId60" Type="http://schemas.openxmlformats.org/officeDocument/2006/relationships/slide" Target="slides/slide23.xml"/><Relationship Id="rId61" Type="http://schemas.openxmlformats.org/officeDocument/2006/relationships/slide" Target="slides/slide24.xml"/><Relationship Id="rId62" Type="http://schemas.openxmlformats.org/officeDocument/2006/relationships/slide" Target="slides/slide25.xml"/><Relationship Id="rId63" Type="http://schemas.openxmlformats.org/officeDocument/2006/relationships/slide" Target="slides/slide26.xml"/><Relationship Id="rId64" Type="http://schemas.openxmlformats.org/officeDocument/2006/relationships/slide" Target="slides/slide27.xml"/><Relationship Id="rId65" Type="http://schemas.openxmlformats.org/officeDocument/2006/relationships/slide" Target="slides/slide28.xml"/><Relationship Id="rId66" Type="http://schemas.openxmlformats.org/officeDocument/2006/relationships/slide" Target="slides/slide29.xml"/><Relationship Id="rId67" Type="http://schemas.openxmlformats.org/officeDocument/2006/relationships/slide" Target="slides/slide30.xml"/><Relationship Id="rId68" Type="http://schemas.openxmlformats.org/officeDocument/2006/relationships/slide" Target="slides/slide31.xml"/><Relationship Id="rId69" Type="http://schemas.openxmlformats.org/officeDocument/2006/relationships/slide" Target="slides/slide32.xml"/><Relationship Id="rId80" Type="http://schemas.openxmlformats.org/officeDocument/2006/relationships/slide" Target="slides/slide43.xml"/><Relationship Id="rId81" Type="http://schemas.openxmlformats.org/officeDocument/2006/relationships/slide" Target="slides/slide44.xml"/><Relationship Id="rId82" Type="http://schemas.openxmlformats.org/officeDocument/2006/relationships/slide" Target="slides/slide45.xml"/><Relationship Id="rId83" Type="http://schemas.openxmlformats.org/officeDocument/2006/relationships/slide" Target="slides/slide46.xml"/><Relationship Id="rId84" Type="http://schemas.openxmlformats.org/officeDocument/2006/relationships/slide" Target="slides/slide47.xml"/><Relationship Id="rId85" Type="http://schemas.openxmlformats.org/officeDocument/2006/relationships/slide" Target="slides/slide48.xml"/><Relationship Id="rId86" Type="http://schemas.openxmlformats.org/officeDocument/2006/relationships/slide" Target="slides/slide49.xml"/><Relationship Id="rId87" Type="http://schemas.openxmlformats.org/officeDocument/2006/relationships/slide" Target="slides/slide50.xml"/><Relationship Id="rId88" Type="http://schemas.openxmlformats.org/officeDocument/2006/relationships/slide" Target="slides/slide51.xml"/><Relationship Id="rId89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57-44EA-B890-187AFEB334E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57-44EA-B890-187AFEB334E0}"/>
              </c:ext>
            </c:extLst>
          </c:dPt>
          <c:dLbls>
            <c:dLbl>
              <c:idx val="0"/>
              <c:layout>
                <c:manualLayout>
                  <c:x val="0.00312616154132072"/>
                  <c:y val="0.09470868117653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Cetuximab + _x000d_FOLFOX4 _x000d_(n=146)</c:v>
                </c:pt>
                <c:pt idx="1">
                  <c:v>FOLFOX4 _x000d_(n=162)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66.4</c:v>
                </c:pt>
                <c:pt idx="1">
                  <c:v>43.2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57-44EA-B890-187AFEB33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-1980068088"/>
        <c:axId val="-1980071704"/>
      </c:barChart>
      <c:catAx>
        <c:axId val="-1980068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980071704"/>
        <c:crosses val="autoZero"/>
        <c:auto val="1"/>
        <c:lblAlgn val="ctr"/>
        <c:lblOffset val="100"/>
        <c:noMultiLvlLbl val="0"/>
      </c:catAx>
      <c:valAx>
        <c:axId val="-1980071704"/>
        <c:scaling>
          <c:orientation val="minMax"/>
          <c:max val="100.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980068088"/>
        <c:crosses val="autoZero"/>
        <c:crossBetween val="between"/>
        <c:majorUnit val="25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28-441D-8C97-3200C2B33DD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028-441D-8C97-3200C2B33DD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Cetuximab + _x000d_FOLFOX4_x000d_(n=45)</c:v>
                </c:pt>
                <c:pt idx="1">
                  <c:v>FOLFOX4 _x000d_(n=38)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44.4</c:v>
                </c:pt>
                <c:pt idx="1">
                  <c:v>23.7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028-441D-8C97-3200C2B33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876293192"/>
        <c:axId val="1876288600"/>
      </c:barChart>
      <c:catAx>
        <c:axId val="1876293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76288600"/>
        <c:crosses val="autoZero"/>
        <c:auto val="1"/>
        <c:lblAlgn val="ctr"/>
        <c:lblOffset val="100"/>
        <c:noMultiLvlLbl val="0"/>
      </c:catAx>
      <c:valAx>
        <c:axId val="1876288600"/>
        <c:scaling>
          <c:orientation val="minMax"/>
          <c:max val="100.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76293192"/>
        <c:crosses val="autoZero"/>
        <c:crossBetween val="between"/>
        <c:majorUnit val="25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5D7B5-9B85-154B-9452-92C290061D29}" type="datetimeFigureOut">
              <a:rPr lang="it-IT" smtClean="0"/>
              <a:t>17/10/17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B0B26-9B3C-C243-B8CE-2D1E5DF4E97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99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6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28182E2C-AC48-45A1-A539-1D63FC6BDE45}" type="slidenum">
              <a:rPr>
                <a:solidFill>
                  <a:srgbClr val="52328F"/>
                </a:solidFill>
                <a:latin typeface="Verdana"/>
              </a:rPr>
              <a:pPr defTabSz="914377"/>
              <a:t>14</a:t>
            </a:fld>
            <a:endParaRPr dirty="0">
              <a:solidFill>
                <a:srgbClr val="52328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18573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B6D88-76A1-413F-881A-79AC4E8A98BB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5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B6D88-76A1-413F-881A-79AC4E8A98BB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569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2DC0D-705D-0D4B-A1D0-CBD42FCD423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836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2DC0D-705D-0D4B-A1D0-CBD42FCD4232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6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/>
              <a:t>The present observations from </a:t>
            </a:r>
            <a:r>
              <a:rPr lang="en-GB" sz="1200" dirty="0" err="1" smtClean="0"/>
              <a:t>tumor</a:t>
            </a:r>
            <a:r>
              <a:rPr lang="en-GB" sz="1200" dirty="0" smtClean="0"/>
              <a:t> location subgroup analyses of the TAILOR study are </a:t>
            </a:r>
            <a:r>
              <a:rPr lang="en-GB" sz="1200" b="1" dirty="0" smtClean="0"/>
              <a:t>partly in contrast to previously presented subgroup results </a:t>
            </a:r>
            <a:r>
              <a:rPr lang="en-GB" sz="1200" dirty="0" smtClean="0"/>
              <a:t>from the CRYSTAL, FIRE-3, and CALGB 80405 trials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/>
              <a:t>The TAILOR study clearly </a:t>
            </a:r>
            <a:r>
              <a:rPr lang="en-GB" sz="1200" b="1" dirty="0" smtClean="0"/>
              <a:t>confirms the prognostic value of primary </a:t>
            </a:r>
            <a:r>
              <a:rPr lang="en-GB" sz="1200" b="1" dirty="0" err="1" smtClean="0"/>
              <a:t>tumor</a:t>
            </a:r>
            <a:r>
              <a:rPr lang="en-GB" sz="1200" b="1" dirty="0" smtClean="0"/>
              <a:t> location</a:t>
            </a:r>
            <a:r>
              <a:rPr lang="en-GB" sz="1200" dirty="0" smtClean="0"/>
              <a:t>, as well as the </a:t>
            </a:r>
            <a:r>
              <a:rPr lang="en-GB" sz="1200" b="1" dirty="0" smtClean="0"/>
              <a:t>predictive benefit of adding </a:t>
            </a:r>
            <a:r>
              <a:rPr lang="en-GB" sz="1200" b="1" dirty="0" err="1" smtClean="0"/>
              <a:t>cetuximab</a:t>
            </a:r>
            <a:r>
              <a:rPr lang="en-GB" sz="1200" b="1" dirty="0" smtClean="0"/>
              <a:t> to FOLFOX chemotherapy in patients with left-sided RAS </a:t>
            </a:r>
            <a:r>
              <a:rPr lang="en-GB" sz="1200" b="1" dirty="0" err="1" smtClean="0"/>
              <a:t>wt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mCRC</a:t>
            </a:r>
            <a:r>
              <a:rPr lang="en-GB" sz="1200" b="1" dirty="0" smtClean="0"/>
              <a:t> </a:t>
            </a:r>
            <a:r>
              <a:rPr lang="en-GB" sz="1200" dirty="0" smtClean="0"/>
              <a:t>in terms of PFS, OS, and ORR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/>
              <a:t>However, the </a:t>
            </a:r>
            <a:r>
              <a:rPr lang="en-GB" sz="1200" b="1" dirty="0" smtClean="0"/>
              <a:t>results in patients with right-sided </a:t>
            </a:r>
            <a:r>
              <a:rPr lang="en-GB" sz="1200" b="1" dirty="0" err="1" smtClean="0"/>
              <a:t>tumors</a:t>
            </a:r>
            <a:r>
              <a:rPr lang="en-GB" sz="1200" b="1" dirty="0" smtClean="0"/>
              <a:t> should be interpreted with caution </a:t>
            </a:r>
            <a:r>
              <a:rPr lang="en-GB" sz="1200" dirty="0" smtClean="0"/>
              <a:t>due to </a:t>
            </a:r>
            <a:r>
              <a:rPr lang="en-GB" sz="1200" b="1" dirty="0" smtClean="0"/>
              <a:t>imbalances in baseline characteristics between treatment arms in the right-sided subgroup, as well as the small number of patients in our study with right-sided </a:t>
            </a:r>
            <a:r>
              <a:rPr lang="en-GB" sz="1200" b="1" dirty="0" err="1" smtClean="0"/>
              <a:t>mCRC</a:t>
            </a:r>
            <a:endParaRPr lang="en-GB" sz="1200" b="1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28182E2C-AC48-45A1-A539-1D63FC6BDE45}" type="slidenum">
              <a:rPr>
                <a:solidFill>
                  <a:srgbClr val="52328F"/>
                </a:solidFill>
                <a:latin typeface="Verdana"/>
              </a:rPr>
              <a:pPr defTabSz="914377"/>
              <a:t>50</a:t>
            </a:fld>
            <a:endParaRPr dirty="0">
              <a:solidFill>
                <a:srgbClr val="52328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3862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i="1" smtClean="0"/>
              <a:t>20070509:  Progression-free Survival by Side and Treatment -RAS WT/BRAF WT Subjects</a:t>
            </a:r>
            <a:endParaRPr lang="en-US" altLang="en-US" smtClean="0"/>
          </a:p>
          <a:p>
            <a:r>
              <a:rPr lang="en-US" altLang="en-US" b="1" i="1" smtClean="0"/>
              <a:t>20070509:  Overall Survival by Side and Treatment -RAS WT/BRAF WT Subjects</a:t>
            </a: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08106" indent="-27234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89393" indent="-21787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25151" indent="-21787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960908" indent="-21787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96665" indent="-21787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832423" indent="-21787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268180" indent="-21787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703937" indent="-21787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D675C7-D703-4EE6-B49C-D9503361B99A}" type="slidenum">
              <a:rPr lang="nl-NL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51</a:t>
            </a:fld>
            <a:endParaRPr lang="nl-NL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3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2DC0D-705D-0D4B-A1D0-CBD42FCD423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83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e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e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e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jpe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jpe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e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e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jpe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e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jpe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jpe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jpe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e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e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jpeg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jpe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e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eg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jpe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jpeg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jpeg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eg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jpeg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png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png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png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jpeg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jpeg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jpeg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jpeg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jpeg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eg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jpeg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jpeg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8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eg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jpeg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jpeg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4.png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png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png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jpeg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jpeg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png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0.jpeg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jpeg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.jpeg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jpeg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4.png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5.png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5.png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6.jpeg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jpeg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9.png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0.jpeg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.jpeg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2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2.jpeg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3.jpeg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4.png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5.png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5.png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6.jpeg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7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8.jpeg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9.png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0.jpeg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1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2.jpeg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2.jpeg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3.jpeg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4.png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5.png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5.png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6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7.jpeg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8.jpeg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9.png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10.jpeg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e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4D74-D207-4F12-AF1C-7D7D686C60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A08C-34F4-4075-8B9C-8448F1FD62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41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6145312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98" y="436519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24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9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903999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98" y="436519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24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9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54396518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98" y="436519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24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9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3157345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4777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1237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6029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70270627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3720380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22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86229083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1314214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81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154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154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2401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91264218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16673516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88132587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10427619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661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661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893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98323845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2730233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21412090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89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150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492401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13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8933816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221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939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991138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673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29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81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254248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8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5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54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862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539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613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53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976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108" y="6356544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499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18073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4342260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21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088938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388572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611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103749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108" y="4581221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108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108" y="2343044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382476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8585895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6650678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38104084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58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129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129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9860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189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923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607675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102" y="4581189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102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102" y="2343012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579010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189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531384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508" y="4077063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575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600524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3005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41201972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3005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25083891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221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997927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3005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23868466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98" y="436518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13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8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15154581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98" y="436518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13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8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9967755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98" y="436518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13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8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0695876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6700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3222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015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28119407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60396672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222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35636221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524" y="4077095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604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246080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44978256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77614664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50631036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5859158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02789775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653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653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881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64408713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4070643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53785168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89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145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50756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846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3037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27210010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86721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836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21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81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074968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8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4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53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06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529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604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53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6949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103" y="6356532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897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917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16642729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09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27559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89337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3037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44065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604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087002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8276454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705647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06782279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51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129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129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7058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177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916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189388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96" y="4581177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96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96" y="2343000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284403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177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66699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502" y="4077051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563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766737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93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9432589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3037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42945913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93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4065156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993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297125128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85" y="4365176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01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76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771912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85" y="4365176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01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76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9043506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85" y="4365176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01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76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0446638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2042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420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1384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95743428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28706149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119" y="4365220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45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220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5664285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216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32525218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10327307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10538176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92781757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3940728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01022649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641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641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869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15520904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91682557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54440300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80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132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18475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4D74-D207-4F12-AF1C-7D7D686C60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A08C-34F4-4075-8B9C-8448F1FD62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341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119" y="4365220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45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220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9901723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02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505225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292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09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80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033339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8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3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987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517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590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49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1170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85" y="6356520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162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65744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37480580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93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602564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119" y="4365220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45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220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837797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520944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596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218236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65958114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109291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17218312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51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124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124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0881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161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908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913680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82" y="4581161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82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82" y="2342984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343721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161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658798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85" y="4077035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540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25335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609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77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6900938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77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2241224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977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9610074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85" y="4365160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85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60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1860618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85" y="4365160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85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60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1341687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85" y="4365160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85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60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2361082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341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02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846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73112794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795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53744682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199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3509319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52472007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487185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20267623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57401533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6321056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625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625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853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41796954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26119282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15778857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082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80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125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161568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790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2704105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639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93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72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41771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8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1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50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785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501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576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41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9444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50396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12781194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73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195758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91204066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85102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588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123953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4599289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922868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575664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42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103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103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3283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143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900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876108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79" y="4581142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79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79" y="2342967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844870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143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704107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85" y="4077017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528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75466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25878790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6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7616204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6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0470494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96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28510610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72" y="436514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6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4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13090505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72" y="436514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6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4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4888053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72" y="436514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6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4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5777649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7884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4667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3618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6408885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238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59344746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17301233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199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40512551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74948997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84081201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6503917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43440961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34337554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605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605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837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01630504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56871412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32481984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87752561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71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122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39471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741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6412276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337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73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63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584244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8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0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88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666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483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557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20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2910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80" y="6356488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263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92656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6780599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84234237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53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873078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3359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576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475774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64649505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7564523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63462381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25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096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096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2973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123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890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727571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69" y="4581122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69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69" y="2342947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823031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123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611238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3817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20939662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75" y="4076997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508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549963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4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0434933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4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9596721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94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4805507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70" y="436512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4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2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5484570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70" y="436512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4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2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2175886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70" y="436512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4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2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4643520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1042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9834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213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86617850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9036697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48892775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186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7669317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95780148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36010335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99811559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90847754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0162987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585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585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817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50394780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45212324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03628413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7819237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61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112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35716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66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8647649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808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53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48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471656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463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537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20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9347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6040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3704374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37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743549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685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685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913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7622703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66958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570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575000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70975477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8214061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29213361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24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096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096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9432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107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882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337971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49" y="4581106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49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49" y="2342931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993149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107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774231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67" y="4076981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492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892383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68992606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24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221783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24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4966296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924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5302694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62" y="4365106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32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06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420980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62" y="4365106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32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06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1531836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62" y="4365106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32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106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9279308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6163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2438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2673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61642926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75977111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5435059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181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74317442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32284930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99232347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11358246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6345033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1360486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569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569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801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09920538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54288824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62819202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410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158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25680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53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099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24776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569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7940664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346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37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45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13383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8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5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526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447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521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14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7350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62" y="6356452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754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84477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7925928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765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13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02182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249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558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838398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29765406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757584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19560820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12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085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085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2805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083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870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959348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49" y="4581082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49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49" y="2342907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567118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083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940767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9038871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52" y="4076957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468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8220698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0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23337197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90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4213158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900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5783917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39" y="436508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0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8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511045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39" y="436508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0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8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19864805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39" y="436508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208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8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0430830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7484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2626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2087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601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03222887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60527086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169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50230569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2467782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10664477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3115444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11359421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056137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545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545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777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12360085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3211877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37264383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53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702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58521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02262016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39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092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74244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158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344447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61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313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22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993209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423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497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6994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5867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3498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12695015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297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719611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8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7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56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70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52803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548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796246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7516148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3888197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3973778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892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070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070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5376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065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860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393117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40" y="4581063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40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40" y="2342888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05912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065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397284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46" y="4076939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451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445898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561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636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71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2580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881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674627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881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3980179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881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400399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39" y="4365064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189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64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4724638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39" y="4365064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189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64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334976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39" y="4365064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189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64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42037213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888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523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6062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85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85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68388287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119" y="6356564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108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85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44693000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153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0" y="1412785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85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46929732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85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7036008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85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23240798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85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4279940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85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4273693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85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51518790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529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529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757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07728026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97769827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63363782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88436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32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073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12114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529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4567746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020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297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15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34614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8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08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52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405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480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6993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450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39" y="6356408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379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39213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146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6342340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585455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2339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94150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06887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14192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59583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99891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924222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183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89"/>
            <a:ext cx="5800725" cy="581183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36918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053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41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18931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4589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3288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0489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6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841163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7834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00736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4" y="27310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20688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5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40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03793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613977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877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326659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24732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839580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71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68052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19776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876" indent="0">
              <a:buNone/>
              <a:defRPr sz="1800" b="1"/>
            </a:lvl3pPr>
            <a:lvl4pPr marL="1370810" indent="0">
              <a:buNone/>
              <a:defRPr sz="1600" b="1"/>
            </a:lvl4pPr>
            <a:lvl5pPr marL="1827747" indent="0">
              <a:buNone/>
              <a:defRPr sz="1600" b="1"/>
            </a:lvl5pPr>
            <a:lvl6pPr marL="2284677" indent="0">
              <a:buNone/>
              <a:defRPr sz="1600" b="1"/>
            </a:lvl6pPr>
            <a:lvl7pPr marL="2741621" indent="0">
              <a:buNone/>
              <a:defRPr sz="1600" b="1"/>
            </a:lvl7pPr>
            <a:lvl8pPr marL="3198555" indent="0">
              <a:buNone/>
              <a:defRPr sz="1600" b="1"/>
            </a:lvl8pPr>
            <a:lvl9pPr marL="36554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876" indent="0">
              <a:buNone/>
              <a:defRPr sz="1800" b="1"/>
            </a:lvl3pPr>
            <a:lvl4pPr marL="1370810" indent="0">
              <a:buNone/>
              <a:defRPr sz="1600" b="1"/>
            </a:lvl4pPr>
            <a:lvl5pPr marL="1827747" indent="0">
              <a:buNone/>
              <a:defRPr sz="1600" b="1"/>
            </a:lvl5pPr>
            <a:lvl6pPr marL="2284677" indent="0">
              <a:buNone/>
              <a:defRPr sz="1600" b="1"/>
            </a:lvl6pPr>
            <a:lvl7pPr marL="2741621" indent="0">
              <a:buNone/>
              <a:defRPr sz="1600" b="1"/>
            </a:lvl7pPr>
            <a:lvl8pPr marL="3198555" indent="0">
              <a:buNone/>
              <a:defRPr sz="1600" b="1"/>
            </a:lvl8pPr>
            <a:lvl9pPr marL="36554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9" y="217488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14884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91727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830057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7310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876" indent="0">
              <a:buNone/>
              <a:defRPr sz="1000"/>
            </a:lvl3pPr>
            <a:lvl4pPr marL="1370810" indent="0">
              <a:buNone/>
              <a:defRPr sz="900"/>
            </a:lvl4pPr>
            <a:lvl5pPr marL="1827747" indent="0">
              <a:buNone/>
              <a:defRPr sz="900"/>
            </a:lvl5pPr>
            <a:lvl6pPr marL="2284677" indent="0">
              <a:buNone/>
              <a:defRPr sz="900"/>
            </a:lvl6pPr>
            <a:lvl7pPr marL="2741621" indent="0">
              <a:buNone/>
              <a:defRPr sz="900"/>
            </a:lvl7pPr>
            <a:lvl8pPr marL="3198555" indent="0">
              <a:buNone/>
              <a:defRPr sz="900"/>
            </a:lvl8pPr>
            <a:lvl9pPr marL="36554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7576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8" indent="0">
              <a:buNone/>
              <a:defRPr sz="2800"/>
            </a:lvl2pPr>
            <a:lvl3pPr marL="913876" indent="0">
              <a:buNone/>
              <a:defRPr sz="2400"/>
            </a:lvl3pPr>
            <a:lvl4pPr marL="1370810" indent="0">
              <a:buNone/>
              <a:defRPr sz="2000"/>
            </a:lvl4pPr>
            <a:lvl5pPr marL="1827747" indent="0">
              <a:buNone/>
              <a:defRPr sz="2000"/>
            </a:lvl5pPr>
            <a:lvl6pPr marL="2284677" indent="0">
              <a:buNone/>
              <a:defRPr sz="2000"/>
            </a:lvl6pPr>
            <a:lvl7pPr marL="2741621" indent="0">
              <a:buNone/>
              <a:defRPr sz="2000"/>
            </a:lvl7pPr>
            <a:lvl8pPr marL="3198555" indent="0">
              <a:buNone/>
              <a:defRPr sz="2000"/>
            </a:lvl8pPr>
            <a:lvl9pPr marL="3655494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876" indent="0">
              <a:buNone/>
              <a:defRPr sz="1000"/>
            </a:lvl3pPr>
            <a:lvl4pPr marL="1370810" indent="0">
              <a:buNone/>
              <a:defRPr sz="900"/>
            </a:lvl4pPr>
            <a:lvl5pPr marL="1827747" indent="0">
              <a:buNone/>
              <a:defRPr sz="900"/>
            </a:lvl5pPr>
            <a:lvl6pPr marL="2284677" indent="0">
              <a:buNone/>
              <a:defRPr sz="900"/>
            </a:lvl6pPr>
            <a:lvl7pPr marL="2741621" indent="0">
              <a:buNone/>
              <a:defRPr sz="900"/>
            </a:lvl7pPr>
            <a:lvl8pPr marL="3198555" indent="0">
              <a:buNone/>
              <a:defRPr sz="900"/>
            </a:lvl8pPr>
            <a:lvl9pPr marL="36554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55519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927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620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21438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9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1580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76329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98610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86576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699557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98522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61675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76384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71565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160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08102664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33559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183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89"/>
            <a:ext cx="5800725" cy="581183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34391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86672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1235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07309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531516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68313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82839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79643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24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53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217831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7344078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44750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71047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183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89"/>
            <a:ext cx="5800725" cy="581183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2835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45712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07357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29228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68927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6447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72602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6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0233852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7546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45721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526635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183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89"/>
            <a:ext cx="5800725" cy="581183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806272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012252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934905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99907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76567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344964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433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75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148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148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8658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64908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82584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8370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844685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183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89"/>
            <a:ext cx="5800725" cy="581183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75277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7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392387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14062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4" y="44071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293109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1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69567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876" indent="0">
              <a:buNone/>
              <a:defRPr sz="1800" b="1"/>
            </a:lvl3pPr>
            <a:lvl4pPr marL="1370810" indent="0">
              <a:buNone/>
              <a:defRPr sz="1600" b="1"/>
            </a:lvl4pPr>
            <a:lvl5pPr marL="1827747" indent="0">
              <a:buNone/>
              <a:defRPr sz="1600" b="1"/>
            </a:lvl5pPr>
            <a:lvl6pPr marL="2284677" indent="0">
              <a:buNone/>
              <a:defRPr sz="1600" b="1"/>
            </a:lvl6pPr>
            <a:lvl7pPr marL="2741621" indent="0">
              <a:buNone/>
              <a:defRPr sz="1600" b="1"/>
            </a:lvl7pPr>
            <a:lvl8pPr marL="3198555" indent="0">
              <a:buNone/>
              <a:defRPr sz="1600" b="1"/>
            </a:lvl8pPr>
            <a:lvl9pPr marL="365549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8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17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876" indent="0">
              <a:buNone/>
              <a:defRPr sz="1800" b="1"/>
            </a:lvl3pPr>
            <a:lvl4pPr marL="1370810" indent="0">
              <a:buNone/>
              <a:defRPr sz="1600" b="1"/>
            </a:lvl4pPr>
            <a:lvl5pPr marL="1827747" indent="0">
              <a:buNone/>
              <a:defRPr sz="1600" b="1"/>
            </a:lvl5pPr>
            <a:lvl6pPr marL="2284677" indent="0">
              <a:buNone/>
              <a:defRPr sz="1600" b="1"/>
            </a:lvl6pPr>
            <a:lvl7pPr marL="2741621" indent="0">
              <a:buNone/>
              <a:defRPr sz="1600" b="1"/>
            </a:lvl7pPr>
            <a:lvl8pPr marL="3198555" indent="0">
              <a:buNone/>
              <a:defRPr sz="1600" b="1"/>
            </a:lvl8pPr>
            <a:lvl9pPr marL="365549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179" y="217488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557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209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932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928876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368451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64802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7" y="27310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3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7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876" indent="0">
              <a:buNone/>
              <a:defRPr sz="1000"/>
            </a:lvl3pPr>
            <a:lvl4pPr marL="1370810" indent="0">
              <a:buNone/>
              <a:defRPr sz="900"/>
            </a:lvl4pPr>
            <a:lvl5pPr marL="1827747" indent="0">
              <a:buNone/>
              <a:defRPr sz="900"/>
            </a:lvl5pPr>
            <a:lvl6pPr marL="2284677" indent="0">
              <a:buNone/>
              <a:defRPr sz="900"/>
            </a:lvl6pPr>
            <a:lvl7pPr marL="2741621" indent="0">
              <a:buNone/>
              <a:defRPr sz="900"/>
            </a:lvl7pPr>
            <a:lvl8pPr marL="3198555" indent="0">
              <a:buNone/>
              <a:defRPr sz="900"/>
            </a:lvl8pPr>
            <a:lvl9pPr marL="365549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776250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6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8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8" indent="0">
              <a:buNone/>
              <a:defRPr sz="2800"/>
            </a:lvl2pPr>
            <a:lvl3pPr marL="913876" indent="0">
              <a:buNone/>
              <a:defRPr sz="2400"/>
            </a:lvl3pPr>
            <a:lvl4pPr marL="1370810" indent="0">
              <a:buNone/>
              <a:defRPr sz="2000"/>
            </a:lvl4pPr>
            <a:lvl5pPr marL="1827747" indent="0">
              <a:buNone/>
              <a:defRPr sz="2000"/>
            </a:lvl5pPr>
            <a:lvl6pPr marL="2284677" indent="0">
              <a:buNone/>
              <a:defRPr sz="2000"/>
            </a:lvl6pPr>
            <a:lvl7pPr marL="2741621" indent="0">
              <a:buNone/>
              <a:defRPr sz="2000"/>
            </a:lvl7pPr>
            <a:lvl8pPr marL="3198555" indent="0">
              <a:buNone/>
              <a:defRPr sz="2000"/>
            </a:lvl8pPr>
            <a:lvl9pPr marL="3655494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40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876" indent="0">
              <a:buNone/>
              <a:defRPr sz="1000"/>
            </a:lvl3pPr>
            <a:lvl4pPr marL="1370810" indent="0">
              <a:buNone/>
              <a:defRPr sz="900"/>
            </a:lvl4pPr>
            <a:lvl5pPr marL="1827747" indent="0">
              <a:buNone/>
              <a:defRPr sz="900"/>
            </a:lvl5pPr>
            <a:lvl6pPr marL="2284677" indent="0">
              <a:buNone/>
              <a:defRPr sz="900"/>
            </a:lvl6pPr>
            <a:lvl7pPr marL="2741621" indent="0">
              <a:buNone/>
              <a:defRPr sz="900"/>
            </a:lvl7pPr>
            <a:lvl8pPr marL="3198555" indent="0">
              <a:buNone/>
              <a:defRPr sz="900"/>
            </a:lvl8pPr>
            <a:lvl9pPr marL="365549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22016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324230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924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1" y="274924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109414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C63FD91E-4070-6849-A7A2-E999C77AC617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97232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C061C375-BE3D-9746-8384-28CCD0E6E67C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825475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4AF5158E-06F3-D34A-A9EA-2E2DF32CC300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69505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0F81BD97-9351-8445-88F2-AC643D4DBF6A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316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108" y="4581209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108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108" y="2343032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5697496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6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7A60A19B-12C7-6E4B-9CB4-F9004CDC0A27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24590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7863A5F1-16F4-0141-A266-19DCBBF384CA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62618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75869281-C37D-7E45-BD9B-3E095D47E9B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126845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4" y="27310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FA81D18E-7A2D-7B44-B2E6-8126EE2B3CC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80444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5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40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D2D0028C-AA7C-EF4F-9CCE-D03D9B05B49F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957050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AF0E72E3-6BAD-3C4A-97C1-5B077EE068A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048872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charset="0"/>
              </a:defRPr>
            </a:lvl1pPr>
          </a:lstStyle>
          <a:p>
            <a:fld id="{D88FB50D-2E5C-0447-8CEB-81C034AD2A0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12732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50" y="6370885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7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51"/>
            <a:ext cx="8229600" cy="475198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053734"/>
      </p:ext>
    </p:extLst>
  </p:cSld>
  <p:clrMapOvr>
    <a:masterClrMapping/>
  </p:clrMapOvr>
  <p:transition xmlns:p14="http://schemas.microsoft.com/office/powerpoint/2010/main"/>
  <p:hf sldNum="0" hdr="0" dt="0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7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005329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499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209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058997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81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012953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64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64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223116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491741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21648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004467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130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913530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981206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57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64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590293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51812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248"/>
            <a:ext cx="20574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248"/>
            <a:ext cx="60198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884798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7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153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511" y="4077083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595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621966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18177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74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87979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57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57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347239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4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888708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840275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68732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123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913523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965811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56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64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69580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743270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241"/>
            <a:ext cx="20574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241"/>
            <a:ext cx="60198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731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3025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5886411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936513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47077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106574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183766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898296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8210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539717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537719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75451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609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3025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9253806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284532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117977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93910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382010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38058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92943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253429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751420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00993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420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3025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9578682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11681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361407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549783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29594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435483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0709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10239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45354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53799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017607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225031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113" y="436520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33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20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1747164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774615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733195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09349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You can use this field to enter text, a table, a diagram or </a:t>
            </a:r>
            <a:r>
              <a:rPr lang="en-US" dirty="0" err="1" smtClean="0"/>
              <a:t>SmartArts</a:t>
            </a:r>
            <a:r>
              <a:rPr lang="en-US" dirty="0" smtClean="0"/>
              <a:t>. Use the buttons “Increase List Level” for </a:t>
            </a:r>
            <a:r>
              <a:rPr lang="en-US" dirty="0" err="1" smtClean="0"/>
              <a:t>copytext</a:t>
            </a:r>
            <a:r>
              <a:rPr lang="en-US" dirty="0" smtClean="0"/>
              <a:t> or bullet levels. Use the icons below to create visual content.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Insert slide title here (max. 2 lines | max. 1 line with Action Title)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48425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Insert slide title here (max. 2 lines | max. 1 line with Action Title)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66056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44" y="332656"/>
            <a:ext cx="8208169" cy="390368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5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 smtClean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 bwMode="gray">
          <a:xfrm>
            <a:off x="467944" y="807744"/>
            <a:ext cx="8208169" cy="2490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Insert slide title here (max. 2 lines | max. 1 line with Action Title)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7623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| mit Elemente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smtClean="0">
                <a:solidFill>
                  <a:srgbClr val="FFFFFF"/>
                </a:solidFill>
              </a:rPr>
              <a:pPr/>
              <a:t>‹n.›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4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 noProof="0" dirty="0" smtClean="0"/>
              <a:t>Action Titel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Folienüberschrift (max. 2 Zeilen | 1 Zeile bei Nutzung des Action Titels)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17910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You can use this field to enter text, a table, a diagram or </a:t>
            </a:r>
            <a:r>
              <a:rPr lang="en-US" dirty="0" err="1" smtClean="0"/>
              <a:t>SmartArts</a:t>
            </a:r>
            <a:r>
              <a:rPr lang="en-US" dirty="0" smtClean="0"/>
              <a:t>. Use the buttons “Increase List Level” for </a:t>
            </a:r>
            <a:r>
              <a:rPr lang="en-US" dirty="0" err="1" smtClean="0"/>
              <a:t>copytext</a:t>
            </a:r>
            <a:r>
              <a:rPr lang="en-US" dirty="0" smtClean="0"/>
              <a:t> or bullet levels. Use the icons below to create visual content.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Insert slide title here (max. 2 lines | max. 1 line with Action Title)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23876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You can use this field to enter text, a table, a diagram or </a:t>
            </a:r>
            <a:r>
              <a:rPr lang="en-US" dirty="0" err="1" smtClean="0"/>
              <a:t>SmartArts</a:t>
            </a:r>
            <a:r>
              <a:rPr lang="en-US" dirty="0" smtClean="0"/>
              <a:t>. Use the buttons “Increase List Level” for </a:t>
            </a:r>
            <a:r>
              <a:rPr lang="en-US" dirty="0" err="1" smtClean="0"/>
              <a:t>copytext</a:t>
            </a:r>
            <a:r>
              <a:rPr lang="en-US" dirty="0" smtClean="0"/>
              <a:t> or bullet levels. Use the icons below to create visual content.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Insert slide title here (max. 2 lines | max. 1 line with Action Title)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36719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17761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113" y="436520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33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20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2247470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152252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53383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06579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957662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083603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305602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829378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379630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61759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922548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113" y="4365208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333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208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19676745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1864714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029305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772397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094913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629691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2399414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1930835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5220000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279637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26038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215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0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62178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50915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979323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143867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75269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61027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255025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19147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141213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7966230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0291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782807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076570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560165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868187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757964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27077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695623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219818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659078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058136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4427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594629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549256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7771451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4716543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149244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556753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485510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170603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5220000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100885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914388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9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94095197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2645269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005128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829330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406624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832283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588071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171367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717644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806708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963855"/>
      </p:ext>
    </p:extLst>
  </p:cSld>
  <p:clrMapOvr>
    <a:masterClrMapping/>
  </p:clrMapOvr>
  <p:transition xmlns:p14="http://schemas.microsoft.com/office/powerpoint/2010/main" spd="slow">
    <p:pull dir="r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9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9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9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77719007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22020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644090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277283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780709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967405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261916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4569261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1800"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249975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47" y="6370883"/>
            <a:ext cx="5220000" cy="442723"/>
          </a:xfrm>
        </p:spPr>
        <p:txBody>
          <a:bodyPr anchor="b">
            <a:noAutofit/>
          </a:bodyPr>
          <a:lstStyle>
            <a:lvl1pPr marL="0" indent="-457200">
              <a:spcBef>
                <a:spcPts val="0"/>
              </a:spcBef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596" y="6372056"/>
            <a:ext cx="4392000" cy="443675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 b="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57339"/>
            <a:ext cx="8229600" cy="475198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059735"/>
      </p:ext>
    </p:extLst>
  </p:cSld>
  <p:clrMapOvr>
    <a:masterClrMapping/>
  </p:clrMapOvr>
  <p:transition xmlns:p14="http://schemas.microsoft.com/office/powerpoint/2010/main" spd="slow">
    <p:pull dir="ru"/>
  </p:transition>
  <p:hf sldNum="0" hdr="0" dt="0"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46927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23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0975"/>
            <a:ext cx="259228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8193415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9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232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47" y="141279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9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18394644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23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0975"/>
            <a:ext cx="259228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272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8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21086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336128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00"/>
            <a:ext cx="4806554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17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17" y="1767530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209304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19050345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9397695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44262885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880" y="350100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053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053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0950"/>
            <a:ext cx="1686456" cy="354050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7905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035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17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17" y="2342842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834224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17" y="4581034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17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17" y="2342859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76469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0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035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1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216853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68277891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23" y="4076909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4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421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9662453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851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5298345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851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412301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851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4294834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18" y="4365034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159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34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37250569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18" y="4365034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159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34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7832270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18" y="4365034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8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3" y="4366159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34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3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5919407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697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85578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3652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627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9388674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91"/>
            <a:ext cx="2916084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17115571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8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84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28494597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84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4" y="1412784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84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69718022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6" y="1412784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137" y="141278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17" y="1412784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5" y="1412784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57287205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76"/>
            <a:ext cx="6101952" cy="468005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5" y="141278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90807759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76"/>
            <a:ext cx="2916084" cy="46800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76"/>
            <a:ext cx="2916084" cy="46800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5" y="1412784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58748249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8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01821050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8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57623934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8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22958727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504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504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47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735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0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0399777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76"/>
            <a:ext cx="6101952" cy="46800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9712558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5" y="1412794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7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17932994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76"/>
            <a:ext cx="6101952" cy="468005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46770164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309" y="15787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060" y="476251"/>
            <a:ext cx="3294367" cy="561657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78991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753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33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6272825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386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23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0975"/>
            <a:ext cx="259228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272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01" y="-10355"/>
            <a:ext cx="3818965" cy="4672470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278659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75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639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31" y="1938375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33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449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6970" y="1941514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6490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33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18" y="6356386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485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50999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94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85247035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22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0975"/>
            <a:ext cx="259228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24024658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22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0975"/>
            <a:ext cx="259228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240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8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90259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1223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2" y="3645000"/>
            <a:ext cx="4806554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01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01" y="1767514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106576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38147952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5108939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71054442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864" y="3501003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037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037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0950"/>
            <a:ext cx="1686456" cy="354050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0236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2" y="4509003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01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01" y="2342826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6760528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01" y="4581002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001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001" y="2342827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229698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94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93586173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8" y="3501003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0" y="2565003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0" y="155151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045727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407" y="4076877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4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389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495116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819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9064031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2819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36116797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2819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40685737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02" y="436500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7" y="3931827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2" y="4366127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0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2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689034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02" y="436500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7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2" y="4366127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0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1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2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 marL="0"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16313723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>
          <a:xfrm>
            <a:off x="2628002" y="4365002"/>
            <a:ext cx="2051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4" name="Text Placeholder AP3 Name"/>
          <p:cNvSpPr>
            <a:spLocks noGrp="1"/>
          </p:cNvSpPr>
          <p:nvPr>
            <p:ph type="body" sz="quarter" idx="21" hasCustomPrompt="1"/>
          </p:nvPr>
        </p:nvSpPr>
        <p:spPr>
          <a:xfrm>
            <a:off x="2628467" y="3931827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>
          <a:xfrm>
            <a:off x="468002" y="4366127"/>
            <a:ext cx="2051626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Name"/>
          <p:cNvSpPr>
            <a:spLocks noGrp="1"/>
          </p:cNvSpPr>
          <p:nvPr>
            <p:ph type="body" sz="quarter" idx="20" hasCustomPrompt="1"/>
          </p:nvPr>
        </p:nvSpPr>
        <p:spPr>
          <a:xfrm>
            <a:off x="468087" y="3932953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>
          <a:xfrm>
            <a:off x="468070" y="1989002"/>
            <a:ext cx="2051558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2" y="1556952"/>
            <a:ext cx="2051626" cy="432048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spcAft>
                <a:spcPts val="0"/>
              </a:spcAft>
              <a:defRPr lang="en-US" sz="1400" b="0" i="0" kern="1200" cap="all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19433069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391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8605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673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673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5" y="1413256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901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1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72249431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413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4680349" y="1412779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7545" y="1412779"/>
            <a:ext cx="39957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5001591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8634" y="1412780"/>
            <a:ext cx="259119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3276603" y="1412780"/>
            <a:ext cx="259199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6084000" y="1412779"/>
            <a:ext cx="259200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88620771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8095" y="1412780"/>
            <a:ext cx="1889344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2574121" y="1412780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4680001" y="1412779"/>
            <a:ext cx="1889869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>
          <a:xfrm>
            <a:off x="6786564" y="1412779"/>
            <a:ext cx="1888538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30117320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7916" y="1412776"/>
            <a:ext cx="6101952" cy="468005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>
          <a:xfrm>
            <a:off x="6786564" y="1412779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428455935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467916" y="1412776"/>
            <a:ext cx="2916084" cy="46800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>
          <a:xfrm>
            <a:off x="3653785" y="1412776"/>
            <a:ext cx="2916084" cy="46800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>
          <a:xfrm>
            <a:off x="6786564" y="1412779"/>
            <a:ext cx="1888538" cy="4680049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8867100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6786564" y="1412779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6" y="1484313"/>
            <a:ext cx="6101952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94829299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680349" y="1484316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467917" y="1412779"/>
            <a:ext cx="3995738" cy="46800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4038087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4680349" y="1412779"/>
            <a:ext cx="3995738" cy="468004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3"/>
            <a:ext cx="3995738" cy="46085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298456994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>
          <a:xfrm>
            <a:off x="467916" y="4437472"/>
            <a:ext cx="2916084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>
          <a:xfrm>
            <a:off x="3653785" y="4437472"/>
            <a:ext cx="2916084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>
          <a:xfrm>
            <a:off x="6786564" y="1413247"/>
            <a:ext cx="1888538" cy="4680049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7916" y="4076703"/>
            <a:ext cx="6101952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67916" y="1484310"/>
            <a:ext cx="6101952" cy="237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99367705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5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91"/>
            <a:ext cx="6101952" cy="46800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335979338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6786564" y="1484313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>
          <a:xfrm>
            <a:off x="467916" y="1412776"/>
            <a:ext cx="6101952" cy="46800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95827974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76"/>
            <a:ext cx="6101952" cy="468005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3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16152902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293" y="15787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044" y="476251"/>
            <a:ext cx="3294367" cy="561657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3967372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313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17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5743789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135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22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0975"/>
            <a:ext cx="259228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240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585" y="-10355"/>
            <a:ext cx="3818965" cy="4672470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841993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620973"/>
            <a:ext cx="7886700" cy="9415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B5E6850-37BD-4F72-ADB1-694ECA3BD212}" type="datetimeFigureOut">
              <a:rPr lang="en-GB">
                <a:solidFill>
                  <a:srgbClr val="000000"/>
                </a:solidFill>
                <a:latin typeface="Verdana"/>
              </a:rPr>
              <a:pPr defTabSz="914400"/>
              <a:t>17/10/17</a:t>
            </a:fld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5032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4298-4E53-4A01-B076-91711F9B5ABE}" type="slidenum">
              <a:rPr lang="en-GB">
                <a:solidFill>
                  <a:srgbClr val="503291"/>
                </a:solidFill>
              </a:rPr>
              <a:pPr/>
              <a:t>‹n.›</a:t>
            </a:fld>
            <a:endParaRPr lang="en-GB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205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15" y="1938343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417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6954" y="1941514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8959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195638"/>
            <a:ext cx="116586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829300"/>
            <a:ext cx="96012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933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73150" y="1412791"/>
            <a:ext cx="6101952" cy="468005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67917" y="1484317"/>
            <a:ext cx="1888538" cy="460851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26672372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222315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69" y="6610352"/>
            <a:ext cx="116586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69" y="4360071"/>
            <a:ext cx="116586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8477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00302"/>
            <a:ext cx="60579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2400302"/>
            <a:ext cx="60579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967068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02671"/>
            <a:ext cx="6060282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2302671"/>
            <a:ext cx="6062663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3262313"/>
            <a:ext cx="6062663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29448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13417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635962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09576"/>
            <a:ext cx="4512470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409576"/>
            <a:ext cx="7667625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152652"/>
            <a:ext cx="4512470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773295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8051008"/>
            <a:ext cx="82296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348356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817499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411958"/>
            <a:ext cx="30861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11958"/>
            <a:ext cx="90297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1756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197404" y="157888"/>
            <a:ext cx="480875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7C13EB76-EF81-47B5-BEE8-51CDB48536F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>
          <a:xfrm>
            <a:off x="0" y="0"/>
            <a:ext cx="9144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4950155" y="476309"/>
            <a:ext cx="3294367" cy="5616579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043564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550241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879317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60159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690044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90600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075359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850927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149278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96651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0896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658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92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772695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77635356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>
                <a:solidFill>
                  <a:srgbClr val="503291"/>
                </a:solidFill>
              </a:rPr>
              <a:pPr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930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SMO_SCCHN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41"/>
            <a:ext cx="9144000" cy="315076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5337696" y="-10356"/>
            <a:ext cx="3818965" cy="4672471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26225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154" y="1938549"/>
            <a:ext cx="5246687" cy="4535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950" y="2284624"/>
            <a:ext cx="2748214" cy="41878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This is where all footnotes and references go.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25A3-7FCB-4FFF-AA62-8714E16C2415}" type="slidenum">
              <a:rPr lang="en-GB">
                <a:solidFill>
                  <a:prstClr val="white"/>
                </a:solidFill>
              </a:rPr>
              <a:pPr/>
              <a:t>‹n.›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77053" y="1941515"/>
            <a:ext cx="2851897" cy="342900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8000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113" y="6356552"/>
            <a:ext cx="1076201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60EBD40B-3A9B-D144-A439-091B3070B058}" type="datetimeFigureOut">
              <a:rPr lang="en-US">
                <a:solidFill>
                  <a:prstClr val="black">
                    <a:tint val="75000"/>
                  </a:prstClr>
                </a:solidFill>
                <a:latin typeface="Verdana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73CFE-803A-CF43-8D17-BFAF79590A3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615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Symposiu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2492896"/>
            <a:ext cx="4644516" cy="1080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Venue, Date, further </a:t>
            </a:r>
            <a:r>
              <a:rPr lang="en-US" noProof="0" dirty="0" err="1"/>
              <a:t>Informations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56338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</p:spTree>
    <p:extLst>
      <p:ext uri="{BB962C8B-B14F-4D97-AF65-F5344CB8AC3E}">
        <p14:creationId xmlns:p14="http://schemas.microsoft.com/office/powerpoint/2010/main" val="41885020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SMO_mCRC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8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04664"/>
            <a:ext cx="3834426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Symposium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11135" y="2279714"/>
            <a:ext cx="5611029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003399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3131038"/>
            <a:ext cx="25922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rgbClr val="003399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Presenters Name</a:t>
            </a:r>
            <a:br>
              <a:rPr lang="en-US" noProof="0" dirty="0"/>
            </a:br>
            <a:r>
              <a:rPr lang="en-US" noProof="0" dirty="0"/>
              <a:t>Venue, Date</a:t>
            </a:r>
          </a:p>
        </p:txBody>
      </p:sp>
      <p:sp>
        <p:nvSpPr>
          <p:cNvPr id="2" name="Rectangle 1"/>
          <p:cNvSpPr/>
          <p:nvPr userDrawn="1"/>
        </p:nvSpPr>
        <p:spPr bwMode="gray">
          <a:xfrm>
            <a:off x="0" y="3707429"/>
            <a:ext cx="9144000" cy="3150763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5335398" y="-19786"/>
            <a:ext cx="3808602" cy="3945836"/>
          </a:xfrm>
          <a:prstGeom prst="rect">
            <a:avLst/>
          </a:prstGeom>
          <a:solidFill>
            <a:srgbClr val="EC690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GB" sz="1400" kern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122823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MO_mCRC_Chapter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923928" y="4223931"/>
            <a:ext cx="4536504" cy="501214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3000" cap="all" baseline="0">
                <a:solidFill>
                  <a:srgbClr val="5032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01670" y="1988840"/>
            <a:ext cx="1457771" cy="864096"/>
          </a:xfrm>
        </p:spPr>
        <p:txBody>
          <a:bodyPr/>
          <a:lstStyle>
            <a:lvl1pPr algn="ctr">
              <a:defRPr sz="5000" b="1"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 err="1"/>
              <a:t>No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890170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3645014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2781000"/>
            <a:ext cx="4806085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1767616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38527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7917" y="1412775"/>
            <a:ext cx="8208170" cy="4680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449532673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8127853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3483602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67917" y="1412775"/>
            <a:ext cx="8208170" cy="4680049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7954" y="406224"/>
            <a:ext cx="8208169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693778547"/>
      </p:ext>
    </p:extLst>
  </p:cSld>
  <p:clrMapOvr>
    <a:masterClrMapping/>
  </p:clrMapOvr>
  <p:transition xmlns:p14="http://schemas.microsoft.com/office/powerpoint/2010/main">
    <p:fade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95958" y="3501014"/>
            <a:ext cx="3780221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6143" y="2493000"/>
            <a:ext cx="3780049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96143" y="992200"/>
            <a:ext cx="3780049" cy="1501488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7152018" y="6171005"/>
            <a:ext cx="1686456" cy="354051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3687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9533" y="4509199"/>
            <a:ext cx="480655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0029" y="3357000"/>
            <a:ext cx="4806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0029" y="2342928"/>
            <a:ext cx="4806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886956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107" y="4581198"/>
            <a:ext cx="4104085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572107" y="3357000"/>
            <a:ext cx="410408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572107" y="2343023"/>
            <a:ext cx="410408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81911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56499" y="3501014"/>
            <a:ext cx="431958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771" y="2565199"/>
            <a:ext cx="4320315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55771" y="1551523"/>
            <a:ext cx="4320315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8930228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680511" y="4077073"/>
            <a:ext cx="3995657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692" y="3140875"/>
            <a:ext cx="3995394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680692" y="2127584"/>
            <a:ext cx="3995394" cy="1014175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ts val="3800"/>
              </a:lnSpc>
              <a:defRPr sz="4000" cap="all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033411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3016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1432304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72000" y="1773016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21420082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72000" y="1773016"/>
            <a:ext cx="3204084" cy="709801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85000"/>
              </a:lnSpc>
              <a:defRPr sz="2400" cap="all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</p:spTree>
    <p:extLst>
      <p:ext uri="{BB962C8B-B14F-4D97-AF65-F5344CB8AC3E}">
        <p14:creationId xmlns:p14="http://schemas.microsoft.com/office/powerpoint/2010/main" val="1925049751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07.xml"/><Relationship Id="rId21" Type="http://schemas.openxmlformats.org/officeDocument/2006/relationships/slideLayout" Target="../slideLayouts/slideLayout308.xml"/><Relationship Id="rId22" Type="http://schemas.openxmlformats.org/officeDocument/2006/relationships/slideLayout" Target="../slideLayouts/slideLayout309.xml"/><Relationship Id="rId23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11.xml"/><Relationship Id="rId25" Type="http://schemas.openxmlformats.org/officeDocument/2006/relationships/slideLayout" Target="../slideLayouts/slideLayout312.xml"/><Relationship Id="rId26" Type="http://schemas.openxmlformats.org/officeDocument/2006/relationships/slideLayout" Target="../slideLayouts/slideLayout313.xml"/><Relationship Id="rId27" Type="http://schemas.openxmlformats.org/officeDocument/2006/relationships/slideLayout" Target="../slideLayouts/slideLayout314.xml"/><Relationship Id="rId28" Type="http://schemas.openxmlformats.org/officeDocument/2006/relationships/slideLayout" Target="../slideLayouts/slideLayout315.xml"/><Relationship Id="rId29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92.xml"/><Relationship Id="rId30" Type="http://schemas.openxmlformats.org/officeDocument/2006/relationships/slideLayout" Target="../slideLayouts/slideLayout317.xml"/><Relationship Id="rId31" Type="http://schemas.openxmlformats.org/officeDocument/2006/relationships/slideLayout" Target="../slideLayouts/slideLayout318.xml"/><Relationship Id="rId32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4.xml"/><Relationship Id="rId8" Type="http://schemas.openxmlformats.org/officeDocument/2006/relationships/slideLayout" Target="../slideLayouts/slideLayout295.xml"/><Relationship Id="rId33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21.xml"/><Relationship Id="rId35" Type="http://schemas.openxmlformats.org/officeDocument/2006/relationships/slideLayout" Target="../slideLayouts/slideLayout322.xml"/><Relationship Id="rId36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299.xml"/><Relationship Id="rId13" Type="http://schemas.openxmlformats.org/officeDocument/2006/relationships/slideLayout" Target="../slideLayouts/slideLayout300.xml"/><Relationship Id="rId14" Type="http://schemas.openxmlformats.org/officeDocument/2006/relationships/slideLayout" Target="../slideLayouts/slideLayout301.xml"/><Relationship Id="rId15" Type="http://schemas.openxmlformats.org/officeDocument/2006/relationships/slideLayout" Target="../slideLayouts/slideLayout302.xml"/><Relationship Id="rId16" Type="http://schemas.openxmlformats.org/officeDocument/2006/relationships/slideLayout" Target="../slideLayouts/slideLayout303.xml"/><Relationship Id="rId17" Type="http://schemas.openxmlformats.org/officeDocument/2006/relationships/slideLayout" Target="../slideLayouts/slideLayout304.xml"/><Relationship Id="rId18" Type="http://schemas.openxmlformats.org/officeDocument/2006/relationships/slideLayout" Target="../slideLayouts/slideLayout305.xml"/><Relationship Id="rId19" Type="http://schemas.openxmlformats.org/officeDocument/2006/relationships/slideLayout" Target="../slideLayouts/slideLayout306.xml"/><Relationship Id="rId37" Type="http://schemas.openxmlformats.org/officeDocument/2006/relationships/slideLayout" Target="../slideLayouts/slideLayout324.xml"/><Relationship Id="rId38" Type="http://schemas.openxmlformats.org/officeDocument/2006/relationships/slideLayout" Target="../slideLayouts/slideLayout325.xml"/><Relationship Id="rId39" Type="http://schemas.openxmlformats.org/officeDocument/2006/relationships/slideLayout" Target="../slideLayouts/slideLayout326.xml"/><Relationship Id="rId40" Type="http://schemas.openxmlformats.org/officeDocument/2006/relationships/theme" Target="../theme/theme10.xml"/><Relationship Id="rId41" Type="http://schemas.openxmlformats.org/officeDocument/2006/relationships/tags" Target="../tags/tag8.xml"/></Relationships>
</file>

<file path=ppt/slideMasters/_rels/slideMaster1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46.xml"/><Relationship Id="rId21" Type="http://schemas.openxmlformats.org/officeDocument/2006/relationships/slideLayout" Target="../slideLayouts/slideLayout347.xml"/><Relationship Id="rId22" Type="http://schemas.openxmlformats.org/officeDocument/2006/relationships/slideLayout" Target="../slideLayouts/slideLayout348.xml"/><Relationship Id="rId23" Type="http://schemas.openxmlformats.org/officeDocument/2006/relationships/slideLayout" Target="../slideLayouts/slideLayout349.xml"/><Relationship Id="rId24" Type="http://schemas.openxmlformats.org/officeDocument/2006/relationships/slideLayout" Target="../slideLayouts/slideLayout350.xml"/><Relationship Id="rId25" Type="http://schemas.openxmlformats.org/officeDocument/2006/relationships/slideLayout" Target="../slideLayouts/slideLayout351.xml"/><Relationship Id="rId26" Type="http://schemas.openxmlformats.org/officeDocument/2006/relationships/slideLayout" Target="../slideLayouts/slideLayout352.xml"/><Relationship Id="rId27" Type="http://schemas.openxmlformats.org/officeDocument/2006/relationships/slideLayout" Target="../slideLayouts/slideLayout353.xml"/><Relationship Id="rId28" Type="http://schemas.openxmlformats.org/officeDocument/2006/relationships/slideLayout" Target="../slideLayouts/slideLayout354.xml"/><Relationship Id="rId29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31.xml"/><Relationship Id="rId30" Type="http://schemas.openxmlformats.org/officeDocument/2006/relationships/slideLayout" Target="../slideLayouts/slideLayout356.xml"/><Relationship Id="rId31" Type="http://schemas.openxmlformats.org/officeDocument/2006/relationships/slideLayout" Target="../slideLayouts/slideLayout357.xml"/><Relationship Id="rId32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3.xml"/><Relationship Id="rId8" Type="http://schemas.openxmlformats.org/officeDocument/2006/relationships/slideLayout" Target="../slideLayouts/slideLayout334.xml"/><Relationship Id="rId33" Type="http://schemas.openxmlformats.org/officeDocument/2006/relationships/slideLayout" Target="../slideLayouts/slideLayout359.xml"/><Relationship Id="rId34" Type="http://schemas.openxmlformats.org/officeDocument/2006/relationships/slideLayout" Target="../slideLayouts/slideLayout360.xml"/><Relationship Id="rId35" Type="http://schemas.openxmlformats.org/officeDocument/2006/relationships/slideLayout" Target="../slideLayouts/slideLayout361.xml"/><Relationship Id="rId36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338.xml"/><Relationship Id="rId13" Type="http://schemas.openxmlformats.org/officeDocument/2006/relationships/slideLayout" Target="../slideLayouts/slideLayout339.xml"/><Relationship Id="rId14" Type="http://schemas.openxmlformats.org/officeDocument/2006/relationships/slideLayout" Target="../slideLayouts/slideLayout340.xml"/><Relationship Id="rId15" Type="http://schemas.openxmlformats.org/officeDocument/2006/relationships/slideLayout" Target="../slideLayouts/slideLayout341.xml"/><Relationship Id="rId16" Type="http://schemas.openxmlformats.org/officeDocument/2006/relationships/slideLayout" Target="../slideLayouts/slideLayout342.xml"/><Relationship Id="rId17" Type="http://schemas.openxmlformats.org/officeDocument/2006/relationships/slideLayout" Target="../slideLayouts/slideLayout343.xml"/><Relationship Id="rId18" Type="http://schemas.openxmlformats.org/officeDocument/2006/relationships/slideLayout" Target="../slideLayouts/slideLayout344.xml"/><Relationship Id="rId19" Type="http://schemas.openxmlformats.org/officeDocument/2006/relationships/slideLayout" Target="../slideLayouts/slideLayout345.xml"/><Relationship Id="rId37" Type="http://schemas.openxmlformats.org/officeDocument/2006/relationships/slideLayout" Target="../slideLayouts/slideLayout363.xml"/><Relationship Id="rId38" Type="http://schemas.openxmlformats.org/officeDocument/2006/relationships/slideLayout" Target="../slideLayouts/slideLayout364.xml"/><Relationship Id="rId39" Type="http://schemas.openxmlformats.org/officeDocument/2006/relationships/slideLayout" Target="../slideLayouts/slideLayout365.xml"/><Relationship Id="rId40" Type="http://schemas.openxmlformats.org/officeDocument/2006/relationships/slideLayout" Target="../slideLayouts/slideLayout366.xml"/><Relationship Id="rId41" Type="http://schemas.openxmlformats.org/officeDocument/2006/relationships/slideLayout" Target="../slideLayouts/slideLayout367.xml"/><Relationship Id="rId42" Type="http://schemas.openxmlformats.org/officeDocument/2006/relationships/theme" Target="../theme/theme11.xml"/><Relationship Id="rId43" Type="http://schemas.openxmlformats.org/officeDocument/2006/relationships/tags" Target="../tags/tag9.xml"/></Relationships>
</file>

<file path=ppt/slideMasters/_rels/slideMaster1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87.xml"/><Relationship Id="rId21" Type="http://schemas.openxmlformats.org/officeDocument/2006/relationships/slideLayout" Target="../slideLayouts/slideLayout388.xml"/><Relationship Id="rId22" Type="http://schemas.openxmlformats.org/officeDocument/2006/relationships/slideLayout" Target="../slideLayouts/slideLayout389.xml"/><Relationship Id="rId23" Type="http://schemas.openxmlformats.org/officeDocument/2006/relationships/slideLayout" Target="../slideLayouts/slideLayout390.xml"/><Relationship Id="rId24" Type="http://schemas.openxmlformats.org/officeDocument/2006/relationships/slideLayout" Target="../slideLayouts/slideLayout391.xml"/><Relationship Id="rId25" Type="http://schemas.openxmlformats.org/officeDocument/2006/relationships/slideLayout" Target="../slideLayouts/slideLayout392.xml"/><Relationship Id="rId26" Type="http://schemas.openxmlformats.org/officeDocument/2006/relationships/slideLayout" Target="../slideLayouts/slideLayout393.xml"/><Relationship Id="rId27" Type="http://schemas.openxmlformats.org/officeDocument/2006/relationships/slideLayout" Target="../slideLayouts/slideLayout394.xml"/><Relationship Id="rId28" Type="http://schemas.openxmlformats.org/officeDocument/2006/relationships/slideLayout" Target="../slideLayouts/slideLayout395.xml"/><Relationship Id="rId29" Type="http://schemas.openxmlformats.org/officeDocument/2006/relationships/slideLayout" Target="../slideLayouts/slideLayout396.xml"/><Relationship Id="rId1" Type="http://schemas.openxmlformats.org/officeDocument/2006/relationships/slideLayout" Target="../slideLayouts/slideLayout368.xml"/><Relationship Id="rId2" Type="http://schemas.openxmlformats.org/officeDocument/2006/relationships/slideLayout" Target="../slideLayouts/slideLayout369.xml"/><Relationship Id="rId3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72.xml"/><Relationship Id="rId30" Type="http://schemas.openxmlformats.org/officeDocument/2006/relationships/slideLayout" Target="../slideLayouts/slideLayout397.xml"/><Relationship Id="rId31" Type="http://schemas.openxmlformats.org/officeDocument/2006/relationships/slideLayout" Target="../slideLayouts/slideLayout398.xml"/><Relationship Id="rId32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4.xml"/><Relationship Id="rId8" Type="http://schemas.openxmlformats.org/officeDocument/2006/relationships/slideLayout" Target="../slideLayouts/slideLayout375.xml"/><Relationship Id="rId33" Type="http://schemas.openxmlformats.org/officeDocument/2006/relationships/slideLayout" Target="../slideLayouts/slideLayout400.xml"/><Relationship Id="rId34" Type="http://schemas.openxmlformats.org/officeDocument/2006/relationships/slideLayout" Target="../slideLayouts/slideLayout401.xml"/><Relationship Id="rId35" Type="http://schemas.openxmlformats.org/officeDocument/2006/relationships/slideLayout" Target="../slideLayouts/slideLayout402.xml"/><Relationship Id="rId36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79.xml"/><Relationship Id="rId13" Type="http://schemas.openxmlformats.org/officeDocument/2006/relationships/slideLayout" Target="../slideLayouts/slideLayout380.xml"/><Relationship Id="rId14" Type="http://schemas.openxmlformats.org/officeDocument/2006/relationships/slideLayout" Target="../slideLayouts/slideLayout381.xml"/><Relationship Id="rId15" Type="http://schemas.openxmlformats.org/officeDocument/2006/relationships/slideLayout" Target="../slideLayouts/slideLayout382.xml"/><Relationship Id="rId16" Type="http://schemas.openxmlformats.org/officeDocument/2006/relationships/slideLayout" Target="../slideLayouts/slideLayout383.xml"/><Relationship Id="rId17" Type="http://schemas.openxmlformats.org/officeDocument/2006/relationships/slideLayout" Target="../slideLayouts/slideLayout384.xml"/><Relationship Id="rId18" Type="http://schemas.openxmlformats.org/officeDocument/2006/relationships/slideLayout" Target="../slideLayouts/slideLayout385.xml"/><Relationship Id="rId19" Type="http://schemas.openxmlformats.org/officeDocument/2006/relationships/slideLayout" Target="../slideLayouts/slideLayout386.xml"/><Relationship Id="rId37" Type="http://schemas.openxmlformats.org/officeDocument/2006/relationships/slideLayout" Target="../slideLayouts/slideLayout404.xml"/><Relationship Id="rId38" Type="http://schemas.openxmlformats.org/officeDocument/2006/relationships/slideLayout" Target="../slideLayouts/slideLayout405.xml"/><Relationship Id="rId39" Type="http://schemas.openxmlformats.org/officeDocument/2006/relationships/slideLayout" Target="../slideLayouts/slideLayout406.xml"/><Relationship Id="rId40" Type="http://schemas.openxmlformats.org/officeDocument/2006/relationships/theme" Target="../theme/theme12.xml"/><Relationship Id="rId41" Type="http://schemas.openxmlformats.org/officeDocument/2006/relationships/tags" Target="../tags/tag10.xml"/></Relationships>
</file>

<file path=ppt/slideMasters/_rels/slideMaster1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426.xml"/><Relationship Id="rId21" Type="http://schemas.openxmlformats.org/officeDocument/2006/relationships/slideLayout" Target="../slideLayouts/slideLayout427.xml"/><Relationship Id="rId22" Type="http://schemas.openxmlformats.org/officeDocument/2006/relationships/slideLayout" Target="../slideLayouts/slideLayout428.xml"/><Relationship Id="rId23" Type="http://schemas.openxmlformats.org/officeDocument/2006/relationships/slideLayout" Target="../slideLayouts/slideLayout429.xml"/><Relationship Id="rId24" Type="http://schemas.openxmlformats.org/officeDocument/2006/relationships/slideLayout" Target="../slideLayouts/slideLayout430.xml"/><Relationship Id="rId25" Type="http://schemas.openxmlformats.org/officeDocument/2006/relationships/slideLayout" Target="../slideLayouts/slideLayout431.xml"/><Relationship Id="rId26" Type="http://schemas.openxmlformats.org/officeDocument/2006/relationships/slideLayout" Target="../slideLayouts/slideLayout432.xml"/><Relationship Id="rId27" Type="http://schemas.openxmlformats.org/officeDocument/2006/relationships/slideLayout" Target="../slideLayouts/slideLayout433.xml"/><Relationship Id="rId28" Type="http://schemas.openxmlformats.org/officeDocument/2006/relationships/slideLayout" Target="../slideLayouts/slideLayout434.xml"/><Relationship Id="rId29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11.xml"/><Relationship Id="rId30" Type="http://schemas.openxmlformats.org/officeDocument/2006/relationships/slideLayout" Target="../slideLayouts/slideLayout436.xml"/><Relationship Id="rId31" Type="http://schemas.openxmlformats.org/officeDocument/2006/relationships/slideLayout" Target="../slideLayouts/slideLayout437.xml"/><Relationship Id="rId32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3.xml"/><Relationship Id="rId8" Type="http://schemas.openxmlformats.org/officeDocument/2006/relationships/slideLayout" Target="../slideLayouts/slideLayout414.xml"/><Relationship Id="rId33" Type="http://schemas.openxmlformats.org/officeDocument/2006/relationships/slideLayout" Target="../slideLayouts/slideLayout439.xml"/><Relationship Id="rId34" Type="http://schemas.openxmlformats.org/officeDocument/2006/relationships/slideLayout" Target="../slideLayouts/slideLayout440.xml"/><Relationship Id="rId35" Type="http://schemas.openxmlformats.org/officeDocument/2006/relationships/slideLayout" Target="../slideLayouts/slideLayout441.xml"/><Relationship Id="rId36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419.xml"/><Relationship Id="rId14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21.xml"/><Relationship Id="rId16" Type="http://schemas.openxmlformats.org/officeDocument/2006/relationships/slideLayout" Target="../slideLayouts/slideLayout422.xml"/><Relationship Id="rId17" Type="http://schemas.openxmlformats.org/officeDocument/2006/relationships/slideLayout" Target="../slideLayouts/slideLayout423.xml"/><Relationship Id="rId18" Type="http://schemas.openxmlformats.org/officeDocument/2006/relationships/slideLayout" Target="../slideLayouts/slideLayout424.xml"/><Relationship Id="rId19" Type="http://schemas.openxmlformats.org/officeDocument/2006/relationships/slideLayout" Target="../slideLayouts/slideLayout425.xml"/><Relationship Id="rId37" Type="http://schemas.openxmlformats.org/officeDocument/2006/relationships/slideLayout" Target="../slideLayouts/slideLayout443.xml"/><Relationship Id="rId38" Type="http://schemas.openxmlformats.org/officeDocument/2006/relationships/slideLayout" Target="../slideLayouts/slideLayout444.xml"/><Relationship Id="rId39" Type="http://schemas.openxmlformats.org/officeDocument/2006/relationships/slideLayout" Target="../slideLayouts/slideLayout445.xml"/><Relationship Id="rId40" Type="http://schemas.openxmlformats.org/officeDocument/2006/relationships/slideLayout" Target="../slideLayouts/slideLayout446.xml"/><Relationship Id="rId41" Type="http://schemas.openxmlformats.org/officeDocument/2006/relationships/slideLayout" Target="../slideLayouts/slideLayout447.xml"/><Relationship Id="rId42" Type="http://schemas.openxmlformats.org/officeDocument/2006/relationships/theme" Target="../theme/theme13.xml"/><Relationship Id="rId43" Type="http://schemas.openxmlformats.org/officeDocument/2006/relationships/tags" Target="../tags/tag11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8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448.xml"/><Relationship Id="rId2" Type="http://schemas.openxmlformats.org/officeDocument/2006/relationships/slideLayout" Target="../slideLayouts/slideLayout449.xml"/><Relationship Id="rId3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3.xml"/><Relationship Id="rId7" Type="http://schemas.openxmlformats.org/officeDocument/2006/relationships/slideLayout" Target="../slideLayouts/slideLayout454.xml"/><Relationship Id="rId8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57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9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459.xml"/><Relationship Id="rId2" Type="http://schemas.openxmlformats.org/officeDocument/2006/relationships/slideLayout" Target="../slideLayouts/slideLayout460.xml"/><Relationship Id="rId3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4.xml"/><Relationship Id="rId7" Type="http://schemas.openxmlformats.org/officeDocument/2006/relationships/slideLayout" Target="../slideLayouts/slideLayout465.xml"/><Relationship Id="rId8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6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0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71.xml"/><Relationship Id="rId3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5.xml"/><Relationship Id="rId7" Type="http://schemas.openxmlformats.org/officeDocument/2006/relationships/slideLayout" Target="../slideLayouts/slideLayout476.xml"/><Relationship Id="rId8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7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1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481.xml"/><Relationship Id="rId2" Type="http://schemas.openxmlformats.org/officeDocument/2006/relationships/slideLayout" Target="../slideLayouts/slideLayout482.xml"/><Relationship Id="rId3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86.xml"/><Relationship Id="rId7" Type="http://schemas.openxmlformats.org/officeDocument/2006/relationships/slideLayout" Target="../slideLayouts/slideLayout487.xml"/><Relationship Id="rId8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2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492.xml"/><Relationship Id="rId2" Type="http://schemas.openxmlformats.org/officeDocument/2006/relationships/slideLayout" Target="../slideLayouts/slideLayout493.xml"/><Relationship Id="rId3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497.xml"/><Relationship Id="rId7" Type="http://schemas.openxmlformats.org/officeDocument/2006/relationships/slideLayout" Target="../slideLayouts/slideLayout498.xml"/><Relationship Id="rId8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1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3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503.xml"/><Relationship Id="rId2" Type="http://schemas.openxmlformats.org/officeDocument/2006/relationships/slideLayout" Target="../slideLayouts/slideLayout504.xml"/><Relationship Id="rId3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08.xml"/><Relationship Id="rId7" Type="http://schemas.openxmlformats.org/officeDocument/2006/relationships/slideLayout" Target="../slideLayouts/slideLayout509.xml"/><Relationship Id="rId8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4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515.xml"/><Relationship Id="rId3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0.xml"/><Relationship Id="rId8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5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525.xml"/><Relationship Id="rId2" Type="http://schemas.openxmlformats.org/officeDocument/2006/relationships/slideLayout" Target="../slideLayouts/slideLayout526.xml"/><Relationship Id="rId3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0.xml"/><Relationship Id="rId7" Type="http://schemas.openxmlformats.org/officeDocument/2006/relationships/slideLayout" Target="../slideLayouts/slideLayout531.xml"/><Relationship Id="rId8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4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47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536.xml"/><Relationship Id="rId2" Type="http://schemas.openxmlformats.org/officeDocument/2006/relationships/slideLayout" Target="../slideLayouts/slideLayout537.xml"/><Relationship Id="rId3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1.xml"/><Relationship Id="rId7" Type="http://schemas.openxmlformats.org/officeDocument/2006/relationships/slideLayout" Target="../slideLayouts/slideLayout542.xml"/><Relationship Id="rId8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5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8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548.xml"/><Relationship Id="rId2" Type="http://schemas.openxmlformats.org/officeDocument/2006/relationships/slideLayout" Target="../slideLayouts/slideLayout549.xml"/><Relationship Id="rId3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4.xml"/><Relationship Id="rId8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57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9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559.xml"/><Relationship Id="rId2" Type="http://schemas.openxmlformats.org/officeDocument/2006/relationships/slideLayout" Target="../slideLayouts/slideLayout560.xml"/><Relationship Id="rId3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5.xml"/><Relationship Id="rId8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68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0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570.xml"/><Relationship Id="rId2" Type="http://schemas.openxmlformats.org/officeDocument/2006/relationships/slideLayout" Target="../slideLayouts/slideLayout571.xml"/><Relationship Id="rId3" Type="http://schemas.openxmlformats.org/officeDocument/2006/relationships/slideLayout" Target="../slideLayouts/slideLayout572.xml"/><Relationship Id="rId4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78.xml"/><Relationship Id="rId10" Type="http://schemas.openxmlformats.org/officeDocument/2006/relationships/slideLayout" Target="../slideLayouts/slideLayout579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1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581.xml"/><Relationship Id="rId2" Type="http://schemas.openxmlformats.org/officeDocument/2006/relationships/slideLayout" Target="../slideLayouts/slideLayout582.xml"/><Relationship Id="rId3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85.xml"/><Relationship Id="rId6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87.xml"/><Relationship Id="rId8" Type="http://schemas.openxmlformats.org/officeDocument/2006/relationships/slideLayout" Target="../slideLayouts/slideLayout588.xml"/><Relationship Id="rId9" Type="http://schemas.openxmlformats.org/officeDocument/2006/relationships/slideLayout" Target="../slideLayouts/slideLayout589.xml"/><Relationship Id="rId10" Type="http://schemas.openxmlformats.org/officeDocument/2006/relationships/slideLayout" Target="../slideLayouts/slideLayout590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2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592.xml"/><Relationship Id="rId2" Type="http://schemas.openxmlformats.org/officeDocument/2006/relationships/slideLayout" Target="../slideLayouts/slideLayout593.xml"/><Relationship Id="rId3" Type="http://schemas.openxmlformats.org/officeDocument/2006/relationships/slideLayout" Target="../slideLayouts/slideLayout594.xml"/><Relationship Id="rId4" Type="http://schemas.openxmlformats.org/officeDocument/2006/relationships/slideLayout" Target="../slideLayouts/slideLayout595.xml"/><Relationship Id="rId5" Type="http://schemas.openxmlformats.org/officeDocument/2006/relationships/slideLayout" Target="../slideLayouts/slideLayout596.xml"/><Relationship Id="rId6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598.xml"/><Relationship Id="rId8" Type="http://schemas.openxmlformats.org/officeDocument/2006/relationships/slideLayout" Target="../slideLayouts/slideLayout599.xml"/><Relationship Id="rId9" Type="http://schemas.openxmlformats.org/officeDocument/2006/relationships/slideLayout" Target="../slideLayouts/slideLayout600.xml"/><Relationship Id="rId10" Type="http://schemas.openxmlformats.org/officeDocument/2006/relationships/slideLayout" Target="../slideLayouts/slideLayout601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5.xml"/><Relationship Id="rId4" Type="http://schemas.openxmlformats.org/officeDocument/2006/relationships/theme" Target="../theme/theme28.xml"/><Relationship Id="rId5" Type="http://schemas.openxmlformats.org/officeDocument/2006/relationships/vmlDrawing" Target="../drawings/vmlDrawing1.vml"/><Relationship Id="rId6" Type="http://schemas.openxmlformats.org/officeDocument/2006/relationships/tags" Target="../tags/tag12.xml"/><Relationship Id="rId7" Type="http://schemas.openxmlformats.org/officeDocument/2006/relationships/tags" Target="../tags/tag13.xml"/><Relationship Id="rId8" Type="http://schemas.openxmlformats.org/officeDocument/2006/relationships/oleObject" Target="../embeddings/oleObject1.bin"/><Relationship Id="rId9" Type="http://schemas.openxmlformats.org/officeDocument/2006/relationships/image" Target="../media/image11.emf"/><Relationship Id="rId1" Type="http://schemas.openxmlformats.org/officeDocument/2006/relationships/slideLayout" Target="../slideLayouts/slideLayout603.xml"/><Relationship Id="rId2" Type="http://schemas.openxmlformats.org/officeDocument/2006/relationships/slideLayout" Target="../slideLayouts/slideLayout604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8.xml"/><Relationship Id="rId4" Type="http://schemas.openxmlformats.org/officeDocument/2006/relationships/theme" Target="../theme/theme29.xml"/><Relationship Id="rId5" Type="http://schemas.openxmlformats.org/officeDocument/2006/relationships/vmlDrawing" Target="../drawings/vmlDrawing2.vml"/><Relationship Id="rId6" Type="http://schemas.openxmlformats.org/officeDocument/2006/relationships/tags" Target="../tags/tag14.xml"/><Relationship Id="rId7" Type="http://schemas.openxmlformats.org/officeDocument/2006/relationships/tags" Target="../tags/tag15.xml"/><Relationship Id="rId8" Type="http://schemas.openxmlformats.org/officeDocument/2006/relationships/oleObject" Target="../embeddings/oleObject2.bin"/><Relationship Id="rId9" Type="http://schemas.openxmlformats.org/officeDocument/2006/relationships/image" Target="../media/image12.emf"/><Relationship Id="rId1" Type="http://schemas.openxmlformats.org/officeDocument/2006/relationships/slideLayout" Target="../slideLayouts/slideLayout606.xml"/><Relationship Id="rId2" Type="http://schemas.openxmlformats.org/officeDocument/2006/relationships/slideLayout" Target="../slideLayouts/slideLayout607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3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4.xml"/><Relationship Id="rId9" Type="http://schemas.openxmlformats.org/officeDocument/2006/relationships/slideLayout" Target="../slideLayouts/slideLayout11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1.xml"/><Relationship Id="rId37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3.xml"/><Relationship Id="rId42" Type="http://schemas.openxmlformats.org/officeDocument/2006/relationships/theme" Target="../theme/theme3.xml"/><Relationship Id="rId43" Type="http://schemas.openxmlformats.org/officeDocument/2006/relationships/tags" Target="../tags/tag1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7.xml"/><Relationship Id="rId20" Type="http://schemas.openxmlformats.org/officeDocument/2006/relationships/theme" Target="../theme/theme30.xml"/><Relationship Id="rId10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0.xml"/><Relationship Id="rId13" Type="http://schemas.openxmlformats.org/officeDocument/2006/relationships/slideLayout" Target="../slideLayouts/slideLayout621.xml"/><Relationship Id="rId14" Type="http://schemas.openxmlformats.org/officeDocument/2006/relationships/slideLayout" Target="../slideLayouts/slideLayout622.xml"/><Relationship Id="rId15" Type="http://schemas.openxmlformats.org/officeDocument/2006/relationships/slideLayout" Target="../slideLayouts/slideLayout623.xml"/><Relationship Id="rId16" Type="http://schemas.openxmlformats.org/officeDocument/2006/relationships/slideLayout" Target="../slideLayouts/slideLayout624.xml"/><Relationship Id="rId17" Type="http://schemas.openxmlformats.org/officeDocument/2006/relationships/slideLayout" Target="../slideLayouts/slideLayout625.xml"/><Relationship Id="rId18" Type="http://schemas.openxmlformats.org/officeDocument/2006/relationships/slideLayout" Target="../slideLayouts/slideLayout626.xml"/><Relationship Id="rId19" Type="http://schemas.openxmlformats.org/officeDocument/2006/relationships/slideLayout" Target="../slideLayouts/slideLayout627.xml"/><Relationship Id="rId1" Type="http://schemas.openxmlformats.org/officeDocument/2006/relationships/slideLayout" Target="../slideLayouts/slideLayout609.xml"/><Relationship Id="rId2" Type="http://schemas.openxmlformats.org/officeDocument/2006/relationships/slideLayout" Target="../slideLayouts/slideLayout610.xml"/><Relationship Id="rId3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5.xml"/><Relationship Id="rId8" Type="http://schemas.openxmlformats.org/officeDocument/2006/relationships/slideLayout" Target="../slideLayouts/slideLayout616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8.xml"/><Relationship Id="rId12" Type="http://schemas.openxmlformats.org/officeDocument/2006/relationships/slideLayout" Target="../slideLayouts/slideLayout639.xml"/><Relationship Id="rId13" Type="http://schemas.openxmlformats.org/officeDocument/2006/relationships/theme" Target="../theme/theme31.xml"/><Relationship Id="rId1" Type="http://schemas.openxmlformats.org/officeDocument/2006/relationships/slideLayout" Target="../slideLayouts/slideLayout628.xml"/><Relationship Id="rId2" Type="http://schemas.openxmlformats.org/officeDocument/2006/relationships/slideLayout" Target="../slideLayouts/slideLayout629.xml"/><Relationship Id="rId3" Type="http://schemas.openxmlformats.org/officeDocument/2006/relationships/slideLayout" Target="../slideLayouts/slideLayout630.xml"/><Relationship Id="rId4" Type="http://schemas.openxmlformats.org/officeDocument/2006/relationships/slideLayout" Target="../slideLayouts/slideLayout631.xml"/><Relationship Id="rId5" Type="http://schemas.openxmlformats.org/officeDocument/2006/relationships/slideLayout" Target="../slideLayouts/slideLayout632.xml"/><Relationship Id="rId6" Type="http://schemas.openxmlformats.org/officeDocument/2006/relationships/slideLayout" Target="../slideLayouts/slideLayout633.xml"/><Relationship Id="rId7" Type="http://schemas.openxmlformats.org/officeDocument/2006/relationships/slideLayout" Target="../slideLayouts/slideLayout634.xml"/><Relationship Id="rId8" Type="http://schemas.openxmlformats.org/officeDocument/2006/relationships/slideLayout" Target="../slideLayouts/slideLayout635.xml"/><Relationship Id="rId9" Type="http://schemas.openxmlformats.org/officeDocument/2006/relationships/slideLayout" Target="../slideLayouts/slideLayout636.xml"/><Relationship Id="rId10" Type="http://schemas.openxmlformats.org/officeDocument/2006/relationships/slideLayout" Target="../slideLayouts/slideLayout637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8.xml"/><Relationship Id="rId20" Type="http://schemas.openxmlformats.org/officeDocument/2006/relationships/theme" Target="../theme/theme32.xml"/><Relationship Id="rId10" Type="http://schemas.openxmlformats.org/officeDocument/2006/relationships/slideLayout" Target="../slideLayouts/slideLayout649.xml"/><Relationship Id="rId11" Type="http://schemas.openxmlformats.org/officeDocument/2006/relationships/slideLayout" Target="../slideLayouts/slideLayout650.xml"/><Relationship Id="rId12" Type="http://schemas.openxmlformats.org/officeDocument/2006/relationships/slideLayout" Target="../slideLayouts/slideLayout651.xml"/><Relationship Id="rId13" Type="http://schemas.openxmlformats.org/officeDocument/2006/relationships/slideLayout" Target="../slideLayouts/slideLayout652.xml"/><Relationship Id="rId14" Type="http://schemas.openxmlformats.org/officeDocument/2006/relationships/slideLayout" Target="../slideLayouts/slideLayout653.xml"/><Relationship Id="rId15" Type="http://schemas.openxmlformats.org/officeDocument/2006/relationships/slideLayout" Target="../slideLayouts/slideLayout654.xml"/><Relationship Id="rId16" Type="http://schemas.openxmlformats.org/officeDocument/2006/relationships/slideLayout" Target="../slideLayouts/slideLayout655.xml"/><Relationship Id="rId17" Type="http://schemas.openxmlformats.org/officeDocument/2006/relationships/slideLayout" Target="../slideLayouts/slideLayout656.xml"/><Relationship Id="rId18" Type="http://schemas.openxmlformats.org/officeDocument/2006/relationships/slideLayout" Target="../slideLayouts/slideLayout657.xml"/><Relationship Id="rId19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40.xml"/><Relationship Id="rId2" Type="http://schemas.openxmlformats.org/officeDocument/2006/relationships/slideLayout" Target="../slideLayouts/slideLayout641.xml"/><Relationship Id="rId3" Type="http://schemas.openxmlformats.org/officeDocument/2006/relationships/slideLayout" Target="../slideLayouts/slideLayout642.xml"/><Relationship Id="rId4" Type="http://schemas.openxmlformats.org/officeDocument/2006/relationships/slideLayout" Target="../slideLayouts/slideLayout643.xml"/><Relationship Id="rId5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645.xml"/><Relationship Id="rId7" Type="http://schemas.openxmlformats.org/officeDocument/2006/relationships/slideLayout" Target="../slideLayouts/slideLayout646.xml"/><Relationship Id="rId8" Type="http://schemas.openxmlformats.org/officeDocument/2006/relationships/slideLayout" Target="../slideLayouts/slideLayout647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7.xml"/><Relationship Id="rId20" Type="http://schemas.openxmlformats.org/officeDocument/2006/relationships/theme" Target="../theme/theme33.xml"/><Relationship Id="rId10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69.xml"/><Relationship Id="rId12" Type="http://schemas.openxmlformats.org/officeDocument/2006/relationships/slideLayout" Target="../slideLayouts/slideLayout670.xml"/><Relationship Id="rId13" Type="http://schemas.openxmlformats.org/officeDocument/2006/relationships/slideLayout" Target="../slideLayouts/slideLayout671.xml"/><Relationship Id="rId14" Type="http://schemas.openxmlformats.org/officeDocument/2006/relationships/slideLayout" Target="../slideLayouts/slideLayout672.xml"/><Relationship Id="rId15" Type="http://schemas.openxmlformats.org/officeDocument/2006/relationships/slideLayout" Target="../slideLayouts/slideLayout673.xml"/><Relationship Id="rId16" Type="http://schemas.openxmlformats.org/officeDocument/2006/relationships/slideLayout" Target="../slideLayouts/slideLayout674.xml"/><Relationship Id="rId17" Type="http://schemas.openxmlformats.org/officeDocument/2006/relationships/slideLayout" Target="../slideLayouts/slideLayout675.xml"/><Relationship Id="rId18" Type="http://schemas.openxmlformats.org/officeDocument/2006/relationships/slideLayout" Target="../slideLayouts/slideLayout676.xml"/><Relationship Id="rId19" Type="http://schemas.openxmlformats.org/officeDocument/2006/relationships/slideLayout" Target="../slideLayouts/slideLayout677.xml"/><Relationship Id="rId1" Type="http://schemas.openxmlformats.org/officeDocument/2006/relationships/slideLayout" Target="../slideLayouts/slideLayout659.xml"/><Relationship Id="rId2" Type="http://schemas.openxmlformats.org/officeDocument/2006/relationships/slideLayout" Target="../slideLayouts/slideLayout660.xml"/><Relationship Id="rId3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65.xml"/><Relationship Id="rId8" Type="http://schemas.openxmlformats.org/officeDocument/2006/relationships/slideLayout" Target="../slideLayouts/slideLayout666.xml"/></Relationships>
</file>

<file path=ppt/slideMasters/_rels/slideMaster3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697.xml"/><Relationship Id="rId21" Type="http://schemas.openxmlformats.org/officeDocument/2006/relationships/slideLayout" Target="../slideLayouts/slideLayout698.xml"/><Relationship Id="rId22" Type="http://schemas.openxmlformats.org/officeDocument/2006/relationships/slideLayout" Target="../slideLayouts/slideLayout699.xml"/><Relationship Id="rId23" Type="http://schemas.openxmlformats.org/officeDocument/2006/relationships/slideLayout" Target="../slideLayouts/slideLayout700.xml"/><Relationship Id="rId24" Type="http://schemas.openxmlformats.org/officeDocument/2006/relationships/slideLayout" Target="../slideLayouts/slideLayout701.xml"/><Relationship Id="rId25" Type="http://schemas.openxmlformats.org/officeDocument/2006/relationships/slideLayout" Target="../slideLayouts/slideLayout702.xml"/><Relationship Id="rId26" Type="http://schemas.openxmlformats.org/officeDocument/2006/relationships/slideLayout" Target="../slideLayouts/slideLayout703.xml"/><Relationship Id="rId27" Type="http://schemas.openxmlformats.org/officeDocument/2006/relationships/slideLayout" Target="../slideLayouts/slideLayout704.xml"/><Relationship Id="rId28" Type="http://schemas.openxmlformats.org/officeDocument/2006/relationships/slideLayout" Target="../slideLayouts/slideLayout705.xml"/><Relationship Id="rId29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678.xml"/><Relationship Id="rId2" Type="http://schemas.openxmlformats.org/officeDocument/2006/relationships/slideLayout" Target="../slideLayouts/slideLayout679.xml"/><Relationship Id="rId3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82.xml"/><Relationship Id="rId30" Type="http://schemas.openxmlformats.org/officeDocument/2006/relationships/slideLayout" Target="../slideLayouts/slideLayout707.xml"/><Relationship Id="rId31" Type="http://schemas.openxmlformats.org/officeDocument/2006/relationships/slideLayout" Target="../slideLayouts/slideLayout708.xml"/><Relationship Id="rId32" Type="http://schemas.openxmlformats.org/officeDocument/2006/relationships/slideLayout" Target="../slideLayouts/slideLayout709.xml"/><Relationship Id="rId9" Type="http://schemas.openxmlformats.org/officeDocument/2006/relationships/slideLayout" Target="../slideLayouts/slideLayout686.xml"/><Relationship Id="rId6" Type="http://schemas.openxmlformats.org/officeDocument/2006/relationships/slideLayout" Target="../slideLayouts/slideLayout683.xml"/><Relationship Id="rId7" Type="http://schemas.openxmlformats.org/officeDocument/2006/relationships/slideLayout" Target="../slideLayouts/slideLayout684.xml"/><Relationship Id="rId8" Type="http://schemas.openxmlformats.org/officeDocument/2006/relationships/slideLayout" Target="../slideLayouts/slideLayout685.xml"/><Relationship Id="rId33" Type="http://schemas.openxmlformats.org/officeDocument/2006/relationships/slideLayout" Target="../slideLayouts/slideLayout710.xml"/><Relationship Id="rId34" Type="http://schemas.openxmlformats.org/officeDocument/2006/relationships/slideLayout" Target="../slideLayouts/slideLayout711.xml"/><Relationship Id="rId35" Type="http://schemas.openxmlformats.org/officeDocument/2006/relationships/slideLayout" Target="../slideLayouts/slideLayout712.xml"/><Relationship Id="rId36" Type="http://schemas.openxmlformats.org/officeDocument/2006/relationships/slideLayout" Target="../slideLayouts/slideLayout713.xml"/><Relationship Id="rId10" Type="http://schemas.openxmlformats.org/officeDocument/2006/relationships/slideLayout" Target="../slideLayouts/slideLayout687.xml"/><Relationship Id="rId11" Type="http://schemas.openxmlformats.org/officeDocument/2006/relationships/slideLayout" Target="../slideLayouts/slideLayout688.xml"/><Relationship Id="rId12" Type="http://schemas.openxmlformats.org/officeDocument/2006/relationships/slideLayout" Target="../slideLayouts/slideLayout689.xml"/><Relationship Id="rId13" Type="http://schemas.openxmlformats.org/officeDocument/2006/relationships/slideLayout" Target="../slideLayouts/slideLayout690.xml"/><Relationship Id="rId14" Type="http://schemas.openxmlformats.org/officeDocument/2006/relationships/slideLayout" Target="../slideLayouts/slideLayout691.xml"/><Relationship Id="rId15" Type="http://schemas.openxmlformats.org/officeDocument/2006/relationships/slideLayout" Target="../slideLayouts/slideLayout692.xml"/><Relationship Id="rId16" Type="http://schemas.openxmlformats.org/officeDocument/2006/relationships/slideLayout" Target="../slideLayouts/slideLayout693.xml"/><Relationship Id="rId17" Type="http://schemas.openxmlformats.org/officeDocument/2006/relationships/slideLayout" Target="../slideLayouts/slideLayout694.xml"/><Relationship Id="rId18" Type="http://schemas.openxmlformats.org/officeDocument/2006/relationships/slideLayout" Target="../slideLayouts/slideLayout695.xml"/><Relationship Id="rId19" Type="http://schemas.openxmlformats.org/officeDocument/2006/relationships/slideLayout" Target="../slideLayouts/slideLayout696.xml"/><Relationship Id="rId37" Type="http://schemas.openxmlformats.org/officeDocument/2006/relationships/slideLayout" Target="../slideLayouts/slideLayout714.xml"/><Relationship Id="rId38" Type="http://schemas.openxmlformats.org/officeDocument/2006/relationships/slideLayout" Target="../slideLayouts/slideLayout715.xml"/><Relationship Id="rId39" Type="http://schemas.openxmlformats.org/officeDocument/2006/relationships/slideLayout" Target="../slideLayouts/slideLayout716.xml"/><Relationship Id="rId40" Type="http://schemas.openxmlformats.org/officeDocument/2006/relationships/slideLayout" Target="../slideLayouts/slideLayout717.xml"/><Relationship Id="rId41" Type="http://schemas.openxmlformats.org/officeDocument/2006/relationships/slideLayout" Target="../slideLayouts/slideLayout718.xml"/><Relationship Id="rId42" Type="http://schemas.openxmlformats.org/officeDocument/2006/relationships/theme" Target="../theme/theme34.xml"/><Relationship Id="rId43" Type="http://schemas.openxmlformats.org/officeDocument/2006/relationships/tags" Target="../tags/tag16.xml"/></Relationships>
</file>

<file path=ppt/slideMasters/_rels/slideMaster35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738.xml"/><Relationship Id="rId21" Type="http://schemas.openxmlformats.org/officeDocument/2006/relationships/slideLayout" Target="../slideLayouts/slideLayout739.xml"/><Relationship Id="rId22" Type="http://schemas.openxmlformats.org/officeDocument/2006/relationships/slideLayout" Target="../slideLayouts/slideLayout740.xml"/><Relationship Id="rId23" Type="http://schemas.openxmlformats.org/officeDocument/2006/relationships/slideLayout" Target="../slideLayouts/slideLayout741.xml"/><Relationship Id="rId24" Type="http://schemas.openxmlformats.org/officeDocument/2006/relationships/slideLayout" Target="../slideLayouts/slideLayout742.xml"/><Relationship Id="rId25" Type="http://schemas.openxmlformats.org/officeDocument/2006/relationships/slideLayout" Target="../slideLayouts/slideLayout743.xml"/><Relationship Id="rId26" Type="http://schemas.openxmlformats.org/officeDocument/2006/relationships/slideLayout" Target="../slideLayouts/slideLayout744.xml"/><Relationship Id="rId27" Type="http://schemas.openxmlformats.org/officeDocument/2006/relationships/slideLayout" Target="../slideLayouts/slideLayout745.xml"/><Relationship Id="rId28" Type="http://schemas.openxmlformats.org/officeDocument/2006/relationships/slideLayout" Target="../slideLayouts/slideLayout746.xml"/><Relationship Id="rId29" Type="http://schemas.openxmlformats.org/officeDocument/2006/relationships/slideLayout" Target="../slideLayouts/slideLayout747.xml"/><Relationship Id="rId1" Type="http://schemas.openxmlformats.org/officeDocument/2006/relationships/slideLayout" Target="../slideLayouts/slideLayout719.xml"/><Relationship Id="rId2" Type="http://schemas.openxmlformats.org/officeDocument/2006/relationships/slideLayout" Target="../slideLayouts/slideLayout720.xml"/><Relationship Id="rId3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23.xml"/><Relationship Id="rId30" Type="http://schemas.openxmlformats.org/officeDocument/2006/relationships/slideLayout" Target="../slideLayouts/slideLayout748.xml"/><Relationship Id="rId31" Type="http://schemas.openxmlformats.org/officeDocument/2006/relationships/slideLayout" Target="../slideLayouts/slideLayout749.xml"/><Relationship Id="rId32" Type="http://schemas.openxmlformats.org/officeDocument/2006/relationships/slideLayout" Target="../slideLayouts/slideLayout750.xml"/><Relationship Id="rId9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24.xml"/><Relationship Id="rId7" Type="http://schemas.openxmlformats.org/officeDocument/2006/relationships/slideLayout" Target="../slideLayouts/slideLayout725.xml"/><Relationship Id="rId8" Type="http://schemas.openxmlformats.org/officeDocument/2006/relationships/slideLayout" Target="../slideLayouts/slideLayout726.xml"/><Relationship Id="rId33" Type="http://schemas.openxmlformats.org/officeDocument/2006/relationships/slideLayout" Target="../slideLayouts/slideLayout751.xml"/><Relationship Id="rId34" Type="http://schemas.openxmlformats.org/officeDocument/2006/relationships/slideLayout" Target="../slideLayouts/slideLayout752.xml"/><Relationship Id="rId35" Type="http://schemas.openxmlformats.org/officeDocument/2006/relationships/slideLayout" Target="../slideLayouts/slideLayout753.xml"/><Relationship Id="rId36" Type="http://schemas.openxmlformats.org/officeDocument/2006/relationships/slideLayout" Target="../slideLayouts/slideLayout754.xml"/><Relationship Id="rId10" Type="http://schemas.openxmlformats.org/officeDocument/2006/relationships/slideLayout" Target="../slideLayouts/slideLayout728.xml"/><Relationship Id="rId11" Type="http://schemas.openxmlformats.org/officeDocument/2006/relationships/slideLayout" Target="../slideLayouts/slideLayout729.xml"/><Relationship Id="rId12" Type="http://schemas.openxmlformats.org/officeDocument/2006/relationships/slideLayout" Target="../slideLayouts/slideLayout730.xml"/><Relationship Id="rId13" Type="http://schemas.openxmlformats.org/officeDocument/2006/relationships/slideLayout" Target="../slideLayouts/slideLayout731.xml"/><Relationship Id="rId14" Type="http://schemas.openxmlformats.org/officeDocument/2006/relationships/slideLayout" Target="../slideLayouts/slideLayout732.xml"/><Relationship Id="rId15" Type="http://schemas.openxmlformats.org/officeDocument/2006/relationships/slideLayout" Target="../slideLayouts/slideLayout733.xml"/><Relationship Id="rId16" Type="http://schemas.openxmlformats.org/officeDocument/2006/relationships/slideLayout" Target="../slideLayouts/slideLayout734.xml"/><Relationship Id="rId17" Type="http://schemas.openxmlformats.org/officeDocument/2006/relationships/slideLayout" Target="../slideLayouts/slideLayout735.xml"/><Relationship Id="rId18" Type="http://schemas.openxmlformats.org/officeDocument/2006/relationships/slideLayout" Target="../slideLayouts/slideLayout736.xml"/><Relationship Id="rId19" Type="http://schemas.openxmlformats.org/officeDocument/2006/relationships/slideLayout" Target="../slideLayouts/slideLayout737.xml"/><Relationship Id="rId37" Type="http://schemas.openxmlformats.org/officeDocument/2006/relationships/slideLayout" Target="../slideLayouts/slideLayout755.xml"/><Relationship Id="rId38" Type="http://schemas.openxmlformats.org/officeDocument/2006/relationships/slideLayout" Target="../slideLayouts/slideLayout756.xml"/><Relationship Id="rId39" Type="http://schemas.openxmlformats.org/officeDocument/2006/relationships/slideLayout" Target="../slideLayouts/slideLayout757.xml"/><Relationship Id="rId40" Type="http://schemas.openxmlformats.org/officeDocument/2006/relationships/slideLayout" Target="../slideLayouts/slideLayout758.xml"/><Relationship Id="rId41" Type="http://schemas.openxmlformats.org/officeDocument/2006/relationships/theme" Target="../theme/theme35.xml"/><Relationship Id="rId42" Type="http://schemas.openxmlformats.org/officeDocument/2006/relationships/tags" Target="../tags/tag17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9.xml"/><Relationship Id="rId12" Type="http://schemas.openxmlformats.org/officeDocument/2006/relationships/theme" Target="../theme/theme36.xml"/><Relationship Id="rId1" Type="http://schemas.openxmlformats.org/officeDocument/2006/relationships/slideLayout" Target="../slideLayouts/slideLayout759.xml"/><Relationship Id="rId2" Type="http://schemas.openxmlformats.org/officeDocument/2006/relationships/slideLayout" Target="../slideLayouts/slideLayout760.xml"/><Relationship Id="rId3" Type="http://schemas.openxmlformats.org/officeDocument/2006/relationships/slideLayout" Target="../slideLayouts/slideLayout761.xml"/><Relationship Id="rId4" Type="http://schemas.openxmlformats.org/officeDocument/2006/relationships/slideLayout" Target="../slideLayouts/slideLayout762.xml"/><Relationship Id="rId5" Type="http://schemas.openxmlformats.org/officeDocument/2006/relationships/slideLayout" Target="../slideLayouts/slideLayout763.xml"/><Relationship Id="rId6" Type="http://schemas.openxmlformats.org/officeDocument/2006/relationships/slideLayout" Target="../slideLayouts/slideLayout764.xml"/><Relationship Id="rId7" Type="http://schemas.openxmlformats.org/officeDocument/2006/relationships/slideLayout" Target="../slideLayouts/slideLayout765.xml"/><Relationship Id="rId8" Type="http://schemas.openxmlformats.org/officeDocument/2006/relationships/slideLayout" Target="../slideLayouts/slideLayout766.xml"/><Relationship Id="rId9" Type="http://schemas.openxmlformats.org/officeDocument/2006/relationships/slideLayout" Target="../slideLayouts/slideLayout767.xml"/><Relationship Id="rId10" Type="http://schemas.openxmlformats.org/officeDocument/2006/relationships/slideLayout" Target="../slideLayouts/slideLayout768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0.xml"/><Relationship Id="rId12" Type="http://schemas.openxmlformats.org/officeDocument/2006/relationships/theme" Target="../theme/theme37.xml"/><Relationship Id="rId1" Type="http://schemas.openxmlformats.org/officeDocument/2006/relationships/slideLayout" Target="../slideLayouts/slideLayout770.xml"/><Relationship Id="rId2" Type="http://schemas.openxmlformats.org/officeDocument/2006/relationships/slideLayout" Target="../slideLayouts/slideLayout771.xml"/><Relationship Id="rId3" Type="http://schemas.openxmlformats.org/officeDocument/2006/relationships/slideLayout" Target="../slideLayouts/slideLayout772.xml"/><Relationship Id="rId4" Type="http://schemas.openxmlformats.org/officeDocument/2006/relationships/slideLayout" Target="../slideLayouts/slideLayout773.xml"/><Relationship Id="rId5" Type="http://schemas.openxmlformats.org/officeDocument/2006/relationships/slideLayout" Target="../slideLayouts/slideLayout774.xml"/><Relationship Id="rId6" Type="http://schemas.openxmlformats.org/officeDocument/2006/relationships/slideLayout" Target="../slideLayouts/slideLayout775.xml"/><Relationship Id="rId7" Type="http://schemas.openxmlformats.org/officeDocument/2006/relationships/slideLayout" Target="../slideLayouts/slideLayout776.xml"/><Relationship Id="rId8" Type="http://schemas.openxmlformats.org/officeDocument/2006/relationships/slideLayout" Target="../slideLayouts/slideLayout777.xml"/><Relationship Id="rId9" Type="http://schemas.openxmlformats.org/officeDocument/2006/relationships/slideLayout" Target="../slideLayouts/slideLayout778.xml"/><Relationship Id="rId10" Type="http://schemas.openxmlformats.org/officeDocument/2006/relationships/slideLayout" Target="../slideLayouts/slideLayout779.xml"/></Relationships>
</file>

<file path=ppt/slideMasters/_rels/slideMaster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75.xml"/><Relationship Id="rId9" Type="http://schemas.openxmlformats.org/officeDocument/2006/relationships/slideLayout" Target="../slideLayouts/slideLayout52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3.xml"/><Relationship Id="rId41" Type="http://schemas.openxmlformats.org/officeDocument/2006/relationships/theme" Target="../theme/theme4.xml"/><Relationship Id="rId42" Type="http://schemas.openxmlformats.org/officeDocument/2006/relationships/tags" Target="../tags/tag2.xml"/></Relationships>
</file>

<file path=ppt/slideMasters/_rels/slideMaster5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92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02.xml"/><Relationship Id="rId37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22.xml"/><Relationship Id="rId40" Type="http://schemas.openxmlformats.org/officeDocument/2006/relationships/slideLayout" Target="../slideLayouts/slideLayout123.xml"/><Relationship Id="rId41" Type="http://schemas.openxmlformats.org/officeDocument/2006/relationships/slideLayout" Target="../slideLayouts/slideLayout124.xml"/><Relationship Id="rId42" Type="http://schemas.openxmlformats.org/officeDocument/2006/relationships/theme" Target="../theme/theme5.xml"/><Relationship Id="rId43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30" Type="http://schemas.openxmlformats.org/officeDocument/2006/relationships/slideLayout" Target="../slideLayouts/slideLayout154.xml"/><Relationship Id="rId31" Type="http://schemas.openxmlformats.org/officeDocument/2006/relationships/slideLayout" Target="../slideLayouts/slideLayout155.xml"/><Relationship Id="rId32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59.xml"/><Relationship Id="rId36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2.xml"/><Relationship Id="rId39" Type="http://schemas.openxmlformats.org/officeDocument/2006/relationships/slideLayout" Target="../slideLayouts/slideLayout163.xml"/><Relationship Id="rId40" Type="http://schemas.openxmlformats.org/officeDocument/2006/relationships/slideLayout" Target="../slideLayouts/slideLayout164.xml"/><Relationship Id="rId41" Type="http://schemas.openxmlformats.org/officeDocument/2006/relationships/slideLayout" Target="../slideLayouts/slideLayout165.xml"/><Relationship Id="rId42" Type="http://schemas.openxmlformats.org/officeDocument/2006/relationships/theme" Target="../theme/theme6.xml"/><Relationship Id="rId43" Type="http://schemas.openxmlformats.org/officeDocument/2006/relationships/tags" Target="../tags/tag4.xml"/></Relationships>
</file>

<file path=ppt/slideMasters/_rels/slideMaster7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189.xml"/><Relationship Id="rId25" Type="http://schemas.openxmlformats.org/officeDocument/2006/relationships/slideLayout" Target="../slideLayouts/slideLayout190.xml"/><Relationship Id="rId26" Type="http://schemas.openxmlformats.org/officeDocument/2006/relationships/slideLayout" Target="../slideLayouts/slideLayout191.xml"/><Relationship Id="rId27" Type="http://schemas.openxmlformats.org/officeDocument/2006/relationships/slideLayout" Target="../slideLayouts/slideLayout192.xml"/><Relationship Id="rId28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196.xml"/><Relationship Id="rId32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98.xml"/><Relationship Id="rId34" Type="http://schemas.openxmlformats.org/officeDocument/2006/relationships/slideLayout" Target="../slideLayouts/slideLayout199.xml"/><Relationship Id="rId35" Type="http://schemas.openxmlformats.org/officeDocument/2006/relationships/slideLayout" Target="../slideLayouts/slideLayout200.xml"/><Relationship Id="rId36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202.xml"/><Relationship Id="rId38" Type="http://schemas.openxmlformats.org/officeDocument/2006/relationships/slideLayout" Target="../slideLayouts/slideLayout203.xml"/><Relationship Id="rId39" Type="http://schemas.openxmlformats.org/officeDocument/2006/relationships/slideLayout" Target="../slideLayouts/slideLayout204.xml"/><Relationship Id="rId40" Type="http://schemas.openxmlformats.org/officeDocument/2006/relationships/slideLayout" Target="../slideLayouts/slideLayout205.xml"/><Relationship Id="rId41" Type="http://schemas.openxmlformats.org/officeDocument/2006/relationships/slideLayout" Target="../slideLayouts/slideLayout206.xml"/><Relationship Id="rId42" Type="http://schemas.openxmlformats.org/officeDocument/2006/relationships/theme" Target="../theme/theme7.xml"/><Relationship Id="rId43" Type="http://schemas.openxmlformats.org/officeDocument/2006/relationships/tags" Target="../tags/tag5.xml"/></Relationships>
</file>

<file path=ppt/slideMasters/_rels/slideMaster8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26.xml"/><Relationship Id="rId21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29.xml"/><Relationship Id="rId24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34.xml"/><Relationship Id="rId29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36.xml"/><Relationship Id="rId31" Type="http://schemas.openxmlformats.org/officeDocument/2006/relationships/slideLayout" Target="../slideLayouts/slideLayout237.xml"/><Relationship Id="rId32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33" Type="http://schemas.openxmlformats.org/officeDocument/2006/relationships/slideLayout" Target="../slideLayouts/slideLayout239.xml"/><Relationship Id="rId34" Type="http://schemas.openxmlformats.org/officeDocument/2006/relationships/slideLayout" Target="../slideLayouts/slideLayout240.xml"/><Relationship Id="rId35" Type="http://schemas.openxmlformats.org/officeDocument/2006/relationships/slideLayout" Target="../slideLayouts/slideLayout241.xml"/><Relationship Id="rId36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4.xml"/><Relationship Id="rId19" Type="http://schemas.openxmlformats.org/officeDocument/2006/relationships/slideLayout" Target="../slideLayouts/slideLayout225.xml"/><Relationship Id="rId37" Type="http://schemas.openxmlformats.org/officeDocument/2006/relationships/slideLayout" Target="../slideLayouts/slideLayout243.xml"/><Relationship Id="rId38" Type="http://schemas.openxmlformats.org/officeDocument/2006/relationships/slideLayout" Target="../slideLayouts/slideLayout244.xml"/><Relationship Id="rId39" Type="http://schemas.openxmlformats.org/officeDocument/2006/relationships/slideLayout" Target="../slideLayouts/slideLayout245.xml"/><Relationship Id="rId40" Type="http://schemas.openxmlformats.org/officeDocument/2006/relationships/slideLayout" Target="../slideLayouts/slideLayout246.xml"/><Relationship Id="rId41" Type="http://schemas.openxmlformats.org/officeDocument/2006/relationships/theme" Target="../theme/theme8.xml"/><Relationship Id="rId42" Type="http://schemas.openxmlformats.org/officeDocument/2006/relationships/tags" Target="../tags/tag6.xml"/></Relationships>
</file>

<file path=ppt/slideMasters/_rels/slideMaster9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66.xml"/><Relationship Id="rId21" Type="http://schemas.openxmlformats.org/officeDocument/2006/relationships/slideLayout" Target="../slideLayouts/slideLayout267.xml"/><Relationship Id="rId22" Type="http://schemas.openxmlformats.org/officeDocument/2006/relationships/slideLayout" Target="../slideLayouts/slideLayout268.xml"/><Relationship Id="rId23" Type="http://schemas.openxmlformats.org/officeDocument/2006/relationships/slideLayout" Target="../slideLayouts/slideLayout269.xml"/><Relationship Id="rId24" Type="http://schemas.openxmlformats.org/officeDocument/2006/relationships/slideLayout" Target="../slideLayouts/slideLayout270.xml"/><Relationship Id="rId25" Type="http://schemas.openxmlformats.org/officeDocument/2006/relationships/slideLayout" Target="../slideLayouts/slideLayout271.xml"/><Relationship Id="rId26" Type="http://schemas.openxmlformats.org/officeDocument/2006/relationships/slideLayout" Target="../slideLayouts/slideLayout272.xml"/><Relationship Id="rId27" Type="http://schemas.openxmlformats.org/officeDocument/2006/relationships/slideLayout" Target="../slideLayouts/slideLayout273.xml"/><Relationship Id="rId28" Type="http://schemas.openxmlformats.org/officeDocument/2006/relationships/slideLayout" Target="../slideLayouts/slideLayout274.xml"/><Relationship Id="rId29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51.xml"/><Relationship Id="rId30" Type="http://schemas.openxmlformats.org/officeDocument/2006/relationships/slideLayout" Target="../slideLayouts/slideLayout276.xml"/><Relationship Id="rId31" Type="http://schemas.openxmlformats.org/officeDocument/2006/relationships/slideLayout" Target="../slideLayouts/slideLayout277.xml"/><Relationship Id="rId32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3.xml"/><Relationship Id="rId8" Type="http://schemas.openxmlformats.org/officeDocument/2006/relationships/slideLayout" Target="../slideLayouts/slideLayout254.xml"/><Relationship Id="rId33" Type="http://schemas.openxmlformats.org/officeDocument/2006/relationships/slideLayout" Target="../slideLayouts/slideLayout279.xml"/><Relationship Id="rId34" Type="http://schemas.openxmlformats.org/officeDocument/2006/relationships/slideLayout" Target="../slideLayouts/slideLayout280.xml"/><Relationship Id="rId35" Type="http://schemas.openxmlformats.org/officeDocument/2006/relationships/slideLayout" Target="../slideLayouts/slideLayout281.xml"/><Relationship Id="rId36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0.xml"/><Relationship Id="rId15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62.xml"/><Relationship Id="rId17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264.xml"/><Relationship Id="rId19" Type="http://schemas.openxmlformats.org/officeDocument/2006/relationships/slideLayout" Target="../slideLayouts/slideLayout265.xml"/><Relationship Id="rId37" Type="http://schemas.openxmlformats.org/officeDocument/2006/relationships/slideLayout" Target="../slideLayouts/slideLayout283.xml"/><Relationship Id="rId38" Type="http://schemas.openxmlformats.org/officeDocument/2006/relationships/slideLayout" Target="../slideLayouts/slideLayout284.xml"/><Relationship Id="rId39" Type="http://schemas.openxmlformats.org/officeDocument/2006/relationships/slideLayout" Target="../slideLayouts/slideLayout285.xml"/><Relationship Id="rId40" Type="http://schemas.openxmlformats.org/officeDocument/2006/relationships/slideLayout" Target="../slideLayouts/slideLayout286.xml"/><Relationship Id="rId41" Type="http://schemas.openxmlformats.org/officeDocument/2006/relationships/slideLayout" Target="../slideLayouts/slideLayout287.xml"/><Relationship Id="rId42" Type="http://schemas.openxmlformats.org/officeDocument/2006/relationships/theme" Target="../theme/theme9.xml"/><Relationship Id="rId43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2D44D74-D207-4F12-AF1C-7D7D686C60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5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A73A08C-34F4-4075-8B9C-8448F1FD62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31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1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088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26210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7" r:id="rId39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080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33662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18" r:id="rId20"/>
    <p:sldLayoutId id="2147484019" r:id="rId21"/>
    <p:sldLayoutId id="2147484020" r:id="rId22"/>
    <p:sldLayoutId id="2147484021" r:id="rId23"/>
    <p:sldLayoutId id="2147484022" r:id="rId24"/>
    <p:sldLayoutId id="2147484023" r:id="rId25"/>
    <p:sldLayoutId id="2147484024" r:id="rId26"/>
    <p:sldLayoutId id="2147484025" r:id="rId27"/>
    <p:sldLayoutId id="2147484026" r:id="rId28"/>
    <p:sldLayoutId id="2147484027" r:id="rId29"/>
    <p:sldLayoutId id="2147484028" r:id="rId30"/>
    <p:sldLayoutId id="2147484029" r:id="rId31"/>
    <p:sldLayoutId id="2147484030" r:id="rId32"/>
    <p:sldLayoutId id="2147484031" r:id="rId33"/>
    <p:sldLayoutId id="2147484032" r:id="rId34"/>
    <p:sldLayoutId id="2147484033" r:id="rId35"/>
    <p:sldLayoutId id="2147484034" r:id="rId36"/>
    <p:sldLayoutId id="2147484035" r:id="rId37"/>
    <p:sldLayoutId id="2147484036" r:id="rId38"/>
    <p:sldLayoutId id="2147484037" r:id="rId39"/>
    <p:sldLayoutId id="2147484038" r:id="rId40"/>
    <p:sldLayoutId id="2147484039" r:id="rId41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1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068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12874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  <p:sldLayoutId id="2147484058" r:id="rId18"/>
    <p:sldLayoutId id="2147484059" r:id="rId19"/>
    <p:sldLayoutId id="2147484060" r:id="rId20"/>
    <p:sldLayoutId id="2147484061" r:id="rId21"/>
    <p:sldLayoutId id="2147484062" r:id="rId22"/>
    <p:sldLayoutId id="2147484063" r:id="rId23"/>
    <p:sldLayoutId id="2147484064" r:id="rId24"/>
    <p:sldLayoutId id="2147484065" r:id="rId25"/>
    <p:sldLayoutId id="2147484066" r:id="rId26"/>
    <p:sldLayoutId id="2147484067" r:id="rId27"/>
    <p:sldLayoutId id="2147484068" r:id="rId28"/>
    <p:sldLayoutId id="2147484069" r:id="rId29"/>
    <p:sldLayoutId id="2147484070" r:id="rId30"/>
    <p:sldLayoutId id="2147484071" r:id="rId31"/>
    <p:sldLayoutId id="2147484072" r:id="rId32"/>
    <p:sldLayoutId id="2147484073" r:id="rId33"/>
    <p:sldLayoutId id="2147484074" r:id="rId34"/>
    <p:sldLayoutId id="2147484075" r:id="rId35"/>
    <p:sldLayoutId id="2147484076" r:id="rId36"/>
    <p:sldLayoutId id="2147484077" r:id="rId37"/>
    <p:sldLayoutId id="2147484078" r:id="rId38"/>
    <p:sldLayoutId id="2147484080" r:id="rId39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060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19298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  <p:sldLayoutId id="2147484099" r:id="rId18"/>
    <p:sldLayoutId id="2147484100" r:id="rId19"/>
    <p:sldLayoutId id="2147484101" r:id="rId20"/>
    <p:sldLayoutId id="2147484102" r:id="rId21"/>
    <p:sldLayoutId id="2147484103" r:id="rId22"/>
    <p:sldLayoutId id="2147484104" r:id="rId23"/>
    <p:sldLayoutId id="2147484105" r:id="rId24"/>
    <p:sldLayoutId id="2147484106" r:id="rId25"/>
    <p:sldLayoutId id="2147484107" r:id="rId26"/>
    <p:sldLayoutId id="2147484108" r:id="rId27"/>
    <p:sldLayoutId id="2147484109" r:id="rId28"/>
    <p:sldLayoutId id="2147484110" r:id="rId29"/>
    <p:sldLayoutId id="2147484111" r:id="rId30"/>
    <p:sldLayoutId id="2147484112" r:id="rId31"/>
    <p:sldLayoutId id="2147484113" r:id="rId32"/>
    <p:sldLayoutId id="2147484114" r:id="rId33"/>
    <p:sldLayoutId id="2147484115" r:id="rId34"/>
    <p:sldLayoutId id="2147484116" r:id="rId35"/>
    <p:sldLayoutId id="2147484117" r:id="rId36"/>
    <p:sldLayoutId id="2147484118" r:id="rId37"/>
    <p:sldLayoutId id="2147484119" r:id="rId38"/>
    <p:sldLayoutId id="2147484120" r:id="rId39"/>
    <p:sldLayoutId id="2147484121" r:id="rId40"/>
    <p:sldLayoutId id="2147484122" r:id="rId41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92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B6B538-C8DC-4E62-818E-C922F5BCF6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4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88C6462-557D-4FBB-8F21-F640FCEAF11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0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292" tIns="45646" rIns="91292" bIns="456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292" tIns="45646" rIns="91292" bIns="456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36"/>
            <a:ext cx="21336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6"/>
            <a:fld id="{8AA2F745-1B85-470A-A6D0-66F10ACB389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876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36"/>
            <a:ext cx="28956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6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36"/>
            <a:ext cx="21336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6"/>
            <a:fld id="{487E55C9-CF27-4C66-BE5D-C5440C9BE9A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876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8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defTabSz="9138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02" indent="-342702" algn="l" defTabSz="91387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26" indent="-285585" algn="l" defTabSz="91387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43" indent="-228467" algn="l" defTabSz="9138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79" indent="-228467" algn="l" defTabSz="91387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18" indent="-228467" algn="l" defTabSz="91387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1" indent="-228467" algn="l" defTabSz="9138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89" indent="-228467" algn="l" defTabSz="9138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25" indent="-228467" algn="l" defTabSz="9138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62" indent="-228467" algn="l" defTabSz="9138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6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0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47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77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21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55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94" algn="l" defTabSz="9138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8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88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2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2D44D74-D207-4F12-AF1C-7D7D686C60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5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A73A08C-34F4-4075-8B9C-8448F1FD62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8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7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292" tIns="45646" rIns="91292" bIns="45646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292" tIns="45646" rIns="91292" bIns="45646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636"/>
            <a:ext cx="21336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38"/>
            <a:fld id="{43926EEE-0C79-CE43-9687-88ED8802983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938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636"/>
            <a:ext cx="28956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38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636"/>
            <a:ext cx="2133600" cy="365125"/>
          </a:xfrm>
          <a:prstGeom prst="rect">
            <a:avLst/>
          </a:prstGeom>
        </p:spPr>
        <p:txBody>
          <a:bodyPr vert="horz" lIns="91292" tIns="45646" rIns="91292" bIns="456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38"/>
            <a:fld id="{79379915-77CF-A041-BB36-F5A224F3955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938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76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txStyles>
    <p:titleStyle>
      <a:lvl1pPr algn="ctr" defTabSz="4569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02" indent="-342702" algn="l" defTabSz="45693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26" indent="-285585" algn="l" defTabSz="45693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43" indent="-228467" algn="l" defTabSz="45693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79" indent="-228467" algn="l" defTabSz="45693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18" indent="-228467" algn="l" defTabSz="45693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1" indent="-228467" algn="l" defTabSz="4569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89" indent="-228467" algn="l" defTabSz="4569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25" indent="-228467" algn="l" defTabSz="4569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62" indent="-228467" algn="l" defTabSz="4569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47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77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21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5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9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81"/>
            <a:ext cx="21336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81"/>
            <a:ext cx="28956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81"/>
            <a:ext cx="21336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014D154-180C-2341-B076-DCB66FDBEA58}" type="slidenum">
              <a:rPr lang="it-IT" smtClean="0"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it-IT" smtClean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25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64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97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97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97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4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57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90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90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90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57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85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5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4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ransition xmlns:p14="http://schemas.microsoft.com/office/powerpoint/2010/main" spd="slow">
    <p:pull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1192" y="1645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645"/>
                        <a:ext cx="1190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7"/>
            </p:custDataLst>
          </p:nvPr>
        </p:nvSpPr>
        <p:spPr>
          <a:xfrm>
            <a:off x="-9525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6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783"/>
            <a:fld id="{FD5E7EB4-4CDF-47BB-AF16-07782904B863}" type="slidenum">
              <a:rPr lang="en-US">
                <a:solidFill>
                  <a:srgbClr val="FFFFFF"/>
                </a:solidFill>
              </a:rPr>
              <a:pPr defTabSz="685783"/>
              <a:t>‹n.›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45" y="807744"/>
            <a:ext cx="8208169" cy="24900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 smtClean="0"/>
              <a:t>Insert slide title here (max. 2 lines | max. 1 line with Action Title)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364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</p:sldLayoutIdLst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685783" rtl="0" eaLnBrk="1" latinLnBrk="0" hangingPunct="1">
        <a:lnSpc>
          <a:spcPts val="1800"/>
        </a:lnSpc>
        <a:spcBef>
          <a:spcPct val="0"/>
        </a:spcBef>
        <a:buNone/>
        <a:defRPr lang="de-DE" sz="15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450"/>
        </a:spcBef>
        <a:spcAft>
          <a:spcPts val="225"/>
        </a:spcAft>
        <a:buFont typeface="Arial" panose="020B0604020202020204" pitchFamily="34" charset="0"/>
        <a:buNone/>
        <a:defRPr lang="en-US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34997" indent="-134997" algn="l" defTabSz="685783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" panose="05000000000000000000" pitchFamily="2" charset="2"/>
        <a:buChar char=""/>
        <a:defRPr lang="en-US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69993" indent="-134997" algn="l" defTabSz="685783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accent1"/>
        </a:buClr>
        <a:buFont typeface="Symbol" panose="05050102010706020507" pitchFamily="18" charset="2"/>
        <a:buChar char="-"/>
        <a:defRPr lang="en-US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403612" indent="-134997" algn="l" defTabSz="685783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lang="en-US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540530" indent="-134997" algn="l" defTabSz="685783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lang="de-DE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539987" indent="-134997" algn="l" defTabSz="685783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sz="10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539987" indent="-134997" algn="l" defTabSz="685783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sz="105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539987" indent="-134997" algn="l" defTabSz="685783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sz="105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539987" indent="-134997" algn="l" defTabSz="685783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sz="10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9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1192" y="1645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645"/>
                        <a:ext cx="1190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7"/>
            </p:custDataLst>
          </p:nvPr>
        </p:nvSpPr>
        <p:spPr>
          <a:xfrm>
            <a:off x="-9525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050" dirty="0" smtClean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6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FD5E7EB4-4CDF-47BB-AF16-07782904B863}" type="slidenum">
              <a:rPr lang="it-IT">
                <a:solidFill>
                  <a:srgbClr val="503291"/>
                </a:solidFill>
              </a:rPr>
              <a:pPr defTabSz="685800"/>
              <a:t>‹n.›</a:t>
            </a:fld>
            <a:endParaRPr lang="it-IT" dirty="0">
              <a:solidFill>
                <a:srgbClr val="50329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endParaRPr lang="de-DE" dirty="0" smtClean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44" y="807744"/>
            <a:ext cx="8208169" cy="24900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6217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</p:sldLayoutIdLst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ts val="1800"/>
        </a:lnSpc>
        <a:spcBef>
          <a:spcPct val="0"/>
        </a:spcBef>
        <a:buNone/>
        <a:defRPr lang="de-DE" sz="15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450"/>
        </a:spcBef>
        <a:spcAft>
          <a:spcPts val="225"/>
        </a:spcAft>
        <a:buFont typeface="Arial" panose="020B0604020202020204" pitchFamily="34" charset="0"/>
        <a:buNone/>
        <a:defRPr lang="en-US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35000" indent="-13500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" panose="05000000000000000000" pitchFamily="2" charset="2"/>
        <a:buChar char=""/>
        <a:defRPr lang="en-US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70000" indent="-13500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accent1"/>
        </a:buClr>
        <a:buFont typeface="Symbol" panose="05050102010706020507" pitchFamily="18" charset="2"/>
        <a:buChar char="-"/>
        <a:defRPr lang="en-US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403622" indent="-13500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lang="en-US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540544" indent="-13500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lang="de-DE" sz="105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540000" indent="-13500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sz="10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540000" indent="-13500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sz="105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540000" indent="-13500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sz="105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540000" indent="-135000" algn="l" defTabSz="68580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bg2"/>
        </a:buClr>
        <a:buFont typeface="Symbol" panose="05050102010706020507" pitchFamily="18" charset="2"/>
        <a:buChar char="-"/>
        <a:defRPr sz="10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137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03175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41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  <p:sldLayoutId id="2147484314" r:id="rId14"/>
    <p:sldLayoutId id="2147484315" r:id="rId15"/>
    <p:sldLayoutId id="2147484316" r:id="rId16"/>
    <p:sldLayoutId id="2147484317" r:id="rId17"/>
    <p:sldLayoutId id="2147484318" r:id="rId18"/>
    <p:sldLayoutId id="2147484319" r:id="rId19"/>
  </p:sldLayoutIdLst>
  <p:transition xmlns:p14="http://schemas.microsoft.com/office/powerpoint/2010/main" spd="slow">
    <p:pull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3B58-8F40-FB40-939F-D774B17BD47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26CFA-EDE8-D146-B505-4C4C780082D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1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</p:sldLayoutIdLst>
  <p:transition xmlns:p14="http://schemas.microsoft.com/office/powerpoint/2010/main" spd="slow">
    <p:pull dir="r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33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  <p:sldLayoutId id="2147484347" r:id="rId14"/>
    <p:sldLayoutId id="2147484348" r:id="rId15"/>
    <p:sldLayoutId id="2147484349" r:id="rId16"/>
    <p:sldLayoutId id="2147484350" r:id="rId17"/>
    <p:sldLayoutId id="2147484351" r:id="rId18"/>
    <p:sldLayoutId id="2147484352" r:id="rId19"/>
  </p:sldLayoutIdLst>
  <p:transition xmlns:p14="http://schemas.microsoft.com/office/powerpoint/2010/main" spd="slow">
    <p:pull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615028-F5CD-4EDF-924E-310E5045DA2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A4621D-DE09-410E-A557-A03AF1F76EE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2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68" r:id="rId15"/>
    <p:sldLayoutId id="2147484369" r:id="rId16"/>
    <p:sldLayoutId id="2147484370" r:id="rId17"/>
    <p:sldLayoutId id="2147484371" r:id="rId18"/>
    <p:sldLayoutId id="2147484372" r:id="rId19"/>
  </p:sldLayoutIdLst>
  <p:transition xmlns:p14="http://schemas.microsoft.com/office/powerpoint/2010/main" spd="slow">
    <p:pull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02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33" y="423040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3173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5" r:id="rId12"/>
    <p:sldLayoutId id="2147484386" r:id="rId13"/>
    <p:sldLayoutId id="2147484387" r:id="rId14"/>
    <p:sldLayoutId id="2147484388" r:id="rId15"/>
    <p:sldLayoutId id="2147484389" r:id="rId16"/>
    <p:sldLayoutId id="2147484390" r:id="rId17"/>
    <p:sldLayoutId id="2147484391" r:id="rId18"/>
    <p:sldLayoutId id="2147484392" r:id="rId19"/>
    <p:sldLayoutId id="2147484393" r:id="rId20"/>
    <p:sldLayoutId id="2147484394" r:id="rId21"/>
    <p:sldLayoutId id="2147484395" r:id="rId22"/>
    <p:sldLayoutId id="2147484396" r:id="rId23"/>
    <p:sldLayoutId id="2147484397" r:id="rId24"/>
    <p:sldLayoutId id="2147484398" r:id="rId25"/>
    <p:sldLayoutId id="2147484399" r:id="rId26"/>
    <p:sldLayoutId id="2147484400" r:id="rId27"/>
    <p:sldLayoutId id="2147484401" r:id="rId28"/>
    <p:sldLayoutId id="2147484402" r:id="rId29"/>
    <p:sldLayoutId id="2147484403" r:id="rId30"/>
    <p:sldLayoutId id="2147484404" r:id="rId31"/>
    <p:sldLayoutId id="2147484405" r:id="rId32"/>
    <p:sldLayoutId id="2147484406" r:id="rId33"/>
    <p:sldLayoutId id="2147484407" r:id="rId34"/>
    <p:sldLayoutId id="2147484408" r:id="rId35"/>
    <p:sldLayoutId id="2147484409" r:id="rId36"/>
    <p:sldLayoutId id="2147484410" r:id="rId37"/>
    <p:sldLayoutId id="2147484411" r:id="rId38"/>
    <p:sldLayoutId id="2147484412" r:id="rId39"/>
    <p:sldLayoutId id="2147484413" r:id="rId40"/>
    <p:sldLayoutId id="2147484414" r:id="rId41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2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01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17" y="423024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10551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  <p:sldLayoutId id="2147484428" r:id="rId13"/>
    <p:sldLayoutId id="2147484429" r:id="rId14"/>
    <p:sldLayoutId id="2147484430" r:id="rId15"/>
    <p:sldLayoutId id="2147484431" r:id="rId16"/>
    <p:sldLayoutId id="2147484432" r:id="rId17"/>
    <p:sldLayoutId id="2147484433" r:id="rId18"/>
    <p:sldLayoutId id="2147484434" r:id="rId19"/>
    <p:sldLayoutId id="2147484435" r:id="rId20"/>
    <p:sldLayoutId id="2147484436" r:id="rId21"/>
    <p:sldLayoutId id="2147484437" r:id="rId22"/>
    <p:sldLayoutId id="2147484438" r:id="rId23"/>
    <p:sldLayoutId id="2147484439" r:id="rId24"/>
    <p:sldLayoutId id="2147484440" r:id="rId25"/>
    <p:sldLayoutId id="2147484441" r:id="rId26"/>
    <p:sldLayoutId id="2147484442" r:id="rId27"/>
    <p:sldLayoutId id="2147484443" r:id="rId28"/>
    <p:sldLayoutId id="2147484444" r:id="rId29"/>
    <p:sldLayoutId id="2147484445" r:id="rId30"/>
    <p:sldLayoutId id="2147484446" r:id="rId31"/>
    <p:sldLayoutId id="2147484447" r:id="rId32"/>
    <p:sldLayoutId id="2147484448" r:id="rId33"/>
    <p:sldLayoutId id="2147484449" r:id="rId34"/>
    <p:sldLayoutId id="2147484450" r:id="rId35"/>
    <p:sldLayoutId id="2147484451" r:id="rId36"/>
    <p:sldLayoutId id="2147484452" r:id="rId37"/>
    <p:sldLayoutId id="2147484453" r:id="rId38"/>
    <p:sldLayoutId id="2147484454" r:id="rId39"/>
    <p:sldLayoutId id="2147484455" r:id="rId40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00302"/>
            <a:ext cx="123444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9534526"/>
            <a:ext cx="3200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9534526"/>
            <a:ext cx="4343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9534526"/>
            <a:ext cx="3200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786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D6FFF9-F225-1140-9BF9-0A81FECE557B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17/10/17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F8F82D-59C9-914A-859B-F55B66A62D2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52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2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132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2662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6" r:id="rId39"/>
    <p:sldLayoutId id="2147483747" r:id="rId40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126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00306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786" r:id="rId38"/>
    <p:sldLayoutId id="2147483787" r:id="rId39"/>
    <p:sldLayoutId id="2147483788" r:id="rId40"/>
    <p:sldLayoutId id="2147483789" r:id="rId41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121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8386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  <p:sldLayoutId id="2147483824" r:id="rId34"/>
    <p:sldLayoutId id="2147483825" r:id="rId35"/>
    <p:sldLayoutId id="2147483826" r:id="rId36"/>
    <p:sldLayoutId id="2147483827" r:id="rId37"/>
    <p:sldLayoutId id="2147483828" r:id="rId38"/>
    <p:sldLayoutId id="2147483829" r:id="rId39"/>
    <p:sldLayoutId id="2147483830" r:id="rId40"/>
    <p:sldLayoutId id="2147483831" r:id="rId41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116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48889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  <p:sldLayoutId id="2147483858" r:id="rId26"/>
    <p:sldLayoutId id="2147483859" r:id="rId27"/>
    <p:sldLayoutId id="2147483860" r:id="rId28"/>
    <p:sldLayoutId id="2147483861" r:id="rId29"/>
    <p:sldLayoutId id="2147483862" r:id="rId30"/>
    <p:sldLayoutId id="2147483863" r:id="rId31"/>
    <p:sldLayoutId id="2147483864" r:id="rId32"/>
    <p:sldLayoutId id="2147483865" r:id="rId33"/>
    <p:sldLayoutId id="2147483866" r:id="rId34"/>
    <p:sldLayoutId id="2147483867" r:id="rId35"/>
    <p:sldLayoutId id="2147483868" r:id="rId36"/>
    <p:sldLayoutId id="2147483869" r:id="rId37"/>
    <p:sldLayoutId id="2147483870" r:id="rId38"/>
    <p:sldLayoutId id="2147483871" r:id="rId39"/>
    <p:sldLayoutId id="2147483872" r:id="rId40"/>
    <p:sldLayoutId id="2147483873" r:id="rId41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2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108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42763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05" r:id="rId31"/>
    <p:sldLayoutId id="2147483906" r:id="rId32"/>
    <p:sldLayoutId id="2147483907" r:id="rId33"/>
    <p:sldLayoutId id="2147483908" r:id="rId34"/>
    <p:sldLayoutId id="2147483909" r:id="rId35"/>
    <p:sldLayoutId id="2147483910" r:id="rId36"/>
    <p:sldLayoutId id="2147483911" r:id="rId37"/>
    <p:sldLayoutId id="2147483912" r:id="rId38"/>
    <p:sldLayoutId id="2147483913" r:id="rId39"/>
    <p:sldLayoutId id="2147483914" r:id="rId40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36"/>
          <p:cNvCxnSpPr/>
          <p:nvPr userDrawn="1"/>
        </p:nvCxnSpPr>
        <p:spPr bwMode="gray">
          <a:xfrm flipV="1">
            <a:off x="46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954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17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1656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1872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2358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2574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306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3276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376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397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4464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468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5166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5382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5868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6084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657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6786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727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748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7974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819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8676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46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954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17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1656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1872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2358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2574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306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3276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376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397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4464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468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5166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5382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5868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6084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657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6786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727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748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7974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819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8676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44528" y="144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44528" y="6057296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44528" y="440591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468001" y="6380999"/>
            <a:ext cx="486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fld id="{FD5E7EB4-4CDF-47BB-AF16-07782904B863}" type="slidenum">
              <a:rPr lang="en-US">
                <a:solidFill>
                  <a:srgbClr val="503291"/>
                </a:solidFill>
              </a:rPr>
              <a:pPr defTabSz="914400"/>
              <a:t>‹n.›</a:t>
            </a:fld>
            <a:endParaRPr lang="en-US" dirty="0">
              <a:solidFill>
                <a:srgbClr val="503291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954014" y="6380999"/>
            <a:ext cx="6539229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>
                <a:solidFill>
                  <a:srgbClr val="503291"/>
                </a:solidFill>
              </a:rPr>
              <a:t>Title of Presentation| DD.MM.YYYY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467917" y="1412775"/>
            <a:ext cx="8208170" cy="468004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467954" y="423098"/>
            <a:ext cx="8208169" cy="6337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46717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  <p:sldLayoutId id="2147483935" r:id="rId20"/>
    <p:sldLayoutId id="2147483936" r:id="rId21"/>
    <p:sldLayoutId id="2147483937" r:id="rId22"/>
    <p:sldLayoutId id="2147483938" r:id="rId23"/>
    <p:sldLayoutId id="2147483939" r:id="rId24"/>
    <p:sldLayoutId id="2147483940" r:id="rId25"/>
    <p:sldLayoutId id="2147483941" r:id="rId26"/>
    <p:sldLayoutId id="2147483942" r:id="rId27"/>
    <p:sldLayoutId id="2147483943" r:id="rId28"/>
    <p:sldLayoutId id="2147483944" r:id="rId29"/>
    <p:sldLayoutId id="2147483945" r:id="rId30"/>
    <p:sldLayoutId id="2147483946" r:id="rId31"/>
    <p:sldLayoutId id="2147483947" r:id="rId32"/>
    <p:sldLayoutId id="2147483948" r:id="rId33"/>
    <p:sldLayoutId id="2147483949" r:id="rId34"/>
    <p:sldLayoutId id="2147483950" r:id="rId35"/>
    <p:sldLayoutId id="2147483951" r:id="rId36"/>
    <p:sldLayoutId id="2147483952" r:id="rId37"/>
    <p:sldLayoutId id="2147483953" r:id="rId38"/>
    <p:sldLayoutId id="2147483954" r:id="rId39"/>
    <p:sldLayoutId id="2147483955" r:id="rId40"/>
    <p:sldLayoutId id="2147483956" r:id="rId41"/>
  </p:sldLayoutIdLst>
  <p:transition xmlns:p14="http://schemas.microsoft.com/office/powerpoint/2010/main">
    <p:fade/>
  </p:transition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g"/><Relationship Id="rId5" Type="http://schemas.openxmlformats.org/officeDocument/2006/relationships/image" Target="../media/image15.tiff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45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605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4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4.xml"/><Relationship Id="rId2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4.xml"/><Relationship Id="rId2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1.xml"/><Relationship Id="rId2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6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6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6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570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581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9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0.xml"/><Relationship Id="rId2" Type="http://schemas.openxmlformats.org/officeDocument/2006/relationships/image" Target="../media/image49.jpg"/><Relationship Id="rId3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683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Relationship Id="rId2" Type="http://schemas.openxmlformats.org/officeDocument/2006/relationships/image" Target="../media/image5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5.xml"/><Relationship Id="rId2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487.xml"/><Relationship Id="rId2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1.xml"/><Relationship Id="rId2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3.docx"/><Relationship Id="rId4" Type="http://schemas.openxmlformats.org/officeDocument/2006/relationships/image" Target="../media/image63.emf"/><Relationship Id="rId5" Type="http://schemas.openxmlformats.org/officeDocument/2006/relationships/package" Target="../embeddings/Documento_di_Microsoft_Word4.docx"/><Relationship Id="rId6" Type="http://schemas.openxmlformats.org/officeDocument/2006/relationships/image" Target="../media/image6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8.xml"/><Relationship Id="rId2" Type="http://schemas.openxmlformats.org/officeDocument/2006/relationships/image" Target="../media/image1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6.xml"/><Relationship Id="rId2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4.jpe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252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365.xml"/><Relationship Id="rId2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9.xml"/><Relationship Id="rId2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15.xml"/><Relationship Id="rId2" Type="http://schemas.openxmlformats.org/officeDocument/2006/relationships/notesSlide" Target="../notesSlides/notesSlide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4.jpe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684.xml"/><Relationship Id="rId2" Type="http://schemas.openxmlformats.org/officeDocument/2006/relationships/notesSlide" Target="../notesSlides/notesSlide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8.xml"/><Relationship Id="rId2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8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4"/>
          <p:cNvSpPr txBox="1">
            <a:spLocks noChangeArrowheads="1"/>
          </p:cNvSpPr>
          <p:nvPr/>
        </p:nvSpPr>
        <p:spPr bwMode="auto">
          <a:xfrm>
            <a:off x="3664228" y="2220902"/>
            <a:ext cx="5505471" cy="13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4" rIns="91350" bIns="4567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/>
            <a:r>
              <a:rPr lang="it-IT" sz="2700" dirty="0" err="1">
                <a:solidFill>
                  <a:srgbClr val="C00000"/>
                </a:solidFill>
              </a:rPr>
              <a:t>Metastatic</a:t>
            </a:r>
            <a:r>
              <a:rPr lang="it-IT" sz="2700" dirty="0">
                <a:solidFill>
                  <a:srgbClr val="C00000"/>
                </a:solidFill>
              </a:rPr>
              <a:t> </a:t>
            </a:r>
            <a:r>
              <a:rPr lang="it-IT" sz="2700" dirty="0" err="1">
                <a:solidFill>
                  <a:srgbClr val="C00000"/>
                </a:solidFill>
              </a:rPr>
              <a:t>colorectal</a:t>
            </a:r>
            <a:r>
              <a:rPr lang="it-IT" sz="2700" dirty="0">
                <a:solidFill>
                  <a:srgbClr val="C00000"/>
                </a:solidFill>
              </a:rPr>
              <a:t> </a:t>
            </a:r>
            <a:r>
              <a:rPr lang="it-IT" sz="2700" dirty="0" err="1">
                <a:solidFill>
                  <a:srgbClr val="C00000"/>
                </a:solidFill>
              </a:rPr>
              <a:t>cancer</a:t>
            </a:r>
            <a:r>
              <a:rPr lang="it-IT" sz="2700" dirty="0">
                <a:solidFill>
                  <a:srgbClr val="C00000"/>
                </a:solidFill>
              </a:rPr>
              <a:t>, right vs </a:t>
            </a:r>
            <a:r>
              <a:rPr lang="it-IT" sz="2700" dirty="0" err="1">
                <a:solidFill>
                  <a:srgbClr val="C00000"/>
                </a:solidFill>
              </a:rPr>
              <a:t>left</a:t>
            </a:r>
            <a:r>
              <a:rPr lang="it-IT" sz="2700" dirty="0">
                <a:solidFill>
                  <a:srgbClr val="C00000"/>
                </a:solidFill>
              </a:rPr>
              <a:t>: </a:t>
            </a:r>
            <a:r>
              <a:rPr lang="it-IT" sz="2700" dirty="0" err="1">
                <a:solidFill>
                  <a:srgbClr val="C00000"/>
                </a:solidFill>
              </a:rPr>
              <a:t>how</a:t>
            </a:r>
            <a:r>
              <a:rPr lang="it-IT" sz="2700" dirty="0">
                <a:solidFill>
                  <a:srgbClr val="C00000"/>
                </a:solidFill>
              </a:rPr>
              <a:t> to take </a:t>
            </a:r>
            <a:r>
              <a:rPr lang="it-IT" sz="2700" dirty="0" err="1">
                <a:solidFill>
                  <a:srgbClr val="C00000"/>
                </a:solidFill>
              </a:rPr>
              <a:t>it</a:t>
            </a:r>
            <a:r>
              <a:rPr lang="it-IT" sz="2700" dirty="0">
                <a:solidFill>
                  <a:srgbClr val="C00000"/>
                </a:solidFill>
              </a:rPr>
              <a:t> </a:t>
            </a:r>
            <a:r>
              <a:rPr lang="it-IT" sz="2700" dirty="0" err="1">
                <a:solidFill>
                  <a:srgbClr val="C00000"/>
                </a:solidFill>
              </a:rPr>
              <a:t>into</a:t>
            </a:r>
            <a:r>
              <a:rPr lang="it-IT" sz="2700" dirty="0">
                <a:solidFill>
                  <a:srgbClr val="C00000"/>
                </a:solidFill>
              </a:rPr>
              <a:t> </a:t>
            </a:r>
            <a:r>
              <a:rPr lang="it-IT" sz="2700" dirty="0" err="1">
                <a:solidFill>
                  <a:srgbClr val="C00000"/>
                </a:solidFill>
              </a:rPr>
              <a:t>consideration</a:t>
            </a:r>
            <a:r>
              <a:rPr lang="it-IT" sz="2700" dirty="0">
                <a:solidFill>
                  <a:srgbClr val="C00000"/>
                </a:solidFill>
              </a:rPr>
              <a:t> in the </a:t>
            </a:r>
            <a:r>
              <a:rPr lang="it-IT" sz="2700" dirty="0" err="1">
                <a:solidFill>
                  <a:srgbClr val="C00000"/>
                </a:solidFill>
              </a:rPr>
              <a:t>clinical</a:t>
            </a:r>
            <a:r>
              <a:rPr lang="it-IT" sz="2700" dirty="0">
                <a:solidFill>
                  <a:srgbClr val="C00000"/>
                </a:solidFill>
              </a:rPr>
              <a:t> </a:t>
            </a:r>
            <a:r>
              <a:rPr lang="it-IT" sz="2700" dirty="0" err="1">
                <a:solidFill>
                  <a:srgbClr val="C00000"/>
                </a:solidFill>
              </a:rPr>
              <a:t>practice</a:t>
            </a:r>
            <a:r>
              <a:rPr lang="it-IT" sz="2700" dirty="0">
                <a:solidFill>
                  <a:srgbClr val="C00000"/>
                </a:solidFill>
              </a:rPr>
              <a:t>? </a:t>
            </a:r>
          </a:p>
        </p:txBody>
      </p:sp>
      <p:sp>
        <p:nvSpPr>
          <p:cNvPr id="88066" name="TextBox 5"/>
          <p:cNvSpPr txBox="1">
            <a:spLocks noChangeArrowheads="1"/>
          </p:cNvSpPr>
          <p:nvPr/>
        </p:nvSpPr>
        <p:spPr bwMode="auto">
          <a:xfrm>
            <a:off x="4862702" y="3589263"/>
            <a:ext cx="3108524" cy="132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4" rIns="91350" bIns="4567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it-IT" sz="2801" i="1" dirty="0">
                <a:solidFill>
                  <a:srgbClr val="0000FF"/>
                </a:solidFill>
                <a:latin typeface="Arial" charset="0"/>
              </a:rPr>
              <a:t>Alberto Zaniboni</a:t>
            </a:r>
          </a:p>
          <a:p>
            <a:pPr algn="ctr" defTabSz="914400" eaLnBrk="1" hangingPunct="1"/>
            <a:endParaRPr lang="it-IT" i="1" dirty="0">
              <a:solidFill>
                <a:srgbClr val="F3ED0A"/>
              </a:solidFill>
              <a:latin typeface="Arial" charset="0"/>
            </a:endParaRPr>
          </a:p>
          <a:p>
            <a:pPr algn="ctr" defTabSz="914400" eaLnBrk="1" hangingPunct="1"/>
            <a:r>
              <a:rPr lang="it-IT" sz="1400" dirty="0">
                <a:solidFill>
                  <a:srgbClr val="52ED6B"/>
                </a:solidFill>
                <a:latin typeface="Arial" charset="0"/>
              </a:rPr>
              <a:t>Oncologia Medica</a:t>
            </a:r>
          </a:p>
          <a:p>
            <a:pPr algn="ctr" defTabSz="914400" eaLnBrk="1" hangingPunct="1"/>
            <a:r>
              <a:rPr lang="it-IT" sz="1400" dirty="0">
                <a:solidFill>
                  <a:srgbClr val="52ED6B"/>
                </a:solidFill>
                <a:latin typeface="Arial" charset="0"/>
              </a:rPr>
              <a:t>Fondazione </a:t>
            </a:r>
            <a:r>
              <a:rPr lang="it-IT" sz="1400" dirty="0" err="1">
                <a:solidFill>
                  <a:srgbClr val="52ED6B"/>
                </a:solidFill>
                <a:latin typeface="Arial" charset="0"/>
              </a:rPr>
              <a:t>P</a:t>
            </a:r>
            <a:r>
              <a:rPr lang="en-US" sz="1400" dirty="0">
                <a:solidFill>
                  <a:srgbClr val="52ED6B"/>
                </a:solidFill>
                <a:latin typeface="Arial" charset="0"/>
              </a:rPr>
              <a:t>o</a:t>
            </a:r>
            <a:r>
              <a:rPr lang="it-IT" sz="1400" dirty="0" err="1">
                <a:solidFill>
                  <a:srgbClr val="52ED6B"/>
                </a:solidFill>
                <a:latin typeface="Arial" charset="0"/>
              </a:rPr>
              <a:t>liambulanza</a:t>
            </a:r>
            <a:r>
              <a:rPr lang="it-IT" sz="1400" dirty="0">
                <a:solidFill>
                  <a:srgbClr val="52ED6B"/>
                </a:solidFill>
                <a:latin typeface="Arial" charset="0"/>
              </a:rPr>
              <a:t> - Brescia</a:t>
            </a:r>
          </a:p>
        </p:txBody>
      </p:sp>
      <p:sp>
        <p:nvSpPr>
          <p:cNvPr id="2" name="Rettangolo 1"/>
          <p:cNvSpPr/>
          <p:nvPr/>
        </p:nvSpPr>
        <p:spPr>
          <a:xfrm>
            <a:off x="520700" y="5226116"/>
            <a:ext cx="1627188" cy="301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0" tIns="45674" rIns="91350" bIns="45674" anchor="ctr"/>
          <a:lstStyle/>
          <a:p>
            <a:pPr algn="ctr" defTabSz="45678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069" name="Immagine 2" descr="screenshot_515.jpg"/>
          <p:cNvSpPr>
            <a:spLocks noChangeAspect="1"/>
          </p:cNvSpPr>
          <p:nvPr/>
        </p:nvSpPr>
        <p:spPr bwMode="auto">
          <a:xfrm>
            <a:off x="115926" y="65"/>
            <a:ext cx="3490913" cy="681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4" rIns="91350" bIns="45674"/>
          <a:lstStyle/>
          <a:p>
            <a:pPr defTabSz="914400"/>
            <a:endParaRPr lang="it-IT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Immagine 6" descr="Tre logh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6"/>
          <a:stretch/>
        </p:blipFill>
        <p:spPr bwMode="auto">
          <a:xfrm>
            <a:off x="6834037" y="837556"/>
            <a:ext cx="2002313" cy="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6" descr="Tre logh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59"/>
          <a:stretch/>
        </p:blipFill>
        <p:spPr bwMode="auto">
          <a:xfrm>
            <a:off x="4973254" y="134560"/>
            <a:ext cx="2615150" cy="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Giscad_LogoCirc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26" y="837553"/>
            <a:ext cx="856475" cy="8510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t="35479"/>
          <a:stretch/>
        </p:blipFill>
        <p:spPr>
          <a:xfrm>
            <a:off x="4343401" y="4940653"/>
            <a:ext cx="4312730" cy="18782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70399" y="1781086"/>
            <a:ext cx="26931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it-IT" sz="2700" i="1" dirty="0" err="1">
                <a:solidFill>
                  <a:srgbClr val="0070C0"/>
                </a:solidFill>
                <a:latin typeface="Calibri"/>
              </a:rPr>
              <a:t>Colorectal</a:t>
            </a:r>
            <a:r>
              <a:rPr lang="it-IT" sz="2700" i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it-IT" sz="2700" i="1" dirty="0" err="1">
                <a:solidFill>
                  <a:srgbClr val="0070C0"/>
                </a:solidFill>
                <a:latin typeface="Calibri"/>
              </a:rPr>
              <a:t>cancer</a:t>
            </a:r>
            <a:endParaRPr lang="it-IT" sz="2700" i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" y="0"/>
            <a:ext cx="3522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6982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38166"/>
            <a:ext cx="86677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extBox 1"/>
          <p:cNvSpPr txBox="1">
            <a:spLocks noChangeArrowheads="1"/>
          </p:cNvSpPr>
          <p:nvPr/>
        </p:nvSpPr>
        <p:spPr bwMode="auto">
          <a:xfrm>
            <a:off x="539751" y="404877"/>
            <a:ext cx="8135938" cy="276999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72036" name="TextBox 3"/>
          <p:cNvSpPr txBox="1">
            <a:spLocks noChangeArrowheads="1"/>
          </p:cNvSpPr>
          <p:nvPr/>
        </p:nvSpPr>
        <p:spPr bwMode="auto">
          <a:xfrm>
            <a:off x="539751" y="3573476"/>
            <a:ext cx="8135938" cy="276999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72037" name="TextBox 2"/>
          <p:cNvSpPr txBox="1">
            <a:spLocks noChangeArrowheads="1"/>
          </p:cNvSpPr>
          <p:nvPr/>
        </p:nvSpPr>
        <p:spPr bwMode="auto">
          <a:xfrm>
            <a:off x="684220" y="476314"/>
            <a:ext cx="935037" cy="276999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i="1" u="sng" smtClean="0">
                <a:solidFill>
                  <a:srgbClr val="000000"/>
                </a:solidFill>
              </a:rPr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429281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71500"/>
            <a:ext cx="7981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extBox 1"/>
          <p:cNvSpPr txBox="1">
            <a:spLocks noChangeArrowheads="1"/>
          </p:cNvSpPr>
          <p:nvPr/>
        </p:nvSpPr>
        <p:spPr bwMode="auto">
          <a:xfrm>
            <a:off x="1362086" y="584263"/>
            <a:ext cx="790575" cy="276999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</a:rPr>
              <a:t>ORR</a:t>
            </a:r>
          </a:p>
        </p:txBody>
      </p:sp>
      <p:sp>
        <p:nvSpPr>
          <p:cNvPr id="173060" name="TextBox 2"/>
          <p:cNvSpPr txBox="1">
            <a:spLocks noChangeArrowheads="1"/>
          </p:cNvSpPr>
          <p:nvPr/>
        </p:nvSpPr>
        <p:spPr bwMode="auto">
          <a:xfrm>
            <a:off x="468351" y="571563"/>
            <a:ext cx="8207375" cy="27699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73061" name="TextBox 3"/>
          <p:cNvSpPr txBox="1">
            <a:spLocks noChangeArrowheads="1"/>
          </p:cNvSpPr>
          <p:nvPr/>
        </p:nvSpPr>
        <p:spPr bwMode="auto">
          <a:xfrm>
            <a:off x="468353" y="3644910"/>
            <a:ext cx="8351837" cy="27699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2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467917" y="730800"/>
            <a:ext cx="8591024" cy="366240"/>
          </a:xfrm>
        </p:spPr>
        <p:txBody>
          <a:bodyPr>
            <a:noAutofit/>
          </a:bodyPr>
          <a:lstStyle/>
          <a:p>
            <a:r>
              <a:rPr lang="en-GB" sz="1900" dirty="0">
                <a:solidFill>
                  <a:srgbClr val="0F69AF"/>
                </a:solidFill>
                <a:latin typeface="Verdana" charset="0"/>
                <a:ea typeface="Verdana" charset="0"/>
                <a:cs typeface="Verdana" charset="0"/>
              </a:rPr>
              <a:t>Cetuximab </a:t>
            </a:r>
            <a:r>
              <a:rPr lang="en-GB" sz="1900" dirty="0" smtClean="0">
                <a:solidFill>
                  <a:srgbClr val="0F69AF"/>
                </a:solidFill>
                <a:latin typeface="Verdana" charset="0"/>
                <a:ea typeface="Verdana" charset="0"/>
                <a:cs typeface="Verdana" charset="0"/>
              </a:rPr>
              <a:t>is the 1st line therapy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that </a:t>
            </a:r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demonstrates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significant survival </a:t>
            </a:r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benefit over bevacizumab in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left-sided </a:t>
            </a:r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RAS wt mCRC in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the Phase </a:t>
            </a:r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III FIRE-3 trial</a:t>
            </a:r>
            <a:r>
              <a:rPr lang="en-GB" sz="1900" baseline="300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1–3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0188" y="5842528"/>
            <a:ext cx="5883812" cy="101566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 defTabSz="914400"/>
            <a:r>
              <a:rPr lang="en-GB" sz="1000" dirty="0">
                <a:solidFill>
                  <a:srgbClr val="004F9E"/>
                </a:solidFill>
                <a:latin typeface="Verdana"/>
              </a:rPr>
              <a:t>Figure created with data from:</a:t>
            </a:r>
            <a:endParaRPr lang="en-US" sz="1000" dirty="0">
              <a:solidFill>
                <a:srgbClr val="004F9E"/>
              </a:solidFill>
              <a:latin typeface="Verdana"/>
            </a:endParaRPr>
          </a:p>
          <a:p>
            <a:pPr algn="r" defTabSz="914400"/>
            <a:r>
              <a:rPr lang="en-US" sz="1000" dirty="0">
                <a:solidFill>
                  <a:srgbClr val="004F9E"/>
                </a:solidFill>
                <a:latin typeface="Verdana"/>
              </a:rPr>
              <a:t>1. Tejpar S, et al. JAMA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Oncol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</a:t>
            </a:r>
            <a:r>
              <a:rPr lang="nl-NL" sz="1000" dirty="0">
                <a:solidFill>
                  <a:srgbClr val="004F9E"/>
                </a:solidFill>
                <a:latin typeface="Verdana"/>
              </a:rPr>
              <a:t>2017;3:194–201;</a:t>
            </a:r>
            <a:r>
              <a:rPr lang="fr-FR" sz="1000" dirty="0">
                <a:solidFill>
                  <a:srgbClr val="004F9E"/>
                </a:solidFill>
                <a:latin typeface="Verdana"/>
              </a:rPr>
              <a:t/>
            </a:r>
            <a:br>
              <a:rPr lang="fr-FR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2. </a:t>
            </a:r>
            <a:r>
              <a:rPr lang="en-GB" sz="1000" dirty="0" err="1">
                <a:solidFill>
                  <a:srgbClr val="004F9E"/>
                </a:solidFill>
                <a:latin typeface="Verdana"/>
              </a:rPr>
              <a:t>Holch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 JW, et al. 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Eur J Cancer 2017;70:87–9;</a:t>
            </a:r>
            <a:r>
              <a:rPr lang="fr-FR" sz="1000" dirty="0">
                <a:solidFill>
                  <a:srgbClr val="004F9E"/>
                </a:solidFill>
                <a:latin typeface="Verdana"/>
              </a:rPr>
              <a:t> </a:t>
            </a:r>
            <a:br>
              <a:rPr lang="fr-FR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3. 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Arnold D, et al. </a:t>
            </a:r>
            <a:r>
              <a:rPr lang="tr-TR" sz="1000" dirty="0">
                <a:solidFill>
                  <a:srgbClr val="004F9E"/>
                </a:solidFill>
                <a:latin typeface="Verdana"/>
              </a:rPr>
              <a:t>Ann Oncol 2017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;28:1713–1729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;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  <a:p>
            <a:pPr algn="r" defTabSz="914400"/>
            <a:r>
              <a:rPr lang="nb-NO" sz="1000" dirty="0">
                <a:solidFill>
                  <a:srgbClr val="004F9E"/>
                </a:solidFill>
                <a:latin typeface="Verdana"/>
              </a:rPr>
              <a:t>4. Heinemann V et al. Lancet Oncol 2014;15:1065–1075;</a:t>
            </a:r>
            <a:br>
              <a:rPr lang="nb-NO" sz="1000" dirty="0">
                <a:solidFill>
                  <a:srgbClr val="004F9E"/>
                </a:solidFill>
                <a:latin typeface="Verdana"/>
              </a:rPr>
            </a:br>
            <a:r>
              <a:rPr lang="nb-NO" sz="1000" dirty="0">
                <a:solidFill>
                  <a:srgbClr val="004F9E"/>
                </a:solidFill>
                <a:latin typeface="Verdana"/>
              </a:rPr>
              <a:t>5. 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Erbitux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SmPC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June 2014.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26027" y="1913868"/>
            <a:ext cx="2035075" cy="3290899"/>
            <a:chOff x="5391418" y="1924850"/>
            <a:chExt cx="2713433" cy="3290899"/>
          </a:xfrm>
        </p:grpSpPr>
        <p:sp>
          <p:nvSpPr>
            <p:cNvPr id="12" name="Arrow: Pentagon 51"/>
            <p:cNvSpPr/>
            <p:nvPr/>
          </p:nvSpPr>
          <p:spPr bwMode="gray">
            <a:xfrm rot="16200000">
              <a:off x="4336923" y="2979345"/>
              <a:ext cx="3284236" cy="1175246"/>
            </a:xfrm>
            <a:prstGeom prst="homePlate">
              <a:avLst>
                <a:gd name="adj" fmla="val 19713"/>
              </a:avLst>
            </a:prstGeom>
            <a:solidFill>
              <a:srgbClr val="F37121"/>
            </a:solidFill>
            <a:ln w="9525" cap="flat" cmpd="sng" algn="ctr">
              <a:noFill/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rtlCol="0" anchor="ctr" anchorCtr="0"/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Arial" panose="020B0604020202020204" pitchFamily="34" charset="0"/>
                <a:buNone/>
              </a:pPr>
              <a:endParaRPr lang="en-GB" sz="1400" kern="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3" name="Freeform: Shape 94"/>
            <p:cNvSpPr/>
            <p:nvPr/>
          </p:nvSpPr>
          <p:spPr bwMode="gray">
            <a:xfrm rot="16200000">
              <a:off x="6425546" y="3536444"/>
              <a:ext cx="2418772" cy="939838"/>
            </a:xfrm>
            <a:prstGeom prst="rect">
              <a:avLst/>
            </a:prstGeom>
            <a:solidFill>
              <a:srgbClr val="A6BBC6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Arial" panose="020B0604020202020204" pitchFamily="34" charset="0"/>
                <a:buNone/>
              </a:pPr>
              <a:endParaRPr lang="en-GB" sz="1400" kern="0" dirty="0">
                <a:solidFill>
                  <a:srgbClr val="FFFFFF"/>
                </a:solidFill>
                <a:latin typeface="Verdana"/>
              </a:endParaRPr>
            </a:p>
          </p:txBody>
        </p:sp>
      </p:grpSp>
      <p:sp>
        <p:nvSpPr>
          <p:cNvPr id="16" name="TextBox 15"/>
          <p:cNvSpPr txBox="1"/>
          <p:nvPr/>
        </p:nvSpPr>
        <p:spPr bwMode="gray">
          <a:xfrm>
            <a:off x="3275654" y="1644037"/>
            <a:ext cx="1582297" cy="318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ts val="1200"/>
              </a:lnSpc>
              <a:buClr>
                <a:srgbClr val="52328F"/>
              </a:buClr>
            </a:pPr>
            <a:r>
              <a:rPr lang="en-GB" sz="2400" b="1" dirty="0">
                <a:solidFill>
                  <a:srgbClr val="F5860B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38.3</a:t>
            </a:r>
            <a:r>
              <a:rPr lang="en-GB" sz="1400" b="1" dirty="0">
                <a:solidFill>
                  <a:srgbClr val="F5860B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1400" b="1" dirty="0">
                <a:solidFill>
                  <a:srgbClr val="F5860B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sz="1400" b="1" dirty="0">
              <a:solidFill>
                <a:srgbClr val="F5860B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75567" y="3721813"/>
            <a:ext cx="2891433" cy="2337771"/>
            <a:chOff x="179003" y="6421369"/>
            <a:chExt cx="3855244" cy="2337769"/>
          </a:xfrm>
        </p:grpSpPr>
        <p:sp>
          <p:nvSpPr>
            <p:cNvPr id="19" name="Rectangle 18"/>
            <p:cNvSpPr/>
            <p:nvPr/>
          </p:nvSpPr>
          <p:spPr bwMode="gray">
            <a:xfrm>
              <a:off x="2776466" y="6421369"/>
              <a:ext cx="248560" cy="238638"/>
            </a:xfrm>
            <a:prstGeom prst="rect">
              <a:avLst/>
            </a:prstGeom>
            <a:solidFill>
              <a:srgbClr val="A6BBC6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Arial" panose="020B0604020202020204" pitchFamily="34" charset="0"/>
                <a:buNone/>
              </a:pPr>
              <a:endParaRPr lang="en-US" sz="1600" kern="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gray">
            <a:xfrm>
              <a:off x="1924518" y="7943531"/>
              <a:ext cx="2109729" cy="8156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Bevacizumab </a:t>
              </a:r>
              <a:br>
                <a:rPr lang="en-GB" sz="12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2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+ FOLFIRI</a:t>
              </a:r>
              <a:br>
                <a:rPr lang="en-GB" sz="12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2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(n=149)</a:t>
              </a:r>
            </a:p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endParaRPr lang="en-US" sz="12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gray">
            <a:xfrm>
              <a:off x="179003" y="7939488"/>
              <a:ext cx="2109729" cy="8156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b="1" dirty="0">
                  <a:solidFill>
                    <a:srgbClr val="F37121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Cetuximab </a:t>
              </a:r>
              <a:br>
                <a:rPr lang="en-GB" sz="1200" b="1" dirty="0">
                  <a:solidFill>
                    <a:srgbClr val="F37121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200" b="1" dirty="0">
                  <a:solidFill>
                    <a:srgbClr val="F37121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+ FOLFIRI</a:t>
              </a:r>
              <a:br>
                <a:rPr lang="en-GB" sz="1200" b="1" dirty="0">
                  <a:solidFill>
                    <a:srgbClr val="F37121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200" b="1" dirty="0">
                  <a:solidFill>
                    <a:srgbClr val="F37121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(n=157)</a:t>
              </a:r>
            </a:p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endParaRPr lang="en-US" sz="12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4" name="Freeform 5"/>
          <p:cNvSpPr>
            <a:spLocks/>
          </p:cNvSpPr>
          <p:nvPr/>
        </p:nvSpPr>
        <p:spPr bwMode="auto">
          <a:xfrm>
            <a:off x="3039259" y="1751898"/>
            <a:ext cx="3161960" cy="3452879"/>
          </a:xfrm>
          <a:custGeom>
            <a:avLst/>
            <a:gdLst>
              <a:gd name="T0" fmla="*/ 0 w 3404"/>
              <a:gd name="T1" fmla="*/ 0 h 1948"/>
              <a:gd name="T2" fmla="*/ 0 w 3404"/>
              <a:gd name="T3" fmla="*/ 1948 h 1948"/>
              <a:gd name="T4" fmla="*/ 3404 w 3404"/>
              <a:gd name="T5" fmla="*/ 1948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04" h="1948">
                <a:moveTo>
                  <a:pt x="0" y="0"/>
                </a:moveTo>
                <a:lnTo>
                  <a:pt x="0" y="1948"/>
                </a:lnTo>
                <a:lnTo>
                  <a:pt x="3404" y="1948"/>
                </a:lnTo>
              </a:path>
            </a:pathLst>
          </a:cu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2986086" y="1751888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2986086" y="2615108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2986086" y="3478327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2986086" y="4341547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>
            <a:off x="2986086" y="5204767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TextBox 29"/>
          <p:cNvSpPr txBox="1"/>
          <p:nvPr/>
        </p:nvSpPr>
        <p:spPr bwMode="gray">
          <a:xfrm>
            <a:off x="2677010" y="1625937"/>
            <a:ext cx="260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 bwMode="gray">
          <a:xfrm>
            <a:off x="2677010" y="2490161"/>
            <a:ext cx="260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gray">
          <a:xfrm>
            <a:off x="2677010" y="3354027"/>
            <a:ext cx="260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gray">
          <a:xfrm>
            <a:off x="2807352" y="5082287"/>
            <a:ext cx="13044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 bwMode="gray">
          <a:xfrm rot="16200000">
            <a:off x="1309888" y="3340130"/>
            <a:ext cx="237655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Median OS (months)</a:t>
            </a:r>
          </a:p>
        </p:txBody>
      </p:sp>
      <p:sp>
        <p:nvSpPr>
          <p:cNvPr id="35" name="TextBox 34"/>
          <p:cNvSpPr txBox="1"/>
          <p:nvPr/>
        </p:nvSpPr>
        <p:spPr bwMode="gray">
          <a:xfrm>
            <a:off x="3915572" y="5860669"/>
            <a:ext cx="158229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4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Phase III FIRE-3</a:t>
            </a:r>
            <a:r>
              <a:rPr lang="en-GB" sz="1400" b="1" baseline="300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1–3</a:t>
            </a:r>
            <a:endParaRPr lang="en-US" sz="1400" b="1" baseline="300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 bwMode="gray">
          <a:xfrm>
            <a:off x="3541886" y="6086239"/>
            <a:ext cx="23296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7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(r</a:t>
            </a:r>
            <a:r>
              <a:rPr lang="en-GB" sz="700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etrospective</a:t>
            </a:r>
            <a:r>
              <a:rPr lang="en-GB" sz="7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analysis of patients with </a:t>
            </a:r>
            <a:r>
              <a:rPr lang="en-GB" sz="700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lef</a:t>
            </a:r>
            <a:r>
              <a:rPr lang="en-GB" sz="7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t-sided RAS </a:t>
            </a:r>
            <a:r>
              <a:rPr lang="en-GB" sz="700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wt</a:t>
            </a:r>
            <a:r>
              <a:rPr lang="en-GB" sz="7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mCRC)</a:t>
            </a:r>
            <a:endParaRPr lang="en-US" sz="700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gray">
          <a:xfrm>
            <a:off x="5040456" y="2849674"/>
            <a:ext cx="5674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28.0</a:t>
            </a:r>
            <a:endParaRPr lang="en-US" sz="1000" b="1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 bwMode="gray">
          <a:xfrm>
            <a:off x="2677010" y="4218245"/>
            <a:ext cx="260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 bwMode="gray">
          <a:xfrm>
            <a:off x="6201323" y="1889346"/>
            <a:ext cx="1574063" cy="12628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108000" rIns="0" bIns="108000" rtlCol="0">
            <a:spAutoFit/>
          </a:bodyPr>
          <a:lstStyle/>
          <a:p>
            <a:pPr algn="ctr" defTabSz="914400">
              <a:buClr>
                <a:srgbClr val="52328F"/>
              </a:buClr>
            </a:pPr>
            <a:r>
              <a:rPr lang="en-GB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+10.3 months</a:t>
            </a:r>
            <a:br>
              <a:rPr lang="en-GB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HR=0.63 </a:t>
            </a:r>
          </a:p>
          <a:p>
            <a:pPr algn="ctr" defTabSz="914400">
              <a:buClr>
                <a:srgbClr val="52328F"/>
              </a:buClr>
            </a:pPr>
            <a:r>
              <a:rPr lang="en-GB" sz="1200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(p=0.002)</a:t>
            </a:r>
            <a:endParaRPr lang="en-GB" b="1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497863" y="2812763"/>
            <a:ext cx="670589" cy="0"/>
          </a:xfrm>
          <a:prstGeom prst="straightConnector1">
            <a:avLst/>
          </a:prstGeom>
          <a:ln w="38100">
            <a:solidFill>
              <a:srgbClr val="A6BB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066705" y="1927720"/>
            <a:ext cx="2100285" cy="0"/>
          </a:xfrm>
          <a:prstGeom prst="straightConnector1">
            <a:avLst/>
          </a:prstGeom>
          <a:ln w="38100">
            <a:solidFill>
              <a:srgbClr val="F371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8" y="6150115"/>
            <a:ext cx="6122137" cy="70788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defTabSz="914400"/>
            <a:r>
              <a:rPr lang="en-US" sz="800" dirty="0">
                <a:solidFill>
                  <a:srgbClr val="004F9E"/>
                </a:solidFill>
                <a:latin typeface="Verdana"/>
              </a:rPr>
              <a:t>FIRE-3 did not meet its primary endpoint of significantly improving overall response rate (ORR) based on investigators’ read in patients with KRAS (exon 2) </a:t>
            </a:r>
            <a:r>
              <a:rPr lang="en-US" sz="800" dirty="0" err="1">
                <a:solidFill>
                  <a:srgbClr val="004F9E"/>
                </a:solidFill>
                <a:latin typeface="Verdana"/>
              </a:rPr>
              <a:t>wt</a:t>
            </a:r>
            <a:r>
              <a:rPr lang="en-US" sz="800" dirty="0">
                <a:solidFill>
                  <a:srgbClr val="004F9E"/>
                </a:solidFill>
                <a:latin typeface="Verdana"/>
              </a:rPr>
              <a:t> mCRC.</a:t>
            </a:r>
            <a:r>
              <a:rPr lang="en-US" sz="800" baseline="30000" dirty="0">
                <a:solidFill>
                  <a:srgbClr val="004F9E"/>
                </a:solidFill>
                <a:latin typeface="Verdana"/>
              </a:rPr>
              <a:t>4 </a:t>
            </a:r>
            <a:r>
              <a:rPr lang="en-US" sz="800" dirty="0" err="1">
                <a:solidFill>
                  <a:srgbClr val="004F9E"/>
                </a:solidFill>
                <a:latin typeface="Verdana"/>
              </a:rPr>
              <a:t>Cetuximab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 is indicated for the treatment of patients with epidermal growth factor receptor (EGFR)-expressing, RAS wild-type metastatic colorectal cancer in combination with irinotecan-based chemotherapy, in first-line in combination with FOLFOX and as a single agent in patients who have failed </a:t>
            </a:r>
            <a:r>
              <a:rPr lang="en-GB" sz="800" dirty="0" err="1">
                <a:solidFill>
                  <a:srgbClr val="004F9E"/>
                </a:solidFill>
                <a:latin typeface="Verdana"/>
              </a:rPr>
              <a:t>oxaliplatin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- and irinotecan-based therapy and who are intolerant to irinotecan</a:t>
            </a:r>
            <a:r>
              <a:rPr lang="en-GB" sz="800" baseline="30000" dirty="0">
                <a:solidFill>
                  <a:srgbClr val="004F9E"/>
                </a:solidFill>
                <a:latin typeface="Verdana"/>
              </a:rPr>
              <a:t>5</a:t>
            </a:r>
            <a:endParaRPr lang="en-US" sz="800" baseline="30000" dirty="0">
              <a:solidFill>
                <a:srgbClr val="004F9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75549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3260188" y="5842516"/>
            <a:ext cx="5883812" cy="1015663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 defTabSz="914400"/>
            <a:r>
              <a:rPr lang="en-GB" sz="1000" dirty="0">
                <a:solidFill>
                  <a:srgbClr val="004F9E"/>
                </a:solidFill>
                <a:latin typeface="Verdana"/>
              </a:rPr>
              <a:t>Figure created with data from:</a:t>
            </a:r>
            <a:endParaRPr lang="en-US" sz="1000" dirty="0">
              <a:solidFill>
                <a:srgbClr val="004F9E"/>
              </a:solidFill>
              <a:latin typeface="Verdana"/>
            </a:endParaRPr>
          </a:p>
          <a:p>
            <a:pPr algn="r" defTabSz="914400"/>
            <a:r>
              <a:rPr lang="en-US" sz="1000" dirty="0">
                <a:solidFill>
                  <a:srgbClr val="004F9E"/>
                </a:solidFill>
                <a:latin typeface="Verdana"/>
              </a:rPr>
              <a:t>1. </a:t>
            </a:r>
            <a:r>
              <a:rPr lang="en-GB" sz="1000" dirty="0" err="1">
                <a:solidFill>
                  <a:srgbClr val="004F9E"/>
                </a:solidFill>
                <a:latin typeface="Verdana"/>
              </a:rPr>
              <a:t>Holch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 JW, et al. 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Eur J Cancer 2017;70:87–9; </a:t>
            </a:r>
            <a:br>
              <a:rPr lang="nb-NO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2. 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Arnold D, et al. </a:t>
            </a:r>
            <a:r>
              <a:rPr lang="tr-TR" sz="1000" dirty="0">
                <a:solidFill>
                  <a:srgbClr val="004F9E"/>
                </a:solidFill>
                <a:latin typeface="Verdana"/>
              </a:rPr>
              <a:t>Ann Oncol 2017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;28:1713–1729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;</a:t>
            </a:r>
            <a:br>
              <a:rPr lang="en-US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3. 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Venook AP, et al. ESMO 2016 (Abstract no. 3504);</a:t>
            </a:r>
          </a:p>
          <a:p>
            <a:pPr algn="r" defTabSz="914400"/>
            <a:r>
              <a:rPr lang="nb-NO" sz="1000" dirty="0">
                <a:solidFill>
                  <a:srgbClr val="004F9E"/>
                </a:solidFill>
                <a:latin typeface="Verdana"/>
              </a:rPr>
              <a:t>4. </a:t>
            </a:r>
            <a:r>
              <a:rPr lang="da-DK" sz="1000" dirty="0">
                <a:solidFill>
                  <a:srgbClr val="004F9E"/>
                </a:solidFill>
                <a:latin typeface="Verdana"/>
              </a:rPr>
              <a:t>Venook A, et al  JAMA. 2017;317:2392-2401;</a:t>
            </a:r>
            <a:br>
              <a:rPr lang="da-DK" sz="1000" dirty="0">
                <a:solidFill>
                  <a:srgbClr val="004F9E"/>
                </a:solidFill>
                <a:latin typeface="Verdana"/>
              </a:rPr>
            </a:br>
            <a:r>
              <a:rPr lang="da-DK" sz="1000" dirty="0">
                <a:solidFill>
                  <a:srgbClr val="004F9E"/>
                </a:solidFill>
                <a:latin typeface="Verdana"/>
              </a:rPr>
              <a:t>5. 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Erbitux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SmPC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June 2014.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489791" y="974857"/>
            <a:ext cx="8208169" cy="325952"/>
          </a:xfrm>
        </p:spPr>
        <p:txBody>
          <a:bodyPr>
            <a:noAutofit/>
          </a:bodyPr>
          <a:lstStyle/>
          <a:p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Cetuximab </a:t>
            </a:r>
            <a:r>
              <a:rPr lang="en-GB" sz="1900" dirty="0">
                <a:solidFill>
                  <a:srgbClr val="0F69AF"/>
                </a:solidFill>
                <a:latin typeface="Verdana" charset="0"/>
                <a:ea typeface="Verdana" charset="0"/>
                <a:cs typeface="Verdana" charset="0"/>
              </a:rPr>
              <a:t>is the </a:t>
            </a:r>
            <a:r>
              <a:rPr lang="en-GB" sz="1900" dirty="0" smtClean="0">
                <a:solidFill>
                  <a:srgbClr val="0F69AF"/>
                </a:solidFill>
                <a:latin typeface="Verdana" charset="0"/>
                <a:ea typeface="Verdana" charset="0"/>
                <a:cs typeface="Verdana" charset="0"/>
              </a:rPr>
              <a:t>1st line therapy that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demonstrates significant survival </a:t>
            </a:r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benefit over bevacizumab in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left-sided </a:t>
            </a:r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RAS wt mCRC in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the Phase </a:t>
            </a:r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III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CALGB/SWOG </a:t>
            </a:r>
            <a:r>
              <a:rPr lang="en-GB" sz="19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80405 </a:t>
            </a:r>
            <a:r>
              <a:rPr lang="en-GB" sz="19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trial</a:t>
            </a:r>
            <a:r>
              <a:rPr lang="en-GB" sz="1900" baseline="300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1–3</a:t>
            </a:r>
            <a:endParaRPr lang="en-GB" sz="1900" baseline="30000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3021616" y="1748356"/>
            <a:ext cx="3317864" cy="3452879"/>
          </a:xfrm>
          <a:custGeom>
            <a:avLst/>
            <a:gdLst>
              <a:gd name="T0" fmla="*/ 0 w 3404"/>
              <a:gd name="T1" fmla="*/ 0 h 1948"/>
              <a:gd name="T2" fmla="*/ 0 w 3404"/>
              <a:gd name="T3" fmla="*/ 1948 h 1948"/>
              <a:gd name="T4" fmla="*/ 3404 w 3404"/>
              <a:gd name="T5" fmla="*/ 1948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04" h="1948">
                <a:moveTo>
                  <a:pt x="0" y="0"/>
                </a:moveTo>
                <a:lnTo>
                  <a:pt x="0" y="1948"/>
                </a:lnTo>
                <a:lnTo>
                  <a:pt x="3404" y="1948"/>
                </a:lnTo>
              </a:path>
            </a:pathLst>
          </a:cu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2968440" y="1748343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2968440" y="2611563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2968440" y="3474783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2968440" y="4338001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>
            <a:off x="2968440" y="5201221"/>
            <a:ext cx="53176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TextBox 29"/>
          <p:cNvSpPr txBox="1"/>
          <p:nvPr/>
        </p:nvSpPr>
        <p:spPr bwMode="gray">
          <a:xfrm>
            <a:off x="2659358" y="1622390"/>
            <a:ext cx="260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 bwMode="gray">
          <a:xfrm>
            <a:off x="2659358" y="2486603"/>
            <a:ext cx="260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gray">
          <a:xfrm>
            <a:off x="2659358" y="3350485"/>
            <a:ext cx="260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gray">
          <a:xfrm>
            <a:off x="2789707" y="5078731"/>
            <a:ext cx="13044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 bwMode="gray">
          <a:xfrm rot="16200000">
            <a:off x="1292244" y="3336574"/>
            <a:ext cx="237655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Median OS (months)</a:t>
            </a:r>
          </a:p>
        </p:txBody>
      </p:sp>
      <p:sp>
        <p:nvSpPr>
          <p:cNvPr id="35" name="TextBox 34"/>
          <p:cNvSpPr txBox="1"/>
          <p:nvPr/>
        </p:nvSpPr>
        <p:spPr bwMode="gray">
          <a:xfrm>
            <a:off x="3328152" y="5858670"/>
            <a:ext cx="27629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4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Phase III CALGB/SWOG 80405</a:t>
            </a:r>
            <a:r>
              <a:rPr lang="en-GB" sz="1400" b="1" baseline="300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1–3</a:t>
            </a:r>
            <a:endParaRPr lang="en-US" sz="1400" b="1" baseline="300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 bwMode="gray">
          <a:xfrm>
            <a:off x="3330142" y="6043243"/>
            <a:ext cx="262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7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(r</a:t>
            </a:r>
            <a:r>
              <a:rPr lang="en-GB" sz="700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etrospective</a:t>
            </a:r>
            <a:r>
              <a:rPr lang="en-GB" sz="7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analysis of patients with </a:t>
            </a:r>
            <a:r>
              <a:rPr lang="en-GB" sz="700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lef</a:t>
            </a:r>
            <a:r>
              <a:rPr lang="en-GB" sz="7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t-sided RAS </a:t>
            </a:r>
            <a:r>
              <a:rPr lang="en-GB" sz="700" dirty="0" err="1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wt</a:t>
            </a:r>
            <a:r>
              <a:rPr lang="en-GB" sz="70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mCRC)</a:t>
            </a:r>
            <a:endParaRPr lang="en-US" sz="700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 bwMode="gray">
          <a:xfrm>
            <a:off x="2659358" y="4214687"/>
            <a:ext cx="2608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GB" sz="1400" dirty="0">
              <a:solidFill>
                <a:srgbClr val="0F69A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25096" y="1791387"/>
            <a:ext cx="2017202" cy="3410276"/>
            <a:chOff x="5436085" y="1805913"/>
            <a:chExt cx="2689603" cy="3410276"/>
          </a:xfrm>
        </p:grpSpPr>
        <p:sp>
          <p:nvSpPr>
            <p:cNvPr id="36" name="Arrow: Pentagon 51"/>
            <p:cNvSpPr/>
            <p:nvPr/>
          </p:nvSpPr>
          <p:spPr bwMode="gray">
            <a:xfrm rot="16200000">
              <a:off x="4321752" y="2920246"/>
              <a:ext cx="3403912" cy="1175246"/>
            </a:xfrm>
            <a:prstGeom prst="homePlate">
              <a:avLst>
                <a:gd name="adj" fmla="val 19713"/>
              </a:avLst>
            </a:prstGeom>
            <a:solidFill>
              <a:srgbClr val="F37121"/>
            </a:solidFill>
            <a:ln w="9525" cap="flat" cmpd="sng" algn="ctr">
              <a:noFill/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rtlCol="0" anchor="ctr" anchorCtr="0"/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Arial" panose="020B0604020202020204" pitchFamily="34" charset="0"/>
                <a:buNone/>
              </a:pPr>
              <a:endParaRPr lang="en-GB" sz="1400" kern="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38" name="Freeform: Shape 95"/>
            <p:cNvSpPr/>
            <p:nvPr/>
          </p:nvSpPr>
          <p:spPr bwMode="gray">
            <a:xfrm rot="16200000">
              <a:off x="6255855" y="3346357"/>
              <a:ext cx="2799823" cy="939842"/>
            </a:xfrm>
            <a:prstGeom prst="rect">
              <a:avLst/>
            </a:prstGeom>
            <a:solidFill>
              <a:srgbClr val="A6BBC6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Arial" panose="020B0604020202020204" pitchFamily="34" charset="0"/>
                <a:buNone/>
              </a:pPr>
              <a:endParaRPr lang="en-GB" sz="1400" kern="0" dirty="0">
                <a:solidFill>
                  <a:srgbClr val="FFFFFF"/>
                </a:solidFill>
                <a:latin typeface="Verdana"/>
              </a:endParaRPr>
            </a:p>
          </p:txBody>
        </p:sp>
      </p:grpSp>
      <p:sp>
        <p:nvSpPr>
          <p:cNvPr id="40" name="TextBox 39"/>
          <p:cNvSpPr txBox="1"/>
          <p:nvPr/>
        </p:nvSpPr>
        <p:spPr bwMode="gray">
          <a:xfrm>
            <a:off x="3307930" y="1527183"/>
            <a:ext cx="1582297" cy="1897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ts val="1200"/>
              </a:lnSpc>
              <a:buClr>
                <a:srgbClr val="52328F"/>
              </a:buClr>
            </a:pPr>
            <a:r>
              <a:rPr lang="en-GB" sz="2400" b="1" dirty="0">
                <a:solidFill>
                  <a:srgbClr val="F5860B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39.3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5001486" y="2482976"/>
            <a:ext cx="567430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32.6</a:t>
            </a:r>
            <a:br>
              <a:rPr lang="en-GB" sz="1600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000" b="1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 bwMode="gray">
          <a:xfrm>
            <a:off x="6131194" y="1770797"/>
            <a:ext cx="1512630" cy="102155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400">
              <a:buClr>
                <a:srgbClr val="52328F"/>
              </a:buClr>
            </a:pPr>
            <a:r>
              <a:rPr lang="en-GB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+6.7 months</a:t>
            </a:r>
            <a:br>
              <a:rPr lang="en-GB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HR=0.77 </a:t>
            </a:r>
          </a:p>
          <a:p>
            <a:pPr algn="ctr" defTabSz="914400">
              <a:buClr>
                <a:srgbClr val="52328F"/>
              </a:buClr>
            </a:pPr>
            <a:r>
              <a:rPr lang="en-GB" sz="1200" b="1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(p=0.04)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529414" y="2416163"/>
            <a:ext cx="561646" cy="11863"/>
          </a:xfrm>
          <a:prstGeom prst="straightConnector1">
            <a:avLst/>
          </a:prstGeom>
          <a:ln w="38100">
            <a:solidFill>
              <a:srgbClr val="A6BB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110612" y="1819092"/>
            <a:ext cx="1980473" cy="0"/>
          </a:xfrm>
          <a:prstGeom prst="straightConnector1">
            <a:avLst/>
          </a:prstGeom>
          <a:ln w="38100">
            <a:solidFill>
              <a:srgbClr val="F371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" y="5970414"/>
            <a:ext cx="6166988" cy="91307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defTabSz="914400"/>
            <a:r>
              <a:rPr lang="en-US" sz="800" dirty="0">
                <a:solidFill>
                  <a:srgbClr val="004F9E"/>
                </a:solidFill>
                <a:latin typeface="Verdana"/>
              </a:rPr>
              <a:t>The CALGB/SWOG 80405 study did not meet its primary endpoint of significantly improving overall survival in the cetuximab + CT arm vs bevacizumab + CT arm in patients with KRAS (exon 2) </a:t>
            </a:r>
            <a:r>
              <a:rPr lang="en-US" sz="800" dirty="0" err="1">
                <a:solidFill>
                  <a:srgbClr val="004F9E"/>
                </a:solidFill>
                <a:latin typeface="Verdana"/>
              </a:rPr>
              <a:t>wt</a:t>
            </a:r>
            <a:r>
              <a:rPr lang="en-US" sz="800" dirty="0">
                <a:solidFill>
                  <a:srgbClr val="004F9E"/>
                </a:solidFill>
                <a:latin typeface="Verdana"/>
              </a:rPr>
              <a:t> mCRC</a:t>
            </a:r>
            <a:r>
              <a:rPr lang="en-US" sz="800" baseline="30000" dirty="0">
                <a:solidFill>
                  <a:srgbClr val="004F9E"/>
                </a:solidFill>
                <a:latin typeface="Verdana"/>
              </a:rPr>
              <a:t>4 </a:t>
            </a:r>
            <a:r>
              <a:rPr lang="en-US" sz="800" dirty="0">
                <a:solidFill>
                  <a:srgbClr val="004F9E"/>
                </a:solidFill>
                <a:latin typeface="Verdana"/>
              </a:rPr>
              <a:t>Cetuximab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 is indicated for the treatment of patients with epidermal growth factor receptor (EGFR)-expressing, RAS wild-type metastatic colorectal cancer in combination with irinotecan-based chemotherapy, in first-line in combination with FOLFOX and as a single agent in patients who have failed </a:t>
            </a:r>
            <a:r>
              <a:rPr lang="en-GB" sz="800" dirty="0" err="1">
                <a:solidFill>
                  <a:srgbClr val="004F9E"/>
                </a:solidFill>
                <a:latin typeface="Verdana"/>
              </a:rPr>
              <a:t>oxaliplatin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- and irinotecan-based therapy and who are intolerant to irinotecan</a:t>
            </a:r>
            <a:r>
              <a:rPr lang="en-GB" sz="800" baseline="30000" dirty="0">
                <a:solidFill>
                  <a:srgbClr val="004F9E"/>
                </a:solidFill>
                <a:latin typeface="Verdana"/>
              </a:rPr>
              <a:t>5</a:t>
            </a:r>
            <a:endParaRPr lang="en-US" sz="800" baseline="30000" dirty="0">
              <a:solidFill>
                <a:srgbClr val="004F9E"/>
              </a:solidFill>
              <a:latin typeface="Verdana"/>
            </a:endParaRPr>
          </a:p>
          <a:p>
            <a:pPr defTabSz="914400"/>
            <a:endParaRPr lang="en-US" sz="800" baseline="30000" dirty="0">
              <a:solidFill>
                <a:srgbClr val="004F9E"/>
              </a:solidFill>
              <a:latin typeface="Verdana"/>
            </a:endParaRPr>
          </a:p>
        </p:txBody>
      </p:sp>
      <p:sp>
        <p:nvSpPr>
          <p:cNvPr id="52" name="TextBox 51"/>
          <p:cNvSpPr txBox="1"/>
          <p:nvPr/>
        </p:nvSpPr>
        <p:spPr bwMode="gray">
          <a:xfrm>
            <a:off x="4593869" y="5243771"/>
            <a:ext cx="158229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2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Bevacizumab </a:t>
            </a:r>
            <a:br>
              <a:rPr lang="en-GB" sz="12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+ FOLFOX/FOLFIRI</a:t>
            </a:r>
            <a:br>
              <a:rPr lang="en-GB" sz="12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(n=152)</a:t>
            </a:r>
          </a:p>
        </p:txBody>
      </p:sp>
      <p:sp>
        <p:nvSpPr>
          <p:cNvPr id="53" name="TextBox 52"/>
          <p:cNvSpPr txBox="1"/>
          <p:nvPr/>
        </p:nvSpPr>
        <p:spPr bwMode="gray">
          <a:xfrm>
            <a:off x="3199451" y="5238995"/>
            <a:ext cx="158229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200" b="1" dirty="0">
                <a:solidFill>
                  <a:srgbClr val="F37121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Cetuximab </a:t>
            </a:r>
            <a:br>
              <a:rPr lang="en-GB" sz="1200" b="1" dirty="0">
                <a:solidFill>
                  <a:srgbClr val="F37121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b="1" dirty="0">
                <a:solidFill>
                  <a:srgbClr val="F37121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+ FOLFOX/FOLFIRI </a:t>
            </a:r>
            <a:br>
              <a:rPr lang="en-GB" sz="1200" b="1" dirty="0">
                <a:solidFill>
                  <a:srgbClr val="F37121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b="1" dirty="0">
                <a:solidFill>
                  <a:srgbClr val="F37121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(n=173)</a:t>
            </a:r>
          </a:p>
        </p:txBody>
      </p:sp>
    </p:spTree>
    <p:extLst>
      <p:ext uri="{BB962C8B-B14F-4D97-AF65-F5344CB8AC3E}">
        <p14:creationId xmlns:p14="http://schemas.microsoft.com/office/powerpoint/2010/main" val="18084995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TAILOR: Increased ORR with Erbitux + CT vs CT alone in both </a:t>
            </a:r>
            <a:r>
              <a:rPr lang="en-GB" sz="2000" b="1" dirty="0" smtClean="0">
                <a:solidFill>
                  <a:srgbClr val="FF0000"/>
                </a:solidFill>
              </a:rPr>
              <a:t>LS </a:t>
            </a:r>
            <a:r>
              <a:rPr lang="en-GB" sz="2000" b="1" dirty="0">
                <a:solidFill>
                  <a:srgbClr val="FF0000"/>
                </a:solidFill>
              </a:rPr>
              <a:t>and </a:t>
            </a:r>
            <a:r>
              <a:rPr lang="en-GB" sz="2000" b="1" dirty="0" smtClean="0">
                <a:solidFill>
                  <a:srgbClr val="FF0000"/>
                </a:solidFill>
              </a:rPr>
              <a:t>RS </a:t>
            </a:r>
            <a:r>
              <a:rPr lang="en-GB" sz="2000" b="1" dirty="0">
                <a:solidFill>
                  <a:srgbClr val="FF0000"/>
                </a:solidFill>
              </a:rPr>
              <a:t>subgroups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6395" y="5812730"/>
            <a:ext cx="3878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200" dirty="0">
                <a:solidFill>
                  <a:srgbClr val="000000"/>
                </a:solidFill>
                <a:latin typeface="Verdana"/>
              </a:rPr>
              <a:t>HR, hazard ratio; PFS, progression free survival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12736" y="646291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fr-FR" sz="1200" dirty="0">
                <a:solidFill>
                  <a:srgbClr val="000000"/>
                </a:solidFill>
                <a:latin typeface="Verdana"/>
              </a:rPr>
              <a:t>Qin S, et al. ASCO GI 2017 (Abstract No. 683)</a:t>
            </a:r>
          </a:p>
        </p:txBody>
      </p:sp>
      <p:sp>
        <p:nvSpPr>
          <p:cNvPr id="32" name="TextBox 31"/>
          <p:cNvSpPr txBox="1"/>
          <p:nvPr/>
        </p:nvSpPr>
        <p:spPr bwMode="gray">
          <a:xfrm>
            <a:off x="2051167" y="1992141"/>
            <a:ext cx="176803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5000" indent="-135000" algn="ctr" defTabSz="685800">
              <a:spcBef>
                <a:spcPts val="225"/>
              </a:spcBef>
              <a:spcAft>
                <a:spcPts val="225"/>
              </a:spcAft>
              <a:buClr>
                <a:srgbClr val="52328F"/>
              </a:buClr>
              <a:defRPr/>
            </a:pPr>
            <a:r>
              <a:rPr lang="en-US" sz="135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>Left-sided</a:t>
            </a:r>
          </a:p>
        </p:txBody>
      </p:sp>
      <p:sp>
        <p:nvSpPr>
          <p:cNvPr id="33" name="TextBox 32"/>
          <p:cNvSpPr txBox="1"/>
          <p:nvPr/>
        </p:nvSpPr>
        <p:spPr bwMode="gray">
          <a:xfrm>
            <a:off x="1892848" y="2462188"/>
            <a:ext cx="2121590" cy="496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spcBef>
                <a:spcPts val="225"/>
              </a:spcBef>
              <a:spcAft>
                <a:spcPts val="225"/>
              </a:spcAft>
              <a:buClr>
                <a:srgbClr val="52328F"/>
              </a:buClr>
            </a:pPr>
            <a:r>
              <a:rPr lang="en-US" sz="1200" b="1" dirty="0">
                <a:solidFill>
                  <a:srgbClr val="E61E50"/>
                </a:solidFill>
                <a:latin typeface="Verdana"/>
                <a:ea typeface="Verdana" charset="0"/>
                <a:cs typeface="Verdana" charset="0"/>
              </a:rPr>
              <a:t>OR=2.60</a:t>
            </a:r>
            <a:r>
              <a:rPr lang="en-US" sz="120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/>
            </a:r>
            <a:br>
              <a:rPr lang="en-US" sz="120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</a:br>
            <a:r>
              <a:rPr lang="en-US" sz="825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>(95% CI: 1.64–4.14)</a:t>
            </a:r>
            <a:br>
              <a:rPr lang="en-US" sz="825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</a:br>
            <a:r>
              <a:rPr lang="en-US" sz="120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>p&lt;0.001</a:t>
            </a:r>
          </a:p>
        </p:txBody>
      </p:sp>
      <p:sp>
        <p:nvSpPr>
          <p:cNvPr id="34" name="TextBox 33"/>
          <p:cNvSpPr txBox="1"/>
          <p:nvPr/>
        </p:nvSpPr>
        <p:spPr bwMode="gray">
          <a:xfrm>
            <a:off x="5039682" y="1997652"/>
            <a:ext cx="176803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5000" indent="-135000" algn="ctr" defTabSz="685800">
              <a:spcBef>
                <a:spcPts val="225"/>
              </a:spcBef>
              <a:spcAft>
                <a:spcPts val="225"/>
              </a:spcAft>
              <a:buClr>
                <a:srgbClr val="52328F"/>
              </a:buClr>
              <a:defRPr/>
            </a:pPr>
            <a:r>
              <a:rPr lang="en-US" sz="135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>Right-sided</a:t>
            </a:r>
          </a:p>
        </p:txBody>
      </p:sp>
      <p:sp>
        <p:nvSpPr>
          <p:cNvPr id="35" name="TextBox 34"/>
          <p:cNvSpPr txBox="1"/>
          <p:nvPr/>
        </p:nvSpPr>
        <p:spPr bwMode="gray">
          <a:xfrm>
            <a:off x="5002115" y="2447303"/>
            <a:ext cx="168220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spcBef>
                <a:spcPts val="225"/>
              </a:spcBef>
              <a:spcAft>
                <a:spcPts val="225"/>
              </a:spcAft>
              <a:buClr>
                <a:srgbClr val="52328F"/>
              </a:buClr>
            </a:pPr>
            <a:r>
              <a:rPr lang="is-IS" sz="1200" b="1" dirty="0">
                <a:solidFill>
                  <a:srgbClr val="E61E50"/>
                </a:solidFill>
                <a:latin typeface="Verdana"/>
                <a:ea typeface="Verdana" charset="0"/>
                <a:cs typeface="Verdana" charset="0"/>
              </a:rPr>
              <a:t>OR=2.58</a:t>
            </a:r>
            <a:r>
              <a:rPr lang="is-IS" sz="90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> </a:t>
            </a:r>
            <a:br>
              <a:rPr lang="is-IS" sz="90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</a:br>
            <a:r>
              <a:rPr lang="is-IS" sz="90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>(95% CI: 1.00–6.67)</a:t>
            </a:r>
            <a:r>
              <a:rPr lang="en-US" sz="90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/>
            </a:r>
            <a:br>
              <a:rPr lang="en-US" sz="90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</a:br>
            <a:r>
              <a:rPr lang="en-US" sz="1050" b="1" dirty="0">
                <a:solidFill>
                  <a:srgbClr val="503291"/>
                </a:solidFill>
                <a:latin typeface="Verdana"/>
                <a:ea typeface="Verdana" charset="0"/>
                <a:cs typeface="Verdana" charset="0"/>
              </a:rPr>
              <a:t>p=0.065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98048" y="1687135"/>
            <a:ext cx="8178048" cy="3741883"/>
            <a:chOff x="1755429" y="2085816"/>
            <a:chExt cx="7920194" cy="2736161"/>
          </a:xfrm>
        </p:grpSpPr>
        <p:graphicFrame>
          <p:nvGraphicFramePr>
            <p:cNvPr id="28" name="Chart 27"/>
            <p:cNvGraphicFramePr/>
            <p:nvPr>
              <p:extLst/>
            </p:nvPr>
          </p:nvGraphicFramePr>
          <p:xfrm>
            <a:off x="1865665" y="2085816"/>
            <a:ext cx="3910659" cy="27361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9" name="Chart 28"/>
            <p:cNvGraphicFramePr/>
            <p:nvPr>
              <p:extLst/>
            </p:nvPr>
          </p:nvGraphicFramePr>
          <p:xfrm>
            <a:off x="5764964" y="2085816"/>
            <a:ext cx="3910659" cy="27361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1" name="TextBox 30"/>
            <p:cNvSpPr txBox="1"/>
            <p:nvPr/>
          </p:nvSpPr>
          <p:spPr bwMode="gray">
            <a:xfrm>
              <a:off x="1755429" y="2857348"/>
              <a:ext cx="178843" cy="892912"/>
            </a:xfrm>
            <a:prstGeom prst="rect">
              <a:avLst/>
            </a:prstGeom>
            <a:noFill/>
          </p:spPr>
          <p:txBody>
            <a:bodyPr vert="vert270" wrap="square" lIns="0" tIns="0" rIns="0" bIns="0" rtlCol="0" anchor="ctr">
              <a:spAutoFit/>
            </a:bodyPr>
            <a:lstStyle/>
            <a:p>
              <a:pPr algn="ctr" defTabSz="685800">
                <a:spcBef>
                  <a:spcPts val="225"/>
                </a:spcBef>
                <a:spcAft>
                  <a:spcPts val="225"/>
                </a:spcAft>
                <a:buClr>
                  <a:srgbClr val="52328F"/>
                </a:buClr>
              </a:pPr>
              <a:r>
                <a:rPr lang="en-US" sz="1200" b="1" dirty="0">
                  <a:solidFill>
                    <a:srgbClr val="000000"/>
                  </a:solidFill>
                  <a:latin typeface="Verdana"/>
                  <a:ea typeface="Verdana" charset="0"/>
                  <a:cs typeface="Verdana" charset="0"/>
                </a:rPr>
                <a:t>ORR, %</a:t>
              </a:r>
            </a:p>
          </p:txBody>
        </p:sp>
        <p:sp>
          <p:nvSpPr>
            <p:cNvPr id="38" name="TextBox 37"/>
            <p:cNvSpPr txBox="1"/>
            <p:nvPr/>
          </p:nvSpPr>
          <p:spPr bwMode="gray">
            <a:xfrm>
              <a:off x="5664288" y="2883853"/>
              <a:ext cx="178843" cy="892912"/>
            </a:xfrm>
            <a:prstGeom prst="rect">
              <a:avLst/>
            </a:prstGeom>
            <a:noFill/>
          </p:spPr>
          <p:txBody>
            <a:bodyPr vert="vert270" wrap="square" lIns="0" tIns="0" rIns="0" bIns="0" rtlCol="0" anchor="ctr">
              <a:spAutoFit/>
            </a:bodyPr>
            <a:lstStyle/>
            <a:p>
              <a:pPr algn="ctr" defTabSz="685800">
                <a:spcBef>
                  <a:spcPts val="225"/>
                </a:spcBef>
                <a:spcAft>
                  <a:spcPts val="225"/>
                </a:spcAft>
                <a:buClr>
                  <a:srgbClr val="52328F"/>
                </a:buClr>
              </a:pPr>
              <a:r>
                <a:rPr lang="en-US" sz="1200" b="1">
                  <a:solidFill>
                    <a:srgbClr val="000000"/>
                  </a:solidFill>
                  <a:latin typeface="Verdana"/>
                  <a:ea typeface="Verdana" charset="0"/>
                  <a:cs typeface="Verdana" charset="0"/>
                </a:rPr>
                <a:t>ORR,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567747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467544" y="188696"/>
            <a:ext cx="8373616" cy="1268413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rates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274046"/>
              </p:ext>
            </p:extLst>
          </p:nvPr>
        </p:nvGraphicFramePr>
        <p:xfrm>
          <a:off x="611588" y="1844677"/>
          <a:ext cx="7992889" cy="3960587"/>
        </p:xfrm>
        <a:graphic>
          <a:graphicData uri="http://schemas.openxmlformats.org/drawingml/2006/table">
            <a:tbl>
              <a:tblPr/>
              <a:tblGrid>
                <a:gridCol w="2763749"/>
                <a:gridCol w="2449688"/>
                <a:gridCol w="2779452"/>
              </a:tblGrid>
              <a:tr h="333024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CR+PR (%)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PRIME (1st line)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Pmab</a:t>
                      </a:r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 - FOLFOX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FOLFOX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PEAK (1st line)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Pmab FOLFOX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Beva</a:t>
                      </a:r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 FOLFOX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181 (2nd line)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Pmab</a:t>
                      </a:r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 FOLFIRI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02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FOLFIRI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32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789040"/>
            <a:ext cx="8208912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04271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Meta-Analysis</a:t>
            </a:r>
            <a:r>
              <a:rPr lang="en-US" smtClean="0"/>
              <a:t>: OS Favors Anti-EGFRs in Left-Sided Tumors </a:t>
            </a:r>
            <a:endParaRPr lang="en-US" noProof="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7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56823" y="6409373"/>
            <a:ext cx="3541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prstClr val="black"/>
                </a:solidFill>
                <a:latin typeface="Calibri"/>
              </a:rPr>
              <a:t>Arnold et al, ESMO 2017</a:t>
            </a:r>
            <a:endParaRPr lang="it-IT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1" y="978796"/>
            <a:ext cx="7753081" cy="543052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14401" y="218941"/>
            <a:ext cx="743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alibri"/>
              </a:rPr>
              <a:t>Pooled</a:t>
            </a:r>
            <a:r>
              <a:rPr lang="it-IT" sz="2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/>
              </a:rPr>
              <a:t>Analyses</a:t>
            </a:r>
            <a:r>
              <a:rPr lang="it-IT" sz="2000" b="1" dirty="0" smtClean="0">
                <a:solidFill>
                  <a:srgbClr val="FF0000"/>
                </a:solidFill>
                <a:latin typeface="Calibri"/>
              </a:rPr>
              <a:t> for OS</a:t>
            </a:r>
            <a:endParaRPr lang="it-IT" sz="20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824856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56823" y="6409373"/>
            <a:ext cx="3541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prstClr val="black"/>
                </a:solidFill>
                <a:latin typeface="Calibri"/>
              </a:rPr>
              <a:t>Arnold et al, ESMO 2017</a:t>
            </a:r>
            <a:endParaRPr lang="it-IT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" y="837143"/>
            <a:ext cx="7933386" cy="557218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14401" y="218941"/>
            <a:ext cx="743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alibri"/>
              </a:rPr>
              <a:t>Pooled</a:t>
            </a:r>
            <a:r>
              <a:rPr lang="it-IT" sz="2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/>
              </a:rPr>
              <a:t>Analyses</a:t>
            </a:r>
            <a:r>
              <a:rPr lang="it-IT" sz="2000" b="1" dirty="0" smtClean="0">
                <a:solidFill>
                  <a:srgbClr val="FF0000"/>
                </a:solidFill>
                <a:latin typeface="Calibri"/>
              </a:rPr>
              <a:t> for PFS</a:t>
            </a:r>
            <a:endParaRPr lang="it-IT" sz="20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591610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56823" y="6409373"/>
            <a:ext cx="3541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prstClr val="black"/>
                </a:solidFill>
                <a:latin typeface="Calibri"/>
              </a:rPr>
              <a:t>Arnold et al, ESMO 2017</a:t>
            </a:r>
            <a:endParaRPr lang="it-IT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50" y="1073693"/>
            <a:ext cx="7688687" cy="537067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14401" y="218941"/>
            <a:ext cx="743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alibri"/>
              </a:rPr>
              <a:t>Pooled</a:t>
            </a:r>
            <a:r>
              <a:rPr lang="it-IT" sz="2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/>
              </a:rPr>
              <a:t>Analyses</a:t>
            </a:r>
            <a:r>
              <a:rPr lang="it-IT" sz="2000" b="1" dirty="0" smtClean="0">
                <a:solidFill>
                  <a:srgbClr val="FF0000"/>
                </a:solidFill>
                <a:latin typeface="Calibri"/>
              </a:rPr>
              <a:t> for ORR</a:t>
            </a:r>
            <a:endParaRPr lang="it-IT" sz="20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763298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Pathological Distinctions Between CRC Tumors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9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greccia\Pictures\100APPLE\IMG_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543"/>
            <a:ext cx="9144000" cy="52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68345" y="4941231"/>
            <a:ext cx="1475656" cy="11353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913876"/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06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greccia\Pictures\100APPLE\IMG_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5850"/>
            <a:ext cx="9144000" cy="51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55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greccia\Pictures\100APPLE\IMG_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707"/>
            <a:ext cx="9144000" cy="519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defTabSz="914400">
              <a:defRPr/>
            </a:pPr>
            <a:r>
              <a:rPr lang="it-IT" sz="3200" b="1" dirty="0" smtClean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Disegno dello studio</a:t>
            </a:r>
            <a:endParaRPr lang="it-IT" sz="3200" b="1" dirty="0">
              <a:solidFill>
                <a:srgbClr val="FFFFFF"/>
              </a:solidFill>
              <a:latin typeface="Lucida Sans"/>
              <a:ea typeface="Calisto MT" pitchFamily="-112" charset="0"/>
              <a:cs typeface="Lucida Sans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51535" y="1052736"/>
            <a:ext cx="24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2000" b="1" dirty="0" smtClean="0">
                <a:solidFill>
                  <a:prstClr val="black"/>
                </a:solidFill>
                <a:latin typeface="Calibri"/>
              </a:rPr>
              <a:t>Fase III randomizzato</a:t>
            </a:r>
            <a:endParaRPr lang="it-IT" sz="20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uppo 23"/>
          <p:cNvGrpSpPr/>
          <p:nvPr/>
        </p:nvGrpSpPr>
        <p:grpSpPr>
          <a:xfrm>
            <a:off x="72010" y="1412776"/>
            <a:ext cx="8964488" cy="4293908"/>
            <a:chOff x="72008" y="1751013"/>
            <a:chExt cx="8964488" cy="4293907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2517154" y="3078014"/>
              <a:ext cx="917024" cy="93662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/>
              <a:r>
                <a:rPr lang="it-IT" sz="2800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R</a:t>
              </a:r>
            </a:p>
          </p:txBody>
        </p:sp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72008" y="2239099"/>
              <a:ext cx="2411760" cy="28643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wrap="none" anchor="ctr"/>
            <a:lstStyle/>
            <a:p>
              <a:pPr marL="288925" indent="-288925" algn="ctr" defTabSz="914400" eaLnBrk="0" hangingPunct="0">
                <a:lnSpc>
                  <a:spcPct val="110000"/>
                </a:lnSpc>
                <a:spcAft>
                  <a:spcPct val="500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1</a:t>
              </a:r>
              <a:r>
                <a:rPr lang="it-IT" b="1" baseline="30000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a</a:t>
              </a:r>
              <a:r>
                <a:rPr lang="it-IT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 linea</a:t>
              </a:r>
            </a:p>
            <a:p>
              <a:pPr marL="288925" indent="-288925" algn="ctr" defTabSz="914400" eaLnBrk="0" hangingPunct="0">
                <a:lnSpc>
                  <a:spcPct val="110000"/>
                </a:lnSpc>
                <a:spcAft>
                  <a:spcPct val="5000"/>
                </a:spcAft>
              </a:pPr>
              <a:r>
                <a:rPr lang="it-IT" b="1" i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RAS</a:t>
              </a:r>
              <a:r>
                <a:rPr lang="it-IT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 e </a:t>
              </a:r>
              <a:r>
                <a:rPr lang="it-IT" b="1" i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BRAF</a:t>
              </a:r>
              <a:r>
                <a:rPr lang="it-IT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 </a:t>
              </a:r>
              <a:r>
                <a:rPr lang="it-IT" b="1" dirty="0" err="1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wt</a:t>
              </a:r>
              <a:endParaRPr lang="it-IT" b="1" dirty="0" smtClean="0">
                <a:solidFill>
                  <a:srgbClr val="FFFFFF"/>
                </a:solidFill>
                <a:latin typeface="Calibri"/>
                <a:ea typeface="ヒラギノ明朝 Pro W3" charset="0"/>
                <a:cs typeface="Lucida Sans"/>
              </a:endParaRPr>
            </a:p>
            <a:p>
              <a:pPr marL="288925" indent="-288925" algn="ctr" defTabSz="914400" eaLnBrk="0" hangingPunct="0">
                <a:lnSpc>
                  <a:spcPct val="110000"/>
                </a:lnSpc>
                <a:spcAft>
                  <a:spcPct val="500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Malattia </a:t>
              </a:r>
              <a:r>
                <a:rPr lang="it-IT" b="1" dirty="0" err="1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mts</a:t>
              </a:r>
              <a:r>
                <a:rPr lang="it-IT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 </a:t>
              </a:r>
            </a:p>
            <a:p>
              <a:pPr marL="288925" indent="-288925" algn="ctr" defTabSz="914400" eaLnBrk="0" hangingPunct="0">
                <a:lnSpc>
                  <a:spcPct val="110000"/>
                </a:lnSpc>
                <a:spcAft>
                  <a:spcPct val="5000"/>
                </a:spcAft>
              </a:pPr>
              <a:r>
                <a:rPr lang="it-IT" b="1" dirty="0" smtClean="0">
                  <a:solidFill>
                    <a:srgbClr val="FFFFFF"/>
                  </a:solidFill>
                  <a:latin typeface="Calibri"/>
                  <a:ea typeface="ヒラギノ明朝 Pro W3" charset="0"/>
                  <a:cs typeface="Lucida Sans"/>
                </a:rPr>
                <a:t>non resecabile</a:t>
              </a:r>
              <a:endParaRPr lang="it-IT" b="1" dirty="0">
                <a:solidFill>
                  <a:srgbClr val="FFFFFF"/>
                </a:solidFill>
                <a:latin typeface="Calibri"/>
                <a:ea typeface="ヒラギノ明朝 Pro W3" charset="0"/>
                <a:cs typeface="Lucida Sans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491880" y="1864081"/>
              <a:ext cx="2520280" cy="844839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 defTabSz="914400">
                <a:lnSpc>
                  <a:spcPct val="105000"/>
                </a:lnSpc>
                <a:defRPr/>
              </a:pPr>
              <a:r>
                <a:rPr lang="en-US" sz="2400" b="1" dirty="0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mFOLFOX6+pan</a:t>
              </a:r>
              <a:endParaRPr lang="en-US" sz="2400" b="1" dirty="0">
                <a:solidFill>
                  <a:srgbClr val="FFFFFF"/>
                </a:solidFill>
                <a:latin typeface="Calibri"/>
                <a:ea typeface="ヒラギノ明朝 Pro W3" charset="-128"/>
                <a:cs typeface="Lucida Sans"/>
              </a:endParaRPr>
            </a:p>
            <a:p>
              <a:pPr algn="ctr" defTabSz="914400">
                <a:lnSpc>
                  <a:spcPct val="105000"/>
                </a:lnSpc>
                <a:defRPr/>
              </a:pPr>
              <a:r>
                <a:rPr lang="en-US" b="1" dirty="0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(</a:t>
              </a:r>
              <a:r>
                <a:rPr lang="en-US" b="1" dirty="0" err="1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fino</a:t>
              </a:r>
              <a:r>
                <a:rPr lang="en-US" b="1" dirty="0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 a max 12 </a:t>
              </a:r>
              <a:r>
                <a:rPr lang="en-US" b="1" dirty="0" err="1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cicli</a:t>
              </a:r>
              <a:r>
                <a:rPr lang="en-US" b="1" dirty="0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)</a:t>
              </a:r>
              <a:endParaRPr lang="en-US" b="1" dirty="0">
                <a:solidFill>
                  <a:srgbClr val="FFFFFF"/>
                </a:solidFill>
                <a:latin typeface="Calibri"/>
                <a:ea typeface="ヒラギノ明朝 Pro W3" charset="-128"/>
                <a:cs typeface="Lucida Sans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563888" y="4509120"/>
              <a:ext cx="2448272" cy="805420"/>
            </a:xfrm>
            <a:prstGeom prst="rect">
              <a:avLst/>
            </a:prstGeom>
            <a:solidFill>
              <a:srgbClr val="800000"/>
            </a:solidFill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 defTabSz="495300">
                <a:lnSpc>
                  <a:spcPct val="105000"/>
                </a:lnSpc>
                <a:tabLst>
                  <a:tab pos="900113" algn="l"/>
                </a:tabLst>
                <a:defRPr/>
              </a:pPr>
              <a:r>
                <a:rPr lang="en-US" sz="2400" b="1" dirty="0" err="1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mFOLFOXIRI+pan</a:t>
              </a:r>
              <a:endParaRPr lang="en-US" sz="2400" b="1" dirty="0">
                <a:solidFill>
                  <a:srgbClr val="FFFFFF"/>
                </a:solidFill>
                <a:latin typeface="Calibri"/>
                <a:ea typeface="ヒラギノ明朝 Pro W3" charset="-128"/>
                <a:cs typeface="Lucida Sans"/>
              </a:endParaRPr>
            </a:p>
            <a:p>
              <a:pPr algn="ctr" defTabSz="495300">
                <a:lnSpc>
                  <a:spcPct val="105000"/>
                </a:lnSpc>
                <a:tabLst>
                  <a:tab pos="900113" algn="l"/>
                </a:tabLst>
                <a:defRPr/>
              </a:pPr>
              <a:r>
                <a:rPr lang="en-US" b="1" dirty="0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(</a:t>
              </a:r>
              <a:r>
                <a:rPr lang="en-US" b="1" dirty="0" err="1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fino</a:t>
              </a:r>
              <a:r>
                <a:rPr lang="en-US" b="1" dirty="0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 a max 12 </a:t>
              </a:r>
              <a:r>
                <a:rPr lang="en-US" b="1" dirty="0" err="1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cicli</a:t>
              </a:r>
              <a:r>
                <a:rPr lang="en-US" b="1" dirty="0" smtClean="0">
                  <a:solidFill>
                    <a:srgbClr val="FFFFFF"/>
                  </a:solidFill>
                  <a:latin typeface="Calibri"/>
                  <a:ea typeface="ヒラギノ明朝 Pro W3" charset="-128"/>
                  <a:cs typeface="Lucida Sans"/>
                </a:rPr>
                <a:t>)</a:t>
              </a:r>
              <a:endParaRPr lang="en-US" sz="2400" b="1" dirty="0">
                <a:solidFill>
                  <a:srgbClr val="FFFFFF"/>
                </a:solidFill>
                <a:latin typeface="Calibri"/>
                <a:ea typeface="ヒラギノ明朝 Pro W3" charset="-128"/>
                <a:cs typeface="Lucida Sans"/>
              </a:endParaRPr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2614911">
              <a:off x="3173095" y="3894560"/>
              <a:ext cx="500965" cy="487362"/>
            </a:xfrm>
            <a:prstGeom prst="rightArrow">
              <a:avLst>
                <a:gd name="adj1" fmla="val 50000"/>
                <a:gd name="adj2" fmla="val 27800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defTabSz="914400"/>
              <a:endParaRPr lang="it-IT" sz="2000">
                <a:solidFill>
                  <a:srgbClr val="000000"/>
                </a:solidFill>
                <a:latin typeface="Lucida Sans"/>
                <a:ea typeface="ヒラギノ明朝 Pro W3" charset="0"/>
                <a:cs typeface="Lucida Sans"/>
              </a:endParaRPr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rot="19823112">
              <a:off x="3319803" y="2834982"/>
              <a:ext cx="440467" cy="487363"/>
            </a:xfrm>
            <a:prstGeom prst="rightArrow">
              <a:avLst>
                <a:gd name="adj1" fmla="val 50000"/>
                <a:gd name="adj2" fmla="val 27800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it-IT" sz="2000">
                <a:solidFill>
                  <a:srgbClr val="000000"/>
                </a:solidFill>
                <a:latin typeface="Lucida Sans"/>
                <a:ea typeface="ヒラギノ明朝 Pro W3" charset="0"/>
                <a:cs typeface="Lucida Sans"/>
              </a:endParaRPr>
            </a:p>
          </p:txBody>
        </p:sp>
        <p:sp>
          <p:nvSpPr>
            <p:cNvPr id="16" name="AutoShape 2"/>
            <p:cNvSpPr>
              <a:spLocks noChangeArrowheads="1"/>
            </p:cNvSpPr>
            <p:nvPr/>
          </p:nvSpPr>
          <p:spPr bwMode="auto">
            <a:xfrm>
              <a:off x="6444208" y="1864081"/>
              <a:ext cx="1584176" cy="844839"/>
            </a:xfrm>
            <a:prstGeom prst="roundRect">
              <a:avLst>
                <a:gd name="adj" fmla="val 9139"/>
              </a:avLst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488" tIns="44450" rIns="90488" bIns="44450" anchor="ctr" anchorCtr="1"/>
            <a:lstStyle/>
            <a:p>
              <a:pPr algn="ctr" defTabSz="892175" eaLnBrk="0" hangingPunct="0">
                <a:spcBef>
                  <a:spcPct val="20000"/>
                </a:spcBef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5-FU/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LV+pan</a:t>
              </a:r>
              <a:endParaRPr lang="en-US" b="1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endParaRPr>
            </a:p>
            <a:p>
              <a:pPr algn="ctr" defTabSz="892175" eaLnBrk="0" hangingPunct="0">
                <a:spcBef>
                  <a:spcPct val="20000"/>
                </a:spcBef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(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fino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 a  PD)</a:t>
              </a:r>
              <a:endParaRPr lang="en-GB" b="1" dirty="0">
                <a:solidFill>
                  <a:prstClr val="black"/>
                </a:solidFill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8444358" y="1751013"/>
              <a:ext cx="592138" cy="3646536"/>
            </a:xfrm>
            <a:prstGeom prst="roundRect">
              <a:avLst>
                <a:gd name="adj" fmla="val 16667"/>
              </a:avLst>
            </a:prstGeom>
            <a:solidFill>
              <a:srgbClr val="7F7F7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 anchorCtr="1"/>
            <a:lstStyle/>
            <a:p>
              <a:pPr defTabSz="892175" eaLnBrk="0" hangingPunct="0">
                <a:defRPr/>
              </a:pPr>
              <a:r>
                <a:rPr lang="en-GB" b="1" kern="0" dirty="0" smtClean="0">
                  <a:solidFill>
                    <a:srgbClr val="FFFFFF"/>
                  </a:solidFill>
                  <a:latin typeface="Calibri"/>
                  <a:ea typeface="ＭＳ Ｐゴシック" pitchFamily="34" charset="-128"/>
                </a:rPr>
                <a:t>PD</a:t>
              </a:r>
              <a:endParaRPr lang="en-GB" b="1" kern="0" dirty="0">
                <a:solidFill>
                  <a:srgbClr val="FFFFFF"/>
                </a:solidFill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19" name="AutoShape 12"/>
            <p:cNvSpPr>
              <a:spLocks noChangeArrowheads="1"/>
            </p:cNvSpPr>
            <p:nvPr/>
          </p:nvSpPr>
          <p:spPr bwMode="auto">
            <a:xfrm>
              <a:off x="6084168" y="2042818"/>
              <a:ext cx="269875" cy="487363"/>
            </a:xfrm>
            <a:prstGeom prst="rightArrow">
              <a:avLst>
                <a:gd name="adj1" fmla="val 50000"/>
                <a:gd name="adj2" fmla="val 27800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it-IT" sz="2000">
                <a:solidFill>
                  <a:srgbClr val="000000"/>
                </a:solidFill>
                <a:latin typeface="Lucida Sans"/>
                <a:ea typeface="ヒラギノ明朝 Pro W3" charset="0"/>
                <a:cs typeface="Lucida Sans"/>
              </a:endParaRPr>
            </a:p>
          </p:txBody>
        </p:sp>
        <p:sp>
          <p:nvSpPr>
            <p:cNvPr id="20" name="AutoShape 12"/>
            <p:cNvSpPr>
              <a:spLocks noChangeArrowheads="1"/>
            </p:cNvSpPr>
            <p:nvPr/>
          </p:nvSpPr>
          <p:spPr bwMode="auto">
            <a:xfrm>
              <a:off x="6084168" y="4669829"/>
              <a:ext cx="269875" cy="487363"/>
            </a:xfrm>
            <a:prstGeom prst="rightArrow">
              <a:avLst>
                <a:gd name="adj1" fmla="val 50000"/>
                <a:gd name="adj2" fmla="val 27800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it-IT" sz="2000">
                <a:solidFill>
                  <a:srgbClr val="000000"/>
                </a:solidFill>
                <a:latin typeface="Lucida Sans"/>
                <a:ea typeface="ヒラギノ明朝 Pro W3" charset="0"/>
                <a:cs typeface="Lucida Sans"/>
              </a:endParaRPr>
            </a:p>
          </p:txBody>
        </p:sp>
        <p:sp>
          <p:nvSpPr>
            <p:cNvPr id="21" name="AutoShape 12"/>
            <p:cNvSpPr>
              <a:spLocks noChangeArrowheads="1"/>
            </p:cNvSpPr>
            <p:nvPr/>
          </p:nvSpPr>
          <p:spPr bwMode="auto">
            <a:xfrm>
              <a:off x="8118549" y="2042818"/>
              <a:ext cx="269875" cy="487363"/>
            </a:xfrm>
            <a:prstGeom prst="rightArrow">
              <a:avLst>
                <a:gd name="adj1" fmla="val 50000"/>
                <a:gd name="adj2" fmla="val 27800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it-IT" sz="2000">
                <a:solidFill>
                  <a:srgbClr val="000000"/>
                </a:solidFill>
                <a:latin typeface="Lucida Sans"/>
                <a:ea typeface="ヒラギノ明朝 Pro W3" charset="0"/>
                <a:cs typeface="Lucida Sans"/>
              </a:endParaRPr>
            </a:p>
          </p:txBody>
        </p:sp>
        <p:sp>
          <p:nvSpPr>
            <p:cNvPr id="22" name="AutoShape 12"/>
            <p:cNvSpPr>
              <a:spLocks noChangeArrowheads="1"/>
            </p:cNvSpPr>
            <p:nvPr/>
          </p:nvSpPr>
          <p:spPr bwMode="auto">
            <a:xfrm>
              <a:off x="8100393" y="4725144"/>
              <a:ext cx="288032" cy="487363"/>
            </a:xfrm>
            <a:prstGeom prst="rightArrow">
              <a:avLst>
                <a:gd name="adj1" fmla="val 50000"/>
                <a:gd name="adj2" fmla="val 27800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/>
              <a:endParaRPr lang="it-IT" sz="2000">
                <a:solidFill>
                  <a:srgbClr val="000000"/>
                </a:solidFill>
                <a:latin typeface="Lucida Sans"/>
                <a:ea typeface="ヒラギノ明朝 Pro W3" charset="0"/>
                <a:cs typeface="Lucida Sans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136188" y="5661248"/>
              <a:ext cx="1287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b="1" dirty="0" smtClean="0">
                  <a:solidFill>
                    <a:prstClr val="black"/>
                  </a:solidFill>
                  <a:latin typeface="Calibri"/>
                </a:rPr>
                <a:t>INDUZIONE</a:t>
              </a:r>
              <a:endParaRPr lang="it-IT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300192" y="5675588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it-IT" b="1" dirty="0" smtClean="0">
                  <a:solidFill>
                    <a:prstClr val="black"/>
                  </a:solidFill>
                  <a:latin typeface="Calibri"/>
                </a:rPr>
                <a:t>MANTENIMENTO</a:t>
              </a:r>
              <a:endParaRPr lang="it-IT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AutoShape 2"/>
            <p:cNvSpPr>
              <a:spLocks noChangeArrowheads="1"/>
            </p:cNvSpPr>
            <p:nvPr/>
          </p:nvSpPr>
          <p:spPr bwMode="auto">
            <a:xfrm>
              <a:off x="6444208" y="4509120"/>
              <a:ext cx="1584176" cy="844839"/>
            </a:xfrm>
            <a:prstGeom prst="roundRect">
              <a:avLst>
                <a:gd name="adj" fmla="val 9139"/>
              </a:avLst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488" tIns="44450" rIns="90488" bIns="44450" anchor="ctr" anchorCtr="1"/>
            <a:lstStyle/>
            <a:p>
              <a:pPr algn="ctr" defTabSz="892175" eaLnBrk="0" hangingPunct="0">
                <a:spcBef>
                  <a:spcPct val="20000"/>
                </a:spcBef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5-FU/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LV+pan</a:t>
              </a:r>
              <a:endParaRPr lang="en-US" b="1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endParaRPr>
            </a:p>
            <a:p>
              <a:pPr algn="ctr" defTabSz="892175" eaLnBrk="0" hangingPunct="0">
                <a:spcBef>
                  <a:spcPct val="20000"/>
                </a:spcBef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(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fino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ＭＳ Ｐゴシック" pitchFamily="34" charset="-128"/>
                </a:rPr>
                <a:t> a PD)</a:t>
              </a:r>
              <a:endParaRPr lang="en-GB" b="1" dirty="0">
                <a:solidFill>
                  <a:prstClr val="black"/>
                </a:solidFill>
                <a:latin typeface="Calibri"/>
                <a:ea typeface="ＭＳ Ｐゴシック" pitchFamily="34" charset="-128"/>
              </a:endParaRPr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251520" y="558924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Fattori di stratificazione:</a:t>
            </a:r>
          </a:p>
          <a:p>
            <a:pPr defTabSz="914400">
              <a:buFontTx/>
              <a:buChar char="-"/>
            </a:pP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ECOG PS: 0 vs 1-2</a:t>
            </a:r>
          </a:p>
          <a:p>
            <a:pPr defTabSz="914400">
              <a:buFontTx/>
              <a:buChar char="-"/>
            </a:pP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Sede del tumore primitivo: colon </a:t>
            </a:r>
            <a:r>
              <a:rPr lang="it-IT" sz="1600" b="1" dirty="0" err="1" smtClean="0">
                <a:solidFill>
                  <a:prstClr val="black"/>
                </a:solidFill>
                <a:latin typeface="Calibri"/>
              </a:rPr>
              <a:t>dx</a:t>
            </a: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 (dal ceco al trasverso) vs colon </a:t>
            </a:r>
            <a:r>
              <a:rPr lang="it-IT" sz="1600" b="1" dirty="0" err="1" smtClean="0">
                <a:solidFill>
                  <a:prstClr val="black"/>
                </a:solidFill>
                <a:latin typeface="Calibri"/>
              </a:rPr>
              <a:t>sx</a:t>
            </a: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 (dalla flessura </a:t>
            </a:r>
            <a:r>
              <a:rPr lang="it-IT" sz="1600" b="1" dirty="0" err="1" smtClean="0">
                <a:solidFill>
                  <a:prstClr val="black"/>
                </a:solidFill>
                <a:latin typeface="Calibri"/>
              </a:rPr>
              <a:t>sx</a:t>
            </a: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 al retto)</a:t>
            </a:r>
          </a:p>
          <a:p>
            <a:pPr defTabSz="914400">
              <a:buFontTx/>
              <a:buChar char="-"/>
            </a:pP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Metastasi limitate al fegato: si vs no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2555777" y="1700808"/>
            <a:ext cx="866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2000" b="1" dirty="0" err="1" smtClean="0">
                <a:solidFill>
                  <a:prstClr val="black"/>
                </a:solidFill>
                <a:latin typeface="Calibri"/>
              </a:rPr>
              <a:t>Arm</a:t>
            </a:r>
            <a:r>
              <a:rPr lang="it-IT" sz="2000" b="1" dirty="0" smtClean="0">
                <a:solidFill>
                  <a:prstClr val="black"/>
                </a:solidFill>
                <a:latin typeface="Calibri"/>
              </a:rPr>
              <a:t> A</a:t>
            </a:r>
            <a:endParaRPr lang="it-IT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555816" y="4365104"/>
            <a:ext cx="854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2000" b="1" dirty="0" err="1" smtClean="0">
                <a:solidFill>
                  <a:prstClr val="black"/>
                </a:solidFill>
                <a:latin typeface="Calibri"/>
              </a:rPr>
              <a:t>Arm</a:t>
            </a:r>
            <a:r>
              <a:rPr lang="it-IT" sz="2000" b="1" dirty="0" smtClean="0">
                <a:solidFill>
                  <a:prstClr val="black"/>
                </a:solidFill>
                <a:latin typeface="Calibri"/>
              </a:rPr>
              <a:t> B</a:t>
            </a:r>
            <a:endParaRPr lang="it-IT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79512" y="4854203"/>
            <a:ext cx="3275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500" b="1" dirty="0" err="1" smtClean="0">
                <a:solidFill>
                  <a:srgbClr val="000000"/>
                </a:solidFill>
                <a:latin typeface="Arial" charset="0"/>
              </a:rPr>
              <a:t>Primary</a:t>
            </a:r>
            <a:r>
              <a:rPr lang="it-IT" sz="15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sz="1500" b="1" dirty="0" err="1" smtClean="0">
                <a:solidFill>
                  <a:srgbClr val="000000"/>
                </a:solidFill>
                <a:latin typeface="Arial" charset="0"/>
              </a:rPr>
              <a:t>endpoint</a:t>
            </a:r>
            <a:r>
              <a:rPr lang="it-IT" sz="1500" b="1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it-IT" sz="1500" b="1" dirty="0" err="1" smtClean="0">
                <a:solidFill>
                  <a:srgbClr val="000000"/>
                </a:solidFill>
                <a:latin typeface="Arial" charset="0"/>
              </a:rPr>
              <a:t>Response</a:t>
            </a:r>
            <a:r>
              <a:rPr lang="it-IT" sz="1500" b="1" dirty="0" smtClean="0">
                <a:solidFill>
                  <a:srgbClr val="000000"/>
                </a:solidFill>
                <a:latin typeface="Arial" charset="0"/>
              </a:rPr>
              <a:t> Rate</a:t>
            </a:r>
            <a:endParaRPr lang="it-IT" sz="15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79552" y="5157255"/>
            <a:ext cx="22658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500" b="1" dirty="0" smtClean="0">
                <a:solidFill>
                  <a:srgbClr val="000000"/>
                </a:solidFill>
                <a:latin typeface="Arial" charset="0"/>
              </a:rPr>
              <a:t>Target </a:t>
            </a:r>
            <a:r>
              <a:rPr lang="it-IT" sz="1500" b="1" dirty="0" err="1" smtClean="0">
                <a:solidFill>
                  <a:srgbClr val="000000"/>
                </a:solidFill>
                <a:latin typeface="Arial" charset="0"/>
              </a:rPr>
              <a:t>accrual</a:t>
            </a:r>
            <a:r>
              <a:rPr lang="it-IT" sz="1500" b="1" dirty="0" smtClean="0">
                <a:solidFill>
                  <a:srgbClr val="000000"/>
                </a:solidFill>
                <a:latin typeface="Arial" charset="0"/>
              </a:rPr>
              <a:t>: 432 </a:t>
            </a:r>
            <a:r>
              <a:rPr lang="it-IT" sz="1500" b="1" dirty="0" err="1" smtClean="0">
                <a:solidFill>
                  <a:srgbClr val="000000"/>
                </a:solidFill>
                <a:latin typeface="Arial" charset="0"/>
              </a:rPr>
              <a:t>pts</a:t>
            </a:r>
            <a:r>
              <a:rPr lang="it-IT" sz="1500" b="1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it-IT" sz="15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1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2" y="101600"/>
            <a:ext cx="2311400" cy="5969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03300"/>
            <a:ext cx="8051800" cy="24511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1" y="4025900"/>
            <a:ext cx="4787900" cy="18034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23928" y="1092200"/>
            <a:ext cx="6828191" cy="50227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What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targeted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therapy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should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be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given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282728" y="1524000"/>
            <a:ext cx="5825513" cy="50227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to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i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RAS/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i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BRAF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left-sided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colon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3644900" y="1968500"/>
            <a:ext cx="1526860" cy="50227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en-US" altLang="zh-CN" sz="32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cancers?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016041" y="2844800"/>
            <a:ext cx="6808555" cy="50227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-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Either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BEV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or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EGFR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mAbs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are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OK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-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479827" y="4127500"/>
            <a:ext cx="1769715" cy="38557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6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Axel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Grothey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2781300" y="4597400"/>
            <a:ext cx="2900584" cy="38557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6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Professor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of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Oncology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2463800" y="5067300"/>
            <a:ext cx="3647032" cy="38557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6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Mayo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Clinic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Rochester,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MN</a:t>
            </a:r>
          </a:p>
        </p:txBody>
      </p:sp>
    </p:spTree>
    <p:extLst>
      <p:ext uri="{BB962C8B-B14F-4D97-AF65-F5344CB8AC3E}">
        <p14:creationId xmlns:p14="http://schemas.microsoft.com/office/powerpoint/2010/main" val="242223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1" y="101600"/>
            <a:ext cx="8432800" cy="15875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1739900"/>
            <a:ext cx="7950200" cy="48514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98600" y="469955"/>
            <a:ext cx="5567254" cy="56596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4000"/>
              </a:lnSpc>
            </a:pP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Indisputable</a:t>
            </a:r>
            <a:r>
              <a:rPr lang="en-US" altLang="zh-CN" sz="36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(!)</a:t>
            </a:r>
            <a:r>
              <a:rPr lang="en-US" altLang="zh-CN" sz="36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Conclusions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74700" y="1778000"/>
            <a:ext cx="6476132" cy="4619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3200"/>
              </a:lnSpc>
            </a:pPr>
            <a:r>
              <a:rPr lang="en-US" altLang="zh-CN" sz="2879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• 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66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Not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66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every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66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patient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with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left-sided,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i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RAS/BRAF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054128" y="2146300"/>
            <a:ext cx="6200165" cy="71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6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colon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cancer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needs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to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receive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EGFR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mAb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as</a:t>
            </a:r>
          </a:p>
          <a:p>
            <a:pPr defTabSz="914400">
              <a:lnSpc>
                <a:spcPts val="26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part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of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first-line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therapy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74700" y="2933755"/>
            <a:ext cx="6706964" cy="4619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3200"/>
              </a:lnSpc>
            </a:pPr>
            <a:r>
              <a:rPr lang="en-US" altLang="zh-CN" sz="2879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• 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Treatment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has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to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be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adjusted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according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to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goal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of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054100" y="3327400"/>
            <a:ext cx="5556960" cy="38557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6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therapy,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tumor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burden,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patient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wishes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etc.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774728" y="3784600"/>
            <a:ext cx="6574381" cy="4619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3200"/>
              </a:lnSpc>
            </a:pPr>
            <a:r>
              <a:rPr lang="en-US" altLang="zh-CN" sz="2879" dirty="0" smtClean="0">
                <a:solidFill>
                  <a:srgbClr val="FFFF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• 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Bevacizumab,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with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its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lower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patient-experienced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054141" y="4165600"/>
            <a:ext cx="6172663" cy="71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6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toxicity,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is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option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for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patients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with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left-sided</a:t>
            </a:r>
          </a:p>
          <a:p>
            <a:pPr defTabSz="914400">
              <a:lnSpc>
                <a:spcPts val="2600"/>
              </a:lnSpc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cancers</a:t>
            </a:r>
          </a:p>
        </p:txBody>
      </p:sp>
    </p:spTree>
    <p:extLst>
      <p:ext uri="{BB962C8B-B14F-4D97-AF65-F5344CB8AC3E}">
        <p14:creationId xmlns:p14="http://schemas.microsoft.com/office/powerpoint/2010/main" val="104954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/>
          <p:cNvSpPr txBox="1"/>
          <p:nvPr/>
        </p:nvSpPr>
        <p:spPr>
          <a:xfrm>
            <a:off x="1275036" y="3664067"/>
            <a:ext cx="62076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99"/>
                </a:solidFill>
                <a:latin typeface="Calibri"/>
              </a:rPr>
              <a:t>						740 </a:t>
            </a:r>
            <a:r>
              <a:rPr lang="it-IT" sz="2400" dirty="0" err="1" smtClean="0">
                <a:solidFill>
                  <a:srgbClr val="000099"/>
                </a:solidFill>
                <a:latin typeface="Calibri"/>
              </a:rPr>
              <a:t>pts</a:t>
            </a:r>
            <a:endParaRPr lang="it-IT" sz="2400" dirty="0" smtClean="0">
              <a:solidFill>
                <a:srgbClr val="000099"/>
              </a:solidFill>
              <a:latin typeface="Calibri"/>
            </a:endParaRPr>
          </a:p>
          <a:p>
            <a:endParaRPr lang="it-IT" sz="1000" dirty="0" smtClean="0">
              <a:solidFill>
                <a:srgbClr val="000099"/>
              </a:solidFill>
              <a:latin typeface="Calibri"/>
            </a:endParaRPr>
          </a:p>
          <a:p>
            <a:r>
              <a:rPr lang="it-IT" sz="2400" dirty="0" smtClean="0">
                <a:solidFill>
                  <a:srgbClr val="000099"/>
                </a:solidFill>
                <a:latin typeface="Calibri"/>
              </a:rPr>
              <a:t>					dx			</a:t>
            </a:r>
            <a:r>
              <a:rPr lang="it-IT" sz="2400" dirty="0" err="1" smtClean="0">
                <a:solidFill>
                  <a:srgbClr val="000099"/>
                </a:solidFill>
                <a:latin typeface="Calibri"/>
              </a:rPr>
              <a:t>sx</a:t>
            </a:r>
            <a:r>
              <a:rPr lang="it-IT" sz="2400" dirty="0" smtClean="0">
                <a:solidFill>
                  <a:srgbClr val="000099"/>
                </a:solidFill>
                <a:latin typeface="Calibri"/>
              </a:rPr>
              <a:t>			retto</a:t>
            </a:r>
          </a:p>
          <a:p>
            <a:endParaRPr lang="it-IT" sz="1000" dirty="0">
              <a:solidFill>
                <a:srgbClr val="000099"/>
              </a:solidFill>
              <a:latin typeface="Calibri"/>
            </a:endParaRPr>
          </a:p>
          <a:p>
            <a:r>
              <a:rPr lang="it-IT" sz="2400" dirty="0" smtClean="0">
                <a:solidFill>
                  <a:srgbClr val="000099"/>
                </a:solidFill>
                <a:latin typeface="Calibri"/>
              </a:rPr>
              <a:t>con la sola CT:  	19,7		22,3		21,1</a:t>
            </a:r>
            <a:endParaRPr lang="it-IT" sz="2400" dirty="0">
              <a:solidFill>
                <a:srgbClr val="000099"/>
              </a:solidFill>
              <a:latin typeface="Calibri"/>
            </a:endParaRPr>
          </a:p>
          <a:p>
            <a:endParaRPr lang="it-IT" sz="2400" dirty="0" smtClean="0">
              <a:solidFill>
                <a:srgbClr val="000099"/>
              </a:solidFill>
              <a:latin typeface="Calibri"/>
            </a:endParaRPr>
          </a:p>
          <a:p>
            <a:r>
              <a:rPr lang="it-IT" sz="2400" dirty="0">
                <a:solidFill>
                  <a:srgbClr val="000099"/>
                </a:solidFill>
                <a:latin typeface="Calibri"/>
              </a:rPr>
              <a:t>c</a:t>
            </a:r>
            <a:r>
              <a:rPr lang="it-IT" sz="2400" dirty="0" smtClean="0">
                <a:solidFill>
                  <a:srgbClr val="000099"/>
                </a:solidFill>
                <a:latin typeface="Calibri"/>
              </a:rPr>
              <a:t>on CT + beva:		20,2		26,3		26,4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04204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772734" y="3664011"/>
            <a:ext cx="73023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772734" y="4228535"/>
            <a:ext cx="73023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772734" y="4658606"/>
            <a:ext cx="73023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772734" y="6083092"/>
            <a:ext cx="73023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528559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20"/>
            <a:ext cx="9144000" cy="38709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20" y="6313271"/>
            <a:ext cx="3332480" cy="54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6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1" y="0"/>
            <a:ext cx="5090122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311900"/>
            <a:ext cx="26416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5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/>
          <p:cNvSpPr txBox="1"/>
          <p:nvPr/>
        </p:nvSpPr>
        <p:spPr>
          <a:xfrm>
            <a:off x="727656" y="4237768"/>
            <a:ext cx="7688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VEGF-1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expression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 in the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left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 colon and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rectum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was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significantly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higher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then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that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 in the right colon </a:t>
            </a:r>
          </a:p>
          <a:p>
            <a:pPr algn="ctr"/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(61% vs 45%, </a:t>
            </a:r>
            <a:r>
              <a:rPr lang="it-IT" sz="2800" dirty="0" err="1" smtClean="0">
                <a:solidFill>
                  <a:srgbClr val="000099"/>
                </a:solidFill>
                <a:latin typeface="Calibri"/>
              </a:rPr>
              <a:t>respectively</a:t>
            </a:r>
            <a:r>
              <a:rPr lang="it-IT" sz="2800" dirty="0" smtClean="0">
                <a:solidFill>
                  <a:srgbClr val="000099"/>
                </a:solidFill>
                <a:latin typeface="Calibri"/>
              </a:rPr>
              <a:t>), p=0,006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82267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mCRC Is a Molecularly Heterogeneous Disease</a:t>
            </a:r>
            <a:endParaRPr lang="en-US" noProof="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4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" y="6052418"/>
            <a:ext cx="6166988" cy="83099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800" dirty="0">
                <a:solidFill>
                  <a:srgbClr val="004F9E"/>
                </a:solidFill>
              </a:rPr>
              <a:t>The CALGB/SWOG 80405 study did not meet its primary endpoint of significantly improving overall survival in the cetuximab + CT arm vs bevacizumab + CT arm in patients with KRAS (exon 2) </a:t>
            </a:r>
            <a:r>
              <a:rPr lang="en-US" sz="800" dirty="0" err="1">
                <a:solidFill>
                  <a:srgbClr val="004F9E"/>
                </a:solidFill>
              </a:rPr>
              <a:t>wt</a:t>
            </a:r>
            <a:r>
              <a:rPr lang="en-US" sz="800" dirty="0">
                <a:solidFill>
                  <a:srgbClr val="004F9E"/>
                </a:solidFill>
              </a:rPr>
              <a:t> </a:t>
            </a:r>
            <a:r>
              <a:rPr lang="en-US" sz="800" dirty="0" smtClean="0">
                <a:solidFill>
                  <a:srgbClr val="004F9E"/>
                </a:solidFill>
              </a:rPr>
              <a:t>mCRC</a:t>
            </a:r>
            <a:r>
              <a:rPr lang="en-US" sz="800" baseline="30000" dirty="0">
                <a:solidFill>
                  <a:srgbClr val="004F9E"/>
                </a:solidFill>
              </a:rPr>
              <a:t>3</a:t>
            </a:r>
            <a:r>
              <a:rPr lang="en-US" sz="800" baseline="30000" dirty="0" smtClean="0">
                <a:solidFill>
                  <a:srgbClr val="004F9E"/>
                </a:solidFill>
              </a:rPr>
              <a:t> </a:t>
            </a:r>
            <a:r>
              <a:rPr lang="en-US" sz="800" dirty="0">
                <a:solidFill>
                  <a:srgbClr val="004F9E"/>
                </a:solidFill>
              </a:rPr>
              <a:t>Cetuximab</a:t>
            </a:r>
            <a:r>
              <a:rPr lang="en-GB" sz="800" dirty="0">
                <a:solidFill>
                  <a:srgbClr val="004F9E"/>
                </a:solidFill>
              </a:rPr>
              <a:t> is indicated for the treatment of patients with epidermal growth factor receptor (EGFR)-expressing, RAS wild-type metastatic colorectal cancer in combination with irinotecan-based chemotherapy, in first-line in combination with FOLFOX and as a single agent in patients who have failed </a:t>
            </a:r>
            <a:r>
              <a:rPr lang="en-GB" sz="800" dirty="0" err="1">
                <a:solidFill>
                  <a:srgbClr val="004F9E"/>
                </a:solidFill>
              </a:rPr>
              <a:t>oxaliplatin</a:t>
            </a:r>
            <a:r>
              <a:rPr lang="en-GB" sz="800" dirty="0">
                <a:solidFill>
                  <a:srgbClr val="004F9E"/>
                </a:solidFill>
              </a:rPr>
              <a:t>- and irinotecan-based therapy and who are intolerant to </a:t>
            </a:r>
            <a:r>
              <a:rPr lang="en-GB" sz="800" dirty="0" smtClean="0">
                <a:solidFill>
                  <a:srgbClr val="004F9E"/>
                </a:solidFill>
              </a:rPr>
              <a:t>irinotecan</a:t>
            </a:r>
            <a:r>
              <a:rPr lang="en-GB" sz="800" baseline="30000" dirty="0" smtClean="0">
                <a:solidFill>
                  <a:srgbClr val="004F9E"/>
                </a:solidFill>
              </a:rPr>
              <a:t>4</a:t>
            </a:r>
            <a:endParaRPr lang="en-US" sz="800" baseline="30000" dirty="0">
              <a:solidFill>
                <a:srgbClr val="004F9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932" y="423056"/>
            <a:ext cx="8208169" cy="633729"/>
          </a:xfrm>
        </p:spPr>
        <p:txBody>
          <a:bodyPr/>
          <a:lstStyle/>
          <a:p>
            <a:r>
              <a:rPr lang="en-GB" dirty="0" err="1" smtClean="0">
                <a:solidFill>
                  <a:schemeClr val="accent2"/>
                </a:solidFill>
              </a:rPr>
              <a:t>Tumor</a:t>
            </a:r>
            <a:r>
              <a:rPr lang="en-GB" dirty="0" smtClean="0">
                <a:solidFill>
                  <a:schemeClr val="accent2"/>
                </a:solidFill>
              </a:rPr>
              <a:t> location is now included in all clinical guidelines</a:t>
            </a:r>
            <a:br>
              <a:rPr lang="en-GB" dirty="0" smtClean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4" descr="Image result for vector map of the worl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44" y="1484313"/>
            <a:ext cx="6287339" cy="450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52" y="2405663"/>
            <a:ext cx="1478708" cy="778786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62" y="2298005"/>
            <a:ext cx="987743" cy="571845"/>
          </a:xfrm>
          <a:prstGeom prst="rect">
            <a:avLst/>
          </a:prstGeom>
          <a:ln w="28575"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3261" r="69885" b="64565"/>
          <a:stretch/>
        </p:blipFill>
        <p:spPr>
          <a:xfrm>
            <a:off x="6380709" y="3625359"/>
            <a:ext cx="1112520" cy="751840"/>
          </a:xfrm>
          <a:prstGeom prst="rect">
            <a:avLst/>
          </a:prstGeom>
          <a:ln w="28575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 bwMode="gray">
          <a:xfrm>
            <a:off x="213711" y="2769216"/>
            <a:ext cx="3661288" cy="3282731"/>
          </a:xfrm>
          <a:prstGeom prst="roundRect">
            <a:avLst>
              <a:gd name="adj" fmla="val 13202"/>
            </a:avLst>
          </a:prstGeom>
          <a:solidFill>
            <a:schemeClr val="bg1">
              <a:alpha val="80000"/>
            </a:schemeClr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 anchorCtr="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US" sz="1600" kern="0" dirty="0" smtClean="0">
                <a:solidFill>
                  <a:srgbClr val="0F69AF"/>
                </a:solidFill>
              </a:rPr>
              <a:t>“</a:t>
            </a:r>
            <a:r>
              <a:rPr lang="en-US" sz="1600" i="1" kern="0" dirty="0" smtClean="0">
                <a:solidFill>
                  <a:srgbClr val="0F69AF"/>
                </a:solidFill>
              </a:rPr>
              <a:t>The strongest evidence for the predictive value of primary tumor sidedness and response to EGFR inhibitors is in the first-line treatment of patients in the phase III CALGB/SWOG 80405 trial</a:t>
            </a:r>
            <a:r>
              <a:rPr lang="is-IS" sz="1600" i="1" kern="0" dirty="0" smtClean="0">
                <a:solidFill>
                  <a:srgbClr val="0F69AF"/>
                </a:solidFill>
              </a:rPr>
              <a:t>… patients with all RAS wild-type, left-sided primary tumors... had longer OS if treated with cetuximab than if treated with bevacizumab...</a:t>
            </a:r>
            <a:r>
              <a:rPr lang="is-IS" sz="1600" kern="0" dirty="0" smtClean="0">
                <a:solidFill>
                  <a:srgbClr val="0F69AF"/>
                </a:solidFill>
              </a:rPr>
              <a:t>”</a:t>
            </a:r>
            <a:r>
              <a:rPr lang="is-IS" sz="1600" kern="0" baseline="30000" dirty="0" smtClean="0">
                <a:solidFill>
                  <a:srgbClr val="0F69AF"/>
                </a:solidFill>
              </a:rPr>
              <a:t>1</a:t>
            </a:r>
            <a:endParaRPr lang="en-US" sz="1600" kern="0" baseline="30000" dirty="0" smtClean="0">
              <a:solidFill>
                <a:srgbClr val="0F69A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gray">
          <a:xfrm>
            <a:off x="5756150" y="502436"/>
            <a:ext cx="2971301" cy="3253263"/>
          </a:xfrm>
          <a:prstGeom prst="roundRect">
            <a:avLst>
              <a:gd name="adj" fmla="val 13202"/>
            </a:avLst>
          </a:prstGeom>
          <a:solidFill>
            <a:schemeClr val="bg1">
              <a:alpha val="80000"/>
            </a:schemeClr>
          </a:solidFill>
          <a:ln w="3810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 anchorCtr="0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n-US" sz="1600" kern="0" dirty="0" smtClean="0">
                <a:solidFill>
                  <a:srgbClr val="149B5F"/>
                </a:solidFill>
              </a:rPr>
              <a:t>“</a:t>
            </a:r>
            <a:r>
              <a:rPr lang="en-US" sz="1600" i="1" kern="0" dirty="0">
                <a:solidFill>
                  <a:srgbClr val="149B5F"/>
                </a:solidFill>
              </a:rPr>
              <a:t>For the treatment of patients with left-sided RAS wt (BRAF wt) </a:t>
            </a:r>
            <a:r>
              <a:rPr lang="en-US" sz="1600" i="1" kern="0" dirty="0" err="1">
                <a:solidFill>
                  <a:srgbClr val="149B5F"/>
                </a:solidFill>
              </a:rPr>
              <a:t>tumours</a:t>
            </a:r>
            <a:r>
              <a:rPr lang="en-US" sz="1600" i="1" kern="0" dirty="0">
                <a:solidFill>
                  <a:srgbClr val="149B5F"/>
                </a:solidFill>
              </a:rPr>
              <a:t> going forward the preferred therapy option for patients would be a chemotherapy doublet plus EGFR antibody therapy, independent of treatment goal, for the majority of </a:t>
            </a:r>
            <a:r>
              <a:rPr lang="en-US" sz="1600" i="1" kern="0" dirty="0" smtClean="0">
                <a:solidFill>
                  <a:srgbClr val="149B5F"/>
                </a:solidFill>
              </a:rPr>
              <a:t>patients</a:t>
            </a:r>
            <a:r>
              <a:rPr lang="is-IS" sz="1600" kern="0" dirty="0" smtClean="0">
                <a:solidFill>
                  <a:srgbClr val="149B5F"/>
                </a:solidFill>
              </a:rPr>
              <a:t>”</a:t>
            </a:r>
            <a:r>
              <a:rPr lang="is-IS" sz="1600" kern="0" baseline="30000" dirty="0" smtClean="0">
                <a:solidFill>
                  <a:srgbClr val="149B5F"/>
                </a:solidFill>
              </a:rPr>
              <a:t>2</a:t>
            </a:r>
            <a:endParaRPr lang="en-US" sz="1600" kern="0" baseline="30000" dirty="0" smtClean="0">
              <a:solidFill>
                <a:srgbClr val="149B5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gray">
          <a:xfrm>
            <a:off x="6918847" y="3962601"/>
            <a:ext cx="1757238" cy="2442269"/>
          </a:xfrm>
          <a:prstGeom prst="roundRect">
            <a:avLst>
              <a:gd name="adj" fmla="val 13202"/>
            </a:avLst>
          </a:prstGeom>
          <a:solidFill>
            <a:schemeClr val="bg1">
              <a:alpha val="80000"/>
            </a:schemeClr>
          </a:solidFill>
          <a:ln w="381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 anchorCtr="0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n-US" sz="1600" kern="0" dirty="0" smtClean="0">
                <a:solidFill>
                  <a:srgbClr val="EB3C96"/>
                </a:solidFill>
              </a:rPr>
              <a:t>Pan-Asia </a:t>
            </a:r>
            <a:r>
              <a:rPr lang="en-US" sz="1600" kern="0" dirty="0">
                <a:solidFill>
                  <a:srgbClr val="EB3C96"/>
                </a:solidFill>
              </a:rPr>
              <a:t>adapted ESMO consensus guidelines expected at ESMO Asia November 2017</a:t>
            </a:r>
            <a:endParaRPr lang="en-US" sz="1600" kern="0" dirty="0" smtClean="0">
              <a:solidFill>
                <a:srgbClr val="EB3C9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60188" y="6150114"/>
            <a:ext cx="5883812" cy="70788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nb-NO" sz="1000" dirty="0" smtClean="0">
                <a:solidFill>
                  <a:srgbClr val="004F9E"/>
                </a:solidFill>
              </a:rPr>
              <a:t>1</a:t>
            </a:r>
            <a:r>
              <a:rPr lang="nb-NO" sz="1000" dirty="0">
                <a:solidFill>
                  <a:srgbClr val="004F9E"/>
                </a:solidFill>
              </a:rPr>
              <a:t>. NCCN guidelines. Colon Cancer Version 2</a:t>
            </a:r>
            <a:r>
              <a:rPr lang="nb-NO" sz="1000" dirty="0" smtClean="0">
                <a:solidFill>
                  <a:srgbClr val="004F9E"/>
                </a:solidFill>
              </a:rPr>
              <a:t>.2017;</a:t>
            </a:r>
            <a:br>
              <a:rPr lang="nb-NO" sz="1000" dirty="0" smtClean="0">
                <a:solidFill>
                  <a:srgbClr val="004F9E"/>
                </a:solidFill>
              </a:rPr>
            </a:br>
            <a:r>
              <a:rPr lang="nb-NO" sz="1000" dirty="0" smtClean="0">
                <a:solidFill>
                  <a:srgbClr val="004F9E"/>
                </a:solidFill>
              </a:rPr>
              <a:t>2. </a:t>
            </a:r>
            <a:r>
              <a:rPr lang="en-GB" sz="1000" dirty="0">
                <a:solidFill>
                  <a:srgbClr val="004F9E"/>
                </a:solidFill>
              </a:rPr>
              <a:t>Arnold D, et al. </a:t>
            </a:r>
            <a:r>
              <a:rPr lang="tr-TR" sz="1000" dirty="0">
                <a:solidFill>
                  <a:srgbClr val="004F9E"/>
                </a:solidFill>
              </a:rPr>
              <a:t>Ann Oncol 2017</a:t>
            </a:r>
            <a:r>
              <a:rPr lang="en-GB" sz="1000" dirty="0">
                <a:solidFill>
                  <a:srgbClr val="004F9E"/>
                </a:solidFill>
              </a:rPr>
              <a:t>;28:1713–1729</a:t>
            </a:r>
            <a:r>
              <a:rPr lang="en-US" sz="1000" dirty="0" smtClean="0">
                <a:solidFill>
                  <a:srgbClr val="004F9E"/>
                </a:solidFill>
              </a:rPr>
              <a:t>;</a:t>
            </a:r>
            <a:br>
              <a:rPr lang="en-US" sz="1000" dirty="0" smtClean="0">
                <a:solidFill>
                  <a:srgbClr val="004F9E"/>
                </a:solidFill>
              </a:rPr>
            </a:br>
            <a:r>
              <a:rPr lang="en-US" sz="1000" dirty="0" smtClean="0">
                <a:solidFill>
                  <a:srgbClr val="004F9E"/>
                </a:solidFill>
              </a:rPr>
              <a:t>3. </a:t>
            </a:r>
            <a:r>
              <a:rPr lang="da-DK" sz="1000" dirty="0" smtClean="0">
                <a:solidFill>
                  <a:srgbClr val="004F9E"/>
                </a:solidFill>
              </a:rPr>
              <a:t>Venook </a:t>
            </a:r>
            <a:r>
              <a:rPr lang="da-DK" sz="1000" dirty="0">
                <a:solidFill>
                  <a:srgbClr val="004F9E"/>
                </a:solidFill>
              </a:rPr>
              <a:t>A, et al  JAMA. 2017;317:2392-2401;</a:t>
            </a:r>
            <a:br>
              <a:rPr lang="da-DK" sz="1000" dirty="0">
                <a:solidFill>
                  <a:srgbClr val="004F9E"/>
                </a:solidFill>
              </a:rPr>
            </a:br>
            <a:r>
              <a:rPr lang="da-DK" sz="1000" dirty="0">
                <a:solidFill>
                  <a:srgbClr val="004F9E"/>
                </a:solidFill>
              </a:rPr>
              <a:t>4. </a:t>
            </a:r>
            <a:r>
              <a:rPr lang="en-US" sz="1000" dirty="0">
                <a:solidFill>
                  <a:srgbClr val="004F9E"/>
                </a:solidFill>
              </a:rPr>
              <a:t>Erbitux </a:t>
            </a:r>
            <a:r>
              <a:rPr lang="en-US" sz="1000" dirty="0" err="1">
                <a:solidFill>
                  <a:srgbClr val="004F9E"/>
                </a:solidFill>
              </a:rPr>
              <a:t>SmPC</a:t>
            </a:r>
            <a:r>
              <a:rPr lang="en-US" sz="1000" dirty="0">
                <a:solidFill>
                  <a:srgbClr val="004F9E"/>
                </a:solidFill>
              </a:rPr>
              <a:t> </a:t>
            </a:r>
            <a:r>
              <a:rPr lang="en-US" sz="1000" dirty="0" smtClean="0">
                <a:solidFill>
                  <a:srgbClr val="004F9E"/>
                </a:solidFill>
              </a:rPr>
              <a:t>June 2014.</a:t>
            </a:r>
            <a:endParaRPr lang="nb-NO" sz="1000" dirty="0">
              <a:solidFill>
                <a:srgbClr val="004F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683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161"/>
            <a:ext cx="94170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CasellaDiTesto 2"/>
          <p:cNvSpPr txBox="1">
            <a:spLocks noChangeArrowheads="1"/>
          </p:cNvSpPr>
          <p:nvPr/>
        </p:nvSpPr>
        <p:spPr bwMode="auto">
          <a:xfrm>
            <a:off x="6659601" y="6453251"/>
            <a:ext cx="19543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Courtesy by V. Heinemann</a:t>
            </a:r>
          </a:p>
        </p:txBody>
      </p:sp>
    </p:spTree>
    <p:extLst>
      <p:ext uri="{BB962C8B-B14F-4D97-AF65-F5344CB8AC3E}">
        <p14:creationId xmlns:p14="http://schemas.microsoft.com/office/powerpoint/2010/main" val="151733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191709" y="2291322"/>
          <a:ext cx="5154215" cy="28127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2334"/>
                <a:gridCol w="1800225"/>
                <a:gridCol w="1821656"/>
              </a:tblGrid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RAS/</a:t>
                      </a:r>
                      <a:r>
                        <a:rPr lang="en-US" sz="1900" b="1" baseline="0" dirty="0" smtClean="0">
                          <a:solidFill>
                            <a:schemeClr val="bg1"/>
                          </a:solidFill>
                        </a:rPr>
                        <a:t>RAF </a:t>
                      </a:r>
                      <a:r>
                        <a:rPr lang="en-US" sz="1900" b="1" baseline="0" dirty="0" err="1" smtClean="0">
                          <a:solidFill>
                            <a:schemeClr val="bg1"/>
                          </a:solidFill>
                        </a:rPr>
                        <a:t>wt</a:t>
                      </a:r>
                      <a:endParaRPr lang="en-US" sz="19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Treatment guidelines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2679">
                <a:tc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ESMO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="1" baseline="30000" dirty="0"/>
                    </a:p>
                  </a:txBody>
                  <a:tcPr marL="68402" marR="684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NCCN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="1" baseline="30000" dirty="0"/>
                    </a:p>
                  </a:txBody>
                  <a:tcPr marL="68402" marR="68402" anchor="ctr"/>
                </a:tc>
              </a:tr>
              <a:tr h="1719477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Left-sided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are Standard</a:t>
                      </a:r>
                      <a:r>
                        <a:rPr lang="en-US" sz="1600" baseline="0" dirty="0" smtClean="0"/>
                        <a:t> of Care in 1st line</a:t>
                      </a:r>
                      <a:endParaRPr lang="en-US" sz="160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 clear preference</a:t>
                      </a:r>
                      <a:r>
                        <a:rPr lang="en-US" sz="1600" baseline="0" dirty="0" smtClean="0"/>
                        <a:t> for EGFR </a:t>
                      </a:r>
                      <a:r>
                        <a:rPr lang="en-US" sz="1600" baseline="0" dirty="0" err="1" smtClean="0"/>
                        <a:t>mAbs</a:t>
                      </a:r>
                      <a:r>
                        <a:rPr lang="en-US" sz="1600" baseline="0" dirty="0" smtClean="0"/>
                        <a:t> or bevacizumab in 1st line</a:t>
                      </a:r>
                      <a:endParaRPr lang="en-US" sz="1600" dirty="0"/>
                    </a:p>
                  </a:txBody>
                  <a:tcPr marL="68402" marR="68402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115372"/>
            <a:ext cx="8208169" cy="941505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Tumor location is key driver of treatment decisions for patients </a:t>
            </a:r>
            <a:br>
              <a:rPr lang="en-GB" dirty="0" smtClean="0">
                <a:solidFill>
                  <a:schemeClr val="accent2"/>
                </a:solidFill>
              </a:rPr>
            </a:br>
            <a:r>
              <a:rPr lang="en-GB" dirty="0" smtClean="0">
                <a:solidFill>
                  <a:schemeClr val="accent2"/>
                </a:solidFill>
              </a:rPr>
              <a:t>with RAS </a:t>
            </a:r>
            <a:r>
              <a:rPr lang="en-GB" dirty="0" err="1">
                <a:solidFill>
                  <a:schemeClr val="accent2"/>
                </a:solidFill>
              </a:rPr>
              <a:t>wt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smtClean="0">
                <a:solidFill>
                  <a:schemeClr val="accent2"/>
                </a:solidFill>
              </a:rPr>
              <a:t>mCRC: Left-sided </a:t>
            </a:r>
            <a:r>
              <a:rPr lang="en-GB" dirty="0" err="1" smtClean="0">
                <a:solidFill>
                  <a:schemeClr val="accent2"/>
                </a:solidFill>
              </a:rPr>
              <a:t>tumors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0188" y="6304002"/>
            <a:ext cx="5883812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 defTabSz="914400"/>
            <a:r>
              <a:rPr lang="nb-NO" sz="1000" dirty="0">
                <a:solidFill>
                  <a:srgbClr val="004F9E"/>
                </a:solidFill>
                <a:latin typeface="Verdana"/>
              </a:rPr>
              <a:t>1. 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Arnold D, et al. </a:t>
            </a:r>
            <a:r>
              <a:rPr lang="tr-TR" sz="1000" dirty="0">
                <a:solidFill>
                  <a:srgbClr val="004F9E"/>
                </a:solidFill>
                <a:latin typeface="Verdana"/>
              </a:rPr>
              <a:t>Ann Oncol 2017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;28:1713–1729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;</a:t>
            </a:r>
            <a:br>
              <a:rPr lang="en-US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2. 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NCCN guidelines. Colon Cancer Version 2.2017;</a:t>
            </a:r>
            <a:br>
              <a:rPr lang="nb-NO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Table modified from 3.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Grothey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A, et al. WCGC 2017 (oral presentation).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5345907" y="2291327"/>
          <a:ext cx="3436144" cy="27781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8072"/>
                <a:gridCol w="1718072"/>
              </a:tblGrid>
              <a:tr h="63597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WCGC 2017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Practice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>
                    <a:solidFill>
                      <a:schemeClr val="accent1"/>
                    </a:solidFill>
                  </a:tcPr>
                </a:tc>
              </a:tr>
              <a:tr h="4226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Axel Grothey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b="1" baseline="30000" dirty="0"/>
                    </a:p>
                  </a:txBody>
                  <a:tcPr marL="68402" marR="684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Scott Kopetz</a:t>
                      </a:r>
                      <a:endParaRPr lang="en-US" sz="1600" b="1" dirty="0"/>
                    </a:p>
                  </a:txBody>
                  <a:tcPr marL="68402" marR="68402" anchor="ctr"/>
                </a:tc>
              </a:tr>
              <a:tr h="1719477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are </a:t>
                      </a:r>
                      <a:r>
                        <a:rPr lang="en-US" sz="1600" baseline="0" dirty="0" smtClean="0"/>
                        <a:t>preferred, bevacizumab can be used in select patients in 1st line</a:t>
                      </a:r>
                      <a:endParaRPr lang="en-US" sz="1600" b="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are preferred</a:t>
                      </a:r>
                      <a:r>
                        <a:rPr lang="en-US" sz="1600" baseline="0" dirty="0" smtClean="0"/>
                        <a:t> after</a:t>
                      </a:r>
                      <a:r>
                        <a:rPr lang="en-US" sz="1600" dirty="0" smtClean="0"/>
                        <a:t> discussion with patient</a:t>
                      </a:r>
                      <a:endParaRPr lang="en-US" sz="1600" b="0" dirty="0"/>
                    </a:p>
                  </a:txBody>
                  <a:tcPr marL="68402" marR="6840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5165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467917" y="2225686"/>
          <a:ext cx="4924902" cy="27433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634"/>
                <a:gridCol w="1641634"/>
                <a:gridCol w="1641634"/>
              </a:tblGrid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RAS/</a:t>
                      </a:r>
                      <a:r>
                        <a:rPr lang="en-US" sz="1900" b="1" baseline="0" dirty="0" smtClean="0">
                          <a:solidFill>
                            <a:schemeClr val="bg1"/>
                          </a:solidFill>
                        </a:rPr>
                        <a:t>RAF </a:t>
                      </a:r>
                      <a:r>
                        <a:rPr lang="en-US" sz="1900" b="1" baseline="0" dirty="0" err="1" smtClean="0">
                          <a:solidFill>
                            <a:schemeClr val="bg1"/>
                          </a:solidFill>
                        </a:rPr>
                        <a:t>wt</a:t>
                      </a:r>
                      <a:endParaRPr lang="en-US" sz="19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Treatment guidelines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ESMO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="1" baseline="3000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NCCN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="1" baseline="30000" dirty="0"/>
                    </a:p>
                  </a:txBody>
                  <a:tcPr marL="68402" marR="68402"/>
                </a:tc>
              </a:tr>
              <a:tr h="1691759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chemeClr val="bg1"/>
                          </a:solidFill>
                        </a:rPr>
                        <a:t>Right-sided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can be considered in first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line if response is goal</a:t>
                      </a:r>
                      <a:endParaRPr lang="en-US" sz="160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in 1st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line and potentially</a:t>
                      </a:r>
                      <a:r>
                        <a:rPr lang="en-US" sz="1600" baseline="0" dirty="0" smtClean="0"/>
                        <a:t> not in any line</a:t>
                      </a:r>
                      <a:endParaRPr lang="en-US" sz="1600" dirty="0"/>
                    </a:p>
                  </a:txBody>
                  <a:tcPr marL="68402" marR="68402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54" y="115332"/>
            <a:ext cx="8208169" cy="94150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Tumor location is key driver of treatment decisions for patients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with RAS </a:t>
            </a:r>
            <a:r>
              <a:rPr lang="en-GB" dirty="0" err="1">
                <a:solidFill>
                  <a:schemeClr val="accent2"/>
                </a:solidFill>
              </a:rPr>
              <a:t>wt</a:t>
            </a:r>
            <a:r>
              <a:rPr lang="en-GB" dirty="0">
                <a:solidFill>
                  <a:schemeClr val="accent2"/>
                </a:solidFill>
              </a:rPr>
              <a:t> mCRC: </a:t>
            </a:r>
            <a:r>
              <a:rPr lang="en-GB" dirty="0" smtClean="0">
                <a:solidFill>
                  <a:schemeClr val="accent2"/>
                </a:solidFill>
              </a:rPr>
              <a:t>Right-sided </a:t>
            </a:r>
            <a:r>
              <a:rPr lang="en-GB" dirty="0" err="1">
                <a:solidFill>
                  <a:schemeClr val="accent2"/>
                </a:solidFill>
              </a:rPr>
              <a:t>tumors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0188" y="6304002"/>
            <a:ext cx="5883812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600" indent="-228600" algn="r" defTabSz="914400">
              <a:buFontTx/>
              <a:buAutoNum type="arabicPeriod"/>
            </a:pPr>
            <a:r>
              <a:rPr lang="en-GB" sz="1000" dirty="0">
                <a:solidFill>
                  <a:srgbClr val="004F9E"/>
                </a:solidFill>
                <a:latin typeface="Verdana"/>
              </a:rPr>
              <a:t>Arnold D, et al. </a:t>
            </a:r>
            <a:r>
              <a:rPr lang="tr-TR" sz="1000" dirty="0">
                <a:solidFill>
                  <a:srgbClr val="004F9E"/>
                </a:solidFill>
                <a:latin typeface="Verdana"/>
              </a:rPr>
              <a:t>Ann Oncol 2017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;28:1713–1729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; </a:t>
            </a:r>
          </a:p>
          <a:p>
            <a:pPr marL="228600" indent="-228600" algn="r" defTabSz="914400">
              <a:buFontTx/>
              <a:buAutoNum type="arabicPeriod"/>
            </a:pPr>
            <a:r>
              <a:rPr lang="nb-NO" sz="1000" dirty="0">
                <a:solidFill>
                  <a:srgbClr val="004F9E"/>
                </a:solidFill>
                <a:latin typeface="Verdana"/>
              </a:rPr>
              <a:t>NCCN guidelines. Colon Cancer Version 2.2017;</a:t>
            </a:r>
            <a:br>
              <a:rPr lang="nb-NO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Table modified from 3.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Grothey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A, et al. WCGC 2017 (oral presentation)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5392819" y="2225677"/>
          <a:ext cx="3283268" cy="3291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634"/>
                <a:gridCol w="1641634"/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WCGC 2017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Practice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>
                    <a:solidFill>
                      <a:schemeClr val="accent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Axel Grothey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b="1" baseline="3000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Scott Kopetz</a:t>
                      </a:r>
                      <a:endParaRPr lang="en-US" sz="1600" b="1" dirty="0"/>
                    </a:p>
                  </a:txBody>
                  <a:tcPr marL="68402" marR="68402"/>
                </a:tc>
              </a:tr>
              <a:tr h="2286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in 1</a:t>
                      </a:r>
                      <a:r>
                        <a:rPr lang="en-US" sz="1600" baseline="0" dirty="0" smtClean="0"/>
                        <a:t>st </a:t>
                      </a:r>
                      <a:r>
                        <a:rPr lang="en-US" sz="1600" dirty="0" smtClean="0"/>
                        <a:t>line (if response is goal, consider triplet), but allow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baseline="0" dirty="0" smtClean="0"/>
                        <a:t> in later line</a:t>
                      </a:r>
                      <a:endParaRPr lang="en-US" sz="1600" b="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in 1st line, but allow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in later line</a:t>
                      </a:r>
                      <a:endParaRPr lang="en-US" sz="1600" b="0" dirty="0"/>
                    </a:p>
                  </a:txBody>
                  <a:tcPr marL="68402" marR="6840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3142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1194" y="6489087"/>
            <a:ext cx="6539229" cy="216172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04F9E"/>
                </a:solidFill>
              </a:rPr>
              <a:t>Van </a:t>
            </a:r>
            <a:r>
              <a:rPr lang="en-US" dirty="0" err="1">
                <a:solidFill>
                  <a:srgbClr val="004F9E"/>
                </a:solidFill>
              </a:rPr>
              <a:t>Cutsem</a:t>
            </a:r>
            <a:r>
              <a:rPr lang="en-US" dirty="0">
                <a:solidFill>
                  <a:srgbClr val="004F9E"/>
                </a:solidFill>
              </a:rPr>
              <a:t> E. WCGC 2017 oral </a:t>
            </a:r>
            <a:r>
              <a:rPr lang="en-US" dirty="0" smtClean="0">
                <a:solidFill>
                  <a:srgbClr val="004F9E"/>
                </a:solidFill>
              </a:rPr>
              <a:t>presentation.</a:t>
            </a:r>
            <a:endParaRPr lang="en-GB" dirty="0">
              <a:solidFill>
                <a:srgbClr val="50329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67916" y="1296300"/>
          <a:ext cx="7886700" cy="65984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1849"/>
                <a:gridCol w="1498578"/>
                <a:gridCol w="4196273"/>
              </a:tblGrid>
              <a:tr h="7010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Goal/condition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Molecular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Preferred 1</a:t>
                      </a:r>
                      <a:r>
                        <a:rPr lang="en-GB" sz="2000" baseline="0" dirty="0" smtClean="0"/>
                        <a:t>st </a:t>
                      </a:r>
                      <a:r>
                        <a:rPr lang="en-GB" sz="2000" dirty="0" smtClean="0"/>
                        <a:t>line</a:t>
                      </a:r>
                      <a:r>
                        <a:rPr lang="en-GB" sz="2000" baseline="0" dirty="0" smtClean="0"/>
                        <a:t> regimen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1310640">
                <a:tc rowSpan="3">
                  <a:txBody>
                    <a:bodyPr/>
                    <a:lstStyle/>
                    <a:p>
                      <a:r>
                        <a:rPr lang="en-GB" sz="2000" dirty="0" err="1" smtClean="0"/>
                        <a:t>Cytoreduction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All WT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Left: Doublet/EGFR</a:t>
                      </a:r>
                    </a:p>
                    <a:p>
                      <a:r>
                        <a:rPr lang="en-GB" sz="2000" dirty="0" smtClean="0"/>
                        <a:t>Right: FOLFOX/</a:t>
                      </a:r>
                      <a:r>
                        <a:rPr lang="en-GB" sz="2000" dirty="0" err="1" smtClean="0"/>
                        <a:t>beva</a:t>
                      </a:r>
                      <a:r>
                        <a:rPr lang="en-GB" sz="2000" dirty="0" smtClean="0"/>
                        <a:t> or FOLFOXIRI/</a:t>
                      </a:r>
                      <a:r>
                        <a:rPr lang="en-GB" sz="2000" dirty="0" err="1" smtClean="0"/>
                        <a:t>beva</a:t>
                      </a:r>
                      <a:r>
                        <a:rPr lang="en-GB" sz="2000" dirty="0" smtClean="0"/>
                        <a:t> or doublet/EGFR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RAS </a:t>
                      </a:r>
                      <a:r>
                        <a:rPr lang="en-GB" sz="2000" dirty="0" err="1" smtClean="0"/>
                        <a:t>mut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FOLFOX/</a:t>
                      </a:r>
                      <a:r>
                        <a:rPr lang="en-GB" sz="2000" dirty="0" err="1" smtClean="0"/>
                        <a:t>beva</a:t>
                      </a:r>
                      <a:r>
                        <a:rPr lang="en-GB" sz="2000" dirty="0" smtClean="0"/>
                        <a:t> or FOLFOXIRI/</a:t>
                      </a:r>
                      <a:r>
                        <a:rPr lang="en-GB" sz="2000" dirty="0" err="1" smtClean="0"/>
                        <a:t>beva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BRAF </a:t>
                      </a:r>
                      <a:r>
                        <a:rPr lang="en-GB" sz="2000" dirty="0" err="1" smtClean="0"/>
                        <a:t>mut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FOLFOXIRI/</a:t>
                      </a:r>
                      <a:r>
                        <a:rPr lang="en-GB" sz="2000" dirty="0" err="1" smtClean="0"/>
                        <a:t>beva</a:t>
                      </a:r>
                      <a:r>
                        <a:rPr lang="en-GB" sz="2000" dirty="0" smtClean="0"/>
                        <a:t> or doublet/</a:t>
                      </a:r>
                      <a:r>
                        <a:rPr lang="en-GB" sz="2000" dirty="0" err="1" smtClean="0"/>
                        <a:t>beva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742709">
                <a:tc rowSpan="3">
                  <a:txBody>
                    <a:bodyPr/>
                    <a:lstStyle/>
                    <a:p>
                      <a:r>
                        <a:rPr lang="en-GB" sz="2000" dirty="0" smtClean="0"/>
                        <a:t>Disease stabilization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All WT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Left: Doublet/EGFR</a:t>
                      </a:r>
                    </a:p>
                    <a:p>
                      <a:r>
                        <a:rPr lang="en-GB" sz="2000" dirty="0" smtClean="0"/>
                        <a:t>Right:</a:t>
                      </a:r>
                      <a:r>
                        <a:rPr lang="en-GB" sz="2000" baseline="0" dirty="0" smtClean="0"/>
                        <a:t> Doublet/</a:t>
                      </a:r>
                      <a:r>
                        <a:rPr lang="en-GB" sz="2000" baseline="0" dirty="0" err="1" smtClean="0"/>
                        <a:t>beva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4303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RAS </a:t>
                      </a:r>
                      <a:r>
                        <a:rPr lang="en-GB" sz="2000" dirty="0" err="1" smtClean="0"/>
                        <a:t>mut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Doublet/</a:t>
                      </a:r>
                      <a:r>
                        <a:rPr lang="en-GB" sz="2000" dirty="0" err="1" smtClean="0"/>
                        <a:t>beva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BRAF </a:t>
                      </a:r>
                      <a:r>
                        <a:rPr lang="en-GB" sz="2000" dirty="0" err="1" smtClean="0"/>
                        <a:t>mut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Doublet/</a:t>
                      </a:r>
                      <a:r>
                        <a:rPr lang="en-GB" sz="2000" dirty="0" err="1" smtClean="0"/>
                        <a:t>beva</a:t>
                      </a:r>
                      <a:r>
                        <a:rPr lang="en-GB" sz="2000" dirty="0" smtClean="0"/>
                        <a:t> or FOLFOXIRI/</a:t>
                      </a:r>
                      <a:r>
                        <a:rPr lang="en-GB" sz="2000" dirty="0" err="1" smtClean="0"/>
                        <a:t>beva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13106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“Frail” or chosen sequential treatment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No BRAF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/>
                        <a:t>Capecitabine</a:t>
                      </a:r>
                      <a:r>
                        <a:rPr lang="en-GB" sz="2000" dirty="0" smtClean="0"/>
                        <a:t>/</a:t>
                      </a:r>
                      <a:r>
                        <a:rPr lang="en-GB" sz="2000" dirty="0" err="1" smtClean="0"/>
                        <a:t>beva</a:t>
                      </a:r>
                      <a:endParaRPr lang="en-US" sz="20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>
            <a:no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ESMO: RAS testing and </a:t>
            </a:r>
            <a:r>
              <a:rPr lang="en-GB" sz="2000" b="1" dirty="0" err="1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tumor</a:t>
            </a:r>
            <a:r>
              <a:rPr lang="en-GB" sz="2000" b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 location are integral </a:t>
            </a:r>
            <a:r>
              <a:rPr lang="en-GB" sz="2000" b="1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to </a:t>
            </a:r>
            <a:r>
              <a:rPr lang="en-GB" sz="2000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1</a:t>
            </a:r>
            <a:r>
              <a:rPr lang="en-GB" sz="2000" b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st </a:t>
            </a:r>
            <a:r>
              <a:rPr lang="en-GB" sz="2000" b="1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line treatment </a:t>
            </a:r>
            <a:r>
              <a:rPr lang="en-GB" sz="2000" b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GB" sz="2000" b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GB" sz="2000" b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decision-making </a:t>
            </a:r>
            <a:endParaRPr lang="en-GB" sz="2000" b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16" y="6110347"/>
            <a:ext cx="1371640" cy="5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363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2" y="914400"/>
            <a:ext cx="9125201" cy="5943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2900" y="114302"/>
            <a:ext cx="2209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2700">
                <a:solidFill>
                  <a:srgbClr val="FF0000"/>
                </a:solidFill>
                <a:latin typeface="Calibri"/>
              </a:rPr>
              <a:t>LG AIOM 2017</a:t>
            </a:r>
          </a:p>
        </p:txBody>
      </p:sp>
    </p:spTree>
    <p:extLst>
      <p:ext uri="{BB962C8B-B14F-4D97-AF65-F5344CB8AC3E}">
        <p14:creationId xmlns:p14="http://schemas.microsoft.com/office/powerpoint/2010/main" val="381010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9500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1143000"/>
            <a:ext cx="1713429" cy="457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60" y="5886451"/>
            <a:ext cx="3522519" cy="8001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"/>
          <a:stretch/>
        </p:blipFill>
        <p:spPr>
          <a:xfrm>
            <a:off x="7315241" y="1143057"/>
            <a:ext cx="1485899" cy="40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1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300" y="1501573"/>
            <a:ext cx="8353425" cy="110784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456938"/>
            <a:r>
              <a:rPr lang="en-GB" sz="2400" b="1" dirty="0">
                <a:solidFill>
                  <a:srgbClr val="000090"/>
                </a:solidFill>
                <a:latin typeface="Calibri"/>
              </a:rPr>
              <a:t>Sidedness influences prognosis in stage III but not in stage II colon cancer patients receiving an adjuvant therapy. </a:t>
            </a:r>
          </a:p>
          <a:p>
            <a:pPr algn="ctr" defTabSz="456938"/>
            <a:r>
              <a:rPr lang="en-GB" b="1" dirty="0" smtClean="0">
                <a:solidFill>
                  <a:srgbClr val="000090"/>
                </a:solidFill>
                <a:latin typeface="Calibri"/>
              </a:rPr>
              <a:t>A </a:t>
            </a:r>
            <a:r>
              <a:rPr lang="en-GB" b="1" dirty="0">
                <a:solidFill>
                  <a:srgbClr val="000090"/>
                </a:solidFill>
                <a:latin typeface="Calibri"/>
              </a:rPr>
              <a:t>GISCAD analysis from three randomized trials including 5234 patients.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 </a:t>
            </a:r>
          </a:p>
        </p:txBody>
      </p:sp>
      <p:sp>
        <p:nvSpPr>
          <p:cNvPr id="4" name="Rettangolo 1"/>
          <p:cNvSpPr>
            <a:spLocks noChangeArrowheads="1"/>
          </p:cNvSpPr>
          <p:nvPr/>
        </p:nvSpPr>
        <p:spPr bwMode="auto">
          <a:xfrm>
            <a:off x="2597957" y="4314825"/>
            <a:ext cx="3763948" cy="39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2" tIns="45646" rIns="91292" bIns="45646">
            <a:spAutoFit/>
          </a:bodyPr>
          <a:lstStyle/>
          <a:p>
            <a:pPr algn="ctr" defTabSz="456938"/>
            <a:r>
              <a:rPr lang="en-US" sz="2000" b="1" dirty="0">
                <a:solidFill>
                  <a:srgbClr val="000090"/>
                </a:solidFill>
                <a:latin typeface="Calibri" charset="0"/>
              </a:rPr>
              <a:t>on behalf of GISCAD investigators</a:t>
            </a:r>
            <a:endParaRPr lang="it-IT" sz="2000" b="1" dirty="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5" name="Picture 7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10860" r="63547" b="82069"/>
          <a:stretch>
            <a:fillRect/>
          </a:stretch>
        </p:blipFill>
        <p:spPr bwMode="auto">
          <a:xfrm>
            <a:off x="3465651" y="5437613"/>
            <a:ext cx="24130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622300" y="3860864"/>
            <a:ext cx="8053388" cy="70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2" tIns="45646" rIns="91292" bIns="45646">
            <a:spAutoFit/>
          </a:bodyPr>
          <a:lstStyle/>
          <a:p>
            <a:pPr algn="ctr" defTabSz="456938"/>
            <a:r>
              <a:rPr lang="en-US" sz="2000" b="1" u="sng" dirty="0">
                <a:solidFill>
                  <a:srgbClr val="000090"/>
                </a:solidFill>
                <a:latin typeface="Calibri" charset="0"/>
                <a:cs typeface="Arial" charset="0"/>
              </a:rPr>
              <a:t>S. Cascinu</a:t>
            </a:r>
            <a:r>
              <a:rPr lang="en-US" sz="2000" b="1" dirty="0">
                <a:solidFill>
                  <a:srgbClr val="000090"/>
                </a:solidFill>
                <a:latin typeface="Calibri" charset="0"/>
                <a:cs typeface="Arial" charset="0"/>
              </a:rPr>
              <a:t>,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,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D.Poli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, A. Zaniboni,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R.Labianca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,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A.Sobrero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,</a:t>
            </a:r>
            <a:r>
              <a:rPr lang="it-IT" sz="2000" b="1" baseline="30000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V. Torri</a:t>
            </a:r>
          </a:p>
          <a:p>
            <a:pPr algn="ctr" defTabSz="456938"/>
            <a:endParaRPr lang="en-US" sz="2000" b="1" dirty="0">
              <a:solidFill>
                <a:srgbClr val="00009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6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315328"/>
              </p:ext>
            </p:extLst>
          </p:nvPr>
        </p:nvGraphicFramePr>
        <p:xfrm>
          <a:off x="92147" y="1560787"/>
          <a:ext cx="9051925" cy="508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Documento" r:id="rId3" imgW="9690100" imgH="5270500" progId="Word.Document.12">
                  <p:embed/>
                </p:oleObj>
              </mc:Choice>
              <mc:Fallback>
                <p:oleObj name="Documento" r:id="rId3" imgW="9690100" imgH="527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147" y="1560787"/>
                        <a:ext cx="9051925" cy="5087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1"/>
          <p:cNvSpPr txBox="1">
            <a:spLocks/>
          </p:cNvSpPr>
          <p:nvPr/>
        </p:nvSpPr>
        <p:spPr>
          <a:xfrm>
            <a:off x="216583" y="270460"/>
            <a:ext cx="4791173" cy="1054733"/>
          </a:xfrm>
          <a:prstGeom prst="rect">
            <a:avLst/>
          </a:prstGeom>
          <a:solidFill>
            <a:srgbClr val="C6D9F1"/>
          </a:solidFill>
          <a:ln>
            <a:solidFill>
              <a:srgbClr val="4F81BD"/>
            </a:solidFill>
          </a:ln>
        </p:spPr>
        <p:txBody>
          <a:bodyPr lIns="91292" tIns="45646" rIns="91292" bIns="45646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0090"/>
                </a:solidFill>
                <a:latin typeface="Calibri"/>
              </a:rPr>
              <a:t>Patient </a:t>
            </a:r>
          </a:p>
          <a:p>
            <a:r>
              <a:rPr lang="en-GB" sz="3600" b="1" dirty="0">
                <a:solidFill>
                  <a:srgbClr val="000090"/>
                </a:solidFill>
                <a:latin typeface="Calibri"/>
              </a:rPr>
              <a:t>characteristics</a:t>
            </a: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150469"/>
              </p:ext>
            </p:extLst>
          </p:nvPr>
        </p:nvGraphicFramePr>
        <p:xfrm>
          <a:off x="3716511" y="255754"/>
          <a:ext cx="6858000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Documento" r:id="rId5" imgW="9702800" imgH="1714500" progId="Word.Document.12">
                  <p:embed/>
                </p:oleObj>
              </mc:Choice>
              <mc:Fallback>
                <p:oleObj name="Documento" r:id="rId5" imgW="9702800" imgH="171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16511" y="255754"/>
                        <a:ext cx="6858000" cy="121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537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b="1" dirty="0" smtClean="0">
                <a:solidFill>
                  <a:srgbClr val="000090"/>
                </a:solidFill>
              </a:rPr>
              <a:t>“</a:t>
            </a:r>
            <a:r>
              <a:rPr lang="it-IT" b="1" dirty="0" err="1" smtClean="0">
                <a:solidFill>
                  <a:srgbClr val="000090"/>
                </a:solidFill>
              </a:rPr>
              <a:t>Summarizing</a:t>
            </a:r>
            <a:r>
              <a:rPr lang="it-IT" b="1" dirty="0" smtClean="0">
                <a:solidFill>
                  <a:srgbClr val="000090"/>
                </a:solidFill>
              </a:rPr>
              <a:t>” </a:t>
            </a:r>
            <a:r>
              <a:rPr lang="it-IT" b="1" dirty="0" err="1" smtClean="0">
                <a:solidFill>
                  <a:srgbClr val="000090"/>
                </a:solidFill>
              </a:rPr>
              <a:t>results</a:t>
            </a:r>
            <a:endParaRPr lang="it-IT" b="1" dirty="0">
              <a:solidFill>
                <a:srgbClr val="000090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370885"/>
              </p:ext>
            </p:extLst>
          </p:nvPr>
        </p:nvGraphicFramePr>
        <p:xfrm>
          <a:off x="457203" y="2206011"/>
          <a:ext cx="826412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618"/>
                <a:gridCol w="1897270"/>
                <a:gridCol w="1866669"/>
                <a:gridCol w="1759565"/>
              </a:tblGrid>
              <a:tr h="579120">
                <a:tc>
                  <a:txBody>
                    <a:bodyPr/>
                    <a:lstStyle/>
                    <a:p>
                      <a:pPr algn="ctr"/>
                      <a:endParaRPr lang="it-IT" sz="32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DFS</a:t>
                      </a:r>
                      <a:endParaRPr lang="it-IT" sz="32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PPS</a:t>
                      </a:r>
                      <a:endParaRPr lang="it-IT" sz="32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/>
                        <a:t>OS</a:t>
                      </a:r>
                      <a:endParaRPr lang="it-IT" sz="32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All</a:t>
                      </a:r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population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L=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R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L&gt;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R</a:t>
                      </a:r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*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L&gt;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R</a:t>
                      </a:r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*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Stage III 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L&gt;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R</a:t>
                      </a:r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*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L&gt;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R</a:t>
                      </a:r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*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L&gt;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R</a:t>
                      </a:r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*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Stage II 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L&lt;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R</a:t>
                      </a:r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*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L≥R^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solidFill>
                            <a:srgbClr val="000090"/>
                          </a:solidFill>
                        </a:rPr>
                        <a:t>L=</a:t>
                      </a:r>
                      <a:r>
                        <a:rPr lang="it-IT" sz="3200" b="1" dirty="0" err="1" smtClean="0">
                          <a:solidFill>
                            <a:srgbClr val="000090"/>
                          </a:solidFill>
                        </a:rPr>
                        <a:t>R</a:t>
                      </a:r>
                      <a:endParaRPr lang="it-IT" sz="32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59004" y="4712255"/>
            <a:ext cx="5737712" cy="369182"/>
          </a:xfrm>
          <a:prstGeom prst="rect">
            <a:avLst/>
          </a:prstGeom>
          <a:noFill/>
        </p:spPr>
        <p:txBody>
          <a:bodyPr wrap="square" lIns="91292" tIns="45646" rIns="91292" bIns="45646" rtlCol="0">
            <a:spAutoFit/>
          </a:bodyPr>
          <a:lstStyle/>
          <a:p>
            <a:pPr defTabSz="456938"/>
            <a:r>
              <a:rPr lang="it-IT" b="1" dirty="0" smtClean="0">
                <a:solidFill>
                  <a:srgbClr val="000090"/>
                </a:solidFill>
                <a:latin typeface="Calibri"/>
              </a:rPr>
              <a:t>* </a:t>
            </a:r>
            <a:r>
              <a:rPr lang="it-IT" b="1" dirty="0" err="1" smtClean="0">
                <a:solidFill>
                  <a:srgbClr val="000090"/>
                </a:solidFill>
                <a:latin typeface="Calibri"/>
              </a:rPr>
              <a:t>Statistically</a:t>
            </a:r>
            <a:r>
              <a:rPr lang="it-IT" b="1" dirty="0" smtClean="0">
                <a:solidFill>
                  <a:srgbClr val="000090"/>
                </a:solidFill>
                <a:latin typeface="Calibri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alibri"/>
              </a:rPr>
              <a:t>significant</a:t>
            </a:r>
            <a:r>
              <a:rPr lang="it-IT" b="1" dirty="0" smtClean="0">
                <a:solidFill>
                  <a:srgbClr val="000090"/>
                </a:solidFill>
                <a:latin typeface="Calibri"/>
              </a:rPr>
              <a:t>; ^ trend </a:t>
            </a:r>
            <a:r>
              <a:rPr lang="it-IT" b="1" dirty="0" err="1" smtClean="0">
                <a:solidFill>
                  <a:srgbClr val="000090"/>
                </a:solidFill>
                <a:latin typeface="Calibri"/>
              </a:rPr>
              <a:t>towards</a:t>
            </a:r>
            <a:r>
              <a:rPr lang="it-IT" b="1" dirty="0" smtClean="0">
                <a:solidFill>
                  <a:srgbClr val="000090"/>
                </a:solidFill>
                <a:latin typeface="Calibri"/>
              </a:rPr>
              <a:t> an </a:t>
            </a:r>
            <a:r>
              <a:rPr lang="it-IT" b="1" dirty="0" err="1" smtClean="0">
                <a:solidFill>
                  <a:srgbClr val="000090"/>
                </a:solidFill>
                <a:latin typeface="Calibri"/>
              </a:rPr>
              <a:t>advantage</a:t>
            </a:r>
            <a:endParaRPr lang="it-IT" b="1" dirty="0">
              <a:solidFill>
                <a:srgbClr val="00009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87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71977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35618"/>
            <a:ext cx="8300127" cy="54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39" y="2203120"/>
            <a:ext cx="4311637" cy="4311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gray">
          <a:xfrm>
            <a:off x="9372708" y="2185399"/>
            <a:ext cx="821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80000" indent="-180000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Font typeface="Wingdings" panose="05000000000000000000" pitchFamily="2" charset="2"/>
              <a:buChar char=""/>
            </a:pPr>
            <a:endParaRPr lang="en-US" sz="1400" dirty="0">
              <a:solidFill>
                <a:srgbClr val="00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672" y="1589123"/>
            <a:ext cx="1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FFFFFF"/>
                </a:solidFill>
                <a:latin typeface="Verdana"/>
              </a:rPr>
              <a:t>Clinical decision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66561" y="1789136"/>
            <a:ext cx="3947838" cy="5039173"/>
            <a:chOff x="1950669" y="2387847"/>
            <a:chExt cx="4215610" cy="4994830"/>
          </a:xfrm>
          <a:noFill/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0279" y="2387847"/>
              <a:ext cx="2286000" cy="3968496"/>
            </a:xfrm>
            <a:prstGeom prst="rect">
              <a:avLst/>
            </a:prstGeom>
            <a:grpFill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0669" y="2436310"/>
              <a:ext cx="3438143" cy="3352800"/>
            </a:xfrm>
            <a:prstGeom prst="rect">
              <a:avLst/>
            </a:prstGeom>
            <a:grpFill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0977" y="5282605"/>
              <a:ext cx="954024" cy="2100072"/>
            </a:xfrm>
            <a:prstGeom prst="rect">
              <a:avLst/>
            </a:prstGeom>
            <a:grpFill/>
          </p:spPr>
        </p:pic>
      </p:grpSp>
      <p:sp>
        <p:nvSpPr>
          <p:cNvPr id="12" name="TextBox 11"/>
          <p:cNvSpPr txBox="1"/>
          <p:nvPr/>
        </p:nvSpPr>
        <p:spPr bwMode="gray">
          <a:xfrm>
            <a:off x="4274256" y="3868850"/>
            <a:ext cx="63994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sz="1600" b="1" dirty="0">
                <a:solidFill>
                  <a:srgbClr val="FFFFFF"/>
                </a:solidFill>
                <a:latin typeface="Verdana"/>
                <a:ea typeface="Arial" charset="0"/>
                <a:cs typeface="Arial" charset="0"/>
              </a:rPr>
              <a:t>Tumor burden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3602874" y="4834087"/>
            <a:ext cx="146900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endParaRPr lang="en-US" sz="1400" b="1" dirty="0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gray">
          <a:xfrm>
            <a:off x="-12705" y="1266045"/>
            <a:ext cx="9156707" cy="5612283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</a:pPr>
            <a:endParaRPr lang="en-GB" sz="1400" kern="0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4995607" y="4358945"/>
            <a:ext cx="2053016" cy="1429215"/>
            <a:chOff x="6583632" y="4876428"/>
            <a:chExt cx="2737354" cy="1429215"/>
          </a:xfrm>
        </p:grpSpPr>
        <p:sp>
          <p:nvSpPr>
            <p:cNvPr id="33" name="Rectangle 32"/>
            <p:cNvSpPr/>
            <p:nvPr/>
          </p:nvSpPr>
          <p:spPr>
            <a:xfrm>
              <a:off x="6583632" y="4876428"/>
              <a:ext cx="27373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US" sz="2000" b="1" dirty="0">
                  <a:solidFill>
                    <a:srgbClr val="EB3C96"/>
                  </a:solidFill>
                  <a:latin typeface="Verdana"/>
                  <a:ea typeface="Arial" charset="0"/>
                  <a:cs typeface="Arial" charset="0"/>
                </a:rPr>
                <a:t>Complex tumor Biology</a:t>
              </a:r>
              <a:r>
                <a:rPr lang="en-US" sz="2000" b="1" baseline="30000" dirty="0">
                  <a:solidFill>
                    <a:srgbClr val="EB3C96"/>
                  </a:solidFill>
                  <a:latin typeface="Verdana"/>
                  <a:ea typeface="Arial" charset="0"/>
                  <a:cs typeface="Arial" charset="0"/>
                </a:rPr>
                <a:t>3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170569" y="5566261"/>
              <a:ext cx="1515340" cy="739382"/>
              <a:chOff x="10039940" y="2752580"/>
              <a:chExt cx="1515340" cy="739382"/>
            </a:xfrm>
          </p:grpSpPr>
          <p:sp>
            <p:nvSpPr>
              <p:cNvPr id="38" name="TextBox 37"/>
              <p:cNvSpPr txBox="1"/>
              <p:nvPr/>
            </p:nvSpPr>
            <p:spPr bwMode="gray">
              <a:xfrm>
                <a:off x="10039940" y="2752580"/>
                <a:ext cx="733600" cy="334334"/>
              </a:xfrm>
              <a:prstGeom prst="rect">
                <a:avLst/>
              </a:prstGeom>
              <a:solidFill>
                <a:srgbClr val="E99D33"/>
              </a:solidFill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52328F"/>
                  </a:buClr>
                </a:pPr>
                <a:r>
                  <a:rPr lang="en-GB" sz="1400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CMS1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 bwMode="gray">
              <a:xfrm>
                <a:off x="10821680" y="2752580"/>
                <a:ext cx="733600" cy="334334"/>
              </a:xfrm>
              <a:prstGeom prst="rect">
                <a:avLst/>
              </a:prstGeom>
              <a:solidFill>
                <a:srgbClr val="0073AC"/>
              </a:solidFill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52328F"/>
                  </a:buClr>
                </a:pPr>
                <a:r>
                  <a:rPr lang="en-GB" sz="1400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CMS2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 bwMode="gray">
              <a:xfrm>
                <a:off x="10050663" y="3157628"/>
                <a:ext cx="733600" cy="334334"/>
              </a:xfrm>
              <a:prstGeom prst="rect">
                <a:avLst/>
              </a:prstGeom>
              <a:solidFill>
                <a:srgbClr val="D079A4"/>
              </a:solidFill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52328F"/>
                  </a:buClr>
                </a:pPr>
                <a:r>
                  <a:rPr lang="en-GB" sz="1400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CMS3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 bwMode="gray">
              <a:xfrm>
                <a:off x="10821680" y="3157628"/>
                <a:ext cx="733600" cy="334334"/>
              </a:xfrm>
              <a:prstGeom prst="rect">
                <a:avLst/>
              </a:prstGeom>
              <a:solidFill>
                <a:srgbClr val="009E77"/>
              </a:solidFill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52328F"/>
                  </a:buClr>
                </a:pPr>
                <a:r>
                  <a:rPr lang="en-GB" sz="1400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CMS4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4482753" y="1940152"/>
            <a:ext cx="3120257" cy="2386809"/>
            <a:chOff x="5802654" y="2732099"/>
            <a:chExt cx="4160343" cy="2386809"/>
          </a:xfrm>
        </p:grpSpPr>
        <p:grpSp>
          <p:nvGrpSpPr>
            <p:cNvPr id="63" name="Group 62"/>
            <p:cNvGrpSpPr/>
            <p:nvPr/>
          </p:nvGrpSpPr>
          <p:grpSpPr>
            <a:xfrm>
              <a:off x="5993919" y="3101431"/>
              <a:ext cx="3820500" cy="2017477"/>
              <a:chOff x="7569177" y="2156454"/>
              <a:chExt cx="3820500" cy="2017477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7569177" y="2156454"/>
                <a:ext cx="3820500" cy="2017477"/>
                <a:chOff x="7365264" y="2995807"/>
                <a:chExt cx="2737354" cy="2229618"/>
              </a:xfrm>
            </p:grpSpPr>
            <p:sp>
              <p:nvSpPr>
                <p:cNvPr id="30" name="Rounded Rectangle 29"/>
                <p:cNvSpPr/>
                <p:nvPr/>
              </p:nvSpPr>
              <p:spPr bwMode="gray">
                <a:xfrm>
                  <a:off x="7842513" y="3041564"/>
                  <a:ext cx="1728047" cy="2183861"/>
                </a:xfrm>
                <a:prstGeom prst="round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accent2"/>
                  </a:solidFill>
                  <a:prstDash val="solid"/>
                </a:ln>
                <a:effectLst/>
              </p:spPr>
              <p:txBody>
                <a:bodyPr rtlCol="0" anchor="ctr" anchorCtr="0"/>
                <a:lstStyle/>
                <a:p>
                  <a:pPr algn="ctr" defTabSz="914400">
                    <a:spcBef>
                      <a:spcPts val="300"/>
                    </a:spcBef>
                    <a:spcAft>
                      <a:spcPts val="300"/>
                    </a:spcAft>
                    <a:buClr>
                      <a:srgbClr val="FFFFFF"/>
                    </a:buClr>
                    <a:buSzPct val="100000"/>
                  </a:pPr>
                  <a:endParaRPr lang="en-US" sz="1400" kern="0" dirty="0">
                    <a:solidFill>
                      <a:srgbClr val="000000"/>
                    </a:solidFill>
                    <a:latin typeface="Verdana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7365264" y="2995807"/>
                  <a:ext cx="2737354" cy="6462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spcBef>
                      <a:spcPts val="300"/>
                    </a:spcBef>
                    <a:spcAft>
                      <a:spcPts val="300"/>
                    </a:spcAft>
                    <a:buClr>
                      <a:srgbClr val="52328F"/>
                    </a:buClr>
                  </a:pPr>
                  <a:r>
                    <a:rPr lang="en-US" sz="1600" b="1" dirty="0">
                      <a:solidFill>
                        <a:srgbClr val="000000"/>
                      </a:solidFill>
                      <a:latin typeface="Verdana"/>
                      <a:ea typeface="Arial" charset="0"/>
                      <a:cs typeface="Arial" charset="0"/>
                    </a:rPr>
                    <a:t>Not (potentially) </a:t>
                  </a:r>
                  <a:br>
                    <a:rPr lang="en-US" sz="1600" b="1" dirty="0">
                      <a:solidFill>
                        <a:srgbClr val="000000"/>
                      </a:solidFill>
                      <a:latin typeface="Verdana"/>
                      <a:ea typeface="Arial" charset="0"/>
                      <a:cs typeface="Arial" charset="0"/>
                    </a:rPr>
                  </a:br>
                  <a:r>
                    <a:rPr lang="en-US" sz="1600" b="1" dirty="0" err="1">
                      <a:solidFill>
                        <a:srgbClr val="000000"/>
                      </a:solidFill>
                      <a:latin typeface="Verdana"/>
                      <a:ea typeface="Arial" charset="0"/>
                      <a:cs typeface="Arial" charset="0"/>
                    </a:rPr>
                    <a:t>resectable</a:t>
                  </a:r>
                  <a:endParaRPr lang="en-US" sz="1600" b="1" dirty="0">
                    <a:solidFill>
                      <a:srgbClr val="000000"/>
                    </a:solidFill>
                    <a:latin typeface="Verdana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2" name="Down Arrow 31"/>
              <p:cNvSpPr/>
              <p:nvPr/>
            </p:nvSpPr>
            <p:spPr bwMode="gray">
              <a:xfrm>
                <a:off x="9257718" y="2741670"/>
                <a:ext cx="400733" cy="356202"/>
              </a:xfrm>
              <a:prstGeom prst="downArrow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rtlCol="0" anchor="ctr" anchorCtr="0"/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FFFFFF"/>
                  </a:buClr>
                  <a:buSzPct val="100000"/>
                  <a:buFont typeface="Arial" panose="020B0604020202020204" pitchFamily="34" charset="0"/>
                  <a:buNone/>
                </a:pPr>
                <a:endParaRPr lang="en-US" sz="140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gray">
              <a:xfrm>
                <a:off x="8390756" y="3113641"/>
                <a:ext cx="911725" cy="403768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FFFFFF"/>
                  </a:buClr>
                  <a:buSzPct val="100000"/>
                </a:pPr>
                <a:r>
                  <a:rPr lang="en-US" sz="1200" b="1" kern="0" dirty="0">
                    <a:solidFill>
                      <a:srgbClr val="FFFFFF"/>
                    </a:solidFill>
                    <a:latin typeface="Verdana"/>
                  </a:rPr>
                  <a:t>BRAF</a:t>
                </a:r>
              </a:p>
            </p:txBody>
          </p:sp>
          <p:sp>
            <p:nvSpPr>
              <p:cNvPr id="35" name="Oval 34"/>
              <p:cNvSpPr/>
              <p:nvPr/>
            </p:nvSpPr>
            <p:spPr bwMode="gray">
              <a:xfrm>
                <a:off x="9492656" y="3113642"/>
                <a:ext cx="888185" cy="371906"/>
              </a:xfrm>
              <a:prstGeom prst="ellipse">
                <a:avLst/>
              </a:prstGeom>
              <a:solidFill>
                <a:srgbClr val="EC690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FFFFFF"/>
                  </a:buClr>
                  <a:buSzPct val="100000"/>
                </a:pPr>
                <a:r>
                  <a:rPr lang="en-US" sz="1200" b="1" kern="0" dirty="0">
                    <a:solidFill>
                      <a:srgbClr val="FFFFFF"/>
                    </a:solidFill>
                    <a:latin typeface="Verdana"/>
                    <a:ea typeface="Arial" charset="0"/>
                    <a:cs typeface="Arial" charset="0"/>
                  </a:rPr>
                  <a:t>RAS</a:t>
                </a:r>
                <a:endParaRPr lang="en-US" sz="1400" b="1" kern="0" dirty="0">
                  <a:solidFill>
                    <a:srgbClr val="FFFFFF"/>
                  </a:solidFill>
                  <a:latin typeface="Verdana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gray">
              <a:xfrm>
                <a:off x="8949336" y="3636646"/>
                <a:ext cx="911725" cy="36756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FFFFFF"/>
                  </a:buClr>
                  <a:buSzPct val="100000"/>
                </a:pPr>
                <a:r>
                  <a:rPr lang="en-US" sz="1400" b="1" kern="0" dirty="0">
                    <a:solidFill>
                      <a:srgbClr val="FFFFFF"/>
                    </a:solidFill>
                    <a:latin typeface="Verdana"/>
                  </a:rPr>
                  <a:t>MSI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 bwMode="gray">
            <a:xfrm>
              <a:off x="5802654" y="2732099"/>
              <a:ext cx="416034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US" sz="24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Genetic factors</a:t>
              </a:r>
              <a:r>
                <a:rPr lang="en-US" sz="2400" b="1" baseline="300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67265" y="1245825"/>
            <a:ext cx="8224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b="1" dirty="0">
                <a:solidFill>
                  <a:srgbClr val="000000"/>
                </a:solidFill>
                <a:latin typeface="Verdana"/>
                <a:ea typeface="Arial" charset="0"/>
                <a:cs typeface="Arial" charset="0"/>
              </a:rPr>
              <a:t>For the </a:t>
            </a:r>
            <a:r>
              <a:rPr lang="en-GB" b="1" dirty="0">
                <a:solidFill>
                  <a:srgbClr val="000000"/>
                </a:solidFill>
                <a:latin typeface="Verdana"/>
                <a:ea typeface="Arial" charset="0"/>
                <a:cs typeface="Arial" charset="0"/>
              </a:rPr>
              <a:t>patients with non </a:t>
            </a:r>
            <a:r>
              <a:rPr lang="en-GB" b="1" dirty="0" err="1">
                <a:solidFill>
                  <a:srgbClr val="000000"/>
                </a:solidFill>
                <a:latin typeface="Verdana"/>
                <a:ea typeface="Arial" charset="0"/>
                <a:cs typeface="Arial" charset="0"/>
              </a:rPr>
              <a:t>resectable</a:t>
            </a:r>
            <a:r>
              <a:rPr lang="en-GB" b="1" dirty="0">
                <a:solidFill>
                  <a:srgbClr val="000000"/>
                </a:solidFill>
                <a:latin typeface="Verdana"/>
                <a:ea typeface="Arial" charset="0"/>
                <a:cs typeface="Arial" charset="0"/>
              </a:rPr>
              <a:t> RAS </a:t>
            </a:r>
            <a:r>
              <a:rPr lang="en-GB" b="1" dirty="0" err="1">
                <a:solidFill>
                  <a:srgbClr val="000000"/>
                </a:solidFill>
                <a:latin typeface="Verdana"/>
                <a:ea typeface="Arial" charset="0"/>
                <a:cs typeface="Arial" charset="0"/>
              </a:rPr>
              <a:t>wt</a:t>
            </a:r>
            <a:r>
              <a:rPr lang="en-GB" b="1" dirty="0">
                <a:solidFill>
                  <a:srgbClr val="000000"/>
                </a:solidFill>
                <a:latin typeface="Verdana"/>
                <a:ea typeface="Arial" charset="0"/>
                <a:cs typeface="Arial" charset="0"/>
              </a:rPr>
              <a:t> mCRC, treatment decisions</a:t>
            </a:r>
            <a:r>
              <a:rPr lang="en-US" b="1" dirty="0">
                <a:solidFill>
                  <a:srgbClr val="000000"/>
                </a:solidFill>
                <a:latin typeface="Verdana"/>
                <a:ea typeface="Arial" charset="0"/>
                <a:cs typeface="Arial" charset="0"/>
              </a:rPr>
              <a:t> are based on some molecular determinants that are also prognostic factors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802974" y="11542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79377" y="2262478"/>
            <a:ext cx="2762432" cy="3349955"/>
            <a:chOff x="2400296" y="2844125"/>
            <a:chExt cx="2898982" cy="3349954"/>
          </a:xfrm>
        </p:grpSpPr>
        <p:grpSp>
          <p:nvGrpSpPr>
            <p:cNvPr id="66" name="Group 65"/>
            <p:cNvGrpSpPr/>
            <p:nvPr/>
          </p:nvGrpSpPr>
          <p:grpSpPr>
            <a:xfrm>
              <a:off x="2709030" y="2844125"/>
              <a:ext cx="2325793" cy="3349954"/>
              <a:chOff x="166386" y="5935281"/>
              <a:chExt cx="2325793" cy="2236055"/>
            </a:xfrm>
          </p:grpSpPr>
          <p:sp>
            <p:nvSpPr>
              <p:cNvPr id="46" name="Rounded Rectangle 45"/>
              <p:cNvSpPr/>
              <p:nvPr/>
            </p:nvSpPr>
            <p:spPr bwMode="gray">
              <a:xfrm>
                <a:off x="166386" y="5935281"/>
                <a:ext cx="2281527" cy="2236055"/>
              </a:xfrm>
              <a:prstGeom prst="round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rtlCol="0" anchor="ctr" anchorCtr="0"/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FFFFFF"/>
                  </a:buClr>
                  <a:buSzPct val="100000"/>
                </a:pPr>
                <a:endParaRPr lang="en-US" sz="1400" kern="0" dirty="0">
                  <a:solidFill>
                    <a:srgbClr val="000000"/>
                  </a:solidFill>
                  <a:latin typeface="Verdana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852044" y="6663818"/>
                <a:ext cx="849355" cy="863313"/>
                <a:chOff x="4418857" y="5645233"/>
                <a:chExt cx="849355" cy="863313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6" cstate="email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3499" y="5677176"/>
                  <a:ext cx="414713" cy="626009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7" cstate="email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8857" y="5645233"/>
                  <a:ext cx="792436" cy="583058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8" cstate="email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43243" y="6113106"/>
                  <a:ext cx="189240" cy="395440"/>
                </a:xfrm>
                <a:prstGeom prst="rect">
                  <a:avLst/>
                </a:prstGeom>
              </p:spPr>
            </p:pic>
          </p:grpSp>
          <p:sp>
            <p:nvSpPr>
              <p:cNvPr id="45" name="Rectangle 44"/>
              <p:cNvSpPr/>
              <p:nvPr/>
            </p:nvSpPr>
            <p:spPr>
              <a:xfrm>
                <a:off x="210652" y="6070516"/>
                <a:ext cx="2281527" cy="677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GB" sz="2000" b="1" dirty="0">
                    <a:solidFill>
                      <a:srgbClr val="000000"/>
                    </a:solidFill>
                    <a:latin typeface="Verdana"/>
                  </a:rPr>
                  <a:t>Primary </a:t>
                </a:r>
                <a:br>
                  <a:rPr lang="en-GB" sz="2000" b="1" dirty="0">
                    <a:solidFill>
                      <a:srgbClr val="000000"/>
                    </a:solidFill>
                    <a:latin typeface="Verdana"/>
                  </a:rPr>
                </a:br>
                <a:r>
                  <a:rPr lang="en-GB" sz="2000" b="1" dirty="0" err="1">
                    <a:solidFill>
                      <a:srgbClr val="000000"/>
                    </a:solidFill>
                    <a:latin typeface="Verdana"/>
                  </a:rPr>
                  <a:t>tumor</a:t>
                </a:r>
                <a:r>
                  <a:rPr lang="en-GB" sz="2000" b="1" dirty="0">
                    <a:solidFill>
                      <a:srgbClr val="000000"/>
                    </a:solidFill>
                    <a:latin typeface="Verdana"/>
                  </a:rPr>
                  <a:t> location</a:t>
                </a:r>
                <a:r>
                  <a:rPr lang="en-GB" sz="2000" b="1" baseline="30000" dirty="0">
                    <a:solidFill>
                      <a:srgbClr val="000000"/>
                    </a:solidFill>
                    <a:latin typeface="Verdana"/>
                  </a:rPr>
                  <a:t>1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400296" y="5402488"/>
              <a:ext cx="289898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400" b="1" dirty="0">
                  <a:solidFill>
                    <a:srgbClr val="000000"/>
                  </a:solidFill>
                  <a:latin typeface="Verdana"/>
                </a:rPr>
                <a:t>Prognostic and predictive </a:t>
              </a:r>
            </a:p>
            <a:p>
              <a:pPr algn="ctr" defTabSz="914400"/>
              <a:r>
                <a:rPr lang="en-US" sz="1400" b="1" dirty="0">
                  <a:solidFill>
                    <a:srgbClr val="000000"/>
                  </a:solidFill>
                  <a:latin typeface="Verdana"/>
                </a:rPr>
                <a:t>marker of response to </a:t>
              </a:r>
            </a:p>
            <a:p>
              <a:pPr algn="ctr" defTabSz="914400"/>
              <a:r>
                <a:rPr lang="en-US" sz="1400" b="1" dirty="0">
                  <a:solidFill>
                    <a:srgbClr val="000000"/>
                  </a:solidFill>
                  <a:latin typeface="Verdana"/>
                </a:rPr>
                <a:t>biologicals</a:t>
              </a:r>
              <a:endParaRPr lang="en-US" sz="1400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78384" y="3731299"/>
            <a:ext cx="10098487" cy="2711771"/>
            <a:chOff x="1289129" y="4234255"/>
            <a:chExt cx="13464648" cy="271176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401" y="4234255"/>
              <a:ext cx="2406219" cy="7478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1289129" y="6238138"/>
              <a:ext cx="13464648" cy="70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000" b="1" dirty="0">
                  <a:solidFill>
                    <a:srgbClr val="000000"/>
                  </a:solidFill>
                  <a:latin typeface="Verdana"/>
                </a:rPr>
                <a:t>From the clinical point of view, primary tumor location is as valuable </a:t>
              </a:r>
            </a:p>
            <a:p>
              <a:pPr defTabSz="914400"/>
              <a:r>
                <a:rPr lang="en-US" sz="2000" b="1" dirty="0">
                  <a:solidFill>
                    <a:srgbClr val="000000"/>
                  </a:solidFill>
                  <a:latin typeface="Verdana"/>
                </a:rPr>
                <a:t>                     as all the molecular biology information</a:t>
              </a:r>
              <a:r>
                <a:rPr lang="en-US" sz="2000" b="1" baseline="30000" dirty="0">
                  <a:solidFill>
                    <a:srgbClr val="000000"/>
                  </a:solidFill>
                  <a:latin typeface="Verdana"/>
                </a:rPr>
                <a:t>4,5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/>
          <a:lstStyle/>
          <a:p>
            <a:r>
              <a:rPr lang="en-US" dirty="0"/>
              <a:t>Which complexity are we talking about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BE8337E-B79F-4F22-BECE-1ECAF3CAD574}"/>
              </a:ext>
            </a:extLst>
          </p:cNvPr>
          <p:cNvSpPr txBox="1"/>
          <p:nvPr/>
        </p:nvSpPr>
        <p:spPr>
          <a:xfrm>
            <a:off x="3631275" y="6395485"/>
            <a:ext cx="5541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nl-NL" sz="900" dirty="0">
                <a:solidFill>
                  <a:srgbClr val="004F9E"/>
                </a:solidFill>
                <a:latin typeface="Verdana"/>
              </a:rPr>
              <a:t>1. </a:t>
            </a:r>
            <a:r>
              <a:rPr lang="nl-NL" sz="900" dirty="0" err="1">
                <a:solidFill>
                  <a:srgbClr val="004F9E"/>
                </a:solidFill>
                <a:latin typeface="Verdana"/>
              </a:rPr>
              <a:t>Tejpar</a:t>
            </a:r>
            <a:r>
              <a:rPr lang="nl-NL" sz="900" dirty="0">
                <a:solidFill>
                  <a:srgbClr val="004F9E"/>
                </a:solidFill>
                <a:latin typeface="Verdana"/>
              </a:rPr>
              <a:t> S, et al. JAMA </a:t>
            </a:r>
            <a:r>
              <a:rPr lang="nl-NL" sz="900" dirty="0" err="1">
                <a:solidFill>
                  <a:srgbClr val="004F9E"/>
                </a:solidFill>
                <a:latin typeface="Verdana"/>
              </a:rPr>
              <a:t>Oncol</a:t>
            </a:r>
            <a:r>
              <a:rPr lang="nl-NL" sz="900" dirty="0">
                <a:solidFill>
                  <a:srgbClr val="004F9E"/>
                </a:solidFill>
                <a:latin typeface="Verdana"/>
              </a:rPr>
              <a:t> 2017;3(2):194–201</a:t>
            </a:r>
            <a:r>
              <a:rPr lang="en-GB" sz="900" dirty="0">
                <a:solidFill>
                  <a:srgbClr val="0F69AF"/>
                </a:solidFill>
                <a:latin typeface="Verdana"/>
              </a:rPr>
              <a:t>; </a:t>
            </a:r>
            <a:r>
              <a:rPr lang="nl-NL" sz="900" dirty="0">
                <a:solidFill>
                  <a:srgbClr val="004F9E"/>
                </a:solidFill>
                <a:latin typeface="Verdana"/>
              </a:rPr>
              <a:t>2. Van </a:t>
            </a:r>
            <a:r>
              <a:rPr lang="nl-NL" sz="900" dirty="0" err="1">
                <a:solidFill>
                  <a:srgbClr val="004F9E"/>
                </a:solidFill>
                <a:latin typeface="Verdana"/>
              </a:rPr>
              <a:t>Cutsem</a:t>
            </a:r>
            <a:r>
              <a:rPr lang="nl-NL" sz="900" dirty="0">
                <a:solidFill>
                  <a:srgbClr val="004F9E"/>
                </a:solidFill>
                <a:latin typeface="Verdana"/>
              </a:rPr>
              <a:t> E, et al. Ann </a:t>
            </a:r>
            <a:r>
              <a:rPr lang="nl-NL" sz="900" dirty="0" err="1">
                <a:solidFill>
                  <a:srgbClr val="004F9E"/>
                </a:solidFill>
                <a:latin typeface="Verdana"/>
              </a:rPr>
              <a:t>Oncol</a:t>
            </a:r>
            <a:r>
              <a:rPr lang="nl-NL" sz="900" dirty="0">
                <a:solidFill>
                  <a:srgbClr val="004F9E"/>
                </a:solidFill>
                <a:latin typeface="Verdana"/>
              </a:rPr>
              <a:t> 2016;27:1386–1422;</a:t>
            </a:r>
          </a:p>
          <a:p>
            <a:pPr algn="r" defTabSz="914400"/>
            <a:r>
              <a:rPr lang="es-ES" sz="900" dirty="0">
                <a:solidFill>
                  <a:srgbClr val="0F69AF">
                    <a:lumMod val="75000"/>
                  </a:srgbClr>
                </a:solidFill>
                <a:latin typeface="Verdana"/>
              </a:rPr>
              <a:t>3. </a:t>
            </a:r>
            <a:r>
              <a:rPr lang="es-ES" sz="900" dirty="0" err="1">
                <a:solidFill>
                  <a:srgbClr val="0F69AF">
                    <a:lumMod val="75000"/>
                  </a:srgbClr>
                </a:solidFill>
                <a:latin typeface="Verdana"/>
              </a:rPr>
              <a:t>Guinney</a:t>
            </a:r>
            <a:r>
              <a:rPr lang="es-ES" sz="900" dirty="0">
                <a:solidFill>
                  <a:srgbClr val="0F69AF">
                    <a:lumMod val="75000"/>
                  </a:srgbClr>
                </a:solidFill>
                <a:latin typeface="Verdana"/>
              </a:rPr>
              <a:t> J, et al. </a:t>
            </a:r>
            <a:r>
              <a:rPr lang="es-ES" sz="900" dirty="0" err="1">
                <a:solidFill>
                  <a:srgbClr val="0F69AF">
                    <a:lumMod val="75000"/>
                  </a:srgbClr>
                </a:solidFill>
                <a:latin typeface="Verdana"/>
              </a:rPr>
              <a:t>Nat</a:t>
            </a:r>
            <a:r>
              <a:rPr lang="es-ES" sz="900" dirty="0">
                <a:solidFill>
                  <a:srgbClr val="0F69AF">
                    <a:lumMod val="75000"/>
                  </a:srgbClr>
                </a:solidFill>
                <a:latin typeface="Verdana"/>
              </a:rPr>
              <a:t> </a:t>
            </a:r>
            <a:r>
              <a:rPr lang="es-ES" sz="900" dirty="0" err="1">
                <a:solidFill>
                  <a:srgbClr val="0F69AF">
                    <a:lumMod val="75000"/>
                  </a:srgbClr>
                </a:solidFill>
                <a:latin typeface="Verdana"/>
              </a:rPr>
              <a:t>Med</a:t>
            </a:r>
            <a:r>
              <a:rPr lang="es-ES" sz="900" dirty="0">
                <a:solidFill>
                  <a:srgbClr val="0F69AF">
                    <a:lumMod val="75000"/>
                  </a:srgbClr>
                </a:solidFill>
                <a:latin typeface="Verdana"/>
              </a:rPr>
              <a:t> 2015;21:1350–1356; 4. </a:t>
            </a:r>
            <a:r>
              <a:rPr lang="nb-NO" sz="900" dirty="0">
                <a:solidFill>
                  <a:srgbClr val="004F9E"/>
                </a:solidFill>
                <a:latin typeface="Verdana"/>
              </a:rPr>
              <a:t>Arnold D, et al. Ann Oncol 2017;28(8):1713</a:t>
            </a:r>
            <a:r>
              <a:rPr lang="nb-NO" sz="900" dirty="0">
                <a:solidFill>
                  <a:srgbClr val="004F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–29</a:t>
            </a:r>
            <a:r>
              <a:rPr lang="nb-NO" sz="900" dirty="0">
                <a:solidFill>
                  <a:srgbClr val="004F9E"/>
                </a:solidFill>
                <a:latin typeface="Verdana"/>
              </a:rPr>
              <a:t>; </a:t>
            </a:r>
          </a:p>
          <a:p>
            <a:pPr algn="r" defTabSz="914400"/>
            <a:r>
              <a:rPr lang="nb-NO" sz="900" dirty="0">
                <a:solidFill>
                  <a:srgbClr val="004F9E"/>
                </a:solidFill>
                <a:latin typeface="Verdana"/>
              </a:rPr>
              <a:t>5. Holch JW, et al. Eur J Cancer 2017;70:87–98.</a:t>
            </a:r>
            <a:endParaRPr lang="nl-NL" sz="900" dirty="0">
              <a:solidFill>
                <a:srgbClr val="004F9E"/>
              </a:solidFill>
              <a:latin typeface="Verdana"/>
            </a:endParaRPr>
          </a:p>
          <a:p>
            <a:pPr algn="r" defTabSz="914400"/>
            <a:endParaRPr lang="nl-NL" sz="900" dirty="0">
              <a:solidFill>
                <a:srgbClr val="004F9E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 bwMode="gray">
          <a:xfrm>
            <a:off x="83918" y="6449783"/>
            <a:ext cx="2952451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sz="1050" dirty="0">
                <a:solidFill>
                  <a:srgbClr val="00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The new CMS classification of colon cancers may improve the choice of personalized treatment in the future</a:t>
            </a:r>
          </a:p>
        </p:txBody>
      </p:sp>
    </p:spTree>
    <p:extLst>
      <p:ext uri="{BB962C8B-B14F-4D97-AF65-F5344CB8AC3E}">
        <p14:creationId xmlns:p14="http://schemas.microsoft.com/office/powerpoint/2010/main" val="28980922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848932" y="855941"/>
            <a:ext cx="3068949" cy="3907267"/>
            <a:chOff x="2341329" y="1248284"/>
            <a:chExt cx="4226462" cy="499483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791" y="1248284"/>
              <a:ext cx="2286000" cy="396849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1329" y="1366006"/>
              <a:ext cx="3438143" cy="335280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490" y="4143042"/>
              <a:ext cx="954024" cy="2100072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716346" y="3941960"/>
            <a:ext cx="3148103" cy="1980841"/>
            <a:chOff x="845727" y="2117265"/>
            <a:chExt cx="4197471" cy="1980841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2151772" y="2313806"/>
              <a:ext cx="1910096" cy="1254602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prstDash val="dash"/>
            </a:ln>
          </p:spPr>
        </p:cxnSp>
        <p:sp>
          <p:nvSpPr>
            <p:cNvPr id="8" name="TextBox 7"/>
            <p:cNvSpPr txBox="1"/>
            <p:nvPr/>
          </p:nvSpPr>
          <p:spPr>
            <a:xfrm>
              <a:off x="3901494" y="2117265"/>
              <a:ext cx="1141704" cy="64633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dirty="0" smtClean="0">
                  <a:solidFill>
                    <a:srgbClr val="FFFFFF"/>
                  </a:solidFill>
                  <a:latin typeface="Verdana"/>
                </a:rPr>
                <a:t>RAS </a:t>
              </a:r>
              <a:r>
                <a:rPr lang="en-US" dirty="0" err="1" smtClean="0">
                  <a:solidFill>
                    <a:srgbClr val="FFFFFF"/>
                  </a:solidFill>
                  <a:latin typeface="Verdana"/>
                </a:rPr>
                <a:t>wt</a:t>
              </a: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5727" y="3451775"/>
              <a:ext cx="1174241" cy="646331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dirty="0" smtClean="0">
                  <a:solidFill>
                    <a:srgbClr val="FFFFFF"/>
                  </a:solidFill>
                  <a:latin typeface="Verdana"/>
                </a:rPr>
                <a:t>RAS </a:t>
              </a:r>
              <a:r>
                <a:rPr lang="en-US" dirty="0" err="1" smtClean="0">
                  <a:solidFill>
                    <a:srgbClr val="FFFFFF"/>
                  </a:solidFill>
                  <a:latin typeface="Verdana"/>
                </a:rPr>
                <a:t>mt</a:t>
              </a: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9712" y="994315"/>
            <a:ext cx="3681235" cy="4930864"/>
            <a:chOff x="7710985" y="635201"/>
            <a:chExt cx="2998918" cy="304712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7710985" y="635201"/>
              <a:ext cx="13648" cy="30471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7724633" y="3650844"/>
              <a:ext cx="2985270" cy="17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33199" y="3394373"/>
            <a:ext cx="3255315" cy="1991447"/>
            <a:chOff x="952725" y="1316289"/>
            <a:chExt cx="4340420" cy="1991447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2113309" y="1568407"/>
              <a:ext cx="1989647" cy="127766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02588" y="1316289"/>
              <a:ext cx="1390557" cy="64633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BRAF </a:t>
              </a:r>
              <a:r>
                <a:rPr lang="en-US" dirty="0" err="1" smtClean="0">
                  <a:solidFill>
                    <a:srgbClr val="FFFFFF"/>
                  </a:solidFill>
                  <a:latin typeface="Verdana"/>
                </a:rPr>
                <a:t>wt</a:t>
              </a: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2725" y="2661405"/>
              <a:ext cx="1327281" cy="646331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BRAF </a:t>
              </a:r>
              <a:r>
                <a:rPr lang="en-US" dirty="0" err="1" smtClean="0">
                  <a:solidFill>
                    <a:srgbClr val="FFFFFF"/>
                  </a:solidFill>
                  <a:latin typeface="Verdana"/>
                </a:rPr>
                <a:t>mt</a:t>
              </a: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8110" y="2841909"/>
            <a:ext cx="3196514" cy="1941980"/>
            <a:chOff x="933265" y="3880135"/>
            <a:chExt cx="4262018" cy="1941980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2290815" y="4190848"/>
              <a:ext cx="1876187" cy="118611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33265" y="5237339"/>
              <a:ext cx="1423601" cy="58477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sz="1600" dirty="0">
                  <a:solidFill>
                    <a:srgbClr val="FFFFFF"/>
                  </a:solidFill>
                  <a:latin typeface="Verdana"/>
                </a:rPr>
                <a:t>CIMP-High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28353" y="3880135"/>
              <a:ext cx="1366930" cy="58477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914400"/>
              <a:r>
                <a:rPr lang="en-US" sz="1600" b="1" dirty="0">
                  <a:solidFill>
                    <a:srgbClr val="FFFFFF"/>
                  </a:solidFill>
                  <a:latin typeface="Verdana"/>
                </a:rPr>
                <a:t>CIMP-Low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464969" y="69865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4203" y="1871784"/>
            <a:ext cx="3090423" cy="2002141"/>
            <a:chOff x="1063980" y="1725925"/>
            <a:chExt cx="4120564" cy="2002141"/>
          </a:xfrm>
        </p:grpSpPr>
        <p:sp>
          <p:nvSpPr>
            <p:cNvPr id="56" name="TextBox 55"/>
            <p:cNvSpPr txBox="1"/>
            <p:nvPr/>
          </p:nvSpPr>
          <p:spPr>
            <a:xfrm>
              <a:off x="4190048" y="1725925"/>
              <a:ext cx="994496" cy="646331"/>
            </a:xfrm>
            <a:prstGeom prst="rect">
              <a:avLst/>
            </a:prstGeom>
            <a:solidFill>
              <a:srgbClr val="02AFF3"/>
            </a:solidFill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002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FFFFFF"/>
                  </a:solidFill>
                  <a:latin typeface="Verdana"/>
                </a:rPr>
                <a:t>CMS2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63980" y="3081735"/>
              <a:ext cx="976497" cy="646331"/>
            </a:xfrm>
            <a:prstGeom prst="rect">
              <a:avLst/>
            </a:prstGeom>
            <a:solidFill>
              <a:srgbClr val="FF99CB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CMS3</a:t>
              </a:r>
            </a:p>
          </p:txBody>
        </p:sp>
        <p:cxnSp>
          <p:nvCxnSpPr>
            <p:cNvPr id="59" name="Straight Connector 58"/>
            <p:cNvCxnSpPr>
              <a:stCxn id="58" idx="3"/>
              <a:endCxn id="56" idx="1"/>
            </p:cNvCxnSpPr>
            <p:nvPr/>
          </p:nvCxnSpPr>
          <p:spPr>
            <a:xfrm flipV="1">
              <a:off x="2040477" y="2049091"/>
              <a:ext cx="2149571" cy="135581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89661" y="1390455"/>
            <a:ext cx="3128210" cy="2020576"/>
            <a:chOff x="1024146" y="2276254"/>
            <a:chExt cx="4170947" cy="2020574"/>
          </a:xfrm>
        </p:grpSpPr>
        <p:sp>
          <p:nvSpPr>
            <p:cNvPr id="52" name="TextBox 51"/>
            <p:cNvSpPr txBox="1"/>
            <p:nvPr/>
          </p:nvSpPr>
          <p:spPr>
            <a:xfrm>
              <a:off x="1024146" y="3650498"/>
              <a:ext cx="1011332" cy="64633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CMS1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84041" y="2276254"/>
              <a:ext cx="1011052" cy="646330"/>
            </a:xfrm>
            <a:prstGeom prst="rect">
              <a:avLst/>
            </a:prstGeom>
            <a:solidFill>
              <a:srgbClr val="759E7F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CMS4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1993826" y="2504850"/>
              <a:ext cx="2090199" cy="129791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716332" y="2375377"/>
            <a:ext cx="3197366" cy="1949847"/>
            <a:chOff x="879882" y="2807675"/>
            <a:chExt cx="4263154" cy="1949847"/>
          </a:xfrm>
        </p:grpSpPr>
        <p:cxnSp>
          <p:nvCxnSpPr>
            <p:cNvPr id="69" name="Straight Connector 68"/>
            <p:cNvCxnSpPr/>
            <p:nvPr/>
          </p:nvCxnSpPr>
          <p:spPr>
            <a:xfrm flipV="1">
              <a:off x="2054123" y="3102638"/>
              <a:ext cx="1994153" cy="1200803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prstDash val="dash"/>
            </a:ln>
          </p:spPr>
        </p:cxnSp>
        <p:sp>
          <p:nvSpPr>
            <p:cNvPr id="53" name="TextBox 52"/>
            <p:cNvSpPr txBox="1"/>
            <p:nvPr/>
          </p:nvSpPr>
          <p:spPr>
            <a:xfrm>
              <a:off x="879882" y="4172746"/>
              <a:ext cx="1306044" cy="58477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sz="1600" dirty="0">
                  <a:solidFill>
                    <a:srgbClr val="FFFFFF"/>
                  </a:solidFill>
                  <a:latin typeface="Verdana"/>
                </a:rPr>
                <a:t>MSI-High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70806" y="2807675"/>
              <a:ext cx="1472230" cy="58477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400"/>
              <a:r>
                <a:rPr lang="en-US" sz="1600" dirty="0">
                  <a:solidFill>
                    <a:srgbClr val="FFFFFF"/>
                  </a:solidFill>
                  <a:latin typeface="Verdana"/>
                </a:rPr>
                <a:t>MSI-Stable</a:t>
              </a:r>
            </a:p>
          </p:txBody>
        </p:sp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940" y="730317"/>
            <a:ext cx="4784985" cy="35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76000" y="1759712"/>
            <a:ext cx="1545874" cy="3534781"/>
            <a:chOff x="758595" y="1784700"/>
            <a:chExt cx="2862010" cy="4057007"/>
          </a:xfrm>
        </p:grpSpPr>
        <p:sp>
          <p:nvSpPr>
            <p:cNvPr id="67" name="Rounded Rectangle 66"/>
            <p:cNvSpPr/>
            <p:nvPr/>
          </p:nvSpPr>
          <p:spPr>
            <a:xfrm rot="5400000">
              <a:off x="377902" y="3141598"/>
              <a:ext cx="3080802" cy="2319415"/>
            </a:xfrm>
            <a:prstGeom prst="round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000000"/>
                </a:solidFill>
                <a:latin typeface="Verdana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1116439" y="1784700"/>
              <a:ext cx="2504166" cy="812468"/>
              <a:chOff x="2508383" y="1192582"/>
              <a:chExt cx="2504166" cy="812468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2508383" y="1233255"/>
                <a:ext cx="1776171" cy="750451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653717" y="1192582"/>
                <a:ext cx="2358832" cy="8124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000" b="1" dirty="0">
                    <a:solidFill>
                      <a:srgbClr val="FFFFFF"/>
                    </a:solidFill>
                    <a:latin typeface="Verdana"/>
                  </a:rPr>
                  <a:t>Right colon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677702" y="732131"/>
            <a:ext cx="1739030" cy="3152952"/>
            <a:chOff x="3098888" y="705692"/>
            <a:chExt cx="2854126" cy="5149280"/>
          </a:xfrm>
        </p:grpSpPr>
        <p:sp>
          <p:nvSpPr>
            <p:cNvPr id="64" name="Rounded Rectangle 63"/>
            <p:cNvSpPr/>
            <p:nvPr/>
          </p:nvSpPr>
          <p:spPr>
            <a:xfrm rot="5400000">
              <a:off x="2021032" y="2540063"/>
              <a:ext cx="4401830" cy="2227988"/>
            </a:xfrm>
            <a:prstGeom prst="round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000000"/>
                </a:solidFill>
                <a:latin typeface="Verdana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3098888" y="705692"/>
              <a:ext cx="2854126" cy="653444"/>
              <a:chOff x="2185105" y="127335"/>
              <a:chExt cx="2854126" cy="653444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2185105" y="210331"/>
                <a:ext cx="2268046" cy="496779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289199" y="127335"/>
                <a:ext cx="2750032" cy="653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000" b="1" dirty="0">
                    <a:solidFill>
                      <a:srgbClr val="FFFFFF"/>
                    </a:solidFill>
                    <a:latin typeface="Verdana"/>
                  </a:rPr>
                  <a:t>Left colon</a:t>
                </a: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4901242" y="4674243"/>
            <a:ext cx="4064588" cy="993440"/>
            <a:chOff x="5733257" y="4955805"/>
            <a:chExt cx="5419450" cy="892021"/>
          </a:xfrm>
        </p:grpSpPr>
        <p:sp>
          <p:nvSpPr>
            <p:cNvPr id="42" name="Rounded Rectangle 41"/>
            <p:cNvSpPr/>
            <p:nvPr/>
          </p:nvSpPr>
          <p:spPr>
            <a:xfrm>
              <a:off x="5733257" y="4955805"/>
              <a:ext cx="5419450" cy="892021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75580" y="5061972"/>
              <a:ext cx="5320449" cy="70788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000">
                  <a:solidFill>
                    <a:srgbClr val="FFFFFF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400"/>
              <a:r>
                <a:rPr lang="en-US" b="1" dirty="0" smtClean="0">
                  <a:latin typeface="Verdana"/>
                </a:rPr>
                <a:t>Suddenly we realize</a:t>
              </a:r>
            </a:p>
            <a:p>
              <a:pPr defTabSz="914400"/>
              <a:r>
                <a:rPr lang="en-US" b="1" dirty="0" smtClean="0">
                  <a:latin typeface="Verdana"/>
                </a:rPr>
                <a:t>… the </a:t>
              </a:r>
              <a:r>
                <a:rPr lang="en-US" b="1" dirty="0">
                  <a:latin typeface="Verdana"/>
                </a:rPr>
                <a:t>left colon incorporates the better prognostic factors</a:t>
              </a:r>
              <a:r>
                <a:rPr lang="en-US" b="1" dirty="0" smtClean="0">
                  <a:latin typeface="Verdana"/>
                </a:rPr>
                <a:t>!</a:t>
              </a:r>
              <a:endParaRPr lang="en-US" b="1" dirty="0">
                <a:latin typeface="Verdana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6553" y="8528"/>
            <a:ext cx="8208169" cy="633729"/>
          </a:xfrm>
          <a:noFill/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How these prognostic molecular markers can be transformed into a “master” prognostic factor</a:t>
            </a:r>
            <a:r>
              <a:rPr lang="en-GB" dirty="0" smtClean="0">
                <a:solidFill>
                  <a:schemeClr val="accent2"/>
                </a:solidFill>
              </a:rPr>
              <a:t>?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F83F46FC-30B3-4EAE-81B6-A2389A2894B2}"/>
              </a:ext>
            </a:extLst>
          </p:cNvPr>
          <p:cNvSpPr txBox="1"/>
          <p:nvPr/>
        </p:nvSpPr>
        <p:spPr>
          <a:xfrm>
            <a:off x="3278668" y="5667892"/>
            <a:ext cx="5883812" cy="116955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600" indent="-228600" algn="r" defTabSz="914400">
              <a:buFontTx/>
              <a:buAutoNum type="arabicPeriod"/>
            </a:pPr>
            <a:r>
              <a:rPr lang="en-US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Lievre A, et al. Cancer Res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20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06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66(8)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3992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3995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GB" sz="1000" dirty="0">
              <a:solidFill>
                <a:srgbClr val="004F9E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 algn="r" defTabSz="914400">
              <a:buFontTx/>
              <a:buAutoNum type="arabicPeriod"/>
            </a:pPr>
            <a:r>
              <a:rPr lang="en-GB" sz="1000" dirty="0" err="1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Samowitz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WS, et al. Cancer Res 2005;65(14):6063–6069.</a:t>
            </a:r>
          </a:p>
          <a:p>
            <a:pPr marL="228600" indent="-228600" algn="r" defTabSz="914400">
              <a:buFontTx/>
              <a:buAutoNum type="arabicPeriod"/>
            </a:pPr>
            <a:r>
              <a:rPr lang="en-GB" sz="1000" dirty="0" err="1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Barault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L, et al. Cancer Res 2008;68(20):8541–8546.</a:t>
            </a:r>
          </a:p>
          <a:p>
            <a:pPr marL="228600" indent="-228600" algn="r" defTabSz="914400">
              <a:buFontTx/>
              <a:buAutoNum type="arabicPeriod"/>
            </a:pP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Messersmith W, et al. ASCO 2017. oral presentation;</a:t>
            </a:r>
          </a:p>
          <a:p>
            <a:pPr marL="228600" indent="-228600" algn="r" defTabSz="914400">
              <a:buFontTx/>
              <a:buAutoNum type="arabicPeriod"/>
            </a:pP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Tran B, et al. Cancer 2011;117:4623</a:t>
            </a:r>
            <a:r>
              <a:rPr lang="nb-NO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–32;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28600" indent="-228600" algn="r" defTabSz="914400">
              <a:buFontTx/>
              <a:buAutoNum type="arabicPeriod"/>
            </a:pPr>
            <a:r>
              <a:rPr lang="nb-NO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Heinemann V et al. Lancet Oncol 2014;15:1065–1075;</a:t>
            </a:r>
            <a:endParaRPr lang="en-US" sz="1000" dirty="0">
              <a:solidFill>
                <a:srgbClr val="004F9E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 algn="r" defTabSz="914400">
              <a:buFontTx/>
              <a:buAutoNum type="arabicPeriod"/>
            </a:pPr>
            <a:r>
              <a:rPr lang="da-DK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Venook A, et al  JAMA. 2017;317:2392-2401.</a:t>
            </a:r>
            <a:endParaRPr lang="nb-NO" sz="1000" dirty="0">
              <a:solidFill>
                <a:srgbClr val="004F9E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3168602" y="5835821"/>
            <a:ext cx="92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Verdana"/>
              </a:rPr>
              <a:t>Better</a:t>
            </a:r>
          </a:p>
        </p:txBody>
      </p:sp>
      <p:sp>
        <p:nvSpPr>
          <p:cNvPr id="83" name="TextBox 82"/>
          <p:cNvSpPr txBox="1"/>
          <p:nvPr/>
        </p:nvSpPr>
        <p:spPr>
          <a:xfrm flipH="1">
            <a:off x="760784" y="5852617"/>
            <a:ext cx="92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Verdana"/>
              </a:rPr>
              <a:t>Worse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7199" y="6081146"/>
            <a:ext cx="343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Verdana"/>
              </a:rPr>
              <a:t>Prognosis (no units =qualitative)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1" y="6073274"/>
            <a:ext cx="5581685" cy="78483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defTabSz="914400"/>
            <a:r>
              <a:rPr lang="en-US" sz="900" dirty="0">
                <a:solidFill>
                  <a:srgbClr val="004F9E"/>
                </a:solidFill>
                <a:latin typeface="Verdana"/>
              </a:rPr>
              <a:t>FIRE-3 did not meet its primary endpoint of significantly improving overall response rate (ORR) based on investigators’ read in patients with KRAS (exon 2) </a:t>
            </a:r>
            <a:r>
              <a:rPr lang="en-US" sz="900" dirty="0" err="1">
                <a:solidFill>
                  <a:srgbClr val="004F9E"/>
                </a:solidFill>
                <a:latin typeface="Verdana"/>
              </a:rPr>
              <a:t>wt</a:t>
            </a:r>
            <a:r>
              <a:rPr lang="en-US" sz="900" dirty="0">
                <a:solidFill>
                  <a:srgbClr val="004F9E"/>
                </a:solidFill>
                <a:latin typeface="Verdana"/>
              </a:rPr>
              <a:t> mCRC.</a:t>
            </a:r>
            <a:r>
              <a:rPr lang="en-US" sz="900" baseline="30000" dirty="0">
                <a:solidFill>
                  <a:srgbClr val="004F9E"/>
                </a:solidFill>
                <a:latin typeface="Verdana"/>
              </a:rPr>
              <a:t>6</a:t>
            </a:r>
            <a:r>
              <a:rPr lang="en-US" sz="900" dirty="0">
                <a:solidFill>
                  <a:srgbClr val="004F9E"/>
                </a:solidFill>
                <a:latin typeface="Verdana"/>
              </a:rPr>
              <a:t> The CALGB/SWOG 80405 study did not meet its primary endpoint of significantly improving overall survival in the cetuximab + CT arm vs bevacizumab + CT arm in patients with KRAS (exon 2) </a:t>
            </a:r>
            <a:r>
              <a:rPr lang="en-US" sz="900" dirty="0" err="1">
                <a:solidFill>
                  <a:srgbClr val="004F9E"/>
                </a:solidFill>
                <a:latin typeface="Verdana"/>
              </a:rPr>
              <a:t>wt</a:t>
            </a:r>
            <a:r>
              <a:rPr lang="en-US" sz="900" dirty="0">
                <a:solidFill>
                  <a:srgbClr val="004F9E"/>
                </a:solidFill>
                <a:latin typeface="Verdana"/>
              </a:rPr>
              <a:t> mCRC</a:t>
            </a:r>
            <a:r>
              <a:rPr lang="en-US" sz="900" baseline="30000" dirty="0">
                <a:solidFill>
                  <a:srgbClr val="004F9E"/>
                </a:solidFill>
                <a:latin typeface="Verdana"/>
              </a:rPr>
              <a:t>7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12317" y="1247823"/>
            <a:ext cx="2726212" cy="3720428"/>
            <a:chOff x="7349755" y="1247823"/>
            <a:chExt cx="3634949" cy="3720428"/>
          </a:xfrm>
        </p:grpSpPr>
        <p:grpSp>
          <p:nvGrpSpPr>
            <p:cNvPr id="30" name="Group 29"/>
            <p:cNvGrpSpPr/>
            <p:nvPr/>
          </p:nvGrpSpPr>
          <p:grpSpPr>
            <a:xfrm>
              <a:off x="8052976" y="1247823"/>
              <a:ext cx="2745818" cy="1247702"/>
              <a:chOff x="7936362" y="1334962"/>
              <a:chExt cx="2745818" cy="124770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556643" y="1334962"/>
                <a:ext cx="1202886" cy="496211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FFFF"/>
                  </a:solidFill>
                  <a:latin typeface="Verdana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H="1">
                <a:off x="10055121" y="2242514"/>
                <a:ext cx="627059" cy="340150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7936362" y="1913934"/>
                <a:ext cx="451737" cy="366187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7349755" y="3644812"/>
              <a:ext cx="3634949" cy="1323439"/>
              <a:chOff x="7558797" y="3644812"/>
              <a:chExt cx="3634949" cy="1323439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7656876" y="3684286"/>
                <a:ext cx="3536870" cy="943268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200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558797" y="3644812"/>
                <a:ext cx="35788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000" b="1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CMS2 and CMS4 </a:t>
                </a:r>
              </a:p>
              <a:p>
                <a:pPr algn="ctr" defTabSz="914400"/>
                <a:r>
                  <a:rPr lang="en-US" sz="2000" b="1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predominate in the</a:t>
                </a:r>
                <a:br>
                  <a:rPr lang="en-US" sz="2000" b="1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2000" b="1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left colon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570525" y="791698"/>
            <a:ext cx="4104084" cy="1990958"/>
            <a:chOff x="6381656" y="-991189"/>
            <a:chExt cx="5057305" cy="1990960"/>
          </a:xfrm>
        </p:grpSpPr>
        <p:sp>
          <p:nvSpPr>
            <p:cNvPr id="71" name="Rounded Rectangle 70"/>
            <p:cNvSpPr/>
            <p:nvPr/>
          </p:nvSpPr>
          <p:spPr>
            <a:xfrm>
              <a:off x="6381656" y="-991189"/>
              <a:ext cx="5057305" cy="176748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3386" y="-927852"/>
              <a:ext cx="2689003" cy="777853"/>
            </a:xfrm>
            <a:prstGeom prst="rect">
              <a:avLst/>
            </a:prstGeom>
            <a:noFill/>
          </p:spPr>
        </p:pic>
        <p:sp>
          <p:nvSpPr>
            <p:cNvPr id="72" name="TextBox 71"/>
            <p:cNvSpPr txBox="1"/>
            <p:nvPr/>
          </p:nvSpPr>
          <p:spPr>
            <a:xfrm>
              <a:off x="7374992" y="-323669"/>
              <a:ext cx="200237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000000"/>
                  </a:solidFill>
                  <a:latin typeface="Verdana"/>
                  <a:ea typeface="Apple Chancery" charset="0"/>
                  <a:cs typeface="Apple Chancery" charset="0"/>
                </a:rPr>
                <a:t>molecular</a:t>
              </a:r>
            </a:p>
            <a:p>
              <a:pPr algn="ctr" defTabSz="914400"/>
              <a:r>
                <a:rPr lang="en-US" sz="2000" b="1" dirty="0">
                  <a:solidFill>
                    <a:srgbClr val="000000"/>
                  </a:solidFill>
                  <a:latin typeface="Verdana"/>
                  <a:ea typeface="Apple Chancery" charset="0"/>
                  <a:cs typeface="Apple Chancery" charset="0"/>
                </a:rPr>
                <a:t>prognostic</a:t>
              </a:r>
            </a:p>
            <a:p>
              <a:pPr algn="ctr" defTabSz="914400"/>
              <a:r>
                <a:rPr lang="en-US" sz="2000" b="1" dirty="0">
                  <a:solidFill>
                    <a:srgbClr val="000000"/>
                  </a:solidFill>
                  <a:latin typeface="Verdana"/>
                  <a:ea typeface="Apple Chancery" charset="0"/>
                  <a:cs typeface="Apple Chancery" charset="0"/>
                </a:rPr>
                <a:t>factors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 flipH="1">
            <a:off x="6764336" y="1085508"/>
            <a:ext cx="19413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Verdana"/>
              </a:rPr>
              <a:t>= </a:t>
            </a:r>
            <a:r>
              <a:rPr lang="en-US" sz="2000" b="1" dirty="0">
                <a:solidFill>
                  <a:srgbClr val="000000"/>
                </a:solidFill>
                <a:latin typeface="Verdana"/>
                <a:ea typeface="Apple Chancery" charset="0"/>
                <a:cs typeface="Apple Chancery" charset="0"/>
              </a:rPr>
              <a:t>tumor location</a:t>
            </a:r>
          </a:p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Verdana"/>
                <a:ea typeface="Apple Chancery" charset="0"/>
                <a:cs typeface="Apple Chancery" charset="0"/>
              </a:rPr>
              <a:t> (“master” prognostic marker)</a:t>
            </a:r>
          </a:p>
        </p:txBody>
      </p:sp>
    </p:spTree>
    <p:extLst>
      <p:ext uri="{BB962C8B-B14F-4D97-AF65-F5344CB8AC3E}">
        <p14:creationId xmlns:p14="http://schemas.microsoft.com/office/powerpoint/2010/main" val="32276777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24"/>
          <a:stretch/>
        </p:blipFill>
        <p:spPr bwMode="auto">
          <a:xfrm>
            <a:off x="14" y="57754"/>
            <a:ext cx="9199695" cy="607096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645720" y="2933697"/>
            <a:ext cx="8158348" cy="11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57706" y="2927820"/>
            <a:ext cx="1" cy="102127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787277" y="2955311"/>
            <a:ext cx="1" cy="102127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85128" y="2927820"/>
            <a:ext cx="1" cy="102127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052812" y="2955311"/>
            <a:ext cx="1" cy="102127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219892" y="2173519"/>
            <a:ext cx="1" cy="1021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515292" y="2202097"/>
            <a:ext cx="1" cy="1021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64779" y="2567235"/>
            <a:ext cx="75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4mo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9266" y="2487656"/>
            <a:ext cx="75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7mo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918" y="815653"/>
            <a:ext cx="1759322" cy="715089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All RAS </a:t>
            </a:r>
            <a:r>
              <a:rPr lang="en-US" b="1" dirty="0" err="1">
                <a:solidFill>
                  <a:srgbClr val="FFFFFF"/>
                </a:solidFill>
              </a:rPr>
              <a:t>wt</a:t>
            </a:r>
            <a:r>
              <a:rPr lang="en-US" b="1" dirty="0">
                <a:solidFill>
                  <a:srgbClr val="FFFFFF"/>
                </a:solidFill>
              </a:rPr>
              <a:t> + </a:t>
            </a:r>
            <a:r>
              <a:rPr lang="en-US" b="1" dirty="0" err="1">
                <a:solidFill>
                  <a:srgbClr val="FFFFFF"/>
                </a:solidFill>
              </a:rPr>
              <a:t>mt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57722" y="2939697"/>
            <a:ext cx="22117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86964" y="2976744"/>
            <a:ext cx="266540" cy="637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258855" y="2202238"/>
            <a:ext cx="256328" cy="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622" y="1456994"/>
            <a:ext cx="3282098" cy="463940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014768" y="2117097"/>
            <a:ext cx="692600" cy="9023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6 mo.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91040" y="2394295"/>
            <a:ext cx="11027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Sidedness 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70014" y="2800680"/>
            <a:ext cx="1341418" cy="584776"/>
            <a:chOff x="8392567" y="3757934"/>
            <a:chExt cx="1788557" cy="580359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9196981" y="3939012"/>
              <a:ext cx="984143" cy="1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392567" y="3757934"/>
              <a:ext cx="968997" cy="580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Right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57393" y="2015954"/>
            <a:ext cx="1254139" cy="338554"/>
            <a:chOff x="8508939" y="2979013"/>
            <a:chExt cx="1672185" cy="33599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196981" y="3113170"/>
              <a:ext cx="984143" cy="1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508939" y="2979013"/>
              <a:ext cx="834488" cy="33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FF"/>
                  </a:solidFill>
                </a:rPr>
                <a:t>Left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695486" y="2747771"/>
            <a:ext cx="1412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15 months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88698" y="1984450"/>
            <a:ext cx="1412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21 months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4653" y="4566591"/>
            <a:ext cx="7115132" cy="1804749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Before the introduction of the biologicals, </a:t>
            </a:r>
            <a:r>
              <a:rPr lang="en-US" sz="2000" b="1" i="1" u="sng" dirty="0" smtClean="0">
                <a:solidFill>
                  <a:srgbClr val="FFFFFF"/>
                </a:solidFill>
              </a:rPr>
              <a:t>TUMOR LOCATION</a:t>
            </a:r>
            <a:r>
              <a:rPr lang="en-US" sz="2000" b="1" i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contributed to a 4–7 </a:t>
            </a:r>
            <a:r>
              <a:rPr lang="en-US" sz="2000" b="1" dirty="0">
                <a:solidFill>
                  <a:srgbClr val="FFFFFF"/>
                </a:solidFill>
              </a:rPr>
              <a:t>months </a:t>
            </a:r>
            <a:r>
              <a:rPr lang="en-US" sz="2000" b="1" dirty="0" smtClean="0">
                <a:solidFill>
                  <a:srgbClr val="FFFFFF"/>
                </a:solidFill>
              </a:rPr>
              <a:t>difference (mean 6 months) </a:t>
            </a:r>
            <a:r>
              <a:rPr lang="en-US" sz="2000" b="1" dirty="0">
                <a:solidFill>
                  <a:srgbClr val="FFFFFF"/>
                </a:solidFill>
              </a:rPr>
              <a:t>in </a:t>
            </a:r>
            <a:r>
              <a:rPr lang="en-US" sz="2000" b="1" i="1" u="sng" dirty="0" smtClean="0">
                <a:solidFill>
                  <a:srgbClr val="FFFFFF"/>
                </a:solidFill>
              </a:rPr>
              <a:t>median </a:t>
            </a:r>
            <a:r>
              <a:rPr lang="en-US" sz="2000" b="1" i="1" u="sng" dirty="0">
                <a:solidFill>
                  <a:srgbClr val="FFFFFF"/>
                </a:solidFill>
              </a:rPr>
              <a:t>survival</a:t>
            </a:r>
            <a:r>
              <a:rPr lang="en-US" sz="2000" b="1" dirty="0">
                <a:solidFill>
                  <a:srgbClr val="FFFFFF"/>
                </a:solidFill>
              </a:rPr>
              <a:t> between right and left colon </a:t>
            </a:r>
            <a:r>
              <a:rPr lang="en-US" sz="2000" b="1" dirty="0" smtClean="0">
                <a:solidFill>
                  <a:srgbClr val="FFFFFF"/>
                </a:solidFill>
              </a:rPr>
              <a:t>cancer if </a:t>
            </a:r>
            <a:r>
              <a:rPr lang="en-US" sz="2000" b="1" i="1" u="sng" dirty="0" smtClean="0">
                <a:solidFill>
                  <a:srgbClr val="FFFFFF"/>
                </a:solidFill>
              </a:rPr>
              <a:t>CHEMOTHERAPY</a:t>
            </a:r>
            <a:r>
              <a:rPr lang="en-US" sz="2000" b="1" i="1" dirty="0" smtClean="0">
                <a:solidFill>
                  <a:srgbClr val="FFFFFF"/>
                </a:solidFill>
              </a:rPr>
              <a:t> alone </a:t>
            </a:r>
            <a:r>
              <a:rPr lang="en-US" sz="2000" b="1" dirty="0" smtClean="0">
                <a:solidFill>
                  <a:srgbClr val="FFFFFF"/>
                </a:solidFill>
              </a:rPr>
              <a:t>was administered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60188" y="6626977"/>
            <a:ext cx="5883812" cy="24622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000" dirty="0">
                <a:solidFill>
                  <a:srgbClr val="004F9E"/>
                </a:solidFill>
              </a:rPr>
              <a:t>1. </a:t>
            </a:r>
            <a:r>
              <a:rPr lang="en-US" sz="1000" dirty="0" err="1">
                <a:solidFill>
                  <a:srgbClr val="004F9E"/>
                </a:solidFill>
              </a:rPr>
              <a:t>Schrag</a:t>
            </a:r>
            <a:r>
              <a:rPr lang="en-US" sz="1000" dirty="0">
                <a:solidFill>
                  <a:srgbClr val="004F9E"/>
                </a:solidFill>
              </a:rPr>
              <a:t> D, et al. ASCO 2016 (Abstract No. 3505).</a:t>
            </a:r>
          </a:p>
        </p:txBody>
      </p:sp>
    </p:spTree>
    <p:extLst>
      <p:ext uri="{BB962C8B-B14F-4D97-AF65-F5344CB8AC3E}">
        <p14:creationId xmlns:p14="http://schemas.microsoft.com/office/powerpoint/2010/main" val="23826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6577" y="164273"/>
            <a:ext cx="1640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</a:rPr>
              <a:t>ASCO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75" y="1017289"/>
            <a:ext cx="5679281" cy="5198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05"/>
          <a:stretch/>
        </p:blipFill>
        <p:spPr>
          <a:xfrm>
            <a:off x="5765189" y="163314"/>
            <a:ext cx="3350418" cy="60289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46412" y="3254339"/>
            <a:ext cx="458420" cy="9072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6 </a:t>
            </a:r>
            <a:r>
              <a:rPr lang="en-US" b="1" err="1">
                <a:solidFill>
                  <a:srgbClr val="FFFFFF"/>
                </a:solidFill>
              </a:rPr>
              <a:t>mo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2677" y="3450545"/>
            <a:ext cx="14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FFFF"/>
                </a:solidFill>
              </a:rPr>
              <a:t>Sidedness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349442" y="3863484"/>
            <a:ext cx="1372188" cy="369332"/>
            <a:chOff x="8188436" y="3679479"/>
            <a:chExt cx="1829584" cy="36933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9033877" y="3869636"/>
              <a:ext cx="984143" cy="1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188436" y="3679479"/>
              <a:ext cx="1169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Right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8171926" y="4171960"/>
            <a:ext cx="63726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397085" y="2027346"/>
            <a:ext cx="2853445" cy="2109927"/>
            <a:chOff x="8568558" y="2001088"/>
            <a:chExt cx="3804593" cy="210992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0334634" y="2166747"/>
              <a:ext cx="1423183" cy="1052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0844427" y="2985665"/>
              <a:ext cx="15287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Δ=13.9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 err="1">
                  <a:solidFill>
                    <a:srgbClr val="FFFFFF"/>
                  </a:solidFill>
                </a:rPr>
                <a:t>mo</a:t>
              </a:r>
              <a:endParaRPr lang="en-US" b="1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1318876" y="2192801"/>
              <a:ext cx="0" cy="84256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1311677" y="3440287"/>
              <a:ext cx="7199" cy="67072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8568558" y="2001088"/>
              <a:ext cx="1653613" cy="369332"/>
              <a:chOff x="8371745" y="2754183"/>
              <a:chExt cx="1653613" cy="369332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9041215" y="2920588"/>
                <a:ext cx="984143" cy="1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8371745" y="2754183"/>
                <a:ext cx="9169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Left </a:t>
                </a: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5574434" y="3873941"/>
            <a:ext cx="1013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15 months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1592" y="3065367"/>
            <a:ext cx="124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21 months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73022" y="5070827"/>
            <a:ext cx="1218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b="1">
                <a:solidFill>
                  <a:srgbClr val="FFFF00"/>
                </a:solidFill>
              </a:rPr>
              <a:t>Median </a:t>
            </a:r>
          </a:p>
          <a:p>
            <a:pPr algn="r" rtl="1"/>
            <a:r>
              <a:rPr lang="en-US" b="1">
                <a:solidFill>
                  <a:srgbClr val="FFFF00"/>
                </a:solidFill>
              </a:rPr>
              <a:t>survival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637054" y="4569493"/>
            <a:ext cx="0" cy="50120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82999" y="81258"/>
            <a:ext cx="8713994" cy="1367111"/>
            <a:chOff x="8162819" y="5225311"/>
            <a:chExt cx="5941284" cy="2979335"/>
          </a:xfrm>
          <a:solidFill>
            <a:schemeClr val="bg1"/>
          </a:solidFill>
        </p:grpSpPr>
        <p:sp>
          <p:nvSpPr>
            <p:cNvPr id="31" name="Rounded Rectangle 30"/>
            <p:cNvSpPr/>
            <p:nvPr/>
          </p:nvSpPr>
          <p:spPr>
            <a:xfrm>
              <a:off x="8162819" y="5225311"/>
              <a:ext cx="5941284" cy="2487403"/>
            </a:xfrm>
            <a:prstGeom prst="roundRect">
              <a:avLst/>
            </a:prstGeom>
            <a:solidFill>
              <a:schemeClr val="tx2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18889" y="5320485"/>
              <a:ext cx="5772224" cy="28841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u="sng" dirty="0" smtClean="0">
                  <a:solidFill>
                    <a:srgbClr val="FFFFFF"/>
                  </a:solidFill>
                </a:rPr>
                <a:t>But, when BIOLOGICALS</a:t>
              </a:r>
              <a:r>
                <a:rPr lang="en-US" sz="2000" b="1" dirty="0" smtClean="0">
                  <a:solidFill>
                    <a:srgbClr val="FFFFFF"/>
                  </a:solidFill>
                </a:rPr>
                <a:t> were </a:t>
              </a:r>
              <a:r>
                <a:rPr lang="en-US" sz="2000" b="1" dirty="0">
                  <a:solidFill>
                    <a:srgbClr val="FFFFFF"/>
                  </a:solidFill>
                </a:rPr>
                <a:t>included in the </a:t>
              </a:r>
              <a:r>
                <a:rPr lang="en-US" sz="2000" b="1" dirty="0" smtClean="0">
                  <a:solidFill>
                    <a:srgbClr val="FFFFFF"/>
                  </a:solidFill>
                </a:rPr>
                <a:t>treatment, </a:t>
              </a:r>
              <a:r>
                <a:rPr lang="en-US" sz="2000" b="1" i="1" u="sng" dirty="0" smtClean="0">
                  <a:solidFill>
                    <a:srgbClr val="FFFFFF"/>
                  </a:solidFill>
                </a:rPr>
                <a:t>TUMOR LOCATION on the left side, became </a:t>
              </a:r>
              <a:r>
                <a:rPr lang="en-US" sz="2000" b="1" dirty="0" smtClean="0">
                  <a:solidFill>
                    <a:srgbClr val="FFFFFF"/>
                  </a:solidFill>
                </a:rPr>
                <a:t>an even more impressive PROGNOSTIC marker, translated into a PREDICTIVE marker of response to biologicals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7009486" y="3262110"/>
            <a:ext cx="738107" cy="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26344" y="633537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algn="r">
              <a:buFontTx/>
              <a:buAutoNum type="arabicPeriod"/>
            </a:pPr>
            <a:r>
              <a:rPr lang="es-ES" sz="1000" dirty="0">
                <a:solidFill>
                  <a:srgbClr val="0F69AF">
                    <a:lumMod val="75000"/>
                  </a:srgbClr>
                </a:solidFill>
              </a:rPr>
              <a:t>Venook AP, et al. ASCO 2016 (</a:t>
            </a:r>
            <a:r>
              <a:rPr lang="es-ES" sz="1000" dirty="0" err="1">
                <a:solidFill>
                  <a:srgbClr val="0F69AF">
                    <a:lumMod val="75000"/>
                  </a:srgbClr>
                </a:solidFill>
              </a:rPr>
              <a:t>Abstract</a:t>
            </a:r>
            <a:r>
              <a:rPr lang="es-ES" sz="1000" dirty="0">
                <a:solidFill>
                  <a:srgbClr val="0F69AF">
                    <a:lumMod val="75000"/>
                  </a:srgbClr>
                </a:solidFill>
              </a:rPr>
              <a:t> No. 3504);</a:t>
            </a:r>
          </a:p>
          <a:p>
            <a:pPr marL="228600" indent="-228600" algn="r">
              <a:buFontTx/>
              <a:buAutoNum type="arabicPeriod"/>
            </a:pPr>
            <a:r>
              <a:rPr lang="da-DK" sz="1000" dirty="0">
                <a:solidFill>
                  <a:srgbClr val="0F69AF">
                    <a:lumMod val="75000"/>
                  </a:srgbClr>
                </a:solidFill>
              </a:rPr>
              <a:t>Venook A, et al  JAMA. </a:t>
            </a:r>
            <a:r>
              <a:rPr lang="da-DK" sz="1000" dirty="0" smtClean="0">
                <a:solidFill>
                  <a:srgbClr val="0F69AF">
                    <a:lumMod val="75000"/>
                  </a:srgbClr>
                </a:solidFill>
              </a:rPr>
              <a:t>2017;317:2392-2401;</a:t>
            </a:r>
          </a:p>
          <a:p>
            <a:pPr marL="228600" indent="-228600" algn="r">
              <a:buFontTx/>
              <a:buAutoNum type="arabicPeriod"/>
            </a:pPr>
            <a:r>
              <a:rPr lang="da-DK" sz="1000" dirty="0" smtClean="0">
                <a:solidFill>
                  <a:srgbClr val="0F69AF">
                    <a:lumMod val="75000"/>
                  </a:srgbClr>
                </a:solidFill>
              </a:rPr>
              <a:t>Erbitux SmPC June 2014.</a:t>
            </a:r>
            <a:r>
              <a:rPr lang="es-ES" sz="1000" dirty="0">
                <a:solidFill>
                  <a:srgbClr val="0F69AF">
                    <a:lumMod val="75000"/>
                  </a:srgbClr>
                </a:solidFill>
              </a:rPr>
              <a:t/>
            </a:r>
            <a:br>
              <a:rPr lang="es-ES" sz="1000" dirty="0">
                <a:solidFill>
                  <a:srgbClr val="0F69AF">
                    <a:lumMod val="75000"/>
                  </a:srgbClr>
                </a:solidFill>
              </a:rPr>
            </a:br>
            <a:endParaRPr lang="en-US" sz="1000" dirty="0">
              <a:solidFill>
                <a:srgbClr val="0F69AF">
                  <a:lumMod val="75000"/>
                </a:srgb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" y="6027109"/>
            <a:ext cx="5581685" cy="83099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800" dirty="0">
                <a:solidFill>
                  <a:srgbClr val="004F9E"/>
                </a:solidFill>
              </a:rPr>
              <a:t>The CALGB/SWOG 80405 study did not meet its primary endpoint of significantly improving overall survival in the cetuximab + CT arm vs bevacizumab + CT arm in patients with KRAS (exon 2) </a:t>
            </a:r>
            <a:r>
              <a:rPr lang="en-US" sz="800" dirty="0" err="1">
                <a:solidFill>
                  <a:srgbClr val="004F9E"/>
                </a:solidFill>
              </a:rPr>
              <a:t>wt</a:t>
            </a:r>
            <a:r>
              <a:rPr lang="en-US" sz="800" dirty="0">
                <a:solidFill>
                  <a:srgbClr val="004F9E"/>
                </a:solidFill>
              </a:rPr>
              <a:t> </a:t>
            </a:r>
            <a:r>
              <a:rPr lang="en-US" sz="800" dirty="0" smtClean="0">
                <a:solidFill>
                  <a:srgbClr val="004F9E"/>
                </a:solidFill>
              </a:rPr>
              <a:t>mCRC.</a:t>
            </a:r>
            <a:r>
              <a:rPr lang="en-US" sz="800" baseline="30000" dirty="0" smtClean="0">
                <a:solidFill>
                  <a:srgbClr val="004F9E"/>
                </a:solidFill>
              </a:rPr>
              <a:t>2 </a:t>
            </a:r>
            <a:r>
              <a:rPr lang="en-US" sz="800" dirty="0">
                <a:solidFill>
                  <a:srgbClr val="004F9E"/>
                </a:solidFill>
              </a:rPr>
              <a:t>Cetuximab is indicated for the treatment of patients with epidermal growth factor receptor (EGFR)-expressing, RAS wild-type metastatic colorectal cancer in combination with irinotecan-based chemotherapy,  in first-line in combination with FOLFOX and as a single agent in patients who have failed </a:t>
            </a:r>
            <a:r>
              <a:rPr lang="en-US" sz="800" dirty="0" err="1">
                <a:solidFill>
                  <a:srgbClr val="004F9E"/>
                </a:solidFill>
              </a:rPr>
              <a:t>oxaliplatin</a:t>
            </a:r>
            <a:r>
              <a:rPr lang="en-US" sz="800" dirty="0">
                <a:solidFill>
                  <a:srgbClr val="004F9E"/>
                </a:solidFill>
              </a:rPr>
              <a:t>- and irinotecan-based therapy and who are intolerant to </a:t>
            </a:r>
            <a:r>
              <a:rPr lang="en-US" sz="800" dirty="0" smtClean="0">
                <a:solidFill>
                  <a:srgbClr val="004F9E"/>
                </a:solidFill>
              </a:rPr>
              <a:t>irinotecan</a:t>
            </a:r>
            <a:r>
              <a:rPr lang="en-US" sz="800" baseline="30000" dirty="0" smtClean="0">
                <a:solidFill>
                  <a:srgbClr val="004F9E"/>
                </a:solidFill>
              </a:rPr>
              <a:t>3</a:t>
            </a:r>
            <a:endParaRPr lang="en-US" sz="800" baseline="30000" dirty="0">
              <a:solidFill>
                <a:srgbClr val="004F9E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611099" y="1240865"/>
            <a:ext cx="3262432" cy="2029351"/>
            <a:chOff x="8788169" y="1240659"/>
            <a:chExt cx="4349912" cy="2029351"/>
          </a:xfrm>
        </p:grpSpPr>
        <p:grpSp>
          <p:nvGrpSpPr>
            <p:cNvPr id="37" name="Group 36"/>
            <p:cNvGrpSpPr/>
            <p:nvPr/>
          </p:nvGrpSpPr>
          <p:grpSpPr>
            <a:xfrm>
              <a:off x="8812164" y="2192800"/>
              <a:ext cx="2108510" cy="1077210"/>
              <a:chOff x="8828465" y="2192800"/>
              <a:chExt cx="2108510" cy="10772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0316204" y="2192800"/>
                <a:ext cx="611227" cy="107721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000000"/>
                    </a:solidFill>
                  </a:rPr>
                  <a:t>7.9 </a:t>
                </a:r>
                <a:r>
                  <a:rPr lang="en-US" b="1" dirty="0" err="1">
                    <a:solidFill>
                      <a:srgbClr val="000000"/>
                    </a:solidFill>
                  </a:rPr>
                  <a:t>mo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28465" y="2561554"/>
                <a:ext cx="2108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FFFF"/>
                    </a:solidFill>
                  </a:rPr>
                  <a:t>Biologicals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788169" y="1240659"/>
              <a:ext cx="4349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Biologicals add another</a:t>
              </a:r>
            </a:p>
            <a:p>
              <a:r>
                <a:rPr lang="en-US" b="1" dirty="0" smtClean="0">
                  <a:solidFill>
                    <a:srgbClr val="FFFF00"/>
                  </a:solidFill>
                </a:rPr>
                <a:t>7.9 mo. survival benefit 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834471" y="5055993"/>
            <a:ext cx="5309639" cy="1709645"/>
            <a:chOff x="69086" y="830524"/>
            <a:chExt cx="6976695" cy="2532732"/>
          </a:xfrm>
          <a:solidFill>
            <a:schemeClr val="tx2"/>
          </a:solidFill>
        </p:grpSpPr>
        <p:sp>
          <p:nvSpPr>
            <p:cNvPr id="34" name="Rounded Rectangle 33"/>
            <p:cNvSpPr/>
            <p:nvPr/>
          </p:nvSpPr>
          <p:spPr>
            <a:xfrm>
              <a:off x="69086" y="830524"/>
              <a:ext cx="6976695" cy="2147571"/>
            </a:xfrm>
            <a:prstGeom prst="roundRect">
              <a:avLst/>
            </a:prstGeom>
            <a:grp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9902" y="946712"/>
              <a:ext cx="6647528" cy="24165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FF"/>
                  </a:solidFill>
                </a:rPr>
                <a:t>Do bevacizumab and cetuximab have an identical added value or can </a:t>
              </a:r>
              <a:r>
                <a:rPr lang="en-US" sz="2000" b="1" i="1" u="sng" dirty="0" smtClean="0">
                  <a:solidFill>
                    <a:srgbClr val="FFFFFF"/>
                  </a:solidFill>
                </a:rPr>
                <a:t>TUMOR LOCATION</a:t>
              </a:r>
              <a:r>
                <a:rPr lang="en-US" sz="2000" b="1" dirty="0" smtClean="0">
                  <a:solidFill>
                    <a:srgbClr val="FFFFFF"/>
                  </a:solidFill>
                </a:rPr>
                <a:t> predict </a:t>
              </a:r>
              <a:r>
                <a:rPr lang="en-US" sz="2000" b="1" dirty="0">
                  <a:solidFill>
                    <a:srgbClr val="FFFFFF"/>
                  </a:solidFill>
                </a:rPr>
                <a:t>if one biological is better than the </a:t>
              </a:r>
              <a:r>
                <a:rPr lang="en-US" sz="2000" b="1" dirty="0" smtClean="0">
                  <a:solidFill>
                    <a:srgbClr val="FFFFFF"/>
                  </a:solidFill>
                </a:rPr>
                <a:t>other </a:t>
              </a:r>
              <a:r>
                <a:rPr lang="en-US" sz="2000" b="1" dirty="0">
                  <a:solidFill>
                    <a:srgbClr val="FFFFFF"/>
                  </a:solidFill>
                </a:rPr>
                <a:t>in prolonging survival</a:t>
              </a:r>
              <a:r>
                <a:rPr lang="en-US" sz="2000" b="1" dirty="0" smtClean="0">
                  <a:solidFill>
                    <a:srgbClr val="FFFFFF"/>
                  </a:solidFill>
                </a:rPr>
                <a:t>? 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167" y="4092979"/>
            <a:ext cx="2407500" cy="495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gray">
          <a:xfrm>
            <a:off x="1296591" y="3061420"/>
            <a:ext cx="1560486" cy="1639173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 anchorCtr="0"/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US" sz="14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398549" y="496047"/>
            <a:ext cx="8208169" cy="325952"/>
          </a:xfrm>
        </p:spPr>
        <p:txBody>
          <a:bodyPr>
            <a:no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What have we learnt so far? </a:t>
            </a:r>
            <a:endParaRPr lang="en-GB" sz="2000" b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TextBox 1"/>
          <p:cNvSpPr txBox="1"/>
          <p:nvPr/>
        </p:nvSpPr>
        <p:spPr bwMode="gray">
          <a:xfrm>
            <a:off x="6698596" y="1412921"/>
            <a:ext cx="2234381" cy="349775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6"/>
              </a:gs>
              <a:gs pos="90000">
                <a:schemeClr val="accent6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>
                <a:solidFill>
                  <a:srgbClr val="FFFFFF"/>
                </a:solidFill>
              </a:rPr>
              <a:t>More common in men</a:t>
            </a:r>
          </a:p>
        </p:txBody>
      </p:sp>
      <p:sp>
        <p:nvSpPr>
          <p:cNvPr id="12" name="TextBox 11"/>
          <p:cNvSpPr txBox="1"/>
          <p:nvPr/>
        </p:nvSpPr>
        <p:spPr bwMode="gray">
          <a:xfrm>
            <a:off x="2028554" y="1392957"/>
            <a:ext cx="2316228" cy="369731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6"/>
              </a:gs>
              <a:gs pos="90000">
                <a:schemeClr val="accent6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GB" sz="1600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More common in women</a:t>
            </a:r>
            <a:endParaRPr lang="en-US" sz="1600" dirty="0">
              <a:solidFill>
                <a:srgbClr val="FFFFFF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 bwMode="gray">
          <a:xfrm>
            <a:off x="2307677" y="2395605"/>
            <a:ext cx="1757982" cy="349775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 smtClean="0">
                <a:solidFill>
                  <a:srgbClr val="FFFFFF"/>
                </a:solidFill>
              </a:rPr>
              <a:t>PIK3CA mutation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2410016" y="2779799"/>
            <a:ext cx="1553304" cy="349775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 smtClean="0">
                <a:solidFill>
                  <a:srgbClr val="FFFFFF"/>
                </a:solidFill>
              </a:rPr>
              <a:t>BRAF mutation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gray">
          <a:xfrm>
            <a:off x="7040380" y="2807301"/>
            <a:ext cx="1550600" cy="349775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 smtClean="0">
                <a:solidFill>
                  <a:srgbClr val="FFFFFF"/>
                </a:solidFill>
              </a:rPr>
              <a:t>KRAS </a:t>
            </a:r>
            <a:r>
              <a:rPr lang="en-US" sz="1600" dirty="0">
                <a:solidFill>
                  <a:srgbClr val="FFFFFF"/>
                </a:solidFill>
              </a:rPr>
              <a:t>mutation</a:t>
            </a:r>
          </a:p>
        </p:txBody>
      </p:sp>
      <p:sp>
        <p:nvSpPr>
          <p:cNvPr id="17" name="TextBox 16"/>
          <p:cNvSpPr txBox="1"/>
          <p:nvPr/>
        </p:nvSpPr>
        <p:spPr bwMode="gray">
          <a:xfrm>
            <a:off x="6698596" y="2395605"/>
            <a:ext cx="2234381" cy="349775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>
                <a:solidFill>
                  <a:srgbClr val="FFFFFF"/>
                </a:solidFill>
              </a:rPr>
              <a:t>HER2 overexpression</a:t>
            </a:r>
          </a:p>
        </p:txBody>
      </p:sp>
      <p:sp>
        <p:nvSpPr>
          <p:cNvPr id="18" name="TextBox 17"/>
          <p:cNvSpPr txBox="1"/>
          <p:nvPr/>
        </p:nvSpPr>
        <p:spPr bwMode="gray">
          <a:xfrm>
            <a:off x="2439280" y="3164132"/>
            <a:ext cx="1494782" cy="417121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 err="1" smtClean="0">
                <a:solidFill>
                  <a:srgbClr val="FFFFFF"/>
                </a:solidFill>
              </a:rPr>
              <a:t>dMMR</a:t>
            </a:r>
            <a:r>
              <a:rPr lang="en-US" sz="1600" dirty="0" smtClean="0">
                <a:solidFill>
                  <a:srgbClr val="FFFFFF"/>
                </a:solidFill>
              </a:rPr>
              <a:t>/MSI-H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gray">
          <a:xfrm>
            <a:off x="2246265" y="4802505"/>
            <a:ext cx="1881023" cy="349775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2"/>
              </a:gs>
              <a:gs pos="90000">
                <a:schemeClr val="accent2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>
                <a:solidFill>
                  <a:srgbClr val="FFFFFF"/>
                </a:solidFill>
              </a:rPr>
              <a:t>Poorer prognosis</a:t>
            </a:r>
          </a:p>
        </p:txBody>
      </p:sp>
      <p:sp>
        <p:nvSpPr>
          <p:cNvPr id="21" name="TextBox 20"/>
          <p:cNvSpPr txBox="1"/>
          <p:nvPr/>
        </p:nvSpPr>
        <p:spPr bwMode="gray">
          <a:xfrm>
            <a:off x="6875275" y="4802505"/>
            <a:ext cx="1881023" cy="349775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2"/>
              </a:gs>
              <a:gs pos="90000">
                <a:schemeClr val="accent2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>
                <a:solidFill>
                  <a:srgbClr val="FFFFFF"/>
                </a:solidFill>
              </a:rPr>
              <a:t>Better prognosis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351408" y="2220632"/>
            <a:ext cx="1978118" cy="2518463"/>
            <a:chOff x="2341329" y="1248284"/>
            <a:chExt cx="4226462" cy="49948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791" y="1248284"/>
              <a:ext cx="2286000" cy="39684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1329" y="1366006"/>
              <a:ext cx="3438143" cy="3352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490" y="4143042"/>
              <a:ext cx="954024" cy="210007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 bwMode="gray">
          <a:xfrm>
            <a:off x="398511" y="1495956"/>
            <a:ext cx="149330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b="1" dirty="0">
                <a:solidFill>
                  <a:srgbClr val="149B5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Clinical differences</a:t>
            </a:r>
            <a:r>
              <a:rPr lang="en-US" b="1" baseline="30000" dirty="0">
                <a:solidFill>
                  <a:srgbClr val="149B5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 bwMode="gray">
          <a:xfrm>
            <a:off x="394624" y="2742301"/>
            <a:ext cx="18687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b="1" dirty="0">
                <a:solidFill>
                  <a:srgbClr val="503291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Molecular differences</a:t>
            </a:r>
            <a:r>
              <a:rPr lang="en-US" b="1" baseline="30000" dirty="0">
                <a:solidFill>
                  <a:srgbClr val="503291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</a:p>
        </p:txBody>
      </p:sp>
      <p:sp>
        <p:nvSpPr>
          <p:cNvPr id="24" name="TextBox 23"/>
          <p:cNvSpPr txBox="1"/>
          <p:nvPr/>
        </p:nvSpPr>
        <p:spPr bwMode="gray">
          <a:xfrm>
            <a:off x="394623" y="4700329"/>
            <a:ext cx="1633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Prognostic impact</a:t>
            </a:r>
            <a:r>
              <a:rPr lang="en-US" b="1" baseline="30000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 bwMode="gray">
          <a:xfrm>
            <a:off x="394624" y="5645269"/>
            <a:ext cx="21446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b="1" dirty="0">
                <a:solidFill>
                  <a:srgbClr val="EB3C96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Predictive impact</a:t>
            </a:r>
            <a:r>
              <a:rPr lang="en-US" b="1" baseline="30000" dirty="0">
                <a:solidFill>
                  <a:srgbClr val="EB3C96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3,4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631247" y="2127675"/>
            <a:ext cx="1706783" cy="227426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 bwMode="gray">
          <a:xfrm>
            <a:off x="2233981" y="993395"/>
            <a:ext cx="19053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Right-sided</a:t>
            </a:r>
          </a:p>
        </p:txBody>
      </p:sp>
      <p:sp>
        <p:nvSpPr>
          <p:cNvPr id="28" name="TextBox 27"/>
          <p:cNvSpPr txBox="1"/>
          <p:nvPr/>
        </p:nvSpPr>
        <p:spPr bwMode="gray">
          <a:xfrm>
            <a:off x="6862993" y="993395"/>
            <a:ext cx="19053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Left-sided</a:t>
            </a:r>
          </a:p>
        </p:txBody>
      </p:sp>
      <p:sp>
        <p:nvSpPr>
          <p:cNvPr id="29" name="TextBox 28"/>
          <p:cNvSpPr txBox="1"/>
          <p:nvPr/>
        </p:nvSpPr>
        <p:spPr bwMode="gray">
          <a:xfrm>
            <a:off x="5928578" y="5368559"/>
            <a:ext cx="3008921" cy="638176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tx2"/>
              </a:gs>
              <a:gs pos="90000">
                <a:schemeClr val="tx2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dirty="0" smtClean="0">
                <a:solidFill>
                  <a:srgbClr val="FFFFFF"/>
                </a:solidFill>
              </a:rPr>
              <a:t>Initial evidence for predictive relevance for anti-EGFR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3853">
            <a:off x="4622720" y="5259088"/>
            <a:ext cx="1729768" cy="129732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 bwMode="gray">
          <a:xfrm>
            <a:off x="5555858" y="6180988"/>
            <a:ext cx="3190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b="1" dirty="0">
                <a:solidFill>
                  <a:srgbClr val="EB3C96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To be examined in more detail</a:t>
            </a:r>
            <a:r>
              <a:rPr lang="is-IS" b="1" dirty="0">
                <a:solidFill>
                  <a:srgbClr val="EB3C96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en-US" b="1" dirty="0">
              <a:solidFill>
                <a:srgbClr val="EB3C96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891" y="6304002"/>
            <a:ext cx="9046112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 defTabSz="914400"/>
            <a:r>
              <a:rPr lang="nb-NO" sz="1000" dirty="0">
                <a:solidFill>
                  <a:srgbClr val="004F9E"/>
                </a:solidFill>
                <a:latin typeface="Verdana"/>
              </a:rPr>
              <a:t>1. Lee GH, et al. Eur J Surg Oncol 2015;41:300–308;</a:t>
            </a:r>
            <a:br>
              <a:rPr lang="nb-NO" sz="1000" dirty="0">
                <a:solidFill>
                  <a:srgbClr val="004F9E"/>
                </a:solidFill>
                <a:latin typeface="Verdana"/>
              </a:rPr>
            </a:br>
            <a:r>
              <a:rPr lang="nb-NO" sz="1000" dirty="0">
                <a:solidFill>
                  <a:srgbClr val="004F9E"/>
                </a:solidFill>
                <a:latin typeface="Verdana"/>
              </a:rPr>
              <a:t>2. Stintzing S, et al. E J Cancer 2017;84:69–80; 3. </a:t>
            </a:r>
            <a:r>
              <a:rPr lang="nl-NL" sz="1000" dirty="0" err="1">
                <a:solidFill>
                  <a:srgbClr val="004F9E"/>
                </a:solidFill>
                <a:latin typeface="Verdana"/>
              </a:rPr>
              <a:t>Tejpar</a:t>
            </a:r>
            <a:r>
              <a:rPr lang="nl-NL" sz="1000" dirty="0">
                <a:solidFill>
                  <a:srgbClr val="004F9E"/>
                </a:solidFill>
                <a:latin typeface="Verdana"/>
              </a:rPr>
              <a:t> S, et al. JAMA Oncol 2017;3(2):194–201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; 4. </a:t>
            </a:r>
            <a:r>
              <a:rPr lang="nb-NO" sz="1000" dirty="0" err="1">
                <a:solidFill>
                  <a:srgbClr val="004F9E"/>
                </a:solidFill>
                <a:latin typeface="Verdana"/>
              </a:rPr>
              <a:t>Venook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 AP, et al. ASCO 2016 (Abstract No. 3504).</a:t>
            </a:r>
          </a:p>
        </p:txBody>
      </p:sp>
      <p:sp>
        <p:nvSpPr>
          <p:cNvPr id="35" name="TextBox 34"/>
          <p:cNvSpPr txBox="1"/>
          <p:nvPr/>
        </p:nvSpPr>
        <p:spPr bwMode="gray">
          <a:xfrm>
            <a:off x="1841579" y="1830011"/>
            <a:ext cx="2690178" cy="366371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6"/>
              </a:gs>
              <a:gs pos="90000">
                <a:schemeClr val="accent6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</a:pPr>
            <a:r>
              <a:rPr lang="en-US" sz="1600" dirty="0">
                <a:solidFill>
                  <a:srgbClr val="FFFF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MUTYH-associated polyposis</a:t>
            </a:r>
          </a:p>
        </p:txBody>
      </p:sp>
      <p:sp>
        <p:nvSpPr>
          <p:cNvPr id="36" name="TextBox 35"/>
          <p:cNvSpPr txBox="1"/>
          <p:nvPr/>
        </p:nvSpPr>
        <p:spPr bwMode="gray">
          <a:xfrm>
            <a:off x="2321079" y="3615481"/>
            <a:ext cx="1731395" cy="308679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GB" sz="1600" dirty="0" smtClean="0">
                <a:solidFill>
                  <a:srgbClr val="FFFFFF"/>
                </a:solidFill>
              </a:rPr>
              <a:t>CIMP-high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 bwMode="gray">
          <a:xfrm>
            <a:off x="1809366" y="3958587"/>
            <a:ext cx="2754821" cy="333031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GB" sz="1600" dirty="0" smtClean="0">
                <a:solidFill>
                  <a:srgbClr val="FFFFFF"/>
                </a:solidFill>
              </a:rPr>
              <a:t>Low AREG-EREG expressions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 bwMode="gray">
          <a:xfrm>
            <a:off x="2321079" y="4326222"/>
            <a:ext cx="1731395" cy="308679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GB" sz="1600" dirty="0" smtClean="0">
                <a:solidFill>
                  <a:srgbClr val="FFFFFF"/>
                </a:solidFill>
              </a:rPr>
              <a:t>CMS1 (immune)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 bwMode="gray">
          <a:xfrm>
            <a:off x="6369620" y="1820172"/>
            <a:ext cx="2843327" cy="376208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6"/>
              </a:gs>
              <a:gs pos="90000">
                <a:schemeClr val="accent6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GB" sz="1600" dirty="0" smtClean="0">
                <a:solidFill>
                  <a:srgbClr val="FFFFFF"/>
                </a:solidFill>
              </a:rPr>
              <a:t>Familial adenomatous polyposis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 bwMode="gray">
          <a:xfrm>
            <a:off x="6494434" y="3191305"/>
            <a:ext cx="2642492" cy="355707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 smtClean="0">
                <a:solidFill>
                  <a:srgbClr val="FFFFFF"/>
                </a:solidFill>
              </a:rPr>
              <a:t>High AREG-EREG expression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 bwMode="gray">
          <a:xfrm>
            <a:off x="7040380" y="3580923"/>
            <a:ext cx="1550600" cy="349775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 smtClean="0">
                <a:solidFill>
                  <a:srgbClr val="FFFFFF"/>
                </a:solidFill>
              </a:rPr>
              <a:t>TP53 mutation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 bwMode="gray">
          <a:xfrm>
            <a:off x="7406392" y="3964794"/>
            <a:ext cx="818789" cy="327131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US" sz="1600" dirty="0" smtClean="0">
                <a:solidFill>
                  <a:srgbClr val="FFFFFF"/>
                </a:solidFill>
              </a:rPr>
              <a:t>APC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 bwMode="gray">
          <a:xfrm>
            <a:off x="6950089" y="4326222"/>
            <a:ext cx="1731395" cy="308679"/>
          </a:xfrm>
          <a:prstGeom prst="rect">
            <a:avLst/>
          </a:prstGeom>
          <a:gradFill>
            <a:gsLst>
              <a:gs pos="0">
                <a:schemeClr val="bg1"/>
              </a:gs>
              <a:gs pos="10000">
                <a:schemeClr val="accent1"/>
              </a:gs>
              <a:gs pos="90000">
                <a:schemeClr val="accent1"/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914400"/>
            <a:r>
              <a:rPr lang="en-GB" sz="1600" dirty="0" smtClean="0">
                <a:solidFill>
                  <a:srgbClr val="FFFFFF"/>
                </a:solidFill>
              </a:rPr>
              <a:t>CMS2 (canonical)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0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Phase III FIRE-3 trial: Significant improvements in </a:t>
            </a:r>
            <a:r>
              <a:rPr lang="en-GB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subsequent lines</a:t>
            </a:r>
            <a:r>
              <a:rPr lang="en-GB" sz="2000" b="1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after 1st line cetuximab + FOLFIRI in patients with left-sided RAS wt mCRC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0188" y="6150114"/>
            <a:ext cx="5883812" cy="70788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600" indent="-228600" algn="r" defTabSz="914400">
              <a:buFontTx/>
              <a:buAutoNum type="arabicPeriod"/>
            </a:pPr>
            <a:r>
              <a:rPr lang="en-US" sz="1000" dirty="0">
                <a:solidFill>
                  <a:srgbClr val="004F9E"/>
                </a:solidFill>
                <a:latin typeface="Verdana"/>
              </a:rPr>
              <a:t>Figures adapted from Modest DP, et al. ASCO 2017 (Abstract No. 3525);</a:t>
            </a:r>
            <a:br>
              <a:rPr lang="en-US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2.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Wainberg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ZA,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Drakaki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A. Expert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Opin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Biol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Ther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2015;15:1205–1220;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/>
            </a:r>
            <a:br>
              <a:rPr lang="nb-NO" sz="1000" dirty="0">
                <a:solidFill>
                  <a:srgbClr val="004F9E"/>
                </a:solidFill>
                <a:latin typeface="Verdana"/>
              </a:rPr>
            </a:br>
            <a:r>
              <a:rPr lang="nb-NO" sz="1000" dirty="0">
                <a:solidFill>
                  <a:srgbClr val="004F9E"/>
                </a:solidFill>
                <a:latin typeface="Verdana"/>
              </a:rPr>
              <a:t>3. Heinemann V et al. Lancet Oncol 2014;15:1065–1075</a:t>
            </a:r>
            <a:br>
              <a:rPr lang="nb-NO" sz="1000" dirty="0">
                <a:solidFill>
                  <a:srgbClr val="004F9E"/>
                </a:solidFill>
                <a:latin typeface="Verdana"/>
              </a:rPr>
            </a:br>
            <a:r>
              <a:rPr lang="da-DK" sz="1000" dirty="0">
                <a:solidFill>
                  <a:srgbClr val="004F9E"/>
                </a:solidFill>
                <a:latin typeface="Verdana"/>
              </a:rPr>
              <a:t>4. 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Erbitux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SmPC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June 2014.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</p:txBody>
      </p:sp>
      <p:sp>
        <p:nvSpPr>
          <p:cNvPr id="8" name="Rounded Rectangle 7"/>
          <p:cNvSpPr/>
          <p:nvPr/>
        </p:nvSpPr>
        <p:spPr bwMode="gray">
          <a:xfrm>
            <a:off x="5694562" y="2222665"/>
            <a:ext cx="2967164" cy="1804295"/>
          </a:xfrm>
          <a:prstGeom prst="roundRect">
            <a:avLst/>
          </a:prstGeom>
          <a:solidFill>
            <a:srgbClr val="A5CD50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</a:pPr>
            <a:r>
              <a:rPr lang="en-GB" b="1" kern="0" dirty="0">
                <a:solidFill>
                  <a:srgbClr val="FFFFFF"/>
                </a:solidFill>
                <a:latin typeface="Verdana"/>
              </a:rPr>
              <a:t>1st line cetuximab may sensitize </a:t>
            </a:r>
            <a:r>
              <a:rPr lang="en-GB" b="1" kern="0" dirty="0" err="1">
                <a:solidFill>
                  <a:srgbClr val="FFFFFF"/>
                </a:solidFill>
                <a:latin typeface="Verdana"/>
              </a:rPr>
              <a:t>tumors</a:t>
            </a:r>
            <a:r>
              <a:rPr lang="en-GB" b="1" kern="0" dirty="0">
                <a:solidFill>
                  <a:srgbClr val="FFFFFF"/>
                </a:solidFill>
                <a:latin typeface="Verdana"/>
              </a:rPr>
              <a:t> to subsequent anti-VEGF therapy?</a:t>
            </a:r>
            <a:r>
              <a:rPr lang="en-GB" b="1" kern="0" baseline="30000" dirty="0">
                <a:solidFill>
                  <a:srgbClr val="FFFFFF"/>
                </a:solidFill>
                <a:latin typeface="Verdana"/>
              </a:rPr>
              <a:t>2</a:t>
            </a:r>
            <a:endParaRPr lang="en-US" b="1" kern="0" baseline="300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Rounded Rectangle 8"/>
          <p:cNvSpPr/>
          <p:nvPr/>
        </p:nvSpPr>
        <p:spPr bwMode="gray">
          <a:xfrm>
            <a:off x="673132" y="5534701"/>
            <a:ext cx="7828135" cy="510683"/>
          </a:xfrm>
          <a:prstGeom prst="roundRect">
            <a:avLst/>
          </a:prstGeom>
          <a:solidFill>
            <a:schemeClr val="accent2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</a:pPr>
            <a:r>
              <a:rPr lang="en-GB" b="1" kern="0" dirty="0">
                <a:solidFill>
                  <a:srgbClr val="FFFFFF"/>
                </a:solidFill>
                <a:latin typeface="Verdana"/>
              </a:rPr>
              <a:t>These data confirm cetuximab as 1st line choice in left-sided RAS wt mCRC</a:t>
            </a:r>
            <a:r>
              <a:rPr lang="en-GB" b="1" kern="0" baseline="30000" dirty="0">
                <a:solidFill>
                  <a:srgbClr val="FFFFFF"/>
                </a:solidFill>
                <a:latin typeface="Verdana"/>
              </a:rPr>
              <a:t>1</a:t>
            </a:r>
            <a:endParaRPr lang="en-US" b="1" kern="0" baseline="30000" dirty="0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143" y="1307849"/>
            <a:ext cx="5412547" cy="4136910"/>
            <a:chOff x="3069641" y="1232201"/>
            <a:chExt cx="6137183" cy="3518068"/>
          </a:xfrm>
        </p:grpSpPr>
        <p:sp>
          <p:nvSpPr>
            <p:cNvPr id="338" name="Line 84"/>
            <p:cNvSpPr>
              <a:spLocks noChangeShapeType="1"/>
            </p:cNvSpPr>
            <p:nvPr/>
          </p:nvSpPr>
          <p:spPr bwMode="auto">
            <a:xfrm flipH="1">
              <a:off x="3791081" y="3027363"/>
              <a:ext cx="442356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6" name="TextBox 5"/>
            <p:cNvSpPr txBox="1"/>
            <p:nvPr/>
          </p:nvSpPr>
          <p:spPr bwMode="gray">
            <a:xfrm>
              <a:off x="3669986" y="1232201"/>
              <a:ext cx="4603677" cy="471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US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OS from start of 2nd line therapy</a:t>
              </a:r>
              <a:r>
                <a:rPr lang="en-US" b="1" baseline="300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167" name="Freeform 81"/>
            <p:cNvSpPr>
              <a:spLocks/>
            </p:cNvSpPr>
            <p:nvPr/>
          </p:nvSpPr>
          <p:spPr bwMode="auto">
            <a:xfrm>
              <a:off x="3791876" y="1804988"/>
              <a:ext cx="4422775" cy="2447925"/>
            </a:xfrm>
            <a:custGeom>
              <a:avLst/>
              <a:gdLst>
                <a:gd name="T0" fmla="*/ 0 w 2786"/>
                <a:gd name="T1" fmla="*/ 0 h 1542"/>
                <a:gd name="T2" fmla="*/ 0 w 2786"/>
                <a:gd name="T3" fmla="*/ 1542 h 1542"/>
                <a:gd name="T4" fmla="*/ 2786 w 2786"/>
                <a:gd name="T5" fmla="*/ 1542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86" h="1542">
                  <a:moveTo>
                    <a:pt x="0" y="0"/>
                  </a:moveTo>
                  <a:lnTo>
                    <a:pt x="0" y="1542"/>
                  </a:lnTo>
                  <a:lnTo>
                    <a:pt x="2786" y="1542"/>
                  </a:lnTo>
                </a:path>
              </a:pathLst>
            </a:custGeom>
            <a:noFill/>
            <a:ln w="12700" cap="sq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68" name="Line 82"/>
            <p:cNvSpPr>
              <a:spLocks noChangeShapeType="1"/>
            </p:cNvSpPr>
            <p:nvPr/>
          </p:nvSpPr>
          <p:spPr bwMode="auto">
            <a:xfrm flipH="1">
              <a:off x="3726789" y="2293938"/>
              <a:ext cx="6508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69" name="Line 83"/>
            <p:cNvSpPr>
              <a:spLocks noChangeShapeType="1"/>
            </p:cNvSpPr>
            <p:nvPr/>
          </p:nvSpPr>
          <p:spPr bwMode="auto">
            <a:xfrm flipH="1">
              <a:off x="3726789" y="2781301"/>
              <a:ext cx="6508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0" name="Line 84"/>
            <p:cNvSpPr>
              <a:spLocks noChangeShapeType="1"/>
            </p:cNvSpPr>
            <p:nvPr/>
          </p:nvSpPr>
          <p:spPr bwMode="auto">
            <a:xfrm flipH="1">
              <a:off x="3726789" y="3273426"/>
              <a:ext cx="6508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1" name="Line 85"/>
            <p:cNvSpPr>
              <a:spLocks noChangeShapeType="1"/>
            </p:cNvSpPr>
            <p:nvPr/>
          </p:nvSpPr>
          <p:spPr bwMode="auto">
            <a:xfrm flipH="1">
              <a:off x="3726789" y="3760788"/>
              <a:ext cx="6508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2" name="Line 86"/>
            <p:cNvSpPr>
              <a:spLocks noChangeShapeType="1"/>
            </p:cNvSpPr>
            <p:nvPr/>
          </p:nvSpPr>
          <p:spPr bwMode="auto">
            <a:xfrm flipH="1">
              <a:off x="3726789" y="4252913"/>
              <a:ext cx="6508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3" name="Line 87"/>
            <p:cNvSpPr>
              <a:spLocks noChangeShapeType="1"/>
            </p:cNvSpPr>
            <p:nvPr/>
          </p:nvSpPr>
          <p:spPr bwMode="auto">
            <a:xfrm>
              <a:off x="3791876" y="4252913"/>
              <a:ext cx="0" cy="6667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4" name="Line 88"/>
            <p:cNvSpPr>
              <a:spLocks noChangeShapeType="1"/>
            </p:cNvSpPr>
            <p:nvPr/>
          </p:nvSpPr>
          <p:spPr bwMode="auto">
            <a:xfrm>
              <a:off x="4642141" y="4252913"/>
              <a:ext cx="0" cy="6667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5" name="Line 89"/>
            <p:cNvSpPr>
              <a:spLocks noChangeShapeType="1"/>
            </p:cNvSpPr>
            <p:nvPr/>
          </p:nvSpPr>
          <p:spPr bwMode="auto">
            <a:xfrm>
              <a:off x="5492406" y="4252913"/>
              <a:ext cx="0" cy="6667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6" name="Line 90"/>
            <p:cNvSpPr>
              <a:spLocks noChangeShapeType="1"/>
            </p:cNvSpPr>
            <p:nvPr/>
          </p:nvSpPr>
          <p:spPr bwMode="auto">
            <a:xfrm>
              <a:off x="7192936" y="4252913"/>
              <a:ext cx="0" cy="6667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7" name="Line 91"/>
            <p:cNvSpPr>
              <a:spLocks noChangeShapeType="1"/>
            </p:cNvSpPr>
            <p:nvPr/>
          </p:nvSpPr>
          <p:spPr bwMode="auto">
            <a:xfrm>
              <a:off x="8043201" y="4252913"/>
              <a:ext cx="0" cy="6667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178" name="Line 92"/>
            <p:cNvSpPr>
              <a:spLocks noChangeShapeType="1"/>
            </p:cNvSpPr>
            <p:nvPr/>
          </p:nvSpPr>
          <p:spPr bwMode="auto">
            <a:xfrm flipH="1">
              <a:off x="3726789" y="1804988"/>
              <a:ext cx="65088" cy="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3810926" y="1804988"/>
              <a:ext cx="4227513" cy="2197100"/>
              <a:chOff x="7154863" y="1957388"/>
              <a:chExt cx="4227513" cy="2197100"/>
            </a:xfrm>
          </p:grpSpPr>
          <p:sp>
            <p:nvSpPr>
              <p:cNvPr id="148" name="Freeform 62"/>
              <p:cNvSpPr>
                <a:spLocks/>
              </p:cNvSpPr>
              <p:nvPr/>
            </p:nvSpPr>
            <p:spPr bwMode="auto">
              <a:xfrm>
                <a:off x="7154863" y="1957388"/>
                <a:ext cx="4183063" cy="2152650"/>
              </a:xfrm>
              <a:custGeom>
                <a:avLst/>
                <a:gdLst>
                  <a:gd name="T0" fmla="*/ 40 w 2635"/>
                  <a:gd name="T1" fmla="*/ 14 h 1356"/>
                  <a:gd name="T2" fmla="*/ 84 w 2635"/>
                  <a:gd name="T3" fmla="*/ 28 h 1356"/>
                  <a:gd name="T4" fmla="*/ 92 w 2635"/>
                  <a:gd name="T5" fmla="*/ 50 h 1356"/>
                  <a:gd name="T6" fmla="*/ 189 w 2635"/>
                  <a:gd name="T7" fmla="*/ 84 h 1356"/>
                  <a:gd name="T8" fmla="*/ 209 w 2635"/>
                  <a:gd name="T9" fmla="*/ 116 h 1356"/>
                  <a:gd name="T10" fmla="*/ 227 w 2635"/>
                  <a:gd name="T11" fmla="*/ 126 h 1356"/>
                  <a:gd name="T12" fmla="*/ 239 w 2635"/>
                  <a:gd name="T13" fmla="*/ 166 h 1356"/>
                  <a:gd name="T14" fmla="*/ 263 w 2635"/>
                  <a:gd name="T15" fmla="*/ 192 h 1356"/>
                  <a:gd name="T16" fmla="*/ 275 w 2635"/>
                  <a:gd name="T17" fmla="*/ 218 h 1356"/>
                  <a:gd name="T18" fmla="*/ 309 w 2635"/>
                  <a:gd name="T19" fmla="*/ 226 h 1356"/>
                  <a:gd name="T20" fmla="*/ 317 w 2635"/>
                  <a:gd name="T21" fmla="*/ 262 h 1356"/>
                  <a:gd name="T22" fmla="*/ 355 w 2635"/>
                  <a:gd name="T23" fmla="*/ 272 h 1356"/>
                  <a:gd name="T24" fmla="*/ 369 w 2635"/>
                  <a:gd name="T25" fmla="*/ 322 h 1356"/>
                  <a:gd name="T26" fmla="*/ 408 w 2635"/>
                  <a:gd name="T27" fmla="*/ 352 h 1356"/>
                  <a:gd name="T28" fmla="*/ 416 w 2635"/>
                  <a:gd name="T29" fmla="*/ 408 h 1356"/>
                  <a:gd name="T30" fmla="*/ 460 w 2635"/>
                  <a:gd name="T31" fmla="*/ 413 h 1356"/>
                  <a:gd name="T32" fmla="*/ 474 w 2635"/>
                  <a:gd name="T33" fmla="*/ 455 h 1356"/>
                  <a:gd name="T34" fmla="*/ 520 w 2635"/>
                  <a:gd name="T35" fmla="*/ 483 h 1356"/>
                  <a:gd name="T36" fmla="*/ 526 w 2635"/>
                  <a:gd name="T37" fmla="*/ 541 h 1356"/>
                  <a:gd name="T38" fmla="*/ 534 w 2635"/>
                  <a:gd name="T39" fmla="*/ 551 h 1356"/>
                  <a:gd name="T40" fmla="*/ 540 w 2635"/>
                  <a:gd name="T41" fmla="*/ 563 h 1356"/>
                  <a:gd name="T42" fmla="*/ 550 w 2635"/>
                  <a:gd name="T43" fmla="*/ 571 h 1356"/>
                  <a:gd name="T44" fmla="*/ 562 w 2635"/>
                  <a:gd name="T45" fmla="*/ 591 h 1356"/>
                  <a:gd name="T46" fmla="*/ 586 w 2635"/>
                  <a:gd name="T47" fmla="*/ 599 h 1356"/>
                  <a:gd name="T48" fmla="*/ 594 w 2635"/>
                  <a:gd name="T49" fmla="*/ 625 h 1356"/>
                  <a:gd name="T50" fmla="*/ 627 w 2635"/>
                  <a:gd name="T51" fmla="*/ 633 h 1356"/>
                  <a:gd name="T52" fmla="*/ 657 w 2635"/>
                  <a:gd name="T53" fmla="*/ 655 h 1356"/>
                  <a:gd name="T54" fmla="*/ 675 w 2635"/>
                  <a:gd name="T55" fmla="*/ 659 h 1356"/>
                  <a:gd name="T56" fmla="*/ 697 w 2635"/>
                  <a:gd name="T57" fmla="*/ 675 h 1356"/>
                  <a:gd name="T58" fmla="*/ 707 w 2635"/>
                  <a:gd name="T59" fmla="*/ 685 h 1356"/>
                  <a:gd name="T60" fmla="*/ 715 w 2635"/>
                  <a:gd name="T61" fmla="*/ 705 h 1356"/>
                  <a:gd name="T62" fmla="*/ 725 w 2635"/>
                  <a:gd name="T63" fmla="*/ 723 h 1356"/>
                  <a:gd name="T64" fmla="*/ 753 w 2635"/>
                  <a:gd name="T65" fmla="*/ 755 h 1356"/>
                  <a:gd name="T66" fmla="*/ 777 w 2635"/>
                  <a:gd name="T67" fmla="*/ 771 h 1356"/>
                  <a:gd name="T68" fmla="*/ 781 w 2635"/>
                  <a:gd name="T69" fmla="*/ 803 h 1356"/>
                  <a:gd name="T70" fmla="*/ 874 w 2635"/>
                  <a:gd name="T71" fmla="*/ 819 h 1356"/>
                  <a:gd name="T72" fmla="*/ 890 w 2635"/>
                  <a:gd name="T73" fmla="*/ 847 h 1356"/>
                  <a:gd name="T74" fmla="*/ 964 w 2635"/>
                  <a:gd name="T75" fmla="*/ 877 h 1356"/>
                  <a:gd name="T76" fmla="*/ 986 w 2635"/>
                  <a:gd name="T77" fmla="*/ 915 h 1356"/>
                  <a:gd name="T78" fmla="*/ 1016 w 2635"/>
                  <a:gd name="T79" fmla="*/ 931 h 1356"/>
                  <a:gd name="T80" fmla="*/ 1038 w 2635"/>
                  <a:gd name="T81" fmla="*/ 967 h 1356"/>
                  <a:gd name="T82" fmla="*/ 1107 w 2635"/>
                  <a:gd name="T83" fmla="*/ 987 h 1356"/>
                  <a:gd name="T84" fmla="*/ 1217 w 2635"/>
                  <a:gd name="T85" fmla="*/ 1029 h 1356"/>
                  <a:gd name="T86" fmla="*/ 1253 w 2635"/>
                  <a:gd name="T87" fmla="*/ 1051 h 1356"/>
                  <a:gd name="T88" fmla="*/ 1295 w 2635"/>
                  <a:gd name="T89" fmla="*/ 1097 h 1356"/>
                  <a:gd name="T90" fmla="*/ 1685 w 2635"/>
                  <a:gd name="T91" fmla="*/ 1121 h 1356"/>
                  <a:gd name="T92" fmla="*/ 1697 w 2635"/>
                  <a:gd name="T93" fmla="*/ 1174 h 1356"/>
                  <a:gd name="T94" fmla="*/ 1866 w 2635"/>
                  <a:gd name="T95" fmla="*/ 1204 h 1356"/>
                  <a:gd name="T96" fmla="*/ 1966 w 2635"/>
                  <a:gd name="T97" fmla="*/ 1264 h 1356"/>
                  <a:gd name="T98" fmla="*/ 2155 w 2635"/>
                  <a:gd name="T99" fmla="*/ 1292 h 1356"/>
                  <a:gd name="T100" fmla="*/ 2252 w 2635"/>
                  <a:gd name="T101" fmla="*/ 1356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35" h="1356">
                    <a:moveTo>
                      <a:pt x="0" y="0"/>
                    </a:moveTo>
                    <a:lnTo>
                      <a:pt x="40" y="0"/>
                    </a:lnTo>
                    <a:lnTo>
                      <a:pt x="40" y="14"/>
                    </a:lnTo>
                    <a:lnTo>
                      <a:pt x="66" y="14"/>
                    </a:lnTo>
                    <a:lnTo>
                      <a:pt x="66" y="28"/>
                    </a:lnTo>
                    <a:lnTo>
                      <a:pt x="84" y="28"/>
                    </a:lnTo>
                    <a:lnTo>
                      <a:pt x="84" y="42"/>
                    </a:lnTo>
                    <a:lnTo>
                      <a:pt x="92" y="42"/>
                    </a:lnTo>
                    <a:lnTo>
                      <a:pt x="92" y="50"/>
                    </a:lnTo>
                    <a:lnTo>
                      <a:pt x="106" y="50"/>
                    </a:lnTo>
                    <a:lnTo>
                      <a:pt x="106" y="84"/>
                    </a:lnTo>
                    <a:lnTo>
                      <a:pt x="189" y="84"/>
                    </a:lnTo>
                    <a:lnTo>
                      <a:pt x="189" y="98"/>
                    </a:lnTo>
                    <a:lnTo>
                      <a:pt x="209" y="98"/>
                    </a:lnTo>
                    <a:lnTo>
                      <a:pt x="209" y="116"/>
                    </a:lnTo>
                    <a:lnTo>
                      <a:pt x="215" y="116"/>
                    </a:lnTo>
                    <a:lnTo>
                      <a:pt x="215" y="126"/>
                    </a:lnTo>
                    <a:lnTo>
                      <a:pt x="227" y="126"/>
                    </a:lnTo>
                    <a:lnTo>
                      <a:pt x="227" y="156"/>
                    </a:lnTo>
                    <a:lnTo>
                      <a:pt x="239" y="156"/>
                    </a:lnTo>
                    <a:lnTo>
                      <a:pt x="239" y="166"/>
                    </a:lnTo>
                    <a:lnTo>
                      <a:pt x="247" y="166"/>
                    </a:lnTo>
                    <a:lnTo>
                      <a:pt x="247" y="192"/>
                    </a:lnTo>
                    <a:lnTo>
                      <a:pt x="263" y="192"/>
                    </a:lnTo>
                    <a:lnTo>
                      <a:pt x="263" y="202"/>
                    </a:lnTo>
                    <a:lnTo>
                      <a:pt x="275" y="202"/>
                    </a:lnTo>
                    <a:lnTo>
                      <a:pt x="275" y="218"/>
                    </a:lnTo>
                    <a:lnTo>
                      <a:pt x="295" y="218"/>
                    </a:lnTo>
                    <a:lnTo>
                      <a:pt x="295" y="226"/>
                    </a:lnTo>
                    <a:lnTo>
                      <a:pt x="309" y="226"/>
                    </a:lnTo>
                    <a:lnTo>
                      <a:pt x="309" y="236"/>
                    </a:lnTo>
                    <a:lnTo>
                      <a:pt x="317" y="236"/>
                    </a:lnTo>
                    <a:lnTo>
                      <a:pt x="317" y="262"/>
                    </a:lnTo>
                    <a:lnTo>
                      <a:pt x="341" y="262"/>
                    </a:lnTo>
                    <a:lnTo>
                      <a:pt x="341" y="272"/>
                    </a:lnTo>
                    <a:lnTo>
                      <a:pt x="355" y="272"/>
                    </a:lnTo>
                    <a:lnTo>
                      <a:pt x="355" y="288"/>
                    </a:lnTo>
                    <a:lnTo>
                      <a:pt x="369" y="288"/>
                    </a:lnTo>
                    <a:lnTo>
                      <a:pt x="369" y="322"/>
                    </a:lnTo>
                    <a:lnTo>
                      <a:pt x="401" y="322"/>
                    </a:lnTo>
                    <a:lnTo>
                      <a:pt x="401" y="352"/>
                    </a:lnTo>
                    <a:lnTo>
                      <a:pt x="408" y="352"/>
                    </a:lnTo>
                    <a:lnTo>
                      <a:pt x="408" y="374"/>
                    </a:lnTo>
                    <a:lnTo>
                      <a:pt x="416" y="374"/>
                    </a:lnTo>
                    <a:lnTo>
                      <a:pt x="416" y="408"/>
                    </a:lnTo>
                    <a:lnTo>
                      <a:pt x="438" y="408"/>
                    </a:lnTo>
                    <a:lnTo>
                      <a:pt x="438" y="413"/>
                    </a:lnTo>
                    <a:lnTo>
                      <a:pt x="460" y="413"/>
                    </a:lnTo>
                    <a:lnTo>
                      <a:pt x="460" y="435"/>
                    </a:lnTo>
                    <a:lnTo>
                      <a:pt x="474" y="435"/>
                    </a:lnTo>
                    <a:lnTo>
                      <a:pt x="474" y="455"/>
                    </a:lnTo>
                    <a:lnTo>
                      <a:pt x="502" y="455"/>
                    </a:lnTo>
                    <a:lnTo>
                      <a:pt x="502" y="483"/>
                    </a:lnTo>
                    <a:lnTo>
                      <a:pt x="520" y="483"/>
                    </a:lnTo>
                    <a:lnTo>
                      <a:pt x="520" y="509"/>
                    </a:lnTo>
                    <a:lnTo>
                      <a:pt x="526" y="509"/>
                    </a:lnTo>
                    <a:lnTo>
                      <a:pt x="526" y="541"/>
                    </a:lnTo>
                    <a:lnTo>
                      <a:pt x="530" y="541"/>
                    </a:lnTo>
                    <a:lnTo>
                      <a:pt x="530" y="551"/>
                    </a:lnTo>
                    <a:lnTo>
                      <a:pt x="534" y="551"/>
                    </a:lnTo>
                    <a:lnTo>
                      <a:pt x="534" y="557"/>
                    </a:lnTo>
                    <a:lnTo>
                      <a:pt x="540" y="557"/>
                    </a:lnTo>
                    <a:lnTo>
                      <a:pt x="540" y="563"/>
                    </a:lnTo>
                    <a:lnTo>
                      <a:pt x="542" y="563"/>
                    </a:lnTo>
                    <a:lnTo>
                      <a:pt x="542" y="571"/>
                    </a:lnTo>
                    <a:lnTo>
                      <a:pt x="550" y="571"/>
                    </a:lnTo>
                    <a:lnTo>
                      <a:pt x="550" y="581"/>
                    </a:lnTo>
                    <a:lnTo>
                      <a:pt x="562" y="581"/>
                    </a:lnTo>
                    <a:lnTo>
                      <a:pt x="562" y="591"/>
                    </a:lnTo>
                    <a:lnTo>
                      <a:pt x="570" y="591"/>
                    </a:lnTo>
                    <a:lnTo>
                      <a:pt x="570" y="599"/>
                    </a:lnTo>
                    <a:lnTo>
                      <a:pt x="586" y="599"/>
                    </a:lnTo>
                    <a:lnTo>
                      <a:pt x="586" y="617"/>
                    </a:lnTo>
                    <a:lnTo>
                      <a:pt x="594" y="617"/>
                    </a:lnTo>
                    <a:lnTo>
                      <a:pt x="594" y="625"/>
                    </a:lnTo>
                    <a:lnTo>
                      <a:pt x="614" y="625"/>
                    </a:lnTo>
                    <a:lnTo>
                      <a:pt x="614" y="633"/>
                    </a:lnTo>
                    <a:lnTo>
                      <a:pt x="627" y="633"/>
                    </a:lnTo>
                    <a:lnTo>
                      <a:pt x="627" y="645"/>
                    </a:lnTo>
                    <a:lnTo>
                      <a:pt x="657" y="645"/>
                    </a:lnTo>
                    <a:lnTo>
                      <a:pt x="657" y="655"/>
                    </a:lnTo>
                    <a:lnTo>
                      <a:pt x="663" y="655"/>
                    </a:lnTo>
                    <a:lnTo>
                      <a:pt x="663" y="659"/>
                    </a:lnTo>
                    <a:lnTo>
                      <a:pt x="675" y="659"/>
                    </a:lnTo>
                    <a:lnTo>
                      <a:pt x="675" y="669"/>
                    </a:lnTo>
                    <a:lnTo>
                      <a:pt x="697" y="669"/>
                    </a:lnTo>
                    <a:lnTo>
                      <a:pt x="697" y="675"/>
                    </a:lnTo>
                    <a:lnTo>
                      <a:pt x="705" y="675"/>
                    </a:lnTo>
                    <a:lnTo>
                      <a:pt x="705" y="685"/>
                    </a:lnTo>
                    <a:lnTo>
                      <a:pt x="707" y="685"/>
                    </a:lnTo>
                    <a:lnTo>
                      <a:pt x="707" y="693"/>
                    </a:lnTo>
                    <a:lnTo>
                      <a:pt x="715" y="693"/>
                    </a:lnTo>
                    <a:lnTo>
                      <a:pt x="715" y="705"/>
                    </a:lnTo>
                    <a:lnTo>
                      <a:pt x="721" y="705"/>
                    </a:lnTo>
                    <a:lnTo>
                      <a:pt x="721" y="723"/>
                    </a:lnTo>
                    <a:lnTo>
                      <a:pt x="725" y="723"/>
                    </a:lnTo>
                    <a:lnTo>
                      <a:pt x="725" y="747"/>
                    </a:lnTo>
                    <a:lnTo>
                      <a:pt x="753" y="747"/>
                    </a:lnTo>
                    <a:lnTo>
                      <a:pt x="753" y="755"/>
                    </a:lnTo>
                    <a:lnTo>
                      <a:pt x="771" y="755"/>
                    </a:lnTo>
                    <a:lnTo>
                      <a:pt x="771" y="771"/>
                    </a:lnTo>
                    <a:lnTo>
                      <a:pt x="777" y="771"/>
                    </a:lnTo>
                    <a:lnTo>
                      <a:pt x="777" y="785"/>
                    </a:lnTo>
                    <a:lnTo>
                      <a:pt x="781" y="785"/>
                    </a:lnTo>
                    <a:lnTo>
                      <a:pt x="781" y="803"/>
                    </a:lnTo>
                    <a:lnTo>
                      <a:pt x="847" y="803"/>
                    </a:lnTo>
                    <a:lnTo>
                      <a:pt x="847" y="819"/>
                    </a:lnTo>
                    <a:lnTo>
                      <a:pt x="874" y="819"/>
                    </a:lnTo>
                    <a:lnTo>
                      <a:pt x="874" y="833"/>
                    </a:lnTo>
                    <a:lnTo>
                      <a:pt x="890" y="833"/>
                    </a:lnTo>
                    <a:lnTo>
                      <a:pt x="890" y="847"/>
                    </a:lnTo>
                    <a:lnTo>
                      <a:pt x="960" y="847"/>
                    </a:lnTo>
                    <a:lnTo>
                      <a:pt x="960" y="877"/>
                    </a:lnTo>
                    <a:lnTo>
                      <a:pt x="964" y="877"/>
                    </a:lnTo>
                    <a:lnTo>
                      <a:pt x="964" y="895"/>
                    </a:lnTo>
                    <a:lnTo>
                      <a:pt x="986" y="895"/>
                    </a:lnTo>
                    <a:lnTo>
                      <a:pt x="986" y="915"/>
                    </a:lnTo>
                    <a:lnTo>
                      <a:pt x="998" y="915"/>
                    </a:lnTo>
                    <a:lnTo>
                      <a:pt x="998" y="931"/>
                    </a:lnTo>
                    <a:lnTo>
                      <a:pt x="1016" y="931"/>
                    </a:lnTo>
                    <a:lnTo>
                      <a:pt x="1016" y="949"/>
                    </a:lnTo>
                    <a:lnTo>
                      <a:pt x="1038" y="949"/>
                    </a:lnTo>
                    <a:lnTo>
                      <a:pt x="1038" y="967"/>
                    </a:lnTo>
                    <a:lnTo>
                      <a:pt x="1042" y="967"/>
                    </a:lnTo>
                    <a:lnTo>
                      <a:pt x="1042" y="987"/>
                    </a:lnTo>
                    <a:lnTo>
                      <a:pt x="1107" y="987"/>
                    </a:lnTo>
                    <a:lnTo>
                      <a:pt x="1107" y="1005"/>
                    </a:lnTo>
                    <a:lnTo>
                      <a:pt x="1217" y="1005"/>
                    </a:lnTo>
                    <a:lnTo>
                      <a:pt x="1217" y="1029"/>
                    </a:lnTo>
                    <a:lnTo>
                      <a:pt x="1235" y="1029"/>
                    </a:lnTo>
                    <a:lnTo>
                      <a:pt x="1235" y="1051"/>
                    </a:lnTo>
                    <a:lnTo>
                      <a:pt x="1253" y="1051"/>
                    </a:lnTo>
                    <a:lnTo>
                      <a:pt x="1253" y="1075"/>
                    </a:lnTo>
                    <a:lnTo>
                      <a:pt x="1295" y="1075"/>
                    </a:lnTo>
                    <a:lnTo>
                      <a:pt x="1295" y="1097"/>
                    </a:lnTo>
                    <a:lnTo>
                      <a:pt x="1492" y="1097"/>
                    </a:lnTo>
                    <a:lnTo>
                      <a:pt x="1492" y="1121"/>
                    </a:lnTo>
                    <a:lnTo>
                      <a:pt x="1685" y="1121"/>
                    </a:lnTo>
                    <a:lnTo>
                      <a:pt x="1685" y="1149"/>
                    </a:lnTo>
                    <a:lnTo>
                      <a:pt x="1697" y="1149"/>
                    </a:lnTo>
                    <a:lnTo>
                      <a:pt x="1697" y="1174"/>
                    </a:lnTo>
                    <a:lnTo>
                      <a:pt x="1834" y="1174"/>
                    </a:lnTo>
                    <a:lnTo>
                      <a:pt x="1834" y="1204"/>
                    </a:lnTo>
                    <a:lnTo>
                      <a:pt x="1866" y="1204"/>
                    </a:lnTo>
                    <a:lnTo>
                      <a:pt x="1866" y="1230"/>
                    </a:lnTo>
                    <a:lnTo>
                      <a:pt x="1966" y="1230"/>
                    </a:lnTo>
                    <a:lnTo>
                      <a:pt x="1966" y="1264"/>
                    </a:lnTo>
                    <a:lnTo>
                      <a:pt x="2145" y="1264"/>
                    </a:lnTo>
                    <a:lnTo>
                      <a:pt x="2145" y="1292"/>
                    </a:lnTo>
                    <a:lnTo>
                      <a:pt x="2155" y="1292"/>
                    </a:lnTo>
                    <a:lnTo>
                      <a:pt x="2155" y="1324"/>
                    </a:lnTo>
                    <a:lnTo>
                      <a:pt x="2252" y="1324"/>
                    </a:lnTo>
                    <a:lnTo>
                      <a:pt x="2252" y="1356"/>
                    </a:lnTo>
                    <a:lnTo>
                      <a:pt x="2635" y="1356"/>
                    </a:lnTo>
                  </a:path>
                </a:pathLst>
              </a:custGeom>
              <a:noFill/>
              <a:ln w="381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150" name="Line 64"/>
              <p:cNvSpPr>
                <a:spLocks noChangeShapeType="1"/>
              </p:cNvSpPr>
              <p:nvPr/>
            </p:nvSpPr>
            <p:spPr bwMode="auto">
              <a:xfrm>
                <a:off x="7496176" y="20970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151" name="Line 65"/>
              <p:cNvSpPr>
                <a:spLocks noChangeShapeType="1"/>
              </p:cNvSpPr>
              <p:nvPr/>
            </p:nvSpPr>
            <p:spPr bwMode="auto">
              <a:xfrm>
                <a:off x="7424738" y="20462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152" name="Line 66"/>
              <p:cNvSpPr>
                <a:spLocks noChangeShapeType="1"/>
              </p:cNvSpPr>
              <p:nvPr/>
            </p:nvSpPr>
            <p:spPr bwMode="auto">
              <a:xfrm flipH="1">
                <a:off x="7380288" y="2090738"/>
                <a:ext cx="84138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153" name="Line 67"/>
              <p:cNvSpPr>
                <a:spLocks noChangeShapeType="1"/>
              </p:cNvSpPr>
              <p:nvPr/>
            </p:nvSpPr>
            <p:spPr bwMode="auto">
              <a:xfrm>
                <a:off x="7392988" y="20462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154" name="Line 68"/>
              <p:cNvSpPr>
                <a:spLocks noChangeShapeType="1"/>
              </p:cNvSpPr>
              <p:nvPr/>
            </p:nvSpPr>
            <p:spPr bwMode="auto">
              <a:xfrm flipH="1">
                <a:off x="7348538" y="2090738"/>
                <a:ext cx="87313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1" name="Line 185"/>
              <p:cNvSpPr>
                <a:spLocks noChangeShapeType="1"/>
              </p:cNvSpPr>
              <p:nvPr/>
            </p:nvSpPr>
            <p:spPr bwMode="auto">
              <a:xfrm>
                <a:off x="11337926" y="40655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2" name="Line 186"/>
              <p:cNvSpPr>
                <a:spLocks noChangeShapeType="1"/>
              </p:cNvSpPr>
              <p:nvPr/>
            </p:nvSpPr>
            <p:spPr bwMode="auto">
              <a:xfrm flipH="1">
                <a:off x="11293476" y="4110038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3" name="Line 187"/>
              <p:cNvSpPr>
                <a:spLocks noChangeShapeType="1"/>
              </p:cNvSpPr>
              <p:nvPr/>
            </p:nvSpPr>
            <p:spPr bwMode="auto">
              <a:xfrm>
                <a:off x="11052176" y="40655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4" name="Line 188"/>
              <p:cNvSpPr>
                <a:spLocks noChangeShapeType="1"/>
              </p:cNvSpPr>
              <p:nvPr/>
            </p:nvSpPr>
            <p:spPr bwMode="auto">
              <a:xfrm flipH="1">
                <a:off x="11009313" y="4110038"/>
                <a:ext cx="87313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5" name="Line 189"/>
              <p:cNvSpPr>
                <a:spLocks noChangeShapeType="1"/>
              </p:cNvSpPr>
              <p:nvPr/>
            </p:nvSpPr>
            <p:spPr bwMode="auto">
              <a:xfrm>
                <a:off x="10904538" y="40655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6" name="Line 190"/>
              <p:cNvSpPr>
                <a:spLocks noChangeShapeType="1"/>
              </p:cNvSpPr>
              <p:nvPr/>
            </p:nvSpPr>
            <p:spPr bwMode="auto">
              <a:xfrm flipH="1">
                <a:off x="10860088" y="4110038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7" name="Line 191"/>
              <p:cNvSpPr>
                <a:spLocks noChangeShapeType="1"/>
              </p:cNvSpPr>
              <p:nvPr/>
            </p:nvSpPr>
            <p:spPr bwMode="auto">
              <a:xfrm>
                <a:off x="10787063" y="40655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8" name="Line 192"/>
              <p:cNvSpPr>
                <a:spLocks noChangeShapeType="1"/>
              </p:cNvSpPr>
              <p:nvPr/>
            </p:nvSpPr>
            <p:spPr bwMode="auto">
              <a:xfrm flipH="1">
                <a:off x="10742613" y="4110038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9" name="Line 193"/>
              <p:cNvSpPr>
                <a:spLocks noChangeShapeType="1"/>
              </p:cNvSpPr>
              <p:nvPr/>
            </p:nvSpPr>
            <p:spPr bwMode="auto">
              <a:xfrm>
                <a:off x="10758488" y="40655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0" name="Line 194"/>
              <p:cNvSpPr>
                <a:spLocks noChangeShapeType="1"/>
              </p:cNvSpPr>
              <p:nvPr/>
            </p:nvSpPr>
            <p:spPr bwMode="auto">
              <a:xfrm flipH="1">
                <a:off x="10714038" y="4110038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1" name="Line 195"/>
              <p:cNvSpPr>
                <a:spLocks noChangeShapeType="1"/>
              </p:cNvSpPr>
              <p:nvPr/>
            </p:nvSpPr>
            <p:spPr bwMode="auto">
              <a:xfrm>
                <a:off x="10742613" y="406558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2" name="Line 196"/>
              <p:cNvSpPr>
                <a:spLocks noChangeShapeType="1"/>
              </p:cNvSpPr>
              <p:nvPr/>
            </p:nvSpPr>
            <p:spPr bwMode="auto">
              <a:xfrm flipH="1">
                <a:off x="10698163" y="4110038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3" name="Line 197"/>
              <p:cNvSpPr>
                <a:spLocks noChangeShapeType="1"/>
              </p:cNvSpPr>
              <p:nvPr/>
            </p:nvSpPr>
            <p:spPr bwMode="auto">
              <a:xfrm>
                <a:off x="10139363" y="3865563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4" name="Line 198"/>
              <p:cNvSpPr>
                <a:spLocks noChangeShapeType="1"/>
              </p:cNvSpPr>
              <p:nvPr/>
            </p:nvSpPr>
            <p:spPr bwMode="auto">
              <a:xfrm flipH="1">
                <a:off x="10094913" y="3910013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5" name="Line 199"/>
              <p:cNvSpPr>
                <a:spLocks noChangeShapeType="1"/>
              </p:cNvSpPr>
              <p:nvPr/>
            </p:nvSpPr>
            <p:spPr bwMode="auto">
              <a:xfrm>
                <a:off x="9848851" y="3736976"/>
                <a:ext cx="0" cy="87313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6" name="Line 200"/>
              <p:cNvSpPr>
                <a:spLocks noChangeShapeType="1"/>
              </p:cNvSpPr>
              <p:nvPr/>
            </p:nvSpPr>
            <p:spPr bwMode="auto">
              <a:xfrm flipH="1">
                <a:off x="9804401" y="378142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7" name="Line 201"/>
              <p:cNvSpPr>
                <a:spLocks noChangeShapeType="1"/>
              </p:cNvSpPr>
              <p:nvPr/>
            </p:nvSpPr>
            <p:spPr bwMode="auto">
              <a:xfrm>
                <a:off x="9753601" y="369252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8" name="Line 202"/>
              <p:cNvSpPr>
                <a:spLocks noChangeShapeType="1"/>
              </p:cNvSpPr>
              <p:nvPr/>
            </p:nvSpPr>
            <p:spPr bwMode="auto">
              <a:xfrm flipH="1">
                <a:off x="9709151" y="373697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9" name="Line 203"/>
              <p:cNvSpPr>
                <a:spLocks noChangeShapeType="1"/>
              </p:cNvSpPr>
              <p:nvPr/>
            </p:nvSpPr>
            <p:spPr bwMode="auto">
              <a:xfrm>
                <a:off x="9272588" y="365442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90" name="Line 204"/>
              <p:cNvSpPr>
                <a:spLocks noChangeShapeType="1"/>
              </p:cNvSpPr>
              <p:nvPr/>
            </p:nvSpPr>
            <p:spPr bwMode="auto">
              <a:xfrm flipH="1">
                <a:off x="9228138" y="369887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18" name="Line 206"/>
              <p:cNvSpPr>
                <a:spLocks noChangeShapeType="1"/>
              </p:cNvSpPr>
              <p:nvPr/>
            </p:nvSpPr>
            <p:spPr bwMode="auto">
              <a:xfrm>
                <a:off x="9080501" y="350837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19" name="Line 207"/>
              <p:cNvSpPr>
                <a:spLocks noChangeShapeType="1"/>
              </p:cNvSpPr>
              <p:nvPr/>
            </p:nvSpPr>
            <p:spPr bwMode="auto">
              <a:xfrm flipH="1">
                <a:off x="9036051" y="355282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0" name="Line 208"/>
              <p:cNvSpPr>
                <a:spLocks noChangeShapeType="1"/>
              </p:cNvSpPr>
              <p:nvPr/>
            </p:nvSpPr>
            <p:spPr bwMode="auto">
              <a:xfrm>
                <a:off x="9013826" y="350837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1" name="Line 209"/>
              <p:cNvSpPr>
                <a:spLocks noChangeShapeType="1"/>
              </p:cNvSpPr>
              <p:nvPr/>
            </p:nvSpPr>
            <p:spPr bwMode="auto">
              <a:xfrm flipH="1">
                <a:off x="8969376" y="355282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" name="Line 210"/>
              <p:cNvSpPr>
                <a:spLocks noChangeShapeType="1"/>
              </p:cNvSpPr>
              <p:nvPr/>
            </p:nvSpPr>
            <p:spPr bwMode="auto">
              <a:xfrm>
                <a:off x="8997951" y="350837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" name="Line 211"/>
              <p:cNvSpPr>
                <a:spLocks noChangeShapeType="1"/>
              </p:cNvSpPr>
              <p:nvPr/>
            </p:nvSpPr>
            <p:spPr bwMode="auto">
              <a:xfrm flipH="1">
                <a:off x="8953501" y="355282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" name="Line 212"/>
              <p:cNvSpPr>
                <a:spLocks noChangeShapeType="1"/>
              </p:cNvSpPr>
              <p:nvPr/>
            </p:nvSpPr>
            <p:spPr bwMode="auto">
              <a:xfrm>
                <a:off x="8953501" y="350837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" name="Line 213"/>
              <p:cNvSpPr>
                <a:spLocks noChangeShapeType="1"/>
              </p:cNvSpPr>
              <p:nvPr/>
            </p:nvSpPr>
            <p:spPr bwMode="auto">
              <a:xfrm flipH="1">
                <a:off x="8909051" y="355282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" name="Line 214"/>
              <p:cNvSpPr>
                <a:spLocks noChangeShapeType="1"/>
              </p:cNvSpPr>
              <p:nvPr/>
            </p:nvSpPr>
            <p:spPr bwMode="auto">
              <a:xfrm>
                <a:off x="8815388" y="347980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" name="Line 215"/>
              <p:cNvSpPr>
                <a:spLocks noChangeShapeType="1"/>
              </p:cNvSpPr>
              <p:nvPr/>
            </p:nvSpPr>
            <p:spPr bwMode="auto">
              <a:xfrm flipH="1">
                <a:off x="8770938" y="352425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8" name="Line 216"/>
              <p:cNvSpPr>
                <a:spLocks noChangeShapeType="1"/>
              </p:cNvSpPr>
              <p:nvPr/>
            </p:nvSpPr>
            <p:spPr bwMode="auto">
              <a:xfrm>
                <a:off x="8770938" y="342265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9" name="Line 217"/>
              <p:cNvSpPr>
                <a:spLocks noChangeShapeType="1"/>
              </p:cNvSpPr>
              <p:nvPr/>
            </p:nvSpPr>
            <p:spPr bwMode="auto">
              <a:xfrm flipH="1">
                <a:off x="8726488" y="346710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0" name="Line 218"/>
              <p:cNvSpPr>
                <a:spLocks noChangeShapeType="1"/>
              </p:cNvSpPr>
              <p:nvPr/>
            </p:nvSpPr>
            <p:spPr bwMode="auto">
              <a:xfrm>
                <a:off x="8751888" y="339090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1" name="Line 219"/>
              <p:cNvSpPr>
                <a:spLocks noChangeShapeType="1"/>
              </p:cNvSpPr>
              <p:nvPr/>
            </p:nvSpPr>
            <p:spPr bwMode="auto">
              <a:xfrm flipH="1">
                <a:off x="8707438" y="343535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2" name="Line 220"/>
              <p:cNvSpPr>
                <a:spLocks noChangeShapeType="1"/>
              </p:cNvSpPr>
              <p:nvPr/>
            </p:nvSpPr>
            <p:spPr bwMode="auto">
              <a:xfrm>
                <a:off x="8685213" y="333375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3" name="Line 221"/>
              <p:cNvSpPr>
                <a:spLocks noChangeShapeType="1"/>
              </p:cNvSpPr>
              <p:nvPr/>
            </p:nvSpPr>
            <p:spPr bwMode="auto">
              <a:xfrm flipH="1">
                <a:off x="8643938" y="3378201"/>
                <a:ext cx="85725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4" name="Line 222"/>
              <p:cNvSpPr>
                <a:spLocks noChangeShapeType="1"/>
              </p:cNvSpPr>
              <p:nvPr/>
            </p:nvSpPr>
            <p:spPr bwMode="auto">
              <a:xfrm>
                <a:off x="8643938" y="3260726"/>
                <a:ext cx="0" cy="85725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5" name="Line 223"/>
              <p:cNvSpPr>
                <a:spLocks noChangeShapeType="1"/>
              </p:cNvSpPr>
              <p:nvPr/>
            </p:nvSpPr>
            <p:spPr bwMode="auto">
              <a:xfrm flipH="1">
                <a:off x="8599488" y="3302001"/>
                <a:ext cx="85725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6" name="Line 224"/>
              <p:cNvSpPr>
                <a:spLocks noChangeShapeType="1"/>
              </p:cNvSpPr>
              <p:nvPr/>
            </p:nvSpPr>
            <p:spPr bwMode="auto">
              <a:xfrm>
                <a:off x="8599488" y="3260726"/>
                <a:ext cx="0" cy="85725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7" name="Line 225"/>
              <p:cNvSpPr>
                <a:spLocks noChangeShapeType="1"/>
              </p:cNvSpPr>
              <p:nvPr/>
            </p:nvSpPr>
            <p:spPr bwMode="auto">
              <a:xfrm flipH="1">
                <a:off x="8555038" y="330200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8" name="Line 226"/>
              <p:cNvSpPr>
                <a:spLocks noChangeShapeType="1"/>
              </p:cNvSpPr>
              <p:nvPr/>
            </p:nvSpPr>
            <p:spPr bwMode="auto">
              <a:xfrm flipH="1">
                <a:off x="8564563" y="327977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9" name="Line 227"/>
              <p:cNvSpPr>
                <a:spLocks noChangeShapeType="1"/>
              </p:cNvSpPr>
              <p:nvPr/>
            </p:nvSpPr>
            <p:spPr bwMode="auto">
              <a:xfrm>
                <a:off x="8564563" y="323532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0" name="Line 228"/>
              <p:cNvSpPr>
                <a:spLocks noChangeShapeType="1"/>
              </p:cNvSpPr>
              <p:nvPr/>
            </p:nvSpPr>
            <p:spPr bwMode="auto">
              <a:xfrm flipH="1">
                <a:off x="8520113" y="327977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1" name="Line 229"/>
              <p:cNvSpPr>
                <a:spLocks noChangeShapeType="1"/>
              </p:cNvSpPr>
              <p:nvPr/>
            </p:nvSpPr>
            <p:spPr bwMode="auto">
              <a:xfrm flipH="1">
                <a:off x="8516938" y="3257551"/>
                <a:ext cx="85725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2" name="Line 230"/>
              <p:cNvSpPr>
                <a:spLocks noChangeShapeType="1"/>
              </p:cNvSpPr>
              <p:nvPr/>
            </p:nvSpPr>
            <p:spPr bwMode="auto">
              <a:xfrm>
                <a:off x="8516938" y="321310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3" name="Line 231"/>
              <p:cNvSpPr>
                <a:spLocks noChangeShapeType="1"/>
              </p:cNvSpPr>
              <p:nvPr/>
            </p:nvSpPr>
            <p:spPr bwMode="auto">
              <a:xfrm flipH="1">
                <a:off x="8474076" y="3257551"/>
                <a:ext cx="84138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4" name="Line 232"/>
              <p:cNvSpPr>
                <a:spLocks noChangeShapeType="1"/>
              </p:cNvSpPr>
              <p:nvPr/>
            </p:nvSpPr>
            <p:spPr bwMode="auto">
              <a:xfrm flipH="1">
                <a:off x="8397876" y="3232151"/>
                <a:ext cx="85725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5" name="Line 233"/>
              <p:cNvSpPr>
                <a:spLocks noChangeShapeType="1"/>
              </p:cNvSpPr>
              <p:nvPr/>
            </p:nvSpPr>
            <p:spPr bwMode="auto">
              <a:xfrm>
                <a:off x="8397876" y="318770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6" name="Line 234"/>
              <p:cNvSpPr>
                <a:spLocks noChangeShapeType="1"/>
              </p:cNvSpPr>
              <p:nvPr/>
            </p:nvSpPr>
            <p:spPr bwMode="auto">
              <a:xfrm flipH="1">
                <a:off x="8353426" y="323215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7" name="Line 235"/>
              <p:cNvSpPr>
                <a:spLocks noChangeShapeType="1"/>
              </p:cNvSpPr>
              <p:nvPr/>
            </p:nvSpPr>
            <p:spPr bwMode="auto">
              <a:xfrm>
                <a:off x="8378826" y="312102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8" name="Line 236"/>
              <p:cNvSpPr>
                <a:spLocks noChangeShapeType="1"/>
              </p:cNvSpPr>
              <p:nvPr/>
            </p:nvSpPr>
            <p:spPr bwMode="auto">
              <a:xfrm flipH="1">
                <a:off x="8334376" y="316547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49" name="Line 237"/>
              <p:cNvSpPr>
                <a:spLocks noChangeShapeType="1"/>
              </p:cNvSpPr>
              <p:nvPr/>
            </p:nvSpPr>
            <p:spPr bwMode="auto">
              <a:xfrm>
                <a:off x="8302626" y="3060701"/>
                <a:ext cx="0" cy="85725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0" name="Line 238"/>
              <p:cNvSpPr>
                <a:spLocks noChangeShapeType="1"/>
              </p:cNvSpPr>
              <p:nvPr/>
            </p:nvSpPr>
            <p:spPr bwMode="auto">
              <a:xfrm flipH="1">
                <a:off x="8258176" y="310515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1" name="Line 239"/>
              <p:cNvSpPr>
                <a:spLocks noChangeShapeType="1"/>
              </p:cNvSpPr>
              <p:nvPr/>
            </p:nvSpPr>
            <p:spPr bwMode="auto">
              <a:xfrm>
                <a:off x="8289926" y="301942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2" name="Line 240"/>
              <p:cNvSpPr>
                <a:spLocks noChangeShapeType="1"/>
              </p:cNvSpPr>
              <p:nvPr/>
            </p:nvSpPr>
            <p:spPr bwMode="auto">
              <a:xfrm flipH="1">
                <a:off x="8248651" y="3063876"/>
                <a:ext cx="85725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3" name="Line 241"/>
              <p:cNvSpPr>
                <a:spLocks noChangeShapeType="1"/>
              </p:cNvSpPr>
              <p:nvPr/>
            </p:nvSpPr>
            <p:spPr bwMode="auto">
              <a:xfrm>
                <a:off x="8267701" y="299720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4" name="Line 242"/>
              <p:cNvSpPr>
                <a:spLocks noChangeShapeType="1"/>
              </p:cNvSpPr>
              <p:nvPr/>
            </p:nvSpPr>
            <p:spPr bwMode="auto">
              <a:xfrm flipH="1">
                <a:off x="8223251" y="304165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5" name="Line 243"/>
              <p:cNvSpPr>
                <a:spLocks noChangeShapeType="1"/>
              </p:cNvSpPr>
              <p:nvPr/>
            </p:nvSpPr>
            <p:spPr bwMode="auto">
              <a:xfrm>
                <a:off x="8232776" y="297497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6" name="Line 244"/>
              <p:cNvSpPr>
                <a:spLocks noChangeShapeType="1"/>
              </p:cNvSpPr>
              <p:nvPr/>
            </p:nvSpPr>
            <p:spPr bwMode="auto">
              <a:xfrm flipH="1">
                <a:off x="8188326" y="301942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7" name="Line 245"/>
              <p:cNvSpPr>
                <a:spLocks noChangeShapeType="1"/>
              </p:cNvSpPr>
              <p:nvPr/>
            </p:nvSpPr>
            <p:spPr bwMode="auto">
              <a:xfrm>
                <a:off x="8207376" y="2959101"/>
                <a:ext cx="0" cy="85725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8" name="Line 246"/>
              <p:cNvSpPr>
                <a:spLocks noChangeShapeType="1"/>
              </p:cNvSpPr>
              <p:nvPr/>
            </p:nvSpPr>
            <p:spPr bwMode="auto">
              <a:xfrm flipH="1">
                <a:off x="8162926" y="300355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9" name="Line 247"/>
              <p:cNvSpPr>
                <a:spLocks noChangeShapeType="1"/>
              </p:cNvSpPr>
              <p:nvPr/>
            </p:nvSpPr>
            <p:spPr bwMode="auto">
              <a:xfrm>
                <a:off x="8181976" y="293687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0" name="Line 248"/>
              <p:cNvSpPr>
                <a:spLocks noChangeShapeType="1"/>
              </p:cNvSpPr>
              <p:nvPr/>
            </p:nvSpPr>
            <p:spPr bwMode="auto">
              <a:xfrm flipH="1">
                <a:off x="8139113" y="2981326"/>
                <a:ext cx="87313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1" name="Line 249"/>
              <p:cNvSpPr>
                <a:spLocks noChangeShapeType="1"/>
              </p:cNvSpPr>
              <p:nvPr/>
            </p:nvSpPr>
            <p:spPr bwMode="auto">
              <a:xfrm>
                <a:off x="8132763" y="2917826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2" name="Line 250"/>
              <p:cNvSpPr>
                <a:spLocks noChangeShapeType="1"/>
              </p:cNvSpPr>
              <p:nvPr/>
            </p:nvSpPr>
            <p:spPr bwMode="auto">
              <a:xfrm flipH="1">
                <a:off x="8088313" y="2962276"/>
                <a:ext cx="87313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3" name="Line 251"/>
              <p:cNvSpPr>
                <a:spLocks noChangeShapeType="1"/>
              </p:cNvSpPr>
              <p:nvPr/>
            </p:nvSpPr>
            <p:spPr bwMode="auto">
              <a:xfrm>
                <a:off x="8053388" y="2847976"/>
                <a:ext cx="0" cy="85725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4" name="Line 252"/>
              <p:cNvSpPr>
                <a:spLocks noChangeShapeType="1"/>
              </p:cNvSpPr>
              <p:nvPr/>
            </p:nvSpPr>
            <p:spPr bwMode="auto">
              <a:xfrm flipH="1">
                <a:off x="8008938" y="289242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5" name="Line 253"/>
              <p:cNvSpPr>
                <a:spLocks noChangeShapeType="1"/>
              </p:cNvSpPr>
              <p:nvPr/>
            </p:nvSpPr>
            <p:spPr bwMode="auto">
              <a:xfrm>
                <a:off x="7974013" y="2686051"/>
                <a:ext cx="0" cy="85725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6" name="Line 254"/>
              <p:cNvSpPr>
                <a:spLocks noChangeShapeType="1"/>
              </p:cNvSpPr>
              <p:nvPr/>
            </p:nvSpPr>
            <p:spPr bwMode="auto">
              <a:xfrm flipH="1">
                <a:off x="7929563" y="273050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7" name="Line 255"/>
              <p:cNvSpPr>
                <a:spLocks noChangeShapeType="1"/>
              </p:cNvSpPr>
              <p:nvPr/>
            </p:nvSpPr>
            <p:spPr bwMode="auto">
              <a:xfrm>
                <a:off x="7945438" y="263525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8" name="Line 256"/>
              <p:cNvSpPr>
                <a:spLocks noChangeShapeType="1"/>
              </p:cNvSpPr>
              <p:nvPr/>
            </p:nvSpPr>
            <p:spPr bwMode="auto">
              <a:xfrm flipH="1">
                <a:off x="7900988" y="267970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69" name="Line 257"/>
              <p:cNvSpPr>
                <a:spLocks noChangeShapeType="1"/>
              </p:cNvSpPr>
              <p:nvPr/>
            </p:nvSpPr>
            <p:spPr bwMode="auto">
              <a:xfrm>
                <a:off x="7910513" y="2635251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0" name="Line 258"/>
              <p:cNvSpPr>
                <a:spLocks noChangeShapeType="1"/>
              </p:cNvSpPr>
              <p:nvPr/>
            </p:nvSpPr>
            <p:spPr bwMode="auto">
              <a:xfrm flipH="1">
                <a:off x="7866063" y="2679701"/>
                <a:ext cx="85725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1" name="Line 259"/>
              <p:cNvSpPr>
                <a:spLocks noChangeShapeType="1"/>
              </p:cNvSpPr>
              <p:nvPr/>
            </p:nvSpPr>
            <p:spPr bwMode="auto">
              <a:xfrm>
                <a:off x="7888288" y="2605088"/>
                <a:ext cx="0" cy="87313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2" name="Line 260"/>
              <p:cNvSpPr>
                <a:spLocks noChangeShapeType="1"/>
              </p:cNvSpPr>
              <p:nvPr/>
            </p:nvSpPr>
            <p:spPr bwMode="auto">
              <a:xfrm flipH="1">
                <a:off x="7843838" y="2647951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3" name="Line 261"/>
              <p:cNvSpPr>
                <a:spLocks noChangeShapeType="1"/>
              </p:cNvSpPr>
              <p:nvPr/>
            </p:nvSpPr>
            <p:spPr bwMode="auto">
              <a:xfrm>
                <a:off x="7853363" y="2570163"/>
                <a:ext cx="0" cy="87313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4" name="Line 262"/>
              <p:cNvSpPr>
                <a:spLocks noChangeShapeType="1"/>
              </p:cNvSpPr>
              <p:nvPr/>
            </p:nvSpPr>
            <p:spPr bwMode="auto">
              <a:xfrm flipH="1">
                <a:off x="7808913" y="2613026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5" name="Line 263"/>
              <p:cNvSpPr>
                <a:spLocks noChangeShapeType="1"/>
              </p:cNvSpPr>
              <p:nvPr/>
            </p:nvSpPr>
            <p:spPr bwMode="auto">
              <a:xfrm>
                <a:off x="7824788" y="2560638"/>
                <a:ext cx="0" cy="87313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6" name="Line 264"/>
              <p:cNvSpPr>
                <a:spLocks noChangeShapeType="1"/>
              </p:cNvSpPr>
              <p:nvPr/>
            </p:nvSpPr>
            <p:spPr bwMode="auto">
              <a:xfrm flipH="1">
                <a:off x="7785101" y="2605088"/>
                <a:ext cx="84138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7" name="Line 265"/>
              <p:cNvSpPr>
                <a:spLocks noChangeShapeType="1"/>
              </p:cNvSpPr>
              <p:nvPr/>
            </p:nvSpPr>
            <p:spPr bwMode="auto">
              <a:xfrm>
                <a:off x="7805738" y="2506663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8" name="Line 266"/>
              <p:cNvSpPr>
                <a:spLocks noChangeShapeType="1"/>
              </p:cNvSpPr>
              <p:nvPr/>
            </p:nvSpPr>
            <p:spPr bwMode="auto">
              <a:xfrm flipH="1">
                <a:off x="7762876" y="2551113"/>
                <a:ext cx="87313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79" name="Line 267"/>
              <p:cNvSpPr>
                <a:spLocks noChangeShapeType="1"/>
              </p:cNvSpPr>
              <p:nvPr/>
            </p:nvSpPr>
            <p:spPr bwMode="auto">
              <a:xfrm>
                <a:off x="7778751" y="2424113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0" name="Line 268"/>
              <p:cNvSpPr>
                <a:spLocks noChangeShapeType="1"/>
              </p:cNvSpPr>
              <p:nvPr/>
            </p:nvSpPr>
            <p:spPr bwMode="auto">
              <a:xfrm flipH="1">
                <a:off x="7734301" y="2468563"/>
                <a:ext cx="87313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1" name="Line 269"/>
              <p:cNvSpPr>
                <a:spLocks noChangeShapeType="1"/>
              </p:cNvSpPr>
              <p:nvPr/>
            </p:nvSpPr>
            <p:spPr bwMode="auto">
              <a:xfrm>
                <a:off x="7718426" y="2357438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2" name="Line 270"/>
              <p:cNvSpPr>
                <a:spLocks noChangeShapeType="1"/>
              </p:cNvSpPr>
              <p:nvPr/>
            </p:nvSpPr>
            <p:spPr bwMode="auto">
              <a:xfrm flipH="1">
                <a:off x="7673976" y="2401888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3" name="Line 271"/>
              <p:cNvSpPr>
                <a:spLocks noChangeShapeType="1"/>
              </p:cNvSpPr>
              <p:nvPr/>
            </p:nvSpPr>
            <p:spPr bwMode="auto">
              <a:xfrm>
                <a:off x="7661276" y="2328863"/>
                <a:ext cx="0" cy="85725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4" name="Line 272"/>
              <p:cNvSpPr>
                <a:spLocks noChangeShapeType="1"/>
              </p:cNvSpPr>
              <p:nvPr/>
            </p:nvSpPr>
            <p:spPr bwMode="auto">
              <a:xfrm flipH="1">
                <a:off x="7616826" y="2373313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5" name="Line 273"/>
              <p:cNvSpPr>
                <a:spLocks noChangeShapeType="1"/>
              </p:cNvSpPr>
              <p:nvPr/>
            </p:nvSpPr>
            <p:spPr bwMode="auto">
              <a:xfrm>
                <a:off x="7648576" y="2278063"/>
                <a:ext cx="0" cy="8890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6" name="Line 274"/>
              <p:cNvSpPr>
                <a:spLocks noChangeShapeType="1"/>
              </p:cNvSpPr>
              <p:nvPr/>
            </p:nvSpPr>
            <p:spPr bwMode="auto">
              <a:xfrm flipH="1">
                <a:off x="7604126" y="2322513"/>
                <a:ext cx="85725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7" name="Line 275"/>
              <p:cNvSpPr>
                <a:spLocks noChangeShapeType="1"/>
              </p:cNvSpPr>
              <p:nvPr/>
            </p:nvSpPr>
            <p:spPr bwMode="auto">
              <a:xfrm>
                <a:off x="7623176" y="2265363"/>
                <a:ext cx="0" cy="85725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8" name="Line 276"/>
              <p:cNvSpPr>
                <a:spLocks noChangeShapeType="1"/>
              </p:cNvSpPr>
              <p:nvPr/>
            </p:nvSpPr>
            <p:spPr bwMode="auto">
              <a:xfrm flipH="1">
                <a:off x="7578726" y="2309813"/>
                <a:ext cx="88900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89" name="Line 277"/>
              <p:cNvSpPr>
                <a:spLocks noChangeShapeType="1"/>
              </p:cNvSpPr>
              <p:nvPr/>
            </p:nvSpPr>
            <p:spPr bwMode="auto">
              <a:xfrm flipH="1">
                <a:off x="7451726" y="2141538"/>
                <a:ext cx="85725" cy="0"/>
              </a:xfrm>
              <a:prstGeom prst="line">
                <a:avLst/>
              </a:prstGeom>
              <a:noFill/>
              <a:ln w="12700" cap="flat">
                <a:solidFill>
                  <a:srgbClr val="F3712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3750601" y="1760538"/>
              <a:ext cx="3771900" cy="2489200"/>
              <a:chOff x="7094538" y="1912938"/>
              <a:chExt cx="3771900" cy="2489200"/>
            </a:xfrm>
          </p:grpSpPr>
          <p:sp>
            <p:nvSpPr>
              <p:cNvPr id="149" name="Line 63"/>
              <p:cNvSpPr>
                <a:spLocks noChangeShapeType="1"/>
              </p:cNvSpPr>
              <p:nvPr/>
            </p:nvSpPr>
            <p:spPr bwMode="auto">
              <a:xfrm flipH="1">
                <a:off x="7300913" y="2103438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16" name="Line 130"/>
              <p:cNvSpPr>
                <a:spLocks noChangeShapeType="1"/>
              </p:cNvSpPr>
              <p:nvPr/>
            </p:nvSpPr>
            <p:spPr bwMode="auto">
              <a:xfrm>
                <a:off x="7345363" y="2058988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17" name="Line 131"/>
              <p:cNvSpPr>
                <a:spLocks noChangeShapeType="1"/>
              </p:cNvSpPr>
              <p:nvPr/>
            </p:nvSpPr>
            <p:spPr bwMode="auto">
              <a:xfrm>
                <a:off x="7138988" y="1912938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18" name="Line 132"/>
              <p:cNvSpPr>
                <a:spLocks noChangeShapeType="1"/>
              </p:cNvSpPr>
              <p:nvPr/>
            </p:nvSpPr>
            <p:spPr bwMode="auto">
              <a:xfrm flipH="1">
                <a:off x="7094538" y="1957388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19" name="Line 133"/>
              <p:cNvSpPr>
                <a:spLocks noChangeShapeType="1"/>
              </p:cNvSpPr>
              <p:nvPr/>
            </p:nvSpPr>
            <p:spPr bwMode="auto">
              <a:xfrm>
                <a:off x="7323138" y="2043113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0" name="Line 134"/>
              <p:cNvSpPr>
                <a:spLocks noChangeShapeType="1"/>
              </p:cNvSpPr>
              <p:nvPr/>
            </p:nvSpPr>
            <p:spPr bwMode="auto">
              <a:xfrm flipH="1">
                <a:off x="7278688" y="2087563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1" name="Line 135"/>
              <p:cNvSpPr>
                <a:spLocks noChangeShapeType="1"/>
              </p:cNvSpPr>
              <p:nvPr/>
            </p:nvSpPr>
            <p:spPr bwMode="auto">
              <a:xfrm>
                <a:off x="7412038" y="2141538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2" name="Line 136"/>
              <p:cNvSpPr>
                <a:spLocks noChangeShapeType="1"/>
              </p:cNvSpPr>
              <p:nvPr/>
            </p:nvSpPr>
            <p:spPr bwMode="auto">
              <a:xfrm flipH="1">
                <a:off x="7367588" y="2185988"/>
                <a:ext cx="87313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3" name="Line 137"/>
              <p:cNvSpPr>
                <a:spLocks noChangeShapeType="1"/>
              </p:cNvSpPr>
              <p:nvPr/>
            </p:nvSpPr>
            <p:spPr bwMode="auto">
              <a:xfrm>
                <a:off x="7418388" y="2157413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4" name="Line 138"/>
              <p:cNvSpPr>
                <a:spLocks noChangeShapeType="1"/>
              </p:cNvSpPr>
              <p:nvPr/>
            </p:nvSpPr>
            <p:spPr bwMode="auto">
              <a:xfrm flipH="1">
                <a:off x="7377113" y="2201863"/>
                <a:ext cx="84138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5" name="Line 139"/>
              <p:cNvSpPr>
                <a:spLocks noChangeShapeType="1"/>
              </p:cNvSpPr>
              <p:nvPr/>
            </p:nvSpPr>
            <p:spPr bwMode="auto">
              <a:xfrm>
                <a:off x="7480301" y="2230438"/>
                <a:ext cx="0" cy="85725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6" name="Line 140"/>
              <p:cNvSpPr>
                <a:spLocks noChangeShapeType="1"/>
              </p:cNvSpPr>
              <p:nvPr/>
            </p:nvSpPr>
            <p:spPr bwMode="auto">
              <a:xfrm flipH="1">
                <a:off x="7435851" y="2271713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7" name="Line 141"/>
              <p:cNvSpPr>
                <a:spLocks noChangeShapeType="1"/>
              </p:cNvSpPr>
              <p:nvPr/>
            </p:nvSpPr>
            <p:spPr bwMode="auto">
              <a:xfrm>
                <a:off x="7515226" y="2284413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8" name="Line 142"/>
              <p:cNvSpPr>
                <a:spLocks noChangeShapeType="1"/>
              </p:cNvSpPr>
              <p:nvPr/>
            </p:nvSpPr>
            <p:spPr bwMode="auto">
              <a:xfrm flipH="1">
                <a:off x="7473951" y="2328863"/>
                <a:ext cx="85725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29" name="Line 143"/>
              <p:cNvSpPr>
                <a:spLocks noChangeShapeType="1"/>
              </p:cNvSpPr>
              <p:nvPr/>
            </p:nvSpPr>
            <p:spPr bwMode="auto">
              <a:xfrm>
                <a:off x="7578726" y="2455863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0" name="Line 144"/>
              <p:cNvSpPr>
                <a:spLocks noChangeShapeType="1"/>
              </p:cNvSpPr>
              <p:nvPr/>
            </p:nvSpPr>
            <p:spPr bwMode="auto">
              <a:xfrm flipH="1">
                <a:off x="7534276" y="2500313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1" name="Line 145"/>
              <p:cNvSpPr>
                <a:spLocks noChangeShapeType="1"/>
              </p:cNvSpPr>
              <p:nvPr/>
            </p:nvSpPr>
            <p:spPr bwMode="auto">
              <a:xfrm>
                <a:off x="7696201" y="2701926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2" name="Line 146"/>
              <p:cNvSpPr>
                <a:spLocks noChangeShapeType="1"/>
              </p:cNvSpPr>
              <p:nvPr/>
            </p:nvSpPr>
            <p:spPr bwMode="auto">
              <a:xfrm flipH="1">
                <a:off x="7651751" y="2746376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3" name="Line 147"/>
              <p:cNvSpPr>
                <a:spLocks noChangeShapeType="1"/>
              </p:cNvSpPr>
              <p:nvPr/>
            </p:nvSpPr>
            <p:spPr bwMode="auto">
              <a:xfrm>
                <a:off x="7785101" y="2781301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4" name="Line 148"/>
              <p:cNvSpPr>
                <a:spLocks noChangeShapeType="1"/>
              </p:cNvSpPr>
              <p:nvPr/>
            </p:nvSpPr>
            <p:spPr bwMode="auto">
              <a:xfrm flipH="1">
                <a:off x="7740651" y="2825751"/>
                <a:ext cx="84138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5" name="Line 149"/>
              <p:cNvSpPr>
                <a:spLocks noChangeShapeType="1"/>
              </p:cNvSpPr>
              <p:nvPr/>
            </p:nvSpPr>
            <p:spPr bwMode="auto">
              <a:xfrm>
                <a:off x="7824788" y="2914651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6" name="Line 150"/>
              <p:cNvSpPr>
                <a:spLocks noChangeShapeType="1"/>
              </p:cNvSpPr>
              <p:nvPr/>
            </p:nvSpPr>
            <p:spPr bwMode="auto">
              <a:xfrm flipH="1">
                <a:off x="7785101" y="2959101"/>
                <a:ext cx="84138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7" name="Line 151"/>
              <p:cNvSpPr>
                <a:spLocks noChangeShapeType="1"/>
              </p:cNvSpPr>
              <p:nvPr/>
            </p:nvSpPr>
            <p:spPr bwMode="auto">
              <a:xfrm>
                <a:off x="7907338" y="2974976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8" name="Line 152"/>
              <p:cNvSpPr>
                <a:spLocks noChangeShapeType="1"/>
              </p:cNvSpPr>
              <p:nvPr/>
            </p:nvSpPr>
            <p:spPr bwMode="auto">
              <a:xfrm flipH="1">
                <a:off x="7862888" y="3019426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39" name="Line 153"/>
              <p:cNvSpPr>
                <a:spLocks noChangeShapeType="1"/>
              </p:cNvSpPr>
              <p:nvPr/>
            </p:nvSpPr>
            <p:spPr bwMode="auto">
              <a:xfrm>
                <a:off x="7923213" y="3013076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0" name="Line 154"/>
              <p:cNvSpPr>
                <a:spLocks noChangeShapeType="1"/>
              </p:cNvSpPr>
              <p:nvPr/>
            </p:nvSpPr>
            <p:spPr bwMode="auto">
              <a:xfrm flipH="1">
                <a:off x="7878763" y="3057526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1" name="Line 155"/>
              <p:cNvSpPr>
                <a:spLocks noChangeShapeType="1"/>
              </p:cNvSpPr>
              <p:nvPr/>
            </p:nvSpPr>
            <p:spPr bwMode="auto">
              <a:xfrm>
                <a:off x="7945438" y="3013076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2" name="Line 156"/>
              <p:cNvSpPr>
                <a:spLocks noChangeShapeType="1"/>
              </p:cNvSpPr>
              <p:nvPr/>
            </p:nvSpPr>
            <p:spPr bwMode="auto">
              <a:xfrm flipH="1">
                <a:off x="7900988" y="3057526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3" name="Line 157"/>
              <p:cNvSpPr>
                <a:spLocks noChangeShapeType="1"/>
              </p:cNvSpPr>
              <p:nvPr/>
            </p:nvSpPr>
            <p:spPr bwMode="auto">
              <a:xfrm>
                <a:off x="7983538" y="3032126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4" name="Line 158"/>
              <p:cNvSpPr>
                <a:spLocks noChangeShapeType="1"/>
              </p:cNvSpPr>
              <p:nvPr/>
            </p:nvSpPr>
            <p:spPr bwMode="auto">
              <a:xfrm flipH="1">
                <a:off x="7939088" y="3076576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5" name="Line 159"/>
              <p:cNvSpPr>
                <a:spLocks noChangeShapeType="1"/>
              </p:cNvSpPr>
              <p:nvPr/>
            </p:nvSpPr>
            <p:spPr bwMode="auto">
              <a:xfrm>
                <a:off x="8059738" y="3098801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6" name="Line 160"/>
              <p:cNvSpPr>
                <a:spLocks noChangeShapeType="1"/>
              </p:cNvSpPr>
              <p:nvPr/>
            </p:nvSpPr>
            <p:spPr bwMode="auto">
              <a:xfrm flipH="1">
                <a:off x="8015288" y="3143251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7" name="Line 161"/>
              <p:cNvSpPr>
                <a:spLocks noChangeShapeType="1"/>
              </p:cNvSpPr>
              <p:nvPr/>
            </p:nvSpPr>
            <p:spPr bwMode="auto">
              <a:xfrm>
                <a:off x="8075613" y="3121026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8" name="Line 162"/>
              <p:cNvSpPr>
                <a:spLocks noChangeShapeType="1"/>
              </p:cNvSpPr>
              <p:nvPr/>
            </p:nvSpPr>
            <p:spPr bwMode="auto">
              <a:xfrm flipH="1">
                <a:off x="8031163" y="3165476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49" name="Line 163"/>
              <p:cNvSpPr>
                <a:spLocks noChangeShapeType="1"/>
              </p:cNvSpPr>
              <p:nvPr/>
            </p:nvSpPr>
            <p:spPr bwMode="auto">
              <a:xfrm>
                <a:off x="8123238" y="3121026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0" name="Line 164"/>
              <p:cNvSpPr>
                <a:spLocks noChangeShapeType="1"/>
              </p:cNvSpPr>
              <p:nvPr/>
            </p:nvSpPr>
            <p:spPr bwMode="auto">
              <a:xfrm flipH="1">
                <a:off x="8078788" y="3165476"/>
                <a:ext cx="87313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1" name="Line 165"/>
              <p:cNvSpPr>
                <a:spLocks noChangeShapeType="1"/>
              </p:cNvSpPr>
              <p:nvPr/>
            </p:nvSpPr>
            <p:spPr bwMode="auto">
              <a:xfrm>
                <a:off x="8142288" y="3143251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2" name="Line 166"/>
              <p:cNvSpPr>
                <a:spLocks noChangeShapeType="1"/>
              </p:cNvSpPr>
              <p:nvPr/>
            </p:nvSpPr>
            <p:spPr bwMode="auto">
              <a:xfrm flipH="1">
                <a:off x="8097838" y="3187701"/>
                <a:ext cx="87313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8350251" y="3435351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 flipH="1">
                <a:off x="8305801" y="3479801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8548688" y="3584576"/>
                <a:ext cx="0" cy="85725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 flipH="1">
                <a:off x="8505826" y="3625851"/>
                <a:ext cx="87313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8599488" y="3584576"/>
                <a:ext cx="0" cy="85725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 flipH="1">
                <a:off x="8555038" y="3625851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8643938" y="3663951"/>
                <a:ext cx="0" cy="85725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 flipH="1">
                <a:off x="8599488" y="3705226"/>
                <a:ext cx="85725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8837613" y="3692526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 flipH="1">
                <a:off x="8793163" y="3736976"/>
                <a:ext cx="87313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8870951" y="3724276"/>
                <a:ext cx="0" cy="87313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4" name="Line 178"/>
              <p:cNvSpPr>
                <a:spLocks noChangeShapeType="1"/>
              </p:cNvSpPr>
              <p:nvPr/>
            </p:nvSpPr>
            <p:spPr bwMode="auto">
              <a:xfrm flipH="1">
                <a:off x="8828088" y="3768726"/>
                <a:ext cx="87313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5" name="Line 179"/>
              <p:cNvSpPr>
                <a:spLocks noChangeShapeType="1"/>
              </p:cNvSpPr>
              <p:nvPr/>
            </p:nvSpPr>
            <p:spPr bwMode="auto">
              <a:xfrm>
                <a:off x="9817101" y="4052888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6" name="Line 180"/>
              <p:cNvSpPr>
                <a:spLocks noChangeShapeType="1"/>
              </p:cNvSpPr>
              <p:nvPr/>
            </p:nvSpPr>
            <p:spPr bwMode="auto">
              <a:xfrm flipH="1">
                <a:off x="9772651" y="4097338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7" name="Line 181"/>
              <p:cNvSpPr>
                <a:spLocks noChangeShapeType="1"/>
              </p:cNvSpPr>
              <p:nvPr/>
            </p:nvSpPr>
            <p:spPr bwMode="auto">
              <a:xfrm>
                <a:off x="10331451" y="4224338"/>
                <a:ext cx="0" cy="85725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8" name="Line 182"/>
              <p:cNvSpPr>
                <a:spLocks noChangeShapeType="1"/>
              </p:cNvSpPr>
              <p:nvPr/>
            </p:nvSpPr>
            <p:spPr bwMode="auto">
              <a:xfrm flipH="1">
                <a:off x="10288588" y="4265613"/>
                <a:ext cx="87313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69" name="Line 183"/>
              <p:cNvSpPr>
                <a:spLocks noChangeShapeType="1"/>
              </p:cNvSpPr>
              <p:nvPr/>
            </p:nvSpPr>
            <p:spPr bwMode="auto">
              <a:xfrm>
                <a:off x="10821988" y="4313238"/>
                <a:ext cx="0" cy="8890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270" name="Line 184"/>
              <p:cNvSpPr>
                <a:spLocks noChangeShapeType="1"/>
              </p:cNvSpPr>
              <p:nvPr/>
            </p:nvSpPr>
            <p:spPr bwMode="auto">
              <a:xfrm flipH="1">
                <a:off x="10777538" y="4357688"/>
                <a:ext cx="88900" cy="0"/>
              </a:xfrm>
              <a:prstGeom prst="line">
                <a:avLst/>
              </a:pr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90" name="Freeform 278"/>
              <p:cNvSpPr>
                <a:spLocks/>
              </p:cNvSpPr>
              <p:nvPr/>
            </p:nvSpPr>
            <p:spPr bwMode="auto">
              <a:xfrm>
                <a:off x="7138988" y="1957388"/>
                <a:ext cx="3683000" cy="2400300"/>
              </a:xfrm>
              <a:custGeom>
                <a:avLst/>
                <a:gdLst>
                  <a:gd name="T0" fmla="*/ 42 w 2320"/>
                  <a:gd name="T1" fmla="*/ 20 h 1512"/>
                  <a:gd name="T2" fmla="*/ 66 w 2320"/>
                  <a:gd name="T3" fmla="*/ 28 h 1512"/>
                  <a:gd name="T4" fmla="*/ 88 w 2320"/>
                  <a:gd name="T5" fmla="*/ 50 h 1512"/>
                  <a:gd name="T6" fmla="*/ 108 w 2320"/>
                  <a:gd name="T7" fmla="*/ 58 h 1512"/>
                  <a:gd name="T8" fmla="*/ 116 w 2320"/>
                  <a:gd name="T9" fmla="*/ 84 h 1512"/>
                  <a:gd name="T10" fmla="*/ 152 w 2320"/>
                  <a:gd name="T11" fmla="*/ 92 h 1512"/>
                  <a:gd name="T12" fmla="*/ 158 w 2320"/>
                  <a:gd name="T13" fmla="*/ 126 h 1512"/>
                  <a:gd name="T14" fmla="*/ 170 w 2320"/>
                  <a:gd name="T15" fmla="*/ 136 h 1512"/>
                  <a:gd name="T16" fmla="*/ 178 w 2320"/>
                  <a:gd name="T17" fmla="*/ 160 h 1512"/>
                  <a:gd name="T18" fmla="*/ 207 w 2320"/>
                  <a:gd name="T19" fmla="*/ 164 h 1512"/>
                  <a:gd name="T20" fmla="*/ 213 w 2320"/>
                  <a:gd name="T21" fmla="*/ 202 h 1512"/>
                  <a:gd name="T22" fmla="*/ 243 w 2320"/>
                  <a:gd name="T23" fmla="*/ 234 h 1512"/>
                  <a:gd name="T24" fmla="*/ 251 w 2320"/>
                  <a:gd name="T25" fmla="*/ 270 h 1512"/>
                  <a:gd name="T26" fmla="*/ 263 w 2320"/>
                  <a:gd name="T27" fmla="*/ 276 h 1512"/>
                  <a:gd name="T28" fmla="*/ 267 w 2320"/>
                  <a:gd name="T29" fmla="*/ 306 h 1512"/>
                  <a:gd name="T30" fmla="*/ 283 w 2320"/>
                  <a:gd name="T31" fmla="*/ 342 h 1512"/>
                  <a:gd name="T32" fmla="*/ 287 w 2320"/>
                  <a:gd name="T33" fmla="*/ 384 h 1512"/>
                  <a:gd name="T34" fmla="*/ 297 w 2320"/>
                  <a:gd name="T35" fmla="*/ 392 h 1512"/>
                  <a:gd name="T36" fmla="*/ 307 w 2320"/>
                  <a:gd name="T37" fmla="*/ 425 h 1512"/>
                  <a:gd name="T38" fmla="*/ 315 w 2320"/>
                  <a:gd name="T39" fmla="*/ 439 h 1512"/>
                  <a:gd name="T40" fmla="*/ 337 w 2320"/>
                  <a:gd name="T41" fmla="*/ 485 h 1512"/>
                  <a:gd name="T42" fmla="*/ 371 w 2320"/>
                  <a:gd name="T43" fmla="*/ 497 h 1512"/>
                  <a:gd name="T44" fmla="*/ 379 w 2320"/>
                  <a:gd name="T45" fmla="*/ 533 h 1512"/>
                  <a:gd name="T46" fmla="*/ 407 w 2320"/>
                  <a:gd name="T47" fmla="*/ 543 h 1512"/>
                  <a:gd name="T48" fmla="*/ 412 w 2320"/>
                  <a:gd name="T49" fmla="*/ 573 h 1512"/>
                  <a:gd name="T50" fmla="*/ 428 w 2320"/>
                  <a:gd name="T51" fmla="*/ 607 h 1512"/>
                  <a:gd name="T52" fmla="*/ 462 w 2320"/>
                  <a:gd name="T53" fmla="*/ 645 h 1512"/>
                  <a:gd name="T54" fmla="*/ 482 w 2320"/>
                  <a:gd name="T55" fmla="*/ 657 h 1512"/>
                  <a:gd name="T56" fmla="*/ 486 w 2320"/>
                  <a:gd name="T57" fmla="*/ 691 h 1512"/>
                  <a:gd name="T58" fmla="*/ 556 w 2320"/>
                  <a:gd name="T59" fmla="*/ 707 h 1512"/>
                  <a:gd name="T60" fmla="*/ 564 w 2320"/>
                  <a:gd name="T61" fmla="*/ 733 h 1512"/>
                  <a:gd name="T62" fmla="*/ 582 w 2320"/>
                  <a:gd name="T63" fmla="*/ 737 h 1512"/>
                  <a:gd name="T64" fmla="*/ 592 w 2320"/>
                  <a:gd name="T65" fmla="*/ 761 h 1512"/>
                  <a:gd name="T66" fmla="*/ 669 w 2320"/>
                  <a:gd name="T67" fmla="*/ 775 h 1512"/>
                  <a:gd name="T68" fmla="*/ 677 w 2320"/>
                  <a:gd name="T69" fmla="*/ 809 h 1512"/>
                  <a:gd name="T70" fmla="*/ 701 w 2320"/>
                  <a:gd name="T71" fmla="*/ 851 h 1512"/>
                  <a:gd name="T72" fmla="*/ 709 w 2320"/>
                  <a:gd name="T73" fmla="*/ 897 h 1512"/>
                  <a:gd name="T74" fmla="*/ 757 w 2320"/>
                  <a:gd name="T75" fmla="*/ 913 h 1512"/>
                  <a:gd name="T76" fmla="*/ 763 w 2320"/>
                  <a:gd name="T77" fmla="*/ 959 h 1512"/>
                  <a:gd name="T78" fmla="*/ 781 w 2320"/>
                  <a:gd name="T79" fmla="*/ 981 h 1512"/>
                  <a:gd name="T80" fmla="*/ 785 w 2320"/>
                  <a:gd name="T81" fmla="*/ 1005 h 1512"/>
                  <a:gd name="T82" fmla="*/ 839 w 2320"/>
                  <a:gd name="T83" fmla="*/ 1021 h 1512"/>
                  <a:gd name="T84" fmla="*/ 884 w 2320"/>
                  <a:gd name="T85" fmla="*/ 1053 h 1512"/>
                  <a:gd name="T86" fmla="*/ 936 w 2320"/>
                  <a:gd name="T87" fmla="*/ 1077 h 1512"/>
                  <a:gd name="T88" fmla="*/ 946 w 2320"/>
                  <a:gd name="T89" fmla="*/ 1101 h 1512"/>
                  <a:gd name="T90" fmla="*/ 1076 w 2320"/>
                  <a:gd name="T91" fmla="*/ 1121 h 1512"/>
                  <a:gd name="T92" fmla="*/ 1109 w 2320"/>
                  <a:gd name="T93" fmla="*/ 1176 h 1512"/>
                  <a:gd name="T94" fmla="*/ 1123 w 2320"/>
                  <a:gd name="T95" fmla="*/ 1198 h 1512"/>
                  <a:gd name="T96" fmla="*/ 1283 w 2320"/>
                  <a:gd name="T97" fmla="*/ 1232 h 1512"/>
                  <a:gd name="T98" fmla="*/ 1404 w 2320"/>
                  <a:gd name="T99" fmla="*/ 1250 h 1512"/>
                  <a:gd name="T100" fmla="*/ 1410 w 2320"/>
                  <a:gd name="T101" fmla="*/ 1290 h 1512"/>
                  <a:gd name="T102" fmla="*/ 1524 w 2320"/>
                  <a:gd name="T103" fmla="*/ 1308 h 1512"/>
                  <a:gd name="T104" fmla="*/ 1551 w 2320"/>
                  <a:gd name="T105" fmla="*/ 1348 h 1512"/>
                  <a:gd name="T106" fmla="*/ 1802 w 2320"/>
                  <a:gd name="T107" fmla="*/ 1370 h 1512"/>
                  <a:gd name="T108" fmla="*/ 1820 w 2320"/>
                  <a:gd name="T109" fmla="*/ 1410 h 1512"/>
                  <a:gd name="T110" fmla="*/ 1982 w 2320"/>
                  <a:gd name="T111" fmla="*/ 1432 h 1512"/>
                  <a:gd name="T112" fmla="*/ 2073 w 2320"/>
                  <a:gd name="T113" fmla="*/ 1482 h 1512"/>
                  <a:gd name="T114" fmla="*/ 2320 w 2320"/>
                  <a:gd name="T115" fmla="*/ 1512 h 1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20" h="1512">
                    <a:moveTo>
                      <a:pt x="0" y="0"/>
                    </a:moveTo>
                    <a:lnTo>
                      <a:pt x="42" y="0"/>
                    </a:lnTo>
                    <a:lnTo>
                      <a:pt x="42" y="20"/>
                    </a:lnTo>
                    <a:lnTo>
                      <a:pt x="62" y="20"/>
                    </a:lnTo>
                    <a:lnTo>
                      <a:pt x="62" y="28"/>
                    </a:lnTo>
                    <a:lnTo>
                      <a:pt x="66" y="28"/>
                    </a:lnTo>
                    <a:lnTo>
                      <a:pt x="66" y="40"/>
                    </a:lnTo>
                    <a:lnTo>
                      <a:pt x="88" y="40"/>
                    </a:lnTo>
                    <a:lnTo>
                      <a:pt x="88" y="50"/>
                    </a:lnTo>
                    <a:lnTo>
                      <a:pt x="96" y="50"/>
                    </a:lnTo>
                    <a:lnTo>
                      <a:pt x="96" y="58"/>
                    </a:lnTo>
                    <a:lnTo>
                      <a:pt x="108" y="58"/>
                    </a:lnTo>
                    <a:lnTo>
                      <a:pt x="108" y="70"/>
                    </a:lnTo>
                    <a:lnTo>
                      <a:pt x="116" y="70"/>
                    </a:lnTo>
                    <a:lnTo>
                      <a:pt x="116" y="84"/>
                    </a:lnTo>
                    <a:lnTo>
                      <a:pt x="124" y="84"/>
                    </a:lnTo>
                    <a:lnTo>
                      <a:pt x="124" y="92"/>
                    </a:lnTo>
                    <a:lnTo>
                      <a:pt x="152" y="92"/>
                    </a:lnTo>
                    <a:lnTo>
                      <a:pt x="152" y="106"/>
                    </a:lnTo>
                    <a:lnTo>
                      <a:pt x="158" y="106"/>
                    </a:lnTo>
                    <a:lnTo>
                      <a:pt x="158" y="126"/>
                    </a:lnTo>
                    <a:lnTo>
                      <a:pt x="166" y="126"/>
                    </a:lnTo>
                    <a:lnTo>
                      <a:pt x="166" y="136"/>
                    </a:lnTo>
                    <a:lnTo>
                      <a:pt x="170" y="136"/>
                    </a:lnTo>
                    <a:lnTo>
                      <a:pt x="170" y="152"/>
                    </a:lnTo>
                    <a:lnTo>
                      <a:pt x="178" y="152"/>
                    </a:lnTo>
                    <a:lnTo>
                      <a:pt x="178" y="160"/>
                    </a:lnTo>
                    <a:lnTo>
                      <a:pt x="189" y="160"/>
                    </a:lnTo>
                    <a:lnTo>
                      <a:pt x="189" y="164"/>
                    </a:lnTo>
                    <a:lnTo>
                      <a:pt x="207" y="164"/>
                    </a:lnTo>
                    <a:lnTo>
                      <a:pt x="207" y="176"/>
                    </a:lnTo>
                    <a:lnTo>
                      <a:pt x="213" y="176"/>
                    </a:lnTo>
                    <a:lnTo>
                      <a:pt x="213" y="202"/>
                    </a:lnTo>
                    <a:lnTo>
                      <a:pt x="233" y="202"/>
                    </a:lnTo>
                    <a:lnTo>
                      <a:pt x="233" y="234"/>
                    </a:lnTo>
                    <a:lnTo>
                      <a:pt x="243" y="234"/>
                    </a:lnTo>
                    <a:lnTo>
                      <a:pt x="243" y="260"/>
                    </a:lnTo>
                    <a:lnTo>
                      <a:pt x="251" y="260"/>
                    </a:lnTo>
                    <a:lnTo>
                      <a:pt x="251" y="270"/>
                    </a:lnTo>
                    <a:lnTo>
                      <a:pt x="257" y="270"/>
                    </a:lnTo>
                    <a:lnTo>
                      <a:pt x="257" y="276"/>
                    </a:lnTo>
                    <a:lnTo>
                      <a:pt x="263" y="276"/>
                    </a:lnTo>
                    <a:lnTo>
                      <a:pt x="263" y="282"/>
                    </a:lnTo>
                    <a:lnTo>
                      <a:pt x="267" y="282"/>
                    </a:lnTo>
                    <a:lnTo>
                      <a:pt x="267" y="306"/>
                    </a:lnTo>
                    <a:lnTo>
                      <a:pt x="273" y="306"/>
                    </a:lnTo>
                    <a:lnTo>
                      <a:pt x="273" y="342"/>
                    </a:lnTo>
                    <a:lnTo>
                      <a:pt x="283" y="342"/>
                    </a:lnTo>
                    <a:lnTo>
                      <a:pt x="283" y="374"/>
                    </a:lnTo>
                    <a:lnTo>
                      <a:pt x="287" y="374"/>
                    </a:lnTo>
                    <a:lnTo>
                      <a:pt x="287" y="384"/>
                    </a:lnTo>
                    <a:lnTo>
                      <a:pt x="289" y="384"/>
                    </a:lnTo>
                    <a:lnTo>
                      <a:pt x="289" y="392"/>
                    </a:lnTo>
                    <a:lnTo>
                      <a:pt x="297" y="392"/>
                    </a:lnTo>
                    <a:lnTo>
                      <a:pt x="297" y="411"/>
                    </a:lnTo>
                    <a:lnTo>
                      <a:pt x="307" y="411"/>
                    </a:lnTo>
                    <a:lnTo>
                      <a:pt x="307" y="425"/>
                    </a:lnTo>
                    <a:lnTo>
                      <a:pt x="313" y="425"/>
                    </a:lnTo>
                    <a:lnTo>
                      <a:pt x="313" y="439"/>
                    </a:lnTo>
                    <a:lnTo>
                      <a:pt x="315" y="439"/>
                    </a:lnTo>
                    <a:lnTo>
                      <a:pt x="315" y="463"/>
                    </a:lnTo>
                    <a:lnTo>
                      <a:pt x="337" y="463"/>
                    </a:lnTo>
                    <a:lnTo>
                      <a:pt x="337" y="485"/>
                    </a:lnTo>
                    <a:lnTo>
                      <a:pt x="349" y="485"/>
                    </a:lnTo>
                    <a:lnTo>
                      <a:pt x="349" y="497"/>
                    </a:lnTo>
                    <a:lnTo>
                      <a:pt x="371" y="497"/>
                    </a:lnTo>
                    <a:lnTo>
                      <a:pt x="371" y="521"/>
                    </a:lnTo>
                    <a:lnTo>
                      <a:pt x="379" y="521"/>
                    </a:lnTo>
                    <a:lnTo>
                      <a:pt x="379" y="533"/>
                    </a:lnTo>
                    <a:lnTo>
                      <a:pt x="401" y="533"/>
                    </a:lnTo>
                    <a:lnTo>
                      <a:pt x="401" y="543"/>
                    </a:lnTo>
                    <a:lnTo>
                      <a:pt x="407" y="543"/>
                    </a:lnTo>
                    <a:lnTo>
                      <a:pt x="407" y="551"/>
                    </a:lnTo>
                    <a:lnTo>
                      <a:pt x="412" y="551"/>
                    </a:lnTo>
                    <a:lnTo>
                      <a:pt x="412" y="573"/>
                    </a:lnTo>
                    <a:lnTo>
                      <a:pt x="418" y="573"/>
                    </a:lnTo>
                    <a:lnTo>
                      <a:pt x="418" y="607"/>
                    </a:lnTo>
                    <a:lnTo>
                      <a:pt x="428" y="607"/>
                    </a:lnTo>
                    <a:lnTo>
                      <a:pt x="428" y="631"/>
                    </a:lnTo>
                    <a:lnTo>
                      <a:pt x="462" y="631"/>
                    </a:lnTo>
                    <a:lnTo>
                      <a:pt x="462" y="645"/>
                    </a:lnTo>
                    <a:lnTo>
                      <a:pt x="470" y="645"/>
                    </a:lnTo>
                    <a:lnTo>
                      <a:pt x="470" y="657"/>
                    </a:lnTo>
                    <a:lnTo>
                      <a:pt x="482" y="657"/>
                    </a:lnTo>
                    <a:lnTo>
                      <a:pt x="482" y="669"/>
                    </a:lnTo>
                    <a:lnTo>
                      <a:pt x="486" y="669"/>
                    </a:lnTo>
                    <a:lnTo>
                      <a:pt x="486" y="691"/>
                    </a:lnTo>
                    <a:lnTo>
                      <a:pt x="524" y="691"/>
                    </a:lnTo>
                    <a:lnTo>
                      <a:pt x="524" y="707"/>
                    </a:lnTo>
                    <a:lnTo>
                      <a:pt x="556" y="707"/>
                    </a:lnTo>
                    <a:lnTo>
                      <a:pt x="556" y="723"/>
                    </a:lnTo>
                    <a:lnTo>
                      <a:pt x="564" y="723"/>
                    </a:lnTo>
                    <a:lnTo>
                      <a:pt x="564" y="733"/>
                    </a:lnTo>
                    <a:lnTo>
                      <a:pt x="570" y="733"/>
                    </a:lnTo>
                    <a:lnTo>
                      <a:pt x="570" y="737"/>
                    </a:lnTo>
                    <a:lnTo>
                      <a:pt x="582" y="737"/>
                    </a:lnTo>
                    <a:lnTo>
                      <a:pt x="582" y="751"/>
                    </a:lnTo>
                    <a:lnTo>
                      <a:pt x="592" y="751"/>
                    </a:lnTo>
                    <a:lnTo>
                      <a:pt x="592" y="761"/>
                    </a:lnTo>
                    <a:lnTo>
                      <a:pt x="630" y="761"/>
                    </a:lnTo>
                    <a:lnTo>
                      <a:pt x="630" y="775"/>
                    </a:lnTo>
                    <a:lnTo>
                      <a:pt x="669" y="775"/>
                    </a:lnTo>
                    <a:lnTo>
                      <a:pt x="669" y="791"/>
                    </a:lnTo>
                    <a:lnTo>
                      <a:pt x="677" y="791"/>
                    </a:lnTo>
                    <a:lnTo>
                      <a:pt x="677" y="809"/>
                    </a:lnTo>
                    <a:lnTo>
                      <a:pt x="683" y="809"/>
                    </a:lnTo>
                    <a:lnTo>
                      <a:pt x="683" y="851"/>
                    </a:lnTo>
                    <a:lnTo>
                      <a:pt x="701" y="851"/>
                    </a:lnTo>
                    <a:lnTo>
                      <a:pt x="701" y="869"/>
                    </a:lnTo>
                    <a:lnTo>
                      <a:pt x="709" y="869"/>
                    </a:lnTo>
                    <a:lnTo>
                      <a:pt x="709" y="897"/>
                    </a:lnTo>
                    <a:lnTo>
                      <a:pt x="713" y="897"/>
                    </a:lnTo>
                    <a:lnTo>
                      <a:pt x="713" y="913"/>
                    </a:lnTo>
                    <a:lnTo>
                      <a:pt x="757" y="913"/>
                    </a:lnTo>
                    <a:lnTo>
                      <a:pt x="757" y="951"/>
                    </a:lnTo>
                    <a:lnTo>
                      <a:pt x="763" y="951"/>
                    </a:lnTo>
                    <a:lnTo>
                      <a:pt x="763" y="959"/>
                    </a:lnTo>
                    <a:lnTo>
                      <a:pt x="773" y="959"/>
                    </a:lnTo>
                    <a:lnTo>
                      <a:pt x="773" y="981"/>
                    </a:lnTo>
                    <a:lnTo>
                      <a:pt x="781" y="981"/>
                    </a:lnTo>
                    <a:lnTo>
                      <a:pt x="781" y="989"/>
                    </a:lnTo>
                    <a:lnTo>
                      <a:pt x="785" y="989"/>
                    </a:lnTo>
                    <a:lnTo>
                      <a:pt x="785" y="1005"/>
                    </a:lnTo>
                    <a:lnTo>
                      <a:pt x="813" y="1005"/>
                    </a:lnTo>
                    <a:lnTo>
                      <a:pt x="813" y="1021"/>
                    </a:lnTo>
                    <a:lnTo>
                      <a:pt x="839" y="1021"/>
                    </a:lnTo>
                    <a:lnTo>
                      <a:pt x="839" y="1037"/>
                    </a:lnTo>
                    <a:lnTo>
                      <a:pt x="884" y="1037"/>
                    </a:lnTo>
                    <a:lnTo>
                      <a:pt x="884" y="1053"/>
                    </a:lnTo>
                    <a:lnTo>
                      <a:pt x="928" y="1053"/>
                    </a:lnTo>
                    <a:lnTo>
                      <a:pt x="928" y="1077"/>
                    </a:lnTo>
                    <a:lnTo>
                      <a:pt x="936" y="1077"/>
                    </a:lnTo>
                    <a:lnTo>
                      <a:pt x="936" y="1087"/>
                    </a:lnTo>
                    <a:lnTo>
                      <a:pt x="946" y="1087"/>
                    </a:lnTo>
                    <a:lnTo>
                      <a:pt x="946" y="1101"/>
                    </a:lnTo>
                    <a:lnTo>
                      <a:pt x="1012" y="1101"/>
                    </a:lnTo>
                    <a:lnTo>
                      <a:pt x="1012" y="1121"/>
                    </a:lnTo>
                    <a:lnTo>
                      <a:pt x="1076" y="1121"/>
                    </a:lnTo>
                    <a:lnTo>
                      <a:pt x="1076" y="1139"/>
                    </a:lnTo>
                    <a:lnTo>
                      <a:pt x="1109" y="1139"/>
                    </a:lnTo>
                    <a:lnTo>
                      <a:pt x="1109" y="1176"/>
                    </a:lnTo>
                    <a:lnTo>
                      <a:pt x="1119" y="1176"/>
                    </a:lnTo>
                    <a:lnTo>
                      <a:pt x="1119" y="1198"/>
                    </a:lnTo>
                    <a:lnTo>
                      <a:pt x="1123" y="1198"/>
                    </a:lnTo>
                    <a:lnTo>
                      <a:pt x="1123" y="1214"/>
                    </a:lnTo>
                    <a:lnTo>
                      <a:pt x="1283" y="1214"/>
                    </a:lnTo>
                    <a:lnTo>
                      <a:pt x="1283" y="1232"/>
                    </a:lnTo>
                    <a:lnTo>
                      <a:pt x="1309" y="1232"/>
                    </a:lnTo>
                    <a:lnTo>
                      <a:pt x="1309" y="1250"/>
                    </a:lnTo>
                    <a:lnTo>
                      <a:pt x="1404" y="1250"/>
                    </a:lnTo>
                    <a:lnTo>
                      <a:pt x="1404" y="1274"/>
                    </a:lnTo>
                    <a:lnTo>
                      <a:pt x="1410" y="1274"/>
                    </a:lnTo>
                    <a:lnTo>
                      <a:pt x="1410" y="1290"/>
                    </a:lnTo>
                    <a:lnTo>
                      <a:pt x="1432" y="1290"/>
                    </a:lnTo>
                    <a:lnTo>
                      <a:pt x="1432" y="1308"/>
                    </a:lnTo>
                    <a:lnTo>
                      <a:pt x="1524" y="1308"/>
                    </a:lnTo>
                    <a:lnTo>
                      <a:pt x="1524" y="1328"/>
                    </a:lnTo>
                    <a:lnTo>
                      <a:pt x="1551" y="1328"/>
                    </a:lnTo>
                    <a:lnTo>
                      <a:pt x="1551" y="1348"/>
                    </a:lnTo>
                    <a:lnTo>
                      <a:pt x="1784" y="1348"/>
                    </a:lnTo>
                    <a:lnTo>
                      <a:pt x="1784" y="1370"/>
                    </a:lnTo>
                    <a:lnTo>
                      <a:pt x="1802" y="1370"/>
                    </a:lnTo>
                    <a:lnTo>
                      <a:pt x="1802" y="1390"/>
                    </a:lnTo>
                    <a:lnTo>
                      <a:pt x="1820" y="1390"/>
                    </a:lnTo>
                    <a:lnTo>
                      <a:pt x="1820" y="1410"/>
                    </a:lnTo>
                    <a:lnTo>
                      <a:pt x="1924" y="1410"/>
                    </a:lnTo>
                    <a:lnTo>
                      <a:pt x="1924" y="1432"/>
                    </a:lnTo>
                    <a:lnTo>
                      <a:pt x="1982" y="1432"/>
                    </a:lnTo>
                    <a:lnTo>
                      <a:pt x="1982" y="1454"/>
                    </a:lnTo>
                    <a:lnTo>
                      <a:pt x="2073" y="1454"/>
                    </a:lnTo>
                    <a:lnTo>
                      <a:pt x="2073" y="1482"/>
                    </a:lnTo>
                    <a:lnTo>
                      <a:pt x="2230" y="1482"/>
                    </a:lnTo>
                    <a:lnTo>
                      <a:pt x="2230" y="1512"/>
                    </a:lnTo>
                    <a:lnTo>
                      <a:pt x="2320" y="1512"/>
                    </a:lnTo>
                  </a:path>
                </a:pathLst>
              </a:custGeom>
              <a:noFill/>
              <a:ln w="3810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GB">
                  <a:solidFill>
                    <a:srgbClr val="000000"/>
                  </a:solidFill>
                  <a:latin typeface="Verdana"/>
                </a:endParaRPr>
              </a:p>
            </p:txBody>
          </p:sp>
        </p:grpSp>
        <p:sp>
          <p:nvSpPr>
            <p:cNvPr id="308" name="TextBox 307"/>
            <p:cNvSpPr txBox="1"/>
            <p:nvPr/>
          </p:nvSpPr>
          <p:spPr bwMode="gray">
            <a:xfrm>
              <a:off x="3361663" y="1718299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309" name="TextBox 308"/>
            <p:cNvSpPr txBox="1"/>
            <p:nvPr/>
          </p:nvSpPr>
          <p:spPr bwMode="gray">
            <a:xfrm>
              <a:off x="3361663" y="2207980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  <p:sp>
          <p:nvSpPr>
            <p:cNvPr id="310" name="TextBox 309"/>
            <p:cNvSpPr txBox="1"/>
            <p:nvPr/>
          </p:nvSpPr>
          <p:spPr bwMode="gray">
            <a:xfrm>
              <a:off x="3361663" y="2697664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0.6</a:t>
              </a:r>
            </a:p>
          </p:txBody>
        </p:sp>
        <p:sp>
          <p:nvSpPr>
            <p:cNvPr id="311" name="TextBox 310"/>
            <p:cNvSpPr txBox="1"/>
            <p:nvPr/>
          </p:nvSpPr>
          <p:spPr bwMode="gray">
            <a:xfrm>
              <a:off x="3361663" y="3187345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0.4</a:t>
              </a:r>
            </a:p>
          </p:txBody>
        </p:sp>
        <p:sp>
          <p:nvSpPr>
            <p:cNvPr id="312" name="TextBox 311"/>
            <p:cNvSpPr txBox="1"/>
            <p:nvPr/>
          </p:nvSpPr>
          <p:spPr bwMode="gray">
            <a:xfrm>
              <a:off x="3361663" y="3677027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0.2</a:t>
              </a:r>
            </a:p>
          </p:txBody>
        </p:sp>
        <p:sp>
          <p:nvSpPr>
            <p:cNvPr id="313" name="TextBox 312"/>
            <p:cNvSpPr txBox="1"/>
            <p:nvPr/>
          </p:nvSpPr>
          <p:spPr bwMode="gray">
            <a:xfrm>
              <a:off x="3361663" y="4166708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0.0</a:t>
              </a:r>
            </a:p>
          </p:txBody>
        </p:sp>
        <p:sp>
          <p:nvSpPr>
            <p:cNvPr id="314" name="TextBox 313"/>
            <p:cNvSpPr txBox="1"/>
            <p:nvPr/>
          </p:nvSpPr>
          <p:spPr bwMode="gray">
            <a:xfrm rot="16200000">
              <a:off x="2539711" y="2921655"/>
              <a:ext cx="1269250" cy="20938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Proportion alive</a:t>
              </a:r>
            </a:p>
          </p:txBody>
        </p:sp>
        <p:sp>
          <p:nvSpPr>
            <p:cNvPr id="315" name="TextBox 314"/>
            <p:cNvSpPr txBox="1"/>
            <p:nvPr/>
          </p:nvSpPr>
          <p:spPr bwMode="gray">
            <a:xfrm>
              <a:off x="3623599" y="4380129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</a:p>
          </p:txBody>
        </p:sp>
        <p:sp>
          <p:nvSpPr>
            <p:cNvPr id="316" name="TextBox 315"/>
            <p:cNvSpPr txBox="1"/>
            <p:nvPr/>
          </p:nvSpPr>
          <p:spPr bwMode="gray">
            <a:xfrm>
              <a:off x="4475928" y="4380129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12</a:t>
              </a:r>
            </a:p>
          </p:txBody>
        </p:sp>
        <p:sp>
          <p:nvSpPr>
            <p:cNvPr id="317" name="TextBox 316"/>
            <p:cNvSpPr txBox="1"/>
            <p:nvPr/>
          </p:nvSpPr>
          <p:spPr bwMode="gray">
            <a:xfrm>
              <a:off x="5328258" y="4380129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</a:p>
          </p:txBody>
        </p:sp>
        <p:sp>
          <p:nvSpPr>
            <p:cNvPr id="318" name="TextBox 317"/>
            <p:cNvSpPr txBox="1"/>
            <p:nvPr/>
          </p:nvSpPr>
          <p:spPr bwMode="gray">
            <a:xfrm>
              <a:off x="6180587" y="4380129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36</a:t>
              </a:r>
            </a:p>
          </p:txBody>
        </p:sp>
        <p:sp>
          <p:nvSpPr>
            <p:cNvPr id="319" name="TextBox 318"/>
            <p:cNvSpPr txBox="1"/>
            <p:nvPr/>
          </p:nvSpPr>
          <p:spPr bwMode="gray">
            <a:xfrm>
              <a:off x="7885243" y="4380129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</a:p>
          </p:txBody>
        </p:sp>
        <p:sp>
          <p:nvSpPr>
            <p:cNvPr id="320" name="TextBox 319"/>
            <p:cNvSpPr txBox="1"/>
            <p:nvPr/>
          </p:nvSpPr>
          <p:spPr bwMode="gray">
            <a:xfrm>
              <a:off x="4229071" y="4593227"/>
              <a:ext cx="3138806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Time (months) </a:t>
              </a:r>
            </a:p>
          </p:txBody>
        </p:sp>
        <p:sp>
          <p:nvSpPr>
            <p:cNvPr id="336" name="Line 90"/>
            <p:cNvSpPr>
              <a:spLocks noChangeShapeType="1"/>
            </p:cNvSpPr>
            <p:nvPr/>
          </p:nvSpPr>
          <p:spPr bwMode="auto">
            <a:xfrm>
              <a:off x="6342671" y="4252913"/>
              <a:ext cx="0" cy="66675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37" name="TextBox 336"/>
            <p:cNvSpPr txBox="1"/>
            <p:nvPr/>
          </p:nvSpPr>
          <p:spPr bwMode="gray">
            <a:xfrm>
              <a:off x="7032917" y="4380129"/>
              <a:ext cx="334963" cy="1570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</a:pPr>
              <a:r>
                <a:rPr lang="en-GB" sz="1200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48</a:t>
              </a:r>
            </a:p>
          </p:txBody>
        </p:sp>
        <p:sp>
          <p:nvSpPr>
            <p:cNvPr id="345" name="TextBox 344"/>
            <p:cNvSpPr txBox="1"/>
            <p:nvPr/>
          </p:nvSpPr>
          <p:spPr bwMode="gray">
            <a:xfrm>
              <a:off x="6171538" y="3099168"/>
              <a:ext cx="2541273" cy="54414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400">
                <a:buClr>
                  <a:srgbClr val="52328F"/>
                </a:buClr>
              </a:pPr>
              <a:r>
                <a:rPr lang="en-GB" sz="14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HR=0.65 (0.49-0.85)</a:t>
              </a:r>
              <a:br>
                <a:rPr lang="en-GB" sz="14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GB" sz="14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p value=0.002</a:t>
              </a:r>
            </a:p>
            <a:p>
              <a:pPr algn="ctr" defTabSz="914400">
                <a:buClr>
                  <a:srgbClr val="52328F"/>
                </a:buClr>
              </a:pPr>
              <a:endParaRPr lang="en-GB" sz="1400" b="1" dirty="0">
                <a:solidFill>
                  <a:srgbClr val="0F69A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56" name="Group 355"/>
            <p:cNvGrpSpPr/>
            <p:nvPr/>
          </p:nvGrpSpPr>
          <p:grpSpPr>
            <a:xfrm>
              <a:off x="4464420" y="1676009"/>
              <a:ext cx="4742404" cy="546888"/>
              <a:chOff x="2874424" y="6159381"/>
              <a:chExt cx="2529102" cy="546888"/>
            </a:xfrm>
          </p:grpSpPr>
          <p:sp>
            <p:nvSpPr>
              <p:cNvPr id="357" name="Rectangle 356"/>
              <p:cNvSpPr/>
              <p:nvPr/>
            </p:nvSpPr>
            <p:spPr bwMode="gray">
              <a:xfrm flipV="1">
                <a:off x="2875780" y="6439985"/>
                <a:ext cx="163267" cy="58191"/>
              </a:xfrm>
              <a:prstGeom prst="rect">
                <a:avLst/>
              </a:prstGeom>
              <a:solidFill>
                <a:srgbClr val="7F7F7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FFFFFF"/>
                  </a:buClr>
                  <a:buSzPct val="100000"/>
                  <a:buFont typeface="Arial" panose="020B0604020202020204" pitchFamily="34" charset="0"/>
                  <a:buNone/>
                </a:pPr>
                <a:endParaRPr lang="en-US" sz="120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58" name="Rectangle 357"/>
              <p:cNvSpPr/>
              <p:nvPr/>
            </p:nvSpPr>
            <p:spPr bwMode="gray">
              <a:xfrm flipV="1">
                <a:off x="2874424" y="6225673"/>
                <a:ext cx="163267" cy="58191"/>
              </a:xfrm>
              <a:prstGeom prst="rect">
                <a:avLst/>
              </a:prstGeom>
              <a:solidFill>
                <a:srgbClr val="F3712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algn="ctr"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FFFFFF"/>
                  </a:buClr>
                  <a:buSzPct val="100000"/>
                  <a:buFont typeface="Arial" panose="020B0604020202020204" pitchFamily="34" charset="0"/>
                  <a:buNone/>
                </a:pPr>
                <a:endParaRPr lang="en-US" sz="120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359" name="TextBox 358"/>
              <p:cNvSpPr txBox="1"/>
              <p:nvPr/>
            </p:nvSpPr>
            <p:spPr bwMode="gray">
              <a:xfrm>
                <a:off x="3069917" y="6392186"/>
                <a:ext cx="2333609" cy="314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52328F"/>
                  </a:buClr>
                </a:pPr>
                <a:r>
                  <a:rPr lang="en-GB" sz="1200" b="1" dirty="0">
                    <a:solidFill>
                      <a:srgbClr val="0F69A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1st line bevacizumab + CT (n=139): 14.1 months</a:t>
                </a:r>
                <a:endParaRPr lang="en-US" sz="12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60" name="TextBox 359"/>
              <p:cNvSpPr txBox="1"/>
              <p:nvPr/>
            </p:nvSpPr>
            <p:spPr bwMode="gray">
              <a:xfrm>
                <a:off x="3069487" y="6159381"/>
                <a:ext cx="2334039" cy="314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>
                  <a:spcBef>
                    <a:spcPts val="300"/>
                  </a:spcBef>
                  <a:spcAft>
                    <a:spcPts val="300"/>
                  </a:spcAft>
                  <a:buClr>
                    <a:srgbClr val="52328F"/>
                  </a:buClr>
                </a:pPr>
                <a:r>
                  <a:rPr lang="en-GB" sz="1200" b="1" dirty="0">
                    <a:solidFill>
                      <a:srgbClr val="0F69A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1st line cetuximab + CT (n=170): 17.6 months</a:t>
                </a:r>
                <a:endParaRPr lang="en-US" sz="1200" b="1" dirty="0">
                  <a:solidFill>
                    <a:srgbClr val="0F69AF"/>
                  </a:solidFill>
                  <a:latin typeface="Verdana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328" name="TextBox 327"/>
          <p:cNvSpPr txBox="1"/>
          <p:nvPr/>
        </p:nvSpPr>
        <p:spPr>
          <a:xfrm>
            <a:off x="72" y="6027088"/>
            <a:ext cx="4954733" cy="83099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defTabSz="914400"/>
            <a:r>
              <a:rPr lang="en-US" sz="800" dirty="0">
                <a:solidFill>
                  <a:srgbClr val="004F9E"/>
                </a:solidFill>
                <a:latin typeface="Verdana"/>
              </a:rPr>
              <a:t>FIRE-3 did not meet its primary endpoint of significantly improving overall response rate (ORR) based on investigators’ read in patients with KRAS (exon 2) </a:t>
            </a:r>
            <a:r>
              <a:rPr lang="en-US" sz="800" dirty="0" err="1">
                <a:solidFill>
                  <a:srgbClr val="004F9E"/>
                </a:solidFill>
                <a:latin typeface="Verdana"/>
              </a:rPr>
              <a:t>wt</a:t>
            </a:r>
            <a:r>
              <a:rPr lang="en-US" sz="800" dirty="0">
                <a:solidFill>
                  <a:srgbClr val="004F9E"/>
                </a:solidFill>
                <a:latin typeface="Verdana"/>
              </a:rPr>
              <a:t> mCRC.</a:t>
            </a:r>
            <a:r>
              <a:rPr lang="en-US" sz="800" baseline="30000" dirty="0">
                <a:solidFill>
                  <a:srgbClr val="004F9E"/>
                </a:solidFill>
                <a:latin typeface="Verdana"/>
              </a:rPr>
              <a:t>3</a:t>
            </a:r>
            <a:r>
              <a:rPr lang="en-US" sz="800" dirty="0">
                <a:solidFill>
                  <a:srgbClr val="004F9E"/>
                </a:solidFill>
                <a:latin typeface="Verdana"/>
              </a:rPr>
              <a:t> Cetuximab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 is indicated for the treatment of patients with epidermal growth factor receptor (EGFR)-expressing, RAS wild-type metastatic colorectal cancer in combination with irinotecan-based chemotherapy, in first-line in combination with FOLFOX and as a single agent in patients who have failed </a:t>
            </a:r>
            <a:r>
              <a:rPr lang="en-GB" sz="800" dirty="0" err="1">
                <a:solidFill>
                  <a:srgbClr val="004F9E"/>
                </a:solidFill>
                <a:latin typeface="Verdana"/>
              </a:rPr>
              <a:t>oxaliplatin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- and irinotecan-based therapy and who are intolerant to irinotecan</a:t>
            </a:r>
            <a:r>
              <a:rPr lang="en-GB" sz="800" baseline="30000" dirty="0">
                <a:solidFill>
                  <a:srgbClr val="004F9E"/>
                </a:solidFill>
                <a:latin typeface="Verdana"/>
              </a:rPr>
              <a:t>4</a:t>
            </a:r>
            <a:endParaRPr lang="en-US" sz="800" baseline="30000" dirty="0">
              <a:solidFill>
                <a:srgbClr val="004F9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328008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" y="6052478"/>
            <a:ext cx="6166988" cy="83099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defTabSz="914400"/>
            <a:r>
              <a:rPr lang="en-US" sz="800" dirty="0">
                <a:solidFill>
                  <a:srgbClr val="004F9E"/>
                </a:solidFill>
                <a:latin typeface="Verdana"/>
              </a:rPr>
              <a:t>The CALGB/SWOG 80405 study did not meet its primary endpoint of significantly improving overall survival in the cetuximab + CT arm vs bevacizumab + CT arm in patients with KRAS (exon 2) </a:t>
            </a:r>
            <a:r>
              <a:rPr lang="en-US" sz="800" dirty="0" err="1">
                <a:solidFill>
                  <a:srgbClr val="004F9E"/>
                </a:solidFill>
                <a:latin typeface="Verdana"/>
              </a:rPr>
              <a:t>wt</a:t>
            </a:r>
            <a:r>
              <a:rPr lang="en-US" sz="800" dirty="0">
                <a:solidFill>
                  <a:srgbClr val="004F9E"/>
                </a:solidFill>
                <a:latin typeface="Verdana"/>
              </a:rPr>
              <a:t> mCRC</a:t>
            </a:r>
            <a:r>
              <a:rPr lang="en-US" sz="800" baseline="30000" dirty="0">
                <a:solidFill>
                  <a:srgbClr val="004F9E"/>
                </a:solidFill>
                <a:latin typeface="Verdana"/>
              </a:rPr>
              <a:t>3 </a:t>
            </a:r>
            <a:r>
              <a:rPr lang="en-US" sz="800" dirty="0">
                <a:solidFill>
                  <a:srgbClr val="004F9E"/>
                </a:solidFill>
                <a:latin typeface="Verdana"/>
              </a:rPr>
              <a:t>Cetuximab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 is indicated for the treatment of patients with epidermal growth factor receptor (EGFR)-expressing, RAS wild-type metastatic colorectal cancer in combination with irinotecan-based chemotherapy, in first-line in combination with FOLFOX and as a single agent in patients who have failed </a:t>
            </a:r>
            <a:r>
              <a:rPr lang="en-GB" sz="800" dirty="0" err="1">
                <a:solidFill>
                  <a:srgbClr val="004F9E"/>
                </a:solidFill>
                <a:latin typeface="Verdana"/>
              </a:rPr>
              <a:t>oxaliplatin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- and irinotecan-based therapy and who are intolerant to irinotecan</a:t>
            </a:r>
            <a:r>
              <a:rPr lang="en-GB" sz="800" baseline="30000" dirty="0">
                <a:solidFill>
                  <a:srgbClr val="004F9E"/>
                </a:solidFill>
                <a:latin typeface="Verdana"/>
              </a:rPr>
              <a:t>4</a:t>
            </a:r>
            <a:endParaRPr lang="en-US" sz="800" baseline="30000" dirty="0">
              <a:solidFill>
                <a:srgbClr val="004F9E"/>
              </a:solidFill>
              <a:latin typeface="Verdan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954" y="423168"/>
            <a:ext cx="8208169" cy="633729"/>
          </a:xfrm>
        </p:spPr>
        <p:txBody>
          <a:bodyPr/>
          <a:lstStyle/>
          <a:p>
            <a:r>
              <a:rPr lang="en-GB" dirty="0" err="1" smtClean="0">
                <a:solidFill>
                  <a:schemeClr val="accent2"/>
                </a:solidFill>
              </a:rPr>
              <a:t>Tumor</a:t>
            </a:r>
            <a:r>
              <a:rPr lang="en-GB" dirty="0" smtClean="0">
                <a:solidFill>
                  <a:schemeClr val="accent2"/>
                </a:solidFill>
              </a:rPr>
              <a:t> location is now included in all clinical guidelines</a:t>
            </a:r>
            <a:br>
              <a:rPr lang="en-GB" dirty="0" smtClean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4" descr="Image result for vector map of the worl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08" y="1484328"/>
            <a:ext cx="6287339" cy="45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52" y="2405720"/>
            <a:ext cx="1478708" cy="778787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6" y="2298112"/>
            <a:ext cx="987743" cy="571845"/>
          </a:xfrm>
          <a:prstGeom prst="rect">
            <a:avLst/>
          </a:prstGeom>
          <a:ln w="28575"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3261" r="69885" b="64565"/>
          <a:stretch/>
        </p:blipFill>
        <p:spPr>
          <a:xfrm>
            <a:off x="6380709" y="3625359"/>
            <a:ext cx="1112520" cy="751840"/>
          </a:xfrm>
          <a:prstGeom prst="rect">
            <a:avLst/>
          </a:prstGeom>
          <a:ln w="28575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 bwMode="gray">
          <a:xfrm>
            <a:off x="213711" y="2769269"/>
            <a:ext cx="3661288" cy="3282731"/>
          </a:xfrm>
          <a:prstGeom prst="roundRect">
            <a:avLst>
              <a:gd name="adj" fmla="val 13202"/>
            </a:avLst>
          </a:prstGeom>
          <a:solidFill>
            <a:schemeClr val="bg1">
              <a:alpha val="80000"/>
            </a:schemeClr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 anchorCtr="0">
            <a:spAutoFit/>
          </a:bodyPr>
          <a:lstStyle/>
          <a:p>
            <a:pPr algn="ctr" defTabSz="914400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US" sz="1600" kern="0" dirty="0">
                <a:solidFill>
                  <a:srgbClr val="0F69AF"/>
                </a:solidFill>
                <a:latin typeface="Verdana"/>
              </a:rPr>
              <a:t>“</a:t>
            </a:r>
            <a:r>
              <a:rPr lang="en-US" sz="1600" i="1" kern="0" dirty="0">
                <a:solidFill>
                  <a:srgbClr val="0F69AF"/>
                </a:solidFill>
                <a:latin typeface="Verdana"/>
              </a:rPr>
              <a:t>The strongest evidence for the predictive value of primary tumor sidedness and response to EGFR inhibitors is in the first-line treatment of patients in the phase III CALGB/SWOG 80405 trial</a:t>
            </a:r>
            <a:r>
              <a:rPr lang="is-IS" sz="1600" i="1" kern="0" dirty="0">
                <a:solidFill>
                  <a:srgbClr val="0F69AF"/>
                </a:solidFill>
                <a:latin typeface="Verdana"/>
              </a:rPr>
              <a:t>… patients with all RAS wild-type, left-sided primary tumors... had longer OS if treated with cetuximab than if treated with bevacizumab...</a:t>
            </a:r>
            <a:r>
              <a:rPr lang="is-IS" sz="1600" kern="0" dirty="0">
                <a:solidFill>
                  <a:srgbClr val="0F69AF"/>
                </a:solidFill>
                <a:latin typeface="Verdana"/>
              </a:rPr>
              <a:t>”</a:t>
            </a:r>
            <a:r>
              <a:rPr lang="is-IS" sz="1600" kern="0" baseline="30000" dirty="0">
                <a:solidFill>
                  <a:srgbClr val="0F69AF"/>
                </a:solidFill>
                <a:latin typeface="Verdana"/>
              </a:rPr>
              <a:t>1</a:t>
            </a:r>
            <a:endParaRPr lang="en-US" sz="1600" kern="0" baseline="30000" dirty="0">
              <a:solidFill>
                <a:srgbClr val="0F69AF"/>
              </a:solidFill>
              <a:latin typeface="Verdana"/>
            </a:endParaRPr>
          </a:p>
        </p:txBody>
      </p:sp>
      <p:sp>
        <p:nvSpPr>
          <p:cNvPr id="20" name="Rounded Rectangle 19"/>
          <p:cNvSpPr/>
          <p:nvPr/>
        </p:nvSpPr>
        <p:spPr bwMode="gray">
          <a:xfrm>
            <a:off x="5756206" y="502489"/>
            <a:ext cx="2971301" cy="3253263"/>
          </a:xfrm>
          <a:prstGeom prst="roundRect">
            <a:avLst>
              <a:gd name="adj" fmla="val 13202"/>
            </a:avLst>
          </a:prstGeom>
          <a:solidFill>
            <a:schemeClr val="bg1">
              <a:alpha val="80000"/>
            </a:schemeClr>
          </a:solidFill>
          <a:ln w="3810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 anchorCtr="0">
            <a:spAutoFit/>
          </a:bodyPr>
          <a:lstStyle/>
          <a:p>
            <a:pPr algn="ctr" defTabSz="914400">
              <a:buClr>
                <a:srgbClr val="FFFFFF"/>
              </a:buClr>
              <a:buSzPct val="100000"/>
            </a:pPr>
            <a:r>
              <a:rPr lang="en-US" sz="1600" kern="0" dirty="0">
                <a:solidFill>
                  <a:srgbClr val="149B5F"/>
                </a:solidFill>
                <a:latin typeface="Verdana"/>
              </a:rPr>
              <a:t>“</a:t>
            </a:r>
            <a:r>
              <a:rPr lang="en-US" sz="1600" i="1" kern="0" dirty="0">
                <a:solidFill>
                  <a:srgbClr val="149B5F"/>
                </a:solidFill>
                <a:latin typeface="Verdana"/>
              </a:rPr>
              <a:t>For the treatment of patients with left-sided RAS wt (BRAF wt) </a:t>
            </a:r>
            <a:r>
              <a:rPr lang="en-US" sz="1600" i="1" kern="0" dirty="0" err="1">
                <a:solidFill>
                  <a:srgbClr val="149B5F"/>
                </a:solidFill>
                <a:latin typeface="Verdana"/>
              </a:rPr>
              <a:t>tumours</a:t>
            </a:r>
            <a:r>
              <a:rPr lang="en-US" sz="1600" i="1" kern="0" dirty="0">
                <a:solidFill>
                  <a:srgbClr val="149B5F"/>
                </a:solidFill>
                <a:latin typeface="Verdana"/>
              </a:rPr>
              <a:t> going forward the preferred therapy option for patients would be a chemotherapy doublet plus EGFR antibody therapy, independent of treatment goal, for the majority of patients</a:t>
            </a:r>
            <a:r>
              <a:rPr lang="is-IS" sz="1600" kern="0" dirty="0">
                <a:solidFill>
                  <a:srgbClr val="149B5F"/>
                </a:solidFill>
                <a:latin typeface="Verdana"/>
              </a:rPr>
              <a:t>”</a:t>
            </a:r>
            <a:r>
              <a:rPr lang="is-IS" sz="1600" kern="0" baseline="30000" dirty="0">
                <a:solidFill>
                  <a:srgbClr val="149B5F"/>
                </a:solidFill>
                <a:latin typeface="Verdana"/>
              </a:rPr>
              <a:t>2</a:t>
            </a:r>
            <a:endParaRPr lang="en-US" sz="1600" kern="0" baseline="30000" dirty="0">
              <a:solidFill>
                <a:srgbClr val="149B5F"/>
              </a:solidFill>
              <a:latin typeface="Verdana"/>
            </a:endParaRPr>
          </a:p>
        </p:txBody>
      </p:sp>
      <p:sp>
        <p:nvSpPr>
          <p:cNvPr id="21" name="Rounded Rectangle 20"/>
          <p:cNvSpPr/>
          <p:nvPr/>
        </p:nvSpPr>
        <p:spPr bwMode="gray">
          <a:xfrm>
            <a:off x="6918847" y="3962666"/>
            <a:ext cx="1757238" cy="2442269"/>
          </a:xfrm>
          <a:prstGeom prst="roundRect">
            <a:avLst>
              <a:gd name="adj" fmla="val 13202"/>
            </a:avLst>
          </a:prstGeom>
          <a:solidFill>
            <a:schemeClr val="bg1">
              <a:alpha val="80000"/>
            </a:schemeClr>
          </a:solidFill>
          <a:ln w="381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 anchorCtr="0">
            <a:spAutoFit/>
          </a:bodyPr>
          <a:lstStyle/>
          <a:p>
            <a:pPr algn="ctr" defTabSz="914400">
              <a:buClr>
                <a:srgbClr val="FFFFFF"/>
              </a:buClr>
              <a:buSzPct val="100000"/>
            </a:pPr>
            <a:r>
              <a:rPr lang="en-US" sz="1600" kern="0" dirty="0">
                <a:solidFill>
                  <a:srgbClr val="EB3C96"/>
                </a:solidFill>
                <a:latin typeface="Verdana"/>
              </a:rPr>
              <a:t>Pan-Asia adapted ESMO consensus guidelines expected at ESMO Asia November 2017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60188" y="6150114"/>
            <a:ext cx="5883812" cy="70788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 defTabSz="914400"/>
            <a:r>
              <a:rPr lang="nb-NO" sz="1000" dirty="0">
                <a:solidFill>
                  <a:srgbClr val="004F9E"/>
                </a:solidFill>
                <a:latin typeface="Verdana"/>
              </a:rPr>
              <a:t>1. NCCN guidelines. Colon Cancer Version 2.2017;</a:t>
            </a:r>
            <a:br>
              <a:rPr lang="nb-NO" sz="1000" dirty="0">
                <a:solidFill>
                  <a:srgbClr val="004F9E"/>
                </a:solidFill>
                <a:latin typeface="Verdana"/>
              </a:rPr>
            </a:br>
            <a:r>
              <a:rPr lang="nb-NO" sz="1000" dirty="0">
                <a:solidFill>
                  <a:srgbClr val="004F9E"/>
                </a:solidFill>
                <a:latin typeface="Verdana"/>
              </a:rPr>
              <a:t>2. 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Arnold D, et al. </a:t>
            </a:r>
            <a:r>
              <a:rPr lang="tr-TR" sz="1000" dirty="0">
                <a:solidFill>
                  <a:srgbClr val="004F9E"/>
                </a:solidFill>
                <a:latin typeface="Verdana"/>
              </a:rPr>
              <a:t>Ann Oncol 2017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;28:1713–1729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;</a:t>
            </a:r>
            <a:br>
              <a:rPr lang="en-US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3. </a:t>
            </a:r>
            <a:r>
              <a:rPr lang="da-DK" sz="1000" dirty="0">
                <a:solidFill>
                  <a:srgbClr val="004F9E"/>
                </a:solidFill>
                <a:latin typeface="Verdana"/>
              </a:rPr>
              <a:t>Venook A, et al  JAMA. 2017;317:2392-2401;</a:t>
            </a:r>
            <a:br>
              <a:rPr lang="da-DK" sz="1000" dirty="0">
                <a:solidFill>
                  <a:srgbClr val="004F9E"/>
                </a:solidFill>
                <a:latin typeface="Verdana"/>
              </a:rPr>
            </a:br>
            <a:r>
              <a:rPr lang="da-DK" sz="1000" dirty="0">
                <a:solidFill>
                  <a:srgbClr val="004F9E"/>
                </a:solidFill>
                <a:latin typeface="Verdana"/>
              </a:rPr>
              <a:t>4. 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Erbitux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SmPC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June 2014.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795312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467954" y="730800"/>
            <a:ext cx="8208169" cy="325952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The evidence is clear for patients with left-sided RAS </a:t>
            </a:r>
            <a:r>
              <a:rPr lang="en-GB" sz="2000" dirty="0" err="1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wt</a:t>
            </a:r>
            <a:r>
              <a:rPr lang="en-GB" sz="2000" smtClean="0">
                <a:solidFill>
                  <a:srgbClr val="0070C0"/>
                </a:solidFill>
                <a:latin typeface="Verdana" charset="0"/>
                <a:ea typeface="Verdana" charset="0"/>
                <a:cs typeface="Verdana" charset="0"/>
              </a:rPr>
              <a:t> mCRC</a:t>
            </a:r>
            <a:endParaRPr lang="en-GB" sz="2000" b="1" dirty="0">
              <a:solidFill>
                <a:srgbClr val="0070C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Rounded Rectangle 10"/>
          <p:cNvSpPr/>
          <p:nvPr/>
        </p:nvSpPr>
        <p:spPr bwMode="gray">
          <a:xfrm>
            <a:off x="5888535" y="1459959"/>
            <a:ext cx="2980043" cy="1610948"/>
          </a:xfrm>
          <a:prstGeom prst="roundRect">
            <a:avLst>
              <a:gd name="adj" fmla="val 7162"/>
            </a:avLst>
          </a:prstGeom>
          <a:noFill/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 anchorCtr="0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</a:pPr>
            <a:r>
              <a:rPr lang="en-GB" b="1" kern="0" dirty="0">
                <a:solidFill>
                  <a:srgbClr val="503291"/>
                </a:solidFill>
                <a:latin typeface="Verdana"/>
              </a:rPr>
              <a:t>Patients with left-sided RAS wt mCRC should be treated with cetuximab + FOLFOX or FOLFIRI in 1st line</a:t>
            </a:r>
            <a:r>
              <a:rPr lang="is-IS" b="1" kern="0" dirty="0">
                <a:solidFill>
                  <a:srgbClr val="503291"/>
                </a:solidFill>
                <a:latin typeface="Verdana"/>
              </a:rPr>
              <a:t>…</a:t>
            </a:r>
            <a:r>
              <a:rPr lang="is-IS" b="1" kern="0" baseline="30000" dirty="0">
                <a:solidFill>
                  <a:srgbClr val="503291"/>
                </a:solidFill>
                <a:latin typeface="Verdana"/>
              </a:rPr>
              <a:t>1–3</a:t>
            </a:r>
            <a:endParaRPr lang="en-US" b="1" kern="0" baseline="30000" dirty="0">
              <a:solidFill>
                <a:srgbClr val="503291"/>
              </a:solidFill>
              <a:latin typeface="Verd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7971" y="3621323"/>
            <a:ext cx="2980043" cy="2458832"/>
            <a:chOff x="623888" y="3621322"/>
            <a:chExt cx="3973390" cy="2458832"/>
          </a:xfrm>
        </p:grpSpPr>
        <p:sp>
          <p:nvSpPr>
            <p:cNvPr id="13" name="Rounded Rectangle 12"/>
            <p:cNvSpPr/>
            <p:nvPr/>
          </p:nvSpPr>
          <p:spPr bwMode="gray">
            <a:xfrm>
              <a:off x="623888" y="4510544"/>
              <a:ext cx="3973390" cy="1569610"/>
            </a:xfrm>
            <a:prstGeom prst="roundRect">
              <a:avLst>
                <a:gd name="adj" fmla="val 7162"/>
              </a:avLst>
            </a:prstGeom>
            <a:noFill/>
            <a:ln w="381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 anchorCtr="0"/>
            <a:lstStyle/>
            <a:p>
              <a:pPr algn="ctr" defTabSz="914400"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Arial" panose="020B0604020202020204" pitchFamily="34" charset="0"/>
                <a:buNone/>
              </a:pPr>
              <a:r>
                <a:rPr lang="is-IS" b="1" kern="0" dirty="0">
                  <a:solidFill>
                    <a:srgbClr val="0F69AF"/>
                  </a:solidFill>
                  <a:latin typeface="Verdana"/>
                </a:rPr>
                <a:t>…but what about patients with right-sided </a:t>
              </a:r>
              <a:br>
                <a:rPr lang="is-IS" b="1" kern="0" dirty="0">
                  <a:solidFill>
                    <a:srgbClr val="0F69AF"/>
                  </a:solidFill>
                  <a:latin typeface="Verdana"/>
                </a:rPr>
              </a:br>
              <a:r>
                <a:rPr lang="is-IS" b="1" kern="0" dirty="0">
                  <a:solidFill>
                    <a:srgbClr val="0F69AF"/>
                  </a:solidFill>
                  <a:latin typeface="Verdana"/>
                </a:rPr>
                <a:t>RAS wt tumors? </a:t>
              </a:r>
              <a:endParaRPr lang="en-US" b="1" kern="0" dirty="0">
                <a:solidFill>
                  <a:srgbClr val="0F69AF"/>
                </a:solidFill>
                <a:latin typeface="Verdana"/>
              </a:endParaRPr>
            </a:p>
          </p:txBody>
        </p:sp>
        <p:sp>
          <p:nvSpPr>
            <p:cNvPr id="14" name="Freeform 9"/>
            <p:cNvSpPr>
              <a:spLocks noChangeAspect="1"/>
            </p:cNvSpPr>
            <p:nvPr/>
          </p:nvSpPr>
          <p:spPr bwMode="auto">
            <a:xfrm rot="19180422" flipH="1">
              <a:off x="3483221" y="3621322"/>
              <a:ext cx="968375" cy="457200"/>
            </a:xfrm>
            <a:custGeom>
              <a:avLst/>
              <a:gdLst>
                <a:gd name="T0" fmla="*/ 607 w 621"/>
                <a:gd name="T1" fmla="*/ 137 h 293"/>
                <a:gd name="T2" fmla="*/ 568 w 621"/>
                <a:gd name="T3" fmla="*/ 118 h 293"/>
                <a:gd name="T4" fmla="*/ 448 w 621"/>
                <a:gd name="T5" fmla="*/ 45 h 293"/>
                <a:gd name="T6" fmla="*/ 414 w 621"/>
                <a:gd name="T7" fmla="*/ 22 h 293"/>
                <a:gd name="T8" fmla="*/ 394 w 621"/>
                <a:gd name="T9" fmla="*/ 6 h 293"/>
                <a:gd name="T10" fmla="*/ 357 w 621"/>
                <a:gd name="T11" fmla="*/ 12 h 293"/>
                <a:gd name="T12" fmla="*/ 353 w 621"/>
                <a:gd name="T13" fmla="*/ 23 h 293"/>
                <a:gd name="T14" fmla="*/ 364 w 621"/>
                <a:gd name="T15" fmla="*/ 44 h 293"/>
                <a:gd name="T16" fmla="*/ 394 w 621"/>
                <a:gd name="T17" fmla="*/ 60 h 293"/>
                <a:gd name="T18" fmla="*/ 467 w 621"/>
                <a:gd name="T19" fmla="*/ 108 h 293"/>
                <a:gd name="T20" fmla="*/ 461 w 621"/>
                <a:gd name="T21" fmla="*/ 110 h 293"/>
                <a:gd name="T22" fmla="*/ 247 w 621"/>
                <a:gd name="T23" fmla="*/ 116 h 293"/>
                <a:gd name="T24" fmla="*/ 39 w 621"/>
                <a:gd name="T25" fmla="*/ 177 h 293"/>
                <a:gd name="T26" fmla="*/ 19 w 621"/>
                <a:gd name="T27" fmla="*/ 185 h 293"/>
                <a:gd name="T28" fmla="*/ 4 w 621"/>
                <a:gd name="T29" fmla="*/ 216 h 293"/>
                <a:gd name="T30" fmla="*/ 19 w 621"/>
                <a:gd name="T31" fmla="*/ 230 h 293"/>
                <a:gd name="T32" fmla="*/ 59 w 621"/>
                <a:gd name="T33" fmla="*/ 215 h 293"/>
                <a:gd name="T34" fmla="*/ 254 w 621"/>
                <a:gd name="T35" fmla="*/ 161 h 293"/>
                <a:gd name="T36" fmla="*/ 489 w 621"/>
                <a:gd name="T37" fmla="*/ 158 h 293"/>
                <a:gd name="T38" fmla="*/ 495 w 621"/>
                <a:gd name="T39" fmla="*/ 160 h 293"/>
                <a:gd name="T40" fmla="*/ 495 w 621"/>
                <a:gd name="T41" fmla="*/ 164 h 293"/>
                <a:gd name="T42" fmla="*/ 363 w 621"/>
                <a:gd name="T43" fmla="*/ 239 h 293"/>
                <a:gd name="T44" fmla="*/ 345 w 621"/>
                <a:gd name="T45" fmla="*/ 263 h 293"/>
                <a:gd name="T46" fmla="*/ 344 w 621"/>
                <a:gd name="T47" fmla="*/ 270 h 293"/>
                <a:gd name="T48" fmla="*/ 361 w 621"/>
                <a:gd name="T49" fmla="*/ 289 h 293"/>
                <a:gd name="T50" fmla="*/ 391 w 621"/>
                <a:gd name="T51" fmla="*/ 276 h 293"/>
                <a:gd name="T52" fmla="*/ 405 w 621"/>
                <a:gd name="T53" fmla="*/ 254 h 293"/>
                <a:gd name="T54" fmla="*/ 601 w 621"/>
                <a:gd name="T55" fmla="*/ 179 h 293"/>
                <a:gd name="T56" fmla="*/ 618 w 621"/>
                <a:gd name="T57" fmla="*/ 162 h 293"/>
                <a:gd name="T58" fmla="*/ 607 w 621"/>
                <a:gd name="T59" fmla="*/ 13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1" h="293">
                  <a:moveTo>
                    <a:pt x="607" y="137"/>
                  </a:moveTo>
                  <a:cubicBezTo>
                    <a:pt x="568" y="118"/>
                    <a:pt x="568" y="118"/>
                    <a:pt x="568" y="118"/>
                  </a:cubicBezTo>
                  <a:cubicBezTo>
                    <a:pt x="448" y="45"/>
                    <a:pt x="448" y="45"/>
                    <a:pt x="448" y="45"/>
                  </a:cubicBezTo>
                  <a:cubicBezTo>
                    <a:pt x="448" y="45"/>
                    <a:pt x="423" y="29"/>
                    <a:pt x="414" y="22"/>
                  </a:cubicBezTo>
                  <a:cubicBezTo>
                    <a:pt x="407" y="16"/>
                    <a:pt x="401" y="10"/>
                    <a:pt x="394" y="6"/>
                  </a:cubicBezTo>
                  <a:cubicBezTo>
                    <a:pt x="382" y="0"/>
                    <a:pt x="367" y="0"/>
                    <a:pt x="357" y="12"/>
                  </a:cubicBezTo>
                  <a:cubicBezTo>
                    <a:pt x="355" y="15"/>
                    <a:pt x="353" y="19"/>
                    <a:pt x="353" y="23"/>
                  </a:cubicBezTo>
                  <a:cubicBezTo>
                    <a:pt x="353" y="30"/>
                    <a:pt x="355" y="39"/>
                    <a:pt x="364" y="44"/>
                  </a:cubicBezTo>
                  <a:cubicBezTo>
                    <a:pt x="364" y="44"/>
                    <a:pt x="376" y="48"/>
                    <a:pt x="394" y="60"/>
                  </a:cubicBezTo>
                  <a:cubicBezTo>
                    <a:pt x="414" y="73"/>
                    <a:pt x="441" y="91"/>
                    <a:pt x="467" y="108"/>
                  </a:cubicBezTo>
                  <a:cubicBezTo>
                    <a:pt x="465" y="109"/>
                    <a:pt x="463" y="110"/>
                    <a:pt x="461" y="110"/>
                  </a:cubicBezTo>
                  <a:cubicBezTo>
                    <a:pt x="389" y="106"/>
                    <a:pt x="314" y="105"/>
                    <a:pt x="247" y="116"/>
                  </a:cubicBezTo>
                  <a:cubicBezTo>
                    <a:pt x="153" y="131"/>
                    <a:pt x="74" y="163"/>
                    <a:pt x="39" y="177"/>
                  </a:cubicBezTo>
                  <a:cubicBezTo>
                    <a:pt x="27" y="182"/>
                    <a:pt x="20" y="185"/>
                    <a:pt x="19" y="185"/>
                  </a:cubicBezTo>
                  <a:cubicBezTo>
                    <a:pt x="8" y="189"/>
                    <a:pt x="0" y="205"/>
                    <a:pt x="4" y="216"/>
                  </a:cubicBezTo>
                  <a:cubicBezTo>
                    <a:pt x="7" y="223"/>
                    <a:pt x="11" y="229"/>
                    <a:pt x="19" y="230"/>
                  </a:cubicBezTo>
                  <a:cubicBezTo>
                    <a:pt x="33" y="232"/>
                    <a:pt x="43" y="221"/>
                    <a:pt x="59" y="215"/>
                  </a:cubicBezTo>
                  <a:cubicBezTo>
                    <a:pt x="95" y="203"/>
                    <a:pt x="169" y="174"/>
                    <a:pt x="254" y="161"/>
                  </a:cubicBezTo>
                  <a:cubicBezTo>
                    <a:pt x="326" y="149"/>
                    <a:pt x="411" y="151"/>
                    <a:pt x="489" y="158"/>
                  </a:cubicBezTo>
                  <a:cubicBezTo>
                    <a:pt x="491" y="158"/>
                    <a:pt x="494" y="159"/>
                    <a:pt x="495" y="160"/>
                  </a:cubicBezTo>
                  <a:cubicBezTo>
                    <a:pt x="497" y="162"/>
                    <a:pt x="496" y="164"/>
                    <a:pt x="495" y="164"/>
                  </a:cubicBezTo>
                  <a:cubicBezTo>
                    <a:pt x="447" y="182"/>
                    <a:pt x="391" y="208"/>
                    <a:pt x="363" y="239"/>
                  </a:cubicBezTo>
                  <a:cubicBezTo>
                    <a:pt x="356" y="247"/>
                    <a:pt x="348" y="255"/>
                    <a:pt x="345" y="263"/>
                  </a:cubicBezTo>
                  <a:cubicBezTo>
                    <a:pt x="345" y="265"/>
                    <a:pt x="344" y="267"/>
                    <a:pt x="344" y="270"/>
                  </a:cubicBezTo>
                  <a:cubicBezTo>
                    <a:pt x="344" y="278"/>
                    <a:pt x="352" y="286"/>
                    <a:pt x="361" y="289"/>
                  </a:cubicBezTo>
                  <a:cubicBezTo>
                    <a:pt x="372" y="293"/>
                    <a:pt x="387" y="287"/>
                    <a:pt x="391" y="276"/>
                  </a:cubicBezTo>
                  <a:cubicBezTo>
                    <a:pt x="393" y="270"/>
                    <a:pt x="396" y="261"/>
                    <a:pt x="405" y="254"/>
                  </a:cubicBezTo>
                  <a:cubicBezTo>
                    <a:pt x="441" y="225"/>
                    <a:pt x="544" y="195"/>
                    <a:pt x="601" y="179"/>
                  </a:cubicBezTo>
                  <a:cubicBezTo>
                    <a:pt x="609" y="177"/>
                    <a:pt x="616" y="170"/>
                    <a:pt x="618" y="162"/>
                  </a:cubicBezTo>
                  <a:cubicBezTo>
                    <a:pt x="621" y="149"/>
                    <a:pt x="613" y="141"/>
                    <a:pt x="60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0000"/>
                </a:solidFill>
                <a:latin typeface="Century Gothic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60188" y="6150114"/>
            <a:ext cx="5883812" cy="70788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600" indent="-228600" algn="r" defTabSz="914400">
              <a:buFontTx/>
              <a:buAutoNum type="arabicPeriod"/>
            </a:pPr>
            <a:r>
              <a:rPr lang="nl-NL" sz="1000" dirty="0" err="1">
                <a:solidFill>
                  <a:srgbClr val="004F9E"/>
                </a:solidFill>
                <a:latin typeface="Verdana"/>
              </a:rPr>
              <a:t>Tejpar</a:t>
            </a:r>
            <a:r>
              <a:rPr lang="nl-NL" sz="1000" dirty="0">
                <a:solidFill>
                  <a:srgbClr val="004F9E"/>
                </a:solidFill>
                <a:latin typeface="Verdana"/>
              </a:rPr>
              <a:t> S, et al. JAMA </a:t>
            </a:r>
            <a:r>
              <a:rPr lang="nl-NL" sz="1000" dirty="0" err="1">
                <a:solidFill>
                  <a:srgbClr val="004F9E"/>
                </a:solidFill>
                <a:latin typeface="Verdana"/>
              </a:rPr>
              <a:t>Oncol</a:t>
            </a:r>
            <a:r>
              <a:rPr lang="nl-NL" sz="1000" dirty="0">
                <a:solidFill>
                  <a:srgbClr val="004F9E"/>
                </a:solidFill>
                <a:latin typeface="Verdana"/>
              </a:rPr>
              <a:t> 2017;3:194–201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;</a:t>
            </a:r>
            <a:r>
              <a:rPr lang="fr-FR" sz="1000" dirty="0">
                <a:solidFill>
                  <a:srgbClr val="004F9E"/>
                </a:solidFill>
                <a:latin typeface="Verdana"/>
              </a:rPr>
              <a:t> </a:t>
            </a:r>
            <a:br>
              <a:rPr lang="fr-FR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>
                <a:solidFill>
                  <a:srgbClr val="004F9E"/>
                </a:solidFill>
                <a:latin typeface="Verdana"/>
              </a:rPr>
              <a:t>2. 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Arnold D, et al. </a:t>
            </a:r>
            <a:r>
              <a:rPr lang="tr-TR" sz="1000" dirty="0">
                <a:solidFill>
                  <a:srgbClr val="004F9E"/>
                </a:solidFill>
                <a:latin typeface="Verdana"/>
              </a:rPr>
              <a:t>Ann Oncol 2017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;28:1713–1729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;</a:t>
            </a:r>
            <a:br>
              <a:rPr lang="en-US" sz="1000" dirty="0">
                <a:solidFill>
                  <a:srgbClr val="004F9E"/>
                </a:solidFill>
                <a:latin typeface="Verdana"/>
              </a:rPr>
            </a:br>
            <a:r>
              <a:rPr lang="en-GB" sz="1000" dirty="0">
                <a:solidFill>
                  <a:srgbClr val="004F9E"/>
                </a:solidFill>
                <a:latin typeface="Verdana"/>
              </a:rPr>
              <a:t>3. </a:t>
            </a:r>
            <a:r>
              <a:rPr lang="en-GB" sz="1000" dirty="0" err="1">
                <a:solidFill>
                  <a:srgbClr val="004F9E"/>
                </a:solidFill>
                <a:latin typeface="Verdana"/>
              </a:rPr>
              <a:t>Holch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 JW, et al. 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Eur J Cancer 2017;70:87–9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;</a:t>
            </a:r>
            <a:br>
              <a:rPr lang="en-GB" sz="1000" dirty="0">
                <a:solidFill>
                  <a:srgbClr val="004F9E"/>
                </a:solidFill>
                <a:latin typeface="Verdana"/>
              </a:rPr>
            </a:br>
            <a:r>
              <a:rPr lang="en-GB" sz="1000" dirty="0">
                <a:solidFill>
                  <a:srgbClr val="004F9E"/>
                </a:solidFill>
                <a:latin typeface="Verdana"/>
              </a:rPr>
              <a:t>4. 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Erbitux </a:t>
            </a:r>
            <a:r>
              <a:rPr lang="en-US" sz="1000" dirty="0" err="1">
                <a:solidFill>
                  <a:srgbClr val="004F9E"/>
                </a:solidFill>
                <a:latin typeface="Verdana"/>
              </a:rPr>
              <a:t>SmPC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 June 2014.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4928" y="627322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800" dirty="0">
                <a:solidFill>
                  <a:srgbClr val="004F9E"/>
                </a:solidFill>
                <a:latin typeface="Verdana"/>
              </a:rPr>
              <a:t>Cetuximab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 is indicated for the treatment of patients with epidermal growth factor receptor (EGFR)-expressing, RAS wild-type metastatic colorectal cancer in combination with irinotecan-based chemotherapy, in first-line in combination with FOLFOX and as a single agent in patients who have failed </a:t>
            </a:r>
            <a:r>
              <a:rPr lang="en-GB" sz="800" dirty="0" err="1">
                <a:solidFill>
                  <a:srgbClr val="004F9E"/>
                </a:solidFill>
                <a:latin typeface="Verdana"/>
              </a:rPr>
              <a:t>oxaliplatin</a:t>
            </a:r>
            <a:r>
              <a:rPr lang="en-GB" sz="800" dirty="0">
                <a:solidFill>
                  <a:srgbClr val="004F9E"/>
                </a:solidFill>
                <a:latin typeface="Verdana"/>
              </a:rPr>
              <a:t>- and irinotecan-based therapy and who are intolerant to irinotecan</a:t>
            </a:r>
            <a:r>
              <a:rPr lang="en-GB" sz="800" baseline="30000" dirty="0">
                <a:solidFill>
                  <a:srgbClr val="004F9E"/>
                </a:solidFill>
                <a:latin typeface="Verdana"/>
              </a:rPr>
              <a:t>4</a:t>
            </a:r>
            <a:endParaRPr lang="en-US" sz="800" baseline="30000" dirty="0">
              <a:solidFill>
                <a:srgbClr val="004F9E"/>
              </a:solidFill>
              <a:latin typeface="Verdana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568015" y="2681344"/>
            <a:ext cx="1978118" cy="2518463"/>
            <a:chOff x="2341329" y="1248284"/>
            <a:chExt cx="4226462" cy="49948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791" y="1248284"/>
              <a:ext cx="2286000" cy="396849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1329" y="1366006"/>
              <a:ext cx="3438143" cy="33528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490" y="4143042"/>
              <a:ext cx="954024" cy="2100072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 flipH="1">
            <a:off x="3783262" y="2423097"/>
            <a:ext cx="1889966" cy="251834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9"/>
          <p:cNvSpPr>
            <a:spLocks noChangeAspect="1"/>
          </p:cNvSpPr>
          <p:nvPr/>
        </p:nvSpPr>
        <p:spPr bwMode="auto">
          <a:xfrm rot="8407604" flipH="1">
            <a:off x="5691837" y="3505359"/>
            <a:ext cx="726281" cy="457200"/>
          </a:xfrm>
          <a:custGeom>
            <a:avLst/>
            <a:gdLst>
              <a:gd name="T0" fmla="*/ 607 w 621"/>
              <a:gd name="T1" fmla="*/ 137 h 293"/>
              <a:gd name="T2" fmla="*/ 568 w 621"/>
              <a:gd name="T3" fmla="*/ 118 h 293"/>
              <a:gd name="T4" fmla="*/ 448 w 621"/>
              <a:gd name="T5" fmla="*/ 45 h 293"/>
              <a:gd name="T6" fmla="*/ 414 w 621"/>
              <a:gd name="T7" fmla="*/ 22 h 293"/>
              <a:gd name="T8" fmla="*/ 394 w 621"/>
              <a:gd name="T9" fmla="*/ 6 h 293"/>
              <a:gd name="T10" fmla="*/ 357 w 621"/>
              <a:gd name="T11" fmla="*/ 12 h 293"/>
              <a:gd name="T12" fmla="*/ 353 w 621"/>
              <a:gd name="T13" fmla="*/ 23 h 293"/>
              <a:gd name="T14" fmla="*/ 364 w 621"/>
              <a:gd name="T15" fmla="*/ 44 h 293"/>
              <a:gd name="T16" fmla="*/ 394 w 621"/>
              <a:gd name="T17" fmla="*/ 60 h 293"/>
              <a:gd name="T18" fmla="*/ 467 w 621"/>
              <a:gd name="T19" fmla="*/ 108 h 293"/>
              <a:gd name="T20" fmla="*/ 461 w 621"/>
              <a:gd name="T21" fmla="*/ 110 h 293"/>
              <a:gd name="T22" fmla="*/ 247 w 621"/>
              <a:gd name="T23" fmla="*/ 116 h 293"/>
              <a:gd name="T24" fmla="*/ 39 w 621"/>
              <a:gd name="T25" fmla="*/ 177 h 293"/>
              <a:gd name="T26" fmla="*/ 19 w 621"/>
              <a:gd name="T27" fmla="*/ 185 h 293"/>
              <a:gd name="T28" fmla="*/ 4 w 621"/>
              <a:gd name="T29" fmla="*/ 216 h 293"/>
              <a:gd name="T30" fmla="*/ 19 w 621"/>
              <a:gd name="T31" fmla="*/ 230 h 293"/>
              <a:gd name="T32" fmla="*/ 59 w 621"/>
              <a:gd name="T33" fmla="*/ 215 h 293"/>
              <a:gd name="T34" fmla="*/ 254 w 621"/>
              <a:gd name="T35" fmla="*/ 161 h 293"/>
              <a:gd name="T36" fmla="*/ 489 w 621"/>
              <a:gd name="T37" fmla="*/ 158 h 293"/>
              <a:gd name="T38" fmla="*/ 495 w 621"/>
              <a:gd name="T39" fmla="*/ 160 h 293"/>
              <a:gd name="T40" fmla="*/ 495 w 621"/>
              <a:gd name="T41" fmla="*/ 164 h 293"/>
              <a:gd name="T42" fmla="*/ 363 w 621"/>
              <a:gd name="T43" fmla="*/ 239 h 293"/>
              <a:gd name="T44" fmla="*/ 345 w 621"/>
              <a:gd name="T45" fmla="*/ 263 h 293"/>
              <a:gd name="T46" fmla="*/ 344 w 621"/>
              <a:gd name="T47" fmla="*/ 270 h 293"/>
              <a:gd name="T48" fmla="*/ 361 w 621"/>
              <a:gd name="T49" fmla="*/ 289 h 293"/>
              <a:gd name="T50" fmla="*/ 391 w 621"/>
              <a:gd name="T51" fmla="*/ 276 h 293"/>
              <a:gd name="T52" fmla="*/ 405 w 621"/>
              <a:gd name="T53" fmla="*/ 254 h 293"/>
              <a:gd name="T54" fmla="*/ 601 w 621"/>
              <a:gd name="T55" fmla="*/ 179 h 293"/>
              <a:gd name="T56" fmla="*/ 618 w 621"/>
              <a:gd name="T57" fmla="*/ 162 h 293"/>
              <a:gd name="T58" fmla="*/ 607 w 621"/>
              <a:gd name="T59" fmla="*/ 137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21" h="293">
                <a:moveTo>
                  <a:pt x="607" y="137"/>
                </a:moveTo>
                <a:cubicBezTo>
                  <a:pt x="568" y="118"/>
                  <a:pt x="568" y="118"/>
                  <a:pt x="568" y="118"/>
                </a:cubicBezTo>
                <a:cubicBezTo>
                  <a:pt x="448" y="45"/>
                  <a:pt x="448" y="45"/>
                  <a:pt x="448" y="45"/>
                </a:cubicBezTo>
                <a:cubicBezTo>
                  <a:pt x="448" y="45"/>
                  <a:pt x="423" y="29"/>
                  <a:pt x="414" y="22"/>
                </a:cubicBezTo>
                <a:cubicBezTo>
                  <a:pt x="407" y="16"/>
                  <a:pt x="401" y="10"/>
                  <a:pt x="394" y="6"/>
                </a:cubicBezTo>
                <a:cubicBezTo>
                  <a:pt x="382" y="0"/>
                  <a:pt x="367" y="0"/>
                  <a:pt x="357" y="12"/>
                </a:cubicBezTo>
                <a:cubicBezTo>
                  <a:pt x="355" y="15"/>
                  <a:pt x="353" y="19"/>
                  <a:pt x="353" y="23"/>
                </a:cubicBezTo>
                <a:cubicBezTo>
                  <a:pt x="353" y="30"/>
                  <a:pt x="355" y="39"/>
                  <a:pt x="364" y="44"/>
                </a:cubicBezTo>
                <a:cubicBezTo>
                  <a:pt x="364" y="44"/>
                  <a:pt x="376" y="48"/>
                  <a:pt x="394" y="60"/>
                </a:cubicBezTo>
                <a:cubicBezTo>
                  <a:pt x="414" y="73"/>
                  <a:pt x="441" y="91"/>
                  <a:pt x="467" y="108"/>
                </a:cubicBezTo>
                <a:cubicBezTo>
                  <a:pt x="465" y="109"/>
                  <a:pt x="463" y="110"/>
                  <a:pt x="461" y="110"/>
                </a:cubicBezTo>
                <a:cubicBezTo>
                  <a:pt x="389" y="106"/>
                  <a:pt x="314" y="105"/>
                  <a:pt x="247" y="116"/>
                </a:cubicBezTo>
                <a:cubicBezTo>
                  <a:pt x="153" y="131"/>
                  <a:pt x="74" y="163"/>
                  <a:pt x="39" y="177"/>
                </a:cubicBezTo>
                <a:cubicBezTo>
                  <a:pt x="27" y="182"/>
                  <a:pt x="20" y="185"/>
                  <a:pt x="19" y="185"/>
                </a:cubicBezTo>
                <a:cubicBezTo>
                  <a:pt x="8" y="189"/>
                  <a:pt x="0" y="205"/>
                  <a:pt x="4" y="216"/>
                </a:cubicBezTo>
                <a:cubicBezTo>
                  <a:pt x="7" y="223"/>
                  <a:pt x="11" y="229"/>
                  <a:pt x="19" y="230"/>
                </a:cubicBezTo>
                <a:cubicBezTo>
                  <a:pt x="33" y="232"/>
                  <a:pt x="43" y="221"/>
                  <a:pt x="59" y="215"/>
                </a:cubicBezTo>
                <a:cubicBezTo>
                  <a:pt x="95" y="203"/>
                  <a:pt x="169" y="174"/>
                  <a:pt x="254" y="161"/>
                </a:cubicBezTo>
                <a:cubicBezTo>
                  <a:pt x="326" y="149"/>
                  <a:pt x="411" y="151"/>
                  <a:pt x="489" y="158"/>
                </a:cubicBezTo>
                <a:cubicBezTo>
                  <a:pt x="491" y="158"/>
                  <a:pt x="494" y="159"/>
                  <a:pt x="495" y="160"/>
                </a:cubicBezTo>
                <a:cubicBezTo>
                  <a:pt x="497" y="162"/>
                  <a:pt x="496" y="164"/>
                  <a:pt x="495" y="164"/>
                </a:cubicBezTo>
                <a:cubicBezTo>
                  <a:pt x="447" y="182"/>
                  <a:pt x="391" y="208"/>
                  <a:pt x="363" y="239"/>
                </a:cubicBezTo>
                <a:cubicBezTo>
                  <a:pt x="356" y="247"/>
                  <a:pt x="348" y="255"/>
                  <a:pt x="345" y="263"/>
                </a:cubicBezTo>
                <a:cubicBezTo>
                  <a:pt x="345" y="265"/>
                  <a:pt x="344" y="267"/>
                  <a:pt x="344" y="270"/>
                </a:cubicBezTo>
                <a:cubicBezTo>
                  <a:pt x="344" y="278"/>
                  <a:pt x="352" y="286"/>
                  <a:pt x="361" y="289"/>
                </a:cubicBezTo>
                <a:cubicBezTo>
                  <a:pt x="372" y="293"/>
                  <a:pt x="387" y="287"/>
                  <a:pt x="391" y="276"/>
                </a:cubicBezTo>
                <a:cubicBezTo>
                  <a:pt x="393" y="270"/>
                  <a:pt x="396" y="261"/>
                  <a:pt x="405" y="254"/>
                </a:cubicBezTo>
                <a:cubicBezTo>
                  <a:pt x="441" y="225"/>
                  <a:pt x="544" y="195"/>
                  <a:pt x="601" y="179"/>
                </a:cubicBezTo>
                <a:cubicBezTo>
                  <a:pt x="609" y="177"/>
                  <a:pt x="616" y="170"/>
                  <a:pt x="618" y="162"/>
                </a:cubicBezTo>
                <a:cubicBezTo>
                  <a:pt x="621" y="149"/>
                  <a:pt x="613" y="141"/>
                  <a:pt x="607" y="137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996595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74830" y="6316191"/>
            <a:ext cx="423193" cy="89760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1300"/>
              </a:lnSpc>
            </a:pPr>
            <a:r>
              <a:rPr lang="en-US" altLang="zh-CN" sz="1197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CMS1</a:t>
            </a:r>
          </a:p>
          <a:p>
            <a:pPr defTabSz="914400">
              <a:lnSpc>
                <a:spcPts val="1800"/>
              </a:lnSpc>
            </a:pPr>
            <a:r>
              <a:rPr lang="en-US" altLang="zh-CN" sz="1197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CMS2</a:t>
            </a:r>
          </a:p>
          <a:p>
            <a:pPr defTabSz="914400">
              <a:lnSpc>
                <a:spcPts val="1800"/>
              </a:lnSpc>
            </a:pPr>
            <a:r>
              <a:rPr lang="en-US" altLang="zh-CN" sz="1197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CMS3</a:t>
            </a:r>
          </a:p>
          <a:p>
            <a:pPr defTabSz="914400">
              <a:lnSpc>
                <a:spcPts val="1800"/>
              </a:lnSpc>
            </a:pPr>
            <a:r>
              <a:rPr lang="en-US" altLang="zh-CN" sz="1197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CMS4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42930" y="711204"/>
            <a:ext cx="9584463" cy="58003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4100"/>
              </a:lnSpc>
            </a:pPr>
            <a:r>
              <a:rPr lang="en-US" altLang="zh-CN" sz="3732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Right-sided</a:t>
            </a:r>
            <a:r>
              <a:rPr lang="en-US" altLang="zh-CN" sz="3732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732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primary</a:t>
            </a:r>
            <a:r>
              <a:rPr lang="en-US" altLang="zh-CN" sz="3732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732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is</a:t>
            </a:r>
            <a:r>
              <a:rPr lang="en-US" altLang="zh-CN" sz="3732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732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associated</a:t>
            </a:r>
            <a:r>
              <a:rPr lang="en-US" altLang="zh-CN" sz="3732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732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with</a:t>
            </a:r>
            <a:r>
              <a:rPr lang="en-US" altLang="zh-CN" sz="3732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732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CMS1</a:t>
            </a:r>
            <a:r>
              <a:rPr lang="en-US" altLang="zh-CN" sz="3732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732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&amp;</a:t>
            </a:r>
            <a:r>
              <a:rPr lang="en-US" altLang="zh-CN" sz="3732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732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3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390930" y="2353735"/>
            <a:ext cx="1283799" cy="36933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500"/>
              </a:lnSpc>
            </a:pPr>
            <a:r>
              <a:rPr lang="en-US" altLang="zh-CN" sz="2100" b="1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Right-Sided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810530" y="2353735"/>
            <a:ext cx="1024225" cy="36933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500"/>
              </a:lnSpc>
            </a:pPr>
            <a:r>
              <a:rPr lang="en-US" altLang="zh-CN" sz="2100" b="1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Le;-Sided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365501" y="3302058"/>
            <a:ext cx="1346128" cy="184409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  <a:tabLst>
                <a:tab pos="127000" algn="l"/>
              </a:tabLst>
            </a:pPr>
            <a:r>
              <a:rPr lang="en-US" altLang="zh-CN" sz="21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33/68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(49%)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3000"/>
              </a:lnSpc>
              <a:tabLst>
                <a:tab pos="127000" algn="l"/>
              </a:tabLst>
            </a:pP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22/68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(32%)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3000"/>
              </a:lnSpc>
              <a:tabLst>
                <a:tab pos="127000" algn="l"/>
              </a:tabLs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ea typeface="宋体"/>
              </a:rPr>
              <a:t>	</a:t>
            </a:r>
            <a:r>
              <a:rPr lang="en-US" altLang="zh-CN" sz="21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6/68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(9%)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651500" y="3098800"/>
            <a:ext cx="1104438" cy="218777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  <a:tabLst>
                <a:tab pos="88900" algn="l"/>
                <a:tab pos="203200" algn="l"/>
              </a:tabLs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ea typeface="宋体"/>
              </a:rPr>
              <a:t>		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CMS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1</a:t>
            </a:r>
          </a:p>
          <a:p>
            <a:pPr defTabSz="914400">
              <a:lnSpc>
                <a:spcPts val="2500"/>
              </a:lnSpc>
              <a:tabLst>
                <a:tab pos="88900" algn="l"/>
                <a:tab pos="203200" algn="l"/>
              </a:tabLs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ea typeface="宋体"/>
              </a:rPr>
              <a:t>	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Immune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500"/>
              </a:lnSpc>
              <a:tabLst>
                <a:tab pos="88900" algn="l"/>
                <a:tab pos="203200" algn="l"/>
              </a:tabLs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ea typeface="宋体"/>
              </a:rPr>
              <a:t>		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CMS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2</a:t>
            </a:r>
          </a:p>
          <a:p>
            <a:pPr defTabSz="914400">
              <a:lnSpc>
                <a:spcPts val="2500"/>
              </a:lnSpc>
              <a:tabLst>
                <a:tab pos="88900" algn="l"/>
                <a:tab pos="203200" algn="l"/>
              </a:tabLst>
            </a:pP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Canonical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500"/>
              </a:lnSpc>
              <a:tabLst>
                <a:tab pos="88900" algn="l"/>
                <a:tab pos="203200" algn="l"/>
              </a:tabLs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ea typeface="宋体"/>
              </a:rPr>
              <a:t>		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CMS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3</a:t>
            </a:r>
          </a:p>
          <a:p>
            <a:pPr defTabSz="914400">
              <a:lnSpc>
                <a:spcPts val="2500"/>
              </a:lnSpc>
              <a:tabLst>
                <a:tab pos="88900" algn="l"/>
                <a:tab pos="203200" algn="l"/>
              </a:tabLst>
            </a:pP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Metabolic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696200" y="3302058"/>
            <a:ext cx="1346128" cy="184409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  <a:tabLst>
                <a:tab pos="139700" algn="l"/>
              </a:tabLs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ea typeface="宋体"/>
              </a:rPr>
              <a:t>	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5/61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(8%)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3000"/>
              </a:lnSpc>
              <a:tabLst>
                <a:tab pos="139700" algn="l"/>
              </a:tabLst>
            </a:pPr>
            <a:r>
              <a:rPr lang="en-US" altLang="zh-CN" sz="21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37/61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(61%)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3000"/>
              </a:lnSpc>
              <a:tabLst>
                <a:tab pos="139700" algn="l"/>
              </a:tabLs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ea typeface="宋体"/>
              </a:rPr>
              <a:t>	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2/61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(3%)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429030" y="6400800"/>
            <a:ext cx="1209635" cy="32444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7/68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(10%)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435600" y="6180667"/>
            <a:ext cx="1528250" cy="6386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  <a:tabLst>
                <a:tab pos="419100" algn="l"/>
              </a:tabLst>
            </a:pPr>
            <a:r>
              <a:rPr lang="en-US" altLang="zh-CN" dirty="0" smtClean="0">
                <a:solidFill>
                  <a:prstClr val="black"/>
                </a:solidFill>
                <a:latin typeface="Calibri"/>
                <a:ea typeface="宋体"/>
              </a:rPr>
              <a:t>	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CMS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4</a:t>
            </a:r>
          </a:p>
          <a:p>
            <a:pPr defTabSz="914400">
              <a:lnSpc>
                <a:spcPts val="2500"/>
              </a:lnSpc>
              <a:tabLst>
                <a:tab pos="419100" algn="l"/>
              </a:tabLst>
            </a:pP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ea typeface="宋体"/>
                <a:cs typeface="Calibri" pitchFamily="18" charset="0"/>
              </a:rPr>
              <a:t>Mesenchymal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7696200" y="6400800"/>
            <a:ext cx="1346128" cy="32444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21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17/61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(28%)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245124" y="8788400"/>
            <a:ext cx="1715069" cy="16543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900"/>
              </a:lnSpc>
            </a:pP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PRESENTED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BY: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MICHAEL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S.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LEE,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MD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0820430" y="6129925"/>
            <a:ext cx="423193" cy="89755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1300"/>
              </a:lnSpc>
            </a:pPr>
            <a:r>
              <a:rPr lang="en-US" altLang="zh-CN" sz="1195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CMS1</a:t>
            </a:r>
          </a:p>
          <a:p>
            <a:pPr defTabSz="914400">
              <a:lnSpc>
                <a:spcPts val="1800"/>
              </a:lnSpc>
            </a:pPr>
            <a:r>
              <a:rPr lang="en-US" altLang="zh-CN" sz="1195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CMS2</a:t>
            </a:r>
          </a:p>
          <a:p>
            <a:pPr defTabSz="914400">
              <a:lnSpc>
                <a:spcPts val="1800"/>
              </a:lnSpc>
            </a:pPr>
            <a:r>
              <a:rPr lang="en-US" altLang="zh-CN" sz="1195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CMS3</a:t>
            </a:r>
          </a:p>
          <a:p>
            <a:pPr defTabSz="914400">
              <a:lnSpc>
                <a:spcPts val="1800"/>
              </a:lnSpc>
            </a:pPr>
            <a:r>
              <a:rPr lang="en-US" altLang="zh-CN" sz="1195" b="1" dirty="0" smtClean="0">
                <a:solidFill>
                  <a:srgbClr val="FFFF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CMS4</a:t>
            </a:r>
          </a:p>
        </p:txBody>
      </p:sp>
    </p:spTree>
    <p:extLst>
      <p:ext uri="{BB962C8B-B14F-4D97-AF65-F5344CB8AC3E}">
        <p14:creationId xmlns:p14="http://schemas.microsoft.com/office/powerpoint/2010/main" val="159985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0258"/>
            <a:ext cx="3333140" cy="411294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249420" y="1102430"/>
            <a:ext cx="5921057" cy="4643303"/>
            <a:chOff x="-462357" y="3619357"/>
            <a:chExt cx="8371574" cy="5168637"/>
          </a:xfrm>
        </p:grpSpPr>
        <p:grpSp>
          <p:nvGrpSpPr>
            <p:cNvPr id="36" name="Group 35"/>
            <p:cNvGrpSpPr/>
            <p:nvPr/>
          </p:nvGrpSpPr>
          <p:grpSpPr>
            <a:xfrm>
              <a:off x="-462357" y="3619357"/>
              <a:ext cx="8371574" cy="5168637"/>
              <a:chOff x="-2080591" y="4646633"/>
              <a:chExt cx="8691881" cy="5109640"/>
            </a:xfrm>
          </p:grpSpPr>
          <p:pic>
            <p:nvPicPr>
              <p:cNvPr id="37" name="Picture 36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/>
              <a:stretch/>
            </p:blipFill>
            <p:spPr bwMode="auto">
              <a:xfrm>
                <a:off x="-2080591" y="4646633"/>
                <a:ext cx="8691881" cy="5109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-1534006" y="7991708"/>
                <a:ext cx="5102087" cy="371060"/>
              </a:xfrm>
              <a:prstGeom prst="rect">
                <a:avLst/>
              </a:prstGeom>
              <a:noFill/>
              <a:ln w="571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1483757" y="4554117"/>
              <a:ext cx="3494397" cy="543765"/>
            </a:xfrm>
            <a:prstGeom prst="rect">
              <a:avLst/>
            </a:prstGeom>
            <a:noFill/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811D2D-77F8-4F41-AFB1-90A73DF8AEF9}" type="slidenum">
              <a:rPr lang="en-US">
                <a:solidFill>
                  <a:srgbClr val="FFFFFF"/>
                </a:solidFill>
              </a:rPr>
              <a:pPr/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BD477D9-E69D-49F0-9068-48A7EF71183B}"/>
              </a:ext>
            </a:extLst>
          </p:cNvPr>
          <p:cNvSpPr txBox="1"/>
          <p:nvPr/>
        </p:nvSpPr>
        <p:spPr>
          <a:xfrm>
            <a:off x="3249394" y="6411550"/>
            <a:ext cx="5883812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600" indent="-228600" algn="r">
              <a:buFontTx/>
              <a:buAutoNum type="arabicPeriod"/>
            </a:pPr>
            <a:r>
              <a:rPr lang="en-US" sz="1000" dirty="0">
                <a:solidFill>
                  <a:srgbClr val="004F9E"/>
                </a:solidFill>
              </a:rPr>
              <a:t>Clarke CN &amp; </a:t>
            </a:r>
            <a:r>
              <a:rPr lang="en-US" sz="1000" dirty="0" err="1">
                <a:solidFill>
                  <a:srgbClr val="004F9E"/>
                </a:solidFill>
              </a:rPr>
              <a:t>Kopetz</a:t>
            </a:r>
            <a:r>
              <a:rPr lang="en-US" sz="1000" dirty="0">
                <a:solidFill>
                  <a:srgbClr val="004F9E"/>
                </a:solidFill>
              </a:rPr>
              <a:t> ES. J </a:t>
            </a:r>
            <a:r>
              <a:rPr lang="en-US" sz="1000" dirty="0" err="1">
                <a:solidFill>
                  <a:srgbClr val="004F9E"/>
                </a:solidFill>
              </a:rPr>
              <a:t>Gastrointest</a:t>
            </a:r>
            <a:r>
              <a:rPr lang="en-US" sz="1000" dirty="0">
                <a:solidFill>
                  <a:srgbClr val="004F9E"/>
                </a:solidFill>
              </a:rPr>
              <a:t> </a:t>
            </a:r>
            <a:r>
              <a:rPr lang="en-US" sz="1000" dirty="0" err="1">
                <a:solidFill>
                  <a:srgbClr val="004F9E"/>
                </a:solidFill>
              </a:rPr>
              <a:t>Oncol</a:t>
            </a:r>
            <a:r>
              <a:rPr lang="cs-CZ" sz="1000" dirty="0">
                <a:solidFill>
                  <a:srgbClr val="004F9E"/>
                </a:solidFill>
              </a:rPr>
              <a:t> 201</a:t>
            </a:r>
            <a:r>
              <a:rPr lang="en-GB" sz="1000" dirty="0">
                <a:solidFill>
                  <a:srgbClr val="004F9E"/>
                </a:solidFill>
              </a:rPr>
              <a:t>5</a:t>
            </a:r>
            <a:r>
              <a:rPr lang="cs-CZ" sz="1000" dirty="0">
                <a:solidFill>
                  <a:srgbClr val="004F9E"/>
                </a:solidFill>
              </a:rPr>
              <a:t>;</a:t>
            </a:r>
            <a:r>
              <a:rPr lang="en-GB" sz="1000" dirty="0">
                <a:solidFill>
                  <a:srgbClr val="004F9E"/>
                </a:solidFill>
              </a:rPr>
              <a:t>6(6)</a:t>
            </a:r>
            <a:r>
              <a:rPr lang="cs-CZ" sz="1000" dirty="0">
                <a:solidFill>
                  <a:srgbClr val="004F9E"/>
                </a:solidFill>
              </a:rPr>
              <a:t>:</a:t>
            </a:r>
            <a:r>
              <a:rPr lang="en-GB" sz="1000" dirty="0">
                <a:solidFill>
                  <a:srgbClr val="004F9E"/>
                </a:solidFill>
              </a:rPr>
              <a:t>660</a:t>
            </a:r>
            <a:r>
              <a:rPr lang="cs-CZ" sz="1000" dirty="0">
                <a:solidFill>
                  <a:srgbClr val="004F9E"/>
                </a:solidFill>
              </a:rPr>
              <a:t>–</a:t>
            </a:r>
            <a:r>
              <a:rPr lang="en-GB" sz="1000" dirty="0">
                <a:solidFill>
                  <a:srgbClr val="004F9E"/>
                </a:solidFill>
              </a:rPr>
              <a:t>667</a:t>
            </a:r>
            <a:r>
              <a:rPr lang="cs-CZ" sz="1000" dirty="0">
                <a:solidFill>
                  <a:srgbClr val="004F9E"/>
                </a:solidFill>
              </a:rPr>
              <a:t>.</a:t>
            </a:r>
            <a:endParaRPr lang="en-GB" sz="1000" dirty="0">
              <a:solidFill>
                <a:srgbClr val="004F9E"/>
              </a:solidFill>
            </a:endParaRPr>
          </a:p>
          <a:p>
            <a:pPr marL="228600" indent="-228600" algn="r">
              <a:buFontTx/>
              <a:buAutoNum type="arabicPeriod"/>
            </a:pPr>
            <a:r>
              <a:rPr lang="en-GB" sz="1000" dirty="0">
                <a:solidFill>
                  <a:srgbClr val="004F9E"/>
                </a:solidFill>
              </a:rPr>
              <a:t>Lee MS et al. ASCO 2016. (Abstract 3506).</a:t>
            </a:r>
          </a:p>
          <a:p>
            <a:pPr marL="228600" indent="-228600" algn="r">
              <a:buFontTx/>
              <a:buAutoNum type="arabicPeriod"/>
            </a:pPr>
            <a:endParaRPr lang="en-US" sz="1000" dirty="0">
              <a:solidFill>
                <a:srgbClr val="004F9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68001" y="264008"/>
            <a:ext cx="2695978" cy="700584"/>
            <a:chOff x="2665181" y="-411596"/>
            <a:chExt cx="2221551" cy="816395"/>
          </a:xfrm>
          <a:solidFill>
            <a:schemeClr val="tx2"/>
          </a:solidFill>
        </p:grpSpPr>
        <p:sp>
          <p:nvSpPr>
            <p:cNvPr id="47" name="Rounded Rectangle 46"/>
            <p:cNvSpPr/>
            <p:nvPr/>
          </p:nvSpPr>
          <p:spPr>
            <a:xfrm>
              <a:off x="2665181" y="-411596"/>
              <a:ext cx="1881790" cy="816395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823532" y="-295786"/>
              <a:ext cx="2063200" cy="681443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4. Genetic</a:t>
              </a:r>
              <a:endParaRPr lang="en-US"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22" y="4031249"/>
            <a:ext cx="7861464" cy="89631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 bwMode="gray">
          <a:xfrm>
            <a:off x="2868207" y="192405"/>
            <a:ext cx="5014913" cy="672871"/>
          </a:xfrm>
          <a:prstGeom prst="roundRect">
            <a:avLst/>
          </a:prstGeom>
          <a:solidFill>
            <a:srgbClr val="EB3C96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US" sz="2000" kern="0" dirty="0" smtClean="0">
              <a:solidFill>
                <a:srgbClr val="FFFFFF"/>
              </a:solidFill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993396" y="263855"/>
            <a:ext cx="8208169" cy="316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400" kern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lang="en-US" sz="1400" kern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lang="en-US" sz="1400" kern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38163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en-US" sz="1400" kern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20725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de-DE" sz="1400" kern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72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72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72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GB" sz="2000" b="1">
                <a:solidFill>
                  <a:srgbClr val="FFFFFF"/>
                </a:solidFill>
              </a:rPr>
              <a:t>Why tumor location (right vs. left) matters?</a:t>
            </a:r>
            <a:endParaRPr lang="en-GB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279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D5E7EB4-4CDF-47BB-AF16-07782904B863}" type="slidenum">
              <a:rPr lang="en-US" smtClean="0">
                <a:solidFill>
                  <a:srgbClr val="FFFFFF"/>
                </a:solidFill>
              </a:rPr>
              <a:pPr/>
              <a:t>50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44" y="239976"/>
            <a:ext cx="8208169" cy="63372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rgbClr val="FF0000"/>
                </a:solidFill>
              </a:rPr>
              <a:t>TAILOR: Significant increase in </a:t>
            </a:r>
            <a:r>
              <a:rPr lang="en-GB" sz="2000" dirty="0" smtClean="0">
                <a:solidFill>
                  <a:srgbClr val="FF0000"/>
                </a:solidFill>
              </a:rPr>
              <a:t>OS </a:t>
            </a:r>
            <a:r>
              <a:rPr lang="en-GB" sz="2000" dirty="0">
                <a:solidFill>
                  <a:srgbClr val="FF0000"/>
                </a:solidFill>
              </a:rPr>
              <a:t>in patients with LS RAS wt </a:t>
            </a:r>
            <a:r>
              <a:rPr lang="en-GB" sz="2000" dirty="0" smtClean="0">
                <a:solidFill>
                  <a:srgbClr val="FF0000"/>
                </a:solidFill>
              </a:rPr>
              <a:t>mCRC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395" y="5812730"/>
            <a:ext cx="3878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200" dirty="0">
                <a:solidFill>
                  <a:srgbClr val="000000"/>
                </a:solidFill>
                <a:latin typeface="Verdana"/>
              </a:rPr>
              <a:t>HR, hazard ratio; PFS, progression free survival</a:t>
            </a:r>
          </a:p>
        </p:txBody>
      </p:sp>
      <p:sp>
        <p:nvSpPr>
          <p:cNvPr id="27" name="Rounded Rectangle 26"/>
          <p:cNvSpPr/>
          <p:nvPr/>
        </p:nvSpPr>
        <p:spPr bwMode="gray">
          <a:xfrm>
            <a:off x="981386" y="5077129"/>
            <a:ext cx="7347954" cy="457787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 defTabSz="685800">
              <a:spcBef>
                <a:spcPts val="225"/>
              </a:spcBef>
              <a:spcAft>
                <a:spcPts val="225"/>
              </a:spcAft>
              <a:buClr>
                <a:srgbClr val="FFFFFF"/>
              </a:buClr>
              <a:buSzPct val="100000"/>
            </a:pPr>
            <a:r>
              <a:rPr lang="en-GB" sz="1500" b="1" dirty="0">
                <a:solidFill>
                  <a:srgbClr val="000000"/>
                </a:solidFill>
                <a:latin typeface="Verdana"/>
              </a:rPr>
              <a:t>31% reduction in risk of death for patients with LS RAS wt mCRC </a:t>
            </a:r>
            <a:endParaRPr lang="en-US" sz="1500" kern="0" baseline="30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4944" y="644435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fr-FR" sz="1200" dirty="0">
                <a:solidFill>
                  <a:srgbClr val="000000"/>
                </a:solidFill>
                <a:latin typeface="Verdana"/>
              </a:rPr>
              <a:t>Qin S, et al. ASCO GI 2017 (Abstract No. 683)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61503" t="27251" r="10708" b="14502"/>
          <a:stretch/>
        </p:blipFill>
        <p:spPr>
          <a:xfrm>
            <a:off x="543138" y="1609859"/>
            <a:ext cx="6629215" cy="3410562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940285" y="3380994"/>
            <a:ext cx="1556954" cy="0"/>
          </a:xfrm>
          <a:prstGeom prst="line">
            <a:avLst/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605065" y="3380994"/>
            <a:ext cx="0" cy="1131718"/>
          </a:xfrm>
          <a:prstGeom prst="line">
            <a:avLst/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742156" y="3380994"/>
            <a:ext cx="0" cy="1131718"/>
          </a:xfrm>
          <a:prstGeom prst="line">
            <a:avLst/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465488" y="3380994"/>
            <a:ext cx="0" cy="1131718"/>
          </a:xfrm>
          <a:prstGeom prst="line">
            <a:avLst/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255692" y="3374136"/>
            <a:ext cx="0" cy="1131718"/>
          </a:xfrm>
          <a:prstGeom prst="line">
            <a:avLst/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 bwMode="gray">
          <a:xfrm>
            <a:off x="1817353" y="3573485"/>
            <a:ext cx="69158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Bef>
                <a:spcPts val="225"/>
              </a:spcBef>
              <a:spcAft>
                <a:spcPts val="225"/>
              </a:spcAft>
              <a:buClr>
                <a:srgbClr val="52328F"/>
              </a:buClr>
            </a:pPr>
            <a:r>
              <a:rPr lang="en-US" sz="1350" b="1" dirty="0">
                <a:solidFill>
                  <a:srgbClr val="0432FF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9.3</a:t>
            </a:r>
          </a:p>
        </p:txBody>
      </p:sp>
      <p:sp>
        <p:nvSpPr>
          <p:cNvPr id="58" name="TextBox 57"/>
          <p:cNvSpPr txBox="1"/>
          <p:nvPr/>
        </p:nvSpPr>
        <p:spPr bwMode="gray">
          <a:xfrm>
            <a:off x="2136424" y="3038820"/>
            <a:ext cx="69158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Bef>
                <a:spcPts val="225"/>
              </a:spcBef>
              <a:spcAft>
                <a:spcPts val="225"/>
              </a:spcAft>
              <a:buClr>
                <a:srgbClr val="52328F"/>
              </a:buClr>
            </a:pPr>
            <a:r>
              <a:rPr lang="en-US" sz="1350" b="1" dirty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11.3</a:t>
            </a:r>
          </a:p>
        </p:txBody>
      </p:sp>
      <p:sp>
        <p:nvSpPr>
          <p:cNvPr id="59" name="TextBox 58"/>
          <p:cNvSpPr txBox="1"/>
          <p:nvPr/>
        </p:nvSpPr>
        <p:spPr bwMode="gray">
          <a:xfrm>
            <a:off x="2802076" y="3250595"/>
            <a:ext cx="69158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Bef>
                <a:spcPts val="225"/>
              </a:spcBef>
              <a:spcAft>
                <a:spcPts val="225"/>
              </a:spcAft>
              <a:buClr>
                <a:srgbClr val="52328F"/>
              </a:buClr>
            </a:pPr>
            <a:r>
              <a:rPr lang="en-US" sz="1350" b="1" dirty="0">
                <a:solidFill>
                  <a:srgbClr val="2DBECD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18.7</a:t>
            </a:r>
          </a:p>
        </p:txBody>
      </p:sp>
      <p:sp>
        <p:nvSpPr>
          <p:cNvPr id="60" name="TextBox 59"/>
          <p:cNvSpPr txBox="1"/>
          <p:nvPr/>
        </p:nvSpPr>
        <p:spPr bwMode="gray">
          <a:xfrm>
            <a:off x="2497240" y="2558888"/>
            <a:ext cx="69158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spcBef>
                <a:spcPts val="225"/>
              </a:spcBef>
              <a:spcAft>
                <a:spcPts val="225"/>
              </a:spcAft>
              <a:buClr>
                <a:srgbClr val="52328F"/>
              </a:buClr>
            </a:pPr>
            <a:r>
              <a:rPr lang="en-US" sz="1350" b="1" dirty="0">
                <a:solidFill>
                  <a:srgbClr val="EB3C96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22.0</a:t>
            </a:r>
          </a:p>
        </p:txBody>
      </p:sp>
      <p:sp>
        <p:nvSpPr>
          <p:cNvPr id="61" name="Rectangle 60"/>
          <p:cNvSpPr/>
          <p:nvPr/>
        </p:nvSpPr>
        <p:spPr bwMode="gray">
          <a:xfrm>
            <a:off x="467944" y="4736268"/>
            <a:ext cx="374057" cy="2304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 defTabSz="685800">
              <a:spcBef>
                <a:spcPts val="225"/>
              </a:spcBef>
              <a:spcAft>
                <a:spcPts val="225"/>
              </a:spcAft>
              <a:buClr>
                <a:srgbClr val="FFFFFF"/>
              </a:buClr>
              <a:buSzPct val="100000"/>
            </a:pPr>
            <a:endParaRPr lang="en-US" sz="1050" kern="0" dirty="0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758254"/>
              </p:ext>
            </p:extLst>
          </p:nvPr>
        </p:nvGraphicFramePr>
        <p:xfrm>
          <a:off x="3437874" y="1472518"/>
          <a:ext cx="4536504" cy="1692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113"/>
                <a:gridCol w="695498"/>
                <a:gridCol w="1246893"/>
              </a:tblGrid>
              <a:tr h="497663">
                <a:tc>
                  <a:txBody>
                    <a:bodyPr/>
                    <a:lstStyle/>
                    <a:p>
                      <a:r>
                        <a:rPr lang="en-US" sz="900" b="1" baseline="0" dirty="0" smtClean="0"/>
                        <a:t>Subgroup, arm (n)</a:t>
                      </a:r>
                      <a:endParaRPr lang="en-US" sz="900" b="1" baseline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Median,</a:t>
                      </a:r>
                      <a:r>
                        <a:rPr lang="en-US" sz="900" b="1" baseline="0" dirty="0" smtClean="0">
                          <a:solidFill>
                            <a:schemeClr val="bg1"/>
                          </a:solidFill>
                        </a:rPr>
                        <a:t> months</a:t>
                      </a:r>
                      <a:endParaRPr 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HR (95% CI)</a:t>
                      </a:r>
                      <a:br>
                        <a:rPr lang="en-US" sz="9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p-value</a:t>
                      </a:r>
                      <a:endParaRPr 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98">
                <a:tc>
                  <a:txBody>
                    <a:bodyPr/>
                    <a:lstStyle/>
                    <a:p>
                      <a:r>
                        <a:rPr lang="en-US" sz="900" b="1" baseline="0" dirty="0" smtClean="0"/>
                        <a:t>Left-sided, Erbitux + CT (n=146)</a:t>
                      </a:r>
                      <a:endParaRPr lang="en-US" sz="900" b="1" baseline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22.0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CED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i-FI" sz="900" b="1" dirty="0" smtClean="0"/>
                        <a:t>0.69 (0.53–0.90)</a:t>
                      </a:r>
                    </a:p>
                    <a:p>
                      <a:pPr algn="ctr"/>
                      <a:r>
                        <a:rPr lang="en-US" sz="900" b="1" dirty="0" smtClean="0"/>
                        <a:t>p=0.006</a:t>
                      </a:r>
                      <a:endParaRPr lang="en-US" sz="9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CEDC"/>
                    </a:solidFill>
                  </a:tcPr>
                </a:tc>
              </a:tr>
              <a:tr h="298598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Left-sided, CT (n=164)</a:t>
                      </a:r>
                      <a:endParaRPr lang="en-US" sz="900" b="1" dirty="0"/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18.7</a:t>
                      </a:r>
                      <a:endParaRPr lang="en-US" sz="900" b="1" dirty="0"/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98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Right-sided,</a:t>
                      </a:r>
                      <a:r>
                        <a:rPr lang="en-US" sz="900" b="1" baseline="0" dirty="0" smtClean="0"/>
                        <a:t> Erbitux + CT (n=45)</a:t>
                      </a:r>
                      <a:endParaRPr lang="en-US" sz="900" b="1" dirty="0"/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11.3</a:t>
                      </a:r>
                      <a:endParaRPr lang="en-US" sz="900" b="1" dirty="0"/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b-NO" sz="900" b="1" dirty="0" smtClean="0"/>
                        <a:t>0.94 (0.58–1.51)</a:t>
                      </a:r>
                    </a:p>
                    <a:p>
                      <a:pPr algn="ctr"/>
                      <a:r>
                        <a:rPr lang="en-US" sz="900" b="1" dirty="0" smtClean="0"/>
                        <a:t>p=0.787</a:t>
                      </a:r>
                      <a:endParaRPr lang="en-US" sz="900" b="1" dirty="0"/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98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Right-sided, CT (n=38)</a:t>
                      </a:r>
                      <a:endParaRPr lang="en-US" sz="900" b="1" dirty="0"/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9.3</a:t>
                      </a:r>
                      <a:endParaRPr lang="en-US" sz="900" b="1" dirty="0"/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75" name="Straight Connector 74"/>
          <p:cNvCxnSpPr/>
          <p:nvPr/>
        </p:nvCxnSpPr>
        <p:spPr>
          <a:xfrm flipH="1">
            <a:off x="3083174" y="2135881"/>
            <a:ext cx="292311" cy="0"/>
          </a:xfrm>
          <a:prstGeom prst="line">
            <a:avLst/>
          </a:prstGeom>
          <a:ln w="38100">
            <a:solidFill>
              <a:srgbClr val="EB3C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101195" y="2394175"/>
            <a:ext cx="292311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3101195" y="2766002"/>
            <a:ext cx="2923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3101195" y="3065309"/>
            <a:ext cx="292311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651461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0" y="56"/>
            <a:ext cx="9144000" cy="1268413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– OS/PFS – 1</a:t>
            </a:r>
            <a:r>
              <a:rPr lang="en-US" altLang="en-US" sz="36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120777" y="1557339"/>
          <a:ext cx="2844800" cy="962025"/>
        </p:xfrm>
        <a:graphic>
          <a:graphicData uri="http://schemas.openxmlformats.org/drawingml/2006/table">
            <a:tbl>
              <a:tblPr/>
              <a:tblGrid>
                <a:gridCol w="1095869"/>
                <a:gridCol w="860130"/>
                <a:gridCol w="88880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OS (m)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Pmab</a:t>
                      </a:r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 FOLFOX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43.4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Beva</a:t>
                      </a:r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 FOLFOX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32.0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21.0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HR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0.84</a:t>
                      </a:r>
                      <a:endParaRPr lang="en-US" sz="12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0.45</a:t>
                      </a:r>
                      <a:endParaRPr lang="en-US" sz="12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435600" y="1557339"/>
          <a:ext cx="3048000" cy="962025"/>
        </p:xfrm>
        <a:graphic>
          <a:graphicData uri="http://schemas.openxmlformats.org/drawingml/2006/table">
            <a:tbl>
              <a:tblPr/>
              <a:tblGrid>
                <a:gridCol w="1207758"/>
                <a:gridCol w="810469"/>
                <a:gridCol w="102977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PFS (m)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Pmab FOLFOX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8.7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Beva FOLFOX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12.6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HR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0.65</a:t>
                      </a:r>
                      <a:endParaRPr lang="en-US" sz="12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Calibri"/>
                        </a:rPr>
                        <a:t>0.84</a:t>
                      </a:r>
                      <a:endParaRPr lang="en-US" sz="1200" b="0" i="0" u="none" strike="noStrike" dirty="0">
                        <a:solidFill>
                          <a:srgbClr val="000099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5645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944"/>
            <a:ext cx="43926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6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1" y="2708275"/>
            <a:ext cx="43005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993196"/>
      </p:ext>
    </p:extLst>
  </p:cSld>
  <p:clrMapOvr>
    <a:masterClrMapping/>
  </p:clrMapOvr>
  <p:transition xmlns:p14="http://schemas.microsoft.com/office/powerpoint/2010/main" spd="slow">
    <p:pull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848921" y="855775"/>
            <a:ext cx="3068949" cy="3907267"/>
            <a:chOff x="2341329" y="1248284"/>
            <a:chExt cx="4226462" cy="499483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791" y="1248284"/>
              <a:ext cx="2286000" cy="396849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1329" y="1366006"/>
              <a:ext cx="3438143" cy="335280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2490" y="4143042"/>
              <a:ext cx="954024" cy="2100072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716346" y="3941874"/>
            <a:ext cx="3148103" cy="1980841"/>
            <a:chOff x="845727" y="2117265"/>
            <a:chExt cx="4197471" cy="1980841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2151772" y="2313806"/>
              <a:ext cx="1910096" cy="1254602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prstDash val="dash"/>
            </a:ln>
          </p:spPr>
        </p:cxnSp>
        <p:sp>
          <p:nvSpPr>
            <p:cNvPr id="8" name="TextBox 7"/>
            <p:cNvSpPr txBox="1"/>
            <p:nvPr/>
          </p:nvSpPr>
          <p:spPr>
            <a:xfrm>
              <a:off x="3901494" y="2117265"/>
              <a:ext cx="1141704" cy="64633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dirty="0" smtClean="0">
                  <a:solidFill>
                    <a:srgbClr val="FFFFFF"/>
                  </a:solidFill>
                  <a:latin typeface="Verdana"/>
                </a:rPr>
                <a:t>RAS </a:t>
              </a:r>
              <a:r>
                <a:rPr lang="en-US" dirty="0" err="1" smtClean="0">
                  <a:solidFill>
                    <a:srgbClr val="FFFFFF"/>
                  </a:solidFill>
                  <a:latin typeface="Verdana"/>
                </a:rPr>
                <a:t>wt</a:t>
              </a: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5727" y="3451775"/>
              <a:ext cx="1174241" cy="646331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dirty="0" smtClean="0">
                  <a:solidFill>
                    <a:srgbClr val="FFFFFF"/>
                  </a:solidFill>
                  <a:latin typeface="Verdana"/>
                </a:rPr>
                <a:t>RAS </a:t>
              </a:r>
              <a:r>
                <a:rPr lang="en-US" dirty="0" err="1" smtClean="0">
                  <a:solidFill>
                    <a:srgbClr val="FFFFFF"/>
                  </a:solidFill>
                  <a:latin typeface="Verdana"/>
                </a:rPr>
                <a:t>mt</a:t>
              </a: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9712" y="994314"/>
            <a:ext cx="3681235" cy="4930864"/>
            <a:chOff x="7710985" y="635201"/>
            <a:chExt cx="2998918" cy="304712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7710985" y="635201"/>
              <a:ext cx="13648" cy="30471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7724633" y="3650844"/>
              <a:ext cx="2985270" cy="17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33196" y="3394288"/>
            <a:ext cx="3255315" cy="1991447"/>
            <a:chOff x="952725" y="1316289"/>
            <a:chExt cx="4340420" cy="1991447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2113309" y="1568407"/>
              <a:ext cx="1989647" cy="127766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02588" y="1316289"/>
              <a:ext cx="1390557" cy="64633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BRAF </a:t>
              </a:r>
              <a:r>
                <a:rPr lang="en-US" dirty="0" err="1" smtClean="0">
                  <a:solidFill>
                    <a:srgbClr val="FFFFFF"/>
                  </a:solidFill>
                  <a:latin typeface="Verdana"/>
                </a:rPr>
                <a:t>wt</a:t>
              </a: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2725" y="2661405"/>
              <a:ext cx="1327281" cy="646331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BRAF </a:t>
              </a:r>
              <a:r>
                <a:rPr lang="en-US" dirty="0" err="1" smtClean="0">
                  <a:solidFill>
                    <a:srgbClr val="FFFFFF"/>
                  </a:solidFill>
                  <a:latin typeface="Verdana"/>
                </a:rPr>
                <a:t>mt</a:t>
              </a:r>
              <a:endParaRPr lang="en-US" dirty="0">
                <a:solidFill>
                  <a:srgbClr val="FFFFFF"/>
                </a:solidFill>
                <a:latin typeface="Verdana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8110" y="2841901"/>
            <a:ext cx="3196514" cy="1941980"/>
            <a:chOff x="933265" y="3880135"/>
            <a:chExt cx="4262018" cy="1941980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2290815" y="4190848"/>
              <a:ext cx="1876187" cy="118611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33265" y="5237339"/>
              <a:ext cx="1423601" cy="58477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sz="1600" dirty="0">
                  <a:solidFill>
                    <a:srgbClr val="FFFFFF"/>
                  </a:solidFill>
                  <a:latin typeface="Verdana"/>
                </a:rPr>
                <a:t>CIMP-High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28353" y="3880135"/>
              <a:ext cx="1366930" cy="58477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914400"/>
              <a:r>
                <a:rPr lang="en-US" sz="1600" b="1" dirty="0">
                  <a:solidFill>
                    <a:srgbClr val="FFFFFF"/>
                  </a:solidFill>
                  <a:latin typeface="Verdana"/>
                </a:rPr>
                <a:t>CIMP-Low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464969" y="69865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4200" y="1871692"/>
            <a:ext cx="3090423" cy="2002141"/>
            <a:chOff x="1063980" y="1725925"/>
            <a:chExt cx="4120564" cy="2002141"/>
          </a:xfrm>
        </p:grpSpPr>
        <p:sp>
          <p:nvSpPr>
            <p:cNvPr id="56" name="TextBox 55"/>
            <p:cNvSpPr txBox="1"/>
            <p:nvPr/>
          </p:nvSpPr>
          <p:spPr>
            <a:xfrm>
              <a:off x="4190048" y="1725925"/>
              <a:ext cx="994496" cy="646331"/>
            </a:xfrm>
            <a:prstGeom prst="rect">
              <a:avLst/>
            </a:prstGeom>
            <a:solidFill>
              <a:srgbClr val="02AFF3"/>
            </a:solidFill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002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FFFFFF"/>
                  </a:solidFill>
                  <a:latin typeface="Verdana"/>
                </a:rPr>
                <a:t>CMS2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63980" y="3081735"/>
              <a:ext cx="976497" cy="646331"/>
            </a:xfrm>
            <a:prstGeom prst="rect">
              <a:avLst/>
            </a:prstGeom>
            <a:solidFill>
              <a:srgbClr val="FF99CB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CMS3</a:t>
              </a:r>
            </a:p>
          </p:txBody>
        </p:sp>
        <p:cxnSp>
          <p:nvCxnSpPr>
            <p:cNvPr id="59" name="Straight Connector 58"/>
            <p:cNvCxnSpPr>
              <a:stCxn id="58" idx="3"/>
              <a:endCxn id="56" idx="1"/>
            </p:cNvCxnSpPr>
            <p:nvPr/>
          </p:nvCxnSpPr>
          <p:spPr>
            <a:xfrm flipV="1">
              <a:off x="2040477" y="2049091"/>
              <a:ext cx="2149571" cy="135581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89661" y="1390399"/>
            <a:ext cx="3128210" cy="2020574"/>
            <a:chOff x="1024146" y="2276254"/>
            <a:chExt cx="4170947" cy="2020574"/>
          </a:xfrm>
        </p:grpSpPr>
        <p:sp>
          <p:nvSpPr>
            <p:cNvPr id="52" name="TextBox 51"/>
            <p:cNvSpPr txBox="1"/>
            <p:nvPr/>
          </p:nvSpPr>
          <p:spPr>
            <a:xfrm>
              <a:off x="1024146" y="3650497"/>
              <a:ext cx="1011332" cy="646331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CMS1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84041" y="2276254"/>
              <a:ext cx="1011052" cy="646331"/>
            </a:xfrm>
            <a:prstGeom prst="rect">
              <a:avLst/>
            </a:prstGeom>
            <a:solidFill>
              <a:srgbClr val="759E7F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defTabSz="914400"/>
              <a:r>
                <a:rPr lang="en-US" dirty="0">
                  <a:solidFill>
                    <a:srgbClr val="FFFFFF"/>
                  </a:solidFill>
                  <a:latin typeface="Verdana"/>
                </a:rPr>
                <a:t>CMS4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1993826" y="2504850"/>
              <a:ext cx="2090199" cy="129791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716332" y="2375203"/>
            <a:ext cx="3197366" cy="1949847"/>
            <a:chOff x="879882" y="2807675"/>
            <a:chExt cx="4263154" cy="1949847"/>
          </a:xfrm>
        </p:grpSpPr>
        <p:cxnSp>
          <p:nvCxnSpPr>
            <p:cNvPr id="69" name="Straight Connector 68"/>
            <p:cNvCxnSpPr/>
            <p:nvPr/>
          </p:nvCxnSpPr>
          <p:spPr>
            <a:xfrm flipV="1">
              <a:off x="2054123" y="3102638"/>
              <a:ext cx="1994153" cy="1200803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prstDash val="dash"/>
            </a:ln>
          </p:spPr>
        </p:cxnSp>
        <p:sp>
          <p:nvSpPr>
            <p:cNvPr id="53" name="TextBox 52"/>
            <p:cNvSpPr txBox="1"/>
            <p:nvPr/>
          </p:nvSpPr>
          <p:spPr>
            <a:xfrm>
              <a:off x="879882" y="4172746"/>
              <a:ext cx="1306044" cy="58477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</a:lstStyle>
            <a:p>
              <a:pPr defTabSz="914400"/>
              <a:r>
                <a:rPr lang="en-US" sz="1600" dirty="0">
                  <a:solidFill>
                    <a:srgbClr val="FFFFFF"/>
                  </a:solidFill>
                  <a:latin typeface="Verdana"/>
                </a:rPr>
                <a:t>MSI-High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70806" y="2807675"/>
              <a:ext cx="1472230" cy="58477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400"/>
              <a:r>
                <a:rPr lang="en-US" sz="1600" dirty="0">
                  <a:solidFill>
                    <a:srgbClr val="FFFFFF"/>
                  </a:solidFill>
                  <a:latin typeface="Verdana"/>
                </a:rPr>
                <a:t>MSI-Stable</a:t>
              </a:r>
            </a:p>
          </p:txBody>
        </p:sp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928" y="730150"/>
            <a:ext cx="4784985" cy="35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76000" y="1759712"/>
            <a:ext cx="1545874" cy="3534781"/>
            <a:chOff x="758595" y="1784700"/>
            <a:chExt cx="2862010" cy="4057007"/>
          </a:xfrm>
        </p:grpSpPr>
        <p:sp>
          <p:nvSpPr>
            <p:cNvPr id="67" name="Rounded Rectangle 66"/>
            <p:cNvSpPr/>
            <p:nvPr/>
          </p:nvSpPr>
          <p:spPr>
            <a:xfrm rot="5400000">
              <a:off x="377902" y="3141598"/>
              <a:ext cx="3080802" cy="2319415"/>
            </a:xfrm>
            <a:prstGeom prst="round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000000"/>
                </a:solidFill>
                <a:latin typeface="Verdana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1116439" y="1784700"/>
              <a:ext cx="2504166" cy="812468"/>
              <a:chOff x="2508383" y="1192582"/>
              <a:chExt cx="2504166" cy="812468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2508383" y="1233255"/>
                <a:ext cx="1776171" cy="750451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653716" y="1192582"/>
                <a:ext cx="2358833" cy="8124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000" b="1" dirty="0">
                    <a:solidFill>
                      <a:srgbClr val="FFFFFF"/>
                    </a:solidFill>
                    <a:latin typeface="Verdana"/>
                  </a:rPr>
                  <a:t>Right colon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677702" y="732130"/>
            <a:ext cx="1739030" cy="3152952"/>
            <a:chOff x="3098888" y="705692"/>
            <a:chExt cx="2854126" cy="5149280"/>
          </a:xfrm>
        </p:grpSpPr>
        <p:sp>
          <p:nvSpPr>
            <p:cNvPr id="64" name="Rounded Rectangle 63"/>
            <p:cNvSpPr/>
            <p:nvPr/>
          </p:nvSpPr>
          <p:spPr>
            <a:xfrm rot="5400000">
              <a:off x="2021032" y="2540063"/>
              <a:ext cx="4401830" cy="2227988"/>
            </a:xfrm>
            <a:prstGeom prst="round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000000"/>
                </a:solidFill>
                <a:latin typeface="Verdana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3098888" y="705692"/>
              <a:ext cx="2854126" cy="653445"/>
              <a:chOff x="2185105" y="127335"/>
              <a:chExt cx="2854126" cy="653445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2185105" y="210331"/>
                <a:ext cx="2268046" cy="496779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289199" y="127335"/>
                <a:ext cx="2750032" cy="6534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000" b="1" dirty="0">
                    <a:solidFill>
                      <a:srgbClr val="FFFFFF"/>
                    </a:solidFill>
                    <a:latin typeface="Verdana"/>
                  </a:rPr>
                  <a:t>Left colon</a:t>
                </a: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4901242" y="4674243"/>
            <a:ext cx="4064588" cy="993440"/>
            <a:chOff x="5733257" y="4955805"/>
            <a:chExt cx="5419450" cy="892021"/>
          </a:xfrm>
        </p:grpSpPr>
        <p:sp>
          <p:nvSpPr>
            <p:cNvPr id="42" name="Rounded Rectangle 41"/>
            <p:cNvSpPr/>
            <p:nvPr/>
          </p:nvSpPr>
          <p:spPr>
            <a:xfrm>
              <a:off x="5733257" y="4955805"/>
              <a:ext cx="5419450" cy="892021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75580" y="5061972"/>
              <a:ext cx="5320449" cy="70788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000">
                  <a:solidFill>
                    <a:srgbClr val="FFFFFF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400"/>
              <a:r>
                <a:rPr lang="en-US" b="1" dirty="0" smtClean="0">
                  <a:latin typeface="Verdana"/>
                </a:rPr>
                <a:t>Suddenly we realize</a:t>
              </a:r>
            </a:p>
            <a:p>
              <a:pPr defTabSz="914400"/>
              <a:r>
                <a:rPr lang="en-US" b="1" dirty="0" smtClean="0">
                  <a:latin typeface="Verdana"/>
                </a:rPr>
                <a:t>… the </a:t>
              </a:r>
              <a:r>
                <a:rPr lang="en-US" b="1" dirty="0">
                  <a:latin typeface="Verdana"/>
                </a:rPr>
                <a:t>left colon incorporates the better prognostic factors</a:t>
              </a:r>
              <a:r>
                <a:rPr lang="en-US" b="1" dirty="0" smtClean="0">
                  <a:latin typeface="Verdana"/>
                </a:rPr>
                <a:t>!</a:t>
              </a:r>
              <a:endParaRPr lang="en-US" b="1" dirty="0">
                <a:latin typeface="Verdana"/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6458" y="8354"/>
            <a:ext cx="8208169" cy="633729"/>
          </a:xfrm>
          <a:noFill/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How these prognostic molecular markers can be transformed into a “master” prognostic factor</a:t>
            </a:r>
            <a:r>
              <a:rPr lang="en-GB" dirty="0" smtClean="0">
                <a:solidFill>
                  <a:schemeClr val="accent2"/>
                </a:solidFill>
              </a:rPr>
              <a:t>?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F83F46FC-30B3-4EAE-81B6-A2389A2894B2}"/>
              </a:ext>
            </a:extLst>
          </p:cNvPr>
          <p:cNvSpPr txBox="1"/>
          <p:nvPr/>
        </p:nvSpPr>
        <p:spPr>
          <a:xfrm>
            <a:off x="3278668" y="5667719"/>
            <a:ext cx="5883812" cy="116955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600" indent="-228600" algn="r" defTabSz="914400">
              <a:buFontTx/>
              <a:buAutoNum type="arabicPeriod"/>
            </a:pPr>
            <a:r>
              <a:rPr lang="en-US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Lievre A, et al. Cancer Res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20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06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66(8)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3992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3995</a:t>
            </a:r>
            <a:r>
              <a:rPr lang="cs-CZ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GB" sz="1000" dirty="0">
              <a:solidFill>
                <a:srgbClr val="004F9E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 algn="r" defTabSz="914400">
              <a:buFontTx/>
              <a:buAutoNum type="arabicPeriod"/>
            </a:pPr>
            <a:r>
              <a:rPr lang="en-GB" sz="1000" dirty="0" err="1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Samowitz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WS, et al. Cancer Res 2005;65(14):6063–6069.</a:t>
            </a:r>
          </a:p>
          <a:p>
            <a:pPr marL="228600" indent="-228600" algn="r" defTabSz="914400">
              <a:buFontTx/>
              <a:buAutoNum type="arabicPeriod"/>
            </a:pPr>
            <a:r>
              <a:rPr lang="en-GB" sz="1000" dirty="0" err="1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Barault</a:t>
            </a: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L, et al. Cancer Res 2008;68(20):8541–8546.</a:t>
            </a:r>
          </a:p>
          <a:p>
            <a:pPr marL="228600" indent="-228600" algn="r" defTabSz="914400">
              <a:buFontTx/>
              <a:buAutoNum type="arabicPeriod"/>
            </a:pPr>
            <a:r>
              <a:rPr lang="en-GB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Messersmith W, et al. ASCO 2017. oral </a:t>
            </a:r>
            <a:r>
              <a:rPr lang="en-GB" sz="1000" dirty="0" smtClean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presentation;</a:t>
            </a:r>
          </a:p>
          <a:p>
            <a:pPr marL="228600" indent="-228600" algn="r" defTabSz="914400">
              <a:buFontTx/>
              <a:buAutoNum type="arabicPeriod"/>
            </a:pPr>
            <a:r>
              <a:rPr lang="en-GB" sz="1000" dirty="0" smtClean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Tran B, et al. Cancer 2011;117:4623</a:t>
            </a:r>
            <a:r>
              <a:rPr lang="nb-NO" sz="1000" dirty="0" smtClean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–32;</a:t>
            </a:r>
            <a:r>
              <a:rPr lang="en-GB" sz="1000" dirty="0" smtClean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000" dirty="0">
              <a:solidFill>
                <a:srgbClr val="004F9E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 algn="r" defTabSz="914400">
              <a:buFontTx/>
              <a:buAutoNum type="arabicPeriod"/>
            </a:pPr>
            <a:r>
              <a:rPr lang="nb-NO" sz="1000" dirty="0" smtClean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Heinemann </a:t>
            </a:r>
            <a:r>
              <a:rPr lang="nb-NO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V et al. Lancet Oncol </a:t>
            </a:r>
            <a:r>
              <a:rPr lang="nb-NO" sz="1000" dirty="0" smtClean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2014;15:1065–1075;</a:t>
            </a:r>
            <a:endParaRPr lang="en-US" sz="1000" dirty="0">
              <a:solidFill>
                <a:srgbClr val="004F9E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 algn="r" defTabSz="914400">
              <a:buFontTx/>
              <a:buAutoNum type="arabicPeriod"/>
            </a:pPr>
            <a:r>
              <a:rPr lang="da-DK" sz="1000" dirty="0" smtClean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Venook </a:t>
            </a:r>
            <a:r>
              <a:rPr lang="da-DK" sz="1000" dirty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A, et al  JAMA. </a:t>
            </a:r>
            <a:r>
              <a:rPr lang="da-DK" sz="1000" dirty="0" smtClean="0">
                <a:solidFill>
                  <a:srgbClr val="004F9E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2017;317:2392-2401.</a:t>
            </a:r>
            <a:endParaRPr lang="nb-NO" sz="1000" dirty="0">
              <a:solidFill>
                <a:srgbClr val="004F9E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3168590" y="5835730"/>
            <a:ext cx="92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Verdana"/>
              </a:rPr>
              <a:t>Better</a:t>
            </a:r>
          </a:p>
        </p:txBody>
      </p:sp>
      <p:sp>
        <p:nvSpPr>
          <p:cNvPr id="83" name="TextBox 82"/>
          <p:cNvSpPr txBox="1"/>
          <p:nvPr/>
        </p:nvSpPr>
        <p:spPr>
          <a:xfrm flipH="1">
            <a:off x="760772" y="5852526"/>
            <a:ext cx="92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Verdana"/>
              </a:rPr>
              <a:t>Worse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7199" y="6081055"/>
            <a:ext cx="343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000000"/>
                </a:solidFill>
                <a:latin typeface="Verdana"/>
              </a:rPr>
              <a:t>Prognosis (no units =qualitative)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8" y="6073189"/>
            <a:ext cx="5581685" cy="78483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defTabSz="914400"/>
            <a:r>
              <a:rPr lang="en-US" sz="900" dirty="0">
                <a:solidFill>
                  <a:srgbClr val="004F9E"/>
                </a:solidFill>
                <a:latin typeface="Verdana"/>
              </a:rPr>
              <a:t>FIRE-3 did not meet its primary endpoint of significantly improving overall response rate (ORR) based on investigators’ read in patients with KRAS (exon 2) </a:t>
            </a:r>
            <a:r>
              <a:rPr lang="en-US" sz="900" dirty="0" err="1">
                <a:solidFill>
                  <a:srgbClr val="004F9E"/>
                </a:solidFill>
                <a:latin typeface="Verdana"/>
              </a:rPr>
              <a:t>wt</a:t>
            </a:r>
            <a:r>
              <a:rPr lang="en-US" sz="900" dirty="0">
                <a:solidFill>
                  <a:srgbClr val="004F9E"/>
                </a:solidFill>
                <a:latin typeface="Verdana"/>
              </a:rPr>
              <a:t> </a:t>
            </a:r>
            <a:r>
              <a:rPr lang="en-US" sz="900" dirty="0" smtClean="0">
                <a:solidFill>
                  <a:srgbClr val="004F9E"/>
                </a:solidFill>
                <a:latin typeface="Verdana"/>
              </a:rPr>
              <a:t>mCRC.</a:t>
            </a:r>
            <a:r>
              <a:rPr lang="en-US" sz="900" baseline="30000" dirty="0" smtClean="0">
                <a:solidFill>
                  <a:srgbClr val="004F9E"/>
                </a:solidFill>
                <a:latin typeface="Verdana"/>
              </a:rPr>
              <a:t>6</a:t>
            </a:r>
            <a:r>
              <a:rPr lang="en-US" sz="900" dirty="0" smtClean="0">
                <a:solidFill>
                  <a:srgbClr val="004F9E"/>
                </a:solidFill>
                <a:latin typeface="Verdana"/>
              </a:rPr>
              <a:t> </a:t>
            </a:r>
            <a:r>
              <a:rPr lang="en-US" sz="900" dirty="0">
                <a:solidFill>
                  <a:srgbClr val="004F9E"/>
                </a:solidFill>
                <a:latin typeface="Verdana"/>
              </a:rPr>
              <a:t>The CALGB/SWOG 80405 study did not meet its primary endpoint of significantly improving overall survival in the cetuximab + CT arm vs bevacizumab + CT arm in patients with KRAS (exon 2) </a:t>
            </a:r>
            <a:r>
              <a:rPr lang="en-US" sz="900" dirty="0" err="1">
                <a:solidFill>
                  <a:srgbClr val="004F9E"/>
                </a:solidFill>
                <a:latin typeface="Verdana"/>
              </a:rPr>
              <a:t>wt</a:t>
            </a:r>
            <a:r>
              <a:rPr lang="en-US" sz="900" dirty="0">
                <a:solidFill>
                  <a:srgbClr val="004F9E"/>
                </a:solidFill>
                <a:latin typeface="Verdana"/>
              </a:rPr>
              <a:t> </a:t>
            </a:r>
            <a:r>
              <a:rPr lang="en-US" sz="900" dirty="0" smtClean="0">
                <a:solidFill>
                  <a:srgbClr val="004F9E"/>
                </a:solidFill>
                <a:latin typeface="Verdana"/>
              </a:rPr>
              <a:t>mCRC</a:t>
            </a:r>
            <a:r>
              <a:rPr lang="en-US" sz="900" baseline="30000" dirty="0" smtClean="0">
                <a:solidFill>
                  <a:srgbClr val="004F9E"/>
                </a:solidFill>
                <a:latin typeface="Verdana"/>
              </a:rPr>
              <a:t>7</a:t>
            </a:r>
            <a:endParaRPr lang="en-US" sz="900" baseline="30000" dirty="0">
              <a:solidFill>
                <a:srgbClr val="004F9E"/>
              </a:solidFill>
              <a:latin typeface="Verdan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12317" y="1247823"/>
            <a:ext cx="2726212" cy="3720428"/>
            <a:chOff x="7349755" y="1247823"/>
            <a:chExt cx="3634949" cy="3720428"/>
          </a:xfrm>
        </p:grpSpPr>
        <p:grpSp>
          <p:nvGrpSpPr>
            <p:cNvPr id="30" name="Group 29"/>
            <p:cNvGrpSpPr/>
            <p:nvPr/>
          </p:nvGrpSpPr>
          <p:grpSpPr>
            <a:xfrm>
              <a:off x="8052976" y="1247823"/>
              <a:ext cx="2745818" cy="1247702"/>
              <a:chOff x="7936362" y="1334962"/>
              <a:chExt cx="2745818" cy="124770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8556643" y="1334962"/>
                <a:ext cx="1202886" cy="496211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FFFF"/>
                  </a:solidFill>
                  <a:latin typeface="Verdana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H="1">
                <a:off x="10055121" y="2242514"/>
                <a:ext cx="627059" cy="340150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7936362" y="1913934"/>
                <a:ext cx="451737" cy="366187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7349755" y="3644812"/>
              <a:ext cx="3634949" cy="1323439"/>
              <a:chOff x="7558797" y="3644812"/>
              <a:chExt cx="3634949" cy="1323439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7656876" y="3684286"/>
                <a:ext cx="3536870" cy="943268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200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558797" y="3644812"/>
                <a:ext cx="35788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000" b="1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CMS2 and CMS4 </a:t>
                </a:r>
              </a:p>
              <a:p>
                <a:pPr algn="ctr" defTabSz="914400"/>
                <a:r>
                  <a:rPr lang="en-US" sz="2000" b="1" dirty="0" smtClean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predominate in the</a:t>
                </a:r>
                <a:r>
                  <a:rPr lang="en-US" sz="2000" b="1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en-US" sz="2000" b="1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2000" b="1" dirty="0">
                    <a:solidFill>
                      <a:srgbClr val="FFFFFF"/>
                    </a:solidFill>
                    <a:latin typeface="Verdana"/>
                    <a:ea typeface="Verdana" panose="020B0604030504040204" pitchFamily="34" charset="0"/>
                    <a:cs typeface="Verdana" panose="020B0604030504040204" pitchFamily="34" charset="0"/>
                  </a:rPr>
                  <a:t>left colon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570525" y="791574"/>
            <a:ext cx="4104084" cy="1990959"/>
            <a:chOff x="6381656" y="-991189"/>
            <a:chExt cx="5057305" cy="1990959"/>
          </a:xfrm>
        </p:grpSpPr>
        <p:sp>
          <p:nvSpPr>
            <p:cNvPr id="71" name="Rounded Rectangle 70"/>
            <p:cNvSpPr/>
            <p:nvPr/>
          </p:nvSpPr>
          <p:spPr>
            <a:xfrm>
              <a:off x="6381656" y="-991189"/>
              <a:ext cx="5057305" cy="176748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3386" y="-927852"/>
              <a:ext cx="2689003" cy="777853"/>
            </a:xfrm>
            <a:prstGeom prst="rect">
              <a:avLst/>
            </a:prstGeom>
            <a:noFill/>
          </p:spPr>
        </p:pic>
        <p:sp>
          <p:nvSpPr>
            <p:cNvPr id="72" name="TextBox 71"/>
            <p:cNvSpPr txBox="1"/>
            <p:nvPr/>
          </p:nvSpPr>
          <p:spPr>
            <a:xfrm>
              <a:off x="7374992" y="-323669"/>
              <a:ext cx="20023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000000"/>
                  </a:solidFill>
                  <a:latin typeface="Verdana"/>
                  <a:ea typeface="Apple Chancery" charset="0"/>
                  <a:cs typeface="Apple Chancery" charset="0"/>
                </a:rPr>
                <a:t>molecular</a:t>
              </a:r>
            </a:p>
            <a:p>
              <a:pPr algn="ctr" defTabSz="914400"/>
              <a:r>
                <a:rPr lang="en-US" sz="2000" b="1" dirty="0">
                  <a:solidFill>
                    <a:srgbClr val="000000"/>
                  </a:solidFill>
                  <a:latin typeface="Verdana"/>
                  <a:ea typeface="Apple Chancery" charset="0"/>
                  <a:cs typeface="Apple Chancery" charset="0"/>
                </a:rPr>
                <a:t>prognostic</a:t>
              </a:r>
            </a:p>
            <a:p>
              <a:pPr algn="ctr" defTabSz="914400"/>
              <a:r>
                <a:rPr lang="en-US" sz="2000" b="1" dirty="0">
                  <a:solidFill>
                    <a:srgbClr val="000000"/>
                  </a:solidFill>
                  <a:latin typeface="Verdana"/>
                  <a:ea typeface="Apple Chancery" charset="0"/>
                  <a:cs typeface="Apple Chancery" charset="0"/>
                </a:rPr>
                <a:t>factors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 flipH="1">
            <a:off x="6764241" y="1085508"/>
            <a:ext cx="19413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Verdana"/>
              </a:rPr>
              <a:t>= </a:t>
            </a:r>
            <a:r>
              <a:rPr lang="en-US" sz="2000" b="1" dirty="0" smtClean="0">
                <a:solidFill>
                  <a:srgbClr val="000000"/>
                </a:solidFill>
                <a:latin typeface="Verdana"/>
                <a:ea typeface="Apple Chancery" charset="0"/>
                <a:cs typeface="Apple Chancery" charset="0"/>
              </a:rPr>
              <a:t>tumor location</a:t>
            </a:r>
            <a:endParaRPr lang="en-US" sz="2000" b="1" dirty="0">
              <a:solidFill>
                <a:srgbClr val="000000"/>
              </a:solidFill>
              <a:latin typeface="Verdana"/>
              <a:ea typeface="Apple Chancery" charset="0"/>
              <a:cs typeface="Apple Chancery" charset="0"/>
            </a:endParaRPr>
          </a:p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Verdana"/>
                <a:ea typeface="Apple Chancery" charset="0"/>
                <a:cs typeface="Apple Chancery" charset="0"/>
              </a:rPr>
              <a:t> (“master” prognostic marker)</a:t>
            </a:r>
          </a:p>
        </p:txBody>
      </p:sp>
    </p:spTree>
    <p:extLst>
      <p:ext uri="{BB962C8B-B14F-4D97-AF65-F5344CB8AC3E}">
        <p14:creationId xmlns:p14="http://schemas.microsoft.com/office/powerpoint/2010/main" val="22262360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191693" y="2291316"/>
          <a:ext cx="5154215" cy="27822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2334"/>
                <a:gridCol w="1800225"/>
                <a:gridCol w="1821656"/>
              </a:tblGrid>
              <a:tr h="6359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RAS/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RAF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wt</a:t>
                      </a:r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Treatment guidelines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2678"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ESMO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="1" baseline="30000" dirty="0"/>
                    </a:p>
                  </a:txBody>
                  <a:tcPr marL="68402" marR="684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NCCN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="1" baseline="30000" dirty="0"/>
                    </a:p>
                  </a:txBody>
                  <a:tcPr marL="68402" marR="68402" anchor="ctr"/>
                </a:tc>
              </a:tr>
              <a:tr h="171947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Left-sided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are Standard</a:t>
                      </a:r>
                      <a:r>
                        <a:rPr lang="en-US" sz="1600" baseline="0" dirty="0" smtClean="0"/>
                        <a:t> of Care in 1st line</a:t>
                      </a:r>
                      <a:endParaRPr lang="en-US" sz="160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 clear preference</a:t>
                      </a:r>
                      <a:r>
                        <a:rPr lang="en-US" sz="1600" baseline="0" dirty="0" smtClean="0"/>
                        <a:t> for EGFR </a:t>
                      </a:r>
                      <a:r>
                        <a:rPr lang="en-US" sz="1600" baseline="0" dirty="0" err="1" smtClean="0"/>
                        <a:t>mAbs</a:t>
                      </a:r>
                      <a:r>
                        <a:rPr lang="en-US" sz="1600" baseline="0" dirty="0" smtClean="0"/>
                        <a:t> or bevacizumab in 1st line</a:t>
                      </a:r>
                      <a:endParaRPr lang="en-US" sz="1600" dirty="0"/>
                    </a:p>
                  </a:txBody>
                  <a:tcPr marL="68402" marR="68402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8" y="115252"/>
            <a:ext cx="8208169" cy="941505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Tumor location is key driver of treatment decisions for patients </a:t>
            </a:r>
            <a:br>
              <a:rPr lang="en-GB" dirty="0" smtClean="0">
                <a:solidFill>
                  <a:schemeClr val="accent2"/>
                </a:solidFill>
              </a:rPr>
            </a:br>
            <a:r>
              <a:rPr lang="en-GB" dirty="0" smtClean="0">
                <a:solidFill>
                  <a:schemeClr val="accent2"/>
                </a:solidFill>
              </a:rPr>
              <a:t>with RAS </a:t>
            </a:r>
            <a:r>
              <a:rPr lang="en-GB" dirty="0" err="1">
                <a:solidFill>
                  <a:schemeClr val="accent2"/>
                </a:solidFill>
              </a:rPr>
              <a:t>wt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smtClean="0">
                <a:solidFill>
                  <a:schemeClr val="accent2"/>
                </a:solidFill>
              </a:rPr>
              <a:t>mCRC: Left-sided </a:t>
            </a:r>
            <a:r>
              <a:rPr lang="en-GB" dirty="0" err="1" smtClean="0">
                <a:solidFill>
                  <a:schemeClr val="accent2"/>
                </a:solidFill>
              </a:rPr>
              <a:t>tumors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0188" y="6304002"/>
            <a:ext cx="5883812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 defTabSz="914400"/>
            <a:r>
              <a:rPr lang="nb-NO" sz="1000" dirty="0" smtClean="0">
                <a:solidFill>
                  <a:srgbClr val="004F9E"/>
                </a:solidFill>
                <a:latin typeface="Verdana"/>
              </a:rPr>
              <a:t>1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. 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Arnold D, et al. </a:t>
            </a:r>
            <a:r>
              <a:rPr lang="tr-TR" sz="1000" dirty="0">
                <a:solidFill>
                  <a:srgbClr val="004F9E"/>
                </a:solidFill>
                <a:latin typeface="Verdana"/>
              </a:rPr>
              <a:t>Ann Oncol 2017</a:t>
            </a:r>
            <a:r>
              <a:rPr lang="en-GB" sz="1000" dirty="0">
                <a:solidFill>
                  <a:srgbClr val="004F9E"/>
                </a:solidFill>
                <a:latin typeface="Verdana"/>
              </a:rPr>
              <a:t>;28:1713–1729</a:t>
            </a:r>
            <a:r>
              <a:rPr lang="en-US" sz="1000" dirty="0">
                <a:solidFill>
                  <a:srgbClr val="004F9E"/>
                </a:solidFill>
                <a:latin typeface="Verdana"/>
              </a:rPr>
              <a:t>;</a:t>
            </a:r>
            <a:br>
              <a:rPr lang="en-US" sz="1000" dirty="0">
                <a:solidFill>
                  <a:srgbClr val="004F9E"/>
                </a:solidFill>
                <a:latin typeface="Verdana"/>
              </a:rPr>
            </a:br>
            <a:r>
              <a:rPr lang="en-US" sz="1000" dirty="0" smtClean="0">
                <a:solidFill>
                  <a:srgbClr val="004F9E"/>
                </a:solidFill>
                <a:latin typeface="Verdana"/>
              </a:rPr>
              <a:t>2. </a:t>
            </a:r>
            <a:r>
              <a:rPr lang="nb-NO" sz="1000" dirty="0" smtClean="0">
                <a:solidFill>
                  <a:srgbClr val="004F9E"/>
                </a:solidFill>
                <a:latin typeface="Verdana"/>
              </a:rPr>
              <a:t>NCCN </a:t>
            </a:r>
            <a:r>
              <a:rPr lang="nb-NO" sz="1000" dirty="0">
                <a:solidFill>
                  <a:srgbClr val="004F9E"/>
                </a:solidFill>
                <a:latin typeface="Verdana"/>
              </a:rPr>
              <a:t>guidelines. Colon Cancer Version 2</a:t>
            </a:r>
            <a:r>
              <a:rPr lang="nb-NO" sz="1000" dirty="0" smtClean="0">
                <a:solidFill>
                  <a:srgbClr val="004F9E"/>
                </a:solidFill>
                <a:latin typeface="Verdana"/>
              </a:rPr>
              <a:t>.2017;</a:t>
            </a:r>
            <a:br>
              <a:rPr lang="nb-NO" sz="1000" dirty="0" smtClean="0">
                <a:solidFill>
                  <a:srgbClr val="004F9E"/>
                </a:solidFill>
                <a:latin typeface="Verdana"/>
              </a:rPr>
            </a:br>
            <a:r>
              <a:rPr lang="en-US" sz="1000" dirty="0" smtClean="0">
                <a:solidFill>
                  <a:srgbClr val="004F9E"/>
                </a:solidFill>
                <a:latin typeface="Verdana"/>
              </a:rPr>
              <a:t>Table modified from 3. </a:t>
            </a:r>
            <a:r>
              <a:rPr lang="en-US" sz="1000" dirty="0" err="1" smtClean="0">
                <a:solidFill>
                  <a:srgbClr val="004F9E"/>
                </a:solidFill>
                <a:latin typeface="Verdana"/>
              </a:rPr>
              <a:t>Grothey</a:t>
            </a:r>
            <a:r>
              <a:rPr lang="en-US" sz="1000" dirty="0" smtClean="0">
                <a:solidFill>
                  <a:srgbClr val="004F9E"/>
                </a:solidFill>
                <a:latin typeface="Verdana"/>
              </a:rPr>
              <a:t> A, et al. WCGC 2017 (oral presentation).</a:t>
            </a:r>
            <a:endParaRPr lang="nb-NO" sz="1000" dirty="0">
              <a:solidFill>
                <a:srgbClr val="004F9E"/>
              </a:solidFill>
              <a:latin typeface="Verdana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5345907" y="2291314"/>
          <a:ext cx="3436144" cy="27781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8072"/>
                <a:gridCol w="1718072"/>
              </a:tblGrid>
              <a:tr h="6359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WCGC 2017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Practice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 anchor="ctr">
                    <a:solidFill>
                      <a:schemeClr val="accent1"/>
                    </a:solidFill>
                  </a:tcPr>
                </a:tc>
              </a:tr>
              <a:tr h="4226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Axel Grothey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b="1" baseline="30000" dirty="0"/>
                    </a:p>
                  </a:txBody>
                  <a:tcPr marL="68402" marR="684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Scott Kopetz</a:t>
                      </a:r>
                      <a:endParaRPr lang="en-US" sz="1600" b="1" dirty="0"/>
                    </a:p>
                  </a:txBody>
                  <a:tcPr marL="68402" marR="68402" anchor="ctr"/>
                </a:tc>
              </a:tr>
              <a:tr h="1719477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are </a:t>
                      </a:r>
                      <a:r>
                        <a:rPr lang="en-US" sz="1600" baseline="0" dirty="0" smtClean="0"/>
                        <a:t>preferred, bevacizumab can be used in select patients in 1st line</a:t>
                      </a:r>
                      <a:endParaRPr lang="en-US" sz="1600" b="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are preferred</a:t>
                      </a:r>
                      <a:r>
                        <a:rPr lang="en-US" sz="1600" baseline="0" dirty="0" smtClean="0"/>
                        <a:t> after</a:t>
                      </a:r>
                      <a:r>
                        <a:rPr lang="en-US" sz="1600" dirty="0" smtClean="0"/>
                        <a:t> discussion with patient</a:t>
                      </a:r>
                      <a:endParaRPr lang="en-US" sz="1600" b="0" dirty="0"/>
                    </a:p>
                  </a:txBody>
                  <a:tcPr marL="68402" marR="6840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076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467916" y="2225676"/>
          <a:ext cx="4924902" cy="26975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634"/>
                <a:gridCol w="1641634"/>
                <a:gridCol w="1641634"/>
              </a:tblGrid>
              <a:tr h="550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RAS/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RAF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wt</a:t>
                      </a:r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Treatment guidelines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5739"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ESMO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="1" baseline="3000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NCCN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="1" baseline="30000" dirty="0"/>
                    </a:p>
                  </a:txBody>
                  <a:tcPr marL="68402" marR="68402"/>
                </a:tc>
              </a:tr>
              <a:tr h="1691758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Right-sided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can be considered in first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line if response is goal</a:t>
                      </a:r>
                      <a:endParaRPr lang="en-US" sz="160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in 1st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line and potentially</a:t>
                      </a:r>
                      <a:r>
                        <a:rPr lang="en-US" sz="1600" baseline="0" dirty="0" smtClean="0"/>
                        <a:t> not in any line</a:t>
                      </a:r>
                      <a:endParaRPr lang="en-US" sz="1600" dirty="0"/>
                    </a:p>
                  </a:txBody>
                  <a:tcPr marL="68402" marR="68402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15248"/>
            <a:ext cx="8208169" cy="94150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Tumor location is key driver of treatment decisions for patients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with RAS </a:t>
            </a:r>
            <a:r>
              <a:rPr lang="en-GB" dirty="0" err="1">
                <a:solidFill>
                  <a:schemeClr val="accent2"/>
                </a:solidFill>
              </a:rPr>
              <a:t>wt</a:t>
            </a:r>
            <a:r>
              <a:rPr lang="en-GB" dirty="0">
                <a:solidFill>
                  <a:schemeClr val="accent2"/>
                </a:solidFill>
              </a:rPr>
              <a:t> mCRC: </a:t>
            </a:r>
            <a:r>
              <a:rPr lang="en-GB" dirty="0" smtClean="0">
                <a:solidFill>
                  <a:schemeClr val="accent2"/>
                </a:solidFill>
              </a:rPr>
              <a:t>Right-sided </a:t>
            </a:r>
            <a:r>
              <a:rPr lang="en-GB" dirty="0" err="1">
                <a:solidFill>
                  <a:schemeClr val="accent2"/>
                </a:solidFill>
              </a:rPr>
              <a:t>tumors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0188" y="6304002"/>
            <a:ext cx="5883812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600" indent="-228600" algn="r">
              <a:buFontTx/>
              <a:buAutoNum type="arabicPeriod"/>
            </a:pPr>
            <a:r>
              <a:rPr lang="en-GB" sz="1000" dirty="0" smtClean="0">
                <a:solidFill>
                  <a:srgbClr val="004F9E"/>
                </a:solidFill>
              </a:rPr>
              <a:t>Arnold </a:t>
            </a:r>
            <a:r>
              <a:rPr lang="en-GB" sz="1000" dirty="0">
                <a:solidFill>
                  <a:srgbClr val="004F9E"/>
                </a:solidFill>
              </a:rPr>
              <a:t>D, et al. </a:t>
            </a:r>
            <a:r>
              <a:rPr lang="tr-TR" sz="1000" dirty="0">
                <a:solidFill>
                  <a:srgbClr val="004F9E"/>
                </a:solidFill>
              </a:rPr>
              <a:t>Ann Oncol 2017</a:t>
            </a:r>
            <a:r>
              <a:rPr lang="en-GB" sz="1000" dirty="0">
                <a:solidFill>
                  <a:srgbClr val="004F9E"/>
                </a:solidFill>
              </a:rPr>
              <a:t>;28:1713–1729</a:t>
            </a:r>
            <a:r>
              <a:rPr lang="en-US" sz="1000" dirty="0">
                <a:solidFill>
                  <a:srgbClr val="004F9E"/>
                </a:solidFill>
              </a:rPr>
              <a:t>; </a:t>
            </a:r>
            <a:endParaRPr lang="en-US" sz="1000" dirty="0" smtClean="0">
              <a:solidFill>
                <a:srgbClr val="004F9E"/>
              </a:solidFill>
            </a:endParaRPr>
          </a:p>
          <a:p>
            <a:pPr marL="228600" indent="-228600" algn="r">
              <a:buFontTx/>
              <a:buAutoNum type="arabicPeriod"/>
            </a:pPr>
            <a:r>
              <a:rPr lang="nb-NO" sz="1000" dirty="0" smtClean="0">
                <a:solidFill>
                  <a:srgbClr val="004F9E"/>
                </a:solidFill>
              </a:rPr>
              <a:t>NCCN </a:t>
            </a:r>
            <a:r>
              <a:rPr lang="nb-NO" sz="1000" dirty="0">
                <a:solidFill>
                  <a:srgbClr val="004F9E"/>
                </a:solidFill>
              </a:rPr>
              <a:t>guidelines. Colon Cancer Version 2</a:t>
            </a:r>
            <a:r>
              <a:rPr lang="nb-NO" sz="1000" dirty="0" smtClean="0">
                <a:solidFill>
                  <a:srgbClr val="004F9E"/>
                </a:solidFill>
              </a:rPr>
              <a:t>.2017;</a:t>
            </a:r>
            <a:br>
              <a:rPr lang="nb-NO" sz="1000" dirty="0" smtClean="0">
                <a:solidFill>
                  <a:srgbClr val="004F9E"/>
                </a:solidFill>
              </a:rPr>
            </a:br>
            <a:r>
              <a:rPr lang="en-US" sz="1000" dirty="0" smtClean="0">
                <a:solidFill>
                  <a:srgbClr val="004F9E"/>
                </a:solidFill>
              </a:rPr>
              <a:t>Table modified from 3. </a:t>
            </a:r>
            <a:r>
              <a:rPr lang="en-US" sz="1000" dirty="0" err="1" smtClean="0">
                <a:solidFill>
                  <a:srgbClr val="004F9E"/>
                </a:solidFill>
              </a:rPr>
              <a:t>Grothey</a:t>
            </a:r>
            <a:r>
              <a:rPr lang="en-US" sz="1000" dirty="0" smtClean="0">
                <a:solidFill>
                  <a:srgbClr val="004F9E"/>
                </a:solidFill>
              </a:rPr>
              <a:t> A, et al. WCGC 2017 (oral presentation)</a:t>
            </a:r>
            <a:endParaRPr lang="nb-NO" sz="1000" dirty="0">
              <a:solidFill>
                <a:srgbClr val="004F9E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5392817" y="2225676"/>
          <a:ext cx="3283268" cy="31716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634"/>
                <a:gridCol w="1641634"/>
              </a:tblGrid>
              <a:tr h="5503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WCGC 2017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Practice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402" marR="68402">
                    <a:solidFill>
                      <a:schemeClr val="accent1"/>
                    </a:solidFill>
                  </a:tcPr>
                </a:tc>
              </a:tr>
              <a:tr h="3057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Axel Grothey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b="1" baseline="3000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Scott Kopetz</a:t>
                      </a:r>
                      <a:endParaRPr lang="en-US" sz="1600" b="1" dirty="0"/>
                    </a:p>
                  </a:txBody>
                  <a:tcPr marL="68402" marR="68402"/>
                </a:tc>
              </a:tr>
              <a:tr h="1691758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in 1</a:t>
                      </a:r>
                      <a:r>
                        <a:rPr lang="en-US" sz="1600" baseline="0" dirty="0" smtClean="0"/>
                        <a:t>st </a:t>
                      </a:r>
                      <a:r>
                        <a:rPr lang="en-US" sz="1600" dirty="0" smtClean="0"/>
                        <a:t>line (if response is goal, consider triplet), but allow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baseline="0" dirty="0" smtClean="0"/>
                        <a:t> in later line</a:t>
                      </a:r>
                      <a:endParaRPr lang="en-US" sz="1600" b="0" dirty="0"/>
                    </a:p>
                  </a:txBody>
                  <a:tcPr marL="68402" marR="6840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in 1st line, but allow EGFR </a:t>
                      </a:r>
                      <a:r>
                        <a:rPr lang="en-US" sz="1600" dirty="0" err="1" smtClean="0"/>
                        <a:t>mAbs</a:t>
                      </a:r>
                      <a:r>
                        <a:rPr lang="en-US" sz="1600" dirty="0" smtClean="0"/>
                        <a:t> in later line</a:t>
                      </a:r>
                      <a:endParaRPr lang="en-US" sz="1600" b="0" dirty="0"/>
                    </a:p>
                  </a:txBody>
                  <a:tcPr marL="68402" marR="6840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921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0811D2D-77F8-4F41-AFB1-90A73DF8AEF9}" type="slidenum">
              <a:rPr lang="en-US" smtClean="0">
                <a:solidFill>
                  <a:srgbClr val="FFFFFF"/>
                </a:solidFill>
              </a:rPr>
              <a:pPr/>
              <a:t>55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Epigenetic changes predominate on the right side of the colon – CIMP high</a:t>
            </a:r>
          </a:p>
        </p:txBody>
      </p:sp>
      <p:sp>
        <p:nvSpPr>
          <p:cNvPr id="17" name="Rectangle 16"/>
          <p:cNvSpPr/>
          <p:nvPr/>
        </p:nvSpPr>
        <p:spPr bwMode="gray">
          <a:xfrm>
            <a:off x="5711441" y="6258137"/>
            <a:ext cx="600075" cy="5857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 anchorCtr="0"/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en-US" sz="1400" kern="0" dirty="0">
              <a:solidFill>
                <a:srgbClr val="FFFF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1B68646-844A-4EDE-90CC-6297718FB7A3}"/>
              </a:ext>
            </a:extLst>
          </p:cNvPr>
          <p:cNvSpPr txBox="1"/>
          <p:nvPr/>
        </p:nvSpPr>
        <p:spPr>
          <a:xfrm>
            <a:off x="2931419" y="6192872"/>
            <a:ext cx="6212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r">
              <a:buFontTx/>
              <a:buAutoNum type="arabicPeriod"/>
            </a:pPr>
            <a:r>
              <a:rPr lang="en-GB" sz="1000" dirty="0" err="1" smtClean="0">
                <a:solidFill>
                  <a:srgbClr val="0F69AF"/>
                </a:solidFill>
              </a:rPr>
              <a:t>Floch</a:t>
            </a:r>
            <a:r>
              <a:rPr lang="en-GB" sz="1000" dirty="0" smtClean="0">
                <a:solidFill>
                  <a:srgbClr val="0F69AF"/>
                </a:solidFill>
              </a:rPr>
              <a:t> </a:t>
            </a:r>
            <a:r>
              <a:rPr lang="en-GB" sz="1000" dirty="0">
                <a:solidFill>
                  <a:srgbClr val="0F69AF"/>
                </a:solidFill>
              </a:rPr>
              <a:t>M &amp; Netter F. (2010). Netter's gastroenterology. Philadelphia: Saunders/Elsevier.</a:t>
            </a:r>
            <a:br>
              <a:rPr lang="en-GB" sz="1000" dirty="0">
                <a:solidFill>
                  <a:srgbClr val="0F69AF"/>
                </a:solidFill>
              </a:rPr>
            </a:br>
            <a:r>
              <a:rPr lang="en-GB" sz="1000" dirty="0">
                <a:solidFill>
                  <a:srgbClr val="0F69AF"/>
                </a:solidFill>
              </a:rPr>
              <a:t>2. </a:t>
            </a:r>
            <a:r>
              <a:rPr lang="en-US" sz="1000" dirty="0">
                <a:solidFill>
                  <a:srgbClr val="0F69AF"/>
                </a:solidFill>
              </a:rPr>
              <a:t>Clarke CN &amp; </a:t>
            </a:r>
            <a:r>
              <a:rPr lang="en-US" sz="1000" dirty="0" err="1">
                <a:solidFill>
                  <a:srgbClr val="0F69AF"/>
                </a:solidFill>
              </a:rPr>
              <a:t>Kopetz</a:t>
            </a:r>
            <a:r>
              <a:rPr lang="en-US" sz="1000" dirty="0">
                <a:solidFill>
                  <a:srgbClr val="0F69AF"/>
                </a:solidFill>
              </a:rPr>
              <a:t> ES. J </a:t>
            </a:r>
            <a:r>
              <a:rPr lang="en-US" sz="1000" dirty="0" err="1">
                <a:solidFill>
                  <a:srgbClr val="0F69AF"/>
                </a:solidFill>
              </a:rPr>
              <a:t>Gastrointest</a:t>
            </a:r>
            <a:r>
              <a:rPr lang="en-US" sz="1000" dirty="0">
                <a:solidFill>
                  <a:srgbClr val="0F69AF"/>
                </a:solidFill>
              </a:rPr>
              <a:t> </a:t>
            </a:r>
            <a:r>
              <a:rPr lang="en-US" sz="1000" dirty="0" err="1">
                <a:solidFill>
                  <a:srgbClr val="0F69AF"/>
                </a:solidFill>
              </a:rPr>
              <a:t>Oncol</a:t>
            </a:r>
            <a:r>
              <a:rPr lang="cs-CZ" sz="1000" dirty="0">
                <a:solidFill>
                  <a:srgbClr val="0F69AF"/>
                </a:solidFill>
              </a:rPr>
              <a:t> 201</a:t>
            </a:r>
            <a:r>
              <a:rPr lang="en-GB" sz="1000" dirty="0">
                <a:solidFill>
                  <a:srgbClr val="0F69AF"/>
                </a:solidFill>
              </a:rPr>
              <a:t>5</a:t>
            </a:r>
            <a:r>
              <a:rPr lang="cs-CZ" sz="1000" dirty="0">
                <a:solidFill>
                  <a:srgbClr val="0F69AF"/>
                </a:solidFill>
              </a:rPr>
              <a:t>;</a:t>
            </a:r>
            <a:r>
              <a:rPr lang="en-GB" sz="1000" dirty="0">
                <a:solidFill>
                  <a:srgbClr val="0F69AF"/>
                </a:solidFill>
              </a:rPr>
              <a:t>6(6)</a:t>
            </a:r>
            <a:r>
              <a:rPr lang="cs-CZ" sz="1000" dirty="0">
                <a:solidFill>
                  <a:srgbClr val="0F69AF"/>
                </a:solidFill>
              </a:rPr>
              <a:t>:</a:t>
            </a:r>
            <a:r>
              <a:rPr lang="en-GB" sz="1000" dirty="0">
                <a:solidFill>
                  <a:srgbClr val="0F69AF"/>
                </a:solidFill>
              </a:rPr>
              <a:t>660</a:t>
            </a:r>
            <a:r>
              <a:rPr lang="cs-CZ" sz="1000" dirty="0">
                <a:solidFill>
                  <a:srgbClr val="0F69AF"/>
                </a:solidFill>
              </a:rPr>
              <a:t>–</a:t>
            </a:r>
            <a:r>
              <a:rPr lang="en-GB" sz="1000" dirty="0">
                <a:solidFill>
                  <a:srgbClr val="0F69AF"/>
                </a:solidFill>
              </a:rPr>
              <a:t>667;</a:t>
            </a:r>
            <a:br>
              <a:rPr lang="en-GB" sz="1000" dirty="0">
                <a:solidFill>
                  <a:srgbClr val="0F69AF"/>
                </a:solidFill>
              </a:rPr>
            </a:br>
            <a:r>
              <a:rPr lang="en-GB" sz="1000" dirty="0">
                <a:solidFill>
                  <a:srgbClr val="0F69AF"/>
                </a:solidFill>
              </a:rPr>
              <a:t>3. </a:t>
            </a:r>
            <a:r>
              <a:rPr lang="en-GB" sz="1000" dirty="0" err="1">
                <a:solidFill>
                  <a:srgbClr val="0F69AF"/>
                </a:solidFill>
              </a:rPr>
              <a:t>Bettington</a:t>
            </a:r>
            <a:r>
              <a:rPr lang="en-GB" sz="1000" dirty="0">
                <a:solidFill>
                  <a:srgbClr val="0F69AF"/>
                </a:solidFill>
              </a:rPr>
              <a:t> M, et al. Histopathology </a:t>
            </a:r>
            <a:r>
              <a:rPr lang="en-GB" sz="1000" dirty="0" smtClean="0">
                <a:solidFill>
                  <a:srgbClr val="0F69AF"/>
                </a:solidFill>
              </a:rPr>
              <a:t>2013;62:367–386; </a:t>
            </a:r>
          </a:p>
          <a:p>
            <a:pPr algn="r"/>
            <a:r>
              <a:rPr lang="en-GB" sz="1000" dirty="0" smtClean="0">
                <a:solidFill>
                  <a:srgbClr val="0F69AF"/>
                </a:solidFill>
              </a:rPr>
              <a:t>4. Lee M.S, et a. </a:t>
            </a:r>
            <a:r>
              <a:rPr lang="en-GB" sz="1000" dirty="0">
                <a:solidFill>
                  <a:srgbClr val="0F69AF"/>
                </a:solidFill>
              </a:rPr>
              <a:t>BJC </a:t>
            </a:r>
            <a:r>
              <a:rPr lang="en-GB" sz="1000" dirty="0" smtClean="0">
                <a:solidFill>
                  <a:srgbClr val="0F69AF"/>
                </a:solidFill>
              </a:rPr>
              <a:t>2016;114:1352–1361. </a:t>
            </a:r>
            <a:endParaRPr lang="en-GB" sz="1000" dirty="0">
              <a:solidFill>
                <a:srgbClr val="0F69A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gray">
          <a:xfrm>
            <a:off x="9391763" y="5436031"/>
            <a:ext cx="821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80000" indent="-180000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Font typeface="Wingdings" panose="05000000000000000000" pitchFamily="2" charset="2"/>
              <a:buChar char=""/>
            </a:pPr>
            <a:endParaRPr lang="en-US" sz="1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" y="1201641"/>
            <a:ext cx="2955062" cy="38756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429" y="758046"/>
            <a:ext cx="3023209" cy="393824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7096" y="3700582"/>
            <a:ext cx="1402478" cy="672058"/>
            <a:chOff x="2657971" y="197966"/>
            <a:chExt cx="1099746" cy="672058"/>
          </a:xfrm>
          <a:solidFill>
            <a:schemeClr val="accent2"/>
          </a:solidFill>
        </p:grpSpPr>
        <p:sp>
          <p:nvSpPr>
            <p:cNvPr id="45" name="Rounded Rectangle 44"/>
            <p:cNvSpPr/>
            <p:nvPr/>
          </p:nvSpPr>
          <p:spPr>
            <a:xfrm>
              <a:off x="2657971" y="197966"/>
              <a:ext cx="1099746" cy="5279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02186" y="223693"/>
              <a:ext cx="974409" cy="6463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Right colon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38770" y="3664619"/>
            <a:ext cx="1167350" cy="675582"/>
            <a:chOff x="2662423" y="169521"/>
            <a:chExt cx="930618" cy="675582"/>
          </a:xfrm>
          <a:solidFill>
            <a:schemeClr val="accent2"/>
          </a:solidFill>
        </p:grpSpPr>
        <p:sp>
          <p:nvSpPr>
            <p:cNvPr id="48" name="Rounded Rectangle 47"/>
            <p:cNvSpPr/>
            <p:nvPr/>
          </p:nvSpPr>
          <p:spPr>
            <a:xfrm>
              <a:off x="2662423" y="169521"/>
              <a:ext cx="930618" cy="5279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06725" y="198772"/>
              <a:ext cx="872471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Left colon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2543" y="1000879"/>
            <a:ext cx="2376103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5. Epigenetic </a:t>
            </a:r>
            <a:endParaRPr lang="en-US" sz="3200" b="1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0569" y="1581674"/>
            <a:ext cx="1615946" cy="2111697"/>
            <a:chOff x="187425" y="1581617"/>
            <a:chExt cx="2154595" cy="2111697"/>
          </a:xfrm>
        </p:grpSpPr>
        <p:sp>
          <p:nvSpPr>
            <p:cNvPr id="77" name="Oval 76"/>
            <p:cNvSpPr/>
            <p:nvPr/>
          </p:nvSpPr>
          <p:spPr>
            <a:xfrm>
              <a:off x="246009" y="2459861"/>
              <a:ext cx="852926" cy="40003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344356" y="1696035"/>
              <a:ext cx="852926" cy="40003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329372" y="1581617"/>
              <a:ext cx="852926" cy="40003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7425" y="1643806"/>
              <a:ext cx="2154595" cy="2049508"/>
              <a:chOff x="187425" y="1643806"/>
              <a:chExt cx="2154595" cy="204950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187425" y="3139391"/>
                <a:ext cx="1043712" cy="553923"/>
                <a:chOff x="3226270" y="1601269"/>
                <a:chExt cx="1713211" cy="897849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3286929" y="1601269"/>
                  <a:ext cx="1400044" cy="64841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3226270" y="1651035"/>
                  <a:ext cx="1713211" cy="848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FFFFFF"/>
                      </a:solidFill>
                    </a:rPr>
                    <a:t>CIMP-H</a:t>
                  </a:r>
                  <a:endParaRPr lang="en-US" sz="1400" b="1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8" name="TextBox 77"/>
              <p:cNvSpPr txBox="1"/>
              <p:nvPr/>
            </p:nvSpPr>
            <p:spPr>
              <a:xfrm>
                <a:off x="202517" y="2521421"/>
                <a:ext cx="10437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FFFF"/>
                    </a:solidFill>
                  </a:rPr>
                  <a:t>CIMP-H</a:t>
                </a:r>
                <a:endParaRPr lang="en-US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98604" y="1754189"/>
                <a:ext cx="10437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FFFF"/>
                    </a:solidFill>
                  </a:rPr>
                  <a:t>CIMP-H</a:t>
                </a:r>
                <a:endParaRPr lang="en-US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298308" y="1643806"/>
                <a:ext cx="10437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FFFF"/>
                    </a:solidFill>
                  </a:rPr>
                  <a:t>CIMP-H</a:t>
                </a:r>
                <a:endParaRPr lang="en-US" sz="14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3067638" y="859957"/>
            <a:ext cx="2981501" cy="4432496"/>
            <a:chOff x="4090028" y="876305"/>
            <a:chExt cx="4100119" cy="4490948"/>
          </a:xfrm>
        </p:grpSpPr>
        <p:sp>
          <p:nvSpPr>
            <p:cNvPr id="84" name="TextBox 83"/>
            <p:cNvSpPr txBox="1"/>
            <p:nvPr/>
          </p:nvSpPr>
          <p:spPr>
            <a:xfrm>
              <a:off x="4107024" y="2139033"/>
              <a:ext cx="1233663" cy="530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MSI-High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819222" y="1728607"/>
              <a:ext cx="1233663" cy="530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MSI-High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104980" y="876305"/>
              <a:ext cx="4085167" cy="4490948"/>
              <a:chOff x="4075737" y="902348"/>
              <a:chExt cx="4085167" cy="449094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75737" y="902348"/>
                <a:ext cx="4085167" cy="4490948"/>
                <a:chOff x="4093422" y="965376"/>
                <a:chExt cx="4085167" cy="4490948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4093422" y="965376"/>
                  <a:ext cx="4085167" cy="4490948"/>
                  <a:chOff x="3464044" y="1188808"/>
                  <a:chExt cx="4353248" cy="4580474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464044" y="1188808"/>
                    <a:ext cx="4353248" cy="4580474"/>
                  </a:xfrm>
                  <a:prstGeom prst="rect">
                    <a:avLst/>
                  </a:prstGeom>
                </p:spPr>
              </p:pic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468446" y="3663815"/>
                    <a:ext cx="1373995" cy="619559"/>
                    <a:chOff x="3396129" y="102752"/>
                    <a:chExt cx="1567945" cy="641094"/>
                  </a:xfrm>
                  <a:solidFill>
                    <a:schemeClr val="tx2"/>
                  </a:solidFill>
                </p:grpSpPr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3396129" y="102752"/>
                      <a:ext cx="1407778" cy="460088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3463885" y="184365"/>
                      <a:ext cx="1500189" cy="5594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MSI-High</a:t>
                      </a:r>
                    </a:p>
                  </p:txBody>
                </p:sp>
              </p:grpSp>
            </p:grpSp>
            <p:sp>
              <p:nvSpPr>
                <p:cNvPr id="42" name="TextBox 41"/>
                <p:cNvSpPr txBox="1"/>
                <p:nvPr/>
              </p:nvSpPr>
              <p:spPr>
                <a:xfrm>
                  <a:off x="4592561" y="2880398"/>
                  <a:ext cx="2145650" cy="654854"/>
                </a:xfrm>
                <a:prstGeom prst="rect">
                  <a:avLst/>
                </a:prstGeom>
                <a:solidFill>
                  <a:schemeClr val="tx2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FF"/>
                      </a:solidFill>
                    </a:rPr>
                    <a:t>Sporadic CRC</a:t>
                  </a:r>
                  <a:endParaRPr lang="en-US" b="1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4079868" y="2262176"/>
                <a:ext cx="1157670" cy="435943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4456398" y="1437088"/>
                <a:ext cx="1157670" cy="435943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17362" y="1407476"/>
                <a:ext cx="1157670" cy="435943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5878012" y="1473856"/>
              <a:ext cx="1233663" cy="530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MSI-High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90028" y="2314376"/>
              <a:ext cx="1233664" cy="530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MSI-High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67396" y="1497594"/>
              <a:ext cx="1233664" cy="530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MSI-High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9956" y="4329381"/>
            <a:ext cx="3556583" cy="1769675"/>
            <a:chOff x="148796" y="4540632"/>
            <a:chExt cx="4742110" cy="176967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22" y="4540632"/>
              <a:ext cx="4697384" cy="1769674"/>
            </a:xfrm>
            <a:prstGeom prst="rect">
              <a:avLst/>
            </a:prstGeom>
            <a:ln w="57150">
              <a:solidFill>
                <a:schemeClr val="tx2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48796" y="4927719"/>
              <a:ext cx="1834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Methylation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2488" y="5620228"/>
              <a:ext cx="19016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000000"/>
                  </a:solidFill>
                </a:rPr>
                <a:t>Promoter region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44037" y="4403037"/>
            <a:ext cx="1541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Epiregulin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r>
              <a:rPr lang="en-US" sz="1400" b="1" dirty="0" err="1" smtClean="0">
                <a:solidFill>
                  <a:srgbClr val="000000"/>
                </a:solidFill>
              </a:rPr>
              <a:t>Amphiregulin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382931" y="4989381"/>
            <a:ext cx="646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0000"/>
                </a:solidFill>
                <a:latin typeface="Helvetica" charset="0"/>
              </a:rPr>
              <a:t>MLH1</a:t>
            </a:r>
          </a:p>
        </p:txBody>
      </p:sp>
      <p:grpSp>
        <p:nvGrpSpPr>
          <p:cNvPr id="25" name="Group 24"/>
          <p:cNvGrpSpPr/>
          <p:nvPr/>
        </p:nvGrpSpPr>
        <p:grpSpPr>
          <a:xfrm rot="21343053">
            <a:off x="2382928" y="4458427"/>
            <a:ext cx="550608" cy="793172"/>
            <a:chOff x="2133364" y="4971614"/>
            <a:chExt cx="600063" cy="75721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2133364" y="4993512"/>
              <a:ext cx="600063" cy="6930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79912" y="4971614"/>
              <a:ext cx="514070" cy="7572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714213" y="4446707"/>
            <a:ext cx="4305260" cy="1684936"/>
            <a:chOff x="6300834" y="2777688"/>
            <a:chExt cx="5740347" cy="168493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834" y="2777688"/>
              <a:ext cx="5740347" cy="1684936"/>
            </a:xfrm>
            <a:prstGeom prst="rect">
              <a:avLst/>
            </a:prstGeom>
            <a:ln w="57150">
              <a:solidFill>
                <a:schemeClr val="tx2"/>
              </a:solidFill>
            </a:ln>
          </p:spPr>
        </p:pic>
        <p:sp>
          <p:nvSpPr>
            <p:cNvPr id="8" name="TextBox 7"/>
            <p:cNvSpPr txBox="1"/>
            <p:nvPr/>
          </p:nvSpPr>
          <p:spPr bwMode="gray">
            <a:xfrm>
              <a:off x="8251201" y="4154687"/>
              <a:ext cx="752343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pPr marL="180000" indent="-180000">
                <a:spcBef>
                  <a:spcPts val="300"/>
                </a:spcBef>
                <a:spcAft>
                  <a:spcPts val="300"/>
                </a:spcAft>
                <a:buClr>
                  <a:srgbClr val="52328F"/>
                </a:buClr>
                <a:buFont typeface="Wingdings" panose="05000000000000000000" pitchFamily="2" charset="2"/>
                <a:buChar char=""/>
              </a:pPr>
              <a:r>
                <a:rPr lang="en-US" sz="1400" b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CpG</a:t>
              </a:r>
              <a:endParaRPr lang="en-US" sz="14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42929" y="4650807"/>
            <a:ext cx="2016770" cy="1925972"/>
            <a:chOff x="9458244" y="4631392"/>
            <a:chExt cx="2689026" cy="1925969"/>
          </a:xfrm>
        </p:grpSpPr>
        <p:sp>
          <p:nvSpPr>
            <p:cNvPr id="14" name="TextBox 13"/>
            <p:cNvSpPr txBox="1"/>
            <p:nvPr/>
          </p:nvSpPr>
          <p:spPr>
            <a:xfrm>
              <a:off x="9458244" y="5603255"/>
              <a:ext cx="2126999" cy="954106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FF"/>
                  </a:solidFill>
                </a:rPr>
                <a:t>Proteome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057523" y="4631392"/>
              <a:ext cx="208974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Expressed proteins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7106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81100" y="474146"/>
            <a:ext cx="7715654" cy="9190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3500"/>
              </a:lnSpc>
            </a:pP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Age,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MSI,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i="1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BRAF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,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and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Methylation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(CIMP)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are</a:t>
            </a:r>
          </a:p>
          <a:p>
            <a:pPr defTabSz="914400">
              <a:lnSpc>
                <a:spcPts val="3200"/>
              </a:lnSpc>
            </a:pP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Associated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with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Right-sided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4040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Primaries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035300" y="1811867"/>
            <a:ext cx="1245646" cy="31931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Right-Sided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3035300" y="2252134"/>
            <a:ext cx="1228514" cy="31931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n=63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(32%)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168900" y="1811867"/>
            <a:ext cx="1096454" cy="31931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Left-Sided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168900" y="2252134"/>
            <a:ext cx="1350342" cy="31931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n=135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(68%)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607300" y="2252134"/>
            <a:ext cx="1184732" cy="31931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Odds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Ratio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9740940" y="2252134"/>
            <a:ext cx="784983" cy="31931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P-value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800108" y="2878731"/>
            <a:ext cx="1749945" cy="374632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300"/>
              </a:lnSpc>
            </a:pP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Median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age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21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Male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sex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21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White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race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MSI-High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2100" i="1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PIK3CA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mutant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2100" b="1" i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BRAF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mutant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2100" i="1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NRAS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mutant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CIMP</a:t>
            </a:r>
            <a:r>
              <a:rPr lang="en-US" altLang="zh-CN" sz="21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High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035300" y="2912597"/>
            <a:ext cx="1407568" cy="371554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62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(30-81)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37/63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(58.7%)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55/63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(87.3%)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5/31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(16.1%)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7/51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(13.7%)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22/61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(36.1%)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7/50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(14.0%)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24/63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(38.1%)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168940" y="2912597"/>
            <a:ext cx="1651225" cy="371554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56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(24-76)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84/135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(62.2%)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103/135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(76.3%)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2/71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(2.8%)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19/112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(17.0%)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12/116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(10.3%)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14/107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(13.1%)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28/135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(20.7%)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7607340" y="2912597"/>
            <a:ext cx="1583529" cy="37689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1.05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(1.02-1.08)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6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6.63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(1.21-36.3)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7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5.45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(2.47-12.0)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7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2.35</a:t>
            </a:r>
            <a:r>
              <a:rPr lang="en-US" altLang="zh-CN" sz="1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(1.22-4.54)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9740940" y="2912597"/>
            <a:ext cx="791883" cy="371554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0.001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0.64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0.09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0.026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0.65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0.00003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7F7F7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1.00</a:t>
            </a:r>
          </a:p>
          <a:p>
            <a:pPr defTabSz="914400">
              <a:lnSpc>
                <a:spcPts val="1000"/>
              </a:lnSpc>
            </a:pPr>
            <a:endParaRPr lang="en-US" altLang="zh-CN" dirty="0" smtClean="0">
              <a:solidFill>
                <a:prstClr val="black"/>
              </a:solidFill>
              <a:latin typeface="Calibri"/>
              <a:ea typeface="宋体"/>
            </a:endParaRPr>
          </a:p>
          <a:p>
            <a:pPr defTabSz="914400">
              <a:lnSpc>
                <a:spcPts val="2800"/>
              </a:lnSpc>
            </a:pPr>
            <a:r>
              <a:rPr lang="en-US" altLang="zh-CN" sz="19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0.015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5245124" y="8788400"/>
            <a:ext cx="1715069" cy="16543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914400">
              <a:lnSpc>
                <a:spcPts val="900"/>
              </a:lnSpc>
            </a:pP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PRESENTED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BY: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MICHAEL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S.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LEE,</a:t>
            </a:r>
            <a:r>
              <a:rPr lang="en-US" altLang="zh-CN" sz="90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900" dirty="0" smtClean="0">
                <a:solidFill>
                  <a:srgbClr val="FFFFFF"/>
                </a:solidFill>
                <a:latin typeface="Calibri" pitchFamily="18" charset="0"/>
                <a:ea typeface="宋体"/>
                <a:cs typeface="Calibri" pitchFamily="18" charset="0"/>
              </a:rPr>
              <a:t>MD</a:t>
            </a:r>
          </a:p>
        </p:txBody>
      </p:sp>
    </p:spTree>
    <p:extLst>
      <p:ext uri="{BB962C8B-B14F-4D97-AF65-F5344CB8AC3E}">
        <p14:creationId xmlns:p14="http://schemas.microsoft.com/office/powerpoint/2010/main" val="255472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6"/>
            <a:ext cx="12191998" cy="9143997"/>
          </a:xfrm>
          <a:custGeom>
            <a:avLst/>
            <a:gdLst>
              <a:gd name="connsiteX0" fmla="*/ 0 w 12191998"/>
              <a:gd name="connsiteY0" fmla="*/ 6857998 h 6857998"/>
              <a:gd name="connsiteX1" fmla="*/ 12191998 w 12191998"/>
              <a:gd name="connsiteY1" fmla="*/ 6857998 h 6857998"/>
              <a:gd name="connsiteX2" fmla="*/ 12191998 w 12191998"/>
              <a:gd name="connsiteY2" fmla="*/ 0 h 6857998"/>
              <a:gd name="connsiteX3" fmla="*/ 0 w 12191998"/>
              <a:gd name="connsiteY3" fmla="*/ 0 h 6857998"/>
              <a:gd name="connsiteX4" fmla="*/ 0 w 12191998"/>
              <a:gd name="connsiteY4" fmla="*/ 6857998 h 6857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91998" h="6857998">
                <a:moveTo>
                  <a:pt x="0" y="6857998"/>
                </a:moveTo>
                <a:lnTo>
                  <a:pt x="12191998" y="6857998"/>
                </a:lnTo>
                <a:lnTo>
                  <a:pt x="12191998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30" y="8534400"/>
            <a:ext cx="12191999" cy="609600"/>
          </a:xfrm>
          <a:custGeom>
            <a:avLst/>
            <a:gdLst>
              <a:gd name="connsiteX0" fmla="*/ 0 w 12191999"/>
              <a:gd name="connsiteY0" fmla="*/ 457200 h 457200"/>
              <a:gd name="connsiteX1" fmla="*/ 12191999 w 12191999"/>
              <a:gd name="connsiteY1" fmla="*/ 457200 h 457200"/>
              <a:gd name="connsiteX2" fmla="*/ 12191999 w 12191999"/>
              <a:gd name="connsiteY2" fmla="*/ 0 h 457200"/>
              <a:gd name="connsiteX3" fmla="*/ 0 w 12191999"/>
              <a:gd name="connsiteY3" fmla="*/ 0 h 457200"/>
              <a:gd name="connsiteX4" fmla="*/ 0 w 12191999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91999" h="457200">
                <a:moveTo>
                  <a:pt x="0" y="457200"/>
                </a:moveTo>
                <a:lnTo>
                  <a:pt x="12191999" y="457200"/>
                </a:lnTo>
                <a:lnTo>
                  <a:pt x="12191999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9B2D1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6" y="8445755"/>
            <a:ext cx="12191984" cy="88644"/>
          </a:xfrm>
          <a:custGeom>
            <a:avLst/>
            <a:gdLst>
              <a:gd name="connsiteX0" fmla="*/ 0 w 12191984"/>
              <a:gd name="connsiteY0" fmla="*/ 66483 h 66483"/>
              <a:gd name="connsiteX1" fmla="*/ 12191984 w 12191984"/>
              <a:gd name="connsiteY1" fmla="*/ 66483 h 66483"/>
              <a:gd name="connsiteX2" fmla="*/ 12191984 w 12191984"/>
              <a:gd name="connsiteY2" fmla="*/ 0 h 66483"/>
              <a:gd name="connsiteX3" fmla="*/ 0 w 12191984"/>
              <a:gd name="connsiteY3" fmla="*/ 0 h 66483"/>
              <a:gd name="connsiteX4" fmla="*/ 0 w 12191984"/>
              <a:gd name="connsiteY4" fmla="*/ 66483 h 664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91984" h="66483">
                <a:moveTo>
                  <a:pt x="0" y="66483"/>
                </a:moveTo>
                <a:lnTo>
                  <a:pt x="12191984" y="66483"/>
                </a:lnTo>
                <a:lnTo>
                  <a:pt x="12191984" y="0"/>
                </a:lnTo>
                <a:lnTo>
                  <a:pt x="0" y="0"/>
                </a:lnTo>
                <a:lnTo>
                  <a:pt x="0" y="66483"/>
                </a:lnTo>
              </a:path>
            </a:pathLst>
          </a:custGeom>
          <a:solidFill>
            <a:srgbClr val="D3481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187182" y="1800664"/>
            <a:ext cx="9979658" cy="25399"/>
          </a:xfrm>
          <a:custGeom>
            <a:avLst/>
            <a:gdLst>
              <a:gd name="connsiteX0" fmla="*/ 6350 w 9979658"/>
              <a:gd name="connsiteY0" fmla="*/ 6350 h 19049"/>
              <a:gd name="connsiteX1" fmla="*/ 9973308 w 9979658"/>
              <a:gd name="connsiteY1" fmla="*/ 6351 h 19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979658" h="19049">
                <a:moveTo>
                  <a:pt x="6350" y="6350"/>
                </a:moveTo>
                <a:lnTo>
                  <a:pt x="9973308" y="6351"/>
                </a:lnTo>
              </a:path>
            </a:pathLst>
          </a:custGeom>
          <a:ln w="12700">
            <a:solidFill>
              <a:srgbClr val="7F7F7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8585200"/>
            <a:ext cx="1054100" cy="5080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276" y="1316202"/>
            <a:ext cx="6972300" cy="633188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78048" y="84667"/>
            <a:ext cx="9434674" cy="123153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/>
            </a:pP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Incidence</a:t>
            </a:r>
            <a:r>
              <a:rPr lang="en-US" altLang="zh-CN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MSI-H,</a:t>
            </a:r>
            <a:r>
              <a:rPr lang="en-US" altLang="zh-CN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BRAF,</a:t>
            </a:r>
            <a:r>
              <a:rPr lang="en-US" altLang="zh-CN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4300"/>
              </a:lnSpc>
              <a:tabLst/>
            </a:pP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CIMP-H</a:t>
            </a:r>
            <a:r>
              <a:rPr lang="en-US" altLang="zh-CN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Right-sided</a:t>
            </a:r>
            <a:r>
              <a:rPr lang="en-US" altLang="zh-CN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CRC</a:t>
            </a:r>
          </a:p>
        </p:txBody>
      </p:sp>
    </p:spTree>
    <p:extLst>
      <p:ext uri="{BB962C8B-B14F-4D97-AF65-F5344CB8AC3E}">
        <p14:creationId xmlns:p14="http://schemas.microsoft.com/office/powerpoint/2010/main" val="345208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0"/>
            <a:ext cx="7823200" cy="32207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" y="3257631"/>
            <a:ext cx="7051040" cy="36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0" y="620777"/>
            <a:ext cx="8672513" cy="442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56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5" y="98435"/>
            <a:ext cx="7632700" cy="34750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1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3" y="3716402"/>
            <a:ext cx="7704137" cy="30114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1012" name="TextBox 2"/>
          <p:cNvSpPr txBox="1">
            <a:spLocks noChangeArrowheads="1"/>
          </p:cNvSpPr>
          <p:nvPr/>
        </p:nvSpPr>
        <p:spPr bwMode="auto">
          <a:xfrm>
            <a:off x="8172450" y="1341439"/>
            <a:ext cx="9715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Arial" charset="0"/>
              </a:rPr>
              <a:t>Colon sinistro</a:t>
            </a:r>
          </a:p>
        </p:txBody>
      </p:sp>
      <p:sp>
        <p:nvSpPr>
          <p:cNvPr id="171013" name="TextBox 5"/>
          <p:cNvSpPr txBox="1">
            <a:spLocks noChangeArrowheads="1"/>
          </p:cNvSpPr>
          <p:nvPr/>
        </p:nvSpPr>
        <p:spPr bwMode="auto">
          <a:xfrm>
            <a:off x="8208963" y="4724400"/>
            <a:ext cx="9715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000000"/>
                </a:solidFill>
                <a:latin typeface="Times New Roman" charset="0"/>
                <a:ea typeface="MS PGothic" charset="0"/>
                <a:cs typeface="Arial" charset="0"/>
              </a:rPr>
              <a:t>Colon destro</a:t>
            </a:r>
          </a:p>
        </p:txBody>
      </p:sp>
      <p:sp>
        <p:nvSpPr>
          <p:cNvPr id="171014" name="TextBox 4"/>
          <p:cNvSpPr txBox="1">
            <a:spLocks noChangeArrowheads="1"/>
          </p:cNvSpPr>
          <p:nvPr/>
        </p:nvSpPr>
        <p:spPr bwMode="auto">
          <a:xfrm>
            <a:off x="611226" y="188977"/>
            <a:ext cx="1368425" cy="27699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b="1" i="1" u="sng" smtClean="0">
                <a:solidFill>
                  <a:srgbClr val="000000"/>
                </a:solidFill>
                <a:latin typeface="Times New Roman" charset="0"/>
                <a:ea typeface="MS PGothic" charset="0"/>
                <a:cs typeface="Arial" charset="0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71536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11.xml><?xml version="1.0" encoding="utf-8"?>
<a:theme xmlns:a="http://schemas.openxmlformats.org/drawingml/2006/main" name="8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12.xml><?xml version="1.0" encoding="utf-8"?>
<a:theme xmlns:a="http://schemas.openxmlformats.org/drawingml/2006/main" name="9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13.xml><?xml version="1.0" encoding="utf-8"?>
<a:theme xmlns:a="http://schemas.openxmlformats.org/drawingml/2006/main" name="10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14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4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5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9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xmlns="" name="Merck Master EN 16_9 [Schreibgeschützt]" id="{8F31F215-55B0-40DA-8191-7DCC1CFB6DCA}" vid="{8E41F131-8D5C-40E6-9137-141AE9FD0D0A}"/>
    </a:ext>
  </a:extLst>
</a:theme>
</file>

<file path=ppt/theme/theme29.xml><?xml version="1.0" encoding="utf-8"?>
<a:theme xmlns:a="http://schemas.openxmlformats.org/drawingml/2006/main" name="21_Merck">
  <a:themeElements>
    <a:clrScheme name="Custom 12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FFFFFF"/>
      </a:hlink>
      <a:folHlink>
        <a:srgbClr val="FFFFFF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xmlns="" name="Merck Master DE 16 zu 9.potx" id="{DBCB4E02-09E4-4C53-8098-C47E725E7E5F}" vid="{C783E455-D8A9-44DF-ABE8-38112CFA119F}"/>
    </a:ext>
  </a:extLst>
</a:theme>
</file>

<file path=ppt/theme/theme3.xml><?xml version="1.0" encoding="utf-8"?>
<a:theme xmlns:a="http://schemas.openxmlformats.org/drawingml/2006/main" name="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3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1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35.xml><?xml version="1.0" encoding="utf-8"?>
<a:theme xmlns:a="http://schemas.openxmlformats.org/drawingml/2006/main" name="12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3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8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5.xml><?xml version="1.0" encoding="utf-8"?>
<a:theme xmlns:a="http://schemas.openxmlformats.org/drawingml/2006/main" name="2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6.xml><?xml version="1.0" encoding="utf-8"?>
<a:theme xmlns:a="http://schemas.openxmlformats.org/drawingml/2006/main" name="3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7.xml><?xml version="1.0" encoding="utf-8"?>
<a:theme xmlns:a="http://schemas.openxmlformats.org/drawingml/2006/main" name="4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8.xml><?xml version="1.0" encoding="utf-8"?>
<a:theme xmlns:a="http://schemas.openxmlformats.org/drawingml/2006/main" name="5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ppt/theme/theme9.xml><?xml version="1.0" encoding="utf-8"?>
<a:theme xmlns:a="http://schemas.openxmlformats.org/drawingml/2006/main" name="6_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52328F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kern="0" dirty="0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52328F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="" xmlns:thm15="http://schemas.microsoft.com/office/thememl/2012/main" name="Merck Master EN 16 zu 9.potx" id="{09B7B9D9-5649-43BA-BEC1-945F932C6C38}" vid="{DB75A4EB-D289-4B52-9498-230D6E8687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4174</Words>
  <Application>Microsoft Macintosh PowerPoint</Application>
  <PresentationFormat>Presentazione su schermo (4:3)</PresentationFormat>
  <Paragraphs>687</Paragraphs>
  <Slides>56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37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56</vt:i4>
      </vt:variant>
    </vt:vector>
  </HeadingPairs>
  <TitlesOfParts>
    <vt:vector size="95" baseType="lpstr">
      <vt:lpstr>Office Theme</vt:lpstr>
      <vt:lpstr>1_Office Theme</vt:lpstr>
      <vt:lpstr>Merck</vt:lpstr>
      <vt:lpstr>1_Merck</vt:lpstr>
      <vt:lpstr>2_Merck</vt:lpstr>
      <vt:lpstr>3_Merck</vt:lpstr>
      <vt:lpstr>4_Merck</vt:lpstr>
      <vt:lpstr>5_Merck</vt:lpstr>
      <vt:lpstr>6_Merck</vt:lpstr>
      <vt:lpstr>7_Merck</vt:lpstr>
      <vt:lpstr>8_Merck</vt:lpstr>
      <vt:lpstr>9_Merck</vt:lpstr>
      <vt:lpstr>10_Merck</vt:lpstr>
      <vt:lpstr>1_Tema di Office</vt:lpstr>
      <vt:lpstr>2_Tema di Office</vt:lpstr>
      <vt:lpstr>9_Office Theme</vt:lpstr>
      <vt:lpstr>Tema di Office</vt:lpstr>
      <vt:lpstr>3_Tema di Office</vt:lpstr>
      <vt:lpstr>4_Tema di Office</vt:lpstr>
      <vt:lpstr>5_Tema di Office</vt:lpstr>
      <vt:lpstr>6_Tema di Office</vt:lpstr>
      <vt:lpstr>Struttura predefinita</vt:lpstr>
      <vt:lpstr>2_Office Theme</vt:lpstr>
      <vt:lpstr>3_Office Theme</vt:lpstr>
      <vt:lpstr>4_Office Theme</vt:lpstr>
      <vt:lpstr>5_Office Theme</vt:lpstr>
      <vt:lpstr>6_Office Theme</vt:lpstr>
      <vt:lpstr>19_Merck</vt:lpstr>
      <vt:lpstr>21_Merck</vt:lpstr>
      <vt:lpstr>15_Office Theme</vt:lpstr>
      <vt:lpstr>7_Tema di Office</vt:lpstr>
      <vt:lpstr>16_Office Theme</vt:lpstr>
      <vt:lpstr>17_Office Theme</vt:lpstr>
      <vt:lpstr>11_Merck</vt:lpstr>
      <vt:lpstr>12_Merck</vt:lpstr>
      <vt:lpstr>7_Office Theme</vt:lpstr>
      <vt:lpstr>8_Tema di Office</vt:lpstr>
      <vt:lpstr>think-cell Slide</vt:lpstr>
      <vt:lpstr>Documento</vt:lpstr>
      <vt:lpstr>Presentazione di PowerPoint</vt:lpstr>
      <vt:lpstr>Pathological Distinctions Between CRC Tumors</vt:lpstr>
      <vt:lpstr>mCRC Is a Molecularly Heterogeneous Disease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Cetuximab is the 1st line therapy that demonstrates significant survival benefit over bevacizumab in left-sided RAS wt mCRC in the Phase III FIRE-3 trial1–3</vt:lpstr>
      <vt:lpstr>Cetuximab is the 1st line therapy that demonstrates significant survival benefit over bevacizumab in left-sided RAS wt mCRC in the Phase III  CALGB/SWOG 80405 trial1–3</vt:lpstr>
      <vt:lpstr>Presentazione di PowerPoint</vt:lpstr>
      <vt:lpstr>Response rates</vt:lpstr>
      <vt:lpstr>Meta-Analysis: OS Favors Anti-EGFRs in Left-Sided Tumors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Tumor location is now included in all clinical guidelines </vt:lpstr>
      <vt:lpstr>Presentazione di PowerPoint</vt:lpstr>
      <vt:lpstr>Tumor location is key driver of treatment decisions for patients  with RAS wt mCRC: Left-sided tumors</vt:lpstr>
      <vt:lpstr>Tumor location is key driver of treatment decisions for patients  with RAS wt mCRC: Right-sided tumors</vt:lpstr>
      <vt:lpstr>ESMO: RAS testing and tumor location are integral to 1st line treatment  decision-making </vt:lpstr>
      <vt:lpstr>Presentazione di PowerPoint</vt:lpstr>
      <vt:lpstr>Presentazione di PowerPoint</vt:lpstr>
      <vt:lpstr>Presentazione di PowerPoint</vt:lpstr>
      <vt:lpstr>Presentazione di PowerPoint</vt:lpstr>
      <vt:lpstr>“Summarizing” results</vt:lpstr>
      <vt:lpstr>Presentazione di PowerPoint</vt:lpstr>
      <vt:lpstr>Which complexity are we talking about?</vt:lpstr>
      <vt:lpstr>How these prognostic molecular markers can be transformed into a “master” prognostic factor?</vt:lpstr>
      <vt:lpstr>Presentazione di PowerPoint</vt:lpstr>
      <vt:lpstr>Presentazione di PowerPoint</vt:lpstr>
      <vt:lpstr>What have we learnt so far? </vt:lpstr>
      <vt:lpstr>Phase III FIRE-3 trial: Significant improvements in subsequent lines after 1st line cetuximab + FOLFIRI in patients with left-sided RAS wt mCRC</vt:lpstr>
      <vt:lpstr>Tumor location is now included in all clinical guidelines </vt:lpstr>
      <vt:lpstr>The evidence is clear for patients with left-sided RAS wt mCRC</vt:lpstr>
      <vt:lpstr>Presentazione di PowerPoint</vt:lpstr>
      <vt:lpstr>TAILOR: Significant increase in OS in patients with LS RAS wt mCRC</vt:lpstr>
      <vt:lpstr>PEAK – OS/PFS – 1st Line</vt:lpstr>
      <vt:lpstr>How these prognostic molecular markers can be transformed into a “master” prognostic factor?</vt:lpstr>
      <vt:lpstr>Tumor location is key driver of treatment decisions for patients  with RAS wt mCRC: Left-sided tumors</vt:lpstr>
      <vt:lpstr>Tumor location is key driver of treatment decisions for patients  with RAS wt mCRC: Right-sided tumors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piero</dc:creator>
  <cp:lastModifiedBy>piero</cp:lastModifiedBy>
  <cp:revision>25</cp:revision>
  <dcterms:created xsi:type="dcterms:W3CDTF">2017-10-06T08:46:27Z</dcterms:created>
  <dcterms:modified xsi:type="dcterms:W3CDTF">2017-10-17T17:55:05Z</dcterms:modified>
</cp:coreProperties>
</file>