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56" r:id="rId6"/>
    <p:sldId id="261" r:id="rId7"/>
    <p:sldId id="262" r:id="rId8"/>
    <p:sldId id="267" r:id="rId9"/>
    <p:sldId id="287" r:id="rId10"/>
    <p:sldId id="289" r:id="rId11"/>
    <p:sldId id="264" r:id="rId12"/>
    <p:sldId id="265" r:id="rId13"/>
    <p:sldId id="266" r:id="rId14"/>
    <p:sldId id="291" r:id="rId15"/>
    <p:sldId id="290" r:id="rId16"/>
    <p:sldId id="286" r:id="rId17"/>
    <p:sldId id="285" r:id="rId18"/>
    <p:sldId id="284" r:id="rId19"/>
    <p:sldId id="283" r:id="rId20"/>
    <p:sldId id="280" r:id="rId21"/>
    <p:sldId id="295" r:id="rId22"/>
    <p:sldId id="296" r:id="rId23"/>
    <p:sldId id="297" r:id="rId24"/>
    <p:sldId id="288" r:id="rId25"/>
    <p:sldId id="272" r:id="rId26"/>
    <p:sldId id="294" r:id="rId27"/>
    <p:sldId id="293" r:id="rId28"/>
  </p:sldIdLst>
  <p:sldSz cx="10287000" cy="6858000" type="35mm"/>
  <p:notesSz cx="6858000" cy="9144000"/>
  <p:defaultTextStyle>
    <a:defPPr>
      <a:defRPr lang="it-IT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8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899"/>
    <p:restoredTop sz="94674"/>
  </p:normalViewPr>
  <p:slideViewPr>
    <p:cSldViewPr snapToGrid="0" snapToObjects="1">
      <p:cViewPr varScale="1">
        <p:scale>
          <a:sx n="65" d="100"/>
          <a:sy n="65" d="100"/>
        </p:scale>
        <p:origin x="22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7D875-2FE2-7740-8487-CD2DDA0161C6}" type="datetimeFigureOut">
              <a:rPr lang="it-IT" smtClean="0"/>
              <a:t>26/06/16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3179C-0207-D14F-A979-6E28C1E80DD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799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Arial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C18015-E339-4FB1-95AB-AD9913EAC98F}" type="slidenum">
              <a:rPr lang="en-US" altLang="it-IT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2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3105D4B-7C32-4E7D-83BE-F73BB82C4408}" type="slidenum">
              <a:rPr lang="en-GB" altLang="en-GB">
                <a:latin typeface="Times New Roman" pitchFamily="18" charset="0"/>
              </a:rPr>
              <a:pPr algn="r">
                <a:spcBef>
                  <a:spcPct val="0"/>
                </a:spcBef>
              </a:pPr>
              <a:t>25</a:t>
            </a:fld>
            <a:endParaRPr lang="en-GB" altLang="en-GB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8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122363"/>
            <a:ext cx="87439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64E1-E74B-3040-9C25-554F9302890E}" type="datetimeFigureOut">
              <a:rPr lang="it-IT" smtClean="0"/>
              <a:t>26/06/16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1B21-C5CA-6040-8283-9FE9C8DE2A9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64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64E1-E74B-3040-9C25-554F9302890E}" type="datetimeFigureOut">
              <a:rPr lang="it-IT" smtClean="0"/>
              <a:t>26/06/16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1B21-C5CA-6040-8283-9FE9C8DE2A9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70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365125"/>
            <a:ext cx="6525816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64E1-E74B-3040-9C25-554F9302890E}" type="datetimeFigureOut">
              <a:rPr lang="it-IT" smtClean="0"/>
              <a:t>26/06/16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1B21-C5CA-6040-8283-9FE9C8DE2A9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757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64E1-E74B-3040-9C25-554F9302890E}" type="datetimeFigureOut">
              <a:rPr lang="it-IT" smtClean="0"/>
              <a:t>26/06/16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1B21-C5CA-6040-8283-9FE9C8DE2A9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46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1709740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4589465"/>
            <a:ext cx="8872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64E1-E74B-3040-9C25-554F9302890E}" type="datetimeFigureOut">
              <a:rPr lang="it-IT" smtClean="0"/>
              <a:t>26/06/16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1B21-C5CA-6040-8283-9FE9C8DE2A9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29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64E1-E74B-3040-9C25-554F9302890E}" type="datetimeFigureOut">
              <a:rPr lang="it-IT" smtClean="0"/>
              <a:t>26/06/16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1B21-C5CA-6040-8283-9FE9C8DE2A9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66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65127"/>
            <a:ext cx="8872538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681163"/>
            <a:ext cx="43518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505075"/>
            <a:ext cx="4351883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64E1-E74B-3040-9C25-554F9302890E}" type="datetimeFigureOut">
              <a:rPr lang="it-IT" smtClean="0"/>
              <a:t>26/06/16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1B21-C5CA-6040-8283-9FE9C8DE2A9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22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64E1-E74B-3040-9C25-554F9302890E}" type="datetimeFigureOut">
              <a:rPr lang="it-IT" smtClean="0"/>
              <a:t>26/06/16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1B21-C5CA-6040-8283-9FE9C8DE2A9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16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64E1-E74B-3040-9C25-554F9302890E}" type="datetimeFigureOut">
              <a:rPr lang="it-IT" smtClean="0"/>
              <a:t>26/06/16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1B21-C5CA-6040-8283-9FE9C8DE2A9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98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64E1-E74B-3040-9C25-554F9302890E}" type="datetimeFigureOut">
              <a:rPr lang="it-IT" smtClean="0"/>
              <a:t>26/06/16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1B21-C5CA-6040-8283-9FE9C8DE2A9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92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987427"/>
            <a:ext cx="520779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64E1-E74B-3040-9C25-554F9302890E}" type="datetimeFigureOut">
              <a:rPr lang="it-IT" smtClean="0"/>
              <a:t>26/06/16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1B21-C5CA-6040-8283-9FE9C8DE2A9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11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365127"/>
            <a:ext cx="88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1825625"/>
            <a:ext cx="8872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64E1-E74B-3040-9C25-554F9302890E}" type="datetimeFigureOut">
              <a:rPr lang="it-IT" smtClean="0"/>
              <a:t>26/06/16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11B21-C5CA-6040-8283-9FE9C8DE2A9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39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423420" y="404664"/>
            <a:ext cx="5112568" cy="302433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This House believes that: Metronomic </a:t>
            </a:r>
            <a:r>
              <a:rPr lang="en-US" sz="4000" b="1" dirty="0">
                <a:solidFill>
                  <a:srgbClr val="00B050"/>
                </a:solidFill>
              </a:rPr>
              <a:t>chemotherapy has an emerging role for early and advanced breast cancer treatment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51412" y="4149080"/>
            <a:ext cx="5184576" cy="1872208"/>
          </a:xfrm>
        </p:spPr>
        <p:txBody>
          <a:bodyPr>
            <a:normAutofit fontScale="62500" lnSpcReduction="20000"/>
          </a:bodyPr>
          <a:lstStyle/>
          <a:p>
            <a:r>
              <a:rPr lang="en-US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Elisabetta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Munzone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Discussion Leader</a:t>
            </a:r>
            <a:r>
              <a:rPr lang="en-US" sz="280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 sz="280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Vito </a:t>
            </a: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Lorusso</a:t>
            </a: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Direttore UOC di Oncologia Medica</a:t>
            </a: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Istituto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Oncologico</a:t>
            </a: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Bari, 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Italy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32974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7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3146" y="2116106"/>
            <a:ext cx="8872538" cy="1325563"/>
          </a:xfrm>
        </p:spPr>
        <p:txBody>
          <a:bodyPr/>
          <a:lstStyle/>
          <a:p>
            <a:r>
              <a:rPr lang="it-IT" dirty="0" err="1" smtClean="0">
                <a:solidFill>
                  <a:srgbClr val="C78323"/>
                </a:solidFill>
              </a:rPr>
              <a:t>Manteinance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 smtClean="0">
                <a:solidFill>
                  <a:srgbClr val="C78323"/>
                </a:solidFill>
              </a:rPr>
              <a:t>therapy</a:t>
            </a:r>
            <a:r>
              <a:rPr lang="it-IT" dirty="0" smtClean="0">
                <a:solidFill>
                  <a:srgbClr val="C78323"/>
                </a:solidFill>
              </a:rPr>
              <a:t> in </a:t>
            </a:r>
            <a:r>
              <a:rPr lang="it-IT" dirty="0" err="1" smtClean="0">
                <a:solidFill>
                  <a:srgbClr val="C78323"/>
                </a:solidFill>
              </a:rPr>
              <a:t>Breast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>
                <a:solidFill>
                  <a:srgbClr val="C78323"/>
                </a:solidFill>
              </a:rPr>
              <a:t>C</a:t>
            </a:r>
            <a:r>
              <a:rPr lang="it-IT" dirty="0" err="1" smtClean="0">
                <a:solidFill>
                  <a:srgbClr val="C78323"/>
                </a:solidFill>
              </a:rPr>
              <a:t>ancer</a:t>
            </a:r>
            <a:endParaRPr lang="it-IT" dirty="0">
              <a:solidFill>
                <a:srgbClr val="C78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4"/>
          <p:cNvSpPr>
            <a:spLocks noChangeArrowheads="1"/>
          </p:cNvSpPr>
          <p:nvPr/>
        </p:nvSpPr>
        <p:spPr bwMode="auto">
          <a:xfrm>
            <a:off x="5230813" y="2630488"/>
            <a:ext cx="4121150" cy="6096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400" b="1">
                <a:solidFill>
                  <a:srgbClr val="FFFFFF"/>
                </a:solidFill>
              </a:rPr>
              <a:t>CM Maintenance Chemotherapy (CMM)</a:t>
            </a: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769939" y="127001"/>
            <a:ext cx="8721725" cy="919163"/>
          </a:xfrm>
        </p:spPr>
        <p:txBody>
          <a:bodyPr/>
          <a:lstStyle/>
          <a:p>
            <a:pPr algn="ctr" eaLnBrk="1" hangingPunct="1"/>
            <a:r>
              <a:rPr lang="en-US" altLang="it-IT" smtClean="0"/>
              <a:t>IBCSG Trial 22-00 (CM Maintenance)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25500" y="2397125"/>
            <a:ext cx="374650" cy="1600200"/>
          </a:xfrm>
          <a:prstGeom prst="rect">
            <a:avLst/>
          </a:prstGeom>
          <a:solidFill>
            <a:srgbClr val="7030A0">
              <a:tint val="66000"/>
              <a:satMod val="160000"/>
            </a:srgb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altLang="en-US" sz="1400" dirty="0">
                <a:solidFill>
                  <a:prstClr val="white"/>
                </a:solidFill>
              </a:rPr>
              <a:t>SURGERY</a:t>
            </a:r>
          </a:p>
        </p:txBody>
      </p:sp>
      <p:sp>
        <p:nvSpPr>
          <p:cNvPr id="20485" name="Text Box 40"/>
          <p:cNvSpPr txBox="1">
            <a:spLocks noChangeArrowheads="1"/>
          </p:cNvSpPr>
          <p:nvPr/>
        </p:nvSpPr>
        <p:spPr bwMode="auto">
          <a:xfrm>
            <a:off x="3633789" y="4467226"/>
            <a:ext cx="8080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 b="1">
                <a:solidFill>
                  <a:srgbClr val="000000"/>
                </a:solidFill>
              </a:rPr>
              <a:t>4-6 mos.</a:t>
            </a:r>
          </a:p>
        </p:txBody>
      </p:sp>
      <p:sp>
        <p:nvSpPr>
          <p:cNvPr id="20486" name="Text Box 41"/>
          <p:cNvSpPr txBox="1">
            <a:spLocks noChangeArrowheads="1"/>
          </p:cNvSpPr>
          <p:nvPr/>
        </p:nvSpPr>
        <p:spPr bwMode="auto">
          <a:xfrm>
            <a:off x="6918325" y="3233738"/>
            <a:ext cx="7572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 b="1">
                <a:solidFill>
                  <a:srgbClr val="000000"/>
                </a:solidFill>
              </a:rPr>
              <a:t>12 mos.</a:t>
            </a:r>
          </a:p>
        </p:txBody>
      </p: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1204913" y="2803525"/>
            <a:ext cx="1160462" cy="1200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defTabSz="457200" eaLnBrk="0" hangingPunct="0">
              <a:defRPr/>
            </a:pPr>
            <a:r>
              <a:rPr lang="en-US" sz="1200" u="sng" dirty="0">
                <a:solidFill>
                  <a:srgbClr val="000000"/>
                </a:solidFill>
              </a:rPr>
              <a:t>Stratify</a:t>
            </a:r>
            <a:endParaRPr lang="en-US" sz="1200" b="0" dirty="0">
              <a:solidFill>
                <a:srgbClr val="000000"/>
              </a:solidFill>
            </a:endParaRPr>
          </a:p>
          <a:p>
            <a:pPr marL="60325" indent="-60325" defTabSz="457200" eaLnBrk="0" hangingPunct="0">
              <a:buFont typeface="Arial" pitchFamily="34" charset="0"/>
              <a:buChar char="•"/>
              <a:defRPr/>
            </a:pPr>
            <a:r>
              <a:rPr lang="en-US" sz="1200" b="0" dirty="0">
                <a:solidFill>
                  <a:srgbClr val="000000"/>
                </a:solidFill>
              </a:rPr>
              <a:t>Institution</a:t>
            </a:r>
          </a:p>
          <a:p>
            <a:pPr marL="60325" indent="-60325" defTabSz="457200" eaLnBrk="0" hangingPunct="0">
              <a:buFont typeface="Arial" pitchFamily="34" charset="0"/>
              <a:buChar char="•"/>
              <a:defRPr/>
            </a:pPr>
            <a:r>
              <a:rPr lang="en-US" sz="1200" b="0" dirty="0">
                <a:solidFill>
                  <a:srgbClr val="000000"/>
                </a:solidFill>
              </a:rPr>
              <a:t>Menopausal status</a:t>
            </a:r>
          </a:p>
          <a:p>
            <a:pPr marL="60325" indent="-60325" defTabSz="457200" eaLnBrk="0" hangingPunct="0">
              <a:buFont typeface="Arial" pitchFamily="34" charset="0"/>
              <a:buChar char="•"/>
              <a:defRPr/>
            </a:pPr>
            <a:r>
              <a:rPr lang="en-US" sz="1200" b="0" dirty="0">
                <a:solidFill>
                  <a:srgbClr val="000000"/>
                </a:solidFill>
              </a:rPr>
              <a:t>Induction regimen</a:t>
            </a:r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2870201" y="2630488"/>
            <a:ext cx="2335213" cy="609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it-IT" sz="1400" b="1">
                <a:solidFill>
                  <a:srgbClr val="FFFFFF"/>
                </a:solidFill>
              </a:rPr>
              <a:t>Induction Chemotherapy</a:t>
            </a:r>
          </a:p>
        </p:txBody>
      </p:sp>
      <p:sp>
        <p:nvSpPr>
          <p:cNvPr id="20489" name="Text Box 40"/>
          <p:cNvSpPr txBox="1">
            <a:spLocks noChangeArrowheads="1"/>
          </p:cNvSpPr>
          <p:nvPr/>
        </p:nvSpPr>
        <p:spPr bwMode="auto">
          <a:xfrm>
            <a:off x="3633789" y="3240088"/>
            <a:ext cx="8080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 b="1">
                <a:solidFill>
                  <a:srgbClr val="000000"/>
                </a:solidFill>
              </a:rPr>
              <a:t>4-6 mos.</a:t>
            </a:r>
          </a:p>
        </p:txBody>
      </p:sp>
      <p:sp>
        <p:nvSpPr>
          <p:cNvPr id="20490" name="TextBox 16"/>
          <p:cNvSpPr txBox="1">
            <a:spLocks noChangeArrowheads="1"/>
          </p:cNvSpPr>
          <p:nvPr/>
        </p:nvSpPr>
        <p:spPr bwMode="auto">
          <a:xfrm>
            <a:off x="817563" y="4981576"/>
            <a:ext cx="6284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200">
                <a:solidFill>
                  <a:srgbClr val="000000"/>
                </a:solidFill>
              </a:rPr>
              <a:t>*Any time from start of induction to within 8 weeks after first day of last course of induction </a:t>
            </a:r>
          </a:p>
        </p:txBody>
      </p:sp>
      <p:sp>
        <p:nvSpPr>
          <p:cNvPr id="20491" name="Text Box 40"/>
          <p:cNvSpPr txBox="1">
            <a:spLocks noChangeArrowheads="1"/>
          </p:cNvSpPr>
          <p:nvPr/>
        </p:nvSpPr>
        <p:spPr bwMode="auto">
          <a:xfrm>
            <a:off x="5302251" y="3884614"/>
            <a:ext cx="212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 b="1">
                <a:solidFill>
                  <a:srgbClr val="FF0000"/>
                </a:solidFill>
              </a:rPr>
              <a:t>Observation (OBS)</a:t>
            </a:r>
          </a:p>
        </p:txBody>
      </p:sp>
      <p:sp>
        <p:nvSpPr>
          <p:cNvPr id="20492" name="Rettangolo 5"/>
          <p:cNvSpPr>
            <a:spLocks noChangeArrowheads="1"/>
          </p:cNvSpPr>
          <p:nvPr/>
        </p:nvSpPr>
        <p:spPr bwMode="auto">
          <a:xfrm>
            <a:off x="4421189" y="5611814"/>
            <a:ext cx="4930775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>
                <a:solidFill>
                  <a:srgbClr val="000000"/>
                </a:solidFill>
                <a:cs typeface="Arial" pitchFamily="34" charset="0"/>
              </a:rPr>
              <a:t>1081 patients in ITT population; Median follow-up 6.9 years</a:t>
            </a:r>
          </a:p>
        </p:txBody>
      </p:sp>
      <p:sp>
        <p:nvSpPr>
          <p:cNvPr id="20493" name="Rettangolo 8"/>
          <p:cNvSpPr>
            <a:spLocks noChangeArrowheads="1"/>
          </p:cNvSpPr>
          <p:nvPr/>
        </p:nvSpPr>
        <p:spPr bwMode="auto">
          <a:xfrm>
            <a:off x="817563" y="946151"/>
            <a:ext cx="8674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it-IT" sz="1600">
                <a:solidFill>
                  <a:srgbClr val="000000"/>
                </a:solidFill>
              </a:rPr>
              <a:t>Hormone receptor negative </a:t>
            </a:r>
            <a:r>
              <a:rPr lang="en-US" altLang="it-IT" sz="1600">
                <a:solidFill>
                  <a:srgbClr val="000000"/>
                </a:solidFill>
              </a:rPr>
              <a:t>(&lt; 10% positive cells by IHC) by </a:t>
            </a:r>
            <a:r>
              <a:rPr lang="en-US" altLang="en-US" sz="1600">
                <a:solidFill>
                  <a:srgbClr val="000000"/>
                </a:solidFill>
              </a:rPr>
              <a:t>locally-determined ER and PgR</a:t>
            </a:r>
            <a:endParaRPr lang="en-US" altLang="it-IT" sz="1600">
              <a:solidFill>
                <a:srgbClr val="000000"/>
              </a:solidFill>
            </a:endParaRPr>
          </a:p>
        </p:txBody>
      </p:sp>
      <p:sp>
        <p:nvSpPr>
          <p:cNvPr id="20494" name="Rectangle 28"/>
          <p:cNvSpPr>
            <a:spLocks noChangeArrowheads="1"/>
          </p:cNvSpPr>
          <p:nvPr/>
        </p:nvSpPr>
        <p:spPr bwMode="auto">
          <a:xfrm>
            <a:off x="2870201" y="3775075"/>
            <a:ext cx="2335213" cy="609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it-IT" sz="1400" b="1">
                <a:solidFill>
                  <a:srgbClr val="FFFFFF"/>
                </a:solidFill>
              </a:rPr>
              <a:t>Induction Chemotherapy</a:t>
            </a:r>
          </a:p>
        </p:txBody>
      </p:sp>
      <p:sp>
        <p:nvSpPr>
          <p:cNvPr id="20495" name="Rettangolo 5"/>
          <p:cNvSpPr>
            <a:spLocks noChangeArrowheads="1"/>
          </p:cNvSpPr>
          <p:nvPr/>
        </p:nvSpPr>
        <p:spPr bwMode="auto">
          <a:xfrm>
            <a:off x="5276850" y="1700214"/>
            <a:ext cx="40513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>
                <a:solidFill>
                  <a:srgbClr val="000000"/>
                </a:solidFill>
                <a:cs typeface="Arial" pitchFamily="34" charset="0"/>
              </a:rPr>
              <a:t>1086 patients enrolled Jan 2001 - Dec 2012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373313" y="1968501"/>
            <a:ext cx="374650" cy="2246313"/>
          </a:xfrm>
          <a:prstGeom prst="rect">
            <a:avLst/>
          </a:prstGeom>
          <a:solidFill>
            <a:srgbClr val="7030A0">
              <a:tint val="66000"/>
              <a:satMod val="160000"/>
            </a:srgbClr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altLang="en-US" sz="1400" dirty="0">
                <a:solidFill>
                  <a:prstClr val="white"/>
                </a:solidFill>
              </a:rPr>
              <a:t>RANDOMI</a:t>
            </a:r>
          </a:p>
          <a:p>
            <a:pPr algn="ctr" defTabSz="457200">
              <a:defRPr/>
            </a:pPr>
            <a:r>
              <a:rPr lang="en-US" altLang="en-US" sz="1400" dirty="0">
                <a:solidFill>
                  <a:prstClr val="white"/>
                </a:solidFill>
              </a:rPr>
              <a:t>ZE</a:t>
            </a:r>
          </a:p>
          <a:p>
            <a:pPr algn="ctr" defTabSz="457200">
              <a:defRPr/>
            </a:pPr>
            <a:r>
              <a:rPr lang="en-US" altLang="en-US" sz="1400" dirty="0">
                <a:solidFill>
                  <a:prstClr val="white"/>
                </a:solidFill>
              </a:rPr>
              <a:t>*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47964" y="1968501"/>
            <a:ext cx="2473325" cy="2995613"/>
          </a:xfrm>
          <a:prstGeom prst="rect">
            <a:avLst/>
          </a:prstGeom>
          <a:solidFill>
            <a:srgbClr val="7030A0">
              <a:tint val="66000"/>
              <a:satMod val="160000"/>
              <a:alpha val="16000"/>
            </a:srgb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 b="1" dirty="0">
              <a:solidFill>
                <a:prstClr val="white"/>
              </a:solidFill>
            </a:endParaRPr>
          </a:p>
        </p:txBody>
      </p:sp>
      <p:cxnSp>
        <p:nvCxnSpPr>
          <p:cNvPr id="7" name="Straight Arrow Connector 6"/>
          <p:cNvCxnSpPr>
            <a:endCxn id="20488" idx="3"/>
          </p:cNvCxnSpPr>
          <p:nvPr/>
        </p:nvCxnSpPr>
        <p:spPr>
          <a:xfrm>
            <a:off x="5100639" y="2935288"/>
            <a:ext cx="1047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100638" y="4079875"/>
            <a:ext cx="1254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4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>
          <a:xfrm>
            <a:off x="1028700" y="141289"/>
            <a:ext cx="8229600" cy="871537"/>
          </a:xfrm>
        </p:spPr>
        <p:txBody>
          <a:bodyPr/>
          <a:lstStyle/>
          <a:p>
            <a:pPr algn="ctr" eaLnBrk="1" hangingPunct="1"/>
            <a:r>
              <a:rPr lang="en-US" altLang="it-IT" sz="2800" dirty="0">
                <a:solidFill>
                  <a:srgbClr val="C00000"/>
                </a:solidFill>
              </a:rPr>
              <a:t>Disease-Free Survival</a:t>
            </a:r>
            <a:endParaRPr lang="it-IT" altLang="it-IT" sz="4800" dirty="0">
              <a:solidFill>
                <a:srgbClr val="C00000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17" y="1124744"/>
            <a:ext cx="5146675" cy="524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95028" y="2060848"/>
            <a:ext cx="2592288" cy="1338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CMM after adjuvant CT reduced the relative</a:t>
            </a:r>
          </a:p>
          <a:p>
            <a:r>
              <a:rPr lang="en-US" dirty="0"/>
              <a:t>risk of recurrence by 20%, and reduced the absolute risk of recurrence by 4.1%</a:t>
            </a:r>
          </a:p>
        </p:txBody>
      </p:sp>
    </p:spTree>
    <p:extLst>
      <p:ext uri="{BB962C8B-B14F-4D97-AF65-F5344CB8AC3E}">
        <p14:creationId xmlns:p14="http://schemas.microsoft.com/office/powerpoint/2010/main" val="2598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 txBox="1">
            <a:spLocks/>
          </p:cNvSpPr>
          <p:nvPr/>
        </p:nvSpPr>
        <p:spPr bwMode="auto">
          <a:xfrm>
            <a:off x="1028700" y="141289"/>
            <a:ext cx="82296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C00000"/>
                </a:solidFill>
              </a:rPr>
              <a:t>Disease-Free Survival</a:t>
            </a:r>
            <a:endParaRPr lang="it-IT" altLang="it-IT" sz="2800" b="1">
              <a:solidFill>
                <a:srgbClr val="C00000"/>
              </a:solidFill>
            </a:endParaRP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2139951" y="1038225"/>
            <a:ext cx="1827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0070C0"/>
                </a:solidFill>
              </a:rPr>
              <a:t>Triple Negative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56238" y="1038225"/>
            <a:ext cx="3890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0070C0"/>
                </a:solidFill>
              </a:rPr>
              <a:t>Node Positive and Triple Negative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1787525"/>
            <a:ext cx="4279900" cy="438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4" y="1787525"/>
            <a:ext cx="4289425" cy="438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615108" y="3386382"/>
            <a:ext cx="727280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/>
              <a:t>Patients with triple negative and node positive disease experienced the largest benefit: a 7.9% reduction in their absolute risk of recurrence. </a:t>
            </a:r>
          </a:p>
        </p:txBody>
      </p:sp>
    </p:spTree>
    <p:extLst>
      <p:ext uri="{BB962C8B-B14F-4D97-AF65-F5344CB8AC3E}">
        <p14:creationId xmlns:p14="http://schemas.microsoft.com/office/powerpoint/2010/main" val="5332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3146" y="2116106"/>
            <a:ext cx="8872538" cy="1325563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78323"/>
                </a:solidFill>
              </a:rPr>
              <a:t/>
            </a:r>
            <a:br>
              <a:rPr lang="it-IT" dirty="0" smtClean="0">
                <a:solidFill>
                  <a:srgbClr val="C78323"/>
                </a:solidFill>
              </a:rPr>
            </a:br>
            <a:r>
              <a:rPr lang="it-IT" dirty="0" err="1" smtClean="0">
                <a:solidFill>
                  <a:srgbClr val="C78323"/>
                </a:solidFill>
              </a:rPr>
              <a:t>Metronomic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 smtClean="0">
                <a:solidFill>
                  <a:srgbClr val="C78323"/>
                </a:solidFill>
              </a:rPr>
              <a:t>therapy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 smtClean="0">
                <a:solidFill>
                  <a:srgbClr val="C78323"/>
                </a:solidFill>
              </a:rPr>
              <a:t>is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 smtClean="0">
                <a:solidFill>
                  <a:srgbClr val="C78323"/>
                </a:solidFill>
              </a:rPr>
              <a:t>effective</a:t>
            </a:r>
            <a:r>
              <a:rPr lang="it-IT" dirty="0" smtClean="0">
                <a:solidFill>
                  <a:srgbClr val="C78323"/>
                </a:solidFill>
              </a:rPr>
              <a:t> in </a:t>
            </a:r>
            <a:r>
              <a:rPr lang="it-IT" dirty="0" err="1" smtClean="0">
                <a:solidFill>
                  <a:srgbClr val="C78323"/>
                </a:solidFill>
              </a:rPr>
              <a:t>manteinance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 smtClean="0">
                <a:solidFill>
                  <a:srgbClr val="C78323"/>
                </a:solidFill>
              </a:rPr>
              <a:t>chemotherapy</a:t>
            </a:r>
            <a:r>
              <a:rPr lang="it-IT" dirty="0" smtClean="0">
                <a:solidFill>
                  <a:srgbClr val="C78323"/>
                </a:solidFill>
              </a:rPr>
              <a:t> in </a:t>
            </a:r>
            <a:r>
              <a:rPr lang="it-IT" dirty="0" err="1" smtClean="0">
                <a:solidFill>
                  <a:srgbClr val="C78323"/>
                </a:solidFill>
              </a:rPr>
              <a:t>adjuvant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 smtClean="0">
                <a:solidFill>
                  <a:srgbClr val="C78323"/>
                </a:solidFill>
              </a:rPr>
              <a:t>setting</a:t>
            </a:r>
            <a:r>
              <a:rPr lang="it-IT" dirty="0" smtClean="0">
                <a:solidFill>
                  <a:srgbClr val="C78323"/>
                </a:solidFill>
              </a:rPr>
              <a:t/>
            </a:r>
            <a:br>
              <a:rPr lang="it-IT" dirty="0" smtClean="0">
                <a:solidFill>
                  <a:srgbClr val="C78323"/>
                </a:solidFill>
              </a:rPr>
            </a:br>
            <a:r>
              <a:rPr lang="it-IT" dirty="0" smtClean="0">
                <a:solidFill>
                  <a:srgbClr val="C78323"/>
                </a:solidFill>
              </a:rPr>
              <a:t/>
            </a:r>
            <a:br>
              <a:rPr lang="it-IT" dirty="0" smtClean="0">
                <a:solidFill>
                  <a:srgbClr val="C78323"/>
                </a:solidFill>
              </a:rPr>
            </a:br>
            <a:r>
              <a:rPr lang="it-IT" dirty="0" smtClean="0">
                <a:solidFill>
                  <a:srgbClr val="C78323"/>
                </a:solidFill>
              </a:rPr>
              <a:t>In </a:t>
            </a:r>
            <a:r>
              <a:rPr lang="it-IT" dirty="0" err="1" smtClean="0">
                <a:solidFill>
                  <a:srgbClr val="C78323"/>
                </a:solidFill>
              </a:rPr>
              <a:t>particular</a:t>
            </a:r>
            <a:r>
              <a:rPr lang="it-IT" dirty="0" smtClean="0">
                <a:solidFill>
                  <a:srgbClr val="C78323"/>
                </a:solidFill>
              </a:rPr>
              <a:t>, </a:t>
            </a:r>
            <a:r>
              <a:rPr lang="it-IT" dirty="0" err="1" smtClean="0">
                <a:solidFill>
                  <a:srgbClr val="C78323"/>
                </a:solidFill>
              </a:rPr>
              <a:t>it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 smtClean="0">
                <a:solidFill>
                  <a:srgbClr val="C78323"/>
                </a:solidFill>
              </a:rPr>
              <a:t>is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 smtClean="0">
                <a:solidFill>
                  <a:srgbClr val="C78323"/>
                </a:solidFill>
              </a:rPr>
              <a:t>true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 smtClean="0">
                <a:solidFill>
                  <a:srgbClr val="C78323"/>
                </a:solidFill>
              </a:rPr>
              <a:t>fro</a:t>
            </a:r>
            <a:r>
              <a:rPr lang="it-IT" dirty="0" smtClean="0">
                <a:solidFill>
                  <a:srgbClr val="C78323"/>
                </a:solidFill>
              </a:rPr>
              <a:t> TNBC</a:t>
            </a:r>
            <a:endParaRPr lang="it-IT" dirty="0">
              <a:solidFill>
                <a:srgbClr val="C78323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85371" y="464457"/>
            <a:ext cx="398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002060"/>
                </a:solidFill>
              </a:rPr>
              <a:t>Take Home </a:t>
            </a:r>
            <a:r>
              <a:rPr lang="it-IT" sz="3600" dirty="0" err="1" smtClean="0">
                <a:solidFill>
                  <a:srgbClr val="002060"/>
                </a:solidFill>
              </a:rPr>
              <a:t>message</a:t>
            </a:r>
            <a:endParaRPr lang="it-IT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3146" y="2116106"/>
            <a:ext cx="8872538" cy="1325563"/>
          </a:xfrm>
        </p:spPr>
        <p:txBody>
          <a:bodyPr/>
          <a:lstStyle/>
          <a:p>
            <a:r>
              <a:rPr lang="it-IT" dirty="0" err="1" smtClean="0">
                <a:solidFill>
                  <a:srgbClr val="C78323"/>
                </a:solidFill>
              </a:rPr>
              <a:t>Other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 smtClean="0">
                <a:solidFill>
                  <a:srgbClr val="C78323"/>
                </a:solidFill>
              </a:rPr>
              <a:t>neoplasms</a:t>
            </a:r>
            <a:endParaRPr lang="it-IT" dirty="0">
              <a:solidFill>
                <a:srgbClr val="C78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0"/>
            <a:ext cx="975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9656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0"/>
            <a:ext cx="977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973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700" y="274638"/>
            <a:ext cx="8229600" cy="706090"/>
          </a:xfrm>
        </p:spPr>
        <p:txBody>
          <a:bodyPr/>
          <a:lstStyle/>
          <a:p>
            <a:r>
              <a:rPr lang="it-IT" dirty="0" err="1" smtClean="0">
                <a:solidFill>
                  <a:srgbClr val="C00000"/>
                </a:solidFill>
              </a:rPr>
              <a:t>Conclusions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9044" y="1124744"/>
            <a:ext cx="8064896" cy="3096344"/>
          </a:xfrm>
        </p:spPr>
        <p:txBody>
          <a:bodyPr>
            <a:noAutofit/>
          </a:bodyPr>
          <a:lstStyle/>
          <a:p>
            <a:r>
              <a:rPr lang="en-US" dirty="0"/>
              <a:t>Metronomic chemotherapy is an alternative treatment, especially for </a:t>
            </a:r>
            <a:r>
              <a:rPr lang="en-US" dirty="0">
                <a:solidFill>
                  <a:schemeClr val="accent2"/>
                </a:solidFill>
              </a:rPr>
              <a:t>palliative indications and for the elderly and/or frail patients </a:t>
            </a:r>
            <a:r>
              <a:rPr lang="en-US" dirty="0"/>
              <a:t>that otherwise would not be candidates for MTD chemotherapy</a:t>
            </a:r>
          </a:p>
          <a:p>
            <a:r>
              <a:rPr lang="en-US" dirty="0"/>
              <a:t>Increased attention to </a:t>
            </a:r>
            <a:r>
              <a:rPr lang="en-US" dirty="0">
                <a:solidFill>
                  <a:srgbClr val="C0504D"/>
                </a:solidFill>
              </a:rPr>
              <a:t>patients' quality of life </a:t>
            </a:r>
            <a:r>
              <a:rPr lang="en-US" dirty="0"/>
              <a:t>favors the use of active oral treatments.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1543100" y="4653137"/>
            <a:ext cx="7056784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Metronomic combinations in </a:t>
            </a:r>
            <a:r>
              <a:rPr lang="en-US" sz="2800" b="1" dirty="0"/>
              <a:t>early stages </a:t>
            </a:r>
            <a:r>
              <a:rPr lang="en-US" sz="2800" dirty="0"/>
              <a:t>key for future trials</a:t>
            </a:r>
          </a:p>
        </p:txBody>
      </p:sp>
    </p:spTree>
    <p:extLst>
      <p:ext uri="{BB962C8B-B14F-4D97-AF65-F5344CB8AC3E}">
        <p14:creationId xmlns:p14="http://schemas.microsoft.com/office/powerpoint/2010/main" val="17578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0"/>
            <a:ext cx="9683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0"/>
            <a:ext cx="9719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67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0"/>
            <a:ext cx="9692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1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9662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6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287000" cy="6924707"/>
          </a:xfrm>
        </p:spPr>
      </p:pic>
    </p:spTree>
    <p:extLst>
      <p:ext uri="{BB962C8B-B14F-4D97-AF65-F5344CB8AC3E}">
        <p14:creationId xmlns:p14="http://schemas.microsoft.com/office/powerpoint/2010/main" val="20803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0"/>
          <p:cNvSpPr>
            <a:spLocks noGrp="1" noChangeArrowheads="1"/>
          </p:cNvSpPr>
          <p:nvPr>
            <p:ph type="title" idx="4294967295"/>
          </p:nvPr>
        </p:nvSpPr>
        <p:spPr>
          <a:xfrm>
            <a:off x="-541323" y="629863"/>
            <a:ext cx="8610600" cy="701731"/>
          </a:xfrm>
        </p:spPr>
        <p:txBody>
          <a:bodyPr>
            <a:spAutoFit/>
          </a:bodyPr>
          <a:lstStyle/>
          <a:p>
            <a:pPr algn="ctr"/>
            <a:r>
              <a:rPr lang="en-US" altLang="it-IT" dirty="0" smtClean="0">
                <a:solidFill>
                  <a:srgbClr val="C00000"/>
                </a:solidFill>
              </a:rPr>
              <a:t>My </a:t>
            </a:r>
            <a:r>
              <a:rPr lang="en-US" altLang="it-IT" smtClean="0">
                <a:solidFill>
                  <a:srgbClr val="C00000"/>
                </a:solidFill>
              </a:rPr>
              <a:t>personal point of view</a:t>
            </a:r>
            <a:endParaRPr lang="it-IT" altLang="it-IT" dirty="0" smtClean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93992" y="1567926"/>
            <a:ext cx="8496300" cy="468119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§"/>
              <a:defRPr/>
            </a:pPr>
            <a:r>
              <a:rPr lang="en-US" sz="2800" kern="0" dirty="0">
                <a:latin typeface="+mj-lt"/>
              </a:rPr>
              <a:t>Metronomic chemotherapy </a:t>
            </a:r>
            <a:r>
              <a:rPr lang="en-US" sz="2800" kern="0" dirty="0" smtClean="0">
                <a:latin typeface="+mj-lt"/>
              </a:rPr>
              <a:t>has demonstrated </a:t>
            </a:r>
            <a:r>
              <a:rPr lang="en-US" sz="2800" kern="0" dirty="0">
                <a:solidFill>
                  <a:srgbClr val="C00000"/>
                </a:solidFill>
                <a:latin typeface="+mj-lt"/>
              </a:rPr>
              <a:t>activity </a:t>
            </a:r>
            <a:r>
              <a:rPr lang="en-US" sz="2800" kern="0" dirty="0">
                <a:latin typeface="+mj-lt"/>
              </a:rPr>
              <a:t>in BC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§"/>
              <a:defRPr/>
            </a:pPr>
            <a:r>
              <a:rPr lang="en-GB" sz="2800" kern="0" dirty="0" smtClean="0">
                <a:latin typeface="+mj-lt"/>
              </a:rPr>
              <a:t>It can obtain </a:t>
            </a:r>
            <a:r>
              <a:rPr lang="en-GB" sz="2800" kern="0" dirty="0" smtClean="0">
                <a:solidFill>
                  <a:srgbClr val="C00000"/>
                </a:solidFill>
                <a:latin typeface="+mj-lt"/>
              </a:rPr>
              <a:t>disease </a:t>
            </a:r>
            <a:r>
              <a:rPr lang="en-GB" sz="2800" kern="0" dirty="0">
                <a:solidFill>
                  <a:srgbClr val="C00000"/>
                </a:solidFill>
                <a:latin typeface="+mj-lt"/>
              </a:rPr>
              <a:t>control </a:t>
            </a:r>
            <a:r>
              <a:rPr lang="en-GB" sz="2800" kern="0" dirty="0">
                <a:latin typeface="+mj-lt"/>
              </a:rPr>
              <a:t>for a significant proportion of patients with MBC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§"/>
              <a:defRPr/>
            </a:pPr>
            <a:r>
              <a:rPr lang="en-US" sz="2800" kern="0" dirty="0" smtClean="0">
                <a:latin typeface="+mj-lt"/>
              </a:rPr>
              <a:t>I usually prescribe metronomic CM or metronomic </a:t>
            </a:r>
            <a:r>
              <a:rPr lang="en-US" sz="2800" kern="0" dirty="0" err="1" smtClean="0">
                <a:latin typeface="+mj-lt"/>
              </a:rPr>
              <a:t>Vinorelbine</a:t>
            </a:r>
            <a:r>
              <a:rPr lang="en-US" sz="2800" kern="0" dirty="0" smtClean="0">
                <a:latin typeface="+mj-lt"/>
              </a:rPr>
              <a:t> plus </a:t>
            </a:r>
            <a:r>
              <a:rPr lang="en-US" sz="2800" kern="0" dirty="0" err="1" smtClean="0">
                <a:latin typeface="+mj-lt"/>
              </a:rPr>
              <a:t>capecitabine</a:t>
            </a:r>
            <a:r>
              <a:rPr lang="en-US" sz="2800" kern="0" dirty="0" smtClean="0">
                <a:latin typeface="+mj-lt"/>
              </a:rPr>
              <a:t> not only in elderly/frail patients, but also in “fit” patients who desire low-toxic treatments or in those who are still in good PS but have already rundown MTD chemotherapy in previous lines.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Font typeface="Wingdings" pitchFamily="2" charset="2"/>
              <a:buChar char="§"/>
              <a:defRPr/>
            </a:pPr>
            <a:r>
              <a:rPr lang="en-US" sz="2800" kern="0" dirty="0" smtClean="0">
                <a:latin typeface="+mj-lt"/>
              </a:rPr>
              <a:t>We have also concluded a trial with HEX with exciting preliminary results. </a:t>
            </a:r>
            <a:endParaRPr lang="en-US" sz="2400" kern="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36" y="188641"/>
            <a:ext cx="2389248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140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2" y="0"/>
            <a:ext cx="9497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60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700" y="274638"/>
            <a:ext cx="8229600" cy="706090"/>
          </a:xfrm>
        </p:spPr>
        <p:txBody>
          <a:bodyPr/>
          <a:lstStyle/>
          <a:p>
            <a:r>
              <a:rPr lang="it-IT" dirty="0" err="1" smtClean="0">
                <a:solidFill>
                  <a:srgbClr val="C00000"/>
                </a:solidFill>
              </a:rPr>
              <a:t>Conclusions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9044" y="1124744"/>
            <a:ext cx="8064896" cy="3096344"/>
          </a:xfrm>
        </p:spPr>
        <p:txBody>
          <a:bodyPr>
            <a:noAutofit/>
          </a:bodyPr>
          <a:lstStyle/>
          <a:p>
            <a:r>
              <a:rPr lang="en-US" dirty="0"/>
              <a:t>Metronomic chemotherapy is an alternative </a:t>
            </a:r>
            <a:r>
              <a:rPr lang="en-US" dirty="0" smtClean="0"/>
              <a:t>treatment: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For palliative </a:t>
            </a:r>
            <a:r>
              <a:rPr lang="en-US" dirty="0">
                <a:solidFill>
                  <a:schemeClr val="accent2"/>
                </a:solidFill>
              </a:rPr>
              <a:t>indications and for the elderly and/or frail patients </a:t>
            </a:r>
            <a:r>
              <a:rPr lang="en-US" dirty="0"/>
              <a:t>that otherwise would not be candidates for MTD </a:t>
            </a:r>
            <a:r>
              <a:rPr lang="en-US" dirty="0" smtClean="0"/>
              <a:t>chemotherapy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For fit patients who need/wish less toxic chemotherapy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In breast cancer as well as in other neoplasms</a:t>
            </a:r>
            <a:r>
              <a:rPr lang="en-US" dirty="0" smtClean="0"/>
              <a:t> in all cases when the aim is to preserve </a:t>
            </a:r>
            <a:r>
              <a:rPr lang="en-US" dirty="0" smtClean="0">
                <a:solidFill>
                  <a:schemeClr val="accent2"/>
                </a:solidFill>
              </a:rPr>
              <a:t>quality of life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Never to be </a:t>
            </a:r>
            <a:r>
              <a:rPr lang="en-US" dirty="0" err="1" smtClean="0">
                <a:solidFill>
                  <a:srgbClr val="FF0000"/>
                </a:solidFill>
              </a:rPr>
              <a:t>cosidered</a:t>
            </a:r>
            <a:r>
              <a:rPr lang="en-US" dirty="0" smtClean="0">
                <a:solidFill>
                  <a:srgbClr val="FF0000"/>
                </a:solidFill>
              </a:rPr>
              <a:t> as “placebo like” treatment for terminal illness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700" y="274638"/>
            <a:ext cx="8229600" cy="706090"/>
          </a:xfrm>
        </p:spPr>
        <p:txBody>
          <a:bodyPr/>
          <a:lstStyle/>
          <a:p>
            <a:r>
              <a:rPr lang="it-IT" dirty="0" err="1" smtClean="0">
                <a:solidFill>
                  <a:srgbClr val="C00000"/>
                </a:solidFill>
              </a:rPr>
              <a:t>Conclusions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9044" y="1124744"/>
            <a:ext cx="8064896" cy="3096344"/>
          </a:xfrm>
        </p:spPr>
        <p:txBody>
          <a:bodyPr>
            <a:noAutofit/>
          </a:bodyPr>
          <a:lstStyle/>
          <a:p>
            <a:r>
              <a:rPr lang="en-US" dirty="0"/>
              <a:t>Metronomic chemotherapy is an alternative treatment</a:t>
            </a:r>
            <a:r>
              <a:rPr lang="en-US" dirty="0" smtClean="0"/>
              <a:t>,  </a:t>
            </a:r>
            <a:r>
              <a:rPr lang="en-US" dirty="0" smtClean="0">
                <a:solidFill>
                  <a:srgbClr val="FF0000"/>
                </a:solidFill>
              </a:rPr>
              <a:t>only?</a:t>
            </a:r>
            <a:r>
              <a:rPr lang="en-US" dirty="0" smtClean="0"/>
              <a:t> for </a:t>
            </a:r>
            <a:r>
              <a:rPr lang="en-US" dirty="0">
                <a:solidFill>
                  <a:schemeClr val="accent2"/>
                </a:solidFill>
              </a:rPr>
              <a:t>palliative indications and for the elderly and/or frail patients </a:t>
            </a:r>
            <a:r>
              <a:rPr lang="en-US" dirty="0"/>
              <a:t>that otherwise would not be candidates for MTD chemotherapy</a:t>
            </a:r>
          </a:p>
          <a:p>
            <a:r>
              <a:rPr lang="en-US" dirty="0"/>
              <a:t>Increased attention to </a:t>
            </a:r>
            <a:r>
              <a:rPr lang="en-US" dirty="0">
                <a:solidFill>
                  <a:srgbClr val="C0504D"/>
                </a:solidFill>
              </a:rPr>
              <a:t>patients' quality of life </a:t>
            </a:r>
            <a:r>
              <a:rPr lang="en-US" dirty="0"/>
              <a:t>favors the use of active oral treatments.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1543100" y="4653137"/>
            <a:ext cx="7056784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Metronomic combinations in </a:t>
            </a:r>
            <a:r>
              <a:rPr lang="en-US" sz="2800" b="1" dirty="0"/>
              <a:t>early stages </a:t>
            </a:r>
            <a:r>
              <a:rPr lang="en-US" sz="2800" dirty="0"/>
              <a:t>key for future trials</a:t>
            </a:r>
          </a:p>
        </p:txBody>
      </p:sp>
    </p:spTree>
    <p:extLst>
      <p:ext uri="{BB962C8B-B14F-4D97-AF65-F5344CB8AC3E}">
        <p14:creationId xmlns:p14="http://schemas.microsoft.com/office/powerpoint/2010/main" val="18206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7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rgbClr val="C00000"/>
                </a:solidFill>
              </a:rPr>
              <a:t>Is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metronomic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chemotherapy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active</a:t>
            </a:r>
            <a:r>
              <a:rPr lang="it-IT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9044" y="1124744"/>
            <a:ext cx="8064896" cy="3096344"/>
          </a:xfrm>
        </p:spPr>
        <p:txBody>
          <a:bodyPr>
            <a:noAutofit/>
          </a:bodyPr>
          <a:lstStyle/>
          <a:p>
            <a:r>
              <a:rPr lang="en-US" dirty="0" smtClean="0"/>
              <a:t>Cyclophosphamide given as last treatment to PS III or elderly/frail patients in which any chemotherapy is contraindicated? </a:t>
            </a:r>
          </a:p>
          <a:p>
            <a:r>
              <a:rPr lang="en-US" dirty="0" smtClean="0"/>
              <a:t>Is this “placebo like” treatment to be considered as metronomic chemotherapy?</a:t>
            </a:r>
          </a:p>
          <a:p>
            <a:r>
              <a:rPr lang="en-US" dirty="0" smtClean="0"/>
              <a:t>If doctors do not trust in metronomic chemotherapy is mainly due to the fact that most of them have used it only in these cases, when BSC was the real indication.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78323"/>
                </a:solidFill>
              </a:rPr>
              <a:t>Metronomic chemotherapy has its dignity!</a:t>
            </a:r>
            <a:endParaRPr lang="en-US" dirty="0">
              <a:solidFill>
                <a:srgbClr val="C78323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8786965" cy="4351338"/>
          </a:xfrm>
        </p:spPr>
        <p:txBody>
          <a:bodyPr/>
          <a:lstStyle/>
          <a:p>
            <a:r>
              <a:rPr lang="en-US" dirty="0" smtClean="0"/>
              <a:t>It is a real alternative to MTD chemotherapy when: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C78323"/>
                </a:solidFill>
              </a:rPr>
              <a:t>Patients unfit for MTD Chemotherapy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PS 1-2 patients cannot tolerate MTD chemo for other reasons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fully oral home treatment is the best choice for QOL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patient and the doctor agree to start a treatment that is practically devoid of toxicity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3146" y="2116106"/>
            <a:ext cx="8872538" cy="1325563"/>
          </a:xfrm>
        </p:spPr>
        <p:txBody>
          <a:bodyPr/>
          <a:lstStyle/>
          <a:p>
            <a:r>
              <a:rPr lang="it-IT" dirty="0" err="1" smtClean="0">
                <a:solidFill>
                  <a:srgbClr val="C78323"/>
                </a:solidFill>
              </a:rPr>
              <a:t>Breast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 smtClean="0">
                <a:solidFill>
                  <a:srgbClr val="C78323"/>
                </a:solidFill>
              </a:rPr>
              <a:t>cancer</a:t>
            </a:r>
            <a:endParaRPr lang="it-IT" dirty="0">
              <a:solidFill>
                <a:srgbClr val="C78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1028700" y="404814"/>
            <a:ext cx="8229600" cy="12239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it-IT" sz="3600" dirty="0">
                <a:solidFill>
                  <a:srgbClr val="C00000"/>
                </a:solidFill>
              </a:rPr>
              <a:t>Trials with metronomic chemotherapy in the </a:t>
            </a:r>
            <a:r>
              <a:rPr lang="en-US" altLang="it-IT" sz="3600" dirty="0" err="1">
                <a:solidFill>
                  <a:srgbClr val="C00000"/>
                </a:solidFill>
              </a:rPr>
              <a:t>neoadjuvant</a:t>
            </a:r>
            <a:r>
              <a:rPr lang="en-US" altLang="it-IT" sz="3600" dirty="0">
                <a:solidFill>
                  <a:srgbClr val="C00000"/>
                </a:solidFill>
              </a:rPr>
              <a:t> setting	</a:t>
            </a:r>
            <a:br>
              <a:rPr lang="en-US" altLang="it-IT" sz="3600" dirty="0">
                <a:solidFill>
                  <a:srgbClr val="C00000"/>
                </a:solidFill>
              </a:rPr>
            </a:br>
            <a:endParaRPr lang="it-IT" altLang="it-IT" sz="3600" dirty="0">
              <a:solidFill>
                <a:srgbClr val="C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0158B-DE9D-4DBF-9F6E-3E8969015611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619375"/>
            <a:ext cx="8858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ttangolo 1"/>
          <p:cNvSpPr>
            <a:spLocks noChangeArrowheads="1"/>
          </p:cNvSpPr>
          <p:nvPr/>
        </p:nvSpPr>
        <p:spPr bwMode="auto">
          <a:xfrm>
            <a:off x="4711701" y="5661025"/>
            <a:ext cx="3954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har char="•"/>
              <a:defRPr sz="2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12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>
                <a:solidFill>
                  <a:srgbClr val="000000"/>
                </a:solidFill>
              </a:rPr>
              <a:t>Nat Rev Clin Oncol 2015; 12: 631-44</a:t>
            </a:r>
          </a:p>
        </p:txBody>
      </p:sp>
      <p:sp>
        <p:nvSpPr>
          <p:cNvPr id="2" name="Rettangolo 1"/>
          <p:cNvSpPr/>
          <p:nvPr/>
        </p:nvSpPr>
        <p:spPr>
          <a:xfrm>
            <a:off x="3847356" y="4437112"/>
            <a:ext cx="4572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400" dirty="0"/>
              <a:t>Elderly women (age &gt; 70 years) or women between 65 and 70 years, unfit for chemotherapy</a:t>
            </a:r>
          </a:p>
        </p:txBody>
      </p:sp>
      <p:cxnSp>
        <p:nvCxnSpPr>
          <p:cNvPr id="5" name="Connettore 4 4"/>
          <p:cNvCxnSpPr/>
          <p:nvPr/>
        </p:nvCxnSpPr>
        <p:spPr>
          <a:xfrm>
            <a:off x="3133628" y="4244974"/>
            <a:ext cx="641721" cy="46010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6367636" y="3212976"/>
            <a:ext cx="504056" cy="21602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>
          <a:xfrm>
            <a:off x="1027113" y="1"/>
            <a:ext cx="8229600" cy="1069975"/>
          </a:xfrm>
        </p:spPr>
        <p:txBody>
          <a:bodyPr/>
          <a:lstStyle/>
          <a:p>
            <a:pPr algn="ctr"/>
            <a:r>
              <a:rPr lang="en-US" altLang="it-IT" sz="3200" dirty="0">
                <a:solidFill>
                  <a:srgbClr val="C00000"/>
                </a:solidFill>
              </a:rPr>
              <a:t>Trials with metronomic chemotherapy in metastatic breast cancer</a:t>
            </a:r>
            <a:endParaRPr lang="it-IT" altLang="it-IT" sz="3200" dirty="0">
              <a:solidFill>
                <a:srgbClr val="C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E0534-E6D7-473B-B217-D5CFE2A2C82A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052513"/>
            <a:ext cx="8761412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6524626"/>
            <a:ext cx="402431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8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3146" y="2116106"/>
            <a:ext cx="8872538" cy="1325563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78323"/>
                </a:solidFill>
              </a:rPr>
              <a:t/>
            </a:r>
            <a:br>
              <a:rPr lang="it-IT" dirty="0" smtClean="0">
                <a:solidFill>
                  <a:srgbClr val="C78323"/>
                </a:solidFill>
              </a:rPr>
            </a:br>
            <a:r>
              <a:rPr lang="it-IT" dirty="0" err="1" smtClean="0">
                <a:solidFill>
                  <a:srgbClr val="C78323"/>
                </a:solidFill>
              </a:rPr>
              <a:t>Metronomic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 smtClean="0">
                <a:solidFill>
                  <a:srgbClr val="C78323"/>
                </a:solidFill>
              </a:rPr>
              <a:t>therapy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 smtClean="0">
                <a:solidFill>
                  <a:srgbClr val="C78323"/>
                </a:solidFill>
              </a:rPr>
              <a:t>is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 smtClean="0">
                <a:solidFill>
                  <a:srgbClr val="C78323"/>
                </a:solidFill>
              </a:rPr>
              <a:t>indicated</a:t>
            </a:r>
            <a:r>
              <a:rPr lang="it-IT" dirty="0" smtClean="0">
                <a:solidFill>
                  <a:srgbClr val="C78323"/>
                </a:solidFill>
              </a:rPr>
              <a:t> in </a:t>
            </a:r>
            <a:r>
              <a:rPr lang="it-IT" dirty="0" err="1" smtClean="0">
                <a:solidFill>
                  <a:srgbClr val="C78323"/>
                </a:solidFill>
              </a:rPr>
              <a:t>breast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 smtClean="0">
                <a:solidFill>
                  <a:srgbClr val="C78323"/>
                </a:solidFill>
              </a:rPr>
              <a:t>cancer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 smtClean="0">
                <a:solidFill>
                  <a:srgbClr val="C78323"/>
                </a:solidFill>
              </a:rPr>
              <a:t>patients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 smtClean="0">
                <a:solidFill>
                  <a:srgbClr val="C78323"/>
                </a:solidFill>
              </a:rPr>
              <a:t>unfit</a:t>
            </a:r>
            <a:r>
              <a:rPr lang="it-IT" dirty="0" smtClean="0">
                <a:solidFill>
                  <a:srgbClr val="C78323"/>
                </a:solidFill>
              </a:rPr>
              <a:t> for MTD </a:t>
            </a:r>
            <a:r>
              <a:rPr lang="it-IT" dirty="0" err="1" smtClean="0">
                <a:solidFill>
                  <a:srgbClr val="C78323"/>
                </a:solidFill>
              </a:rPr>
              <a:t>chemotherapy</a:t>
            </a:r>
            <a:r>
              <a:rPr lang="it-IT" dirty="0" smtClean="0">
                <a:solidFill>
                  <a:srgbClr val="C78323"/>
                </a:solidFill>
              </a:rPr>
              <a:t> in </a:t>
            </a:r>
            <a:r>
              <a:rPr lang="it-IT" dirty="0" err="1" smtClean="0">
                <a:solidFill>
                  <a:srgbClr val="C78323"/>
                </a:solidFill>
              </a:rPr>
              <a:t>neadjuvant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 smtClean="0">
                <a:solidFill>
                  <a:srgbClr val="C78323"/>
                </a:solidFill>
              </a:rPr>
              <a:t>setting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 smtClean="0">
                <a:solidFill>
                  <a:srgbClr val="C78323"/>
                </a:solidFill>
              </a:rPr>
              <a:t>as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 smtClean="0">
                <a:solidFill>
                  <a:srgbClr val="C78323"/>
                </a:solidFill>
              </a:rPr>
              <a:t>well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 smtClean="0">
                <a:solidFill>
                  <a:srgbClr val="C78323"/>
                </a:solidFill>
              </a:rPr>
              <a:t>as</a:t>
            </a:r>
            <a:r>
              <a:rPr lang="it-IT" dirty="0" smtClean="0">
                <a:solidFill>
                  <a:srgbClr val="C78323"/>
                </a:solidFill>
              </a:rPr>
              <a:t> in </a:t>
            </a:r>
            <a:r>
              <a:rPr lang="it-IT" dirty="0" err="1" smtClean="0">
                <a:solidFill>
                  <a:srgbClr val="C78323"/>
                </a:solidFill>
              </a:rPr>
              <a:t>advanced</a:t>
            </a:r>
            <a:r>
              <a:rPr lang="it-IT" dirty="0" smtClean="0">
                <a:solidFill>
                  <a:srgbClr val="C78323"/>
                </a:solidFill>
              </a:rPr>
              <a:t> </a:t>
            </a:r>
            <a:r>
              <a:rPr lang="it-IT" dirty="0" err="1" smtClean="0">
                <a:solidFill>
                  <a:srgbClr val="C78323"/>
                </a:solidFill>
              </a:rPr>
              <a:t>stages</a:t>
            </a:r>
            <a:r>
              <a:rPr lang="it-IT" dirty="0" smtClean="0">
                <a:solidFill>
                  <a:srgbClr val="C78323"/>
                </a:solidFill>
              </a:rPr>
              <a:t/>
            </a:r>
            <a:br>
              <a:rPr lang="it-IT" dirty="0" smtClean="0">
                <a:solidFill>
                  <a:srgbClr val="C78323"/>
                </a:solidFill>
              </a:rPr>
            </a:br>
            <a:r>
              <a:rPr lang="it-IT" dirty="0">
                <a:solidFill>
                  <a:srgbClr val="C78323"/>
                </a:solidFill>
              </a:rPr>
              <a:t/>
            </a:r>
            <a:br>
              <a:rPr lang="it-IT" dirty="0">
                <a:solidFill>
                  <a:srgbClr val="C78323"/>
                </a:solidFill>
              </a:rPr>
            </a:br>
            <a:r>
              <a:rPr lang="it-IT" dirty="0" err="1" smtClean="0">
                <a:solidFill>
                  <a:srgbClr val="C78323"/>
                </a:solidFill>
              </a:rPr>
              <a:t>Not</a:t>
            </a:r>
            <a:r>
              <a:rPr lang="it-IT" dirty="0" smtClean="0">
                <a:solidFill>
                  <a:srgbClr val="C78323"/>
                </a:solidFill>
              </a:rPr>
              <a:t> for terminal </a:t>
            </a:r>
            <a:r>
              <a:rPr lang="it-IT" dirty="0" err="1" smtClean="0">
                <a:solidFill>
                  <a:srgbClr val="C78323"/>
                </a:solidFill>
              </a:rPr>
              <a:t>illness</a:t>
            </a:r>
            <a:r>
              <a:rPr lang="it-IT" dirty="0" smtClean="0">
                <a:solidFill>
                  <a:srgbClr val="C78323"/>
                </a:solidFill>
              </a:rPr>
              <a:t>!</a:t>
            </a:r>
            <a:endParaRPr lang="it-IT" dirty="0">
              <a:solidFill>
                <a:srgbClr val="C78323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85371" y="464457"/>
            <a:ext cx="398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002060"/>
                </a:solidFill>
              </a:rPr>
              <a:t>Take Home </a:t>
            </a:r>
            <a:r>
              <a:rPr lang="it-IT" sz="3600" dirty="0" err="1" smtClean="0">
                <a:solidFill>
                  <a:srgbClr val="002060"/>
                </a:solidFill>
              </a:rPr>
              <a:t>message</a:t>
            </a:r>
            <a:endParaRPr lang="it-IT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637</Words>
  <Application>Microsoft Macintosh PowerPoint</Application>
  <PresentationFormat>Diapositive 35 mm</PresentationFormat>
  <Paragraphs>83</Paragraphs>
  <Slides>27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Tema di Office</vt:lpstr>
      <vt:lpstr>This House believes that: Metronomic chemotherapy has an emerging role for early and advanced breast cancer treatment</vt:lpstr>
      <vt:lpstr>Conclusions</vt:lpstr>
      <vt:lpstr>Conclusions</vt:lpstr>
      <vt:lpstr>Is metronomic chemotherapy active?</vt:lpstr>
      <vt:lpstr>Metronomic chemotherapy has its dignity!</vt:lpstr>
      <vt:lpstr>Breast cancer</vt:lpstr>
      <vt:lpstr>Trials with metronomic chemotherapy in the neoadjuvant setting  </vt:lpstr>
      <vt:lpstr>Trials with metronomic chemotherapy in metastatic breast cancer</vt:lpstr>
      <vt:lpstr> Metronomic therapy is indicated in breast cancer patients unfit for MTD chemotherapy in neadjuvant setting as well as in advanced stages  Not for terminal illness!</vt:lpstr>
      <vt:lpstr>Manteinance therapy in Breast Cancer</vt:lpstr>
      <vt:lpstr>IBCSG Trial 22-00 (CM Maintenance)</vt:lpstr>
      <vt:lpstr>Disease-Free Survival</vt:lpstr>
      <vt:lpstr>Presentazione di PowerPoint</vt:lpstr>
      <vt:lpstr> Metronomic therapy is effective in manteinance chemotherapy in adjuvant setting  In particular, it is true fro TNBC</vt:lpstr>
      <vt:lpstr>Other neoplasms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My personal point of view</vt:lpstr>
      <vt:lpstr>Presentazione di PowerPoint</vt:lpstr>
      <vt:lpstr>Conclusions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vito lorusso</dc:creator>
  <cp:lastModifiedBy>vito lorusso</cp:lastModifiedBy>
  <cp:revision>18</cp:revision>
  <dcterms:created xsi:type="dcterms:W3CDTF">2016-06-24T19:42:12Z</dcterms:created>
  <dcterms:modified xsi:type="dcterms:W3CDTF">2016-06-26T13:08:21Z</dcterms:modified>
</cp:coreProperties>
</file>