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8" r:id="rId1"/>
  </p:sldMasterIdLst>
  <p:notesMasterIdLst>
    <p:notesMasterId r:id="rId58"/>
  </p:notesMasterIdLst>
  <p:handoutMasterIdLst>
    <p:handoutMasterId r:id="rId59"/>
  </p:handoutMasterIdLst>
  <p:sldIdLst>
    <p:sldId id="1343" r:id="rId2"/>
    <p:sldId id="1344" r:id="rId3"/>
    <p:sldId id="1345" r:id="rId4"/>
    <p:sldId id="1416" r:id="rId5"/>
    <p:sldId id="1414" r:id="rId6"/>
    <p:sldId id="1222" r:id="rId7"/>
    <p:sldId id="1201" r:id="rId8"/>
    <p:sldId id="1180" r:id="rId9"/>
    <p:sldId id="1181" r:id="rId10"/>
    <p:sldId id="1182" r:id="rId11"/>
    <p:sldId id="1185" r:id="rId12"/>
    <p:sldId id="1412" r:id="rId13"/>
    <p:sldId id="1347" r:id="rId14"/>
    <p:sldId id="1241" r:id="rId15"/>
    <p:sldId id="1194" r:id="rId16"/>
    <p:sldId id="1195" r:id="rId17"/>
    <p:sldId id="1216" r:id="rId18"/>
    <p:sldId id="1348" r:id="rId19"/>
    <p:sldId id="1349" r:id="rId20"/>
    <p:sldId id="1404" r:id="rId21"/>
    <p:sldId id="1352" r:id="rId22"/>
    <p:sldId id="1353" r:id="rId23"/>
    <p:sldId id="1405" r:id="rId24"/>
    <p:sldId id="1406" r:id="rId25"/>
    <p:sldId id="1413" r:id="rId26"/>
    <p:sldId id="1402" r:id="rId27"/>
    <p:sldId id="1403" r:id="rId28"/>
    <p:sldId id="1415" r:id="rId29"/>
    <p:sldId id="1356" r:id="rId30"/>
    <p:sldId id="1417" r:id="rId31"/>
    <p:sldId id="1418" r:id="rId32"/>
    <p:sldId id="1419" r:id="rId33"/>
    <p:sldId id="1420" r:id="rId34"/>
    <p:sldId id="1421" r:id="rId35"/>
    <p:sldId id="1422" r:id="rId36"/>
    <p:sldId id="1423" r:id="rId37"/>
    <p:sldId id="1424" r:id="rId38"/>
    <p:sldId id="1425" r:id="rId39"/>
    <p:sldId id="1426" r:id="rId40"/>
    <p:sldId id="1427" r:id="rId41"/>
    <p:sldId id="1428" r:id="rId42"/>
    <p:sldId id="1429" r:id="rId43"/>
    <p:sldId id="1430" r:id="rId44"/>
    <p:sldId id="1431" r:id="rId45"/>
    <p:sldId id="1432" r:id="rId46"/>
    <p:sldId id="1433" r:id="rId47"/>
    <p:sldId id="1434" r:id="rId48"/>
    <p:sldId id="1435" r:id="rId49"/>
    <p:sldId id="1436" r:id="rId50"/>
    <p:sldId id="1437" r:id="rId51"/>
    <p:sldId id="1408" r:id="rId52"/>
    <p:sldId id="1409" r:id="rId53"/>
    <p:sldId id="1410" r:id="rId54"/>
    <p:sldId id="1411" r:id="rId55"/>
    <p:sldId id="1438" r:id="rId56"/>
    <p:sldId id="1439" r:id="rId57"/>
  </p:sldIdLst>
  <p:sldSz cx="9144000" cy="6858000" type="screen4x3"/>
  <p:notesSz cx="6888163" cy="9623425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9D3"/>
    <a:srgbClr val="DDDFDC"/>
    <a:srgbClr val="E2E7E7"/>
    <a:srgbClr val="68637B"/>
    <a:srgbClr val="C54E4E"/>
    <a:srgbClr val="BF9E89"/>
    <a:srgbClr val="C00000"/>
    <a:srgbClr val="002060"/>
    <a:srgbClr val="0033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36" autoAdjust="0"/>
    <p:restoredTop sz="98207" autoAdjust="0"/>
  </p:normalViewPr>
  <p:slideViewPr>
    <p:cSldViewPr>
      <p:cViewPr>
        <p:scale>
          <a:sx n="94" d="100"/>
          <a:sy n="94" d="100"/>
        </p:scale>
        <p:origin x="-102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1.xml"/><Relationship Id="rId2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N° of publication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strRef>
              <c:f>Foglio1!$A$2:$A$6</c:f>
              <c:strCache>
                <c:ptCount val="5"/>
                <c:pt idx="0">
                  <c:v>1966-1976</c:v>
                </c:pt>
                <c:pt idx="1">
                  <c:v>1976-1986</c:v>
                </c:pt>
                <c:pt idx="2">
                  <c:v>1986-1996</c:v>
                </c:pt>
                <c:pt idx="3">
                  <c:v>1996-2006</c:v>
                </c:pt>
                <c:pt idx="4">
                  <c:v>2006-2016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3.0</c:v>
                </c:pt>
                <c:pt idx="1">
                  <c:v>20.0</c:v>
                </c:pt>
                <c:pt idx="2">
                  <c:v>4.0</c:v>
                </c:pt>
                <c:pt idx="3">
                  <c:v>341.0</c:v>
                </c:pt>
                <c:pt idx="4">
                  <c:v>1902.0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Colonna1</c:v>
                </c:pt>
              </c:strCache>
            </c:strRef>
          </c:tx>
          <c:invertIfNegative val="0"/>
          <c:cat>
            <c:strRef>
              <c:f>Foglio1!$A$2:$A$6</c:f>
              <c:strCache>
                <c:ptCount val="5"/>
                <c:pt idx="0">
                  <c:v>1966-1976</c:v>
                </c:pt>
                <c:pt idx="1">
                  <c:v>1976-1986</c:v>
                </c:pt>
                <c:pt idx="2">
                  <c:v>1986-1996</c:v>
                </c:pt>
                <c:pt idx="3">
                  <c:v>1996-2006</c:v>
                </c:pt>
                <c:pt idx="4">
                  <c:v>2006-2016</c:v>
                </c:pt>
              </c:strCache>
            </c:strRef>
          </c:cat>
          <c:val>
            <c:numRef>
              <c:f>Foglio1!$C$2:$C$6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Serie 3</c:v>
                </c:pt>
              </c:strCache>
            </c:strRef>
          </c:tx>
          <c:invertIfNegative val="0"/>
          <c:cat>
            <c:strRef>
              <c:f>Foglio1!$A$2:$A$6</c:f>
              <c:strCache>
                <c:ptCount val="5"/>
                <c:pt idx="0">
                  <c:v>1966-1976</c:v>
                </c:pt>
                <c:pt idx="1">
                  <c:v>1976-1986</c:v>
                </c:pt>
                <c:pt idx="2">
                  <c:v>1986-1996</c:v>
                </c:pt>
                <c:pt idx="3">
                  <c:v>1996-2006</c:v>
                </c:pt>
                <c:pt idx="4">
                  <c:v>2006-2016</c:v>
                </c:pt>
              </c:strCache>
            </c:strRef>
          </c:cat>
          <c:val>
            <c:numRef>
              <c:f>Foglio1!$D$2:$D$6</c:f>
              <c:numCache>
                <c:formatCode>General</c:formatCode>
                <c:ptCount val="5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2219112"/>
        <c:axId val="-2061598008"/>
      </c:barChart>
      <c:catAx>
        <c:axId val="-2062219112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1598008"/>
        <c:crosses val="autoZero"/>
        <c:auto val="1"/>
        <c:lblAlgn val="ctr"/>
        <c:lblOffset val="100"/>
        <c:noMultiLvlLbl val="0"/>
      </c:catAx>
      <c:valAx>
        <c:axId val="-2061598008"/>
        <c:scaling>
          <c:orientation val="minMax"/>
        </c:scaling>
        <c:delete val="0"/>
        <c:axPos val="l"/>
        <c:majorGridlines>
          <c:spPr>
            <a:ln w="28575" cmpd="sng">
              <a:noFill/>
              <a:prstDash val="dashDot"/>
            </a:ln>
          </c:spPr>
        </c:majorGridlines>
        <c:numFmt formatCode="General" sourceLinked="1"/>
        <c:majorTickMark val="out"/>
        <c:minorTickMark val="none"/>
        <c:tickLblPos val="nextTo"/>
        <c:crossAx val="-2062219112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/>
      <c:overlay val="0"/>
    </c:legend>
    <c:plotVisOnly val="1"/>
    <c:dispBlanksAs val="gap"/>
    <c:showDLblsOverMax val="0"/>
  </c:chart>
  <c:spPr>
    <a:noFill/>
    <a:ln w="19050" cmpd="sng">
      <a:solidFill>
        <a:srgbClr val="FF0000"/>
      </a:solidFill>
      <a:prstDash val="dashDot"/>
    </a:ln>
  </c:spPr>
  <c:txPr>
    <a:bodyPr/>
    <a:lstStyle/>
    <a:p>
      <a:pPr>
        <a:defRPr sz="1400">
          <a:latin typeface="Times New Roman"/>
        </a:defRPr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>
              <a:defRPr sz="1200" b="0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 b="0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>
              <a:defRPr sz="1200" b="0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 b="0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46AF26F6-09D4-44FD-B80D-08781F9AF64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923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72000"/>
            <a:ext cx="502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B38BB6CC-A66B-451B-908B-929FCBAA036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046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fertilità </a:t>
            </a:r>
            <a:r>
              <a:rPr lang="it-IT" smtClean="0"/>
              <a:t>e gravidanza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BB6CC-A66B-451B-908B-929FCBAA0365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551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Pregnancy after BC seems to have even a protective effect on risk of death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consissting</a:t>
            </a:r>
            <a:r>
              <a:rPr lang="en-US" baseline="0" dirty="0" smtClean="0"/>
              <a:t> of 41% of risk reduction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about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Estrogen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receptors</a:t>
            </a:r>
            <a:r>
              <a:rPr lang="it-IT" baseline="0" dirty="0" smtClean="0"/>
              <a:t>?</a:t>
            </a:r>
          </a:p>
          <a:p>
            <a:r>
              <a:rPr lang="it-IT" baseline="0" dirty="0" smtClean="0"/>
              <a:t>In </a:t>
            </a:r>
            <a:r>
              <a:rPr lang="it-IT" baseline="0" dirty="0" err="1" smtClean="0"/>
              <a:t>this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study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among</a:t>
            </a:r>
            <a:r>
              <a:rPr lang="it-IT" baseline="0" dirty="0" smtClean="0"/>
              <a:t> 333 </a:t>
            </a:r>
            <a:r>
              <a:rPr lang="it-IT" baseline="0" dirty="0" err="1" smtClean="0"/>
              <a:t>cases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BB6CC-A66B-451B-908B-929FCBAA0365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18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With </a:t>
            </a:r>
            <a:r>
              <a:rPr lang="en-US" baseline="0" dirty="0" smtClean="0"/>
              <a:t> a median age of 31 years and the same distribution of main prognostic factors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DFS was similar in patients having a pregnancy after tumor and others both in ER+ disease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And in</a:t>
            </a:r>
            <a:r>
              <a:rPr lang="en-US" baseline="0" dirty="0" smtClean="0"/>
              <a:t> ER-disease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With an OS higher in patients who had</a:t>
            </a:r>
            <a:r>
              <a:rPr lang="en-US" baseline="0" dirty="0" smtClean="0"/>
              <a:t> pregnancy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Secondary we</a:t>
            </a:r>
            <a:r>
              <a:rPr lang="en-US" baseline="0" dirty="0" smtClean="0"/>
              <a:t> will discuss about fertility preservation in BC patients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About 1-4 % of female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population has POF and 17.000 of cases are chemotherapy induced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253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517DF7-D55B-6840-A479-A865E9C1742D}" type="slidenum">
              <a:rPr lang="it-IT" sz="1200" b="0"/>
              <a:pPr/>
              <a:t>19</a:t>
            </a:fld>
            <a:endParaRPr lang="it-IT" sz="1200"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5C1B4C-72FF-264C-8875-9B8EDC4644CB}" type="slidenum">
              <a:rPr lang="it-IT" sz="1200" b="0"/>
              <a:pPr/>
              <a:t>21</a:t>
            </a:fld>
            <a:endParaRPr lang="it-IT" sz="1200" b="0"/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857832" y="783575"/>
            <a:ext cx="4981162" cy="391787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348" tIns="47174" rIns="94348" bIns="47174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3700">
              <a:latin typeface="Times New Roman" charset="0"/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body"/>
          </p:nvPr>
        </p:nvSpPr>
        <p:spPr>
          <a:xfrm>
            <a:off x="669683" y="4963750"/>
            <a:ext cx="5354271" cy="4698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And it depends on the primary disease, on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age and drug family and doses.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298839-88FA-A645-8D8D-E6C10E0DF9D9}" type="slidenum">
              <a:rPr lang="it-IT" sz="1200" b="0"/>
              <a:pPr/>
              <a:t>22</a:t>
            </a:fld>
            <a:endParaRPr lang="it-IT" sz="1200" b="0"/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857832" y="783575"/>
            <a:ext cx="4981162" cy="391787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348" tIns="47174" rIns="94348" bIns="47174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3700">
              <a:latin typeface="Times New Roman" charset="0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69683" y="4963750"/>
            <a:ext cx="5354271" cy="4698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Drugs most frequently used for breast cancer are heavily </a:t>
            </a:r>
            <a:r>
              <a:rPr lang="en-US" dirty="0" err="1" smtClean="0">
                <a:latin typeface="Arial" charset="0"/>
                <a:ea typeface="ＭＳ Ｐゴシック" charset="0"/>
              </a:rPr>
              <a:t>gonadotoxic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BC represents one of the most frequent </a:t>
            </a:r>
            <a:r>
              <a:rPr lang="en-US" dirty="0" err="1" smtClean="0">
                <a:latin typeface="Arial" charset="0"/>
                <a:ea typeface="ＭＳ Ｐゴシック" charset="0"/>
              </a:rPr>
              <a:t>neoplasia</a:t>
            </a:r>
            <a:r>
              <a:rPr lang="en-US" dirty="0" smtClean="0">
                <a:latin typeface="Arial" charset="0"/>
                <a:ea typeface="ＭＳ Ｐゴシック" charset="0"/>
              </a:rPr>
              <a:t> among female population worldwide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843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A0A33D-DFF8-014A-B100-B985D5E892EC}" type="slidenum">
              <a:rPr lang="it-IT" sz="1200" b="0"/>
              <a:pPr/>
              <a:t>2</a:t>
            </a:fld>
            <a:endParaRPr lang="it-IT" sz="1200" b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And of follicular reserve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3072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5677AC-E7EC-0D4D-8A4D-6CD584315968}" type="slidenum">
              <a:rPr lang="it-IT" sz="1200" b="0"/>
              <a:pPr/>
              <a:t>25</a:t>
            </a:fld>
            <a:endParaRPr lang="it-IT" sz="1200" b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Secondary we</a:t>
            </a:r>
            <a:r>
              <a:rPr lang="en-US" baseline="0" dirty="0" smtClean="0"/>
              <a:t> will discuss about fertility preservation in BC patients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A01E0F-ACD0-2047-9665-3516E074DD11}" type="slidenum">
              <a:rPr lang="it-IT" sz="1200" b="0"/>
              <a:pPr/>
              <a:t>29</a:t>
            </a:fld>
            <a:endParaRPr lang="it-IT" sz="1200" b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These are all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the strategies available for fertility preservations in BC and embryo cryopreservation is still the unique standard procedure with a success rate of about 40%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904003" y="9141715"/>
            <a:ext cx="2984160" cy="48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54B086-917E-4206-890C-CA857471C9ED}" type="slidenum">
              <a:rPr lang="de-CH" sz="1200" b="0">
                <a:solidFill>
                  <a:srgbClr val="000000"/>
                </a:solidFill>
              </a:rPr>
              <a:pPr algn="r"/>
              <a:t>31</a:t>
            </a:fld>
            <a:endParaRPr lang="de-CH" sz="1200" b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And even if as previously reported, the </a:t>
            </a:r>
            <a:r>
              <a:rPr lang="en-GB" dirty="0" err="1" smtClean="0"/>
              <a:t>preseration</a:t>
            </a:r>
            <a:r>
              <a:rPr lang="en-GB" dirty="0" smtClean="0"/>
              <a:t> of embryos </a:t>
            </a:r>
            <a:r>
              <a:rPr lang="en-GB" dirty="0" err="1" smtClean="0"/>
              <a:t>semms</a:t>
            </a:r>
            <a:r>
              <a:rPr lang="en-GB" dirty="0" smtClean="0"/>
              <a:t> to be more effective in case of absence of a partner</a:t>
            </a:r>
            <a:r>
              <a:rPr lang="en-GB" baseline="0" dirty="0" smtClean="0"/>
              <a:t> oocyte storage could be a valid choice with a 30% of success rate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904003" y="9141715"/>
            <a:ext cx="2984160" cy="48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E9C7E64-E6D7-4F96-8E92-AB114362F226}" type="slidenum">
              <a:rPr lang="de-CH" sz="1200" b="0">
                <a:solidFill>
                  <a:srgbClr val="000000"/>
                </a:solidFill>
              </a:rPr>
              <a:pPr algn="r"/>
              <a:t>32</a:t>
            </a:fld>
            <a:endParaRPr lang="de-CH" sz="1200" b="0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It needs the use of Gonadotropin</a:t>
            </a:r>
            <a:r>
              <a:rPr lang="en-GB" baseline="0" dirty="0" smtClean="0"/>
              <a:t> administration ad oocyte pick-up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5966" y="9143254"/>
            <a:ext cx="2972683" cy="45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456861D-41B4-4EE9-A466-AA505D2D9772}" type="slidenum">
              <a:rPr lang="it-IT" sz="1200" b="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pPr algn="r">
                <a:defRPr/>
              </a:pPr>
              <a:t>33</a:t>
            </a:fld>
            <a:endParaRPr lang="it-IT" sz="1200" b="0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4" y="4573936"/>
            <a:ext cx="5028802" cy="434154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6" rIns="91433" bIns="4571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174006-9EE3-474D-A423-F2F07FF96D50}" type="slidenum">
              <a:rPr lang="it-IT" sz="1200" b="0"/>
              <a:pPr/>
              <a:t>35</a:t>
            </a:fld>
            <a:endParaRPr lang="it-IT" sz="1200" b="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1CB0C0-76CE-B844-8096-D29C3D5BB536}" type="slidenum">
              <a:rPr lang="it-IT" sz="1200" b="0"/>
              <a:pPr/>
              <a:t>36</a:t>
            </a:fld>
            <a:endParaRPr lang="it-IT" sz="1200" b="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Totally 40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 criteri di </a:t>
            </a:r>
            <a:r>
              <a:rPr lang="it-IT" dirty="0" err="1" smtClean="0"/>
              <a:t>edinburgo</a:t>
            </a:r>
            <a:r>
              <a:rPr lang="it-IT" dirty="0" smtClean="0"/>
              <a:t> nascono dalla necessità di selezionare accuratamente le pazienti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BB6CC-A66B-451B-908B-929FCBAA0365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025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1CB0C0-76CE-B844-8096-D29C3D5BB536}" type="slidenum">
              <a:rPr lang="it-IT" sz="1200" b="0"/>
              <a:pPr/>
              <a:t>40</a:t>
            </a:fld>
            <a:endParaRPr lang="it-IT" sz="1200" b="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Since the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number of elderly </a:t>
            </a:r>
            <a:r>
              <a:rPr lang="en-US" baseline="0" dirty="0" err="1" smtClean="0">
                <a:latin typeface="Arial" charset="0"/>
                <a:ea typeface="ＭＳ Ｐゴシック" charset="0"/>
              </a:rPr>
              <a:t>primigravidas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</a:rPr>
              <a:t>rised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in the last decades, such as only 11% of babies are born from women younger than 25 years, this topic is </a:t>
            </a:r>
            <a:r>
              <a:rPr lang="en-US" baseline="0" dirty="0" err="1" smtClean="0">
                <a:latin typeface="Arial" charset="0"/>
                <a:ea typeface="ＭＳ Ｐゴシック" charset="0"/>
              </a:rPr>
              <a:t>abstolutely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actual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048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1D2EEE-DB2B-9E44-B547-C44CA85AA960}" type="slidenum">
              <a:rPr lang="it-IT" sz="1200" b="0"/>
              <a:pPr/>
              <a:t>3</a:t>
            </a:fld>
            <a:endParaRPr lang="it-IT" sz="1200" b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1CB0C0-76CE-B844-8096-D29C3D5BB536}" type="slidenum">
              <a:rPr lang="it-IT" sz="1200" b="0"/>
              <a:pPr/>
              <a:t>41</a:t>
            </a:fld>
            <a:endParaRPr lang="it-IT" sz="1200" b="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rPr>
              <a:t>Two clinical studies indicated ovarian metastases in breast cancer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rPr>
              <a:t>patients, although the study with the largest population reported a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rPr>
              <a:t>very low percentage. However, results from autopsy studies suggested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rPr>
              <a:t>that ovarian metastases are fairly common in advanced breast cancer.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rPr>
              <a:t>As no explicit information on BRCA testing was reported in the clinical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rPr>
              <a:t>and autopsy studies, it remains unclear whether BRCA patients were</a:t>
            </a:r>
          </a:p>
          <a:p>
            <a:r>
              <a:rPr lang="en-US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rPr>
              <a:t>part of the studies.</a:t>
            </a:r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323F36-55CA-7444-8900-BD940A745953}" type="slidenum">
              <a:rPr lang="it-IT" sz="1200" b="0"/>
              <a:pPr/>
              <a:t>42</a:t>
            </a:fld>
            <a:endParaRPr lang="it-IT" sz="12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chemotherapy-</a:t>
            </a:r>
            <a:r>
              <a:rPr lang="it-IT" sz="1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induced</a:t>
            </a:r>
            <a:r>
              <a:rPr lang="it-IT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gonadotoxicity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consist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on the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cytotoxic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effect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with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destruction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of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follicles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determining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lower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estrogen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levels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resulting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in an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accelerated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recruitment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of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follicles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, due to FSH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stimulation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thus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inducing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dramatic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destruction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of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ovarian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200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reserve</a:t>
            </a:r>
            <a:r>
              <a:rPr lang="it-IT" sz="1200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983C67-7771-B048-AFFA-6A2B18EFF26D}" type="slidenum">
              <a:rPr lang="it-IT" sz="1200" b="0"/>
              <a:pPr/>
              <a:t>43</a:t>
            </a:fld>
            <a:endParaRPr lang="it-IT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  <a:ea typeface="ＭＳ Ｐゴシック" charset="0"/>
              </a:rPr>
              <a:t>GNRHa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</a:rPr>
              <a:t>coul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stop this accelerated follicular recruitment, however, data about its efficacy are controversial. Two </a:t>
            </a:r>
            <a:r>
              <a:rPr lang="en-US" baseline="0" dirty="0" err="1" smtClean="0">
                <a:latin typeface="Arial" charset="0"/>
                <a:ea typeface="ＭＳ Ｐゴシック" charset="0"/>
              </a:rPr>
              <a:t>rtecent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</a:rPr>
              <a:t>stuidies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reported no benefits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C6757B-B914-EF46-AB19-CABCBE2D8818}" type="slidenum">
              <a:rPr lang="it-IT" sz="1200" b="0"/>
              <a:pPr/>
              <a:t>44</a:t>
            </a:fld>
            <a:endParaRPr lang="it-IT" sz="1200" b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C6757B-B914-EF46-AB19-CABCBE2D8818}" type="slidenum">
              <a:rPr lang="it-IT" sz="1200" b="0"/>
              <a:pPr/>
              <a:t>45</a:t>
            </a:fld>
            <a:endParaRPr lang="it-IT" sz="1200" b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Moreover</a:t>
            </a:r>
            <a:r>
              <a:rPr lang="it-IT" dirty="0" smtClean="0"/>
              <a:t> Moore et al </a:t>
            </a:r>
            <a:r>
              <a:rPr lang="it-IT" dirty="0" err="1" smtClean="0"/>
              <a:t>suggested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effect</a:t>
            </a:r>
            <a:r>
              <a:rPr lang="it-IT" baseline="0" dirty="0" smtClean="0"/>
              <a:t> on </a:t>
            </a:r>
            <a:r>
              <a:rPr lang="it-IT" baseline="0" dirty="0" err="1" smtClean="0"/>
              <a:t>survival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determined</a:t>
            </a:r>
            <a:r>
              <a:rPr lang="it-IT" baseline="0" dirty="0" smtClean="0"/>
              <a:t> by the use of </a:t>
            </a:r>
            <a:r>
              <a:rPr lang="it-IT" baseline="0" dirty="0" err="1" smtClean="0"/>
              <a:t>goserelin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during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chemotherapy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BB6CC-A66B-451B-908B-929FCBAA0365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927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53D102-FF65-8346-B0AE-A001DFBFCA12}" type="slidenum">
              <a:rPr lang="it-IT" sz="1200" b="0"/>
              <a:pPr/>
              <a:t>48</a:t>
            </a:fld>
            <a:endParaRPr lang="it-IT" sz="1200" b="0"/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857832" y="783575"/>
            <a:ext cx="4981162" cy="391787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348" tIns="47174" rIns="94348" bIns="47174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3700">
              <a:latin typeface="Times New Roman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69683" y="4963750"/>
            <a:ext cx="5354271" cy="4698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Even if this </a:t>
            </a:r>
            <a:r>
              <a:rPr lang="en-US" dirty="0" err="1" smtClean="0">
                <a:latin typeface="Arial" charset="0"/>
                <a:ea typeface="ＭＳ Ｐゴシック" charset="0"/>
              </a:rPr>
              <a:t>metaìanalysis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published by del </a:t>
            </a:r>
            <a:r>
              <a:rPr lang="en-US" baseline="0" dirty="0" err="1" smtClean="0">
                <a:latin typeface="Arial" charset="0"/>
                <a:ea typeface="ＭＳ Ｐゴシック" charset="0"/>
              </a:rPr>
              <a:t>Mastro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Shows that temporary ovarian suppression reduces the risk of chemotherapy-induced POF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6576" indent="-294837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9347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1086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22825" indent="-235869"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94564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6303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38042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9781" indent="-23586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53D102-FF65-8346-B0AE-A001DFBFCA12}" type="slidenum">
              <a:rPr lang="it-IT" sz="1200" b="0"/>
              <a:pPr/>
              <a:t>49</a:t>
            </a:fld>
            <a:endParaRPr lang="it-IT" sz="1200" b="0"/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857832" y="783575"/>
            <a:ext cx="4981162" cy="391787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348" tIns="47174" rIns="94348" bIns="47174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3700">
              <a:latin typeface="Times New Roman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69683" y="4963750"/>
            <a:ext cx="5354271" cy="4698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However, in clinical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practice, the use of these agents remain undefined.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Secondary we</a:t>
            </a:r>
            <a:r>
              <a:rPr lang="en-US" baseline="0" dirty="0" smtClean="0"/>
              <a:t> will discuss about fertility preservation in BC patients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 </a:t>
            </a:r>
            <a:r>
              <a:rPr lang="it-IT" dirty="0" err="1" smtClean="0"/>
              <a:t>even</a:t>
            </a:r>
            <a:r>
              <a:rPr lang="it-IT" dirty="0" smtClean="0"/>
              <a:t> </a:t>
            </a:r>
            <a:r>
              <a:rPr lang="it-IT" dirty="0" err="1" smtClean="0"/>
              <a:t>if</a:t>
            </a:r>
            <a:r>
              <a:rPr lang="it-IT" dirty="0" smtClean="0"/>
              <a:t> 30-50% of </a:t>
            </a:r>
            <a:r>
              <a:rPr lang="it-IT" dirty="0" err="1" smtClean="0"/>
              <a:t>women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pregnancy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only</a:t>
            </a:r>
            <a:r>
              <a:rPr lang="it-IT" baseline="0" dirty="0" smtClean="0"/>
              <a:t> 4-7 %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BB6CC-A66B-451B-908B-929FCBAA0365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864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Moreover</a:t>
            </a:r>
            <a:r>
              <a:rPr lang="it-IT" dirty="0" smtClean="0"/>
              <a:t>,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know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not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tumors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same</a:t>
            </a:r>
            <a:r>
              <a:rPr lang="it-IT" baseline="0" dirty="0" smtClean="0"/>
              <a:t> impact on </a:t>
            </a:r>
            <a:r>
              <a:rPr lang="it-IT" baseline="0" dirty="0" err="1" smtClean="0"/>
              <a:t>fertility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depending</a:t>
            </a:r>
            <a:r>
              <a:rPr lang="it-IT" baseline="0" dirty="0" smtClean="0"/>
              <a:t> on </a:t>
            </a:r>
            <a:r>
              <a:rPr lang="it-IT" baseline="0" dirty="0" err="1" smtClean="0"/>
              <a:t>different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treatments</a:t>
            </a:r>
            <a:r>
              <a:rPr lang="it-IT" baseline="0" dirty="0" smtClean="0"/>
              <a:t>.</a:t>
            </a:r>
          </a:p>
          <a:p>
            <a:r>
              <a:rPr lang="it-IT" baseline="0" dirty="0" smtClean="0"/>
              <a:t>And </a:t>
            </a:r>
            <a:r>
              <a:rPr lang="it-IT" baseline="0" dirty="0" err="1" smtClean="0"/>
              <a:t>breast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cancer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presented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one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lower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pregnancy</a:t>
            </a:r>
            <a:r>
              <a:rPr lang="it-IT" baseline="0" dirty="0" smtClean="0"/>
              <a:t> rate.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BB6CC-A66B-451B-908B-929FCBAA0365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793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In this </a:t>
            </a:r>
            <a:r>
              <a:rPr lang="en-US" dirty="0" err="1" smtClean="0"/>
              <a:t>italian</a:t>
            </a:r>
            <a:r>
              <a:rPr lang="en-US" dirty="0" smtClean="0"/>
              <a:t> survey involving 180 oncologists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It was shown that most the physician think that pregnancy</a:t>
            </a:r>
            <a:r>
              <a:rPr lang="en-US" baseline="0" dirty="0" smtClean="0"/>
              <a:t> after breast cancer could consist in a worse prognosis in term of recurrence rate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684213"/>
            <a:ext cx="4878387" cy="3659187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73588"/>
            <a:ext cx="5029200" cy="4341812"/>
          </a:xfrm>
          <a:noFill/>
          <a:ln/>
        </p:spPr>
        <p:txBody>
          <a:bodyPr lIns="91433" tIns="45716" rIns="91433" bIns="45716"/>
          <a:lstStyle/>
          <a:p>
            <a:r>
              <a:rPr lang="en-US" dirty="0" smtClean="0"/>
              <a:t>However, in this </a:t>
            </a:r>
            <a:r>
              <a:rPr lang="en-US" dirty="0" err="1" smtClean="0"/>
              <a:t>metanalysis</a:t>
            </a:r>
            <a:r>
              <a:rPr lang="en-US" dirty="0" smtClean="0"/>
              <a:t> on</a:t>
            </a:r>
            <a:r>
              <a:rPr lang="en-US" baseline="0" dirty="0" smtClean="0"/>
              <a:t> 14 studies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2/12/2006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63921-4D0A-764F-B473-ECA7A9C59AD9}" type="slidenum">
              <a:rPr lang="x-none" smtClean="0"/>
              <a:pPr>
                <a:defRPr/>
              </a:pPr>
              <a:t>‹n.›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5400000">
            <a:off x="4229100" y="1948399"/>
            <a:ext cx="68580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A137E77-9067-49F9-8171-51B54E547A8F}" type="slidenum">
              <a:rPr lang="it-IT" smtClean="0"/>
              <a:pPr>
                <a:defRPr/>
              </a:pPr>
              <a:t>‹n.›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Foglio_di_lavoro_di_Excel_97_-_20041.xls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4" Type="http://schemas.openxmlformats.org/officeDocument/2006/relationships/hyperlink" Target="http://www.elsevier.com/locate/issn/00150282" TargetMode="External"/><Relationship Id="rId5" Type="http://schemas.openxmlformats.org/officeDocument/2006/relationships/image" Target="../media/image58.png"/><Relationship Id="rId6" Type="http://schemas.openxmlformats.org/officeDocument/2006/relationships/image" Target="../media/image59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chart" Target="../charts/chart1.xm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3.emf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Relationship Id="rId3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emf"/><Relationship Id="rId6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-27384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>
                <a:latin typeface="Times New Roman"/>
                <a:cs typeface="Times New Roman"/>
              </a:rPr>
              <a:t>Fertilità e gravidanza dopo cancro della mammella: una realtà?</a:t>
            </a:r>
          </a:p>
        </p:txBody>
      </p:sp>
      <p:pic>
        <p:nvPicPr>
          <p:cNvPr id="7" name="Immagine 2" descr="logo-la-sapienz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661248"/>
            <a:ext cx="155953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4176464" y="457357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 dott. </a:t>
            </a:r>
            <a:r>
              <a:rPr lang="it-IT" dirty="0" err="1" smtClean="0">
                <a:latin typeface="Times New Roman"/>
                <a:cs typeface="Times New Roman"/>
              </a:rPr>
              <a:t>ssa</a:t>
            </a:r>
            <a:r>
              <a:rPr lang="it-IT" dirty="0" smtClean="0">
                <a:latin typeface="Times New Roman"/>
                <a:cs typeface="Times New Roman"/>
              </a:rPr>
              <a:t> Federica </a:t>
            </a:r>
            <a:r>
              <a:rPr lang="it-IT" dirty="0" err="1">
                <a:latin typeface="Times New Roman"/>
                <a:cs typeface="Times New Roman"/>
              </a:rPr>
              <a:t>Tomao</a:t>
            </a:r>
            <a:r>
              <a:rPr lang="it-IT" dirty="0">
                <a:latin typeface="Times New Roman"/>
                <a:cs typeface="Times New Roman"/>
              </a:rPr>
              <a:t>, MD, </a:t>
            </a:r>
            <a:r>
              <a:rPr lang="it-IT" dirty="0" err="1" smtClean="0">
                <a:latin typeface="Times New Roman"/>
                <a:cs typeface="Times New Roman"/>
              </a:rPr>
              <a:t>PhD</a:t>
            </a:r>
            <a:endParaRPr lang="it-IT" dirty="0" smtClean="0">
              <a:latin typeface="Times New Roman"/>
              <a:cs typeface="Times New Roman"/>
            </a:endParaRPr>
          </a:p>
          <a:p>
            <a:endParaRPr lang="it-IT" dirty="0">
              <a:latin typeface="Times New Roman"/>
              <a:cs typeface="Times New Roman"/>
            </a:endParaRPr>
          </a:p>
          <a:p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355976" y="4933617"/>
            <a:ext cx="4283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“</a:t>
            </a:r>
            <a:r>
              <a:rPr lang="it-IT" dirty="0" err="1">
                <a:latin typeface="Times New Roman"/>
                <a:cs typeface="Times New Roman"/>
              </a:rPr>
              <a:t>University</a:t>
            </a:r>
            <a:r>
              <a:rPr lang="it-IT" dirty="0">
                <a:latin typeface="Times New Roman"/>
                <a:cs typeface="Times New Roman"/>
              </a:rPr>
              <a:t> of Rome Sapienza</a:t>
            </a:r>
            <a:r>
              <a:rPr lang="it-IT" dirty="0" smtClean="0">
                <a:latin typeface="Times New Roman"/>
                <a:cs typeface="Times New Roman"/>
              </a:rPr>
              <a:t>”</a:t>
            </a:r>
          </a:p>
        </p:txBody>
      </p:sp>
      <p:pic>
        <p:nvPicPr>
          <p:cNvPr id="11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200408" cy="204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556792"/>
            <a:ext cx="359264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88925" y="381000"/>
            <a:ext cx="62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u="sng">
              <a:latin typeface="Times New Roman"/>
              <a:cs typeface="Times New Roman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117725" y="23526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106363" y="188913"/>
            <a:ext cx="90376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 smtClean="0">
                <a:latin typeface="Times New Roman"/>
                <a:cs typeface="Times New Roman"/>
              </a:rPr>
              <a:t>Safety: meta-analysis  </a:t>
            </a:r>
            <a:endParaRPr lang="en-GB" sz="3600" dirty="0">
              <a:latin typeface="Times New Roman"/>
              <a:cs typeface="Times New Roman"/>
            </a:endParaRPr>
          </a:p>
        </p:txBody>
      </p:sp>
      <p:pic>
        <p:nvPicPr>
          <p:cNvPr id="2" name="Immagine 1" descr="Schermata 2015-05-01 alle 20.01.4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2224" r="26446" b="39091"/>
          <a:stretch/>
        </p:blipFill>
        <p:spPr>
          <a:xfrm>
            <a:off x="1043608" y="908720"/>
            <a:ext cx="7129470" cy="243438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699792" y="3573016"/>
            <a:ext cx="51125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0" dirty="0" smtClean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-14 </a:t>
            </a:r>
            <a:r>
              <a:rPr lang="en-US" sz="2400" b="0" dirty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studies</a:t>
            </a:r>
          </a:p>
          <a:p>
            <a:pPr algn="l"/>
            <a:r>
              <a:rPr lang="en-US" sz="2400" b="0" dirty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	</a:t>
            </a:r>
            <a:r>
              <a:rPr lang="en-US" sz="1800" b="0" dirty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7 case control studies</a:t>
            </a:r>
          </a:p>
          <a:p>
            <a:pPr algn="l"/>
            <a:r>
              <a:rPr lang="en-US" sz="1800" b="0" dirty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	4 population based studies</a:t>
            </a:r>
          </a:p>
          <a:p>
            <a:pPr algn="l"/>
            <a:r>
              <a:rPr lang="en-US" sz="1800" b="0" dirty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	3 hospital based </a:t>
            </a:r>
            <a:r>
              <a:rPr lang="en-US" sz="1800" b="0" dirty="0" smtClean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studies</a:t>
            </a:r>
            <a:endParaRPr lang="en-US" sz="2400" b="0" dirty="0">
              <a:solidFill>
                <a:srgbClr val="000000"/>
              </a:solidFill>
              <a:latin typeface="Times New Roman"/>
              <a:ea typeface="Verdana" pitchFamily="34" charset="0"/>
              <a:cs typeface="Times New Roman"/>
            </a:endParaRPr>
          </a:p>
          <a:p>
            <a:pPr algn="l"/>
            <a:r>
              <a:rPr lang="en-US" sz="2400" b="0" dirty="0" smtClean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-1244 </a:t>
            </a:r>
            <a:r>
              <a:rPr lang="en-US" sz="2400" b="0" dirty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cases e 18145 controls</a:t>
            </a:r>
          </a:p>
          <a:p>
            <a:pPr algn="l"/>
            <a:r>
              <a:rPr lang="en-US" sz="2400" b="0" dirty="0" smtClean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-Follow</a:t>
            </a:r>
            <a:r>
              <a:rPr lang="en-US" sz="2400" b="0" dirty="0">
                <a:solidFill>
                  <a:srgbClr val="000000"/>
                </a:solidFill>
                <a:latin typeface="Times New Roman"/>
                <a:ea typeface="Verdana" pitchFamily="34" charset="0"/>
                <a:cs typeface="Times New Roman"/>
              </a:rPr>
              <a:t>-up 5-30 years</a:t>
            </a:r>
          </a:p>
          <a:p>
            <a:pPr algn="l"/>
            <a:endParaRPr lang="en-US" sz="2400" b="0" dirty="0">
              <a:solidFill>
                <a:srgbClr val="000000"/>
              </a:solidFill>
              <a:latin typeface="Times New Roman"/>
              <a:ea typeface="Verdana" pitchFamily="34" charset="0"/>
              <a:cs typeface="Times New Roman"/>
            </a:endParaRPr>
          </a:p>
        </p:txBody>
      </p:sp>
      <p:sp>
        <p:nvSpPr>
          <p:cNvPr id="4" name="Parentesi graffa chiusa 3"/>
          <p:cNvSpPr/>
          <p:nvPr/>
        </p:nvSpPr>
        <p:spPr>
          <a:xfrm>
            <a:off x="3131840" y="4005064"/>
            <a:ext cx="360040" cy="936104"/>
          </a:xfrm>
          <a:prstGeom prst="rightBrace">
            <a:avLst/>
          </a:prstGeom>
          <a:ln w="28575" cmpd="sng">
            <a:solidFill>
              <a:srgbClr val="C54E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804248" y="6381328"/>
            <a:ext cx="2315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Azim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HA et al 2011 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117725" y="2532524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64633"/>
            <a:ext cx="7632526" cy="44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1176525" y="1016561"/>
            <a:ext cx="3438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All studies, 41% risk reduction</a:t>
            </a:r>
            <a:endParaRPr lang="en-US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06363" y="188913"/>
            <a:ext cx="90376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Safety: meta-analysis  </a:t>
            </a:r>
            <a:endParaRPr lang="en-GB" sz="3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372200" y="4983559"/>
            <a:ext cx="1872208" cy="46166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804248" y="6381328"/>
            <a:ext cx="2315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Azim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HA et al 2011 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6-11-16 alle 18.12.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19184" r="17695" b="42187"/>
          <a:stretch/>
        </p:blipFill>
        <p:spPr>
          <a:xfrm>
            <a:off x="1102632" y="332656"/>
            <a:ext cx="7272808" cy="2104274"/>
          </a:xfrm>
          <a:prstGeom prst="rect">
            <a:avLst/>
          </a:prstGeom>
        </p:spPr>
      </p:pic>
      <p:pic>
        <p:nvPicPr>
          <p:cNvPr id="3" name="Immagine 2" descr="Schermata 2016-11-20 alle 21.53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t="41591" r="17547" b="18077"/>
          <a:stretch/>
        </p:blipFill>
        <p:spPr>
          <a:xfrm>
            <a:off x="467544" y="2564904"/>
            <a:ext cx="7883138" cy="302433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70584" y="260648"/>
            <a:ext cx="7776864" cy="5328592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228184" y="6381328"/>
            <a:ext cx="2736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Hartman EK et al 2016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55576" y="5734610"/>
            <a:ext cx="763284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baseline="30000" dirty="0" err="1">
                <a:latin typeface="Times New Roman"/>
                <a:cs typeface="Times New Roman"/>
              </a:rPr>
              <a:t>Women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who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became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pregnant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after</a:t>
            </a:r>
            <a:r>
              <a:rPr lang="it-IT" b="0" baseline="30000" dirty="0">
                <a:latin typeface="Times New Roman"/>
                <a:cs typeface="Times New Roman"/>
              </a:rPr>
              <a:t> a </a:t>
            </a:r>
            <a:r>
              <a:rPr lang="it-IT" b="0" baseline="30000" dirty="0" err="1">
                <a:latin typeface="Times New Roman"/>
                <a:cs typeface="Times New Roman"/>
              </a:rPr>
              <a:t>diagnosis</a:t>
            </a:r>
            <a:r>
              <a:rPr lang="it-IT" b="0" baseline="30000" dirty="0">
                <a:latin typeface="Times New Roman"/>
                <a:cs typeface="Times New Roman"/>
              </a:rPr>
              <a:t> of </a:t>
            </a:r>
            <a:r>
              <a:rPr lang="it-IT" b="0" baseline="30000" dirty="0" err="1">
                <a:latin typeface="Times New Roman"/>
                <a:cs typeface="Times New Roman"/>
              </a:rPr>
              <a:t>breast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cancer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had</a:t>
            </a:r>
            <a:r>
              <a:rPr lang="it-IT" b="0" baseline="30000" dirty="0">
                <a:latin typeface="Times New Roman"/>
                <a:cs typeface="Times New Roman"/>
              </a:rPr>
              <a:t> a </a:t>
            </a:r>
            <a:r>
              <a:rPr lang="it-IT" b="0" baseline="30000" dirty="0" err="1">
                <a:latin typeface="Times New Roman"/>
                <a:cs typeface="Times New Roman"/>
              </a:rPr>
              <a:t>significantly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reduced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risk</a:t>
            </a:r>
            <a:r>
              <a:rPr lang="it-IT" b="0" baseline="30000" dirty="0">
                <a:latin typeface="Times New Roman"/>
                <a:cs typeface="Times New Roman"/>
              </a:rPr>
              <a:t> of </a:t>
            </a:r>
            <a:r>
              <a:rPr lang="it-IT" b="0" baseline="30000" dirty="0" err="1">
                <a:latin typeface="Times New Roman"/>
                <a:cs typeface="Times New Roman"/>
              </a:rPr>
              <a:t>death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compared</a:t>
            </a:r>
            <a:r>
              <a:rPr lang="it-IT" b="0" baseline="30000" dirty="0">
                <a:latin typeface="Times New Roman"/>
                <a:cs typeface="Times New Roman"/>
              </a:rPr>
              <a:t> to </a:t>
            </a:r>
            <a:r>
              <a:rPr lang="it-IT" b="0" baseline="30000" dirty="0" err="1">
                <a:latin typeface="Times New Roman"/>
                <a:cs typeface="Times New Roman"/>
              </a:rPr>
              <a:t>those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who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did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not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become</a:t>
            </a:r>
            <a:r>
              <a:rPr lang="it-IT" b="0" baseline="30000" dirty="0">
                <a:latin typeface="Times New Roman"/>
                <a:cs typeface="Times New Roman"/>
              </a:rPr>
              <a:t> </a:t>
            </a:r>
            <a:r>
              <a:rPr lang="it-IT" b="0" baseline="30000" dirty="0" err="1">
                <a:latin typeface="Times New Roman"/>
                <a:cs typeface="Times New Roman"/>
              </a:rPr>
              <a:t>pregnant</a:t>
            </a:r>
            <a:r>
              <a:rPr lang="it-IT" b="0" baseline="30000" dirty="0">
                <a:latin typeface="Times New Roman"/>
                <a:cs typeface="Times New Roman"/>
              </a:rPr>
              <a:t>, </a:t>
            </a:r>
            <a:r>
              <a:rPr lang="it-IT" b="0" baseline="30000" dirty="0" err="1">
                <a:latin typeface="Times New Roman"/>
                <a:cs typeface="Times New Roman"/>
              </a:rPr>
              <a:t>pHR</a:t>
            </a:r>
            <a:r>
              <a:rPr lang="it-IT" b="0" baseline="30000" dirty="0">
                <a:latin typeface="Times New Roman"/>
                <a:cs typeface="Times New Roman"/>
              </a:rPr>
              <a:t> 0.63 (95 % CI 0.51–0.79</a:t>
            </a:r>
            <a:r>
              <a:rPr lang="it-IT" b="0" baseline="30000" dirty="0" smtClean="0">
                <a:latin typeface="Times New Roman"/>
                <a:cs typeface="Times New Roman"/>
              </a:rPr>
              <a:t>) </a:t>
            </a:r>
            <a:r>
              <a:rPr lang="it-IT" i="1" baseline="30000" dirty="0" err="1" smtClean="0">
                <a:latin typeface="Times New Roman"/>
                <a:cs typeface="Times New Roman"/>
              </a:rPr>
              <a:t>p</a:t>
            </a:r>
            <a:r>
              <a:rPr lang="it-IT" i="1" baseline="30000" dirty="0" smtClean="0">
                <a:latin typeface="Times New Roman"/>
                <a:cs typeface="Times New Roman"/>
              </a:rPr>
              <a:t> </a:t>
            </a:r>
            <a:r>
              <a:rPr lang="it-IT" i="1" baseline="30000" dirty="0">
                <a:latin typeface="Times New Roman"/>
                <a:cs typeface="Times New Roman"/>
              </a:rPr>
              <a:t>= </a:t>
            </a:r>
            <a:r>
              <a:rPr lang="it-IT" i="1" baseline="30000" dirty="0" smtClean="0">
                <a:latin typeface="Times New Roman"/>
                <a:cs typeface="Times New Roman"/>
              </a:rPr>
              <a:t>0.02</a:t>
            </a:r>
            <a:r>
              <a:rPr lang="it-IT" b="0" baseline="30000" dirty="0" smtClean="0">
                <a:latin typeface="Times New Roman"/>
                <a:cs typeface="Times New Roman"/>
              </a:rPr>
              <a:t>.</a:t>
            </a:r>
            <a:endParaRPr lang="it-IT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26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06363" y="188913"/>
            <a:ext cx="903763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Safety: </a:t>
            </a:r>
            <a:r>
              <a:rPr lang="en-GB" sz="3200" dirty="0" err="1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lang="en-GB" sz="3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ulticenter</a:t>
            </a:r>
            <a:r>
              <a:rPr lang="en-GB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study in ER+/ER-</a:t>
            </a:r>
            <a:endParaRPr lang="en-GB" sz="3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Immagine 2" descr="Schermata 2015-05-01 alle 20.17.2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11863" r="26276" b="49451"/>
          <a:stretch/>
        </p:blipFill>
        <p:spPr>
          <a:xfrm>
            <a:off x="323528" y="979882"/>
            <a:ext cx="5472608" cy="201707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11560" y="2708920"/>
            <a:ext cx="8496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333 </a:t>
            </a:r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cases with pregnancy after breast cancer</a:t>
            </a:r>
          </a:p>
          <a:p>
            <a:pPr algn="l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874 non pregnant controls  matched for ER, stage, adjuvant treatment, age, year at diagnosis (+ healthy mother effect) </a:t>
            </a:r>
          </a:p>
          <a:p>
            <a:pPr algn="l"/>
            <a:endParaRPr lang="en-US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Primary endpoint:    		DFS ER+ pts.</a:t>
            </a:r>
          </a:p>
          <a:p>
            <a:pPr algn="l"/>
            <a:endParaRPr lang="en-US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Secondary endpoints:         	DFS in ER- pts., OS </a:t>
            </a:r>
          </a:p>
          <a:p>
            <a:pPr algn="l"/>
            <a:endParaRPr lang="en-US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Subgroup analysis:  		DFS according to timing of pregnancy</a:t>
            </a:r>
          </a:p>
          <a:p>
            <a:pPr algn="l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			    	DFS according to breastfeeding </a:t>
            </a:r>
          </a:p>
        </p:txBody>
      </p:sp>
      <p:sp>
        <p:nvSpPr>
          <p:cNvPr id="5" name="Rettangolo 4"/>
          <p:cNvSpPr/>
          <p:nvPr/>
        </p:nvSpPr>
        <p:spPr>
          <a:xfrm>
            <a:off x="6156176" y="1261209"/>
            <a:ext cx="259228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Retrospective, multicenter cohort study (7 Institutions) </a:t>
            </a:r>
          </a:p>
        </p:txBody>
      </p:sp>
      <p:sp>
        <p:nvSpPr>
          <p:cNvPr id="6" name="Ovale 5"/>
          <p:cNvSpPr/>
          <p:nvPr/>
        </p:nvSpPr>
        <p:spPr>
          <a:xfrm>
            <a:off x="6084168" y="1052736"/>
            <a:ext cx="2736304" cy="151216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797172" y="6381328"/>
            <a:ext cx="2329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Azim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HA et al 2013 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6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88925" y="381000"/>
            <a:ext cx="62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sz="2800" u="sng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117725" y="2064643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251520" y="1340768"/>
            <a:ext cx="1512168" cy="46166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499010"/>
              </p:ext>
            </p:extLst>
          </p:nvPr>
        </p:nvGraphicFramePr>
        <p:xfrm>
          <a:off x="467544" y="620688"/>
          <a:ext cx="8352928" cy="484631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751874"/>
                <a:gridCol w="1791690"/>
                <a:gridCol w="180936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Institution/Group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Pregnant cases,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 n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Matched controls, n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Number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333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874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Median age (range)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31 (21-44)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34 (22-48)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Tumor size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 &gt;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 2cm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135 (40.5%)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359 (41%)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Nodal status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Negative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Positive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188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 (57%)</a:t>
                      </a:r>
                    </a:p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144 (43%)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498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 (57%)</a:t>
                      </a:r>
                    </a:p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376 (43%)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Histological grade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1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2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3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unknown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37 (11%)</a:t>
                      </a:r>
                    </a:p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96 (29%)</a:t>
                      </a:r>
                    </a:p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114 (34%)</a:t>
                      </a:r>
                    </a:p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84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 (26%)</a:t>
                      </a:r>
                      <a:endParaRPr lang="en-US" sz="1400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103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 (12%)</a:t>
                      </a:r>
                    </a:p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253 (29%)</a:t>
                      </a:r>
                    </a:p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346 (39%)</a:t>
                      </a:r>
                    </a:p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172 (20%)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ER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 status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Negative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Positive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139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 (42%)</a:t>
                      </a:r>
                    </a:p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194 (58%)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382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 (44%)</a:t>
                      </a:r>
                    </a:p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492 (56%)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Adjuvant chemotherapy received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264 (79%)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714 (82%)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Median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 duration of hormonal therapy in months (range)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60 (6-69)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60 (7-96)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06363" y="-27384"/>
            <a:ext cx="903763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Safety: </a:t>
            </a:r>
            <a:r>
              <a:rPr lang="en-GB" sz="3200" dirty="0" err="1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lang="en-GB" sz="3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ulticenter</a:t>
            </a:r>
            <a:r>
              <a:rPr lang="en-GB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study in ER+/ER-</a:t>
            </a:r>
            <a:endParaRPr lang="en-GB" sz="3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797172" y="6381328"/>
            <a:ext cx="2329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Azim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HA et al 2013 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Ovale 1"/>
          <p:cNvSpPr/>
          <p:nvPr/>
        </p:nvSpPr>
        <p:spPr>
          <a:xfrm>
            <a:off x="5148064" y="1052736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5148064" y="1412776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5004048" y="2564904"/>
            <a:ext cx="10801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5004048" y="4437112"/>
            <a:ext cx="10801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6804248" y="4437112"/>
            <a:ext cx="10801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6804248" y="2564904"/>
            <a:ext cx="10801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7020272" y="1052736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6948264" y="1412776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11560" y="5661248"/>
            <a:ext cx="8064896" cy="369332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Median time to conception: 2.4 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ys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Median 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follow-up from conception: 4.7 </a:t>
            </a:r>
            <a:r>
              <a:rPr lang="en-US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ys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371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88925" y="381000"/>
            <a:ext cx="62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sz="2800" u="sng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117725" y="23526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" y="1038225"/>
            <a:ext cx="70675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06363" y="188913"/>
            <a:ext cx="90376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Safety: DFS in ER+</a:t>
            </a:r>
            <a:endParaRPr lang="en-GB" sz="3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1595" y="3228945"/>
            <a:ext cx="3823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0" dirty="0">
                <a:solidFill>
                  <a:srgbClr val="003366"/>
                </a:solidFill>
                <a:latin typeface="Calibri" pitchFamily="34" charset="0"/>
                <a:cs typeface="Tahoma" pitchFamily="34" charset="0"/>
              </a:rPr>
              <a:t>	HR 0.91 (95%CI 0.67-1.24)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797172" y="6381328"/>
            <a:ext cx="2329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Azim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HA et al 2013 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38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88925" y="381000"/>
            <a:ext cx="62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sz="2800" u="sng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117725" y="23526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7482" y="1051424"/>
            <a:ext cx="695325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496" y="188913"/>
            <a:ext cx="90376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Safety: DFS in ER-</a:t>
            </a:r>
            <a:endParaRPr lang="en-GB" sz="3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1685" y="3228945"/>
            <a:ext cx="2900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0" dirty="0">
                <a:solidFill>
                  <a:srgbClr val="003366"/>
                </a:solidFill>
                <a:latin typeface="Calibri" pitchFamily="34" charset="0"/>
                <a:cs typeface="Tahoma" pitchFamily="34" charset="0"/>
              </a:rPr>
              <a:t>HR 0.75 (95%CI 0.51-1.08)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797172" y="6381328"/>
            <a:ext cx="2329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Azim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HA et al 2013 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38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88925" y="381000"/>
            <a:ext cx="62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sz="2800" u="sng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117725" y="23526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9466" y="1123560"/>
            <a:ext cx="6731000" cy="466090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6363" y="188913"/>
            <a:ext cx="90376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Safety: OS all patients</a:t>
            </a:r>
            <a:endParaRPr lang="en-GB" sz="3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21685" y="3228945"/>
            <a:ext cx="27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b="0" dirty="0">
                <a:latin typeface="Times New Roman"/>
                <a:cs typeface="Times New Roman"/>
              </a:rPr>
              <a:t>HR </a:t>
            </a:r>
            <a:r>
              <a:rPr lang="en-US" sz="1800" b="0" dirty="0" smtClean="0">
                <a:latin typeface="Times New Roman"/>
                <a:cs typeface="Times New Roman"/>
              </a:rPr>
              <a:t>0.72 </a:t>
            </a:r>
            <a:r>
              <a:rPr lang="en-US" sz="1800" b="0" dirty="0">
                <a:latin typeface="Times New Roman"/>
                <a:cs typeface="Times New Roman"/>
              </a:rPr>
              <a:t>(95%CI </a:t>
            </a:r>
            <a:r>
              <a:rPr lang="en-US" sz="1800" b="0" dirty="0" smtClean="0">
                <a:latin typeface="Times New Roman"/>
                <a:cs typeface="Times New Roman"/>
              </a:rPr>
              <a:t>0.54-0.97)</a:t>
            </a:r>
            <a:endParaRPr lang="en-US" sz="1800" b="0" dirty="0">
              <a:latin typeface="Times New Roman"/>
              <a:cs typeface="Times New Roman"/>
            </a:endParaRPr>
          </a:p>
        </p:txBody>
      </p:sp>
      <p:sp>
        <p:nvSpPr>
          <p:cNvPr id="3" name="Ovale 2"/>
          <p:cNvSpPr/>
          <p:nvPr/>
        </p:nvSpPr>
        <p:spPr>
          <a:xfrm>
            <a:off x="4788024" y="4509120"/>
            <a:ext cx="576064" cy="360040"/>
          </a:xfrm>
          <a:prstGeom prst="ellipse">
            <a:avLst/>
          </a:prstGeom>
          <a:noFill/>
          <a:ln w="19050" cmpd="sng">
            <a:solidFill>
              <a:srgbClr val="C54E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6797172" y="6381328"/>
            <a:ext cx="2329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Azim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HA et al 2013 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76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2117725" y="23526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-1141" y="188913"/>
            <a:ext cx="90376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dirty="0" smtClean="0">
                <a:latin typeface="Times New Roman"/>
                <a:cs typeface="Times New Roman"/>
              </a:rPr>
              <a:t>Roadmap</a:t>
            </a:r>
            <a:endParaRPr lang="en-GB" sz="4000" dirty="0">
              <a:latin typeface="Times New Roman"/>
              <a:cs typeface="Times New Roman"/>
            </a:endParaRPr>
          </a:p>
          <a:p>
            <a:endParaRPr lang="en-GB" sz="4000" dirty="0">
              <a:latin typeface="Times New Roman"/>
              <a:cs typeface="Times New Roman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0528" y="836712"/>
            <a:ext cx="9144000" cy="581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l">
              <a:buFontTx/>
              <a:buChar char="-"/>
            </a:pP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Pregnancy after breast cancer</a:t>
            </a:r>
          </a:p>
          <a:p>
            <a:pPr marL="342900" indent="-342900" algn="l">
              <a:buFontTx/>
              <a:buChar char="-"/>
            </a:pPr>
            <a:endParaRPr lang="en-US" sz="24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l">
              <a:buFontTx/>
              <a:buChar char="-"/>
            </a:pPr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hemotherapy </a:t>
            </a:r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induced 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premature ovarian failure</a:t>
            </a:r>
          </a:p>
          <a:p>
            <a:pPr algn="l"/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Pathophysiology</a:t>
            </a:r>
          </a:p>
          <a:p>
            <a:pPr algn="l"/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Diagnosis and symptoms</a:t>
            </a:r>
          </a:p>
          <a:p>
            <a:pPr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l">
              <a:buFontTx/>
              <a:buChar char="-"/>
            </a:pP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Fertility preservation options</a:t>
            </a:r>
          </a:p>
          <a:p>
            <a:pPr marL="342900" indent="-342900" algn="l">
              <a:lnSpc>
                <a:spcPct val="50000"/>
              </a:lnSpc>
              <a:buFontTx/>
              <a:buChar char="-"/>
            </a:pPr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Prevention of chemotherapy induced infertility</a:t>
            </a:r>
          </a:p>
          <a:p>
            <a:pPr algn="l"/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Cryopreservation </a:t>
            </a:r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sz="2400" b="0" dirty="0">
                <a:latin typeface="Times New Roman"/>
                <a:cs typeface="Times New Roman"/>
              </a:rPr>
              <a:t>	</a:t>
            </a:r>
            <a:r>
              <a:rPr lang="en-US" sz="2400" b="0" dirty="0" smtClean="0">
                <a:latin typeface="Times New Roman"/>
                <a:cs typeface="Times New Roman"/>
              </a:rPr>
              <a:t>	</a:t>
            </a:r>
          </a:p>
          <a:p>
            <a:pPr algn="l"/>
            <a:r>
              <a:rPr lang="en-US" sz="2400" b="0" dirty="0" smtClean="0">
                <a:latin typeface="Times New Roman"/>
                <a:cs typeface="Times New Roman"/>
              </a:rPr>
              <a:t> </a:t>
            </a:r>
            <a:endParaRPr lang="en-US" sz="2400" b="0" dirty="0">
              <a:latin typeface="Times New Roman"/>
              <a:cs typeface="Times New Roman"/>
            </a:endParaRPr>
          </a:p>
          <a:p>
            <a:pPr algn="l"/>
            <a:endParaRPr lang="en-US" sz="2400" b="0" dirty="0">
              <a:latin typeface="Times New Roman"/>
              <a:cs typeface="Times New Roman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8840" y="4433788"/>
            <a:ext cx="4615160" cy="23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46"/>
          <p:cNvSpPr>
            <a:spLocks noChangeArrowheads="1"/>
          </p:cNvSpPr>
          <p:nvPr/>
        </p:nvSpPr>
        <p:spPr bwMode="auto">
          <a:xfrm>
            <a:off x="152400" y="990600"/>
            <a:ext cx="5283696" cy="2819400"/>
          </a:xfrm>
          <a:prstGeom prst="rect">
            <a:avLst/>
          </a:prstGeom>
          <a:noFill/>
          <a:ln w="50800" cmpd="dbl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36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1506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asellaDiTesto 5"/>
          <p:cNvSpPr txBox="1">
            <a:spLocks noChangeArrowheads="1"/>
          </p:cNvSpPr>
          <p:nvPr/>
        </p:nvSpPr>
        <p:spPr bwMode="auto">
          <a:xfrm>
            <a:off x="179512" y="4221088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On 352 WOMEN </a:t>
            </a:r>
          </a:p>
        </p:txBody>
      </p:sp>
      <p:sp>
        <p:nvSpPr>
          <p:cNvPr id="21508" name="CasellaDiTesto 7"/>
          <p:cNvSpPr txBox="1">
            <a:spLocks noChangeArrowheads="1"/>
          </p:cNvSpPr>
          <p:nvPr/>
        </p:nvSpPr>
        <p:spPr bwMode="auto">
          <a:xfrm>
            <a:off x="35496" y="6443488"/>
            <a:ext cx="278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i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Gerard </a:t>
            </a:r>
            <a:r>
              <a:rPr lang="it-IT" sz="2000" i="1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S</a:t>
            </a:r>
            <a:r>
              <a:rPr lang="it-IT" sz="2000" i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2000" i="1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Conway</a:t>
            </a:r>
            <a:r>
              <a:rPr lang="it-IT" sz="2000" i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, 2000</a:t>
            </a:r>
          </a:p>
        </p:txBody>
      </p:sp>
      <p:pic>
        <p:nvPicPr>
          <p:cNvPr id="2150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3200400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ttangolo 9"/>
          <p:cNvSpPr>
            <a:spLocks noChangeArrowheads="1"/>
          </p:cNvSpPr>
          <p:nvPr/>
        </p:nvSpPr>
        <p:spPr bwMode="auto">
          <a:xfrm>
            <a:off x="5442520" y="6453336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18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Michel De </a:t>
            </a:r>
            <a:r>
              <a:rPr lang="it-IT" sz="1800" i="1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Vos</a:t>
            </a:r>
            <a:r>
              <a:rPr lang="it-IT" sz="18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et al. Lancet  2010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168824" y="2169641"/>
            <a:ext cx="6019800" cy="533400"/>
          </a:xfrm>
          <a:prstGeom prst="rect">
            <a:avLst/>
          </a:prstGeom>
        </p:spPr>
        <p:txBody>
          <a:bodyPr anchor="ctr">
            <a:normAutofit fontScale="40000" lnSpcReduction="200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it-IT" sz="4400" dirty="0" err="1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Ovarian</a:t>
            </a:r>
            <a:r>
              <a:rPr lang="it-IT" sz="440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it-IT" sz="4400" dirty="0" err="1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insufficiency</a:t>
            </a:r>
            <a:r>
              <a:rPr lang="it-IT" sz="440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it-IT" sz="4400" dirty="0" err="1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risk</a:t>
            </a:r>
            <a:r>
              <a:rPr lang="it-IT" sz="440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/>
            </a:r>
            <a:br>
              <a:rPr lang="it-IT" sz="440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</a:br>
            <a:r>
              <a:rPr lang="it-IT" sz="4400" dirty="0" err="1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assessment</a:t>
            </a:r>
            <a:endParaRPr lang="it-IT" sz="4400" dirty="0">
              <a:solidFill>
                <a:srgbClr val="000000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21512" name="Rectangle 246"/>
          <p:cNvSpPr>
            <a:spLocks noChangeArrowheads="1"/>
          </p:cNvSpPr>
          <p:nvPr/>
        </p:nvSpPr>
        <p:spPr bwMode="auto">
          <a:xfrm>
            <a:off x="152400" y="5029200"/>
            <a:ext cx="1676400" cy="22860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36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1513" name="CasellaDiTesto 21"/>
          <p:cNvSpPr txBox="1">
            <a:spLocks noChangeArrowheads="1"/>
          </p:cNvSpPr>
          <p:nvPr/>
        </p:nvSpPr>
        <p:spPr bwMode="auto">
          <a:xfrm>
            <a:off x="827584" y="990600"/>
            <a:ext cx="3681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1-4% </a:t>
            </a:r>
            <a:r>
              <a:rPr lang="it-IT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of </a:t>
            </a:r>
            <a:r>
              <a:rPr lang="it-IT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female</a:t>
            </a:r>
            <a:r>
              <a:rPr lang="it-IT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population</a:t>
            </a:r>
            <a:endParaRPr lang="it-IT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1514" name="Rettangolo 23"/>
          <p:cNvSpPr>
            <a:spLocks noChangeArrowheads="1"/>
          </p:cNvSpPr>
          <p:nvPr/>
        </p:nvSpPr>
        <p:spPr bwMode="auto">
          <a:xfrm>
            <a:off x="916522" y="1447800"/>
            <a:ext cx="3583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sz="18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(250.000 </a:t>
            </a:r>
            <a:r>
              <a:rPr lang="it-IT" sz="1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and 1 </a:t>
            </a:r>
            <a:r>
              <a:rPr lang="it-IT" sz="18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million</a:t>
            </a:r>
            <a:r>
              <a:rPr lang="it-IT" sz="1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it-IT" sz="18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USA 2010)</a:t>
            </a:r>
          </a:p>
        </p:txBody>
      </p:sp>
      <p:sp>
        <p:nvSpPr>
          <p:cNvPr id="21515" name="CasellaDiTesto 24"/>
          <p:cNvSpPr txBox="1">
            <a:spLocks noChangeArrowheads="1"/>
          </p:cNvSpPr>
          <p:nvPr/>
        </p:nvSpPr>
        <p:spPr bwMode="auto">
          <a:xfrm>
            <a:off x="899592" y="3068960"/>
            <a:ext cx="27261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17.000 </a:t>
            </a:r>
            <a:r>
              <a:rPr lang="it-IT" sz="18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patients</a:t>
            </a:r>
            <a:r>
              <a:rPr lang="it-IT" sz="1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have</a:t>
            </a:r>
            <a:r>
              <a:rPr lang="it-IT" sz="1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a CT </a:t>
            </a:r>
          </a:p>
          <a:p>
            <a:pPr algn="ctr" eaLnBrk="1" hangingPunct="1"/>
            <a:r>
              <a:rPr lang="it-IT" sz="18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induced</a:t>
            </a:r>
            <a:r>
              <a:rPr lang="it-IT" sz="1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POF</a:t>
            </a:r>
            <a:endParaRPr lang="it-IT" sz="18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1516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198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Immagin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24" y="764704"/>
            <a:ext cx="220980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Immagin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1676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Immagin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410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CasellaDiTesto 1"/>
          <p:cNvSpPr txBox="1">
            <a:spLocks noChangeArrowheads="1"/>
          </p:cNvSpPr>
          <p:nvPr/>
        </p:nvSpPr>
        <p:spPr bwMode="auto">
          <a:xfrm>
            <a:off x="1547664" y="188640"/>
            <a:ext cx="6092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PREMATURE OVARIAN FAILURE (POF</a:t>
            </a:r>
            <a:r>
              <a:rPr lang="it-IT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</a:t>
            </a:r>
            <a:endParaRPr lang="it-IT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860032" y="3717032"/>
            <a:ext cx="864096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rved Left Arrow 3"/>
          <p:cNvSpPr/>
          <p:nvPr/>
        </p:nvSpPr>
        <p:spPr>
          <a:xfrm>
            <a:off x="3635896" y="2204864"/>
            <a:ext cx="576064" cy="1152128"/>
          </a:xfrm>
          <a:prstGeom prst="curved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6-11-24 alle 10.19.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4" t="24585" r="39712" b="20719"/>
          <a:stretch/>
        </p:blipFill>
        <p:spPr>
          <a:xfrm>
            <a:off x="273466" y="764704"/>
            <a:ext cx="3578454" cy="5206704"/>
          </a:xfrm>
          <a:prstGeom prst="rect">
            <a:avLst/>
          </a:prstGeom>
        </p:spPr>
      </p:pic>
      <p:sp>
        <p:nvSpPr>
          <p:cNvPr id="15" name="Rectangle 246"/>
          <p:cNvSpPr>
            <a:spLocks noChangeArrowheads="1"/>
          </p:cNvSpPr>
          <p:nvPr/>
        </p:nvSpPr>
        <p:spPr bwMode="auto">
          <a:xfrm>
            <a:off x="107504" y="692696"/>
            <a:ext cx="3924251" cy="5328592"/>
          </a:xfrm>
          <a:prstGeom prst="rect">
            <a:avLst/>
          </a:prstGeom>
          <a:noFill/>
          <a:ln w="50800" cmpd="dbl">
            <a:solidFill>
              <a:srgbClr val="FF0000"/>
            </a:solidFill>
            <a:prstDash val="sysDot"/>
            <a:miter lim="800000"/>
            <a:headEnd/>
            <a:tailEnd/>
          </a:ln>
          <a:extLst/>
        </p:spPr>
        <p:txBody>
          <a:bodyPr wrap="none" anchor="ctr"/>
          <a:lstStyle/>
          <a:p>
            <a:pPr eaLnBrk="1" hangingPunct="1"/>
            <a:endParaRPr lang="en-US" sz="36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7409" name="Immagin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68960"/>
            <a:ext cx="1685925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4824"/>
            <a:ext cx="2895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1" name="CasellaDiTesto 1"/>
          <p:cNvSpPr txBox="1">
            <a:spLocks noChangeArrowheads="1"/>
          </p:cNvSpPr>
          <p:nvPr/>
        </p:nvSpPr>
        <p:spPr bwMode="auto">
          <a:xfrm>
            <a:off x="832112" y="127000"/>
            <a:ext cx="7741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BREAST CANCER INCIDENCE IN FERTILITY AGE </a:t>
            </a:r>
            <a:endParaRPr lang="it-IT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9"/>
          <a:stretch>
            <a:fillRect/>
          </a:stretch>
        </p:blipFill>
        <p:spPr bwMode="auto">
          <a:xfrm>
            <a:off x="5645150" y="2780928"/>
            <a:ext cx="3314846" cy="227168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5543550" y="4077073"/>
            <a:ext cx="3492946" cy="864096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Times New Roman"/>
              <a:cs typeface="Times New Roman"/>
            </a:endParaRPr>
          </a:p>
        </p:txBody>
      </p:sp>
      <p:sp>
        <p:nvSpPr>
          <p:cNvPr id="17414" name="CasellaDiTesto 5"/>
          <p:cNvSpPr txBox="1">
            <a:spLocks noChangeArrowheads="1"/>
          </p:cNvSpPr>
          <p:nvPr/>
        </p:nvSpPr>
        <p:spPr bwMode="auto">
          <a:xfrm>
            <a:off x="7236296" y="6372036"/>
            <a:ext cx="1411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i="1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ISTAT 2014</a:t>
            </a:r>
            <a:endParaRPr lang="it-IT" sz="1800" i="1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7415" name="CasellaDiTesto 11"/>
          <p:cNvSpPr txBox="1">
            <a:spLocks noChangeArrowheads="1"/>
          </p:cNvSpPr>
          <p:nvPr/>
        </p:nvSpPr>
        <p:spPr bwMode="auto">
          <a:xfrm>
            <a:off x="251520" y="6381328"/>
            <a:ext cx="1917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Ca </a:t>
            </a:r>
            <a:r>
              <a:rPr lang="it-IT" sz="1800" i="1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statistics</a:t>
            </a:r>
            <a:r>
              <a:rPr lang="it-IT" sz="18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2016</a:t>
            </a:r>
            <a:endParaRPr lang="it-IT" sz="1800" i="1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7417" name="Immagine 3" descr="images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17859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3275856" y="980728"/>
            <a:ext cx="2873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Times New Roman"/>
              <a:cs typeface="Times New Roman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3275856" y="3861048"/>
            <a:ext cx="287338" cy="217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Times New Roman"/>
              <a:cs typeface="Times New Roman"/>
            </a:endParaRPr>
          </a:p>
        </p:txBody>
      </p:sp>
      <p:sp>
        <p:nvSpPr>
          <p:cNvPr id="8" name="Freccia circolare a destra 7"/>
          <p:cNvSpPr/>
          <p:nvPr/>
        </p:nvSpPr>
        <p:spPr>
          <a:xfrm>
            <a:off x="4860032" y="4077072"/>
            <a:ext cx="504825" cy="576262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Freccia circolare a sinistra 8"/>
          <p:cNvSpPr/>
          <p:nvPr/>
        </p:nvSpPr>
        <p:spPr>
          <a:xfrm>
            <a:off x="3707904" y="2492896"/>
            <a:ext cx="360363" cy="50482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692696"/>
            <a:ext cx="1750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latin typeface="Times New Roman"/>
                <a:cs typeface="Times New Roman"/>
              </a:rPr>
              <a:t>Estimated</a:t>
            </a:r>
            <a:r>
              <a:rPr lang="it-IT" sz="1400" dirty="0" smtClean="0">
                <a:latin typeface="Times New Roman"/>
                <a:cs typeface="Times New Roman"/>
              </a:rPr>
              <a:t> new </a:t>
            </a:r>
            <a:r>
              <a:rPr lang="it-IT" sz="1400" dirty="0" err="1" smtClean="0">
                <a:latin typeface="Times New Roman"/>
                <a:cs typeface="Times New Roman"/>
              </a:rPr>
              <a:t>cases</a:t>
            </a:r>
            <a:endParaRPr lang="it-IT" sz="1400" dirty="0">
              <a:latin typeface="Times New Roman"/>
              <a:cs typeface="Times New Roma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87624" y="3284984"/>
            <a:ext cx="1506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>
                <a:latin typeface="Times New Roman"/>
                <a:cs typeface="Times New Roman"/>
              </a:rPr>
              <a:t>Estimated</a:t>
            </a:r>
            <a:r>
              <a:rPr lang="it-IT" sz="1400" dirty="0">
                <a:latin typeface="Times New Roman"/>
                <a:cs typeface="Times New Roman"/>
              </a:rPr>
              <a:t> </a:t>
            </a:r>
            <a:r>
              <a:rPr lang="it-IT" sz="1400" dirty="0" err="1">
                <a:latin typeface="Times New Roman"/>
                <a:cs typeface="Times New Roman"/>
              </a:rPr>
              <a:t>deaths</a:t>
            </a:r>
            <a:endParaRPr lang="it-IT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98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10-02 alle 23.12.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2" t="32150" r="29558" b="26954"/>
          <a:stretch/>
        </p:blipFill>
        <p:spPr>
          <a:xfrm>
            <a:off x="829127" y="1196752"/>
            <a:ext cx="7575111" cy="4752528"/>
          </a:xfrm>
          <a:prstGeom prst="rect">
            <a:avLst/>
          </a:prstGeom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1694013" y="188640"/>
            <a:ext cx="575830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 err="1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Chemotherapy-ovarian</a:t>
            </a:r>
            <a:r>
              <a:rPr lang="it-IT" sz="3200" dirty="0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3200" dirty="0" err="1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damage</a:t>
            </a:r>
            <a:endParaRPr lang="it-IT" sz="3200" dirty="0">
              <a:solidFill>
                <a:srgbClr val="050428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asellaDiTesto 4"/>
          <p:cNvSpPr txBox="1">
            <a:spLocks noChangeArrowheads="1"/>
          </p:cNvSpPr>
          <p:nvPr/>
        </p:nvSpPr>
        <p:spPr bwMode="auto">
          <a:xfrm>
            <a:off x="5410200" y="6079011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2000" i="1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Meirow</a:t>
            </a:r>
            <a:r>
              <a:rPr lang="it-IT" sz="20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D. et al., NEJM 2008</a:t>
            </a:r>
          </a:p>
        </p:txBody>
      </p:sp>
      <p:sp>
        <p:nvSpPr>
          <p:cNvPr id="25602" name="CasellaDiTesto 6"/>
          <p:cNvSpPr txBox="1">
            <a:spLocks noChangeArrowheads="1"/>
          </p:cNvSpPr>
          <p:nvPr/>
        </p:nvSpPr>
        <p:spPr bwMode="auto">
          <a:xfrm>
            <a:off x="4008636" y="6479061"/>
            <a:ext cx="5300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Wallace WH et al., </a:t>
            </a:r>
            <a:r>
              <a:rPr lang="it-IT" sz="2000" i="1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Clin</a:t>
            </a:r>
            <a:r>
              <a:rPr lang="it-IT" sz="20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2000" i="1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Obstet</a:t>
            </a:r>
            <a:r>
              <a:rPr lang="it-IT" sz="20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2000" i="1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Gynecol</a:t>
            </a:r>
            <a:r>
              <a:rPr lang="it-IT" sz="20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2010</a:t>
            </a:r>
          </a:p>
        </p:txBody>
      </p:sp>
      <p:sp>
        <p:nvSpPr>
          <p:cNvPr id="19462" name="CasellaDiTesto 8"/>
          <p:cNvSpPr txBox="1">
            <a:spLocks noChangeArrowheads="1"/>
          </p:cNvSpPr>
          <p:nvPr/>
        </p:nvSpPr>
        <p:spPr bwMode="auto">
          <a:xfrm>
            <a:off x="395536" y="1052736"/>
            <a:ext cx="7622600" cy="3477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it-IT" dirty="0">
                <a:solidFill>
                  <a:schemeClr val="tx1"/>
                </a:solidFill>
                <a:latin typeface="Times New Roman"/>
                <a:cs typeface="Times New Roman"/>
              </a:rPr>
              <a:t>PRIMARY </a:t>
            </a:r>
            <a:r>
              <a:rPr lang="it-IT" dirty="0" smtClean="0">
                <a:solidFill>
                  <a:schemeClr val="tx1"/>
                </a:solidFill>
                <a:latin typeface="Times New Roman"/>
                <a:cs typeface="Times New Roman"/>
              </a:rPr>
              <a:t>DISEASE</a:t>
            </a:r>
          </a:p>
          <a:p>
            <a:pPr>
              <a:defRPr/>
            </a:pPr>
            <a:endParaRPr lang="it-IT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buFont typeface="Arial" charset="0"/>
              <a:buChar char="•"/>
              <a:defRPr/>
            </a:pPr>
            <a:endParaRPr lang="it-IT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cap="all" dirty="0">
                <a:solidFill>
                  <a:schemeClr val="tx1"/>
                </a:solidFill>
                <a:latin typeface="Times New Roman"/>
                <a:cs typeface="Times New Roman"/>
              </a:rPr>
              <a:t>Age at diagnosis (oocyte quantity and quality)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it-IT" cap="all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 charset="0"/>
              <a:buChar char="•"/>
              <a:defRPr/>
            </a:pPr>
            <a:endParaRPr lang="it-IT" cap="all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cap="all" dirty="0">
                <a:solidFill>
                  <a:schemeClr val="tx1"/>
                </a:solidFill>
                <a:latin typeface="Times New Roman"/>
                <a:cs typeface="Times New Roman"/>
              </a:rPr>
              <a:t>Age at pregnancy (treatment duration)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it-IT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it-IT" sz="2000" dirty="0">
                <a:solidFill>
                  <a:schemeClr val="tx1"/>
                </a:solidFill>
                <a:latin typeface="Times New Roman"/>
                <a:cs typeface="Times New Roman"/>
              </a:rPr>
              <a:t>DRUG FAMILY &amp; DOSES</a:t>
            </a:r>
          </a:p>
          <a:p>
            <a:pPr eaLnBrk="1" hangingPunct="1">
              <a:buFont typeface="Arial" charset="0"/>
              <a:buChar char="•"/>
              <a:defRPr/>
            </a:pPr>
            <a:endParaRPr lang="it-IT"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5609" name="CasellaDiTesto 1"/>
          <p:cNvSpPr txBox="1">
            <a:spLocks noChangeArrowheads="1"/>
          </p:cNvSpPr>
          <p:nvPr/>
        </p:nvSpPr>
        <p:spPr bwMode="auto">
          <a:xfrm>
            <a:off x="2051720" y="188640"/>
            <a:ext cx="427653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Chemotherapy</a:t>
            </a:r>
            <a:r>
              <a:rPr lang="it-IT" sz="32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32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damage</a:t>
            </a:r>
            <a:endParaRPr lang="it-IT" sz="32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368" y="6237312"/>
            <a:ext cx="1224136" cy="406191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 rotWithShape="1">
          <a:blip r:embed="rId4" cstate="print"/>
          <a:srcRect l="25000" r="25185"/>
          <a:stretch/>
        </p:blipFill>
        <p:spPr>
          <a:xfrm>
            <a:off x="661147" y="3571945"/>
            <a:ext cx="1242365" cy="2493967"/>
          </a:xfrm>
          <a:prstGeom prst="rect">
            <a:avLst/>
          </a:prstGeom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933056"/>
            <a:ext cx="1080120" cy="187220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5" y="4345258"/>
            <a:ext cx="3461196" cy="1676030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4293096"/>
            <a:ext cx="2304256" cy="117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674253"/>
              </p:ext>
            </p:extLst>
          </p:nvPr>
        </p:nvGraphicFramePr>
        <p:xfrm>
          <a:off x="457200" y="1557338"/>
          <a:ext cx="512445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0" name="Grafico" r:id="rId4" imgW="5126312" imgH="2822215" progId="Excel.Sheet.8">
                  <p:embed/>
                </p:oleObj>
              </mc:Choice>
              <mc:Fallback>
                <p:oleObj name="Grafico" r:id="rId4" imgW="5126312" imgH="2822215" progId="Excel.Shee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57338"/>
                        <a:ext cx="5124450" cy="281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84163" y="4597400"/>
            <a:ext cx="4608512" cy="106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it-IT" sz="18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168 </a:t>
            </a:r>
            <a:r>
              <a:rPr lang="it-IT" sz="18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patients</a:t>
            </a:r>
            <a:r>
              <a:rPr lang="it-IT" sz="1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treated</a:t>
            </a:r>
            <a:r>
              <a:rPr lang="it-IT" sz="1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with </a:t>
            </a:r>
            <a:r>
              <a:rPr lang="it-IT" sz="18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combined</a:t>
            </a:r>
            <a:r>
              <a:rPr lang="it-IT" sz="1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shedules</a:t>
            </a:r>
            <a:r>
              <a:rPr lang="it-IT" sz="18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: POF </a:t>
            </a:r>
            <a:r>
              <a:rPr lang="it-IT" sz="18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34% </a:t>
            </a:r>
          </a:p>
          <a:p>
            <a:pPr algn="ctr" eaLnBrk="1" hangingPunct="1">
              <a:spcBef>
                <a:spcPts val="1125"/>
              </a:spcBef>
            </a:pPr>
            <a:r>
              <a:rPr lang="it-IT" sz="18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Odds</a:t>
            </a:r>
            <a:r>
              <a:rPr lang="it-IT" sz="18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Ratio: 1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917575" y="4297363"/>
            <a:ext cx="46482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1500"/>
              </a:spcBef>
            </a:pPr>
            <a:r>
              <a:rPr lang="it-IT" sz="1400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Meirow Mol Cell Endocrinol 2000</a:t>
            </a:r>
          </a:p>
        </p:txBody>
      </p:sp>
      <p:sp>
        <p:nvSpPr>
          <p:cNvPr id="28677" name="Rettangolo 5"/>
          <p:cNvSpPr>
            <a:spLocks noChangeArrowheads="1"/>
          </p:cNvSpPr>
          <p:nvPr/>
        </p:nvSpPr>
        <p:spPr bwMode="auto">
          <a:xfrm>
            <a:off x="304800" y="1258888"/>
            <a:ext cx="5791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800" cap="all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Estimated</a:t>
            </a:r>
            <a:r>
              <a:rPr lang="it-IT" sz="1800" cap="all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it-IT" sz="1800" cap="all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risk</a:t>
            </a:r>
            <a:r>
              <a:rPr lang="it-IT" sz="1800" cap="all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it-IT" sz="1800" cap="all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of</a:t>
            </a:r>
            <a:r>
              <a:rPr lang="it-IT" sz="1800" cap="all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it-IT" sz="1800" cap="all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gonadal</a:t>
            </a:r>
            <a:r>
              <a:rPr lang="it-IT" sz="1800" cap="all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it-IT" sz="1800" cap="all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Dysfunction</a:t>
            </a:r>
            <a:r>
              <a:rPr lang="it-IT" sz="1800" cap="all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it-IT" sz="1800" cap="all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with</a:t>
            </a:r>
            <a:r>
              <a:rPr lang="it-IT" sz="1800" cap="all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it-IT" sz="1800" cap="all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cytotoxic</a:t>
            </a:r>
            <a:r>
              <a:rPr lang="it-IT" sz="1800" cap="all" dirty="0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it-IT" sz="1800" cap="all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drugs</a:t>
            </a:r>
            <a:endParaRPr lang="it-IT" sz="1800" cap="all" dirty="0">
              <a:solidFill>
                <a:srgbClr val="0000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33797" name="Immagine 6"/>
          <p:cNvSpPr>
            <a:spLocks noChangeAspect="1"/>
          </p:cNvSpPr>
          <p:nvPr/>
        </p:nvSpPr>
        <p:spPr bwMode="auto">
          <a:xfrm>
            <a:off x="5715000" y="1676400"/>
            <a:ext cx="3048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798" name="Rettangolo 7"/>
          <p:cNvSpPr>
            <a:spLocks noChangeArrowheads="1"/>
          </p:cNvSpPr>
          <p:nvPr/>
        </p:nvSpPr>
        <p:spPr bwMode="auto">
          <a:xfrm>
            <a:off x="4953000" y="6381328"/>
            <a:ext cx="419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it-IT" sz="1800" i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Michel De </a:t>
            </a:r>
            <a:r>
              <a:rPr lang="it-IT" sz="1800" i="1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Vos</a:t>
            </a:r>
            <a:r>
              <a:rPr lang="it-IT" sz="1800" i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, et al. Lancet  2010</a:t>
            </a:r>
          </a:p>
        </p:txBody>
      </p:sp>
      <p:sp>
        <p:nvSpPr>
          <p:cNvPr id="33802" name="CasellaDiTesto 1"/>
          <p:cNvSpPr txBox="1">
            <a:spLocks noChangeArrowheads="1"/>
          </p:cNvSpPr>
          <p:nvPr/>
        </p:nvSpPr>
        <p:spPr bwMode="auto">
          <a:xfrm>
            <a:off x="3331567" y="314325"/>
            <a:ext cx="24300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Drug</a:t>
            </a:r>
            <a:r>
              <a:rPr lang="it-IT" sz="32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Family</a:t>
            </a:r>
            <a:endParaRPr lang="it-IT" sz="32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2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28" y="1781200"/>
            <a:ext cx="3048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2800" y="3276600"/>
            <a:ext cx="20574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1340768"/>
            <a:ext cx="1941512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e 9"/>
          <p:cNvSpPr/>
          <p:nvPr/>
        </p:nvSpPr>
        <p:spPr>
          <a:xfrm>
            <a:off x="5559896" y="1628800"/>
            <a:ext cx="1676400" cy="15240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61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19596"/>
          <a:stretch/>
        </p:blipFill>
        <p:spPr>
          <a:xfrm>
            <a:off x="252677" y="2132856"/>
            <a:ext cx="8711811" cy="4321201"/>
          </a:xfrm>
          <a:prstGeom prst="rect">
            <a:avLst/>
          </a:prstGeom>
          <a:ln w="19050" cmpd="sng">
            <a:solidFill>
              <a:srgbClr val="FF0000"/>
            </a:solidFill>
            <a:prstDash val="dashDot"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12795" b="24995"/>
          <a:stretch/>
        </p:blipFill>
        <p:spPr>
          <a:xfrm>
            <a:off x="1043608" y="0"/>
            <a:ext cx="7128792" cy="2040006"/>
          </a:xfrm>
          <a:prstGeom prst="rect">
            <a:avLst/>
          </a:prstGeom>
        </p:spPr>
      </p:pic>
      <p:sp>
        <p:nvSpPr>
          <p:cNvPr id="5" name="Rettangolo 7"/>
          <p:cNvSpPr>
            <a:spLocks noChangeArrowheads="1"/>
          </p:cNvSpPr>
          <p:nvPr/>
        </p:nvSpPr>
        <p:spPr bwMode="auto">
          <a:xfrm>
            <a:off x="4644008" y="6445076"/>
            <a:ext cx="4464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it-IT" sz="1800" i="1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Roness</a:t>
            </a:r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H, </a:t>
            </a:r>
            <a:r>
              <a:rPr lang="it-IT" sz="18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et al. </a:t>
            </a:r>
            <a:r>
              <a:rPr lang="it-IT" sz="1800" i="1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Hum</a:t>
            </a:r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800" i="1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Reprod</a:t>
            </a:r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Up 2014</a:t>
            </a:r>
            <a:endParaRPr lang="it-IT" sz="1800" i="1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59632" y="4365104"/>
            <a:ext cx="2736304" cy="936104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7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6-10-02 alle 21.10.4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23996" r="41929" b="22342"/>
          <a:stretch/>
        </p:blipFill>
        <p:spPr>
          <a:xfrm>
            <a:off x="954461" y="1556792"/>
            <a:ext cx="7361955" cy="4900172"/>
          </a:xfrm>
          <a:prstGeom prst="rect">
            <a:avLst/>
          </a:prstGeom>
          <a:ln w="28575" cmpd="sng">
            <a:solidFill>
              <a:srgbClr val="FF0000"/>
            </a:solidFill>
            <a:prstDash val="dashDot"/>
          </a:ln>
        </p:spPr>
      </p:pic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5076056" y="6445076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Anderson RA, </a:t>
            </a:r>
            <a:r>
              <a:rPr lang="it-IT" sz="18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et al. </a:t>
            </a:r>
            <a:r>
              <a:rPr lang="it-IT" sz="1800" i="1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Hum</a:t>
            </a:r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800" i="1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Reprod</a:t>
            </a:r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2006</a:t>
            </a:r>
            <a:endParaRPr lang="it-IT" sz="1800" i="1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9144000" cy="134503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423818" y="5405154"/>
            <a:ext cx="6532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Times New Roman"/>
                <a:cs typeface="Times New Roman"/>
              </a:rPr>
              <a:t>Regimens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containg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Taxanes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showed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higher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gonadotoxicity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endParaRPr lang="it-IT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66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385231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ttangolo 7"/>
          <p:cNvSpPr>
            <a:spLocks noChangeArrowheads="1"/>
          </p:cNvSpPr>
          <p:nvPr/>
        </p:nvSpPr>
        <p:spPr bwMode="auto">
          <a:xfrm>
            <a:off x="107504" y="3573016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1800" i="1" dirty="0">
                <a:latin typeface="Times New Roman" charset="0"/>
                <a:cs typeface="Times New Roman" charset="0"/>
              </a:rPr>
              <a:t>Michel De </a:t>
            </a:r>
            <a:r>
              <a:rPr lang="it-IT" sz="1800" i="1" dirty="0" err="1">
                <a:latin typeface="Times New Roman" charset="0"/>
                <a:cs typeface="Times New Roman" charset="0"/>
              </a:rPr>
              <a:t>Vos</a:t>
            </a:r>
            <a:r>
              <a:rPr lang="it-IT" sz="1800" i="1" dirty="0">
                <a:latin typeface="Times New Roman" charset="0"/>
                <a:cs typeface="Times New Roman" charset="0"/>
              </a:rPr>
              <a:t>, et al. Lancet 2010</a:t>
            </a:r>
          </a:p>
        </p:txBody>
      </p:sp>
      <p:sp>
        <p:nvSpPr>
          <p:cNvPr id="29701" name="Rettangolo 10"/>
          <p:cNvSpPr>
            <a:spLocks noChangeArrowheads="1"/>
          </p:cNvSpPr>
          <p:nvPr/>
        </p:nvSpPr>
        <p:spPr bwMode="auto">
          <a:xfrm rot="-914054">
            <a:off x="982704" y="2092617"/>
            <a:ext cx="3048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1400" dirty="0" err="1">
                <a:latin typeface="Times New Roman" charset="0"/>
                <a:cs typeface="Times New Roman" charset="0"/>
              </a:rPr>
              <a:t>Decline</a:t>
            </a:r>
            <a:r>
              <a:rPr lang="it-IT" sz="1400" dirty="0">
                <a:latin typeface="Times New Roman" charset="0"/>
                <a:cs typeface="Times New Roman" charset="0"/>
              </a:rPr>
              <a:t> of </a:t>
            </a:r>
            <a:r>
              <a:rPr lang="it-IT" sz="1400" dirty="0" err="1">
                <a:latin typeface="Times New Roman" charset="0"/>
                <a:cs typeface="Times New Roman" charset="0"/>
              </a:rPr>
              <a:t>ovarian</a:t>
            </a:r>
            <a:r>
              <a:rPr lang="it-IT" sz="1400" dirty="0">
                <a:latin typeface="Times New Roman" charset="0"/>
                <a:cs typeface="Times New Roman" charset="0"/>
              </a:rPr>
              <a:t> </a:t>
            </a:r>
            <a:r>
              <a:rPr lang="it-IT" sz="1400" dirty="0" err="1">
                <a:latin typeface="Times New Roman" charset="0"/>
                <a:cs typeface="Times New Roman" charset="0"/>
              </a:rPr>
              <a:t>follicular</a:t>
            </a:r>
            <a:r>
              <a:rPr lang="it-IT" sz="1400" dirty="0">
                <a:latin typeface="Times New Roman" charset="0"/>
                <a:cs typeface="Times New Roman" charset="0"/>
              </a:rPr>
              <a:t> </a:t>
            </a:r>
            <a:r>
              <a:rPr lang="it-IT" sz="1400" dirty="0" err="1">
                <a:latin typeface="Times New Roman" charset="0"/>
                <a:cs typeface="Times New Roman" charset="0"/>
              </a:rPr>
              <a:t>reserve</a:t>
            </a:r>
            <a:endParaRPr lang="it-IT" sz="1400" dirty="0">
              <a:latin typeface="Times New Roman" charset="0"/>
              <a:cs typeface="Times New Roman" charset="0"/>
            </a:endParaRPr>
          </a:p>
          <a:p>
            <a:pPr eaLnBrk="1" hangingPunct="1"/>
            <a:endParaRPr lang="it-IT" sz="1200" dirty="0">
              <a:latin typeface="Times New Roman" charset="0"/>
              <a:cs typeface="Times New Roman" charset="0"/>
            </a:endParaRPr>
          </a:p>
        </p:txBody>
      </p:sp>
      <p:sp>
        <p:nvSpPr>
          <p:cNvPr id="29702" name="Rettangolo 11"/>
          <p:cNvSpPr>
            <a:spLocks noChangeArrowheads="1"/>
          </p:cNvSpPr>
          <p:nvPr/>
        </p:nvSpPr>
        <p:spPr bwMode="auto">
          <a:xfrm>
            <a:off x="-180528" y="3212976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12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p5=5th percentile. p50=</a:t>
            </a:r>
            <a:r>
              <a:rPr lang="it-IT" sz="12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median</a:t>
            </a:r>
            <a:r>
              <a:rPr lang="it-IT" sz="12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. p95=95th percentile</a:t>
            </a:r>
            <a:endParaRPr lang="it-IT" sz="3600" dirty="0">
              <a:latin typeface="Times New Roman" charset="0"/>
              <a:cs typeface="Times New Roman" charset="0"/>
            </a:endParaRPr>
          </a:p>
        </p:txBody>
      </p:sp>
      <p:sp>
        <p:nvSpPr>
          <p:cNvPr id="29703" name="CasellaDiTesto 8"/>
          <p:cNvSpPr txBox="1">
            <a:spLocks noChangeArrowheads="1"/>
          </p:cNvSpPr>
          <p:nvPr/>
        </p:nvSpPr>
        <p:spPr bwMode="auto">
          <a:xfrm>
            <a:off x="2034452" y="980728"/>
            <a:ext cx="17454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i="1" dirty="0">
                <a:solidFill>
                  <a:srgbClr val="C54E4E"/>
                </a:solidFill>
                <a:latin typeface="Times New Roman" charset="0"/>
                <a:cs typeface="Times New Roman" charset="0"/>
              </a:rPr>
              <a:t>1858 </a:t>
            </a:r>
            <a:r>
              <a:rPr lang="it-IT" sz="2000" i="1" dirty="0" err="1" smtClean="0">
                <a:solidFill>
                  <a:srgbClr val="C54E4E"/>
                </a:solidFill>
                <a:latin typeface="Times New Roman" charset="0"/>
                <a:cs typeface="Times New Roman" charset="0"/>
              </a:rPr>
              <a:t>pts</a:t>
            </a:r>
            <a:endParaRPr lang="it-IT" sz="2000" i="1" dirty="0">
              <a:solidFill>
                <a:srgbClr val="C54E4E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9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b="20484"/>
          <a:stretch/>
        </p:blipFill>
        <p:spPr bwMode="auto">
          <a:xfrm>
            <a:off x="6324710" y="980727"/>
            <a:ext cx="2639778" cy="21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1"/>
          <p:cNvSpPr txBox="1">
            <a:spLocks noChangeArrowheads="1"/>
          </p:cNvSpPr>
          <p:nvPr/>
        </p:nvSpPr>
        <p:spPr bwMode="auto">
          <a:xfrm>
            <a:off x="29657" y="6381328"/>
            <a:ext cx="3513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i="1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Gracia</a:t>
            </a:r>
            <a:r>
              <a:rPr lang="it-IT" sz="1800" i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CR et al, </a:t>
            </a:r>
            <a:r>
              <a:rPr lang="it-IT" sz="1800" i="1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Fertil</a:t>
            </a:r>
            <a:r>
              <a:rPr lang="it-IT" sz="1800" i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800" i="1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Steril</a:t>
            </a:r>
            <a:r>
              <a:rPr lang="it-IT" sz="1800" i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2012</a:t>
            </a:r>
          </a:p>
        </p:txBody>
      </p:sp>
      <p:pic>
        <p:nvPicPr>
          <p:cNvPr id="15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5" y="3731984"/>
            <a:ext cx="3924943" cy="283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3"/>
          <p:cNvSpPr txBox="1">
            <a:spLocks noChangeArrowheads="1"/>
          </p:cNvSpPr>
          <p:nvPr/>
        </p:nvSpPr>
        <p:spPr bwMode="auto">
          <a:xfrm>
            <a:off x="467544" y="44624"/>
            <a:ext cx="83115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	AGE: THE ONLY DIFFERENCE!</a:t>
            </a:r>
            <a:r>
              <a:rPr lang="it-IT" sz="3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!!</a:t>
            </a:r>
            <a:endParaRPr lang="it-IT" sz="36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7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6706"/>
            <a:ext cx="2123795" cy="165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1829048" cy="21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 r="83278"/>
          <a:stretch>
            <a:fillRect/>
          </a:stretch>
        </p:blipFill>
        <p:spPr bwMode="auto">
          <a:xfrm>
            <a:off x="0" y="4656584"/>
            <a:ext cx="14478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6" t="24490" b="-2042"/>
          <a:stretch>
            <a:fillRect/>
          </a:stretch>
        </p:blipFill>
        <p:spPr bwMode="auto">
          <a:xfrm>
            <a:off x="1331640" y="4653136"/>
            <a:ext cx="36290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915" y="4221088"/>
            <a:ext cx="4969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Times New Roman"/>
                <a:cs typeface="Times New Roman"/>
              </a:rPr>
              <a:t>Median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reproductive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hormones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at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same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age</a:t>
            </a:r>
            <a:endParaRPr lang="it-IT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14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8032" y="1268760"/>
            <a:ext cx="8604448" cy="4093428"/>
          </a:xfrm>
          <a:prstGeom prst="rect">
            <a:avLst/>
          </a:prstGeom>
          <a:ln w="28575" cmpd="sng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it-IT" b="0" dirty="0" err="1">
                <a:latin typeface="Times New Roman"/>
                <a:cs typeface="Times New Roman"/>
              </a:rPr>
              <a:t>Ovarian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damage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following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chemotherapy</a:t>
            </a:r>
            <a:r>
              <a:rPr lang="it-IT" b="0" dirty="0">
                <a:latin typeface="Times New Roman"/>
                <a:cs typeface="Times New Roman"/>
              </a:rPr>
              <a:t> can </a:t>
            </a:r>
            <a:r>
              <a:rPr lang="it-IT" b="0" dirty="0" err="1">
                <a:latin typeface="Times New Roman"/>
                <a:cs typeface="Times New Roman"/>
              </a:rPr>
              <a:t>present</a:t>
            </a:r>
            <a:r>
              <a:rPr lang="it-IT" b="0" dirty="0">
                <a:latin typeface="Times New Roman"/>
                <a:cs typeface="Times New Roman"/>
              </a:rPr>
              <a:t> with a</a:t>
            </a:r>
          </a:p>
          <a:p>
            <a:pPr algn="l"/>
            <a:r>
              <a:rPr lang="it-IT" b="0" dirty="0" err="1">
                <a:latin typeface="Times New Roman"/>
                <a:cs typeface="Times New Roman"/>
              </a:rPr>
              <a:t>variety</a:t>
            </a:r>
            <a:r>
              <a:rPr lang="it-IT" b="0" dirty="0">
                <a:latin typeface="Times New Roman"/>
                <a:cs typeface="Times New Roman"/>
              </a:rPr>
              <a:t> of </a:t>
            </a:r>
            <a:r>
              <a:rPr lang="it-IT" b="0" dirty="0" err="1">
                <a:latin typeface="Times New Roman"/>
                <a:cs typeface="Times New Roman"/>
              </a:rPr>
              <a:t>symptoms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that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reflect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varying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degrees</a:t>
            </a:r>
            <a:r>
              <a:rPr lang="it-IT" b="0" dirty="0">
                <a:latin typeface="Times New Roman"/>
                <a:cs typeface="Times New Roman"/>
              </a:rPr>
              <a:t> of </a:t>
            </a:r>
            <a:r>
              <a:rPr lang="it-IT" b="0" dirty="0" err="1">
                <a:latin typeface="Times New Roman"/>
                <a:cs typeface="Times New Roman"/>
              </a:rPr>
              <a:t>damage</a:t>
            </a:r>
            <a:r>
              <a:rPr lang="it-IT" b="0" dirty="0">
                <a:latin typeface="Times New Roman"/>
                <a:cs typeface="Times New Roman"/>
              </a:rPr>
              <a:t>, </a:t>
            </a:r>
            <a:r>
              <a:rPr lang="it-IT" b="0" dirty="0" err="1">
                <a:latin typeface="Times New Roman"/>
                <a:cs typeface="Times New Roman"/>
              </a:rPr>
              <a:t>culminating</a:t>
            </a:r>
            <a:endParaRPr lang="it-IT" b="0" dirty="0">
              <a:latin typeface="Times New Roman"/>
              <a:cs typeface="Times New Roman"/>
            </a:endParaRPr>
          </a:p>
          <a:p>
            <a:pPr algn="l"/>
            <a:r>
              <a:rPr lang="it-IT" b="0" dirty="0">
                <a:latin typeface="Times New Roman"/>
                <a:cs typeface="Times New Roman"/>
              </a:rPr>
              <a:t>in premature </a:t>
            </a:r>
            <a:r>
              <a:rPr lang="it-IT" b="0" dirty="0" err="1">
                <a:latin typeface="Times New Roman"/>
                <a:cs typeface="Times New Roman"/>
              </a:rPr>
              <a:t>ovarian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failure</a:t>
            </a:r>
            <a:r>
              <a:rPr lang="it-IT" b="0" dirty="0">
                <a:latin typeface="Times New Roman"/>
                <a:cs typeface="Times New Roman"/>
              </a:rPr>
              <a:t> (POF). </a:t>
            </a:r>
            <a:endParaRPr lang="it-IT" b="0" dirty="0" smtClean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r>
              <a:rPr lang="it-IT" b="0" dirty="0" smtClean="0">
                <a:latin typeface="Times New Roman"/>
                <a:cs typeface="Times New Roman"/>
              </a:rPr>
              <a:t>POF </a:t>
            </a:r>
            <a:r>
              <a:rPr lang="it-IT" b="0" dirty="0" err="1">
                <a:latin typeface="Times New Roman"/>
                <a:cs typeface="Times New Roman"/>
              </a:rPr>
              <a:t>is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associated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smtClean="0">
                <a:latin typeface="Times New Roman"/>
                <a:cs typeface="Times New Roman"/>
              </a:rPr>
              <a:t>with </a:t>
            </a:r>
            <a:r>
              <a:rPr lang="it-IT" b="0" dirty="0">
                <a:latin typeface="Times New Roman"/>
                <a:cs typeface="Times New Roman"/>
              </a:rPr>
              <a:t>a wide array of </a:t>
            </a:r>
            <a:r>
              <a:rPr lang="it-IT" b="0" dirty="0" err="1">
                <a:latin typeface="Times New Roman"/>
                <a:cs typeface="Times New Roman"/>
              </a:rPr>
              <a:t>effects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including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vasomotor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symptoms</a:t>
            </a:r>
            <a:r>
              <a:rPr lang="it-IT" b="0" dirty="0">
                <a:latin typeface="Times New Roman"/>
                <a:cs typeface="Times New Roman"/>
              </a:rPr>
              <a:t> (</a:t>
            </a:r>
            <a:r>
              <a:rPr lang="it-IT" b="0" dirty="0" smtClean="0">
                <a:latin typeface="Times New Roman"/>
                <a:cs typeface="Times New Roman"/>
              </a:rPr>
              <a:t>hot </a:t>
            </a:r>
            <a:r>
              <a:rPr lang="it-IT" b="0" dirty="0" err="1" smtClean="0">
                <a:latin typeface="Times New Roman"/>
                <a:cs typeface="Times New Roman"/>
              </a:rPr>
              <a:t>flushes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>
                <a:latin typeface="Times New Roman"/>
                <a:cs typeface="Times New Roman"/>
              </a:rPr>
              <a:t>and night </a:t>
            </a:r>
            <a:r>
              <a:rPr lang="it-IT" b="0" dirty="0" err="1">
                <a:latin typeface="Times New Roman"/>
                <a:cs typeface="Times New Roman"/>
              </a:rPr>
              <a:t>sweats</a:t>
            </a:r>
            <a:r>
              <a:rPr lang="it-IT" b="0" dirty="0">
                <a:latin typeface="Times New Roman"/>
                <a:cs typeface="Times New Roman"/>
              </a:rPr>
              <a:t>), </a:t>
            </a:r>
            <a:r>
              <a:rPr lang="it-IT" b="0" dirty="0" err="1">
                <a:latin typeface="Times New Roman"/>
                <a:cs typeface="Times New Roman"/>
              </a:rPr>
              <a:t>genitourinary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symptoms</a:t>
            </a:r>
            <a:r>
              <a:rPr lang="it-IT" b="0" dirty="0">
                <a:latin typeface="Times New Roman"/>
                <a:cs typeface="Times New Roman"/>
              </a:rPr>
              <a:t> (</a:t>
            </a:r>
            <a:r>
              <a:rPr lang="it-IT" b="0" dirty="0" err="1">
                <a:latin typeface="Times New Roman"/>
                <a:cs typeface="Times New Roman"/>
              </a:rPr>
              <a:t>vaginitis</a:t>
            </a:r>
            <a:r>
              <a:rPr lang="it-IT" b="0" dirty="0" smtClean="0">
                <a:latin typeface="Times New Roman"/>
                <a:cs typeface="Times New Roman"/>
              </a:rPr>
              <a:t>, </a:t>
            </a:r>
            <a:r>
              <a:rPr lang="it-IT" b="0" dirty="0" err="1" smtClean="0">
                <a:latin typeface="Times New Roman"/>
                <a:cs typeface="Times New Roman"/>
              </a:rPr>
              <a:t>dyspareunia</a:t>
            </a:r>
            <a:r>
              <a:rPr lang="it-IT" b="0" dirty="0">
                <a:latin typeface="Times New Roman"/>
                <a:cs typeface="Times New Roman"/>
              </a:rPr>
              <a:t>, </a:t>
            </a:r>
            <a:r>
              <a:rPr lang="it-IT" b="0" dirty="0" err="1">
                <a:latin typeface="Times New Roman"/>
                <a:cs typeface="Times New Roman"/>
              </a:rPr>
              <a:t>dysuria</a:t>
            </a:r>
            <a:r>
              <a:rPr lang="it-IT" b="0" dirty="0" smtClean="0">
                <a:latin typeface="Times New Roman"/>
                <a:cs typeface="Times New Roman"/>
              </a:rPr>
              <a:t>) and </a:t>
            </a:r>
            <a:r>
              <a:rPr lang="it-IT" b="0" dirty="0" err="1">
                <a:latin typeface="Times New Roman"/>
                <a:cs typeface="Times New Roman"/>
              </a:rPr>
              <a:t>osteoporosis</a:t>
            </a:r>
            <a:r>
              <a:rPr lang="it-IT" b="0" dirty="0">
                <a:latin typeface="Times New Roman"/>
                <a:cs typeface="Times New Roman"/>
              </a:rPr>
              <a:t>, </a:t>
            </a:r>
            <a:r>
              <a:rPr lang="it-IT" b="0" dirty="0" err="1">
                <a:latin typeface="Times New Roman"/>
                <a:cs typeface="Times New Roman"/>
              </a:rPr>
              <a:t>which</a:t>
            </a:r>
            <a:r>
              <a:rPr lang="it-IT" b="0" dirty="0">
                <a:latin typeface="Times New Roman"/>
                <a:cs typeface="Times New Roman"/>
              </a:rPr>
              <a:t> can </a:t>
            </a:r>
            <a:r>
              <a:rPr lang="it-IT" b="0" dirty="0" err="1">
                <a:latin typeface="Times New Roman"/>
                <a:cs typeface="Times New Roman"/>
              </a:rPr>
              <a:t>lead</a:t>
            </a:r>
            <a:r>
              <a:rPr lang="it-IT" b="0" dirty="0">
                <a:latin typeface="Times New Roman"/>
                <a:cs typeface="Times New Roman"/>
              </a:rPr>
              <a:t> to </a:t>
            </a:r>
            <a:r>
              <a:rPr lang="it-IT" b="0" dirty="0" err="1" smtClean="0">
                <a:latin typeface="Times New Roman"/>
                <a:cs typeface="Times New Roman"/>
              </a:rPr>
              <a:t>skeletal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fractures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i="1" dirty="0">
                <a:latin typeface="Times New Roman"/>
                <a:cs typeface="Times New Roman"/>
              </a:rPr>
              <a:t>(Ganz and </a:t>
            </a:r>
            <a:r>
              <a:rPr lang="it-IT" i="1" dirty="0" err="1">
                <a:latin typeface="Times New Roman"/>
                <a:cs typeface="Times New Roman"/>
              </a:rPr>
              <a:t>Greendale</a:t>
            </a:r>
            <a:r>
              <a:rPr lang="it-IT" i="1" dirty="0">
                <a:latin typeface="Times New Roman"/>
                <a:cs typeface="Times New Roman"/>
              </a:rPr>
              <a:t>, 2001)</a:t>
            </a:r>
            <a:r>
              <a:rPr lang="it-IT" i="1" dirty="0" smtClean="0">
                <a:latin typeface="Times New Roman"/>
                <a:cs typeface="Times New Roman"/>
              </a:rPr>
              <a:t>.</a:t>
            </a:r>
          </a:p>
          <a:p>
            <a:pPr marL="342900" indent="-342900" algn="l">
              <a:buFont typeface="Wingdings" charset="2"/>
              <a:buChar char="v"/>
            </a:pPr>
            <a:r>
              <a:rPr lang="it-IT" b="0" dirty="0" err="1" smtClean="0">
                <a:latin typeface="Times New Roman"/>
                <a:cs typeface="Times New Roman"/>
              </a:rPr>
              <a:t>Ovarian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failure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after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adjuvant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chemotherapy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has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been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shown</a:t>
            </a:r>
            <a:r>
              <a:rPr lang="it-IT" b="0" dirty="0">
                <a:latin typeface="Times New Roman"/>
                <a:cs typeface="Times New Roman"/>
              </a:rPr>
              <a:t> to be </a:t>
            </a:r>
            <a:r>
              <a:rPr lang="it-IT" b="0" dirty="0" err="1">
                <a:latin typeface="Times New Roman"/>
                <a:cs typeface="Times New Roman"/>
              </a:rPr>
              <a:t>associated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smtClean="0">
                <a:latin typeface="Times New Roman"/>
                <a:cs typeface="Times New Roman"/>
              </a:rPr>
              <a:t>with </a:t>
            </a:r>
            <a:r>
              <a:rPr lang="it-IT" b="0" dirty="0" err="1" smtClean="0">
                <a:latin typeface="Times New Roman"/>
                <a:cs typeface="Times New Roman"/>
              </a:rPr>
              <a:t>rapid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>
                <a:latin typeface="Times New Roman"/>
                <a:cs typeface="Times New Roman"/>
              </a:rPr>
              <a:t>bone </a:t>
            </a:r>
            <a:r>
              <a:rPr lang="it-IT" b="0" dirty="0" err="1">
                <a:latin typeface="Times New Roman"/>
                <a:cs typeface="Times New Roman"/>
              </a:rPr>
              <a:t>loss</a:t>
            </a:r>
            <a:r>
              <a:rPr lang="it-IT" b="0" dirty="0">
                <a:latin typeface="Times New Roman"/>
                <a:cs typeface="Times New Roman"/>
              </a:rPr>
              <a:t> in </a:t>
            </a:r>
            <a:r>
              <a:rPr lang="it-IT" b="0" dirty="0" err="1">
                <a:latin typeface="Times New Roman"/>
                <a:cs typeface="Times New Roman"/>
              </a:rPr>
              <a:t>women</a:t>
            </a:r>
            <a:r>
              <a:rPr lang="it-IT" b="0" dirty="0">
                <a:latin typeface="Times New Roman"/>
                <a:cs typeface="Times New Roman"/>
              </a:rPr>
              <a:t> with </a:t>
            </a:r>
            <a:r>
              <a:rPr lang="it-IT" b="0" dirty="0" err="1">
                <a:latin typeface="Times New Roman"/>
                <a:cs typeface="Times New Roman"/>
              </a:rPr>
              <a:t>early</a:t>
            </a:r>
            <a:r>
              <a:rPr lang="it-IT" b="0" dirty="0">
                <a:latin typeface="Times New Roman"/>
                <a:cs typeface="Times New Roman"/>
              </a:rPr>
              <a:t> stage </a:t>
            </a:r>
            <a:r>
              <a:rPr lang="it-IT" b="0" dirty="0" err="1">
                <a:latin typeface="Times New Roman"/>
                <a:cs typeface="Times New Roman"/>
              </a:rPr>
              <a:t>breast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cancer</a:t>
            </a:r>
            <a:r>
              <a:rPr lang="it-IT" i="1" dirty="0">
                <a:latin typeface="Times New Roman"/>
                <a:cs typeface="Times New Roman"/>
              </a:rPr>
              <a:t> (</a:t>
            </a:r>
            <a:r>
              <a:rPr lang="it-IT" i="1" dirty="0" err="1" smtClean="0">
                <a:latin typeface="Times New Roman"/>
                <a:cs typeface="Times New Roman"/>
              </a:rPr>
              <a:t>Shapiro</a:t>
            </a:r>
            <a:r>
              <a:rPr lang="it-IT" i="1" dirty="0">
                <a:latin typeface="Times New Roman"/>
                <a:cs typeface="Times New Roman"/>
              </a:rPr>
              <a:t> </a:t>
            </a:r>
            <a:r>
              <a:rPr lang="it-IT" i="1" dirty="0" smtClean="0">
                <a:latin typeface="Times New Roman"/>
                <a:cs typeface="Times New Roman"/>
              </a:rPr>
              <a:t>et </a:t>
            </a:r>
            <a:r>
              <a:rPr lang="it-IT" i="1" dirty="0">
                <a:latin typeface="Times New Roman"/>
                <a:cs typeface="Times New Roman"/>
              </a:rPr>
              <a:t>al., 2001). </a:t>
            </a:r>
            <a:endParaRPr lang="it-IT" i="1" dirty="0" smtClean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r>
              <a:rPr lang="it-IT" b="0" dirty="0" smtClean="0">
                <a:latin typeface="Times New Roman"/>
                <a:cs typeface="Times New Roman"/>
              </a:rPr>
              <a:t>The </a:t>
            </a:r>
            <a:r>
              <a:rPr lang="it-IT" b="0" dirty="0">
                <a:latin typeface="Times New Roman"/>
                <a:cs typeface="Times New Roman"/>
              </a:rPr>
              <a:t>management of </a:t>
            </a:r>
            <a:r>
              <a:rPr lang="it-IT" b="0" dirty="0" err="1">
                <a:latin typeface="Times New Roman"/>
                <a:cs typeface="Times New Roman"/>
              </a:rPr>
              <a:t>these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symptoms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is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particularly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difficult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>
                <a:latin typeface="Times New Roman"/>
                <a:cs typeface="Times New Roman"/>
              </a:rPr>
              <a:t>(</a:t>
            </a:r>
            <a:r>
              <a:rPr lang="it-IT" b="0" dirty="0" err="1">
                <a:latin typeface="Times New Roman"/>
                <a:cs typeface="Times New Roman"/>
              </a:rPr>
              <a:t>especially</a:t>
            </a:r>
            <a:r>
              <a:rPr lang="it-IT" b="0" dirty="0">
                <a:latin typeface="Times New Roman"/>
                <a:cs typeface="Times New Roman"/>
              </a:rPr>
              <a:t> in </a:t>
            </a:r>
            <a:r>
              <a:rPr lang="it-IT" b="0" dirty="0" err="1">
                <a:latin typeface="Times New Roman"/>
                <a:cs typeface="Times New Roman"/>
              </a:rPr>
              <a:t>patients</a:t>
            </a:r>
            <a:r>
              <a:rPr lang="it-IT" b="0" dirty="0">
                <a:latin typeface="Times New Roman"/>
                <a:cs typeface="Times New Roman"/>
              </a:rPr>
              <a:t> with </a:t>
            </a:r>
            <a:r>
              <a:rPr lang="it-IT" b="0" dirty="0" err="1">
                <a:latin typeface="Times New Roman"/>
                <a:cs typeface="Times New Roman"/>
              </a:rPr>
              <a:t>breast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cancer</a:t>
            </a:r>
            <a:r>
              <a:rPr lang="it-IT" b="0" dirty="0">
                <a:latin typeface="Times New Roman"/>
                <a:cs typeface="Times New Roman"/>
              </a:rPr>
              <a:t>) </a:t>
            </a:r>
            <a:r>
              <a:rPr lang="it-IT" b="0" dirty="0" err="1">
                <a:latin typeface="Times New Roman"/>
                <a:cs typeface="Times New Roman"/>
              </a:rPr>
              <a:t>owing</a:t>
            </a:r>
            <a:r>
              <a:rPr lang="it-IT" b="0" dirty="0">
                <a:latin typeface="Times New Roman"/>
                <a:cs typeface="Times New Roman"/>
              </a:rPr>
              <a:t> to </a:t>
            </a:r>
            <a:r>
              <a:rPr lang="it-IT" b="0" dirty="0" err="1" smtClean="0">
                <a:latin typeface="Times New Roman"/>
                <a:cs typeface="Times New Roman"/>
              </a:rPr>
              <a:t>concerns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en-US" b="0" dirty="0" smtClean="0">
                <a:latin typeface="Times New Roman"/>
                <a:cs typeface="Times New Roman"/>
              </a:rPr>
              <a:t>about </a:t>
            </a:r>
            <a:r>
              <a:rPr lang="en-US" b="0" dirty="0">
                <a:latin typeface="Times New Roman"/>
                <a:cs typeface="Times New Roman"/>
              </a:rPr>
              <a:t>HRT </a:t>
            </a:r>
            <a:r>
              <a:rPr lang="en-US" i="1" dirty="0">
                <a:latin typeface="Times New Roman"/>
                <a:cs typeface="Times New Roman"/>
              </a:rPr>
              <a:t>(</a:t>
            </a:r>
            <a:r>
              <a:rPr lang="en-US" i="1" dirty="0" err="1">
                <a:latin typeface="Times New Roman"/>
                <a:cs typeface="Times New Roman"/>
              </a:rPr>
              <a:t>Rostom</a:t>
            </a:r>
            <a:r>
              <a:rPr lang="en-US" i="1" dirty="0">
                <a:latin typeface="Times New Roman"/>
                <a:cs typeface="Times New Roman"/>
              </a:rPr>
              <a:t>, 2001; </a:t>
            </a:r>
            <a:r>
              <a:rPr lang="en-US" i="1" dirty="0" err="1">
                <a:latin typeface="Times New Roman"/>
                <a:cs typeface="Times New Roman"/>
              </a:rPr>
              <a:t>Beral</a:t>
            </a:r>
            <a:r>
              <a:rPr lang="en-US" i="1" dirty="0">
                <a:latin typeface="Times New Roman"/>
                <a:cs typeface="Times New Roman"/>
              </a:rPr>
              <a:t>, 2003).</a:t>
            </a:r>
            <a:endParaRPr lang="it-IT" i="1" dirty="0">
              <a:latin typeface="Times New Roman"/>
              <a:cs typeface="Times New Roman"/>
            </a:endParaRPr>
          </a:p>
        </p:txBody>
      </p:sp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-324544" y="188640"/>
            <a:ext cx="96845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dirty="0" err="1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Chemotherapy-ovarian</a:t>
            </a:r>
            <a:r>
              <a:rPr lang="it-IT" sz="3200" dirty="0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3200" dirty="0" err="1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damage</a:t>
            </a:r>
            <a:r>
              <a:rPr lang="it-IT" sz="3200" dirty="0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 (</a:t>
            </a:r>
            <a:r>
              <a:rPr lang="it-IT" sz="3200" dirty="0" err="1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symptoms</a:t>
            </a:r>
            <a:r>
              <a:rPr lang="it-IT" sz="3200" dirty="0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) </a:t>
            </a:r>
          </a:p>
          <a:p>
            <a:r>
              <a:rPr lang="it-IT" sz="3200" dirty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-</a:t>
            </a:r>
            <a:r>
              <a:rPr lang="it-IT" sz="3200" dirty="0" err="1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main</a:t>
            </a:r>
            <a:r>
              <a:rPr lang="it-IT" sz="3200" dirty="0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3200" dirty="0" err="1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aspects</a:t>
            </a:r>
            <a:r>
              <a:rPr lang="it-IT" sz="3200" dirty="0" smtClean="0">
                <a:solidFill>
                  <a:srgbClr val="050428"/>
                </a:solidFill>
                <a:latin typeface="Times New Roman" charset="0"/>
                <a:cs typeface="Times New Roman" charset="0"/>
              </a:rPr>
              <a:t>-</a:t>
            </a:r>
            <a:endParaRPr lang="it-IT" sz="3200" dirty="0">
              <a:solidFill>
                <a:srgbClr val="050428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87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55576" y="1052736"/>
            <a:ext cx="7776864" cy="1015663"/>
          </a:xfrm>
          <a:prstGeom prst="rect">
            <a:avLst/>
          </a:prstGeom>
          <a:ln w="28575" cmpd="sng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it-IT" b="0" dirty="0">
                <a:latin typeface="Times New Roman"/>
                <a:cs typeface="Times New Roman"/>
              </a:rPr>
              <a:t> The </a:t>
            </a:r>
            <a:r>
              <a:rPr lang="it-IT" b="0" dirty="0" err="1" smtClean="0">
                <a:latin typeface="Times New Roman"/>
                <a:cs typeface="Times New Roman"/>
              </a:rPr>
              <a:t>diminished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reserve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may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manifest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immediately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after</a:t>
            </a:r>
            <a:endParaRPr lang="it-IT" b="0" dirty="0">
              <a:latin typeface="Times New Roman"/>
              <a:cs typeface="Times New Roman"/>
            </a:endParaRPr>
          </a:p>
          <a:p>
            <a:r>
              <a:rPr lang="it-IT" b="0" dirty="0" smtClean="0">
                <a:latin typeface="Times New Roman"/>
                <a:cs typeface="Times New Roman"/>
              </a:rPr>
              <a:t>treatment </a:t>
            </a:r>
            <a:r>
              <a:rPr lang="it-IT" b="0" dirty="0">
                <a:latin typeface="Times New Roman"/>
                <a:cs typeface="Times New Roman"/>
              </a:rPr>
              <a:t>with </a:t>
            </a:r>
            <a:r>
              <a:rPr lang="it-IT" b="0" dirty="0" err="1">
                <a:latin typeface="Times New Roman"/>
                <a:cs typeface="Times New Roman"/>
              </a:rPr>
              <a:t>persistent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amenorrhea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smtClean="0">
                <a:latin typeface="Times New Roman"/>
                <a:cs typeface="Times New Roman"/>
              </a:rPr>
              <a:t>or </a:t>
            </a:r>
            <a:r>
              <a:rPr lang="it-IT" b="0" dirty="0" err="1" smtClean="0">
                <a:latin typeface="Times New Roman"/>
                <a:cs typeface="Times New Roman"/>
              </a:rPr>
              <a:t>have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>
                <a:latin typeface="Times New Roman"/>
                <a:cs typeface="Times New Roman"/>
              </a:rPr>
              <a:t>a </a:t>
            </a:r>
            <a:r>
              <a:rPr lang="it-IT" b="0" dirty="0" err="1">
                <a:latin typeface="Times New Roman"/>
                <a:cs typeface="Times New Roman"/>
              </a:rPr>
              <a:t>delayed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clinical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presentation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smtClean="0">
                <a:latin typeface="Times New Roman"/>
                <a:cs typeface="Times New Roman"/>
              </a:rPr>
              <a:t>with </a:t>
            </a:r>
            <a:r>
              <a:rPr lang="it-IT" b="0" dirty="0" err="1" smtClean="0">
                <a:latin typeface="Times New Roman"/>
                <a:cs typeface="Times New Roman"/>
              </a:rPr>
              <a:t>infertility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>
                <a:latin typeface="Times New Roman"/>
                <a:cs typeface="Times New Roman"/>
              </a:rPr>
              <a:t>or POF long </a:t>
            </a:r>
            <a:r>
              <a:rPr lang="it-IT" b="0" dirty="0" err="1">
                <a:latin typeface="Times New Roman"/>
                <a:cs typeface="Times New Roman"/>
              </a:rPr>
              <a:t>term</a:t>
            </a:r>
            <a:r>
              <a:rPr lang="it-IT" b="0" dirty="0">
                <a:latin typeface="Times New Roman"/>
                <a:cs typeface="Times New Roman"/>
              </a:rPr>
              <a:t>.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5220072" y="6381328"/>
            <a:ext cx="3900649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it-IT" sz="18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Singh</a:t>
            </a:r>
            <a:r>
              <a:rPr lang="it-IT" sz="18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KL et al., </a:t>
            </a:r>
            <a:r>
              <a:rPr lang="it-IT" sz="18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Hum</a:t>
            </a:r>
            <a:r>
              <a:rPr lang="it-IT" sz="18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18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Reprod</a:t>
            </a:r>
            <a:r>
              <a:rPr lang="it-IT" sz="18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Up 2005</a:t>
            </a:r>
            <a:endParaRPr lang="it-IT" sz="18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835696" y="116632"/>
            <a:ext cx="5570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err="1" smtClean="0">
                <a:latin typeface="Times New Roman"/>
                <a:cs typeface="Times New Roman"/>
              </a:rPr>
              <a:t>Ovarian</a:t>
            </a:r>
            <a:r>
              <a:rPr lang="it-IT" sz="4000" dirty="0" smtClean="0">
                <a:latin typeface="Times New Roman"/>
                <a:cs typeface="Times New Roman"/>
              </a:rPr>
              <a:t> </a:t>
            </a:r>
            <a:r>
              <a:rPr lang="it-IT" sz="4000" dirty="0" err="1" smtClean="0">
                <a:latin typeface="Times New Roman"/>
                <a:cs typeface="Times New Roman"/>
              </a:rPr>
              <a:t>Reserve</a:t>
            </a:r>
            <a:r>
              <a:rPr lang="it-IT" sz="4000" dirty="0" smtClean="0">
                <a:latin typeface="Times New Roman"/>
                <a:cs typeface="Times New Roman"/>
              </a:rPr>
              <a:t> </a:t>
            </a:r>
            <a:r>
              <a:rPr lang="it-IT" sz="4000" dirty="0" err="1" smtClean="0">
                <a:latin typeface="Times New Roman"/>
                <a:cs typeface="Times New Roman"/>
              </a:rPr>
              <a:t>Testing</a:t>
            </a:r>
            <a:endParaRPr lang="it-IT" sz="4000" dirty="0">
              <a:latin typeface="Times New Roman"/>
              <a:cs typeface="Times New Roman"/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187049"/>
              </p:ext>
            </p:extLst>
          </p:nvPr>
        </p:nvGraphicFramePr>
        <p:xfrm>
          <a:off x="323528" y="2420888"/>
          <a:ext cx="8640960" cy="357123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104456"/>
                <a:gridCol w="4536504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Biophysical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Biochemical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Ultrasound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2D or 3D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Ovarian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volume 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Antral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follicle</a:t>
                      </a:r>
                      <a:r>
                        <a:rPr lang="it-IT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baseline="0" dirty="0" err="1" smtClean="0">
                          <a:latin typeface="Times New Roman"/>
                          <a:cs typeface="Times New Roman"/>
                        </a:rPr>
                        <a:t>count</a:t>
                      </a:r>
                      <a:r>
                        <a:rPr lang="it-IT" baseline="0" dirty="0" smtClean="0">
                          <a:latin typeface="Times New Roman"/>
                          <a:cs typeface="Times New Roman"/>
                        </a:rPr>
                        <a:t> (AFC) 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baseline="0" dirty="0" err="1" smtClean="0">
                          <a:latin typeface="Times New Roman"/>
                          <a:cs typeface="Times New Roman"/>
                        </a:rPr>
                        <a:t>Ovarian</a:t>
                      </a:r>
                      <a:r>
                        <a:rPr lang="it-IT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baseline="0" dirty="0" err="1" smtClean="0">
                          <a:latin typeface="Times New Roman"/>
                          <a:cs typeface="Times New Roman"/>
                        </a:rPr>
                        <a:t>stromal</a:t>
                      </a:r>
                      <a:r>
                        <a:rPr lang="it-IT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baseline="0" dirty="0" err="1" smtClean="0">
                          <a:latin typeface="Times New Roman"/>
                          <a:cs typeface="Times New Roman"/>
                        </a:rPr>
                        <a:t>blood</a:t>
                      </a:r>
                      <a:r>
                        <a:rPr lang="it-IT" baseline="0" dirty="0" smtClean="0">
                          <a:latin typeface="Times New Roman"/>
                          <a:cs typeface="Times New Roman"/>
                        </a:rPr>
                        <a:t> flow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baseline="0" dirty="0" smtClean="0">
                          <a:latin typeface="Times New Roman"/>
                          <a:cs typeface="Times New Roman"/>
                        </a:rPr>
                        <a:t>Uterine </a:t>
                      </a:r>
                      <a:r>
                        <a:rPr lang="it-IT" baseline="0" dirty="0" err="1" smtClean="0">
                          <a:latin typeface="Times New Roman"/>
                          <a:cs typeface="Times New Roman"/>
                        </a:rPr>
                        <a:t>dimensions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Basal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(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early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follicular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levels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FSH, LH, E</a:t>
                      </a:r>
                      <a:r>
                        <a:rPr lang="it-IT" baseline="-25000" dirty="0" smtClean="0">
                          <a:latin typeface="Times New Roman"/>
                          <a:cs typeface="Times New Roman"/>
                        </a:rPr>
                        <a:t>2  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sz="1800" kern="1200" dirty="0" err="1" smtClean="0">
                          <a:latin typeface="Times New Roman"/>
                          <a:cs typeface="Times New Roman"/>
                        </a:rPr>
                        <a:t>Inhibins</a:t>
                      </a:r>
                      <a:r>
                        <a:rPr lang="it-IT" baseline="-250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kern="1200" dirty="0" smtClean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it-IT" baseline="-250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kern="1200" dirty="0" err="1" smtClean="0">
                          <a:latin typeface="Times New Roman"/>
                          <a:cs typeface="Times New Roman"/>
                        </a:rPr>
                        <a:t>activins</a:t>
                      </a:r>
                      <a:r>
                        <a:rPr lang="it-IT" sz="1800" kern="1200" dirty="0" smtClean="0">
                          <a:latin typeface="Times New Roman"/>
                          <a:cs typeface="Times New Roman"/>
                        </a:rPr>
                        <a:t>   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sz="1800" kern="1200" dirty="0" smtClean="0">
                          <a:latin typeface="Times New Roman"/>
                          <a:cs typeface="Times New Roman"/>
                        </a:rPr>
                        <a:t>Anti-</a:t>
                      </a:r>
                      <a:r>
                        <a:rPr lang="it-IT" sz="1800" kern="1200" dirty="0" err="1" smtClean="0">
                          <a:latin typeface="Times New Roman"/>
                          <a:cs typeface="Times New Roman"/>
                        </a:rPr>
                        <a:t>Müllerian</a:t>
                      </a:r>
                      <a:r>
                        <a:rPr lang="it-IT" sz="1800" kern="12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sz="1800" kern="1200" dirty="0" err="1" smtClean="0">
                          <a:latin typeface="Times New Roman"/>
                          <a:cs typeface="Times New Roman"/>
                        </a:rPr>
                        <a:t>hormone</a:t>
                      </a:r>
                      <a:r>
                        <a:rPr lang="it-IT" sz="1800" kern="1200" dirty="0" smtClean="0">
                          <a:latin typeface="Times New Roman"/>
                          <a:cs typeface="Times New Roman"/>
                        </a:rPr>
                        <a:t> (AMH)</a:t>
                      </a:r>
                      <a:endParaRPr lang="it-IT" sz="1800" b="1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Follicle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density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Ovarian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stimulation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tests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: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GnRH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agonist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stimulation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test (G-test)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Clomiphene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citrate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it-IT" dirty="0" err="1" smtClean="0">
                          <a:latin typeface="Times New Roman"/>
                          <a:cs typeface="Times New Roman"/>
                        </a:rPr>
                        <a:t>challenge</a:t>
                      </a: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 test (CCCT)</a:t>
                      </a:r>
                    </a:p>
                    <a:p>
                      <a:pPr marL="742950" lvl="1" indent="-285750">
                        <a:buFont typeface="Wingdings" charset="2"/>
                        <a:buChar char="v"/>
                      </a:pPr>
                      <a:r>
                        <a:rPr lang="it-IT" dirty="0" smtClean="0">
                          <a:latin typeface="Times New Roman"/>
                          <a:cs typeface="Times New Roman"/>
                        </a:rPr>
                        <a:t>FSH (EFORT)</a:t>
                      </a:r>
                      <a:endParaRPr lang="it-IT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4869160"/>
            <a:ext cx="1844824" cy="1844824"/>
          </a:xfrm>
          <a:prstGeom prst="rect">
            <a:avLst/>
          </a:prstGeom>
        </p:spPr>
      </p:pic>
      <p:sp>
        <p:nvSpPr>
          <p:cNvPr id="12" name="Freccia sinistra 11"/>
          <p:cNvSpPr/>
          <p:nvPr/>
        </p:nvSpPr>
        <p:spPr>
          <a:xfrm>
            <a:off x="8460432" y="3717032"/>
            <a:ext cx="288032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sinistra 12"/>
          <p:cNvSpPr/>
          <p:nvPr/>
        </p:nvSpPr>
        <p:spPr>
          <a:xfrm>
            <a:off x="7308304" y="3429000"/>
            <a:ext cx="288032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sinistra 14"/>
          <p:cNvSpPr/>
          <p:nvPr/>
        </p:nvSpPr>
        <p:spPr>
          <a:xfrm>
            <a:off x="6516216" y="3140968"/>
            <a:ext cx="288032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sinistra 15"/>
          <p:cNvSpPr/>
          <p:nvPr/>
        </p:nvSpPr>
        <p:spPr>
          <a:xfrm>
            <a:off x="3923928" y="3717032"/>
            <a:ext cx="288032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sinistra 16"/>
          <p:cNvSpPr/>
          <p:nvPr/>
        </p:nvSpPr>
        <p:spPr>
          <a:xfrm>
            <a:off x="2987824" y="3501008"/>
            <a:ext cx="288032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8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2117725" y="23526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-1141" y="188913"/>
            <a:ext cx="90376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dirty="0" smtClean="0">
                <a:latin typeface="Times New Roman"/>
                <a:cs typeface="Times New Roman"/>
              </a:rPr>
              <a:t>Roadmap</a:t>
            </a:r>
            <a:endParaRPr lang="en-GB" sz="4000" dirty="0">
              <a:latin typeface="Times New Roman"/>
              <a:cs typeface="Times New Roman"/>
            </a:endParaRPr>
          </a:p>
          <a:p>
            <a:endParaRPr lang="en-GB" sz="4000" dirty="0">
              <a:latin typeface="Times New Roman"/>
              <a:cs typeface="Times New Roman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0528" y="836712"/>
            <a:ext cx="9144000" cy="581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l">
              <a:buFontTx/>
              <a:buChar char="-"/>
            </a:pP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Pregnancy after breast cancer</a:t>
            </a:r>
          </a:p>
          <a:p>
            <a:pPr marL="342900" indent="-342900" algn="l">
              <a:buFontTx/>
              <a:buChar char="-"/>
            </a:pPr>
            <a:endParaRPr lang="en-US" sz="24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l">
              <a:buFontTx/>
              <a:buChar char="-"/>
            </a:pPr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hemotherapy </a:t>
            </a:r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induced 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premature ovarian failure</a:t>
            </a:r>
          </a:p>
          <a:p>
            <a:pPr algn="l"/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Pathophysiology</a:t>
            </a:r>
          </a:p>
          <a:p>
            <a:pPr algn="l"/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Diagnosis and symptoms</a:t>
            </a:r>
          </a:p>
          <a:p>
            <a:pPr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l">
              <a:buFontTx/>
              <a:buChar char="-"/>
            </a:pP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Fertility preservation options</a:t>
            </a:r>
          </a:p>
          <a:p>
            <a:pPr marL="342900" indent="-342900" algn="l">
              <a:lnSpc>
                <a:spcPct val="50000"/>
              </a:lnSpc>
              <a:buFontTx/>
              <a:buChar char="-"/>
            </a:pPr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Prevention of chemotherapy induced infertility</a:t>
            </a:r>
          </a:p>
          <a:p>
            <a:pPr algn="l"/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Cryopreservation </a:t>
            </a:r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sz="2400" b="0" dirty="0">
                <a:latin typeface="Times New Roman"/>
                <a:cs typeface="Times New Roman"/>
              </a:rPr>
              <a:t>	</a:t>
            </a:r>
            <a:r>
              <a:rPr lang="en-US" sz="2400" b="0" dirty="0" smtClean="0">
                <a:latin typeface="Times New Roman"/>
                <a:cs typeface="Times New Roman"/>
              </a:rPr>
              <a:t>	</a:t>
            </a:r>
          </a:p>
          <a:p>
            <a:pPr algn="l"/>
            <a:r>
              <a:rPr lang="en-US" sz="2400" b="0" dirty="0" smtClean="0">
                <a:latin typeface="Times New Roman"/>
                <a:cs typeface="Times New Roman"/>
              </a:rPr>
              <a:t> </a:t>
            </a:r>
            <a:endParaRPr lang="en-US" sz="2400" b="0" dirty="0">
              <a:latin typeface="Times New Roman"/>
              <a:cs typeface="Times New Roman"/>
            </a:endParaRPr>
          </a:p>
          <a:p>
            <a:pPr algn="l"/>
            <a:endParaRPr lang="en-US" sz="2400" b="0" dirty="0">
              <a:latin typeface="Times New Roman"/>
              <a:cs typeface="Times New Roman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8840" y="4433788"/>
            <a:ext cx="4615160" cy="23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>
            <a:spLocks noChangeArrowheads="1"/>
          </p:cNvSpPr>
          <p:nvPr/>
        </p:nvSpPr>
        <p:spPr bwMode="auto">
          <a:xfrm>
            <a:off x="1219200" y="-31750"/>
            <a:ext cx="648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000000"/>
                </a:solidFill>
                <a:latin typeface="Times New Roman"/>
                <a:cs typeface="Times New Roman"/>
              </a:rPr>
              <a:t>FERTILITY PRESERVATION OPTIONS IN FEMALES</a:t>
            </a:r>
          </a:p>
        </p:txBody>
      </p:sp>
      <p:graphicFrame>
        <p:nvGraphicFramePr>
          <p:cNvPr id="21615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512187"/>
              </p:ext>
            </p:extLst>
          </p:nvPr>
        </p:nvGraphicFramePr>
        <p:xfrm>
          <a:off x="381000" y="903436"/>
          <a:ext cx="8458200" cy="4333876"/>
        </p:xfrm>
        <a:graphic>
          <a:graphicData uri="http://schemas.openxmlformats.org/drawingml/2006/table">
            <a:tbl>
              <a:tblPr/>
              <a:tblGrid>
                <a:gridCol w="2114550"/>
                <a:gridCol w="2114550"/>
                <a:gridCol w="2290763"/>
                <a:gridCol w="1938337"/>
              </a:tblGrid>
              <a:tr h="18468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Embryo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cryopreservation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(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)</a:t>
                      </a:r>
                    </a:p>
                  </a:txBody>
                  <a:tcPr marT="45704" marB="45704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Harvesting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eggs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, in vitro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fertilization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, and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freezing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of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embryos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for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later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implantation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</a:txBody>
                  <a:tcPr marT="45704" marB="4570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The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most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estabilished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tecnique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for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fertility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preservation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in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women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</a:txBody>
                  <a:tcPr marT="45704" marB="4570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10-14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days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of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ovarian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stimulation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Requires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donor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sperm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or partner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Outpatient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surgical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procedure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$ 8,000 per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cycle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, $ 350 per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year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storage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fees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</a:txBody>
                  <a:tcPr marT="45704" marB="4570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445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Oocyte cryopreservation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(I)</a:t>
                      </a:r>
                    </a:p>
                  </a:txBody>
                  <a:tcPr marT="45704" marB="45704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Harvesting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and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freezing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of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unfertilized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eggs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</a:txBody>
                  <a:tcPr marT="45704" marB="4570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Small case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series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and case reports</a:t>
                      </a:r>
                    </a:p>
                  </a:txBody>
                  <a:tcPr marT="45704" marB="4570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10-14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days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of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ovarian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stimulation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Outpatient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surgical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procedure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$ 8,000 per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cycle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, $ 350 per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year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storage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fees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</a:txBody>
                  <a:tcPr marT="45704" marB="4570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423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Ovarian cryopreservation and transplantation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(I)</a:t>
                      </a:r>
                    </a:p>
                  </a:txBody>
                  <a:tcPr marT="45704" marB="45704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Freezing of ovarian tissue and reimplantation after cancer tretment</a:t>
                      </a:r>
                    </a:p>
                  </a:txBody>
                  <a:tcPr marT="45704" marB="4570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Case reports;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as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of 2005,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two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live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births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reported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.</a:t>
                      </a:r>
                    </a:p>
                  </a:txBody>
                  <a:tcPr marT="45704" marB="4570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Not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suitable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when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risk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of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ovarian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involvement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is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high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Same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day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outpatient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surgical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procedure</a:t>
                      </a:r>
                    </a:p>
                  </a:txBody>
                  <a:tcPr marT="45704" marB="4570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6104" name="Rectangle 72"/>
          <p:cNvSpPr>
            <a:spLocks noChangeArrowheads="1"/>
          </p:cNvSpPr>
          <p:nvPr/>
        </p:nvSpPr>
        <p:spPr bwMode="auto">
          <a:xfrm>
            <a:off x="381000" y="425450"/>
            <a:ext cx="1841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 u="sng">
                <a:solidFill>
                  <a:srgbClr val="000000"/>
                </a:solidFill>
                <a:latin typeface="Times New Roman"/>
                <a:cs typeface="Times New Roman"/>
              </a:rPr>
              <a:t>INTERVENTION</a:t>
            </a:r>
            <a:endParaRPr lang="it-IT" sz="1600" b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6105" name="Rectangle 74"/>
          <p:cNvSpPr>
            <a:spLocks noChangeArrowheads="1"/>
          </p:cNvSpPr>
          <p:nvPr/>
        </p:nvSpPr>
        <p:spPr bwMode="auto">
          <a:xfrm>
            <a:off x="2667000" y="425450"/>
            <a:ext cx="1476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 u="sng">
                <a:solidFill>
                  <a:srgbClr val="000000"/>
                </a:solidFill>
                <a:latin typeface="Times New Roman"/>
                <a:cs typeface="Times New Roman"/>
              </a:rPr>
              <a:t>DEFINITION</a:t>
            </a:r>
            <a:endParaRPr lang="it-IT" sz="1600" b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6106" name="Rectangle 75"/>
          <p:cNvSpPr>
            <a:spLocks noChangeArrowheads="1"/>
          </p:cNvSpPr>
          <p:nvPr/>
        </p:nvSpPr>
        <p:spPr bwMode="auto">
          <a:xfrm>
            <a:off x="4854575" y="425450"/>
            <a:ext cx="1317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 u="sng">
                <a:solidFill>
                  <a:srgbClr val="000000"/>
                </a:solidFill>
                <a:latin typeface="Times New Roman"/>
                <a:cs typeface="Times New Roman"/>
              </a:rPr>
              <a:t>COMMENT</a:t>
            </a:r>
            <a:endParaRPr lang="it-IT" sz="1600" b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6107" name="Rectangle 76"/>
          <p:cNvSpPr>
            <a:spLocks noChangeArrowheads="1"/>
          </p:cNvSpPr>
          <p:nvPr/>
        </p:nvSpPr>
        <p:spPr bwMode="auto">
          <a:xfrm>
            <a:off x="6696075" y="425450"/>
            <a:ext cx="2039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 u="sng" dirty="0">
                <a:solidFill>
                  <a:srgbClr val="000000"/>
                </a:solidFill>
                <a:latin typeface="Times New Roman"/>
                <a:cs typeface="Times New Roman"/>
              </a:rPr>
              <a:t>CONSIDERATIONS</a:t>
            </a:r>
            <a:endParaRPr lang="it-IT" sz="1600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6108" name="Text Box 33"/>
          <p:cNvSpPr txBox="1">
            <a:spLocks noChangeArrowheads="1"/>
          </p:cNvSpPr>
          <p:nvPr/>
        </p:nvSpPr>
        <p:spPr bwMode="auto">
          <a:xfrm>
            <a:off x="6955284" y="6441901"/>
            <a:ext cx="20812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it-IT" sz="1800" i="1" dirty="0">
                <a:solidFill>
                  <a:srgbClr val="FFFFFF"/>
                </a:solidFill>
                <a:latin typeface="Times New Roman"/>
                <a:cs typeface="Times New Roman"/>
              </a:rPr>
              <a:t>Lee et al JCO 2006</a:t>
            </a:r>
          </a:p>
        </p:txBody>
      </p:sp>
      <p:graphicFrame>
        <p:nvGraphicFramePr>
          <p:cNvPr id="21628" name="Group 1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176674"/>
              </p:ext>
            </p:extLst>
          </p:nvPr>
        </p:nvGraphicFramePr>
        <p:xfrm>
          <a:off x="381000" y="5227786"/>
          <a:ext cx="8458200" cy="1225550"/>
        </p:xfrm>
        <a:graphic>
          <a:graphicData uri="http://schemas.openxmlformats.org/drawingml/2006/table">
            <a:tbl>
              <a:tblPr/>
              <a:tblGrid>
                <a:gridCol w="2114550"/>
                <a:gridCol w="2114550"/>
                <a:gridCol w="2290763"/>
                <a:gridCol w="1938337"/>
              </a:tblGrid>
              <a:tr h="1225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Ovarian Suppression with gonadotropin releasing hormone (GnRH) analogs or antagonists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(I)</a:t>
                      </a:r>
                    </a:p>
                  </a:txBody>
                  <a:tcPr marT="45729" marB="45729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Use of Hormonal Therapies to protect ovarian tissue during chemotherapy</a:t>
                      </a:r>
                    </a:p>
                  </a:txBody>
                  <a:tcPr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Small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randomized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studies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and case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series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.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Larger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randomized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trials in progress.</a:t>
                      </a:r>
                    </a:p>
                  </a:txBody>
                  <a:tcPr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Medication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given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before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and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during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treatment with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chemotherapy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Approximately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 $ 500/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anose="020B0600070205080204" pitchFamily="34" charset="-128"/>
                          <a:cs typeface="Times New Roman"/>
                        </a:rPr>
                        <a:t>mo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anose="020B0600070205080204" pitchFamily="34" charset="-128"/>
                        <a:cs typeface="Times New Roman"/>
                      </a:endParaRPr>
                    </a:p>
                  </a:txBody>
                  <a:tcPr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6121" name="Rectangle 125"/>
          <p:cNvSpPr>
            <a:spLocks noChangeArrowheads="1"/>
          </p:cNvSpPr>
          <p:nvPr/>
        </p:nvSpPr>
        <p:spPr bwMode="auto">
          <a:xfrm>
            <a:off x="304800" y="6518671"/>
            <a:ext cx="586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800" b="0" dirty="0" err="1">
                <a:solidFill>
                  <a:srgbClr val="FFFFFF"/>
                </a:solidFill>
                <a:latin typeface="Times New Roman"/>
                <a:cs typeface="Times New Roman"/>
              </a:rPr>
              <a:t>Abbreviations</a:t>
            </a:r>
            <a:r>
              <a:rPr lang="it-IT" sz="1800" b="0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lang="it-IT" sz="1800" b="0" dirty="0" err="1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it-IT" sz="1800" b="0" dirty="0">
                <a:solidFill>
                  <a:srgbClr val="FFFFFF"/>
                </a:solidFill>
                <a:latin typeface="Times New Roman"/>
                <a:cs typeface="Times New Roman"/>
              </a:rPr>
              <a:t>, standard; I, </a:t>
            </a:r>
            <a:r>
              <a:rPr lang="it-IT" sz="1800" b="0" dirty="0" err="1">
                <a:solidFill>
                  <a:srgbClr val="FFFFFF"/>
                </a:solidFill>
                <a:latin typeface="Times New Roman"/>
                <a:cs typeface="Times New Roman"/>
              </a:rPr>
              <a:t>investigational</a:t>
            </a:r>
            <a:endParaRPr lang="it-IT" b="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246"/>
          <p:cNvSpPr>
            <a:spLocks noChangeArrowheads="1"/>
          </p:cNvSpPr>
          <p:nvPr/>
        </p:nvSpPr>
        <p:spPr bwMode="auto">
          <a:xfrm>
            <a:off x="395536" y="906140"/>
            <a:ext cx="8424936" cy="5544616"/>
          </a:xfrm>
          <a:prstGeom prst="rect">
            <a:avLst/>
          </a:prstGeom>
          <a:noFill/>
          <a:ln w="50800" cmpd="dbl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36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Ovale 1"/>
          <p:cNvSpPr/>
          <p:nvPr/>
        </p:nvSpPr>
        <p:spPr>
          <a:xfrm>
            <a:off x="467544" y="1052736"/>
            <a:ext cx="18722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65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5956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 bwMode="auto">
          <a:xfrm>
            <a:off x="304800" y="27447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it-IT" sz="4400" dirty="0">
              <a:solidFill>
                <a:srgbClr val="000000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1946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2" y="193675"/>
            <a:ext cx="21336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16922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CasellaDiTesto 4"/>
          <p:cNvSpPr txBox="1">
            <a:spLocks noChangeArrowheads="1"/>
          </p:cNvSpPr>
          <p:nvPr/>
        </p:nvSpPr>
        <p:spPr bwMode="auto">
          <a:xfrm>
            <a:off x="6553200" y="2492896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i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Breast</a:t>
            </a:r>
            <a:r>
              <a:rPr lang="it-IT" sz="1800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Ca </a:t>
            </a:r>
            <a:r>
              <a:rPr lang="it-IT" sz="1800" i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statistics</a:t>
            </a:r>
            <a:r>
              <a:rPr lang="it-IT" sz="1800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2013</a:t>
            </a:r>
          </a:p>
        </p:txBody>
      </p:sp>
      <p:sp>
        <p:nvSpPr>
          <p:cNvPr id="16" name="CasellaDiTesto 5"/>
          <p:cNvSpPr txBox="1">
            <a:spLocks noChangeArrowheads="1"/>
          </p:cNvSpPr>
          <p:nvPr/>
        </p:nvSpPr>
        <p:spPr bwMode="auto">
          <a:xfrm>
            <a:off x="7452320" y="4941168"/>
            <a:ext cx="11481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ISTAT 2014</a:t>
            </a:r>
            <a:endParaRPr lang="it-IT" sz="1400" i="1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7" name="Rettangolo 6"/>
          <p:cNvSpPr/>
          <p:nvPr/>
        </p:nvSpPr>
        <p:spPr>
          <a:xfrm>
            <a:off x="2495699" y="5385410"/>
            <a:ext cx="5100637" cy="707886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dirty="0" err="1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Only</a:t>
            </a:r>
            <a:r>
              <a:rPr lang="it-IT" dirty="0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 10% (out of of 502.596) </a:t>
            </a:r>
            <a:r>
              <a:rPr lang="it-IT" dirty="0" err="1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babies</a:t>
            </a:r>
            <a:r>
              <a:rPr lang="it-IT" dirty="0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 are </a:t>
            </a:r>
            <a:r>
              <a:rPr lang="it-IT" dirty="0" err="1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born</a:t>
            </a:r>
            <a:r>
              <a:rPr lang="it-IT" dirty="0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 from </a:t>
            </a:r>
            <a:r>
              <a:rPr lang="it-IT" dirty="0" err="1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women</a:t>
            </a:r>
            <a:r>
              <a:rPr lang="it-IT" dirty="0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it-IT" dirty="0" err="1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younger</a:t>
            </a:r>
            <a:r>
              <a:rPr lang="it-IT" dirty="0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it-IT" dirty="0" err="1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than</a:t>
            </a:r>
            <a:r>
              <a:rPr lang="it-IT" dirty="0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 25 </a:t>
            </a:r>
            <a:r>
              <a:rPr lang="it-IT" dirty="0" err="1">
                <a:solidFill>
                  <a:srgbClr val="02042D"/>
                </a:solidFill>
                <a:latin typeface="Times New Roman"/>
                <a:ea typeface="ＭＳ Ｐゴシック" charset="0"/>
                <a:cs typeface="Times New Roman"/>
              </a:rPr>
              <a:t>years</a:t>
            </a:r>
            <a:endParaRPr lang="it-IT" dirty="0">
              <a:solidFill>
                <a:srgbClr val="02042D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0" name="CasellaDiTesto 9"/>
          <p:cNvSpPr txBox="1"/>
          <p:nvPr/>
        </p:nvSpPr>
        <p:spPr>
          <a:xfrm>
            <a:off x="2699792" y="2708920"/>
            <a:ext cx="50292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«</a:t>
            </a:r>
            <a:r>
              <a:rPr lang="it-IT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Elderly</a:t>
            </a:r>
            <a:r>
              <a:rPr lang="it-IT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Primigravidas</a:t>
            </a:r>
            <a:r>
              <a:rPr lang="it-IT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» </a:t>
            </a:r>
          </a:p>
        </p:txBody>
      </p:sp>
      <p:sp>
        <p:nvSpPr>
          <p:cNvPr id="22" name="CasellaDiTesto 13"/>
          <p:cNvSpPr txBox="1">
            <a:spLocks noChangeArrowheads="1"/>
          </p:cNvSpPr>
          <p:nvPr/>
        </p:nvSpPr>
        <p:spPr bwMode="auto">
          <a:xfrm>
            <a:off x="2881411" y="3176662"/>
            <a:ext cx="46429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Women</a:t>
            </a:r>
            <a:r>
              <a:rPr lang="it-IT" sz="14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start to </a:t>
            </a:r>
            <a:r>
              <a:rPr lang="it-IT" sz="14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find</a:t>
            </a:r>
            <a:r>
              <a:rPr lang="it-IT" sz="14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a </a:t>
            </a:r>
            <a:r>
              <a:rPr lang="it-IT" sz="14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pregnancy</a:t>
            </a:r>
            <a:r>
              <a:rPr lang="it-IT" sz="14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at</a:t>
            </a:r>
            <a:r>
              <a:rPr lang="it-IT" sz="14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an </a:t>
            </a:r>
            <a:r>
              <a:rPr lang="it-IT" sz="14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ever</a:t>
            </a:r>
            <a:r>
              <a:rPr lang="it-IT" sz="14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increasing</a:t>
            </a:r>
            <a:r>
              <a:rPr lang="it-IT" sz="14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age</a:t>
            </a:r>
            <a:r>
              <a:rPr lang="it-IT" sz="14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endParaRPr lang="it-IT" sz="14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" name="CasellaDiTesto 11"/>
          <p:cNvSpPr txBox="1">
            <a:spLocks noChangeArrowheads="1"/>
          </p:cNvSpPr>
          <p:nvPr/>
        </p:nvSpPr>
        <p:spPr bwMode="auto">
          <a:xfrm>
            <a:off x="4283968" y="3573016"/>
            <a:ext cx="1858994" cy="5232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800" dirty="0" smtClean="0">
                <a:solidFill>
                  <a:srgbClr val="02042D"/>
                </a:solidFill>
                <a:latin typeface="Times New Roman"/>
                <a:cs typeface="Times New Roman"/>
              </a:rPr>
              <a:t>OVER 40</a:t>
            </a:r>
          </a:p>
        </p:txBody>
      </p:sp>
      <p:sp>
        <p:nvSpPr>
          <p:cNvPr id="24" name="Freccia giù 5"/>
          <p:cNvSpPr/>
          <p:nvPr/>
        </p:nvSpPr>
        <p:spPr>
          <a:xfrm flipH="1">
            <a:off x="5004048" y="4293096"/>
            <a:ext cx="216148" cy="9813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2042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9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-36512" y="1052736"/>
            <a:ext cx="19442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 err="1">
                <a:latin typeface="Times New Roman"/>
                <a:cs typeface="Times New Roman"/>
              </a:rPr>
              <a:t>Embryo</a:t>
            </a:r>
            <a:endParaRPr lang="it-IT" sz="1600" dirty="0">
              <a:latin typeface="Times New Roman"/>
              <a:cs typeface="Times New Roman"/>
            </a:endParaRPr>
          </a:p>
          <a:p>
            <a:pPr algn="l"/>
            <a:r>
              <a:rPr lang="it-IT" sz="1600" dirty="0" err="1">
                <a:latin typeface="Times New Roman"/>
                <a:cs typeface="Times New Roman"/>
              </a:rPr>
              <a:t>Cryopreservation</a:t>
            </a:r>
            <a:r>
              <a:rPr lang="it-IT" sz="1600" dirty="0" smtClean="0">
                <a:latin typeface="Times New Roman"/>
                <a:cs typeface="Times New Roman"/>
              </a:rPr>
              <a:t>:</a:t>
            </a:r>
          </a:p>
          <a:p>
            <a:pPr algn="l"/>
            <a:endParaRPr lang="it-IT" sz="160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Non-</a:t>
            </a:r>
            <a:r>
              <a:rPr lang="it-IT" sz="1600" b="0" dirty="0" err="1">
                <a:latin typeface="Times New Roman"/>
                <a:cs typeface="Times New Roman"/>
              </a:rPr>
              <a:t>experimental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</a:t>
            </a:r>
            <a:r>
              <a:rPr lang="it-IT" sz="1600" b="0" dirty="0" err="1">
                <a:latin typeface="Times New Roman"/>
                <a:cs typeface="Times New Roman"/>
              </a:rPr>
              <a:t>Solely</a:t>
            </a:r>
            <a:r>
              <a:rPr lang="it-IT" sz="1600" b="0" dirty="0">
                <a:latin typeface="Times New Roman"/>
                <a:cs typeface="Times New Roman"/>
              </a:rPr>
              <a:t> for </a:t>
            </a:r>
            <a:r>
              <a:rPr lang="it-IT" sz="1600" b="0" dirty="0" err="1">
                <a:latin typeface="Times New Roman"/>
                <a:cs typeface="Times New Roman"/>
              </a:rPr>
              <a:t>fertility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maintenance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</a:t>
            </a:r>
            <a:r>
              <a:rPr lang="it-IT" sz="1600" b="0" dirty="0" err="1">
                <a:latin typeface="Times New Roman"/>
                <a:cs typeface="Times New Roman"/>
              </a:rPr>
              <a:t>Requires</a:t>
            </a:r>
            <a:r>
              <a:rPr lang="it-IT" sz="1600" b="0" dirty="0">
                <a:latin typeface="Times New Roman"/>
                <a:cs typeface="Times New Roman"/>
              </a:rPr>
              <a:t> male</a:t>
            </a: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partner or </a:t>
            </a:r>
            <a:r>
              <a:rPr lang="it-IT" sz="1600" b="0" dirty="0" err="1">
                <a:latin typeface="Times New Roman"/>
                <a:cs typeface="Times New Roman"/>
              </a:rPr>
              <a:t>sperm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donor</a:t>
            </a:r>
            <a:r>
              <a:rPr lang="it-IT" sz="1600" b="0" dirty="0">
                <a:latin typeface="Times New Roman"/>
                <a:cs typeface="Times New Roman"/>
              </a:rPr>
              <a:t> for </a:t>
            </a:r>
            <a:r>
              <a:rPr lang="it-IT" sz="1600" b="0" dirty="0" err="1">
                <a:latin typeface="Times New Roman"/>
                <a:cs typeface="Times New Roman"/>
              </a:rPr>
              <a:t>embryo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creation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</a:t>
            </a:r>
            <a:r>
              <a:rPr lang="it-IT" sz="1600" b="0" dirty="0" err="1">
                <a:latin typeface="Times New Roman"/>
                <a:cs typeface="Times New Roman"/>
              </a:rPr>
              <a:t>Realistic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outcome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to be </a:t>
            </a:r>
            <a:r>
              <a:rPr lang="it-IT" sz="1600" b="0" dirty="0" err="1">
                <a:latin typeface="Times New Roman"/>
                <a:cs typeface="Times New Roman"/>
              </a:rPr>
              <a:t>discussed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if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poor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ovarian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reserve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</a:t>
            </a:r>
            <a:r>
              <a:rPr lang="it-IT" sz="1600" b="0" dirty="0" err="1">
                <a:latin typeface="Times New Roman"/>
                <a:cs typeface="Times New Roman"/>
              </a:rPr>
              <a:t>Hormone</a:t>
            </a:r>
            <a:r>
              <a:rPr lang="it-IT" sz="1600" b="0" dirty="0">
                <a:latin typeface="Times New Roman"/>
                <a:cs typeface="Times New Roman"/>
              </a:rPr>
              <a:t>-sensitive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malignancies</a:t>
            </a:r>
            <a:r>
              <a:rPr lang="it-IT" sz="1600" b="0" dirty="0">
                <a:latin typeface="Times New Roman"/>
                <a:cs typeface="Times New Roman"/>
              </a:rPr>
              <a:t>- </a:t>
            </a:r>
            <a:r>
              <a:rPr lang="it-IT" sz="1600" b="0" dirty="0" err="1">
                <a:latin typeface="Times New Roman"/>
                <a:cs typeface="Times New Roman"/>
              </a:rPr>
              <a:t>add</a:t>
            </a:r>
            <a:r>
              <a:rPr lang="it-IT" sz="1600" b="0" dirty="0">
                <a:latin typeface="Times New Roman"/>
                <a:cs typeface="Times New Roman"/>
              </a:rPr>
              <a:t> AI</a:t>
            </a: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Treatment </a:t>
            </a:r>
            <a:r>
              <a:rPr lang="it-IT" sz="1600" b="0" dirty="0" err="1">
                <a:latin typeface="Times New Roman"/>
                <a:cs typeface="Times New Roman"/>
              </a:rPr>
              <a:t>urgency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may</a:t>
            </a:r>
            <a:r>
              <a:rPr lang="it-IT" sz="1600" b="0" dirty="0">
                <a:latin typeface="Times New Roman"/>
                <a:cs typeface="Times New Roman"/>
              </a:rPr>
              <a:t> preclude use</a:t>
            </a:r>
            <a:endParaRPr lang="it-IT" sz="1600" dirty="0">
              <a:latin typeface="Times New Roman"/>
              <a:cs typeface="Times New Roman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35696" y="1052736"/>
            <a:ext cx="2088232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800">
                <a:latin typeface="Times New Roman"/>
                <a:cs typeface="Times New Roman"/>
              </a:defRPr>
            </a:lvl1pPr>
          </a:lstStyle>
          <a:p>
            <a:pPr algn="l"/>
            <a:r>
              <a:rPr lang="it-IT" sz="1600" dirty="0" err="1"/>
              <a:t>Oocyte</a:t>
            </a:r>
            <a:endParaRPr lang="it-IT" sz="1600" dirty="0"/>
          </a:p>
          <a:p>
            <a:pPr algn="l"/>
            <a:r>
              <a:rPr lang="it-IT" sz="1600" dirty="0" err="1"/>
              <a:t>Cryopreservation</a:t>
            </a:r>
            <a:r>
              <a:rPr lang="it-IT" sz="1600" dirty="0" smtClean="0"/>
              <a:t>:</a:t>
            </a:r>
          </a:p>
          <a:p>
            <a:pPr algn="l"/>
            <a:endParaRPr lang="it-IT" sz="1600" b="0" dirty="0"/>
          </a:p>
          <a:p>
            <a:pPr algn="l"/>
            <a:r>
              <a:rPr lang="it-IT" sz="1600" b="0" dirty="0" smtClean="0"/>
              <a:t>- Non-</a:t>
            </a:r>
            <a:r>
              <a:rPr lang="it-IT" sz="1600" b="0" dirty="0" err="1" smtClean="0"/>
              <a:t>experimental</a:t>
            </a:r>
            <a:endParaRPr lang="it-IT" sz="1600" b="0" dirty="0" smtClean="0"/>
          </a:p>
          <a:p>
            <a:pPr algn="l"/>
            <a:r>
              <a:rPr lang="it-IT" sz="1600" b="0" dirty="0" smtClean="0"/>
              <a:t>- </a:t>
            </a:r>
            <a:r>
              <a:rPr lang="it-IT" sz="1600" b="0" dirty="0" err="1" smtClean="0"/>
              <a:t>Solely</a:t>
            </a:r>
            <a:r>
              <a:rPr lang="it-IT" sz="1600" b="0" dirty="0" smtClean="0"/>
              <a:t> for </a:t>
            </a:r>
            <a:r>
              <a:rPr lang="it-IT" sz="1600" b="0" dirty="0" err="1" smtClean="0"/>
              <a:t>fertility</a:t>
            </a:r>
            <a:r>
              <a:rPr lang="it-IT" sz="1600" b="0" dirty="0" smtClean="0"/>
              <a:t> </a:t>
            </a:r>
            <a:r>
              <a:rPr lang="it-IT" sz="1600" b="0" dirty="0" err="1" smtClean="0"/>
              <a:t>maintenance</a:t>
            </a:r>
            <a:endParaRPr lang="it-IT" sz="1600" b="0" dirty="0" smtClean="0"/>
          </a:p>
          <a:p>
            <a:pPr algn="l"/>
            <a:r>
              <a:rPr lang="it-IT" sz="1600" b="0" dirty="0" smtClean="0"/>
              <a:t>- </a:t>
            </a:r>
            <a:r>
              <a:rPr lang="it-IT" sz="1600" b="0" dirty="0"/>
              <a:t>For </a:t>
            </a:r>
            <a:r>
              <a:rPr lang="it-IT" sz="1600" b="0" dirty="0" err="1"/>
              <a:t>those</a:t>
            </a:r>
            <a:r>
              <a:rPr lang="it-IT" sz="1600" b="0" dirty="0"/>
              <a:t> </a:t>
            </a:r>
            <a:r>
              <a:rPr lang="it-IT" sz="1600" b="0" dirty="0" err="1"/>
              <a:t>without</a:t>
            </a:r>
            <a:r>
              <a:rPr lang="it-IT" sz="1600" b="0" dirty="0"/>
              <a:t> a</a:t>
            </a:r>
          </a:p>
          <a:p>
            <a:pPr algn="l"/>
            <a:r>
              <a:rPr lang="it-IT" sz="1600" b="0" dirty="0"/>
              <a:t>partner or </a:t>
            </a:r>
            <a:r>
              <a:rPr lang="it-IT" sz="1600" b="0" dirty="0" err="1"/>
              <a:t>who</a:t>
            </a:r>
            <a:r>
              <a:rPr lang="it-IT" sz="1600" b="0" dirty="0"/>
              <a:t> </a:t>
            </a:r>
            <a:r>
              <a:rPr lang="it-IT" sz="1600" b="0" dirty="0" err="1"/>
              <a:t>prefer</a:t>
            </a:r>
            <a:endParaRPr lang="it-IT" sz="1600" b="0" dirty="0"/>
          </a:p>
          <a:p>
            <a:pPr algn="l"/>
            <a:r>
              <a:rPr lang="it-IT" sz="1600" b="0" dirty="0"/>
              <a:t>to </a:t>
            </a:r>
            <a:r>
              <a:rPr lang="it-IT" sz="1600" b="0" dirty="0" err="1"/>
              <a:t>not</a:t>
            </a:r>
            <a:r>
              <a:rPr lang="it-IT" sz="1600" b="0" dirty="0"/>
              <a:t> </a:t>
            </a:r>
            <a:r>
              <a:rPr lang="it-IT" sz="1600" b="0" dirty="0" err="1"/>
              <a:t>have</a:t>
            </a:r>
            <a:r>
              <a:rPr lang="it-IT" sz="1600" b="0" dirty="0"/>
              <a:t> </a:t>
            </a:r>
            <a:r>
              <a:rPr lang="it-IT" sz="1600" b="0" dirty="0" err="1"/>
              <a:t>embryos</a:t>
            </a:r>
            <a:endParaRPr lang="it-IT" sz="1600" b="0" dirty="0"/>
          </a:p>
          <a:p>
            <a:pPr algn="l"/>
            <a:r>
              <a:rPr lang="it-IT" sz="1600" b="0" dirty="0" err="1"/>
              <a:t>created</a:t>
            </a:r>
            <a:endParaRPr lang="it-IT" sz="1600" b="0" dirty="0"/>
          </a:p>
          <a:p>
            <a:pPr algn="l"/>
            <a:r>
              <a:rPr lang="it-IT" sz="1600" b="0" dirty="0"/>
              <a:t>- </a:t>
            </a:r>
            <a:r>
              <a:rPr lang="it-IT" sz="1600" b="0" dirty="0" err="1"/>
              <a:t>Realistic</a:t>
            </a:r>
            <a:r>
              <a:rPr lang="it-IT" sz="1600" b="0" dirty="0"/>
              <a:t> </a:t>
            </a:r>
            <a:r>
              <a:rPr lang="it-IT" sz="1600" b="0" dirty="0" err="1"/>
              <a:t>outcome</a:t>
            </a:r>
            <a:endParaRPr lang="it-IT" sz="1600" b="0" dirty="0"/>
          </a:p>
          <a:p>
            <a:pPr algn="l"/>
            <a:r>
              <a:rPr lang="it-IT" sz="1600" b="0" dirty="0"/>
              <a:t>to be </a:t>
            </a:r>
            <a:r>
              <a:rPr lang="it-IT" sz="1600" b="0" dirty="0" err="1"/>
              <a:t>discussed</a:t>
            </a:r>
            <a:r>
              <a:rPr lang="it-IT" sz="1600" b="0" dirty="0"/>
              <a:t> </a:t>
            </a:r>
            <a:r>
              <a:rPr lang="it-IT" sz="1600" b="0" dirty="0" err="1"/>
              <a:t>if</a:t>
            </a:r>
            <a:endParaRPr lang="it-IT" sz="1600" b="0" dirty="0"/>
          </a:p>
          <a:p>
            <a:pPr algn="l"/>
            <a:r>
              <a:rPr lang="it-IT" sz="1600" b="0" dirty="0" err="1"/>
              <a:t>poor</a:t>
            </a:r>
            <a:r>
              <a:rPr lang="it-IT" sz="1600" b="0" dirty="0"/>
              <a:t> </a:t>
            </a:r>
            <a:r>
              <a:rPr lang="it-IT" sz="1600" b="0" dirty="0" err="1"/>
              <a:t>ovarian</a:t>
            </a:r>
            <a:r>
              <a:rPr lang="it-IT" sz="1600" b="0" dirty="0"/>
              <a:t> </a:t>
            </a:r>
            <a:r>
              <a:rPr lang="it-IT" sz="1600" b="0" dirty="0" err="1"/>
              <a:t>reserve</a:t>
            </a:r>
            <a:endParaRPr lang="it-IT" sz="1600" b="0" dirty="0"/>
          </a:p>
          <a:p>
            <a:pPr algn="l"/>
            <a:r>
              <a:rPr lang="it-IT" sz="1600" b="0" dirty="0"/>
              <a:t>- </a:t>
            </a:r>
            <a:r>
              <a:rPr lang="it-IT" sz="1600" b="0" dirty="0" err="1"/>
              <a:t>Number</a:t>
            </a:r>
            <a:r>
              <a:rPr lang="it-IT" sz="1600" b="0" dirty="0"/>
              <a:t> of </a:t>
            </a:r>
            <a:r>
              <a:rPr lang="it-IT" sz="1600" b="0" dirty="0" err="1"/>
              <a:t>oocytes</a:t>
            </a:r>
            <a:endParaRPr lang="it-IT" sz="1600" b="0" dirty="0"/>
          </a:p>
          <a:p>
            <a:pPr algn="l"/>
            <a:r>
              <a:rPr lang="it-IT" sz="1600" b="0" dirty="0" err="1"/>
              <a:t>required</a:t>
            </a:r>
            <a:r>
              <a:rPr lang="it-IT" sz="1600" b="0" dirty="0"/>
              <a:t> for</a:t>
            </a:r>
          </a:p>
          <a:p>
            <a:pPr algn="l"/>
            <a:r>
              <a:rPr lang="it-IT" sz="1600" b="0" dirty="0" err="1"/>
              <a:t>cryopreservation</a:t>
            </a:r>
            <a:r>
              <a:rPr lang="it-IT" sz="1600" b="0" dirty="0"/>
              <a:t> to</a:t>
            </a:r>
          </a:p>
          <a:p>
            <a:pPr algn="l"/>
            <a:r>
              <a:rPr lang="it-IT" sz="1600" b="0" dirty="0" err="1"/>
              <a:t>obtain</a:t>
            </a:r>
            <a:r>
              <a:rPr lang="it-IT" sz="1600" b="0" dirty="0"/>
              <a:t> a </a:t>
            </a:r>
            <a:r>
              <a:rPr lang="it-IT" sz="1600" b="0" dirty="0" err="1"/>
              <a:t>pregnancy</a:t>
            </a:r>
            <a:endParaRPr lang="it-IT" sz="1600" b="0" dirty="0"/>
          </a:p>
          <a:p>
            <a:pPr algn="l"/>
            <a:r>
              <a:rPr lang="it-IT" sz="1600" b="0" dirty="0"/>
              <a:t>- </a:t>
            </a:r>
            <a:r>
              <a:rPr lang="it-IT" sz="1600" b="0" dirty="0" err="1"/>
              <a:t>Hormone</a:t>
            </a:r>
            <a:r>
              <a:rPr lang="it-IT" sz="1600" b="0" dirty="0"/>
              <a:t>-sensitive</a:t>
            </a:r>
          </a:p>
          <a:p>
            <a:pPr algn="l"/>
            <a:r>
              <a:rPr lang="it-IT" sz="1600" b="0" dirty="0" err="1"/>
              <a:t>malignancies-add</a:t>
            </a:r>
            <a:r>
              <a:rPr lang="it-IT" sz="1600" b="0" dirty="0"/>
              <a:t> AI</a:t>
            </a:r>
          </a:p>
          <a:p>
            <a:pPr algn="l"/>
            <a:r>
              <a:rPr lang="it-IT" sz="1600" b="0" dirty="0"/>
              <a:t>- Treatment </a:t>
            </a:r>
            <a:r>
              <a:rPr lang="it-IT" sz="1600" b="0" dirty="0" err="1"/>
              <a:t>urgenc</a:t>
            </a:r>
            <a:endParaRPr lang="it-IT" sz="1600" b="0" dirty="0"/>
          </a:p>
        </p:txBody>
      </p:sp>
      <p:sp>
        <p:nvSpPr>
          <p:cNvPr id="8" name="Rettangolo 7"/>
          <p:cNvSpPr/>
          <p:nvPr/>
        </p:nvSpPr>
        <p:spPr>
          <a:xfrm>
            <a:off x="5580112" y="1052736"/>
            <a:ext cx="184008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 err="1">
                <a:latin typeface="Times New Roman"/>
                <a:cs typeface="Times New Roman"/>
              </a:rPr>
              <a:t>GnRH</a:t>
            </a:r>
            <a:endParaRPr lang="it-IT" sz="1600" dirty="0">
              <a:latin typeface="Times New Roman"/>
              <a:cs typeface="Times New Roman"/>
            </a:endParaRPr>
          </a:p>
          <a:p>
            <a:pPr algn="l"/>
            <a:r>
              <a:rPr lang="it-IT" sz="1600" dirty="0" err="1">
                <a:latin typeface="Times New Roman"/>
                <a:cs typeface="Times New Roman"/>
              </a:rPr>
              <a:t>Agonist</a:t>
            </a:r>
            <a:r>
              <a:rPr lang="it-IT" sz="1600" dirty="0" smtClean="0">
                <a:latin typeface="Times New Roman"/>
                <a:cs typeface="Times New Roman"/>
              </a:rPr>
              <a:t>:</a:t>
            </a:r>
          </a:p>
          <a:p>
            <a:pPr algn="l"/>
            <a:endParaRPr lang="it-IT" sz="160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</a:t>
            </a:r>
            <a:r>
              <a:rPr lang="it-IT" sz="1600" b="0" dirty="0" err="1">
                <a:latin typeface="Times New Roman"/>
                <a:cs typeface="Times New Roman"/>
              </a:rPr>
              <a:t>Experimental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Can use with </a:t>
            </a:r>
            <a:r>
              <a:rPr lang="it-IT" sz="1600" b="0" dirty="0" err="1">
                <a:latin typeface="Times New Roman"/>
                <a:cs typeface="Times New Roman"/>
              </a:rPr>
              <a:t>other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cryopreservation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strategies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</a:t>
            </a:r>
            <a:r>
              <a:rPr lang="it-IT" sz="1600" b="0" dirty="0" err="1">
                <a:latin typeface="Times New Roman"/>
                <a:cs typeface="Times New Roman"/>
              </a:rPr>
              <a:t>Confers</a:t>
            </a:r>
            <a:r>
              <a:rPr lang="it-IT" sz="1600" b="0" dirty="0">
                <a:latin typeface="Times New Roman"/>
                <a:cs typeface="Times New Roman"/>
              </a:rPr>
              <a:t> a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protective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effect</a:t>
            </a:r>
            <a:r>
              <a:rPr lang="it-IT" sz="1600" b="0" dirty="0">
                <a:latin typeface="Times New Roman"/>
                <a:cs typeface="Times New Roman"/>
              </a:rPr>
              <a:t> for</a:t>
            </a: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premature </a:t>
            </a:r>
            <a:r>
              <a:rPr lang="it-IT" sz="1600" b="0" dirty="0" err="1">
                <a:latin typeface="Times New Roman"/>
                <a:cs typeface="Times New Roman"/>
              </a:rPr>
              <a:t>ovarian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failure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Can be </a:t>
            </a:r>
            <a:r>
              <a:rPr lang="it-IT" sz="1600" b="0" dirty="0" err="1">
                <a:latin typeface="Times New Roman"/>
                <a:cs typeface="Times New Roman"/>
              </a:rPr>
              <a:t>used</a:t>
            </a:r>
            <a:r>
              <a:rPr lang="it-IT" sz="1600" b="0" dirty="0">
                <a:latin typeface="Times New Roman"/>
                <a:cs typeface="Times New Roman"/>
              </a:rPr>
              <a:t> for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fertility</a:t>
            </a:r>
            <a:r>
              <a:rPr lang="it-IT" sz="1600" b="0" dirty="0">
                <a:latin typeface="Times New Roman"/>
                <a:cs typeface="Times New Roman"/>
              </a:rPr>
              <a:t> or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maintenance</a:t>
            </a:r>
            <a:r>
              <a:rPr lang="it-IT" sz="1600" b="0" dirty="0">
                <a:latin typeface="Times New Roman"/>
                <a:cs typeface="Times New Roman"/>
              </a:rPr>
              <a:t> of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gonadal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function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alone</a:t>
            </a: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Post-treatment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pregnancies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reported</a:t>
            </a:r>
            <a:endParaRPr lang="it-IT" sz="1600" b="0" dirty="0">
              <a:latin typeface="Times New Roman"/>
              <a:cs typeface="Times New Roman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380312" y="1052736"/>
            <a:ext cx="1800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 err="1">
                <a:latin typeface="Times New Roman"/>
                <a:cs typeface="Times New Roman"/>
              </a:rPr>
              <a:t>Ovarian</a:t>
            </a:r>
            <a:endParaRPr lang="it-IT" sz="1600" dirty="0">
              <a:latin typeface="Times New Roman"/>
              <a:cs typeface="Times New Roman"/>
            </a:endParaRPr>
          </a:p>
          <a:p>
            <a:pPr algn="l"/>
            <a:r>
              <a:rPr lang="it-IT" sz="1600" dirty="0" err="1">
                <a:latin typeface="Times New Roman"/>
                <a:cs typeface="Times New Roman"/>
              </a:rPr>
              <a:t>Transposition</a:t>
            </a:r>
            <a:r>
              <a:rPr lang="it-IT" sz="1600" dirty="0" smtClean="0">
                <a:latin typeface="Times New Roman"/>
                <a:cs typeface="Times New Roman"/>
              </a:rPr>
              <a:t>:</a:t>
            </a:r>
          </a:p>
          <a:p>
            <a:pPr algn="l"/>
            <a:endParaRPr lang="it-IT" sz="160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Non-</a:t>
            </a:r>
            <a:r>
              <a:rPr lang="it-IT" sz="1600" b="0" dirty="0" err="1">
                <a:latin typeface="Times New Roman"/>
                <a:cs typeface="Times New Roman"/>
              </a:rPr>
              <a:t>experimental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For </a:t>
            </a:r>
            <a:r>
              <a:rPr lang="it-IT" sz="1600" b="0" dirty="0" err="1">
                <a:latin typeface="Times New Roman"/>
                <a:cs typeface="Times New Roman"/>
              </a:rPr>
              <a:t>planned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pelvic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radiation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therapy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Can use with </a:t>
            </a:r>
            <a:r>
              <a:rPr lang="it-IT" sz="1600" b="0" dirty="0" err="1">
                <a:latin typeface="Times New Roman"/>
                <a:cs typeface="Times New Roman"/>
              </a:rPr>
              <a:t>other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cryopreservation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strategies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</a:t>
            </a:r>
            <a:r>
              <a:rPr lang="it-IT" sz="1600" b="0" dirty="0" err="1">
                <a:latin typeface="Times New Roman"/>
                <a:cs typeface="Times New Roman"/>
              </a:rPr>
              <a:t>If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gonadotoxic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treatment </a:t>
            </a:r>
            <a:r>
              <a:rPr lang="it-IT" sz="1600" b="0" dirty="0" err="1">
                <a:latin typeface="Times New Roman"/>
                <a:cs typeface="Times New Roman"/>
              </a:rPr>
              <a:t>planned</a:t>
            </a:r>
            <a:r>
              <a:rPr lang="it-IT" sz="1600" b="0" dirty="0">
                <a:latin typeface="Times New Roman"/>
                <a:cs typeface="Times New Roman"/>
              </a:rPr>
              <a:t>,</a:t>
            </a: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must </a:t>
            </a:r>
            <a:r>
              <a:rPr lang="it-IT" sz="1600" b="0" dirty="0" err="1">
                <a:latin typeface="Times New Roman"/>
                <a:cs typeface="Times New Roman"/>
              </a:rPr>
              <a:t>chose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alternative/</a:t>
            </a:r>
            <a:r>
              <a:rPr lang="it-IT" sz="1600" b="0" dirty="0" err="1">
                <a:latin typeface="Times New Roman"/>
                <a:cs typeface="Times New Roman"/>
              </a:rPr>
              <a:t>additional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regimen</a:t>
            </a:r>
            <a:endParaRPr lang="it-IT" sz="1600" b="0" dirty="0">
              <a:latin typeface="Times New Roman"/>
              <a:cs typeface="Times New Roman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1763688" y="980728"/>
            <a:ext cx="0" cy="49685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3707904" y="1052736"/>
            <a:ext cx="0" cy="4896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5580112" y="1052736"/>
            <a:ext cx="0" cy="4896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7380312" y="980728"/>
            <a:ext cx="0" cy="49685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539552" y="220578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/>
                <a:cs typeface="Times New Roman"/>
              </a:rPr>
              <a:t>Treatment </a:t>
            </a:r>
            <a:r>
              <a:rPr lang="it-IT" dirty="0" err="1">
                <a:latin typeface="Times New Roman"/>
                <a:cs typeface="Times New Roman"/>
              </a:rPr>
              <a:t>strategy</a:t>
            </a:r>
            <a:r>
              <a:rPr lang="it-IT" dirty="0">
                <a:latin typeface="Times New Roman"/>
                <a:cs typeface="Times New Roman"/>
              </a:rPr>
              <a:t> for </a:t>
            </a:r>
            <a:r>
              <a:rPr lang="it-IT" dirty="0" err="1">
                <a:latin typeface="Times New Roman"/>
                <a:cs typeface="Times New Roman"/>
              </a:rPr>
              <a:t>women</a:t>
            </a:r>
            <a:r>
              <a:rPr lang="it-IT" dirty="0">
                <a:latin typeface="Times New Roman"/>
                <a:cs typeface="Times New Roman"/>
              </a:rPr>
              <a:t> of </a:t>
            </a:r>
            <a:r>
              <a:rPr lang="it-IT" dirty="0" err="1">
                <a:latin typeface="Times New Roman"/>
                <a:cs typeface="Times New Roman"/>
              </a:rPr>
              <a:t>reproductive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age</a:t>
            </a:r>
            <a:r>
              <a:rPr lang="it-IT" dirty="0">
                <a:latin typeface="Times New Roman"/>
                <a:cs typeface="Times New Roman"/>
              </a:rPr>
              <a:t> with a </a:t>
            </a:r>
            <a:r>
              <a:rPr lang="it-IT" dirty="0" err="1">
                <a:latin typeface="Times New Roman"/>
                <a:cs typeface="Times New Roman"/>
              </a:rPr>
              <a:t>cancer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diagnosis</a:t>
            </a:r>
            <a:endParaRPr lang="it-IT" dirty="0" smtClean="0">
              <a:latin typeface="Times New Roman"/>
              <a:cs typeface="Times New Roman"/>
            </a:endParaRPr>
          </a:p>
          <a:p>
            <a:r>
              <a:rPr lang="it-IT" dirty="0" smtClean="0">
                <a:latin typeface="Times New Roman"/>
                <a:cs typeface="Times New Roman"/>
              </a:rPr>
              <a:t>(update 2016)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6012160" y="6453336"/>
            <a:ext cx="3130983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Hickman</a:t>
            </a:r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LC et al., </a:t>
            </a:r>
            <a:r>
              <a:rPr lang="it-IT" sz="16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Exp</a:t>
            </a:r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16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Rev</a:t>
            </a:r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2016 </a:t>
            </a:r>
            <a:endParaRPr lang="it-IT" sz="16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" name="Freccia giù 1"/>
          <p:cNvSpPr/>
          <p:nvPr/>
        </p:nvSpPr>
        <p:spPr>
          <a:xfrm rot="2383935">
            <a:off x="3395376" y="1469636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707904" y="1052736"/>
            <a:ext cx="2304256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 err="1">
                <a:latin typeface="Times New Roman"/>
                <a:cs typeface="Times New Roman"/>
              </a:rPr>
              <a:t>Ovarian</a:t>
            </a:r>
            <a:r>
              <a:rPr lang="it-IT" sz="1600" dirty="0">
                <a:latin typeface="Times New Roman"/>
                <a:cs typeface="Times New Roman"/>
              </a:rPr>
              <a:t> </a:t>
            </a:r>
            <a:r>
              <a:rPr lang="it-IT" sz="1600" dirty="0" err="1">
                <a:latin typeface="Times New Roman"/>
                <a:cs typeface="Times New Roman"/>
              </a:rPr>
              <a:t>Tissue</a:t>
            </a:r>
            <a:endParaRPr lang="it-IT" sz="1600" dirty="0">
              <a:latin typeface="Times New Roman"/>
              <a:cs typeface="Times New Roman"/>
            </a:endParaRPr>
          </a:p>
          <a:p>
            <a:pPr algn="l"/>
            <a:r>
              <a:rPr lang="it-IT" sz="1600" dirty="0" err="1">
                <a:latin typeface="Times New Roman"/>
                <a:cs typeface="Times New Roman"/>
              </a:rPr>
              <a:t>Cryopreservation</a:t>
            </a:r>
            <a:r>
              <a:rPr lang="it-IT" sz="1600" dirty="0" smtClean="0">
                <a:latin typeface="Times New Roman"/>
                <a:cs typeface="Times New Roman"/>
              </a:rPr>
              <a:t>:</a:t>
            </a:r>
          </a:p>
          <a:p>
            <a:pPr algn="l"/>
            <a:endParaRPr lang="it-IT" sz="160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</a:t>
            </a:r>
            <a:r>
              <a:rPr lang="it-IT" sz="1600" b="0" dirty="0" err="1">
                <a:latin typeface="Times New Roman"/>
                <a:cs typeface="Times New Roman"/>
              </a:rPr>
              <a:t>Experimental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Can be </a:t>
            </a:r>
            <a:r>
              <a:rPr lang="it-IT" sz="1600" b="0" dirty="0" err="1">
                <a:latin typeface="Times New Roman"/>
                <a:cs typeface="Times New Roman"/>
              </a:rPr>
              <a:t>used</a:t>
            </a:r>
            <a:r>
              <a:rPr lang="it-IT" sz="1600" b="0" dirty="0">
                <a:latin typeface="Times New Roman"/>
                <a:cs typeface="Times New Roman"/>
              </a:rPr>
              <a:t> for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fertility</a:t>
            </a:r>
            <a:r>
              <a:rPr lang="it-IT" sz="1600" b="0" dirty="0">
                <a:latin typeface="Times New Roman"/>
                <a:cs typeface="Times New Roman"/>
              </a:rPr>
              <a:t> or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maintenance</a:t>
            </a:r>
            <a:r>
              <a:rPr lang="it-IT" sz="1600" b="0" dirty="0">
                <a:latin typeface="Times New Roman"/>
                <a:cs typeface="Times New Roman"/>
              </a:rPr>
              <a:t> of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gonadal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function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alone</a:t>
            </a: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</a:t>
            </a:r>
            <a:r>
              <a:rPr lang="it-IT" sz="1600" b="0" dirty="0" err="1">
                <a:latin typeface="Times New Roman"/>
                <a:cs typeface="Times New Roman"/>
              </a:rPr>
              <a:t>Good</a:t>
            </a:r>
            <a:r>
              <a:rPr lang="it-IT" sz="1600" b="0" dirty="0">
                <a:latin typeface="Times New Roman"/>
                <a:cs typeface="Times New Roman"/>
              </a:rPr>
              <a:t> for </a:t>
            </a:r>
            <a:r>
              <a:rPr lang="it-IT" sz="1600" b="0" dirty="0" err="1">
                <a:latin typeface="Times New Roman"/>
                <a:cs typeface="Times New Roman"/>
              </a:rPr>
              <a:t>those</a:t>
            </a:r>
            <a:r>
              <a:rPr lang="it-IT" sz="1600" b="0" dirty="0">
                <a:latin typeface="Times New Roman"/>
                <a:cs typeface="Times New Roman"/>
              </a:rPr>
              <a:t> with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hormone</a:t>
            </a:r>
            <a:r>
              <a:rPr lang="it-IT" sz="1600" b="0" dirty="0">
                <a:latin typeface="Times New Roman"/>
                <a:cs typeface="Times New Roman"/>
              </a:rPr>
              <a:t>-sensitive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cancers</a:t>
            </a:r>
            <a:r>
              <a:rPr lang="it-IT" sz="1600" b="0" dirty="0">
                <a:latin typeface="Times New Roman"/>
                <a:cs typeface="Times New Roman"/>
              </a:rPr>
              <a:t>, treatment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urgency</a:t>
            </a:r>
            <a:r>
              <a:rPr lang="it-IT" sz="1600" b="0" dirty="0">
                <a:latin typeface="Times New Roman"/>
                <a:cs typeface="Times New Roman"/>
              </a:rPr>
              <a:t>, </a:t>
            </a:r>
            <a:r>
              <a:rPr lang="it-IT" sz="1600" b="0" dirty="0" err="1">
                <a:latin typeface="Times New Roman"/>
                <a:cs typeface="Times New Roman"/>
              </a:rPr>
              <a:t>prepubertal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girls</a:t>
            </a:r>
            <a:r>
              <a:rPr lang="it-IT" sz="1600" b="0" dirty="0">
                <a:latin typeface="Times New Roman"/>
                <a:cs typeface="Times New Roman"/>
              </a:rPr>
              <a:t>, or </a:t>
            </a:r>
            <a:r>
              <a:rPr lang="it-IT" sz="1600" b="0" dirty="0" err="1">
                <a:latin typeface="Times New Roman"/>
                <a:cs typeface="Times New Roman"/>
              </a:rPr>
              <a:t>those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who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cannot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afford</a:t>
            </a:r>
            <a:r>
              <a:rPr lang="it-IT" sz="1600" b="0" dirty="0">
                <a:latin typeface="Times New Roman"/>
                <a:cs typeface="Times New Roman"/>
              </a:rPr>
              <a:t> the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cost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associated</a:t>
            </a:r>
            <a:r>
              <a:rPr lang="it-IT" sz="1600" b="0" dirty="0">
                <a:latin typeface="Times New Roman"/>
                <a:cs typeface="Times New Roman"/>
              </a:rPr>
              <a:t> with</a:t>
            </a: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embryo</a:t>
            </a:r>
            <a:r>
              <a:rPr lang="it-IT" sz="1600" b="0" dirty="0">
                <a:latin typeface="Times New Roman"/>
                <a:cs typeface="Times New Roman"/>
              </a:rPr>
              <a:t> or </a:t>
            </a:r>
            <a:r>
              <a:rPr lang="it-IT" sz="1600" b="0" dirty="0" err="1">
                <a:latin typeface="Times New Roman"/>
                <a:cs typeface="Times New Roman"/>
              </a:rPr>
              <a:t>oocyte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cryopreservation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>
                <a:latin typeface="Times New Roman"/>
                <a:cs typeface="Times New Roman"/>
              </a:rPr>
              <a:t>- </a:t>
            </a:r>
            <a:r>
              <a:rPr lang="it-IT" sz="1600" b="0" dirty="0" err="1">
                <a:latin typeface="Times New Roman"/>
                <a:cs typeface="Times New Roman"/>
              </a:rPr>
              <a:t>Reimplanted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tissue</a:t>
            </a:r>
            <a:endParaRPr lang="it-IT" sz="1600" b="0" dirty="0">
              <a:latin typeface="Times New Roman"/>
              <a:cs typeface="Times New Roman"/>
            </a:endParaRPr>
          </a:p>
          <a:p>
            <a:pPr algn="l"/>
            <a:r>
              <a:rPr lang="it-IT" sz="1600" b="0" dirty="0" err="1">
                <a:latin typeface="Times New Roman"/>
                <a:cs typeface="Times New Roman"/>
              </a:rPr>
              <a:t>may</a:t>
            </a:r>
            <a:r>
              <a:rPr lang="it-IT" sz="1600" b="0" dirty="0">
                <a:latin typeface="Times New Roman"/>
                <a:cs typeface="Times New Roman"/>
              </a:rPr>
              <a:t> delay</a:t>
            </a:r>
          </a:p>
        </p:txBody>
      </p:sp>
    </p:spTree>
    <p:extLst>
      <p:ext uri="{BB962C8B-B14F-4D97-AF65-F5344CB8AC3E}">
        <p14:creationId xmlns:p14="http://schemas.microsoft.com/office/powerpoint/2010/main" val="25254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3" cstate="print"/>
          <a:srcRect l="6334" r="5945"/>
          <a:stretch>
            <a:fillRect/>
          </a:stretch>
        </p:blipFill>
        <p:spPr bwMode="auto">
          <a:xfrm>
            <a:off x="88900" y="114300"/>
            <a:ext cx="8245475" cy="159067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med" len="lg"/>
          </a:ln>
        </p:spPr>
      </p:pic>
      <p:sp>
        <p:nvSpPr>
          <p:cNvPr id="32772" name="Rettangolo 21"/>
          <p:cNvSpPr>
            <a:spLocks noChangeArrowheads="1"/>
          </p:cNvSpPr>
          <p:nvPr/>
        </p:nvSpPr>
        <p:spPr bwMode="auto">
          <a:xfrm>
            <a:off x="7113935" y="6453336"/>
            <a:ext cx="1994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Jain JK </a:t>
            </a:r>
            <a:r>
              <a:rPr lang="en-US" sz="1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en-US" sz="1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 2009</a:t>
            </a:r>
            <a:endParaRPr lang="it-IT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7" name="Picture 8" descr="Link to Publisher's Homep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97152"/>
            <a:ext cx="1259632" cy="168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6" cstate="print"/>
          <a:srcRect l="1837" r="1219"/>
          <a:stretch>
            <a:fillRect/>
          </a:stretch>
        </p:blipFill>
        <p:spPr bwMode="auto">
          <a:xfrm>
            <a:off x="185738" y="1997075"/>
            <a:ext cx="8732837" cy="2551113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med" len="lg"/>
          </a:ln>
        </p:spPr>
      </p:pic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473075" y="4657725"/>
            <a:ext cx="8296275" cy="833178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med" len="lg"/>
          </a:ln>
        </p:spPr>
        <p:txBody>
          <a:bodyPr lIns="90000" tIns="46800" rIns="90000" bIns="46800">
            <a:spAutoFit/>
          </a:bodyPr>
          <a:lstStyle/>
          <a:p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90% vitality and fertilization after 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thawing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probability of a baby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214313" y="-171400"/>
            <a:ext cx="89296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Consider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egg/embryo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freezing before chemo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 descr="Scansione0002"/>
          <p:cNvPicPr>
            <a:picLocks noChangeAspect="1" noChangeArrowheads="1"/>
          </p:cNvPicPr>
          <p:nvPr/>
        </p:nvPicPr>
        <p:blipFill>
          <a:blip r:embed="rId3" cstate="print"/>
          <a:srcRect l="9094" t="11552" b="2994"/>
          <a:stretch>
            <a:fillRect/>
          </a:stretch>
        </p:blipFill>
        <p:spPr bwMode="auto">
          <a:xfrm>
            <a:off x="1475656" y="836712"/>
            <a:ext cx="63814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11"/>
          <p:cNvSpPr txBox="1">
            <a:spLocks noChangeArrowheads="1"/>
          </p:cNvSpPr>
          <p:nvPr/>
        </p:nvSpPr>
        <p:spPr bwMode="auto">
          <a:xfrm>
            <a:off x="452189" y="4941168"/>
            <a:ext cx="8296275" cy="132562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med" len="lg"/>
          </a:ln>
        </p:spPr>
        <p:txBody>
          <a:bodyPr wrap="square" lIns="90000" tIns="46800" rIns="90000" bIns="46800">
            <a:spAutoFit/>
          </a:bodyPr>
          <a:lstStyle/>
          <a:p>
            <a:pPr lvl="6">
              <a:buFont typeface="Arial" pitchFamily="34" charset="0"/>
              <a:buChar char="•"/>
            </a:pP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Gonadotrophin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administration</a:t>
            </a:r>
          </a:p>
          <a:p>
            <a:pPr lvl="6">
              <a:buFont typeface="Arial" pitchFamily="34" charset="0"/>
              <a:buChar char="•"/>
            </a:pP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Oocytes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pick up</a:t>
            </a:r>
          </a:p>
          <a:p>
            <a:pPr lvl="6">
              <a:buFont typeface="Arial" pitchFamily="34" charset="0"/>
              <a:buChar char="•"/>
            </a:pP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Oocytes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freezing</a:t>
            </a:r>
          </a:p>
          <a:p>
            <a:pPr lvl="6">
              <a:buFont typeface="Arial" pitchFamily="34" charset="0"/>
              <a:buChar char="•"/>
            </a:pPr>
            <a:r>
              <a:rPr lang="en-US" b="0" dirty="0">
                <a:latin typeface="Times New Roman" pitchFamily="18" charset="0"/>
                <a:cs typeface="Times New Roman" pitchFamily="18" charset="0"/>
              </a:rPr>
              <a:t>IVF/ICSI and embryo freezing</a:t>
            </a:r>
          </a:p>
        </p:txBody>
      </p:sp>
    </p:spTree>
    <p:extLst>
      <p:ext uri="{BB962C8B-B14F-4D97-AF65-F5344CB8AC3E}">
        <p14:creationId xmlns:p14="http://schemas.microsoft.com/office/powerpoint/2010/main" val="168730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11560" y="1772816"/>
            <a:ext cx="21541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GB" sz="1600" b="0" dirty="0">
                <a:latin typeface="Times New Roman" pitchFamily="18" charset="0"/>
                <a:cs typeface="Times New Roman" pitchFamily="18" charset="0"/>
              </a:rPr>
              <a:t>79 </a:t>
            </a:r>
            <a:r>
              <a:rPr lang="en-GB" sz="1600" b="0" dirty="0" err="1" smtClean="0">
                <a:latin typeface="Times New Roman" pitchFamily="18" charset="0"/>
                <a:cs typeface="Times New Roman" pitchFamily="18" charset="0"/>
              </a:rPr>
              <a:t>pts</a:t>
            </a:r>
            <a:endParaRPr lang="en-GB" sz="1600" b="0" dirty="0"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defRPr/>
            </a:pPr>
            <a:r>
              <a:rPr lang="en-GB" sz="1600" b="0" dirty="0" smtClean="0">
                <a:latin typeface="Times New Roman" pitchFamily="18" charset="0"/>
                <a:cs typeface="Times New Roman" pitchFamily="18" charset="0"/>
              </a:rPr>
              <a:t>Mean </a:t>
            </a:r>
            <a:r>
              <a:rPr lang="en-GB" sz="1600" b="0" dirty="0">
                <a:latin typeface="Times New Roman" pitchFamily="18" charset="0"/>
                <a:cs typeface="Times New Roman" pitchFamily="18" charset="0"/>
              </a:rPr>
              <a:t>age:	36.1 </a:t>
            </a:r>
            <a:r>
              <a:rPr lang="en-GB" sz="1600" b="0" u="sng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GB" sz="1600" b="0" dirty="0">
                <a:latin typeface="Times New Roman" pitchFamily="18" charset="0"/>
                <a:cs typeface="Times New Roman" pitchFamily="18" charset="0"/>
              </a:rPr>
              <a:t> 3.8    </a:t>
            </a:r>
            <a:endParaRPr lang="en-GB" sz="1600" b="0" dirty="0" smtClean="0"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defRPr/>
            </a:pPr>
            <a:r>
              <a:rPr lang="en-GB" sz="1600" b="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1600" b="0" dirty="0">
                <a:latin typeface="Times New Roman" pitchFamily="18" charset="0"/>
                <a:cs typeface="Times New Roman" pitchFamily="18" charset="0"/>
              </a:rPr>
              <a:t>-: 	</a:t>
            </a:r>
            <a:r>
              <a:rPr lang="en-GB" sz="1600" b="0" dirty="0" smtClean="0">
                <a:latin typeface="Times New Roman" pitchFamily="18" charset="0"/>
                <a:cs typeface="Times New Roman" pitchFamily="18" charset="0"/>
              </a:rPr>
              <a:t>62</a:t>
            </a:r>
            <a:r>
              <a:rPr lang="en-GB" sz="1600" b="0" dirty="0">
                <a:latin typeface="Times New Roman" pitchFamily="18" charset="0"/>
                <a:cs typeface="Times New Roman" pitchFamily="18" charset="0"/>
              </a:rPr>
              <a:t>%      </a:t>
            </a:r>
          </a:p>
          <a:p>
            <a:pPr algn="l" eaLnBrk="0" hangingPunct="0">
              <a:defRPr/>
            </a:pPr>
            <a:r>
              <a:rPr lang="en-GB" sz="1600" b="0" dirty="0">
                <a:latin typeface="Times New Roman" pitchFamily="18" charset="0"/>
                <a:cs typeface="Times New Roman" pitchFamily="18" charset="0"/>
              </a:rPr>
              <a:t>ER+: 	</a:t>
            </a:r>
            <a:r>
              <a:rPr lang="en-GB" sz="1600" b="0" dirty="0" smtClean="0"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en-GB" sz="1600" b="0" dirty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algn="l" eaLnBrk="0" hangingPunct="0">
              <a:defRPr/>
            </a:pPr>
            <a:r>
              <a:rPr lang="en-GB" sz="1600" b="0" dirty="0">
                <a:latin typeface="Times New Roman" pitchFamily="18" charset="0"/>
                <a:cs typeface="Times New Roman" pitchFamily="18" charset="0"/>
              </a:rPr>
              <a:t>HER-2+:	</a:t>
            </a:r>
            <a:r>
              <a:rPr lang="en-GB" sz="1600" b="0" dirty="0" smtClean="0">
                <a:latin typeface="Times New Roman" pitchFamily="18" charset="0"/>
                <a:cs typeface="Times New Roman" pitchFamily="18" charset="0"/>
              </a:rPr>
              <a:t>26%</a:t>
            </a:r>
            <a:endParaRPr lang="en-GB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ttangolo 13"/>
          <p:cNvSpPr/>
          <p:nvPr/>
        </p:nvSpPr>
        <p:spPr bwMode="auto">
          <a:xfrm>
            <a:off x="401638" y="1412776"/>
            <a:ext cx="2304256" cy="1584176"/>
          </a:xfrm>
          <a:prstGeom prst="rect">
            <a:avLst/>
          </a:prstGeom>
          <a:noFill/>
          <a:ln w="25400" cap="flat" cmpd="sng" algn="ctr">
            <a:noFill/>
            <a:prstDash val="dashDot"/>
            <a:round/>
            <a:headEnd type="none" w="sm" len="sm"/>
            <a:tailEnd type="none" w="med" len="lg"/>
          </a:ln>
          <a:effectLst/>
        </p:spPr>
        <p:txBody>
          <a:bodyPr lIns="90000" tIns="46800" rIns="90000" bIns="46800"/>
          <a:lstStyle/>
          <a:p>
            <a:pPr algn="l">
              <a:defRPr/>
            </a:pPr>
            <a:endParaRPr lang="en-US" sz="900" b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Controlled ovarian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stimulation in breast cancer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9512" y="980728"/>
            <a:ext cx="3456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it-IT" sz="16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embryo</a:t>
            </a:r>
            <a:r>
              <a:rPr lang="it-IT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implanted</a:t>
            </a:r>
            <a:r>
              <a:rPr lang="it-IT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it-IT" sz="1600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deliveries</a:t>
            </a:r>
            <a:r>
              <a:rPr lang="it-IT" sz="16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5775" y="6400633"/>
            <a:ext cx="2901653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Azim</a:t>
            </a:r>
            <a:r>
              <a:rPr lang="it-IT" sz="20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AA et al, JCO 2008</a:t>
            </a:r>
            <a:endParaRPr lang="it-IT" sz="20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12" name="Gruppo 12"/>
          <p:cNvGrpSpPr>
            <a:grpSpLocks/>
          </p:cNvGrpSpPr>
          <p:nvPr/>
        </p:nvGrpSpPr>
        <p:grpSpPr bwMode="auto">
          <a:xfrm>
            <a:off x="323528" y="3789040"/>
            <a:ext cx="3635896" cy="2294175"/>
            <a:chOff x="0" y="1319213"/>
            <a:chExt cx="6937375" cy="500221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967" t="86386" b="719"/>
            <a:stretch>
              <a:fillRect/>
            </a:stretch>
          </p:blipFill>
          <p:spPr bwMode="auto">
            <a:xfrm>
              <a:off x="0" y="5678488"/>
              <a:ext cx="6937375" cy="64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1369" b="13776"/>
            <a:stretch>
              <a:fillRect/>
            </a:stretch>
          </p:blipFill>
          <p:spPr bwMode="auto">
            <a:xfrm>
              <a:off x="0" y="1319213"/>
              <a:ext cx="6272213" cy="429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ttangolo 16"/>
          <p:cNvSpPr/>
          <p:nvPr/>
        </p:nvSpPr>
        <p:spPr>
          <a:xfrm>
            <a:off x="179512" y="3068960"/>
            <a:ext cx="3961453" cy="441146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GB" sz="1600" b="0" dirty="0" smtClean="0">
                <a:latin typeface="Times New Roman" pitchFamily="18" charset="0"/>
                <a:cs typeface="Times New Roman" pitchFamily="18" charset="0"/>
              </a:rPr>
              <a:t>No substantially </a:t>
            </a:r>
            <a:r>
              <a:rPr lang="en-GB" sz="1600" b="0" dirty="0">
                <a:latin typeface="Times New Roman" pitchFamily="18" charset="0"/>
                <a:cs typeface="Times New Roman" pitchFamily="18" charset="0"/>
              </a:rPr>
              <a:t>increased recurrence risk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23528" y="548680"/>
            <a:ext cx="1928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…with </a:t>
            </a:r>
            <a:r>
              <a:rPr lang="it-IT" dirty="0" err="1" smtClean="0">
                <a:latin typeface="Times New Roman"/>
                <a:cs typeface="Times New Roman"/>
              </a:rPr>
              <a:t>letrozole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645131" y="548680"/>
            <a:ext cx="2086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…with </a:t>
            </a:r>
            <a:r>
              <a:rPr lang="it-IT" dirty="0" err="1" smtClean="0">
                <a:latin typeface="Times New Roman"/>
                <a:cs typeface="Times New Roman"/>
              </a:rPr>
              <a:t>tamoxifen</a:t>
            </a:r>
            <a:endParaRPr lang="it-IT" dirty="0">
              <a:latin typeface="Times New Roman"/>
              <a:cs typeface="Times New Roman"/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4712" y="1196752"/>
            <a:ext cx="4083752" cy="2088232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0" y="3501008"/>
            <a:ext cx="5400600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en-US" sz="1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70 patients, 76 cycles</a:t>
            </a:r>
          </a:p>
          <a:p>
            <a:pPr marL="342900" indent="-342900" algn="l">
              <a:buFontTx/>
              <a:buChar char="-"/>
            </a:pPr>
            <a:endParaRPr lang="en-US" sz="14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48 cycles with TAM, 28 cycles without TAM</a:t>
            </a:r>
          </a:p>
          <a:p>
            <a:pPr marL="342900" indent="-342900" algn="l"/>
            <a:endParaRPr lang="en-US" sz="1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Median age 33.6 y (range: 24-43), 58%=ER+</a:t>
            </a:r>
          </a:p>
          <a:p>
            <a:pPr marL="342900" indent="-342900" algn="l">
              <a:buFontTx/>
              <a:buChar char="-"/>
            </a:pPr>
            <a:endParaRPr lang="en-US" sz="1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No difference in outcome for the 4 groups, with 4.3% </a:t>
            </a:r>
          </a:p>
          <a:p>
            <a:pPr algn="l"/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        late mortality</a:t>
            </a:r>
          </a:p>
          <a:p>
            <a:pPr marL="342900" indent="-342900" algn="l">
              <a:buFontTx/>
              <a:buChar char="-"/>
            </a:pPr>
            <a:endParaRPr lang="en-US" sz="1400" b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14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Fertility preservation with COH and TAM 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4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 safe (and effective!)</a:t>
            </a:r>
          </a:p>
          <a:p>
            <a:pPr marL="342900" indent="-342900" algn="l">
              <a:buFontTx/>
              <a:buChar char="-"/>
            </a:pPr>
            <a:endParaRPr lang="en-US" sz="14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endParaRPr lang="en-US" sz="1400" b="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1400" b="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l"/>
            <a:endParaRPr lang="en-US" sz="1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5076056" y="6381328"/>
            <a:ext cx="4536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Meirow</a:t>
            </a:r>
            <a:r>
              <a:rPr lang="da-DK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 et al Fertil Steril 2014</a:t>
            </a:r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4174048"/>
            <a:ext cx="7920880" cy="1631216"/>
          </a:xfrm>
          <a:prstGeom prst="rect">
            <a:avLst/>
          </a:prstGeom>
          <a:ln w="28575" cmpd="sng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it-IT" b="0" dirty="0">
                <a:latin typeface="Times New Roman"/>
                <a:cs typeface="Times New Roman"/>
              </a:rPr>
              <a:t>COS </a:t>
            </a:r>
            <a:r>
              <a:rPr lang="it-IT" b="0" dirty="0" err="1">
                <a:latin typeface="Times New Roman"/>
                <a:cs typeface="Times New Roman"/>
              </a:rPr>
              <a:t>schedules</a:t>
            </a:r>
            <a:r>
              <a:rPr lang="it-IT" b="0" dirty="0">
                <a:latin typeface="Times New Roman"/>
                <a:cs typeface="Times New Roman"/>
              </a:rPr>
              <a:t> with the </a:t>
            </a:r>
            <a:r>
              <a:rPr lang="it-IT" b="0" dirty="0" err="1">
                <a:latin typeface="Times New Roman"/>
                <a:cs typeface="Times New Roman"/>
              </a:rPr>
              <a:t>additional</a:t>
            </a:r>
            <a:r>
              <a:rPr lang="it-IT" b="0" dirty="0">
                <a:latin typeface="Times New Roman"/>
                <a:cs typeface="Times New Roman"/>
              </a:rPr>
              <a:t> use of </a:t>
            </a:r>
            <a:r>
              <a:rPr lang="it-IT" b="0" dirty="0" err="1">
                <a:latin typeface="Times New Roman"/>
                <a:cs typeface="Times New Roman"/>
              </a:rPr>
              <a:t>tamoxifen</a:t>
            </a:r>
            <a:r>
              <a:rPr lang="it-IT" b="0" dirty="0">
                <a:latin typeface="Times New Roman"/>
                <a:cs typeface="Times New Roman"/>
              </a:rPr>
              <a:t> or </a:t>
            </a:r>
            <a:r>
              <a:rPr lang="it-IT" b="0" dirty="0" err="1">
                <a:latin typeface="Times New Roman"/>
                <a:cs typeface="Times New Roman"/>
              </a:rPr>
              <a:t>letrozole</a:t>
            </a:r>
            <a:r>
              <a:rPr lang="it-IT" b="0" dirty="0">
                <a:latin typeface="Times New Roman"/>
                <a:cs typeface="Times New Roman"/>
              </a:rPr>
              <a:t> are </a:t>
            </a:r>
            <a:r>
              <a:rPr lang="it-IT" b="0" dirty="0" err="1">
                <a:latin typeface="Times New Roman"/>
                <a:cs typeface="Times New Roman"/>
              </a:rPr>
              <a:t>commonly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chosen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as</a:t>
            </a:r>
            <a:r>
              <a:rPr lang="it-IT" b="0" dirty="0">
                <a:latin typeface="Times New Roman"/>
                <a:cs typeface="Times New Roman"/>
              </a:rPr>
              <a:t> an alternative </a:t>
            </a:r>
            <a:r>
              <a:rPr lang="it-IT" b="0" dirty="0" err="1">
                <a:latin typeface="Times New Roman"/>
                <a:cs typeface="Times New Roman"/>
              </a:rPr>
              <a:t>regimen</a:t>
            </a:r>
            <a:r>
              <a:rPr lang="it-IT" b="0" dirty="0">
                <a:latin typeface="Times New Roman"/>
                <a:cs typeface="Times New Roman"/>
              </a:rPr>
              <a:t> in </a:t>
            </a:r>
            <a:r>
              <a:rPr lang="it-IT" b="0" dirty="0" err="1" smtClean="0">
                <a:latin typeface="Times New Roman"/>
                <a:cs typeface="Times New Roman"/>
              </a:rPr>
              <a:t>young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women</a:t>
            </a:r>
            <a:r>
              <a:rPr lang="it-IT" b="0" dirty="0">
                <a:latin typeface="Times New Roman"/>
                <a:cs typeface="Times New Roman"/>
              </a:rPr>
              <a:t> with</a:t>
            </a:r>
          </a:p>
          <a:p>
            <a:r>
              <a:rPr lang="it-IT" b="0" dirty="0">
                <a:latin typeface="Times New Roman"/>
                <a:cs typeface="Times New Roman"/>
              </a:rPr>
              <a:t>ER positive </a:t>
            </a:r>
            <a:r>
              <a:rPr lang="it-IT" b="0" dirty="0" err="1">
                <a:latin typeface="Times New Roman"/>
                <a:cs typeface="Times New Roman"/>
              </a:rPr>
              <a:t>breast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cancer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who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undergo</a:t>
            </a:r>
            <a:r>
              <a:rPr lang="it-IT" b="0" dirty="0">
                <a:latin typeface="Times New Roman"/>
                <a:cs typeface="Times New Roman"/>
              </a:rPr>
              <a:t> COS for </a:t>
            </a:r>
            <a:r>
              <a:rPr lang="it-IT" b="0" dirty="0" err="1">
                <a:latin typeface="Times New Roman"/>
                <a:cs typeface="Times New Roman"/>
              </a:rPr>
              <a:t>oocyte</a:t>
            </a:r>
            <a:r>
              <a:rPr lang="it-IT" b="0" dirty="0">
                <a:latin typeface="Times New Roman"/>
                <a:cs typeface="Times New Roman"/>
              </a:rPr>
              <a:t> or </a:t>
            </a:r>
            <a:r>
              <a:rPr lang="it-IT" b="0" dirty="0" err="1">
                <a:latin typeface="Times New Roman"/>
                <a:cs typeface="Times New Roman"/>
              </a:rPr>
              <a:t>embryo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cryopreservation</a:t>
            </a:r>
            <a:r>
              <a:rPr lang="it-IT" b="0" dirty="0">
                <a:latin typeface="Times New Roman"/>
                <a:cs typeface="Times New Roman"/>
              </a:rPr>
              <a:t>. </a:t>
            </a:r>
            <a:r>
              <a:rPr lang="it-IT" dirty="0">
                <a:latin typeface="Times New Roman"/>
                <a:cs typeface="Times New Roman"/>
              </a:rPr>
              <a:t>No </a:t>
            </a:r>
            <a:r>
              <a:rPr lang="it-IT" dirty="0" err="1">
                <a:latin typeface="Times New Roman"/>
                <a:cs typeface="Times New Roman"/>
              </a:rPr>
              <a:t>randomised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controlled</a:t>
            </a:r>
            <a:r>
              <a:rPr lang="it-IT" dirty="0">
                <a:latin typeface="Times New Roman"/>
                <a:cs typeface="Times New Roman"/>
              </a:rPr>
              <a:t> trials </a:t>
            </a:r>
            <a:r>
              <a:rPr lang="it-IT" dirty="0" err="1">
                <a:latin typeface="Times New Roman"/>
                <a:cs typeface="Times New Roman"/>
              </a:rPr>
              <a:t>support</a:t>
            </a:r>
            <a:r>
              <a:rPr lang="it-IT" dirty="0">
                <a:latin typeface="Times New Roman"/>
                <a:cs typeface="Times New Roman"/>
              </a:rPr>
              <a:t> the idea</a:t>
            </a:r>
          </a:p>
          <a:p>
            <a:r>
              <a:rPr lang="it-IT" dirty="0" err="1">
                <a:latin typeface="Times New Roman"/>
                <a:cs typeface="Times New Roman"/>
              </a:rPr>
              <a:t>that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these</a:t>
            </a:r>
            <a:r>
              <a:rPr lang="it-IT" dirty="0">
                <a:latin typeface="Times New Roman"/>
                <a:cs typeface="Times New Roman"/>
              </a:rPr>
              <a:t> alternative COS </a:t>
            </a:r>
            <a:r>
              <a:rPr lang="it-IT" dirty="0" err="1">
                <a:latin typeface="Times New Roman"/>
                <a:cs typeface="Times New Roman"/>
              </a:rPr>
              <a:t>schedules</a:t>
            </a:r>
            <a:r>
              <a:rPr lang="it-IT" dirty="0">
                <a:latin typeface="Times New Roman"/>
                <a:cs typeface="Times New Roman"/>
              </a:rPr>
              <a:t> are </a:t>
            </a:r>
            <a:r>
              <a:rPr lang="it-IT" dirty="0" err="1">
                <a:latin typeface="Times New Roman"/>
                <a:cs typeface="Times New Roman"/>
              </a:rPr>
              <a:t>superior</a:t>
            </a:r>
            <a:r>
              <a:rPr lang="it-IT" dirty="0">
                <a:latin typeface="Times New Roman"/>
                <a:cs typeface="Times New Roman"/>
              </a:rPr>
              <a:t> to standard COS.</a:t>
            </a:r>
          </a:p>
        </p:txBody>
      </p:sp>
      <p:pic>
        <p:nvPicPr>
          <p:cNvPr id="3" name="Immagine 2" descr="Schermata 2016-10-14 alle 00.12.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26882" r="17399" b="11116"/>
          <a:stretch/>
        </p:blipFill>
        <p:spPr>
          <a:xfrm>
            <a:off x="1619672" y="116632"/>
            <a:ext cx="5796493" cy="354343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372200" y="6309320"/>
            <a:ext cx="2614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Dahhan</a:t>
            </a:r>
            <a:r>
              <a:rPr lang="it-IT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T et al  2013 </a:t>
            </a:r>
            <a:endParaRPr lang="it-IT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55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28"/>
          <p:cNvSpPr>
            <a:spLocks noChangeArrowheads="1"/>
          </p:cNvSpPr>
          <p:nvPr/>
        </p:nvSpPr>
        <p:spPr bwMode="auto">
          <a:xfrm>
            <a:off x="1536203" y="3848870"/>
            <a:ext cx="2679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buFontTx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Autotransplantation</a:t>
            </a:r>
            <a:endParaRPr lang="it-IT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4994" name="Rectangle 229"/>
          <p:cNvSpPr>
            <a:spLocks noChangeArrowheads="1"/>
          </p:cNvSpPr>
          <p:nvPr/>
        </p:nvSpPr>
        <p:spPr bwMode="auto">
          <a:xfrm>
            <a:off x="179512" y="4960913"/>
            <a:ext cx="8048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0" dirty="0">
                <a:solidFill>
                  <a:srgbClr val="000000"/>
                </a:solidFill>
                <a:latin typeface="Times New Roman"/>
                <a:cs typeface="Times New Roman"/>
              </a:rPr>
              <a:t>-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Heterotopic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outside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the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pelvis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it-IT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4995" name="Rectangle 230"/>
          <p:cNvSpPr>
            <a:spLocks noChangeArrowheads="1"/>
          </p:cNvSpPr>
          <p:nvPr/>
        </p:nvSpPr>
        <p:spPr bwMode="auto">
          <a:xfrm>
            <a:off x="2563316" y="4274320"/>
            <a:ext cx="452896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eaLnBrk="1" hangingPunct="1"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0" dirty="0">
                <a:solidFill>
                  <a:srgbClr val="000000"/>
                </a:solidFill>
                <a:latin typeface="Times New Roman"/>
                <a:cs typeface="Times New Roman"/>
              </a:rPr>
              <a:t>-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Orthotopic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(on the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ovaries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or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near</a:t>
            </a:r>
            <a:r>
              <a:rPr lang="it-IT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them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it-IT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4996" name="Rectangle 232"/>
          <p:cNvSpPr>
            <a:spLocks noChangeArrowheads="1"/>
          </p:cNvSpPr>
          <p:nvPr/>
        </p:nvSpPr>
        <p:spPr bwMode="auto">
          <a:xfrm>
            <a:off x="1259632" y="1268760"/>
            <a:ext cx="6629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Tissue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samples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obtained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through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laparoscopy</a:t>
            </a:r>
            <a:endParaRPr lang="it-IT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4997" name="Rectangle 233"/>
          <p:cNvSpPr>
            <a:spLocks noChangeArrowheads="1"/>
          </p:cNvSpPr>
          <p:nvPr/>
        </p:nvSpPr>
        <p:spPr bwMode="auto">
          <a:xfrm>
            <a:off x="228600" y="558701"/>
            <a:ext cx="86106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 anchor="ctr"/>
          <a:lstStyle/>
          <a:p>
            <a:pPr algn="ctr" eaLnBrk="1" hangingPunct="1"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it-IT" sz="3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Ovarian</a:t>
            </a:r>
            <a:r>
              <a:rPr lang="it-IT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tissue</a:t>
            </a:r>
            <a:r>
              <a:rPr lang="it-IT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3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crypreservation</a:t>
            </a:r>
            <a:endParaRPr lang="it-IT" sz="3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it-IT" sz="44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4998" name="Rectangle 235"/>
          <p:cNvSpPr>
            <a:spLocks noChangeArrowheads="1"/>
          </p:cNvSpPr>
          <p:nvPr/>
        </p:nvSpPr>
        <p:spPr bwMode="auto">
          <a:xfrm>
            <a:off x="1779959" y="2564904"/>
            <a:ext cx="4179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eaLnBrk="1" hangingPunct="1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Cryopreservation</a:t>
            </a:r>
            <a:endParaRPr lang="it-IT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4999" name="Rectangle 236"/>
          <p:cNvSpPr>
            <a:spLocks noChangeArrowheads="1"/>
          </p:cNvSpPr>
          <p:nvPr/>
        </p:nvSpPr>
        <p:spPr bwMode="auto">
          <a:xfrm>
            <a:off x="-36512" y="3251970"/>
            <a:ext cx="8480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Unfreezing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only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primordial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follicles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survive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it-IT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pSp>
        <p:nvGrpSpPr>
          <p:cNvPr id="85005" name="Group 255"/>
          <p:cNvGrpSpPr>
            <a:grpSpLocks/>
          </p:cNvGrpSpPr>
          <p:nvPr/>
        </p:nvGrpSpPr>
        <p:grpSpPr bwMode="auto">
          <a:xfrm>
            <a:off x="6228184" y="5013176"/>
            <a:ext cx="2682602" cy="1498848"/>
            <a:chOff x="4729" y="3643"/>
            <a:chExt cx="828" cy="557"/>
          </a:xfrm>
        </p:grpSpPr>
        <p:pic>
          <p:nvPicPr>
            <p:cNvPr id="85008" name="Picture 25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1" y="3647"/>
              <a:ext cx="817" cy="5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009" name="Rectangle 257"/>
            <p:cNvSpPr>
              <a:spLocks noChangeArrowheads="1"/>
            </p:cNvSpPr>
            <p:nvPr/>
          </p:nvSpPr>
          <p:spPr bwMode="auto">
            <a:xfrm>
              <a:off x="4729" y="3643"/>
              <a:ext cx="829" cy="548"/>
            </a:xfrm>
            <a:prstGeom prst="rect">
              <a:avLst/>
            </a:prstGeom>
            <a:noFill/>
            <a:ln w="3816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600" b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248834" name="Picture 2" descr="https://www.bioscience.org/2012/v4e/af/487/fig2.jpg"/>
          <p:cNvPicPr>
            <a:picLocks noChangeAspect="1" noChangeArrowheads="1"/>
          </p:cNvPicPr>
          <p:nvPr/>
        </p:nvPicPr>
        <p:blipFill>
          <a:blip r:embed="rId4" cstate="print"/>
          <a:srcRect l="53812" t="65952"/>
          <a:stretch>
            <a:fillRect/>
          </a:stretch>
        </p:blipFill>
        <p:spPr bwMode="auto">
          <a:xfrm>
            <a:off x="323528" y="4581128"/>
            <a:ext cx="1950239" cy="1916832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13" name="Freccia in giù 12"/>
          <p:cNvSpPr/>
          <p:nvPr/>
        </p:nvSpPr>
        <p:spPr>
          <a:xfrm>
            <a:off x="4427984" y="1772816"/>
            <a:ext cx="360040" cy="7200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0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5-05-08 alle 05.32.2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12177" r="1293" b="27778"/>
          <a:stretch/>
        </p:blipFill>
        <p:spPr>
          <a:xfrm>
            <a:off x="411784" y="692697"/>
            <a:ext cx="8336680" cy="324036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-709613" y="0"/>
            <a:ext cx="1078230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OVARIAN TISSUE CRYOPRESERVATION</a:t>
            </a:r>
            <a:endParaRPr lang="en-US" sz="3200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9180" name="Text Box 253"/>
          <p:cNvSpPr txBox="1">
            <a:spLocks noChangeArrowheads="1"/>
          </p:cNvSpPr>
          <p:nvPr/>
        </p:nvSpPr>
        <p:spPr bwMode="auto">
          <a:xfrm>
            <a:off x="5220072" y="3501008"/>
            <a:ext cx="3563888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i="1" dirty="0" err="1" smtClean="0">
                <a:latin typeface="Times New Roman"/>
                <a:cs typeface="Times New Roman"/>
              </a:rPr>
              <a:t>Donnez</a:t>
            </a:r>
            <a:r>
              <a:rPr lang="it-IT" sz="2000" i="1" dirty="0" smtClean="0">
                <a:latin typeface="Times New Roman"/>
                <a:cs typeface="Times New Roman"/>
              </a:rPr>
              <a:t> </a:t>
            </a:r>
            <a:r>
              <a:rPr lang="it-IT" sz="2000" i="1" dirty="0" err="1" smtClean="0">
                <a:latin typeface="Times New Roman"/>
                <a:cs typeface="Times New Roman"/>
              </a:rPr>
              <a:t>J</a:t>
            </a:r>
            <a:r>
              <a:rPr lang="it-IT" sz="2000" i="1" dirty="0" smtClean="0">
                <a:latin typeface="Times New Roman"/>
                <a:cs typeface="Times New Roman"/>
              </a:rPr>
              <a:t> et al </a:t>
            </a:r>
            <a:r>
              <a:rPr lang="it-IT" sz="2000" i="1" dirty="0" err="1" smtClean="0">
                <a:latin typeface="Times New Roman"/>
                <a:cs typeface="Times New Roman"/>
              </a:rPr>
              <a:t>Fertil</a:t>
            </a:r>
            <a:r>
              <a:rPr lang="it-IT" sz="2000" i="1" dirty="0" smtClean="0">
                <a:latin typeface="Times New Roman"/>
                <a:cs typeface="Times New Roman"/>
              </a:rPr>
              <a:t> </a:t>
            </a:r>
            <a:r>
              <a:rPr lang="it-IT" sz="2000" i="1" dirty="0" err="1" smtClean="0">
                <a:latin typeface="Times New Roman"/>
                <a:cs typeface="Times New Roman"/>
              </a:rPr>
              <a:t>Steril</a:t>
            </a:r>
            <a:r>
              <a:rPr lang="it-IT" sz="2000" i="1" dirty="0" smtClean="0">
                <a:latin typeface="Times New Roman"/>
                <a:cs typeface="Times New Roman"/>
              </a:rPr>
              <a:t> 2013</a:t>
            </a:r>
            <a:endParaRPr lang="it-IT" sz="2200" i="1" dirty="0">
              <a:latin typeface="Times New Roman"/>
              <a:cs typeface="Times New Roman"/>
            </a:endParaRPr>
          </a:p>
        </p:txBody>
      </p:sp>
      <p:sp>
        <p:nvSpPr>
          <p:cNvPr id="89182" name="Oval 123"/>
          <p:cNvSpPr>
            <a:spLocks noChangeArrowheads="1"/>
          </p:cNvSpPr>
          <p:nvPr/>
        </p:nvSpPr>
        <p:spPr bwMode="auto">
          <a:xfrm>
            <a:off x="251520" y="620688"/>
            <a:ext cx="1600200" cy="304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246"/>
          <p:cNvSpPr>
            <a:spLocks noChangeArrowheads="1"/>
          </p:cNvSpPr>
          <p:nvPr/>
        </p:nvSpPr>
        <p:spPr bwMode="auto">
          <a:xfrm>
            <a:off x="107504" y="548680"/>
            <a:ext cx="8856984" cy="3672408"/>
          </a:xfrm>
          <a:prstGeom prst="rect">
            <a:avLst/>
          </a:prstGeom>
          <a:noFill/>
          <a:ln w="50800" cmpd="dbl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36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Rettangolo 1"/>
          <p:cNvSpPr/>
          <p:nvPr/>
        </p:nvSpPr>
        <p:spPr>
          <a:xfrm rot="20968104">
            <a:off x="673713" y="1852344"/>
            <a:ext cx="7870846" cy="107721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endParaRPr lang="it-IT" sz="3200" b="0" baseline="30000" dirty="0" smtClean="0">
              <a:latin typeface="Times New Roman"/>
              <a:cs typeface="Times New Roman"/>
            </a:endParaRPr>
          </a:p>
          <a:p>
            <a:r>
              <a:rPr lang="it-IT" sz="3200" b="0" baseline="30000" dirty="0" err="1" smtClean="0">
                <a:latin typeface="Times New Roman"/>
                <a:cs typeface="Times New Roman"/>
              </a:rPr>
              <a:t>Among</a:t>
            </a:r>
            <a:r>
              <a:rPr lang="it-IT" sz="3200" b="0" baseline="30000" dirty="0" smtClean="0">
                <a:latin typeface="Times New Roman"/>
                <a:cs typeface="Times New Roman"/>
              </a:rPr>
              <a:t> </a:t>
            </a:r>
            <a:r>
              <a:rPr lang="it-IT" sz="3200" b="0" baseline="30000" dirty="0">
                <a:latin typeface="Times New Roman"/>
                <a:cs typeface="Times New Roman"/>
              </a:rPr>
              <a:t>the 60 </a:t>
            </a:r>
            <a:r>
              <a:rPr lang="it-IT" sz="3200" b="0" baseline="30000" dirty="0" err="1">
                <a:latin typeface="Times New Roman"/>
                <a:cs typeface="Times New Roman"/>
              </a:rPr>
              <a:t>patients</a:t>
            </a:r>
            <a:r>
              <a:rPr lang="it-IT" sz="3200" b="0" baseline="30000" dirty="0">
                <a:latin typeface="Times New Roman"/>
                <a:cs typeface="Times New Roman"/>
              </a:rPr>
              <a:t>, </a:t>
            </a:r>
            <a:r>
              <a:rPr lang="it-IT" sz="3200" b="0" baseline="30000" dirty="0" err="1">
                <a:latin typeface="Times New Roman"/>
                <a:cs typeface="Times New Roman"/>
              </a:rPr>
              <a:t>eleven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conceived</a:t>
            </a:r>
            <a:r>
              <a:rPr lang="it-IT" sz="3200" b="0" baseline="30000" dirty="0">
                <a:latin typeface="Times New Roman"/>
                <a:cs typeface="Times New Roman"/>
              </a:rPr>
              <a:t> and </a:t>
            </a:r>
            <a:r>
              <a:rPr lang="it-IT" sz="3200" b="0" baseline="30000" dirty="0" err="1">
                <a:latin typeface="Times New Roman"/>
                <a:cs typeface="Times New Roman"/>
              </a:rPr>
              <a:t>six</a:t>
            </a:r>
            <a:r>
              <a:rPr lang="it-IT" sz="3200" b="0" baseline="30000" dirty="0">
                <a:latin typeface="Times New Roman"/>
                <a:cs typeface="Times New Roman"/>
              </a:rPr>
              <a:t> of </a:t>
            </a:r>
            <a:r>
              <a:rPr lang="it-IT" sz="3200" b="0" baseline="30000" dirty="0" err="1">
                <a:latin typeface="Times New Roman"/>
                <a:cs typeface="Times New Roman"/>
              </a:rPr>
              <a:t>those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had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already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delivered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twelve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healthy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 smtClean="0">
                <a:latin typeface="Times New Roman"/>
                <a:cs typeface="Times New Roman"/>
              </a:rPr>
              <a:t>babies</a:t>
            </a:r>
            <a:endParaRPr lang="it-IT" sz="3200" b="0" baseline="30000" dirty="0" smtClean="0">
              <a:latin typeface="Times New Roman"/>
              <a:cs typeface="Times New Roman"/>
            </a:endParaRPr>
          </a:p>
        </p:txBody>
      </p:sp>
      <p:sp>
        <p:nvSpPr>
          <p:cNvPr id="13" name="Text Box 253"/>
          <p:cNvSpPr txBox="1">
            <a:spLocks noChangeArrowheads="1"/>
          </p:cNvSpPr>
          <p:nvPr/>
        </p:nvSpPr>
        <p:spPr bwMode="auto">
          <a:xfrm>
            <a:off x="5220072" y="4610885"/>
            <a:ext cx="291683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i="1" dirty="0" err="1" smtClean="0">
                <a:solidFill>
                  <a:srgbClr val="050428"/>
                </a:solidFill>
                <a:latin typeface="Times New Roman"/>
                <a:cs typeface="Times New Roman"/>
              </a:rPr>
              <a:t>Dittrich</a:t>
            </a:r>
            <a:r>
              <a:rPr lang="it-IT" sz="2000" i="1" dirty="0" smtClean="0">
                <a:solidFill>
                  <a:srgbClr val="050428"/>
                </a:solidFill>
                <a:latin typeface="Times New Roman"/>
                <a:cs typeface="Times New Roman"/>
              </a:rPr>
              <a:t> </a:t>
            </a:r>
            <a:r>
              <a:rPr lang="it-IT" sz="2000" i="1" dirty="0" err="1" smtClean="0">
                <a:solidFill>
                  <a:srgbClr val="050428"/>
                </a:solidFill>
                <a:latin typeface="Times New Roman"/>
                <a:cs typeface="Times New Roman"/>
              </a:rPr>
              <a:t>R</a:t>
            </a:r>
            <a:r>
              <a:rPr lang="it-IT" sz="2000" i="1" dirty="0" smtClean="0">
                <a:solidFill>
                  <a:srgbClr val="050428"/>
                </a:solidFill>
                <a:latin typeface="Times New Roman"/>
                <a:cs typeface="Times New Roman"/>
              </a:rPr>
              <a:t> et al 2013</a:t>
            </a:r>
            <a:endParaRPr lang="it-IT" sz="2200" i="1" dirty="0">
              <a:solidFill>
                <a:srgbClr val="050428"/>
              </a:solidFill>
              <a:latin typeface="Times New Roman"/>
              <a:cs typeface="Times New Roman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383932" y="4293096"/>
            <a:ext cx="3827519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0" baseline="30000" dirty="0" err="1" smtClean="0">
                <a:latin typeface="Times New Roman"/>
                <a:cs typeface="Times New Roman"/>
              </a:rPr>
              <a:t>Four</a:t>
            </a:r>
            <a:r>
              <a:rPr lang="it-IT" sz="2800" b="0" baseline="30000" dirty="0" smtClean="0">
                <a:latin typeface="Times New Roman"/>
                <a:cs typeface="Times New Roman"/>
              </a:rPr>
              <a:t>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patients</a:t>
            </a:r>
            <a:r>
              <a:rPr lang="it-IT" sz="2800" b="0" baseline="30000" dirty="0" smtClean="0">
                <a:latin typeface="Times New Roman"/>
                <a:cs typeface="Times New Roman"/>
              </a:rPr>
              <a:t>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delivered</a:t>
            </a:r>
            <a:r>
              <a:rPr lang="it-IT" sz="2800" b="0" baseline="30000" dirty="0" smtClean="0">
                <a:latin typeface="Times New Roman"/>
                <a:cs typeface="Times New Roman"/>
              </a:rPr>
              <a:t>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healthy</a:t>
            </a:r>
            <a:r>
              <a:rPr lang="it-IT" sz="2800" b="0" baseline="30000" dirty="0" smtClean="0">
                <a:latin typeface="Times New Roman"/>
                <a:cs typeface="Times New Roman"/>
              </a:rPr>
              <a:t>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babies</a:t>
            </a:r>
            <a:endParaRPr lang="it-IT" sz="2800" b="0" dirty="0">
              <a:latin typeface="Times New Roman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263111" y="3861048"/>
            <a:ext cx="3162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800" dirty="0" smtClean="0">
                <a:latin typeface="Times New Roman"/>
                <a:cs typeface="Times New Roman"/>
              </a:rPr>
              <a:t>+</a:t>
            </a:r>
            <a:endParaRPr lang="it-IT" sz="1800" dirty="0">
              <a:latin typeface="Times New Roman"/>
              <a:cs typeface="Times New Roman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866" y="5137641"/>
            <a:ext cx="9144000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0" baseline="30000" dirty="0" smtClean="0">
                <a:latin typeface="Times New Roman"/>
                <a:cs typeface="Times New Roman"/>
              </a:rPr>
              <a:t>11</a:t>
            </a:r>
            <a:r>
              <a:rPr lang="it-IT" sz="2800" b="0" baseline="30000" dirty="0">
                <a:latin typeface="Times New Roman"/>
                <a:cs typeface="Times New Roman"/>
              </a:rPr>
              <a:t>/</a:t>
            </a:r>
            <a:r>
              <a:rPr lang="it-IT" sz="2800" b="0" baseline="30000" dirty="0" smtClean="0">
                <a:latin typeface="Times New Roman"/>
                <a:cs typeface="Times New Roman"/>
              </a:rPr>
              <a:t>40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pregnancies</a:t>
            </a:r>
            <a:r>
              <a:rPr lang="it-IT" sz="2800" b="0" baseline="30000" dirty="0" smtClean="0">
                <a:latin typeface="Times New Roman"/>
                <a:cs typeface="Times New Roman"/>
              </a:rPr>
              <a:t> (28%) 9/40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deliveries</a:t>
            </a:r>
            <a:r>
              <a:rPr lang="it-IT" sz="2800" b="0" baseline="30000" dirty="0" smtClean="0">
                <a:latin typeface="Times New Roman"/>
                <a:cs typeface="Times New Roman"/>
              </a:rPr>
              <a:t> (23%) 10</a:t>
            </a:r>
            <a:r>
              <a:rPr lang="it-IT" sz="2800" b="0" baseline="30000" dirty="0">
                <a:latin typeface="Times New Roman"/>
                <a:cs typeface="Times New Roman"/>
              </a:rPr>
              <a:t>/11 (91%) </a:t>
            </a:r>
            <a:r>
              <a:rPr lang="it-IT" sz="2800" b="0" baseline="30000" dirty="0" err="1">
                <a:latin typeface="Times New Roman"/>
                <a:cs typeface="Times New Roman"/>
              </a:rPr>
              <a:t>spontaneous</a:t>
            </a:r>
            <a:r>
              <a:rPr lang="it-IT" sz="2800" b="0" baseline="30000" dirty="0">
                <a:latin typeface="Times New Roman"/>
                <a:cs typeface="Times New Roman"/>
              </a:rPr>
              <a:t>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conceptions</a:t>
            </a:r>
            <a:endParaRPr lang="it-IT" sz="2800" b="0" baseline="30000" dirty="0">
              <a:latin typeface="Times New Roman"/>
              <a:cs typeface="Times New Roman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283968" y="4643844"/>
            <a:ext cx="31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latin typeface="Times New Roman"/>
                <a:cs typeface="Times New Roman"/>
              </a:rPr>
              <a:t>+</a:t>
            </a:r>
            <a:endParaRPr lang="it-IT" sz="1800" dirty="0">
              <a:latin typeface="Times New Roman"/>
              <a:cs typeface="Times New Roman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69431" y="5405154"/>
            <a:ext cx="4474569" cy="40011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i="1" dirty="0">
                <a:solidFill>
                  <a:srgbClr val="050428"/>
                </a:solidFill>
                <a:latin typeface="Times New Roman"/>
                <a:ea typeface="ＭＳ Ｐゴシック" charset="0"/>
                <a:cs typeface="Times New Roman"/>
              </a:rPr>
              <a:t>Van </a:t>
            </a:r>
            <a:r>
              <a:rPr lang="it-IT" i="1" dirty="0" err="1">
                <a:solidFill>
                  <a:srgbClr val="050428"/>
                </a:solidFill>
                <a:latin typeface="Times New Roman"/>
                <a:ea typeface="ＭＳ Ｐゴシック" charset="0"/>
                <a:cs typeface="Times New Roman"/>
              </a:rPr>
              <a:t>der</a:t>
            </a:r>
            <a:r>
              <a:rPr lang="it-IT" i="1" dirty="0">
                <a:solidFill>
                  <a:srgbClr val="050428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it-IT" i="1" dirty="0" err="1">
                <a:solidFill>
                  <a:srgbClr val="050428"/>
                </a:solidFill>
                <a:latin typeface="Times New Roman"/>
                <a:ea typeface="ＭＳ Ｐゴシック" charset="0"/>
                <a:cs typeface="Times New Roman"/>
              </a:rPr>
              <a:t>Ven</a:t>
            </a:r>
            <a:r>
              <a:rPr lang="it-IT" i="1" dirty="0">
                <a:solidFill>
                  <a:srgbClr val="050428"/>
                </a:solidFill>
                <a:latin typeface="Times New Roman"/>
                <a:ea typeface="ＭＳ Ｐゴシック" charset="0"/>
                <a:cs typeface="Times New Roman"/>
              </a:rPr>
              <a:t> H et </a:t>
            </a:r>
            <a:r>
              <a:rPr lang="it-IT" i="1" dirty="0" smtClean="0">
                <a:solidFill>
                  <a:srgbClr val="050428"/>
                </a:solidFill>
                <a:latin typeface="Times New Roman"/>
                <a:ea typeface="ＭＳ Ｐゴシック" charset="0"/>
                <a:cs typeface="Times New Roman"/>
              </a:rPr>
              <a:t>al 2016</a:t>
            </a:r>
            <a:endParaRPr lang="it-IT" i="1" dirty="0">
              <a:solidFill>
                <a:srgbClr val="050428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3609" y="5929729"/>
            <a:ext cx="6192688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0" baseline="30000" dirty="0" smtClean="0">
                <a:latin typeface="Times New Roman"/>
                <a:cs typeface="Times New Roman"/>
              </a:rPr>
              <a:t>16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pregnancies</a:t>
            </a:r>
            <a:r>
              <a:rPr lang="it-IT" sz="2800" b="0" baseline="30000" dirty="0" smtClean="0">
                <a:latin typeface="Times New Roman"/>
                <a:cs typeface="Times New Roman"/>
              </a:rPr>
              <a:t> (10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after</a:t>
            </a:r>
            <a:r>
              <a:rPr lang="it-IT" sz="2800" b="0" baseline="30000" dirty="0" smtClean="0">
                <a:latin typeface="Times New Roman"/>
                <a:cs typeface="Times New Roman"/>
              </a:rPr>
              <a:t> IVF, 6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spontaneous</a:t>
            </a:r>
            <a:r>
              <a:rPr lang="it-IT" sz="2800" b="0" baseline="30000" dirty="0" smtClean="0">
                <a:latin typeface="Times New Roman"/>
                <a:cs typeface="Times New Roman"/>
              </a:rPr>
              <a:t>) 10 live </a:t>
            </a:r>
            <a:r>
              <a:rPr lang="it-IT" sz="2800" b="0" baseline="30000" dirty="0" err="1" smtClean="0">
                <a:latin typeface="Times New Roman"/>
                <a:cs typeface="Times New Roman"/>
              </a:rPr>
              <a:t>births</a:t>
            </a:r>
            <a:endParaRPr lang="it-IT" sz="2800" b="0" baseline="30000" dirty="0">
              <a:latin typeface="Times New Roman"/>
              <a:cs typeface="Times New Roman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283968" y="5435932"/>
            <a:ext cx="31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latin typeface="Times New Roman"/>
                <a:cs typeface="Times New Roman"/>
              </a:rPr>
              <a:t>+</a:t>
            </a:r>
            <a:endParaRPr lang="it-IT" sz="1800" dirty="0">
              <a:latin typeface="Times New Roman"/>
              <a:cs typeface="Times New Roman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5076057" y="6413266"/>
            <a:ext cx="4176463" cy="40011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i="1" dirty="0" err="1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Meirow</a:t>
            </a:r>
            <a:r>
              <a:rPr lang="it-IT" i="1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 D et al, </a:t>
            </a:r>
            <a:r>
              <a:rPr lang="it-IT" i="1" dirty="0" err="1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Fertil</a:t>
            </a:r>
            <a:r>
              <a:rPr lang="it-IT" i="1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Steril</a:t>
            </a:r>
            <a:r>
              <a:rPr lang="it-IT" i="1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6017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51520" y="3356992"/>
            <a:ext cx="8629152" cy="25545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it-IT" b="0" dirty="0" smtClean="0">
                <a:latin typeface="Times New Roman"/>
                <a:cs typeface="Times New Roman"/>
              </a:rPr>
              <a:t>Age </a:t>
            </a:r>
            <a:r>
              <a:rPr lang="it-IT" b="0" dirty="0" err="1" smtClean="0">
                <a:latin typeface="Times New Roman"/>
                <a:cs typeface="Times New Roman"/>
              </a:rPr>
              <a:t>younger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than</a:t>
            </a:r>
            <a:r>
              <a:rPr lang="it-IT" b="0" dirty="0" smtClean="0">
                <a:latin typeface="Times New Roman"/>
                <a:cs typeface="Times New Roman"/>
              </a:rPr>
              <a:t> 35 y</a:t>
            </a:r>
          </a:p>
          <a:p>
            <a:pPr marL="342900" indent="-342900" algn="l">
              <a:buFont typeface="Wingdings" charset="2"/>
              <a:buChar char="v"/>
            </a:pPr>
            <a:r>
              <a:rPr lang="it-IT" b="0" dirty="0" smtClean="0">
                <a:latin typeface="Times New Roman"/>
                <a:cs typeface="Times New Roman"/>
              </a:rPr>
              <a:t>No </a:t>
            </a:r>
            <a:r>
              <a:rPr lang="it-IT" b="0" dirty="0" err="1" smtClean="0">
                <a:latin typeface="Times New Roman"/>
                <a:cs typeface="Times New Roman"/>
              </a:rPr>
              <a:t>previous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chemotherapy</a:t>
            </a:r>
            <a:r>
              <a:rPr lang="it-IT" b="0" dirty="0" smtClean="0">
                <a:latin typeface="Times New Roman"/>
                <a:cs typeface="Times New Roman"/>
              </a:rPr>
              <a:t> or </a:t>
            </a:r>
            <a:r>
              <a:rPr lang="it-IT" b="0" dirty="0" err="1" smtClean="0">
                <a:latin typeface="Times New Roman"/>
                <a:cs typeface="Times New Roman"/>
              </a:rPr>
              <a:t>radiotherapy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if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aged</a:t>
            </a:r>
            <a:r>
              <a:rPr lang="it-IT" b="0" dirty="0" smtClean="0">
                <a:latin typeface="Times New Roman"/>
                <a:cs typeface="Times New Roman"/>
              </a:rPr>
              <a:t> or </a:t>
            </a:r>
            <a:r>
              <a:rPr lang="it-IT" b="0" dirty="0" err="1" smtClean="0">
                <a:latin typeface="Times New Roman"/>
                <a:cs typeface="Times New Roman"/>
              </a:rPr>
              <a:t>older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at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diagnosis</a:t>
            </a:r>
            <a:r>
              <a:rPr lang="it-IT" b="0" dirty="0" smtClean="0">
                <a:latin typeface="Times New Roman"/>
                <a:cs typeface="Times New Roman"/>
              </a:rPr>
              <a:t>, </a:t>
            </a:r>
            <a:r>
              <a:rPr lang="it-IT" b="0" dirty="0" err="1" smtClean="0">
                <a:latin typeface="Times New Roman"/>
                <a:cs typeface="Times New Roman"/>
              </a:rPr>
              <a:t>but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mild</a:t>
            </a:r>
            <a:r>
              <a:rPr lang="it-IT" b="0" dirty="0" smtClean="0">
                <a:latin typeface="Times New Roman"/>
                <a:cs typeface="Times New Roman"/>
              </a:rPr>
              <a:t>, non-</a:t>
            </a:r>
            <a:r>
              <a:rPr lang="it-IT" b="0" dirty="0" err="1" smtClean="0">
                <a:latin typeface="Times New Roman"/>
                <a:cs typeface="Times New Roman"/>
              </a:rPr>
              <a:t>gonadotoxic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chemotherapy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acceptable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if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younger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than</a:t>
            </a:r>
            <a:r>
              <a:rPr lang="it-IT" b="0" dirty="0" smtClean="0">
                <a:latin typeface="Times New Roman"/>
                <a:cs typeface="Times New Roman"/>
              </a:rPr>
              <a:t> 15 y</a:t>
            </a:r>
          </a:p>
          <a:p>
            <a:pPr marL="342900" indent="-342900" algn="l">
              <a:buFont typeface="Wingdings" charset="2"/>
              <a:buChar char="v"/>
            </a:pPr>
            <a:r>
              <a:rPr lang="it-IT" b="0" dirty="0" smtClean="0">
                <a:latin typeface="Times New Roman"/>
                <a:cs typeface="Times New Roman"/>
              </a:rPr>
              <a:t>A </a:t>
            </a:r>
            <a:r>
              <a:rPr lang="it-IT" b="0" dirty="0" err="1" smtClean="0">
                <a:latin typeface="Times New Roman"/>
                <a:cs typeface="Times New Roman"/>
              </a:rPr>
              <a:t>realistic</a:t>
            </a:r>
            <a:r>
              <a:rPr lang="it-IT" b="0" dirty="0" smtClean="0">
                <a:latin typeface="Times New Roman"/>
                <a:cs typeface="Times New Roman"/>
              </a:rPr>
              <a:t> chance of </a:t>
            </a:r>
            <a:r>
              <a:rPr lang="it-IT" b="0" dirty="0" err="1" smtClean="0">
                <a:latin typeface="Times New Roman"/>
                <a:cs typeface="Times New Roman"/>
              </a:rPr>
              <a:t>surviving</a:t>
            </a:r>
            <a:r>
              <a:rPr lang="it-IT" b="0" dirty="0" smtClean="0">
                <a:latin typeface="Times New Roman"/>
                <a:cs typeface="Times New Roman"/>
              </a:rPr>
              <a:t> for 5 y</a:t>
            </a:r>
          </a:p>
          <a:p>
            <a:pPr marL="342900" indent="-342900" algn="l">
              <a:buFont typeface="Wingdings" charset="2"/>
              <a:buChar char="v"/>
            </a:pPr>
            <a:r>
              <a:rPr lang="it-IT" b="0" dirty="0" smtClean="0">
                <a:latin typeface="Times New Roman"/>
                <a:cs typeface="Times New Roman"/>
              </a:rPr>
              <a:t>A high </a:t>
            </a:r>
            <a:r>
              <a:rPr lang="it-IT" b="0" dirty="0" err="1" smtClean="0">
                <a:latin typeface="Times New Roman"/>
                <a:cs typeface="Times New Roman"/>
              </a:rPr>
              <a:t>risk</a:t>
            </a:r>
            <a:r>
              <a:rPr lang="it-IT" b="0" dirty="0" smtClean="0">
                <a:latin typeface="Times New Roman"/>
                <a:cs typeface="Times New Roman"/>
              </a:rPr>
              <a:t> of premature </a:t>
            </a:r>
            <a:r>
              <a:rPr lang="it-IT" b="0" dirty="0" err="1" smtClean="0">
                <a:latin typeface="Times New Roman"/>
                <a:cs typeface="Times New Roman"/>
              </a:rPr>
              <a:t>ovarian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insufficiency</a:t>
            </a:r>
            <a:r>
              <a:rPr lang="it-IT" b="0" dirty="0" smtClean="0">
                <a:latin typeface="Times New Roman"/>
                <a:cs typeface="Times New Roman"/>
              </a:rPr>
              <a:t> (&gt;50%)</a:t>
            </a:r>
          </a:p>
          <a:p>
            <a:pPr marL="342900" indent="-342900" algn="l">
              <a:buFont typeface="Wingdings" charset="2"/>
              <a:buChar char="v"/>
            </a:pPr>
            <a:r>
              <a:rPr lang="it-IT" b="0" dirty="0" err="1" smtClean="0">
                <a:latin typeface="Times New Roman"/>
                <a:cs typeface="Times New Roman"/>
              </a:rPr>
              <a:t>Informed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consent</a:t>
            </a:r>
            <a:r>
              <a:rPr lang="it-IT" b="0" dirty="0" smtClean="0">
                <a:latin typeface="Times New Roman"/>
                <a:cs typeface="Times New Roman"/>
              </a:rPr>
              <a:t> (from </a:t>
            </a:r>
            <a:r>
              <a:rPr lang="it-IT" b="0" dirty="0" err="1" smtClean="0">
                <a:latin typeface="Times New Roman"/>
                <a:cs typeface="Times New Roman"/>
              </a:rPr>
              <a:t>parents</a:t>
            </a:r>
            <a:r>
              <a:rPr lang="it-IT" b="0" dirty="0" smtClean="0">
                <a:latin typeface="Times New Roman"/>
                <a:cs typeface="Times New Roman"/>
              </a:rPr>
              <a:t> and, </a:t>
            </a:r>
            <a:r>
              <a:rPr lang="it-IT" b="0" dirty="0" err="1" smtClean="0">
                <a:latin typeface="Times New Roman"/>
                <a:cs typeface="Times New Roman"/>
              </a:rPr>
              <a:t>where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possible</a:t>
            </a:r>
            <a:r>
              <a:rPr lang="it-IT" b="0" dirty="0" smtClean="0">
                <a:latin typeface="Times New Roman"/>
                <a:cs typeface="Times New Roman"/>
              </a:rPr>
              <a:t>, </a:t>
            </a:r>
            <a:r>
              <a:rPr lang="it-IT" b="0" dirty="0" err="1" smtClean="0">
                <a:latin typeface="Times New Roman"/>
                <a:cs typeface="Times New Roman"/>
              </a:rPr>
              <a:t>patient</a:t>
            </a:r>
            <a:r>
              <a:rPr lang="it-IT" b="0" dirty="0" smtClean="0">
                <a:latin typeface="Times New Roman"/>
                <a:cs typeface="Times New Roman"/>
              </a:rPr>
              <a:t>)</a:t>
            </a:r>
          </a:p>
          <a:p>
            <a:pPr marL="342900" indent="-342900" algn="l">
              <a:buFont typeface="Wingdings" charset="2"/>
              <a:buChar char="v"/>
            </a:pPr>
            <a:r>
              <a:rPr lang="it-IT" b="0" dirty="0" smtClean="0">
                <a:latin typeface="Times New Roman"/>
                <a:cs typeface="Times New Roman"/>
              </a:rPr>
              <a:t>Negative </a:t>
            </a:r>
            <a:r>
              <a:rPr lang="it-IT" b="0" dirty="0" err="1" smtClean="0">
                <a:latin typeface="Times New Roman"/>
                <a:cs typeface="Times New Roman"/>
              </a:rPr>
              <a:t>serology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results</a:t>
            </a:r>
            <a:r>
              <a:rPr lang="it-IT" b="0" dirty="0" smtClean="0">
                <a:latin typeface="Times New Roman"/>
                <a:cs typeface="Times New Roman"/>
              </a:rPr>
              <a:t> for HIV, </a:t>
            </a:r>
            <a:r>
              <a:rPr lang="it-IT" b="0" dirty="0" err="1" smtClean="0">
                <a:latin typeface="Times New Roman"/>
                <a:cs typeface="Times New Roman"/>
              </a:rPr>
              <a:t>syphilis</a:t>
            </a:r>
            <a:r>
              <a:rPr lang="it-IT" b="0" dirty="0" smtClean="0">
                <a:latin typeface="Times New Roman"/>
                <a:cs typeface="Times New Roman"/>
              </a:rPr>
              <a:t>, and </a:t>
            </a:r>
            <a:r>
              <a:rPr lang="it-IT" b="0" dirty="0" err="1" smtClean="0">
                <a:latin typeface="Times New Roman"/>
                <a:cs typeface="Times New Roman"/>
              </a:rPr>
              <a:t>hepatitis</a:t>
            </a:r>
            <a:r>
              <a:rPr lang="it-IT" b="0" dirty="0" smtClean="0">
                <a:latin typeface="Times New Roman"/>
                <a:cs typeface="Times New Roman"/>
              </a:rPr>
              <a:t> B</a:t>
            </a:r>
          </a:p>
          <a:p>
            <a:pPr marL="342900" indent="-342900" algn="l">
              <a:buFont typeface="Wingdings" charset="2"/>
              <a:buChar char="v"/>
            </a:pPr>
            <a:r>
              <a:rPr lang="it-IT" b="0" dirty="0" err="1" smtClean="0">
                <a:latin typeface="Times New Roman"/>
                <a:cs typeface="Times New Roman"/>
              </a:rPr>
              <a:t>Not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pregnant</a:t>
            </a:r>
            <a:r>
              <a:rPr lang="it-IT" b="0" dirty="0" smtClean="0">
                <a:latin typeface="Times New Roman"/>
                <a:cs typeface="Times New Roman"/>
              </a:rPr>
              <a:t> and no </a:t>
            </a:r>
            <a:r>
              <a:rPr lang="it-IT" b="0" dirty="0" err="1" smtClean="0">
                <a:latin typeface="Times New Roman"/>
                <a:cs typeface="Times New Roman"/>
              </a:rPr>
              <a:t>existing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children</a:t>
            </a:r>
            <a:endParaRPr lang="it-IT" b="0" dirty="0" smtClean="0">
              <a:latin typeface="Times New Roman"/>
              <a:cs typeface="Times New Roman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5496" y="6453336"/>
            <a:ext cx="511256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/>
                <a:cs typeface="Times New Roman"/>
              </a:rPr>
              <a:t>Note: OTC . </a:t>
            </a:r>
            <a:r>
              <a:rPr lang="it-IT" dirty="0" err="1">
                <a:solidFill>
                  <a:schemeClr val="bg1"/>
                </a:solidFill>
                <a:latin typeface="Times New Roman"/>
                <a:cs typeface="Times New Roman"/>
              </a:rPr>
              <a:t>ovarian</a:t>
            </a:r>
            <a:r>
              <a:rPr lang="it-IT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/>
                <a:cs typeface="Times New Roman"/>
              </a:rPr>
              <a:t>tissue</a:t>
            </a:r>
            <a:r>
              <a:rPr lang="it-IT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cryopreservation</a:t>
            </a:r>
            <a:endParaRPr lang="it-IT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b="35454"/>
          <a:stretch/>
        </p:blipFill>
        <p:spPr>
          <a:xfrm>
            <a:off x="827584" y="44624"/>
            <a:ext cx="7740352" cy="164925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2008" y="250509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>
                <a:latin typeface="Times New Roman"/>
                <a:cs typeface="Times New Roman"/>
              </a:rPr>
              <a:t>The </a:t>
            </a:r>
            <a:r>
              <a:rPr lang="it-IT" b="0" dirty="0" err="1">
                <a:latin typeface="Times New Roman"/>
                <a:cs typeface="Times New Roman"/>
              </a:rPr>
              <a:t>majority</a:t>
            </a:r>
            <a:r>
              <a:rPr lang="it-IT" b="0" dirty="0">
                <a:latin typeface="Times New Roman"/>
                <a:cs typeface="Times New Roman"/>
              </a:rPr>
              <a:t> of </a:t>
            </a:r>
            <a:r>
              <a:rPr lang="it-IT" b="0" dirty="0" err="1">
                <a:latin typeface="Times New Roman"/>
                <a:cs typeface="Times New Roman"/>
              </a:rPr>
              <a:t>women</a:t>
            </a:r>
            <a:r>
              <a:rPr lang="it-IT" b="0" dirty="0">
                <a:latin typeface="Times New Roman"/>
                <a:cs typeface="Times New Roman"/>
              </a:rPr>
              <a:t> show </a:t>
            </a:r>
            <a:r>
              <a:rPr lang="it-IT" b="0" dirty="0" err="1">
                <a:latin typeface="Times New Roman"/>
                <a:cs typeface="Times New Roman"/>
              </a:rPr>
              <a:t>restoration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smtClean="0">
                <a:latin typeface="Times New Roman"/>
                <a:cs typeface="Times New Roman"/>
              </a:rPr>
              <a:t>of </a:t>
            </a:r>
            <a:r>
              <a:rPr lang="it-IT" b="0" dirty="0" err="1" smtClean="0">
                <a:latin typeface="Times New Roman"/>
                <a:cs typeface="Times New Roman"/>
              </a:rPr>
              <a:t>ovarian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activity</a:t>
            </a:r>
            <a:r>
              <a:rPr lang="it-IT" b="0" dirty="0">
                <a:latin typeface="Times New Roman"/>
                <a:cs typeface="Times New Roman"/>
              </a:rPr>
              <a:t> by </a:t>
            </a:r>
            <a:r>
              <a:rPr lang="it-IT" b="0" dirty="0" err="1">
                <a:latin typeface="Times New Roman"/>
                <a:cs typeface="Times New Roman"/>
              </a:rPr>
              <a:t>four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months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after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transplantation</a:t>
            </a:r>
            <a:r>
              <a:rPr lang="it-IT" b="0" dirty="0">
                <a:latin typeface="Times New Roman"/>
                <a:cs typeface="Times New Roman"/>
              </a:rPr>
              <a:t>, </a:t>
            </a:r>
            <a:r>
              <a:rPr lang="it-IT" b="0" dirty="0" smtClean="0">
                <a:latin typeface="Times New Roman"/>
                <a:cs typeface="Times New Roman"/>
              </a:rPr>
              <a:t>with live </a:t>
            </a:r>
            <a:r>
              <a:rPr lang="it-IT" b="0" dirty="0" err="1">
                <a:latin typeface="Times New Roman"/>
                <a:cs typeface="Times New Roman"/>
              </a:rPr>
              <a:t>birth</a:t>
            </a:r>
            <a:r>
              <a:rPr lang="it-IT" b="0" dirty="0">
                <a:latin typeface="Times New Roman"/>
                <a:cs typeface="Times New Roman"/>
              </a:rPr>
              <a:t> in </a:t>
            </a:r>
            <a:r>
              <a:rPr lang="it-IT" b="0" dirty="0" err="1">
                <a:latin typeface="Times New Roman"/>
                <a:cs typeface="Times New Roman"/>
              </a:rPr>
              <a:t>about</a:t>
            </a:r>
            <a:r>
              <a:rPr lang="it-IT" b="0" dirty="0">
                <a:latin typeface="Times New Roman"/>
                <a:cs typeface="Times New Roman"/>
              </a:rPr>
              <a:t> 25%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619672" y="1844824"/>
            <a:ext cx="6049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latin typeface="Times New Roman"/>
                <a:cs typeface="Times New Roman"/>
              </a:rPr>
              <a:t>The </a:t>
            </a:r>
            <a:r>
              <a:rPr lang="it-IT" sz="2800" dirty="0" err="1">
                <a:latin typeface="Times New Roman"/>
                <a:cs typeface="Times New Roman"/>
              </a:rPr>
              <a:t>Edinburgh</a:t>
            </a:r>
            <a:r>
              <a:rPr lang="it-IT" sz="2800" dirty="0">
                <a:latin typeface="Times New Roman"/>
                <a:cs typeface="Times New Roman"/>
              </a:rPr>
              <a:t> OTC </a:t>
            </a:r>
            <a:r>
              <a:rPr lang="it-IT" sz="2800" dirty="0" err="1">
                <a:latin typeface="Times New Roman"/>
                <a:cs typeface="Times New Roman"/>
              </a:rPr>
              <a:t>selection</a:t>
            </a:r>
            <a:r>
              <a:rPr lang="it-IT" sz="2800" dirty="0">
                <a:latin typeface="Times New Roman"/>
                <a:cs typeface="Times New Roman"/>
              </a:rPr>
              <a:t> </a:t>
            </a:r>
            <a:r>
              <a:rPr lang="it-IT" sz="2800" dirty="0" err="1">
                <a:latin typeface="Times New Roman"/>
                <a:cs typeface="Times New Roman"/>
              </a:rPr>
              <a:t>criteria</a:t>
            </a:r>
            <a:endParaRPr lang="it-IT" sz="2800" dirty="0">
              <a:latin typeface="Times New Roman"/>
              <a:cs typeface="Times New Roman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795672" y="6485814"/>
            <a:ext cx="2314553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1600" i="1" dirty="0">
                <a:solidFill>
                  <a:srgbClr val="FFFFFF"/>
                </a:solidFill>
                <a:latin typeface="Times New Roman"/>
                <a:cs typeface="Times New Roman"/>
              </a:rPr>
              <a:t>Hamish </a:t>
            </a:r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WB. et al 2016 </a:t>
            </a:r>
            <a:endParaRPr lang="it-IT" sz="16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30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879" b="2427"/>
          <a:stretch/>
        </p:blipFill>
        <p:spPr>
          <a:xfrm>
            <a:off x="106417" y="2215636"/>
            <a:ext cx="8965575" cy="4215111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-36512" y="5949280"/>
            <a:ext cx="2843808" cy="57606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9144000" cy="1615759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64088" y="6453336"/>
            <a:ext cx="3666686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Wallace WHB et al., Lancet </a:t>
            </a:r>
            <a:r>
              <a:rPr lang="it-IT" sz="16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Oncol</a:t>
            </a:r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2014 </a:t>
            </a:r>
            <a:endParaRPr lang="it-IT" sz="16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154808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0" dirty="0" smtClean="0">
                <a:latin typeface="Times New Roman"/>
                <a:cs typeface="Times New Roman"/>
              </a:rPr>
              <a:t>34 </a:t>
            </a:r>
            <a:r>
              <a:rPr lang="it-IT" sz="1600" b="0" dirty="0" err="1" smtClean="0">
                <a:latin typeface="Times New Roman"/>
                <a:cs typeface="Times New Roman"/>
              </a:rPr>
              <a:t>pts</a:t>
            </a:r>
            <a:r>
              <a:rPr lang="it-IT" sz="1600" b="0" dirty="0" smtClean="0">
                <a:latin typeface="Times New Roman"/>
                <a:cs typeface="Times New Roman"/>
              </a:rPr>
              <a:t> </a:t>
            </a:r>
            <a:r>
              <a:rPr lang="it-IT" sz="1600" b="0" dirty="0">
                <a:latin typeface="Times New Roman"/>
                <a:cs typeface="Times New Roman"/>
              </a:rPr>
              <a:t>(8%) </a:t>
            </a:r>
            <a:r>
              <a:rPr lang="it-IT" sz="1600" b="0" dirty="0" err="1" smtClean="0">
                <a:latin typeface="Times New Roman"/>
                <a:cs typeface="Times New Roman"/>
              </a:rPr>
              <a:t>met</a:t>
            </a:r>
            <a:r>
              <a:rPr lang="it-IT" sz="1600" b="0" dirty="0" smtClean="0">
                <a:latin typeface="Times New Roman"/>
                <a:cs typeface="Times New Roman"/>
              </a:rPr>
              <a:t> </a:t>
            </a:r>
            <a:r>
              <a:rPr lang="it-IT" sz="1600" b="0" dirty="0">
                <a:latin typeface="Times New Roman"/>
                <a:cs typeface="Times New Roman"/>
              </a:rPr>
              <a:t>the </a:t>
            </a:r>
            <a:r>
              <a:rPr lang="it-IT" sz="1600" b="0" dirty="0" err="1">
                <a:latin typeface="Times New Roman"/>
                <a:cs typeface="Times New Roman"/>
              </a:rPr>
              <a:t>Edinburgh</a:t>
            </a:r>
            <a:r>
              <a:rPr lang="it-IT" sz="1600" b="0" dirty="0">
                <a:latin typeface="Times New Roman"/>
                <a:cs typeface="Times New Roman"/>
              </a:rPr>
              <a:t> </a:t>
            </a:r>
            <a:r>
              <a:rPr lang="it-IT" sz="1600" b="0" dirty="0" err="1" smtClean="0">
                <a:latin typeface="Times New Roman"/>
                <a:cs typeface="Times New Roman"/>
              </a:rPr>
              <a:t>selection</a:t>
            </a:r>
            <a:r>
              <a:rPr lang="it-IT" sz="1600" b="0" dirty="0" smtClean="0">
                <a:latin typeface="Times New Roman"/>
                <a:cs typeface="Times New Roman"/>
              </a:rPr>
              <a:t>; 13 </a:t>
            </a:r>
            <a:r>
              <a:rPr lang="it-IT" sz="1600" b="0" dirty="0" err="1" smtClean="0">
                <a:latin typeface="Times New Roman"/>
                <a:cs typeface="Times New Roman"/>
              </a:rPr>
              <a:t>pts</a:t>
            </a:r>
            <a:r>
              <a:rPr lang="it-IT" sz="1600" b="0" dirty="0" smtClean="0">
                <a:latin typeface="Times New Roman"/>
                <a:cs typeface="Times New Roman"/>
              </a:rPr>
              <a:t> </a:t>
            </a:r>
            <a:r>
              <a:rPr lang="it-IT" sz="1600" b="0" dirty="0" err="1">
                <a:latin typeface="Times New Roman"/>
                <a:cs typeface="Times New Roman"/>
              </a:rPr>
              <a:t>declined</a:t>
            </a:r>
            <a:r>
              <a:rPr lang="it-IT" sz="1600" b="0" dirty="0">
                <a:latin typeface="Times New Roman"/>
                <a:cs typeface="Times New Roman"/>
              </a:rPr>
              <a:t> the procedure and </a:t>
            </a:r>
            <a:r>
              <a:rPr lang="it-IT" sz="1600" dirty="0">
                <a:latin typeface="Times New Roman"/>
                <a:cs typeface="Times New Roman"/>
              </a:rPr>
              <a:t>21 </a:t>
            </a:r>
            <a:r>
              <a:rPr lang="it-IT" sz="1600" dirty="0" err="1" smtClean="0">
                <a:latin typeface="Times New Roman"/>
                <a:cs typeface="Times New Roman"/>
              </a:rPr>
              <a:t>consented</a:t>
            </a:r>
            <a:r>
              <a:rPr lang="it-IT" sz="1600" b="0" dirty="0" smtClean="0">
                <a:latin typeface="Times New Roman"/>
                <a:cs typeface="Times New Roman"/>
              </a:rPr>
              <a:t>; the procedure </a:t>
            </a:r>
            <a:r>
              <a:rPr lang="it-IT" sz="1600" b="0" dirty="0" err="1" smtClean="0">
                <a:latin typeface="Times New Roman"/>
                <a:cs typeface="Times New Roman"/>
              </a:rPr>
              <a:t>was</a:t>
            </a:r>
            <a:r>
              <a:rPr lang="it-IT" sz="1600" b="0" dirty="0" smtClean="0">
                <a:latin typeface="Times New Roman"/>
                <a:cs typeface="Times New Roman"/>
              </a:rPr>
              <a:t> </a:t>
            </a:r>
            <a:r>
              <a:rPr lang="it-IT" sz="1600" dirty="0" err="1">
                <a:latin typeface="Times New Roman"/>
                <a:cs typeface="Times New Roman"/>
              </a:rPr>
              <a:t>completed</a:t>
            </a:r>
            <a:r>
              <a:rPr lang="it-IT" sz="1600" dirty="0">
                <a:latin typeface="Times New Roman"/>
                <a:cs typeface="Times New Roman"/>
              </a:rPr>
              <a:t> </a:t>
            </a:r>
            <a:r>
              <a:rPr lang="it-IT" sz="1600" dirty="0" err="1">
                <a:latin typeface="Times New Roman"/>
                <a:cs typeface="Times New Roman"/>
              </a:rPr>
              <a:t>successfully</a:t>
            </a:r>
            <a:r>
              <a:rPr lang="it-IT" sz="1600" dirty="0">
                <a:latin typeface="Times New Roman"/>
                <a:cs typeface="Times New Roman"/>
              </a:rPr>
              <a:t> in 20 </a:t>
            </a:r>
            <a:r>
              <a:rPr lang="it-IT" sz="1600" dirty="0" err="1">
                <a:latin typeface="Times New Roman"/>
                <a:cs typeface="Times New Roman"/>
              </a:rPr>
              <a:t>patients</a:t>
            </a:r>
            <a:r>
              <a:rPr lang="it-IT" sz="1600" b="0" dirty="0">
                <a:latin typeface="Times New Roman"/>
                <a:cs typeface="Times New Roman"/>
              </a:rPr>
              <a:t>.</a:t>
            </a:r>
            <a:endParaRPr lang="it-IT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26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0268"/>
            <a:ext cx="9144000" cy="4785076"/>
          </a:xfrm>
          <a:prstGeom prst="rect">
            <a:avLst/>
          </a:prstGeom>
          <a:ln>
            <a:noFill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88344" y="6512834"/>
            <a:ext cx="236735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Wallace WHB et al 2014 </a:t>
            </a:r>
            <a:endParaRPr lang="it-IT" sz="16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24"/>
            <a:ext cx="9144000" cy="161575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 rot="20968104">
            <a:off x="423858" y="3616230"/>
            <a:ext cx="8325401" cy="1077218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it-IT" sz="3200" b="0" baseline="30000" dirty="0">
                <a:latin typeface="Times New Roman"/>
                <a:cs typeface="Times New Roman"/>
              </a:rPr>
              <a:t>The cumulative </a:t>
            </a:r>
            <a:r>
              <a:rPr lang="it-IT" sz="3200" b="0" baseline="30000" dirty="0" err="1">
                <a:latin typeface="Times New Roman"/>
                <a:cs typeface="Times New Roman"/>
              </a:rPr>
              <a:t>probability</a:t>
            </a:r>
            <a:r>
              <a:rPr lang="it-IT" sz="3200" b="0" baseline="30000" dirty="0">
                <a:latin typeface="Times New Roman"/>
                <a:cs typeface="Times New Roman"/>
              </a:rPr>
              <a:t> of </a:t>
            </a:r>
            <a:r>
              <a:rPr lang="it-IT" sz="3200" b="0" baseline="30000" dirty="0" err="1">
                <a:latin typeface="Times New Roman"/>
                <a:cs typeface="Times New Roman"/>
              </a:rPr>
              <a:t>developing</a:t>
            </a:r>
            <a:r>
              <a:rPr lang="it-IT" sz="3200" b="0" baseline="30000" dirty="0">
                <a:latin typeface="Times New Roman"/>
                <a:cs typeface="Times New Roman"/>
              </a:rPr>
              <a:t> premature </a:t>
            </a:r>
            <a:r>
              <a:rPr lang="it-IT" sz="3200" b="0" baseline="30000" dirty="0" err="1">
                <a:latin typeface="Times New Roman"/>
                <a:cs typeface="Times New Roman"/>
              </a:rPr>
              <a:t>ovarian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insufficiency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after</a:t>
            </a:r>
            <a:r>
              <a:rPr lang="it-IT" sz="3200" b="0" baseline="30000" dirty="0">
                <a:latin typeface="Times New Roman"/>
                <a:cs typeface="Times New Roman"/>
              </a:rPr>
              <a:t> treatment </a:t>
            </a:r>
            <a:r>
              <a:rPr lang="it-IT" sz="3200" b="0" baseline="30000" dirty="0" err="1">
                <a:latin typeface="Times New Roman"/>
                <a:cs typeface="Times New Roman"/>
              </a:rPr>
              <a:t>was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completed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was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significantly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higher</a:t>
            </a:r>
            <a:r>
              <a:rPr lang="it-IT" sz="3200" b="0" baseline="30000" dirty="0">
                <a:latin typeface="Times New Roman"/>
                <a:cs typeface="Times New Roman"/>
              </a:rPr>
              <a:t> for </a:t>
            </a:r>
            <a:r>
              <a:rPr lang="it-IT" sz="3200" b="0" baseline="30000" dirty="0" err="1">
                <a:latin typeface="Times New Roman"/>
                <a:cs typeface="Times New Roman"/>
              </a:rPr>
              <a:t>patients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who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met</a:t>
            </a:r>
            <a:r>
              <a:rPr lang="it-IT" sz="3200" b="0" baseline="30000" dirty="0">
                <a:latin typeface="Times New Roman"/>
                <a:cs typeface="Times New Roman"/>
              </a:rPr>
              <a:t> the </a:t>
            </a:r>
            <a:r>
              <a:rPr lang="it-IT" sz="3200" b="0" baseline="30000" dirty="0" err="1">
                <a:latin typeface="Times New Roman"/>
                <a:cs typeface="Times New Roman"/>
              </a:rPr>
              <a:t>criteria</a:t>
            </a:r>
            <a:r>
              <a:rPr lang="it-IT" sz="3200" b="0" baseline="30000" dirty="0">
                <a:latin typeface="Times New Roman"/>
                <a:cs typeface="Times New Roman"/>
              </a:rPr>
              <a:t> for </a:t>
            </a:r>
            <a:r>
              <a:rPr lang="it-IT" sz="3200" b="0" baseline="30000" dirty="0" err="1">
                <a:latin typeface="Times New Roman"/>
                <a:cs typeface="Times New Roman"/>
              </a:rPr>
              <a:t>ovarian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>
                <a:latin typeface="Times New Roman"/>
                <a:cs typeface="Times New Roman"/>
              </a:rPr>
              <a:t>tissue</a:t>
            </a:r>
            <a:r>
              <a:rPr lang="it-IT" sz="3200" b="0" baseline="30000" dirty="0">
                <a:latin typeface="Times New Roman"/>
                <a:cs typeface="Times New Roman"/>
              </a:rPr>
              <a:t> </a:t>
            </a:r>
            <a:r>
              <a:rPr lang="it-IT" sz="3200" b="0" baseline="30000" dirty="0" err="1" smtClean="0">
                <a:latin typeface="Times New Roman"/>
                <a:cs typeface="Times New Roman"/>
              </a:rPr>
              <a:t>cryopreservation</a:t>
            </a:r>
            <a:r>
              <a:rPr lang="it-IT" sz="3200" b="0" baseline="30000" dirty="0" smtClean="0">
                <a:latin typeface="Times New Roman"/>
                <a:cs typeface="Times New Roman"/>
              </a:rPr>
              <a:t> </a:t>
            </a:r>
            <a:r>
              <a:rPr lang="it-IT" sz="3200" b="0" baseline="30000" dirty="0">
                <a:latin typeface="Times New Roman"/>
                <a:cs typeface="Times New Roman"/>
              </a:rPr>
              <a:t>(</a:t>
            </a:r>
            <a:r>
              <a:rPr lang="it-IT" sz="3200" b="0" baseline="30000" dirty="0" err="1">
                <a:latin typeface="Times New Roman"/>
                <a:cs typeface="Times New Roman"/>
              </a:rPr>
              <a:t>p</a:t>
            </a:r>
            <a:r>
              <a:rPr lang="it-IT" sz="3200" b="0" baseline="30000" dirty="0">
                <a:latin typeface="Times New Roman"/>
                <a:cs typeface="Times New Roman"/>
              </a:rPr>
              <a:t>&lt;0·0001)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b="27520"/>
          <a:stretch/>
        </p:blipFill>
        <p:spPr>
          <a:xfrm>
            <a:off x="7257333" y="836712"/>
            <a:ext cx="1884040" cy="8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3212420"/>
            <a:ext cx="5711552" cy="10231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35795"/>
            <a:ext cx="8731250" cy="2293605"/>
          </a:xfrm>
          <a:prstGeom prst="rect">
            <a:avLst/>
          </a:prstGeom>
        </p:spPr>
      </p:pic>
      <p:sp>
        <p:nvSpPr>
          <p:cNvPr id="6" name="Rectangle 246"/>
          <p:cNvSpPr>
            <a:spLocks noChangeArrowheads="1"/>
          </p:cNvSpPr>
          <p:nvPr/>
        </p:nvSpPr>
        <p:spPr bwMode="auto">
          <a:xfrm rot="16200000">
            <a:off x="7543800" y="5257800"/>
            <a:ext cx="2438400" cy="45720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3600">
              <a:solidFill>
                <a:srgbClr val="040320"/>
              </a:solidFill>
              <a:latin typeface="Times New Roman" charset="0"/>
              <a:cs typeface="Times New Roman" charset="0"/>
            </a:endParaRPr>
          </a:p>
        </p:txBody>
      </p:sp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69540935"/>
              </p:ext>
            </p:extLst>
          </p:nvPr>
        </p:nvGraphicFramePr>
        <p:xfrm>
          <a:off x="762000" y="685800"/>
          <a:ext cx="8077200" cy="215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asellaDiTesto 1"/>
          <p:cNvSpPr txBox="1">
            <a:spLocks noChangeArrowheads="1"/>
          </p:cNvSpPr>
          <p:nvPr/>
        </p:nvSpPr>
        <p:spPr bwMode="auto">
          <a:xfrm>
            <a:off x="2287079" y="127000"/>
            <a:ext cx="48318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dirty="0" err="1" smtClean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Interest</a:t>
            </a:r>
            <a:r>
              <a:rPr lang="it-IT" dirty="0" smtClean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dirty="0" err="1" smtClean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about</a:t>
            </a:r>
            <a:r>
              <a:rPr lang="it-IT" dirty="0" smtClean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dirty="0" err="1" smtClean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fertility</a:t>
            </a:r>
            <a:r>
              <a:rPr lang="it-IT" dirty="0" smtClean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dirty="0" err="1" smtClean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preservation</a:t>
            </a:r>
            <a:endParaRPr lang="it-IT" dirty="0">
              <a:solidFill>
                <a:srgbClr val="050428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581400"/>
            <a:ext cx="6019800" cy="59141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1066800"/>
            <a:ext cx="1752600" cy="71199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027936" y="3172906"/>
            <a:ext cx="3034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…</a:t>
            </a:r>
            <a:r>
              <a:rPr lang="it-IT" dirty="0" err="1" smtClean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couselling</a:t>
            </a:r>
            <a:r>
              <a:rPr lang="it-IT" dirty="0" smtClean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dirty="0" err="1">
                <a:solidFill>
                  <a:srgbClr val="02042D"/>
                </a:solidFill>
                <a:latin typeface="Times New Roman" charset="0"/>
                <a:cs typeface="Times New Roman" charset="0"/>
              </a:rPr>
              <a:t>is</a:t>
            </a:r>
            <a:r>
              <a:rPr lang="it-IT" dirty="0">
                <a:solidFill>
                  <a:srgbClr val="02042D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dirty="0" err="1">
                <a:solidFill>
                  <a:srgbClr val="02042D"/>
                </a:solidFill>
                <a:latin typeface="Times New Roman" charset="0"/>
                <a:cs typeface="Times New Roman" charset="0"/>
              </a:rPr>
              <a:t>mandatory</a:t>
            </a:r>
            <a:endParaRPr lang="it-IT" dirty="0">
              <a:solidFill>
                <a:srgbClr val="050428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9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-684584" y="-99789"/>
            <a:ext cx="1078230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Ovarian tissue cryopreservation</a:t>
            </a:r>
            <a:endParaRPr lang="en-US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911639"/>
              </p:ext>
            </p:extLst>
          </p:nvPr>
        </p:nvGraphicFramePr>
        <p:xfrm>
          <a:off x="72010" y="260648"/>
          <a:ext cx="9036494" cy="63586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0928"/>
                <a:gridCol w="410750"/>
                <a:gridCol w="2078232"/>
                <a:gridCol w="1022981"/>
                <a:gridCol w="1569307"/>
                <a:gridCol w="946616"/>
                <a:gridCol w="954860"/>
                <a:gridCol w="762820"/>
              </a:tblGrid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First author, year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N°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Assessment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Menstrual status or age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Characteristics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(s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tudy group)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Characteristics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(</a:t>
                      </a:r>
                      <a:r>
                        <a:rPr lang="en-US" sz="1000" b="1" baseline="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pts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with </a:t>
                      </a:r>
                      <a:r>
                        <a:rPr lang="en-US" sz="1000" b="1" baseline="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ov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metastasis)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Oncological therapy: Study group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Ov</a:t>
                      </a:r>
                      <a:r>
                        <a:rPr lang="en-US" sz="1000" b="1" kern="1200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000" b="1" kern="12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metastasis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23163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Histology or PCR (OTC </a:t>
                      </a:r>
                      <a:r>
                        <a:rPr lang="en-US" sz="1000" b="1" i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pts</a:t>
                      </a:r>
                      <a:r>
                        <a:rPr lang="en-US" sz="1000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000" i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86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Azem</a:t>
                      </a:r>
                      <a:r>
                        <a:rPr lang="da-DK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et al. (2010)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13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Histology/</a:t>
                      </a: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Histochemistry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Fresh ovarian tissue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Premenopausal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OTC </a:t>
                      </a: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pts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No CT or RT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0%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6948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Rosendahl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et al. (2011)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51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Histology/immunohistochemistry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Cryopreserved and thawed ovarian tissue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Premenopausal</a:t>
                      </a:r>
                    </a:p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OTC 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pts</a:t>
                      </a:r>
                      <a:endParaRPr lang="en-US" sz="1000" baseline="0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Median </a:t>
                      </a: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tumour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size 18 mm (5–75)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N1: 44%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0%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8493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Sanchez-Serrano et al. (2009)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69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Histology/immunohistochemistry</a:t>
                      </a:r>
                    </a:p>
                    <a:p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Fresh ovarian tissue </a:t>
                      </a:r>
                      <a:r>
                        <a:rPr lang="en-US" sz="1000" i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n</a:t>
                      </a:r>
                      <a:r>
                        <a:rPr lang="en-US" sz="1000" i="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= 63; Cryopreserved and thawed tissue </a:t>
                      </a:r>
                      <a:r>
                        <a:rPr lang="en-US" sz="1000" i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n</a:t>
                      </a:r>
                      <a:r>
                        <a:rPr lang="en-US" sz="1000" i="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= 6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Premenopausal</a:t>
                      </a:r>
                    </a:p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OTC </a:t>
                      </a: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pts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Excl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: BRCA1/2 or HER2neu mutation,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ER+: 76.2%; PR+:69.7%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N0: 49.2%; N1: 50.8%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17% received CT before OTC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0%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23163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Xenotransplantation</a:t>
                      </a:r>
                      <a:endParaRPr lang="en-US" sz="1000" b="1" i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8493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Rosendahl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et al. (2011)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Xenotransplantation of cryopreserved and thawed ovarian cortex into </a:t>
                      </a:r>
                      <a:r>
                        <a:rPr lang="en-US" sz="1000" kern="1200" dirty="0" err="1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immunodeficient</a:t>
                      </a:r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nude mice.</a:t>
                      </a:r>
                    </a:p>
                    <a:p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Histology 4 weeks after xenotransplantation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Premenopausal</a:t>
                      </a:r>
                    </a:p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OTC </a:t>
                      </a: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pts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0%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23163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Clinical studies</a:t>
                      </a:r>
                      <a:endParaRPr lang="en-US" sz="1000" b="1" i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404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Lecca</a:t>
                      </a:r>
                      <a:r>
                        <a:rPr lang="fr-FR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et al. (1980)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15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Histology after therapeutic oophorectomy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Premenopausal</a:t>
                      </a:r>
                    </a:p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Radical mastectomy RT, CT, HT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46.7% 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86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Lee et al. (2010)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406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Clinical follow-up (mean 74 ± 48.19 months)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≤35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Patients with IDC (Otherwise NR for subgroup)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 for subgroup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IDC: 0–0.2%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08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Autopsy</a:t>
                      </a:r>
                      <a:endParaRPr lang="en-US" sz="1000" b="1" i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86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Bumpers et al. (1993)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15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Autopsy; evaluation of medical records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&lt;50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Died of disseminated ILC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46.7% (7/15)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2921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Kyono</a:t>
                      </a:r>
                      <a:r>
                        <a:rPr lang="it-IT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et al. (2010)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648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Autopsy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&lt;41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NR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24.2%</a:t>
                      </a:r>
                      <a:endParaRPr lang="en-US" sz="1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46"/>
          <p:cNvSpPr>
            <a:spLocks noChangeArrowheads="1"/>
          </p:cNvSpPr>
          <p:nvPr/>
        </p:nvSpPr>
        <p:spPr bwMode="auto">
          <a:xfrm>
            <a:off x="72009" y="260648"/>
            <a:ext cx="8964488" cy="6336704"/>
          </a:xfrm>
          <a:prstGeom prst="rect">
            <a:avLst/>
          </a:prstGeom>
          <a:noFill/>
          <a:ln w="50800" cmpd="dbl">
            <a:solidFill>
              <a:srgbClr val="C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36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130454" y="6525344"/>
            <a:ext cx="3122066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Bastings</a:t>
            </a:r>
            <a:r>
              <a:rPr lang="it-IT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L, </a:t>
            </a:r>
            <a:r>
              <a:rPr lang="it-IT" sz="16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Hum</a:t>
            </a:r>
            <a:r>
              <a:rPr lang="it-IT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sz="16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Reprod</a:t>
            </a:r>
            <a:r>
              <a:rPr lang="it-IT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Up 2014</a:t>
            </a:r>
            <a:endParaRPr lang="it-IT" sz="16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289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403228" y="5445224"/>
            <a:ext cx="839073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9C2E35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Current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knowledge regarding the safety of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autotransplantation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in BC survivors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should be discussed.</a:t>
            </a:r>
          </a:p>
        </p:txBody>
      </p:sp>
      <p:pic>
        <p:nvPicPr>
          <p:cNvPr id="2" name="Immagine 1" descr="Schermata 2014-04-08 alle 15.25.0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12181" r="17223" b="29548"/>
          <a:stretch/>
        </p:blipFill>
        <p:spPr>
          <a:xfrm>
            <a:off x="251520" y="85627"/>
            <a:ext cx="8712968" cy="255128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3429000"/>
            <a:ext cx="92170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local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recurrence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Wingdings" charset="2"/>
              <a:buChar char="ü"/>
            </a:pP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some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cases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metastatic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lesions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on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ovarian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tissue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transplanted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were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found</a:t>
            </a:r>
            <a:endParaRPr lang="it-IT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studies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with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bigger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series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it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was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safe</a:t>
            </a:r>
            <a:endParaRPr lang="it-IT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autopsies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metastatic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tumors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were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found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mainly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in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advanced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breast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cancer</a:t>
            </a:r>
            <a:endParaRPr lang="it-IT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Not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available</a:t>
            </a:r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data on BRCA 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mutations</a:t>
            </a:r>
            <a:endParaRPr lang="it-IT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130454" y="6525344"/>
            <a:ext cx="3122066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Bastings</a:t>
            </a:r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L, </a:t>
            </a:r>
            <a:r>
              <a:rPr lang="it-IT" sz="16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Hum</a:t>
            </a:r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16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Reprod</a:t>
            </a:r>
            <a:r>
              <a:rPr lang="it-IT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Up 2014</a:t>
            </a:r>
            <a:endParaRPr lang="it-IT" sz="16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3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507" y="1412776"/>
            <a:ext cx="5936989" cy="3465476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2214054" y="188913"/>
            <a:ext cx="451429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Impact" charset="0"/>
                <a:ea typeface="ＭＳ Ｐゴシック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Rationale</a:t>
            </a:r>
            <a:r>
              <a:rPr lang="it-IT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for </a:t>
            </a:r>
            <a:r>
              <a:rPr lang="it-IT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using</a:t>
            </a:r>
            <a:r>
              <a:rPr lang="it-IT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GnRH</a:t>
            </a:r>
            <a:r>
              <a:rPr lang="it-IT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-a</a:t>
            </a:r>
          </a:p>
        </p:txBody>
      </p:sp>
      <p:sp>
        <p:nvSpPr>
          <p:cNvPr id="2" name="Rettangolo 1"/>
          <p:cNvSpPr/>
          <p:nvPr/>
        </p:nvSpPr>
        <p:spPr>
          <a:xfrm>
            <a:off x="179512" y="1729839"/>
            <a:ext cx="27363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ü"/>
            </a:pPr>
            <a:r>
              <a:rPr lang="it-IT" sz="1800" b="0" dirty="0" err="1" smtClean="0">
                <a:latin typeface="Times New Roman"/>
                <a:cs typeface="Times New Roman"/>
              </a:rPr>
              <a:t>interruption</a:t>
            </a:r>
            <a:r>
              <a:rPr lang="it-IT" sz="1800" b="0" dirty="0" smtClean="0">
                <a:latin typeface="Times New Roman"/>
                <a:cs typeface="Times New Roman"/>
              </a:rPr>
              <a:t> </a:t>
            </a:r>
            <a:r>
              <a:rPr lang="it-IT" sz="1800" b="0" dirty="0">
                <a:latin typeface="Times New Roman"/>
                <a:cs typeface="Times New Roman"/>
              </a:rPr>
              <a:t>of </a:t>
            </a:r>
            <a:r>
              <a:rPr lang="it-IT" sz="1800" b="0" dirty="0" smtClean="0">
                <a:latin typeface="Times New Roman"/>
                <a:cs typeface="Times New Roman"/>
              </a:rPr>
              <a:t>FSH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it-IT" sz="1800" b="0" dirty="0" smtClean="0">
                <a:latin typeface="Times New Roman"/>
                <a:cs typeface="Times New Roman"/>
              </a:rPr>
              <a:t>a </a:t>
            </a:r>
            <a:r>
              <a:rPr lang="it-IT" sz="1800" b="0" dirty="0" err="1">
                <a:latin typeface="Times New Roman"/>
                <a:cs typeface="Times New Roman"/>
              </a:rPr>
              <a:t>decrease</a:t>
            </a:r>
            <a:r>
              <a:rPr lang="it-IT" sz="1800" b="0" dirty="0">
                <a:latin typeface="Times New Roman"/>
                <a:cs typeface="Times New Roman"/>
              </a:rPr>
              <a:t> in utero-</a:t>
            </a:r>
            <a:r>
              <a:rPr lang="it-IT" sz="1800" b="0" dirty="0" err="1">
                <a:latin typeface="Times New Roman"/>
                <a:cs typeface="Times New Roman"/>
              </a:rPr>
              <a:t>ovarian</a:t>
            </a:r>
            <a:r>
              <a:rPr lang="it-IT" sz="1800" b="0" dirty="0">
                <a:latin typeface="Times New Roman"/>
                <a:cs typeface="Times New Roman"/>
              </a:rPr>
              <a:t> </a:t>
            </a:r>
            <a:r>
              <a:rPr lang="it-IT" sz="1800" b="0" dirty="0" err="1">
                <a:latin typeface="Times New Roman"/>
                <a:cs typeface="Times New Roman"/>
              </a:rPr>
              <a:t>perfusion</a:t>
            </a:r>
            <a:r>
              <a:rPr lang="it-IT" sz="1800" b="0" dirty="0">
                <a:latin typeface="Times New Roman"/>
                <a:cs typeface="Times New Roman"/>
              </a:rPr>
              <a:t>, </a:t>
            </a:r>
            <a:endParaRPr lang="it-IT" sz="1800" b="0" dirty="0" smtClean="0">
              <a:latin typeface="Times New Roman"/>
              <a:cs typeface="Times New Roman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it-IT" sz="1800" b="0" dirty="0" smtClean="0">
                <a:latin typeface="Times New Roman"/>
                <a:cs typeface="Times New Roman"/>
              </a:rPr>
              <a:t>the </a:t>
            </a:r>
            <a:r>
              <a:rPr lang="it-IT" sz="1800" b="0" dirty="0" err="1">
                <a:latin typeface="Times New Roman"/>
                <a:cs typeface="Times New Roman"/>
              </a:rPr>
              <a:t>activation</a:t>
            </a:r>
            <a:r>
              <a:rPr lang="it-IT" sz="1800" b="0" dirty="0">
                <a:latin typeface="Times New Roman"/>
                <a:cs typeface="Times New Roman"/>
              </a:rPr>
              <a:t> of </a:t>
            </a:r>
            <a:r>
              <a:rPr lang="it-IT" sz="1800" b="0" dirty="0" err="1">
                <a:latin typeface="Times New Roman"/>
                <a:cs typeface="Times New Roman"/>
              </a:rPr>
              <a:t>GnRH</a:t>
            </a:r>
            <a:r>
              <a:rPr lang="it-IT" sz="1800" b="0" dirty="0">
                <a:latin typeface="Times New Roman"/>
                <a:cs typeface="Times New Roman"/>
              </a:rPr>
              <a:t> </a:t>
            </a:r>
            <a:r>
              <a:rPr lang="it-IT" sz="1800" b="0" dirty="0" err="1">
                <a:latin typeface="Times New Roman"/>
                <a:cs typeface="Times New Roman"/>
              </a:rPr>
              <a:t>receptors</a:t>
            </a:r>
            <a:r>
              <a:rPr lang="it-IT" sz="1800" b="0" dirty="0">
                <a:latin typeface="Times New Roman"/>
                <a:cs typeface="Times New Roman"/>
              </a:rPr>
              <a:t> on the </a:t>
            </a:r>
            <a:r>
              <a:rPr lang="it-IT" sz="1800" b="0" dirty="0" err="1">
                <a:latin typeface="Times New Roman"/>
                <a:cs typeface="Times New Roman"/>
              </a:rPr>
              <a:t>oocytes</a:t>
            </a:r>
            <a:r>
              <a:rPr lang="it-IT" sz="1800" b="0" dirty="0">
                <a:latin typeface="Times New Roman"/>
                <a:cs typeface="Times New Roman"/>
              </a:rPr>
              <a:t>, </a:t>
            </a:r>
            <a:endParaRPr lang="it-IT" sz="1800" b="0" dirty="0" smtClean="0">
              <a:latin typeface="Times New Roman"/>
              <a:cs typeface="Times New Roman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it-IT" sz="1800" b="0" dirty="0" smtClean="0">
                <a:latin typeface="Times New Roman"/>
                <a:cs typeface="Times New Roman"/>
              </a:rPr>
              <a:t>the </a:t>
            </a:r>
            <a:r>
              <a:rPr lang="it-IT" sz="1800" b="0" dirty="0">
                <a:latin typeface="Times New Roman"/>
                <a:cs typeface="Times New Roman"/>
              </a:rPr>
              <a:t>up-</a:t>
            </a:r>
            <a:r>
              <a:rPr lang="it-IT" sz="1800" b="0" dirty="0" err="1">
                <a:latin typeface="Times New Roman"/>
                <a:cs typeface="Times New Roman"/>
              </a:rPr>
              <a:t>regulation</a:t>
            </a:r>
            <a:r>
              <a:rPr lang="it-IT" sz="1800" b="0" dirty="0">
                <a:latin typeface="Times New Roman"/>
                <a:cs typeface="Times New Roman"/>
              </a:rPr>
              <a:t> of </a:t>
            </a:r>
            <a:r>
              <a:rPr lang="it-IT" sz="1800" b="0" dirty="0" err="1">
                <a:latin typeface="Times New Roman"/>
                <a:cs typeface="Times New Roman"/>
              </a:rPr>
              <a:t>intragonadal</a:t>
            </a:r>
            <a:r>
              <a:rPr lang="it-IT" sz="1800" b="0" dirty="0">
                <a:latin typeface="Times New Roman"/>
                <a:cs typeface="Times New Roman"/>
              </a:rPr>
              <a:t>–</a:t>
            </a:r>
            <a:r>
              <a:rPr lang="it-IT" sz="1800" b="0" dirty="0" err="1">
                <a:latin typeface="Times New Roman"/>
                <a:cs typeface="Times New Roman"/>
              </a:rPr>
              <a:t>antiapoptotic</a:t>
            </a:r>
            <a:r>
              <a:rPr lang="it-IT" sz="1800" b="0" dirty="0">
                <a:latin typeface="Times New Roman"/>
                <a:cs typeface="Times New Roman"/>
              </a:rPr>
              <a:t> </a:t>
            </a:r>
            <a:r>
              <a:rPr lang="it-IT" sz="1800" b="0" dirty="0" err="1">
                <a:latin typeface="Times New Roman"/>
                <a:cs typeface="Times New Roman"/>
              </a:rPr>
              <a:t>molecules</a:t>
            </a:r>
            <a:r>
              <a:rPr lang="it-IT" sz="1800" b="0" dirty="0">
                <a:latin typeface="Times New Roman"/>
                <a:cs typeface="Times New Roman"/>
              </a:rPr>
              <a:t> </a:t>
            </a:r>
            <a:endParaRPr lang="it-IT" sz="1800" b="0" dirty="0" smtClean="0">
              <a:latin typeface="Times New Roman"/>
              <a:cs typeface="Times New Roman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it-IT" sz="1800" b="0" dirty="0" smtClean="0">
                <a:latin typeface="Times New Roman"/>
                <a:cs typeface="Times New Roman"/>
              </a:rPr>
              <a:t>the </a:t>
            </a:r>
            <a:r>
              <a:rPr lang="it-IT" sz="1800" b="0" dirty="0" err="1">
                <a:latin typeface="Times New Roman"/>
                <a:cs typeface="Times New Roman"/>
              </a:rPr>
              <a:t>protection</a:t>
            </a:r>
            <a:r>
              <a:rPr lang="it-IT" sz="1800" b="0" dirty="0">
                <a:latin typeface="Times New Roman"/>
                <a:cs typeface="Times New Roman"/>
              </a:rPr>
              <a:t> of </a:t>
            </a:r>
            <a:r>
              <a:rPr lang="it-IT" sz="1800" b="0" dirty="0" err="1">
                <a:latin typeface="Times New Roman"/>
                <a:cs typeface="Times New Roman"/>
              </a:rPr>
              <a:t>undifferentiated</a:t>
            </a:r>
            <a:r>
              <a:rPr lang="it-IT" sz="1800" b="0" dirty="0">
                <a:latin typeface="Times New Roman"/>
                <a:cs typeface="Times New Roman"/>
              </a:rPr>
              <a:t> </a:t>
            </a:r>
            <a:r>
              <a:rPr lang="it-IT" sz="1800" b="0" dirty="0" err="1">
                <a:latin typeface="Times New Roman"/>
                <a:cs typeface="Times New Roman"/>
              </a:rPr>
              <a:t>germ</a:t>
            </a:r>
            <a:r>
              <a:rPr lang="it-IT" sz="1800" b="0" dirty="0">
                <a:latin typeface="Times New Roman"/>
                <a:cs typeface="Times New Roman"/>
              </a:rPr>
              <a:t>-line </a:t>
            </a:r>
            <a:r>
              <a:rPr lang="it-IT" sz="1800" b="0" dirty="0" err="1">
                <a:latin typeface="Times New Roman"/>
                <a:cs typeface="Times New Roman"/>
              </a:rPr>
              <a:t>stem</a:t>
            </a:r>
            <a:r>
              <a:rPr lang="it-IT" sz="1800" b="0" dirty="0">
                <a:latin typeface="Times New Roman"/>
                <a:cs typeface="Times New Roman"/>
              </a:rPr>
              <a:t> </a:t>
            </a:r>
            <a:r>
              <a:rPr lang="it-IT" sz="1800" b="0" dirty="0" err="1">
                <a:latin typeface="Times New Roman"/>
                <a:cs typeface="Times New Roman"/>
              </a:rPr>
              <a:t>cells</a:t>
            </a:r>
            <a:endParaRPr lang="it-IT" sz="1800" b="0" dirty="0">
              <a:latin typeface="Times New Roman"/>
              <a:cs typeface="Times New Roman"/>
            </a:endParaRPr>
          </a:p>
        </p:txBody>
      </p:sp>
      <p:sp>
        <p:nvSpPr>
          <p:cNvPr id="6" name="Rettangolo 7"/>
          <p:cNvSpPr>
            <a:spLocks noChangeArrowheads="1"/>
          </p:cNvSpPr>
          <p:nvPr/>
        </p:nvSpPr>
        <p:spPr bwMode="auto">
          <a:xfrm>
            <a:off x="4248472" y="6381328"/>
            <a:ext cx="5364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Del Mastro L et al </a:t>
            </a:r>
            <a:r>
              <a:rPr lang="it-IT" sz="1800" i="1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Canc</a:t>
            </a:r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800" i="1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Tr</a:t>
            </a:r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800" i="1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Rev</a:t>
            </a:r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2014</a:t>
            </a:r>
            <a:endParaRPr lang="it-IT" sz="1800" i="1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21525" y="1331476"/>
            <a:ext cx="315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>
                <a:latin typeface="Times New Roman"/>
                <a:cs typeface="Times New Roman"/>
              </a:rPr>
              <a:t>Possible</a:t>
            </a:r>
            <a:r>
              <a:rPr lang="it-IT" sz="1800" dirty="0" smtClean="0">
                <a:latin typeface="Times New Roman"/>
                <a:cs typeface="Times New Roman"/>
              </a:rPr>
              <a:t> </a:t>
            </a:r>
            <a:r>
              <a:rPr lang="it-IT" sz="1800" dirty="0" err="1" smtClean="0">
                <a:latin typeface="Times New Roman"/>
                <a:cs typeface="Times New Roman"/>
              </a:rPr>
              <a:t>mechanisms</a:t>
            </a:r>
            <a:r>
              <a:rPr lang="it-IT" sz="1800" dirty="0" smtClean="0">
                <a:latin typeface="Times New Roman"/>
                <a:cs typeface="Times New Roman"/>
              </a:rPr>
              <a:t> of </a:t>
            </a:r>
            <a:r>
              <a:rPr lang="it-IT" sz="1800" dirty="0" err="1" smtClean="0">
                <a:latin typeface="Times New Roman"/>
                <a:cs typeface="Times New Roman"/>
              </a:rPr>
              <a:t>action</a:t>
            </a:r>
            <a:endParaRPr lang="it-IT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79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4"/>
          <p:cNvSpPr txBox="1">
            <a:spLocks noChangeArrowheads="1"/>
          </p:cNvSpPr>
          <p:nvPr/>
        </p:nvSpPr>
        <p:spPr bwMode="auto">
          <a:xfrm>
            <a:off x="6227763" y="2481461"/>
            <a:ext cx="24479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Impact" charset="0"/>
                <a:ea typeface="ＭＳ Ｐゴシック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Munster PN  JCO 2012</a:t>
            </a:r>
          </a:p>
        </p:txBody>
      </p:sp>
      <p:pic>
        <p:nvPicPr>
          <p:cNvPr id="54274" name="Picture 1" descr="Immagine 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31703" r="35370" b="60340"/>
          <a:stretch/>
        </p:blipFill>
        <p:spPr bwMode="auto">
          <a:xfrm>
            <a:off x="107950" y="1544836"/>
            <a:ext cx="8567738" cy="73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Picture 4" descr="Immagine 1.png"/>
          <p:cNvSpPr>
            <a:spLocks noChangeAspect="1"/>
          </p:cNvSpPr>
          <p:nvPr/>
        </p:nvSpPr>
        <p:spPr bwMode="auto">
          <a:xfrm>
            <a:off x="179388" y="2420938"/>
            <a:ext cx="84248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84"/>
          <p:cNvSpPr txBox="1">
            <a:spLocks noChangeArrowheads="1"/>
          </p:cNvSpPr>
          <p:nvPr/>
        </p:nvSpPr>
        <p:spPr bwMode="auto">
          <a:xfrm>
            <a:off x="6804025" y="3933056"/>
            <a:ext cx="19875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Impact" charset="0"/>
                <a:ea typeface="ＭＳ Ｐゴシック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Impact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 sz="1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G</a:t>
            </a:r>
            <a:r>
              <a:rPr lang="it-IT" sz="1800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erber</a:t>
            </a:r>
            <a:r>
              <a:rPr lang="it-IT" sz="1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B 2011</a:t>
            </a:r>
          </a:p>
        </p:txBody>
      </p:sp>
      <p:sp>
        <p:nvSpPr>
          <p:cNvPr id="54277" name="TextBox 11"/>
          <p:cNvSpPr txBox="1">
            <a:spLocks noChangeArrowheads="1"/>
          </p:cNvSpPr>
          <p:nvPr/>
        </p:nvSpPr>
        <p:spPr bwMode="auto">
          <a:xfrm>
            <a:off x="323850" y="260350"/>
            <a:ext cx="4024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00"/>
                </a:solidFill>
                <a:latin typeface="Times New Roman"/>
                <a:cs typeface="Times New Roman"/>
              </a:rPr>
              <a:t>GNRH-A…… </a:t>
            </a:r>
            <a:r>
              <a:rPr lang="it-IT" sz="2800">
                <a:solidFill>
                  <a:srgbClr val="000000"/>
                </a:solidFill>
                <a:latin typeface="Times New Roman"/>
                <a:cs typeface="Times New Roman"/>
              </a:rPr>
              <a:t>CONTRO</a:t>
            </a:r>
            <a:endParaRPr lang="en-US" sz="28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4278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7053"/>
            <a:ext cx="1655763" cy="1655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rved Right Arrow 12"/>
          <p:cNvSpPr/>
          <p:nvPr/>
        </p:nvSpPr>
        <p:spPr>
          <a:xfrm>
            <a:off x="611560" y="4725144"/>
            <a:ext cx="792088" cy="936104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648" y="3933056"/>
            <a:ext cx="70281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BIAS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Age of patients</a:t>
            </a:r>
            <a:endParaRPr lang="en-US" sz="20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Inappropriate evaluation of ovarian reserve</a:t>
            </a:r>
            <a:endParaRPr lang="en-US" sz="20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definition of “resumed menses” is different from that reported </a:t>
            </a:r>
            <a:r>
              <a:rPr lang="en-US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from the rest of international literature</a:t>
            </a:r>
            <a:endParaRPr lang="en-US" sz="20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After chemotherapy amenorrhea rates are different from others </a:t>
            </a:r>
            <a:r>
              <a:rPr lang="en-US" sz="2000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riported</a:t>
            </a:r>
            <a:r>
              <a:rPr lang="en-US" sz="20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by international literature</a:t>
            </a:r>
            <a:endParaRPr lang="en-US" sz="20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sz="2000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4" descr="Immagine 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6222" r="32408" b="73883"/>
          <a:stretch>
            <a:fillRect/>
          </a:stretch>
        </p:blipFill>
        <p:spPr bwMode="auto">
          <a:xfrm>
            <a:off x="331788" y="2924944"/>
            <a:ext cx="84248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6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Immagine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5" t="34370" r="15741" b="48148"/>
          <a:stretch>
            <a:fillRect/>
          </a:stretch>
        </p:blipFill>
        <p:spPr bwMode="auto">
          <a:xfrm>
            <a:off x="179388" y="1052513"/>
            <a:ext cx="68770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019">
            <a:off x="5597966" y="2098887"/>
            <a:ext cx="1524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5219700" y="3065933"/>
            <a:ext cx="1562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281 pts</a:t>
            </a:r>
          </a:p>
          <a:p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Stage I-III</a:t>
            </a:r>
          </a:p>
        </p:txBody>
      </p:sp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900113" y="2992908"/>
            <a:ext cx="374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Randomized phase III trial</a:t>
            </a:r>
          </a:p>
        </p:txBody>
      </p:sp>
      <p:sp>
        <p:nvSpPr>
          <p:cNvPr id="7" name="Oval 6"/>
          <p:cNvSpPr/>
          <p:nvPr/>
        </p:nvSpPr>
        <p:spPr>
          <a:xfrm>
            <a:off x="5076825" y="2992908"/>
            <a:ext cx="1727200" cy="1081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650" y="3785071"/>
            <a:ext cx="77047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Rate of POF </a:t>
            </a:r>
            <a:endParaRPr lang="en-US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25.9% in the chemotherapy-alone group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8.9% in the chemotherapy plus </a:t>
            </a:r>
            <a:r>
              <a:rPr lang="en-US" b="0" dirty="0" err="1">
                <a:solidFill>
                  <a:srgbClr val="000000"/>
                </a:solidFill>
                <a:latin typeface="Times New Roman"/>
                <a:cs typeface="Times New Roman"/>
              </a:rPr>
              <a:t>triptorelin</a:t>
            </a:r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 group</a:t>
            </a:r>
          </a:p>
          <a:p>
            <a:pPr>
              <a:defRPr/>
            </a:pPr>
            <a:endParaRPr lang="en-US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absolute difference of −17% (95</a:t>
            </a:r>
            <a:r>
              <a:rPr lang="en-US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% CI, </a:t>
            </a:r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−26% to −7.9%;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.001).</a:t>
            </a:r>
          </a:p>
        </p:txBody>
      </p:sp>
      <p:sp>
        <p:nvSpPr>
          <p:cNvPr id="9" name="Curved Left Arrow 8"/>
          <p:cNvSpPr/>
          <p:nvPr/>
        </p:nvSpPr>
        <p:spPr>
          <a:xfrm>
            <a:off x="7956376" y="4221088"/>
            <a:ext cx="648072" cy="1224136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4" name="TextBox 11"/>
          <p:cNvSpPr txBox="1">
            <a:spLocks noChangeArrowheads="1"/>
          </p:cNvSpPr>
          <p:nvPr/>
        </p:nvSpPr>
        <p:spPr bwMode="auto">
          <a:xfrm>
            <a:off x="2843808" y="260648"/>
            <a:ext cx="320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GNRH-A…… PRO</a:t>
            </a:r>
          </a:p>
        </p:txBody>
      </p:sp>
      <p:pic>
        <p:nvPicPr>
          <p:cNvPr id="52235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076325" cy="201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7"/>
          <p:cNvSpPr>
            <a:spLocks noChangeArrowheads="1"/>
          </p:cNvSpPr>
          <p:nvPr/>
        </p:nvSpPr>
        <p:spPr bwMode="auto">
          <a:xfrm>
            <a:off x="5868144" y="6445076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Del Mastro L et al JAMA 2011</a:t>
            </a:r>
            <a:endParaRPr lang="it-IT" sz="1800" i="1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" name="TextBox 11"/>
          <p:cNvSpPr txBox="1">
            <a:spLocks noChangeArrowheads="1"/>
          </p:cNvSpPr>
          <p:nvPr/>
        </p:nvSpPr>
        <p:spPr bwMode="auto">
          <a:xfrm>
            <a:off x="2843808" y="188640"/>
            <a:ext cx="32403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GNRH-A…… PRO</a:t>
            </a:r>
          </a:p>
        </p:txBody>
      </p:sp>
      <p:pic>
        <p:nvPicPr>
          <p:cNvPr id="5223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123" y="548680"/>
            <a:ext cx="1076325" cy="201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Schermata 2015-05-01 alle 23.13.1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588" r="35190" b="35221"/>
          <a:stretch/>
        </p:blipFill>
        <p:spPr>
          <a:xfrm>
            <a:off x="179512" y="1052736"/>
            <a:ext cx="6877420" cy="358510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3568" y="5085184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aseline="30000" dirty="0" smtClean="0">
                <a:latin typeface="Times New Roman"/>
                <a:cs typeface="Times New Roman"/>
              </a:rPr>
              <a:t>The </a:t>
            </a:r>
            <a:r>
              <a:rPr lang="it-IT" sz="2800" baseline="30000" dirty="0" err="1" smtClean="0">
                <a:latin typeface="Times New Roman"/>
                <a:cs typeface="Times New Roman"/>
              </a:rPr>
              <a:t>administration</a:t>
            </a:r>
            <a:r>
              <a:rPr lang="it-IT" sz="2800" baseline="30000" dirty="0" smtClean="0">
                <a:latin typeface="Times New Roman"/>
                <a:cs typeface="Times New Roman"/>
              </a:rPr>
              <a:t> </a:t>
            </a:r>
            <a:r>
              <a:rPr lang="it-IT" sz="2800" baseline="30000" dirty="0">
                <a:latin typeface="Times New Roman"/>
                <a:cs typeface="Times New Roman"/>
              </a:rPr>
              <a:t>of </a:t>
            </a:r>
            <a:r>
              <a:rPr lang="it-IT" sz="2800" baseline="30000" dirty="0" err="1">
                <a:latin typeface="Times New Roman"/>
                <a:cs typeface="Times New Roman"/>
              </a:rPr>
              <a:t>goserelin</a:t>
            </a:r>
            <a:r>
              <a:rPr lang="it-IT" sz="2800" baseline="30000" dirty="0">
                <a:latin typeface="Times New Roman"/>
                <a:cs typeface="Times New Roman"/>
              </a:rPr>
              <a:t> with </a:t>
            </a:r>
            <a:r>
              <a:rPr lang="it-IT" sz="2800" baseline="30000" dirty="0" err="1">
                <a:latin typeface="Times New Roman"/>
                <a:cs typeface="Times New Roman"/>
              </a:rPr>
              <a:t>chemotherapy</a:t>
            </a:r>
            <a:r>
              <a:rPr lang="it-IT" sz="2800" baseline="30000" dirty="0">
                <a:latin typeface="Times New Roman"/>
                <a:cs typeface="Times New Roman"/>
              </a:rPr>
              <a:t> </a:t>
            </a:r>
            <a:r>
              <a:rPr lang="it-IT" sz="2800" baseline="30000" dirty="0" err="1">
                <a:latin typeface="Times New Roman"/>
                <a:cs typeface="Times New Roman"/>
              </a:rPr>
              <a:t>appeared</a:t>
            </a:r>
            <a:r>
              <a:rPr lang="it-IT" sz="2800" baseline="30000" dirty="0">
                <a:latin typeface="Times New Roman"/>
                <a:cs typeface="Times New Roman"/>
              </a:rPr>
              <a:t> to </a:t>
            </a:r>
            <a:r>
              <a:rPr lang="it-IT" sz="2800" baseline="30000" dirty="0" err="1">
                <a:latin typeface="Times New Roman"/>
                <a:cs typeface="Times New Roman"/>
              </a:rPr>
              <a:t>protect</a:t>
            </a:r>
            <a:r>
              <a:rPr lang="it-IT" sz="2800" baseline="30000" dirty="0">
                <a:latin typeface="Times New Roman"/>
                <a:cs typeface="Times New Roman"/>
              </a:rPr>
              <a:t> </a:t>
            </a:r>
            <a:r>
              <a:rPr lang="it-IT" sz="2800" baseline="30000" dirty="0" err="1">
                <a:latin typeface="Times New Roman"/>
                <a:cs typeface="Times New Roman"/>
              </a:rPr>
              <a:t>against</a:t>
            </a:r>
            <a:r>
              <a:rPr lang="it-IT" sz="2800" baseline="30000" dirty="0">
                <a:latin typeface="Times New Roman"/>
                <a:cs typeface="Times New Roman"/>
              </a:rPr>
              <a:t> </a:t>
            </a:r>
            <a:r>
              <a:rPr lang="it-IT" sz="2800" baseline="30000" dirty="0" err="1">
                <a:latin typeface="Times New Roman"/>
                <a:cs typeface="Times New Roman"/>
              </a:rPr>
              <a:t>ovarian</a:t>
            </a:r>
            <a:r>
              <a:rPr lang="it-IT" sz="2800" baseline="30000" dirty="0">
                <a:latin typeface="Times New Roman"/>
                <a:cs typeface="Times New Roman"/>
              </a:rPr>
              <a:t> </a:t>
            </a:r>
            <a:r>
              <a:rPr lang="it-IT" sz="2800" baseline="30000" dirty="0" err="1">
                <a:latin typeface="Times New Roman"/>
                <a:cs typeface="Times New Roman"/>
              </a:rPr>
              <a:t>failure</a:t>
            </a:r>
            <a:r>
              <a:rPr lang="it-IT" sz="2800" baseline="30000" dirty="0">
                <a:latin typeface="Times New Roman"/>
                <a:cs typeface="Times New Roman"/>
              </a:rPr>
              <a:t>, </a:t>
            </a:r>
            <a:r>
              <a:rPr lang="it-IT" sz="2800" baseline="30000" dirty="0" err="1">
                <a:latin typeface="Times New Roman"/>
                <a:cs typeface="Times New Roman"/>
              </a:rPr>
              <a:t>reducing</a:t>
            </a:r>
            <a:r>
              <a:rPr lang="it-IT" sz="2800" baseline="30000" dirty="0">
                <a:latin typeface="Times New Roman"/>
                <a:cs typeface="Times New Roman"/>
              </a:rPr>
              <a:t> the </a:t>
            </a:r>
            <a:r>
              <a:rPr lang="it-IT" sz="2800" baseline="30000" dirty="0" err="1">
                <a:latin typeface="Times New Roman"/>
                <a:cs typeface="Times New Roman"/>
              </a:rPr>
              <a:t>risk</a:t>
            </a:r>
            <a:r>
              <a:rPr lang="it-IT" sz="2800" baseline="30000" dirty="0">
                <a:latin typeface="Times New Roman"/>
                <a:cs typeface="Times New Roman"/>
              </a:rPr>
              <a:t> of </a:t>
            </a:r>
            <a:r>
              <a:rPr lang="it-IT" sz="2800" baseline="30000" dirty="0" err="1">
                <a:latin typeface="Times New Roman"/>
                <a:cs typeface="Times New Roman"/>
              </a:rPr>
              <a:t>early</a:t>
            </a:r>
            <a:r>
              <a:rPr lang="it-IT" sz="2800" baseline="30000" dirty="0">
                <a:latin typeface="Times New Roman"/>
                <a:cs typeface="Times New Roman"/>
              </a:rPr>
              <a:t> menopause and </a:t>
            </a:r>
            <a:r>
              <a:rPr lang="it-IT" sz="2800" baseline="30000" dirty="0" err="1">
                <a:latin typeface="Times New Roman"/>
                <a:cs typeface="Times New Roman"/>
              </a:rPr>
              <a:t>improving</a:t>
            </a:r>
            <a:r>
              <a:rPr lang="it-IT" sz="2800" baseline="30000" dirty="0">
                <a:latin typeface="Times New Roman"/>
                <a:cs typeface="Times New Roman"/>
              </a:rPr>
              <a:t> </a:t>
            </a:r>
            <a:r>
              <a:rPr lang="it-IT" sz="2800" baseline="30000" dirty="0" err="1">
                <a:latin typeface="Times New Roman"/>
                <a:cs typeface="Times New Roman"/>
              </a:rPr>
              <a:t>prospects</a:t>
            </a:r>
            <a:r>
              <a:rPr lang="it-IT" sz="2800" baseline="30000" dirty="0">
                <a:latin typeface="Times New Roman"/>
                <a:cs typeface="Times New Roman"/>
              </a:rPr>
              <a:t> for </a:t>
            </a:r>
            <a:r>
              <a:rPr lang="it-IT" sz="2800" baseline="30000" dirty="0" err="1">
                <a:latin typeface="Times New Roman"/>
                <a:cs typeface="Times New Roman"/>
              </a:rPr>
              <a:t>fertility</a:t>
            </a:r>
            <a:r>
              <a:rPr lang="it-IT" sz="2800" baseline="30000" dirty="0">
                <a:latin typeface="Times New Roman"/>
                <a:cs typeface="Times New Roman"/>
              </a:rPr>
              <a:t>.</a:t>
            </a:r>
            <a:endParaRPr lang="it-IT" sz="2800" dirty="0">
              <a:latin typeface="Times New Roman"/>
              <a:cs typeface="Times New Roman"/>
            </a:endParaRPr>
          </a:p>
        </p:txBody>
      </p:sp>
      <p:sp>
        <p:nvSpPr>
          <p:cNvPr id="6" name="Rettangolo 7"/>
          <p:cNvSpPr>
            <a:spLocks noChangeArrowheads="1"/>
          </p:cNvSpPr>
          <p:nvPr/>
        </p:nvSpPr>
        <p:spPr bwMode="auto">
          <a:xfrm>
            <a:off x="5755704" y="6445076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Moore HCF et al NEJM 2015 </a:t>
            </a:r>
            <a:endParaRPr lang="it-IT" sz="1800" i="1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5-05-01 alle 23.28.2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30728" r="40335" b="30038"/>
          <a:stretch/>
        </p:blipFill>
        <p:spPr>
          <a:xfrm>
            <a:off x="539552" y="1556792"/>
            <a:ext cx="8323564" cy="4049114"/>
          </a:xfrm>
          <a:prstGeom prst="rect">
            <a:avLst/>
          </a:prstGeom>
          <a:ln w="28575" cmpd="sng">
            <a:solidFill>
              <a:srgbClr val="FF0000"/>
            </a:solidFill>
            <a:prstDash val="dashDot"/>
          </a:ln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267744" y="260648"/>
            <a:ext cx="42484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Pregnancy outcomes</a:t>
            </a:r>
            <a:endParaRPr lang="en-US" sz="32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632"/>
            <a:ext cx="1076325" cy="201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8172400" y="2852936"/>
            <a:ext cx="432048" cy="93610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5971728" y="6445076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Moore HCF et al NEJM 2015 </a:t>
            </a:r>
            <a:endParaRPr lang="it-IT" sz="1800" i="1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5-05-01 alle 23.32.5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11552" r="36048" b="9157"/>
          <a:stretch/>
        </p:blipFill>
        <p:spPr>
          <a:xfrm>
            <a:off x="1758268" y="1001702"/>
            <a:ext cx="5406020" cy="5332981"/>
          </a:xfrm>
          <a:prstGeom prst="rect">
            <a:avLst/>
          </a:prstGeom>
          <a:ln w="19050" cmpd="sng">
            <a:solidFill>
              <a:srgbClr val="FF0000"/>
            </a:solidFill>
            <a:prstDash val="dashDot"/>
          </a:ln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267744" y="260648"/>
            <a:ext cx="42484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Survival</a:t>
            </a:r>
            <a:endParaRPr lang="en-US" sz="32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632"/>
            <a:ext cx="1076325" cy="201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3275856" y="4365104"/>
            <a:ext cx="0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3275856" y="1628800"/>
            <a:ext cx="0" cy="9361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e 9"/>
          <p:cNvSpPr/>
          <p:nvPr/>
        </p:nvSpPr>
        <p:spPr>
          <a:xfrm>
            <a:off x="5724128" y="1196752"/>
            <a:ext cx="1296144" cy="2160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5796136" y="3861048"/>
            <a:ext cx="1296144" cy="21602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7"/>
          <p:cNvSpPr>
            <a:spLocks noChangeArrowheads="1"/>
          </p:cNvSpPr>
          <p:nvPr/>
        </p:nvSpPr>
        <p:spPr bwMode="auto">
          <a:xfrm>
            <a:off x="5899720" y="6445076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1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Moore HCF et al NEJM 2015 </a:t>
            </a:r>
            <a:endParaRPr lang="it-IT" sz="1800" i="1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6"/>
          <p:cNvSpPr>
            <a:spLocks noChangeArrowheads="1"/>
          </p:cNvSpPr>
          <p:nvPr/>
        </p:nvSpPr>
        <p:spPr bwMode="auto">
          <a:xfrm>
            <a:off x="395536" y="188640"/>
            <a:ext cx="8424936" cy="6480720"/>
          </a:xfrm>
          <a:prstGeom prst="rect">
            <a:avLst/>
          </a:prstGeom>
          <a:noFill/>
          <a:ln w="50800" cmpd="dbl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36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636912"/>
            <a:ext cx="8064896" cy="3974335"/>
          </a:xfrm>
          <a:prstGeom prst="rect">
            <a:avLst/>
          </a:prstGeom>
        </p:spPr>
      </p:pic>
      <p:pic>
        <p:nvPicPr>
          <p:cNvPr id="2" name="Picture 1" descr="Immagine 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25481" r="2037" b="22124"/>
          <a:stretch/>
        </p:blipFill>
        <p:spPr>
          <a:xfrm>
            <a:off x="539552" y="293936"/>
            <a:ext cx="8136904" cy="219896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3635896" y="6253584"/>
            <a:ext cx="2088232" cy="57606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0569806">
            <a:off x="740356" y="3173354"/>
            <a:ext cx="7848872" cy="1015663"/>
          </a:xfrm>
          <a:prstGeom prst="rect">
            <a:avLst/>
          </a:prstGeom>
          <a:solidFill>
            <a:srgbClr val="E0DAD4"/>
          </a:solidFill>
          <a:ln w="19050" cmpd="sng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ooled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analysis of randomized studies shows that the temporary ovarian suppression induced by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GnRHa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significantly reduces the risk of chemotherapy-induced POF in young cancer patients.</a:t>
            </a:r>
          </a:p>
        </p:txBody>
      </p:sp>
    </p:spTree>
    <p:extLst>
      <p:ext uri="{BB962C8B-B14F-4D97-AF65-F5344CB8AC3E}">
        <p14:creationId xmlns:p14="http://schemas.microsoft.com/office/powerpoint/2010/main" val="38498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Immagine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21333" r="32591" b="62074"/>
          <a:stretch>
            <a:fillRect/>
          </a:stretch>
        </p:blipFill>
        <p:spPr bwMode="auto">
          <a:xfrm>
            <a:off x="35496" y="1903837"/>
            <a:ext cx="6480720" cy="11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250825" y="3187873"/>
            <a:ext cx="86416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Concurrent administration of </a:t>
            </a:r>
            <a:r>
              <a:rPr lang="en-US" sz="20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GnRH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agonists during chemotherapy treatment of breast cancer in premenopausal women appears to protect against chemotherapy-related POF in the first year after treatment, but appears to have no effect on resumed menses or spontaneous pregnancy rates.</a:t>
            </a:r>
          </a:p>
        </p:txBody>
      </p:sp>
      <p:pic>
        <p:nvPicPr>
          <p:cNvPr id="56323" name="Picture 8" descr="Immagine 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25926" r="33888" b="62164"/>
          <a:stretch>
            <a:fillRect/>
          </a:stretch>
        </p:blipFill>
        <p:spPr bwMode="auto">
          <a:xfrm>
            <a:off x="250825" y="4797152"/>
            <a:ext cx="65532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4699272"/>
            <a:ext cx="16764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10"/>
          <p:cNvSpPr>
            <a:spLocks noChangeArrowheads="1"/>
          </p:cNvSpPr>
          <p:nvPr/>
        </p:nvSpPr>
        <p:spPr bwMode="auto">
          <a:xfrm>
            <a:off x="251520" y="5686227"/>
            <a:ext cx="6264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No significant difference in pregnancy rates was seen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705" y="21249"/>
            <a:ext cx="2672807" cy="267280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5760" y="548680"/>
            <a:ext cx="54212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latin typeface="Times New Roman"/>
                <a:cs typeface="Times New Roman"/>
              </a:rPr>
              <a:t>The </a:t>
            </a:r>
            <a:r>
              <a:rPr lang="it-IT" sz="3200" dirty="0" err="1" smtClean="0">
                <a:latin typeface="Times New Roman"/>
                <a:cs typeface="Times New Roman"/>
              </a:rPr>
              <a:t>undefined</a:t>
            </a:r>
            <a:r>
              <a:rPr lang="it-IT" sz="3200" dirty="0" smtClean="0">
                <a:latin typeface="Times New Roman"/>
                <a:cs typeface="Times New Roman"/>
              </a:rPr>
              <a:t> </a:t>
            </a:r>
            <a:r>
              <a:rPr lang="it-IT" sz="3200" dirty="0" err="1" smtClean="0">
                <a:latin typeface="Times New Roman"/>
                <a:cs typeface="Times New Roman"/>
              </a:rPr>
              <a:t>role</a:t>
            </a:r>
            <a:r>
              <a:rPr lang="it-IT" sz="3200" dirty="0" smtClean="0">
                <a:latin typeface="Times New Roman"/>
                <a:cs typeface="Times New Roman"/>
              </a:rPr>
              <a:t> of </a:t>
            </a:r>
            <a:r>
              <a:rPr lang="it-IT" sz="3200" dirty="0" err="1" smtClean="0">
                <a:latin typeface="Times New Roman"/>
                <a:cs typeface="Times New Roman"/>
              </a:rPr>
              <a:t>GnRHa</a:t>
            </a:r>
            <a:endParaRPr lang="it-IT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04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2117725" y="23526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-1141" y="188913"/>
            <a:ext cx="90376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dirty="0" smtClean="0">
                <a:latin typeface="Times New Roman"/>
                <a:cs typeface="Times New Roman"/>
              </a:rPr>
              <a:t>Roadmap</a:t>
            </a:r>
            <a:endParaRPr lang="en-GB" sz="4000" dirty="0">
              <a:latin typeface="Times New Roman"/>
              <a:cs typeface="Times New Roman"/>
            </a:endParaRPr>
          </a:p>
          <a:p>
            <a:endParaRPr lang="en-GB" sz="4000" dirty="0">
              <a:latin typeface="Times New Roman"/>
              <a:cs typeface="Times New Roman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0528" y="836712"/>
            <a:ext cx="9144000" cy="581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l">
              <a:buFontTx/>
              <a:buChar char="-"/>
            </a:pP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Pregnancy after breast cancer</a:t>
            </a:r>
          </a:p>
          <a:p>
            <a:pPr marL="342900" indent="-342900" algn="l">
              <a:buFontTx/>
              <a:buChar char="-"/>
            </a:pPr>
            <a:endParaRPr lang="en-US" sz="24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l">
              <a:buFontTx/>
              <a:buChar char="-"/>
            </a:pPr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hemotherapy </a:t>
            </a:r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induced 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premature ovarian failure</a:t>
            </a:r>
          </a:p>
          <a:p>
            <a:pPr algn="l"/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Pathophysiology</a:t>
            </a:r>
          </a:p>
          <a:p>
            <a:pPr algn="l"/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Diagnosis and symptoms</a:t>
            </a:r>
          </a:p>
          <a:p>
            <a:pPr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l">
              <a:buFontTx/>
              <a:buChar char="-"/>
            </a:pPr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Fertility preservation options</a:t>
            </a:r>
          </a:p>
          <a:p>
            <a:pPr marL="342900" indent="-342900" algn="l">
              <a:lnSpc>
                <a:spcPct val="50000"/>
              </a:lnSpc>
              <a:buFontTx/>
              <a:buChar char="-"/>
            </a:pPr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Prevention of chemotherapy induced infertility</a:t>
            </a:r>
          </a:p>
          <a:p>
            <a:pPr algn="l"/>
            <a:r>
              <a:rPr lang="en-US" sz="24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Cryopreservation </a:t>
            </a:r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endParaRPr lang="en-US" sz="2400" b="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r>
              <a:rPr lang="en-US" sz="2400" b="0" dirty="0">
                <a:latin typeface="Times New Roman"/>
                <a:cs typeface="Times New Roman"/>
              </a:rPr>
              <a:t>	</a:t>
            </a:r>
            <a:r>
              <a:rPr lang="en-US" sz="2400" b="0" dirty="0" smtClean="0">
                <a:latin typeface="Times New Roman"/>
                <a:cs typeface="Times New Roman"/>
              </a:rPr>
              <a:t>	</a:t>
            </a:r>
          </a:p>
          <a:p>
            <a:pPr algn="l"/>
            <a:r>
              <a:rPr lang="en-US" sz="2400" b="0" dirty="0" smtClean="0">
                <a:latin typeface="Times New Roman"/>
                <a:cs typeface="Times New Roman"/>
              </a:rPr>
              <a:t> </a:t>
            </a:r>
            <a:endParaRPr lang="en-US" sz="2400" b="0" dirty="0">
              <a:latin typeface="Times New Roman"/>
              <a:cs typeface="Times New Roman"/>
            </a:endParaRPr>
          </a:p>
          <a:p>
            <a:pPr algn="l"/>
            <a:endParaRPr lang="en-US" sz="2400" b="0" dirty="0">
              <a:latin typeface="Times New Roman"/>
              <a:cs typeface="Times New Roman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8840" y="4433788"/>
            <a:ext cx="4615160" cy="23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5616455" y="6484801"/>
            <a:ext cx="352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Munhoz</a:t>
            </a:r>
            <a:r>
              <a:rPr lang="it-IT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RR et al., JAMA 2016</a:t>
            </a:r>
            <a:endParaRPr lang="it-IT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0955" y="44624"/>
            <a:ext cx="91130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/>
                <a:cs typeface="Times New Roman"/>
              </a:rPr>
              <a:t>Gonadotropin-Releasing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Hormone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Agonists</a:t>
            </a:r>
            <a:r>
              <a:rPr lang="it-IT" dirty="0">
                <a:latin typeface="Times New Roman"/>
                <a:cs typeface="Times New Roman"/>
              </a:rPr>
              <a:t> for </a:t>
            </a:r>
            <a:r>
              <a:rPr lang="it-IT" dirty="0" err="1">
                <a:latin typeface="Times New Roman"/>
                <a:cs typeface="Times New Roman"/>
              </a:rPr>
              <a:t>Ovarian</a:t>
            </a:r>
            <a:endParaRPr lang="it-IT" dirty="0">
              <a:latin typeface="Times New Roman"/>
              <a:cs typeface="Times New Roman"/>
            </a:endParaRPr>
          </a:p>
          <a:p>
            <a:r>
              <a:rPr lang="it-IT" dirty="0" err="1">
                <a:latin typeface="Times New Roman"/>
                <a:cs typeface="Times New Roman"/>
              </a:rPr>
              <a:t>Function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Preservation</a:t>
            </a:r>
            <a:r>
              <a:rPr lang="it-IT" dirty="0">
                <a:latin typeface="Times New Roman"/>
                <a:cs typeface="Times New Roman"/>
              </a:rPr>
              <a:t> in </a:t>
            </a:r>
            <a:r>
              <a:rPr lang="it-IT" dirty="0" err="1" smtClean="0">
                <a:latin typeface="Times New Roman"/>
                <a:cs typeface="Times New Roman"/>
              </a:rPr>
              <a:t>Premenopausal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Women</a:t>
            </a:r>
            <a:endParaRPr lang="it-IT" dirty="0">
              <a:latin typeface="Times New Roman"/>
              <a:cs typeface="Times New Roman"/>
            </a:endParaRPr>
          </a:p>
          <a:p>
            <a:r>
              <a:rPr lang="it-IT" dirty="0" err="1">
                <a:latin typeface="Times New Roman"/>
                <a:cs typeface="Times New Roman"/>
              </a:rPr>
              <a:t>Undergoing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Chemotherapy</a:t>
            </a:r>
            <a:r>
              <a:rPr lang="it-IT" dirty="0">
                <a:latin typeface="Times New Roman"/>
                <a:cs typeface="Times New Roman"/>
              </a:rPr>
              <a:t> for </a:t>
            </a:r>
            <a:r>
              <a:rPr lang="it-IT" dirty="0" err="1">
                <a:latin typeface="Times New Roman"/>
                <a:cs typeface="Times New Roman"/>
              </a:rPr>
              <a:t>Early</a:t>
            </a:r>
            <a:r>
              <a:rPr lang="it-IT" dirty="0">
                <a:latin typeface="Times New Roman"/>
                <a:cs typeface="Times New Roman"/>
              </a:rPr>
              <a:t>-Stage </a:t>
            </a:r>
            <a:r>
              <a:rPr lang="it-IT" dirty="0" err="1">
                <a:latin typeface="Times New Roman"/>
                <a:cs typeface="Times New Roman"/>
              </a:rPr>
              <a:t>Breast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Cancer</a:t>
            </a:r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A </a:t>
            </a:r>
            <a:r>
              <a:rPr lang="it-IT" dirty="0" err="1">
                <a:latin typeface="Times New Roman"/>
                <a:cs typeface="Times New Roman"/>
              </a:rPr>
              <a:t>Systematic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Review</a:t>
            </a:r>
            <a:r>
              <a:rPr lang="it-IT" dirty="0">
                <a:latin typeface="Times New Roman"/>
                <a:cs typeface="Times New Roman"/>
              </a:rPr>
              <a:t> and Meta-</a:t>
            </a:r>
            <a:r>
              <a:rPr lang="it-IT" dirty="0" err="1">
                <a:latin typeface="Times New Roman"/>
                <a:cs typeface="Times New Roman"/>
              </a:rPr>
              <a:t>analysis</a:t>
            </a:r>
            <a:endParaRPr lang="it-IT" dirty="0">
              <a:latin typeface="Times New Roman"/>
              <a:cs typeface="Times New Roman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1187624" y="1556792"/>
            <a:ext cx="6684766" cy="4936776"/>
            <a:chOff x="1187624" y="1556792"/>
            <a:chExt cx="6684766" cy="4936776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t="4425" b="4835"/>
            <a:stretch/>
          </p:blipFill>
          <p:spPr>
            <a:xfrm>
              <a:off x="1187624" y="1556792"/>
              <a:ext cx="6684766" cy="4936776"/>
            </a:xfrm>
            <a:prstGeom prst="rect">
              <a:avLst/>
            </a:prstGeom>
            <a:ln w="28575" cmpd="sng">
              <a:solidFill>
                <a:srgbClr val="FF0000"/>
              </a:solidFill>
              <a:prstDash val="dashDot"/>
            </a:ln>
          </p:spPr>
        </p:pic>
        <p:sp>
          <p:nvSpPr>
            <p:cNvPr id="3" name="Freccia destra 2"/>
            <p:cNvSpPr/>
            <p:nvPr/>
          </p:nvSpPr>
          <p:spPr>
            <a:xfrm>
              <a:off x="5148064" y="4005064"/>
              <a:ext cx="24482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1187624" y="6093296"/>
              <a:ext cx="662473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1800" b="0" u="sng" dirty="0" err="1">
                  <a:latin typeface="Times New Roman"/>
                  <a:cs typeface="Times New Roman"/>
                </a:rPr>
                <a:t>H</a:t>
              </a:r>
              <a:r>
                <a:rPr lang="it-IT" sz="1800" b="0" u="sng" dirty="0" err="1" smtClean="0">
                  <a:latin typeface="Times New Roman"/>
                  <a:cs typeface="Times New Roman"/>
                </a:rPr>
                <a:t>igher</a:t>
              </a:r>
              <a:r>
                <a:rPr lang="it-IT" sz="1800" b="0" u="sng" dirty="0" smtClean="0">
                  <a:latin typeface="Times New Roman"/>
                  <a:cs typeface="Times New Roman"/>
                </a:rPr>
                <a:t> </a:t>
              </a:r>
              <a:r>
                <a:rPr lang="it-IT" sz="1800" b="0" u="sng" dirty="0" err="1" smtClean="0">
                  <a:latin typeface="Times New Roman"/>
                  <a:cs typeface="Times New Roman"/>
                </a:rPr>
                <a:t>number</a:t>
              </a:r>
              <a:r>
                <a:rPr lang="it-IT" sz="1800" b="0" u="sng" dirty="0">
                  <a:latin typeface="Times New Roman"/>
                  <a:cs typeface="Times New Roman"/>
                </a:rPr>
                <a:t> </a:t>
              </a:r>
              <a:r>
                <a:rPr lang="en-US" sz="1800" b="0" u="sng" dirty="0" smtClean="0">
                  <a:latin typeface="Times New Roman"/>
                  <a:cs typeface="Times New Roman"/>
                </a:rPr>
                <a:t>of </a:t>
              </a:r>
              <a:r>
                <a:rPr lang="en-US" sz="1800" b="0" u="sng" dirty="0">
                  <a:latin typeface="Times New Roman"/>
                  <a:cs typeface="Times New Roman"/>
                </a:rPr>
                <a:t>pregnancies</a:t>
              </a:r>
              <a:r>
                <a:rPr lang="en-US" sz="1800" b="0" dirty="0">
                  <a:latin typeface="Times New Roman"/>
                  <a:cs typeface="Times New Roman"/>
                </a:rPr>
                <a:t> (OR, 1.85; 95% CI, 1.02-3.36; P = .04</a:t>
              </a:r>
              <a:r>
                <a:rPr lang="en-US" sz="1800" b="0" dirty="0" smtClean="0">
                  <a:latin typeface="Times New Roman"/>
                  <a:cs typeface="Times New Roman"/>
                </a:rPr>
                <a:t>)</a:t>
              </a:r>
              <a:endParaRPr lang="it-IT" sz="1800" dirty="0">
                <a:latin typeface="Times New Roman"/>
                <a:cs typeface="Times New Roman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1187624" y="3738518"/>
              <a:ext cx="40324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Times New Roman"/>
                  <a:cs typeface="Times New Roman"/>
                </a:rPr>
                <a:t>1047 </a:t>
              </a:r>
              <a:r>
                <a:rPr lang="it-IT" sz="1600" dirty="0" err="1">
                  <a:latin typeface="Times New Roman"/>
                  <a:cs typeface="Times New Roman"/>
                </a:rPr>
                <a:t>randomized</a:t>
              </a:r>
              <a:r>
                <a:rPr lang="it-IT" sz="1600" dirty="0">
                  <a:latin typeface="Times New Roman"/>
                  <a:cs typeface="Times New Roman"/>
                </a:rPr>
                <a:t> </a:t>
              </a:r>
              <a:r>
                <a:rPr lang="it-IT" sz="1600" dirty="0" err="1" smtClean="0">
                  <a:latin typeface="Times New Roman"/>
                  <a:cs typeface="Times New Roman"/>
                </a:rPr>
                <a:t>patients</a:t>
              </a:r>
              <a:r>
                <a:rPr lang="it-IT" sz="1600" dirty="0" smtClean="0">
                  <a:latin typeface="Times New Roman"/>
                  <a:cs typeface="Times New Roman"/>
                </a:rPr>
                <a:t> from 7 </a:t>
              </a:r>
              <a:r>
                <a:rPr lang="it-IT" sz="1600" dirty="0" err="1" smtClean="0">
                  <a:latin typeface="Times New Roman"/>
                  <a:cs typeface="Times New Roman"/>
                </a:rPr>
                <a:t>studies</a:t>
              </a:r>
              <a:endParaRPr lang="it-IT" sz="1600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2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827584" y="1052736"/>
            <a:ext cx="7467600" cy="4873752"/>
          </a:xfrm>
          <a:ln w="28575" cmpd="sng">
            <a:solidFill>
              <a:srgbClr val="FF0000"/>
            </a:solidFill>
            <a:prstDash val="dashDot"/>
          </a:ln>
        </p:spPr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>
                <a:latin typeface="Times New Roman"/>
                <a:cs typeface="Times New Roman"/>
              </a:rPr>
              <a:t/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2800" dirty="0" smtClean="0">
                <a:latin typeface="Times New Roman"/>
                <a:cs typeface="Times New Roman"/>
              </a:rPr>
              <a:t>A single-arm, phase II trial evaluating the pregnancy outcomes and safety of interrupting endocrine therapy for young women with endocrine responsive breast cancer who desire pregnancy. </a:t>
            </a:r>
          </a:p>
          <a:p>
            <a:pPr lvl="0">
              <a:buNone/>
            </a:pPr>
            <a:endParaRPr lang="en-US" dirty="0" smtClean="0">
              <a:solidFill>
                <a:srgbClr val="FF0066"/>
              </a:solidFill>
              <a:latin typeface="Times New Roman"/>
              <a:cs typeface="Times New Roman"/>
            </a:endParaRPr>
          </a:p>
          <a:p>
            <a:pPr lvl="0" algn="ctr">
              <a:buNone/>
            </a:pPr>
            <a:r>
              <a:rPr lang="en-US" b="1" dirty="0" smtClean="0">
                <a:solidFill>
                  <a:srgbClr val="FF0066"/>
                </a:solidFill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regnancy </a:t>
            </a:r>
            <a:r>
              <a:rPr lang="en-US" b="1" dirty="0" smtClean="0">
                <a:solidFill>
                  <a:srgbClr val="FF0066"/>
                </a:solidFill>
                <a:latin typeface="Times New Roman"/>
                <a:cs typeface="Times New Roman"/>
              </a:rPr>
              <a:t>O</a:t>
            </a:r>
            <a:r>
              <a:rPr lang="en-US" dirty="0" smtClean="0">
                <a:latin typeface="Times New Roman"/>
                <a:cs typeface="Times New Roman"/>
              </a:rPr>
              <a:t>utcome and </a:t>
            </a:r>
            <a:r>
              <a:rPr lang="en-US" b="1" dirty="0" smtClean="0">
                <a:solidFill>
                  <a:srgbClr val="FF0066"/>
                </a:solidFill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afety of </a:t>
            </a:r>
            <a:r>
              <a:rPr lang="en-US" b="1" dirty="0" smtClean="0">
                <a:solidFill>
                  <a:srgbClr val="FF0066"/>
                </a:solidFill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nterrupting </a:t>
            </a:r>
            <a:r>
              <a:rPr lang="en-US" b="1" dirty="0" smtClean="0">
                <a:solidFill>
                  <a:srgbClr val="FF0066"/>
                </a:solidFill>
                <a:latin typeface="Times New Roman"/>
                <a:cs typeface="Times New Roman"/>
              </a:rPr>
              <a:t>T</a:t>
            </a:r>
            <a:r>
              <a:rPr lang="en-US" dirty="0" smtClean="0">
                <a:latin typeface="Times New Roman"/>
                <a:cs typeface="Times New Roman"/>
              </a:rPr>
              <a:t>herapy for women with endocrine </a:t>
            </a:r>
            <a:r>
              <a:rPr lang="en-US" dirty="0" err="1" smtClean="0">
                <a:latin typeface="Times New Roman"/>
                <a:cs typeface="Times New Roman"/>
              </a:rPr>
              <a:t>respons</a:t>
            </a:r>
            <a:r>
              <a:rPr lang="en-US" b="1" dirty="0" err="1" smtClean="0">
                <a:solidFill>
                  <a:srgbClr val="FF0066"/>
                </a:solidFill>
                <a:latin typeface="Times New Roman"/>
                <a:cs typeface="Times New Roman"/>
              </a:rPr>
              <a:t>IVE</a:t>
            </a:r>
            <a:r>
              <a:rPr lang="en-US" dirty="0" smtClean="0">
                <a:latin typeface="Times New Roman"/>
                <a:cs typeface="Times New Roman"/>
              </a:rPr>
              <a:t> breast cancer (</a:t>
            </a:r>
            <a:r>
              <a:rPr lang="en-US" b="1" dirty="0" smtClean="0">
                <a:solidFill>
                  <a:srgbClr val="FF0066"/>
                </a:solidFill>
                <a:latin typeface="Times New Roman"/>
                <a:cs typeface="Times New Roman"/>
              </a:rPr>
              <a:t>POSITIVE</a:t>
            </a:r>
            <a:r>
              <a:rPr lang="en-US" dirty="0" smtClean="0">
                <a:latin typeface="Times New Roman"/>
                <a:cs typeface="Times New Roman"/>
              </a:rPr>
              <a:t>).</a:t>
            </a:r>
            <a:endParaRPr lang="de-CH" dirty="0" smtClean="0">
              <a:latin typeface="Times New Roman"/>
              <a:cs typeface="Times New Roman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524000"/>
            <a:ext cx="7467600" cy="487375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57200" indent="-457200" algn="l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90000"/>
              <a:defRPr/>
            </a:pPr>
            <a:r>
              <a:rPr lang="en-US" sz="44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/>
            </a:r>
            <a:br>
              <a:rPr lang="en-US" sz="4400" b="0" dirty="0" smtClean="0">
                <a:solidFill>
                  <a:prstClr val="black"/>
                </a:solidFill>
                <a:latin typeface="Times New Roman"/>
                <a:cs typeface="Times New Roman"/>
              </a:rPr>
            </a:br>
            <a:endParaRPr lang="de-CH" sz="4400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C:\Users\mruggeri\AppData\Local\Microsoft\Windows\Temporary Internet Files\Content.Outlook\8ONWQGMT\Breast International Group 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7589" y="6075444"/>
            <a:ext cx="1094133" cy="49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mruggeri\Desktop\Program for Young Patients (PYP)\Loghi\Logo NABCG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589" y="6035025"/>
            <a:ext cx="1143000" cy="47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8032" y="61653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defRPr/>
            </a:pPr>
            <a:r>
              <a:rPr lang="it-CH" sz="18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Study chair: Olivia </a:t>
            </a:r>
            <a:r>
              <a:rPr lang="it-CH" sz="1800" b="0" dirty="0">
                <a:solidFill>
                  <a:prstClr val="black"/>
                </a:solidFill>
                <a:latin typeface="Times New Roman"/>
                <a:cs typeface="Times New Roman"/>
              </a:rPr>
              <a:t>Pagani </a:t>
            </a:r>
            <a:r>
              <a:rPr lang="it-CH" sz="18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(IBCSG/IOSI)</a:t>
            </a:r>
            <a:endParaRPr lang="it-CH" sz="1800" b="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4313" y="0"/>
            <a:ext cx="8929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Discuss temporary interruption of endocrine treatment</a:t>
            </a:r>
            <a:endParaRPr lang="en-GB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Immagine 1" descr="C:\Temp\IM\LOGO COLORE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6224" y="617240"/>
            <a:ext cx="101826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289228" y="6536377"/>
            <a:ext cx="663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IBCSG</a:t>
            </a:r>
            <a:endParaRPr lang="en-US" sz="12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47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600200"/>
            <a:ext cx="7467600" cy="487375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57200" indent="-457200" algn="l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90000"/>
              <a:defRPr/>
            </a:pPr>
            <a:r>
              <a:rPr lang="en-US" sz="44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/>
            </a:r>
            <a:br>
              <a:rPr lang="en-US" sz="4400" b="0" dirty="0" smtClean="0">
                <a:solidFill>
                  <a:prstClr val="black"/>
                </a:solidFill>
                <a:latin typeface="Times New Roman"/>
                <a:cs typeface="Times New Roman"/>
              </a:rPr>
            </a:br>
            <a:endParaRPr lang="de-CH" sz="4400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799306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88900" indent="-88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4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ER</a:t>
            </a:r>
            <a:r>
              <a:rPr lang="en-US" sz="2400" b="0" dirty="0">
                <a:solidFill>
                  <a:prstClr val="black"/>
                </a:solidFill>
                <a:latin typeface="Times New Roman"/>
                <a:cs typeface="Times New Roman"/>
              </a:rPr>
              <a:t>+ early breast cancer</a:t>
            </a:r>
            <a:endParaRPr lang="it-CH" sz="2400" b="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4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&lt;</a:t>
            </a:r>
            <a:r>
              <a:rPr lang="en-US" sz="2400" b="0" dirty="0">
                <a:solidFill>
                  <a:prstClr val="black"/>
                </a:solidFill>
                <a:latin typeface="Times New Roman"/>
                <a:cs typeface="Times New Roman"/>
              </a:rPr>
              <a:t>43 years at enrolment</a:t>
            </a:r>
            <a:endParaRPr lang="it-CH" sz="2400" b="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4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Completing </a:t>
            </a:r>
            <a:r>
              <a:rPr lang="en-US" sz="2400" b="0" dirty="0">
                <a:solidFill>
                  <a:prstClr val="black"/>
                </a:solidFill>
                <a:latin typeface="Times New Roman"/>
                <a:cs typeface="Times New Roman"/>
              </a:rPr>
              <a:t>18-30 months of ET </a:t>
            </a:r>
            <a:endParaRPr lang="en-US" sz="2400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4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(</a:t>
            </a:r>
            <a:r>
              <a:rPr lang="en-US" sz="2400" b="0" dirty="0">
                <a:solidFill>
                  <a:prstClr val="black"/>
                </a:solidFill>
                <a:latin typeface="Times New Roman"/>
                <a:cs typeface="Times New Roman"/>
              </a:rPr>
              <a:t>SERMs alone, LH-RH analogue + SERM or AIs) </a:t>
            </a:r>
            <a:endParaRPr lang="it-CH" sz="2400" b="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Pregnancy desire</a:t>
            </a:r>
            <a:endParaRPr lang="it-CH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04800" y="3429000"/>
            <a:ext cx="381635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sz="2400" b="0" dirty="0">
                <a:solidFill>
                  <a:srgbClr val="000000"/>
                </a:solidFill>
                <a:latin typeface="Times New Roman"/>
                <a:ea typeface="Cambria" pitchFamily="18" charset="0"/>
                <a:cs typeface="Times New Roman"/>
              </a:rPr>
              <a:t>Treatment interruption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sz="2400" b="0" dirty="0">
                <a:solidFill>
                  <a:srgbClr val="000000"/>
                </a:solidFill>
                <a:latin typeface="Times New Roman"/>
                <a:ea typeface="Cambria" pitchFamily="18" charset="0"/>
                <a:cs typeface="Times New Roman"/>
              </a:rPr>
              <a:t>3 months’ wash out</a:t>
            </a:r>
            <a:endParaRPr lang="it-CH" sz="2400" b="0" dirty="0">
              <a:solidFill>
                <a:srgbClr val="000000"/>
              </a:solidFill>
              <a:latin typeface="Times New Roman"/>
              <a:ea typeface="Cambria" pitchFamily="18" charset="0"/>
              <a:cs typeface="Times New Roman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sz="2400" b="0" dirty="0">
                <a:solidFill>
                  <a:srgbClr val="000000"/>
                </a:solidFill>
                <a:latin typeface="Times New Roman"/>
                <a:ea typeface="Cambria" pitchFamily="18" charset="0"/>
                <a:cs typeface="Times New Roman"/>
              </a:rPr>
              <a:t>2 years’ break to allow:</a:t>
            </a:r>
            <a:br>
              <a:rPr lang="en-US" sz="2400" b="0" dirty="0">
                <a:solidFill>
                  <a:srgbClr val="000000"/>
                </a:solidFill>
                <a:latin typeface="Times New Roman"/>
                <a:ea typeface="Cambria" pitchFamily="18" charset="0"/>
                <a:cs typeface="Times New Roman"/>
              </a:rPr>
            </a:br>
            <a:r>
              <a:rPr lang="en-US" sz="2400" b="0" dirty="0">
                <a:solidFill>
                  <a:srgbClr val="000000"/>
                </a:solidFill>
                <a:latin typeface="Times New Roman"/>
                <a:ea typeface="Cambria" pitchFamily="18" charset="0"/>
                <a:cs typeface="Times New Roman"/>
              </a:rPr>
              <a:t>conception, delivery ± breast feeding or pregnancy failure</a:t>
            </a:r>
            <a:endParaRPr lang="it-CH" sz="2400" b="0" dirty="0">
              <a:solidFill>
                <a:srgbClr val="000000"/>
              </a:solidFill>
              <a:latin typeface="Times New Roman"/>
              <a:ea typeface="Cambria" pitchFamily="18" charset="0"/>
              <a:cs typeface="Times New Roman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500885" y="3886200"/>
            <a:ext cx="4319587" cy="1655763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rgbClr val="000000"/>
                </a:solidFill>
                <a:latin typeface="Times New Roman"/>
                <a:cs typeface="Times New Roman"/>
              </a:rPr>
              <a:t>Resume ET to 5-10 years according to individual risk, institutional policy and patient’s preference</a:t>
            </a:r>
            <a:endParaRPr lang="it-CH" sz="2400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4031679" y="4495800"/>
            <a:ext cx="468313" cy="485775"/>
          </a:xfrm>
          <a:prstGeom prst="rightArrow">
            <a:avLst>
              <a:gd name="adj1" fmla="val 50000"/>
              <a:gd name="adj2" fmla="val 2527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de-DE" sz="1800" b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86639" y="6597352"/>
            <a:ext cx="663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IBCSG</a:t>
            </a:r>
            <a:endParaRPr lang="en-US" sz="12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17" descr="C:\Users\mruggeri\Desktop\Program for Young Patients (PYP)\Loghi\Logo NABCG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6096000"/>
            <a:ext cx="1143000" cy="47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mruggeri\AppData\Local\Microsoft\Windows\Temporary Internet Files\Content.Outlook\8ONWQGMT\Breast International Group log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6136419"/>
            <a:ext cx="1094133" cy="49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078409" y="0"/>
            <a:ext cx="75980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800" dirty="0" smtClean="0">
                <a:latin typeface="Times New Roman"/>
                <a:cs typeface="Times New Roman"/>
              </a:rPr>
              <a:t>POSITIVE study: eligibility criteria and schema</a:t>
            </a:r>
            <a:endParaRPr lang="en-GB" sz="2800" dirty="0">
              <a:latin typeface="Times New Roman"/>
              <a:cs typeface="Times New Roman"/>
            </a:endParaRPr>
          </a:p>
        </p:txBody>
      </p:sp>
      <p:pic>
        <p:nvPicPr>
          <p:cNvPr id="20" name="Immagine 1" descr="C:\Temp\IM\LOGO COLORE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6224" y="617240"/>
            <a:ext cx="101826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65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5648"/>
            <a:ext cx="7467600" cy="487375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>
                <a:latin typeface="Times New Roman"/>
                <a:cs typeface="Times New Roman"/>
              </a:rPr>
              <a:t/>
            </a:r>
            <a:br>
              <a:rPr lang="en-US" dirty="0" smtClean="0">
                <a:latin typeface="Times New Roman"/>
                <a:cs typeface="Times New Roman"/>
              </a:rPr>
            </a:br>
            <a:endParaRPr lang="de-CH" dirty="0" smtClean="0">
              <a:latin typeface="Times New Roman"/>
              <a:cs typeface="Times New Roman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600200"/>
            <a:ext cx="7467600" cy="487375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57200" indent="-457200" algn="l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90000"/>
              <a:defRPr/>
            </a:pPr>
            <a:r>
              <a:rPr lang="en-US" sz="44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/>
            </a:r>
            <a:br>
              <a:rPr lang="en-US" sz="4400" b="0" dirty="0" smtClean="0">
                <a:solidFill>
                  <a:prstClr val="black"/>
                </a:solidFill>
                <a:latin typeface="Times New Roman"/>
                <a:cs typeface="Times New Roman"/>
              </a:rPr>
            </a:br>
            <a:endParaRPr lang="de-CH" sz="4400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1295400"/>
            <a:ext cx="7696200" cy="464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prstClr val="black"/>
                </a:solidFill>
                <a:latin typeface="Times New Roman"/>
                <a:cs typeface="Times New Roman"/>
              </a:rPr>
              <a:t>Primary</a:t>
            </a:r>
            <a:r>
              <a:rPr lang="en-US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endParaRPr lang="de-CH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lvl="1" indent="-342900" algn="l" fontAlgn="auto">
              <a:spcBef>
                <a:spcPts val="600"/>
              </a:spcBef>
              <a:spcAft>
                <a:spcPts val="0"/>
              </a:spcAft>
              <a:buSzPct val="70000"/>
              <a:buFont typeface="Wingdings" charset="2"/>
              <a:buChar char="ü"/>
            </a:pPr>
            <a:r>
              <a:rPr lang="en-US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Breast cancer free interval (BCFI) defined as the time from enrollment in the phase II trial to BC relapse.  BC relapse will be the primary measure of safety being evaluated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endParaRPr lang="de-CH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prstClr val="black"/>
                </a:solidFill>
                <a:latin typeface="Times New Roman"/>
                <a:cs typeface="Times New Roman"/>
              </a:rPr>
              <a:t>Secondary</a:t>
            </a:r>
            <a:r>
              <a:rPr lang="en-US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endParaRPr lang="en-GB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lvl="1" indent="-342900" algn="l" fontAlgn="auto">
              <a:spcBef>
                <a:spcPts val="600"/>
              </a:spcBef>
              <a:spcAft>
                <a:spcPts val="0"/>
              </a:spcAft>
              <a:buSzPct val="70000"/>
              <a:buFont typeface="Wingdings" charset="2"/>
              <a:buChar char="ü"/>
            </a:pPr>
            <a:r>
              <a:rPr lang="en-US" b="0" dirty="0">
                <a:solidFill>
                  <a:prstClr val="black"/>
                </a:solidFill>
                <a:latin typeface="Times New Roman"/>
                <a:cs typeface="Times New Roman"/>
              </a:rPr>
              <a:t>Pregnancy outcome (i.e.</a:t>
            </a:r>
            <a:r>
              <a:rPr lang="en-GB" b="0" dirty="0">
                <a:solidFill>
                  <a:prstClr val="black"/>
                </a:solidFill>
                <a:latin typeface="Times New Roman"/>
                <a:cs typeface="Times New Roman"/>
              </a:rPr>
              <a:t> full term pregnancy, abortion, miscarriage, ectopic, stillbirth rates, caesarean section)</a:t>
            </a:r>
            <a:endParaRPr lang="en-US" b="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lvl="1" indent="-342900" algn="l" fontAlgn="auto">
              <a:spcBef>
                <a:spcPts val="600"/>
              </a:spcBef>
              <a:spcAft>
                <a:spcPts val="0"/>
              </a:spcAft>
              <a:buSzPct val="70000"/>
              <a:buFont typeface="Wingdings" charset="2"/>
              <a:buChar char="ü"/>
            </a:pPr>
            <a:r>
              <a:rPr lang="en-US" b="0" dirty="0">
                <a:solidFill>
                  <a:prstClr val="black"/>
                </a:solidFill>
                <a:latin typeface="Times New Roman"/>
                <a:cs typeface="Times New Roman"/>
              </a:rPr>
              <a:t>Offspring outcome </a:t>
            </a:r>
            <a:r>
              <a:rPr lang="en-GB" b="0" dirty="0">
                <a:solidFill>
                  <a:prstClr val="black"/>
                </a:solidFill>
                <a:latin typeface="Times New Roman"/>
                <a:cs typeface="Times New Roman"/>
              </a:rPr>
              <a:t>(i.e. preterm birth, low birth weight, births defects rates)</a:t>
            </a:r>
          </a:p>
          <a:p>
            <a:pPr marL="731520" lvl="1" indent="-274320" algn="l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endParaRPr lang="en-US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de-CH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b="0" dirty="0" smtClean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C:\Users\mruggeri\AppData\Local\Microsoft\Windows\Temporary Internet Files\Content.Outlook\8ONWQGMT\Breast International Group 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136419"/>
            <a:ext cx="1094133" cy="49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mruggeri\Desktop\Program for Young Patients (PYP)\Loghi\Logo NABCG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096000"/>
            <a:ext cx="1143000" cy="47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086639" y="6597352"/>
            <a:ext cx="663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IBCSG</a:t>
            </a:r>
            <a:endParaRPr lang="en-US" sz="12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Immagine 1" descr="C:\Temp\IM\LOGO COLORE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6224" y="617240"/>
            <a:ext cx="101826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5496" y="169476"/>
            <a:ext cx="8929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POSITIVE study: endpoints</a:t>
            </a:r>
            <a:endParaRPr lang="en-GB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67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5648"/>
            <a:ext cx="7467600" cy="487375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endParaRPr lang="de-CH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600200"/>
            <a:ext cx="7467600" cy="487375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57200" indent="-457200" algn="l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90000"/>
              <a:defRPr/>
            </a:pPr>
            <a:r>
              <a:rPr lang="en-US" sz="44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44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endParaRPr lang="de-CH" sz="4400" b="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C:\Users\mruggeri\AppData\Local\Microsoft\Windows\Temporary Internet Files\Content.Outlook\8ONWQGMT\Breast International Group 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6136419"/>
            <a:ext cx="1094133" cy="49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mruggeri\Desktop\Program for Young Patients (PYP)\Loghi\Logo NABCG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096000"/>
            <a:ext cx="1143000" cy="47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136904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086639" y="6597352"/>
            <a:ext cx="663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IBCSG</a:t>
            </a:r>
            <a:endParaRPr lang="en-US" sz="12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403648" y="116632"/>
            <a:ext cx="67339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POSITIVE study: correlative studies</a:t>
            </a:r>
            <a:endParaRPr lang="en-GB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Immagine 1" descr="C:\Temp\IM\LOGO COLORE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6224" y="617240"/>
            <a:ext cx="101826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83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123728" y="169476"/>
            <a:ext cx="54017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Times New Roman"/>
                <a:cs typeface="Times New Roman"/>
              </a:rPr>
              <a:t>Take Home message…</a:t>
            </a:r>
            <a:endParaRPr lang="en-GB" sz="2800" dirty="0">
              <a:latin typeface="Times New Roman"/>
              <a:cs typeface="Times New Roman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1096283"/>
            <a:ext cx="87129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it-IT" b="0" dirty="0" err="1" smtClean="0">
                <a:latin typeface="Times New Roman"/>
                <a:cs typeface="Times New Roman"/>
              </a:rPr>
              <a:t>Pregnancy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after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breast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cancer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is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feasible</a:t>
            </a:r>
            <a:r>
              <a:rPr lang="it-IT" b="0" dirty="0" smtClean="0">
                <a:latin typeface="Times New Roman"/>
                <a:cs typeface="Times New Roman"/>
              </a:rPr>
              <a:t> and </a:t>
            </a:r>
            <a:r>
              <a:rPr lang="it-IT" b="0" dirty="0" err="1" smtClean="0">
                <a:latin typeface="Times New Roman"/>
                <a:cs typeface="Times New Roman"/>
              </a:rPr>
              <a:t>scientific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evidence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showed</a:t>
            </a:r>
            <a:r>
              <a:rPr lang="it-IT" b="0" dirty="0" smtClean="0">
                <a:latin typeface="Times New Roman"/>
                <a:cs typeface="Times New Roman"/>
              </a:rPr>
              <a:t> a </a:t>
            </a:r>
            <a:r>
              <a:rPr lang="it-IT" b="0" dirty="0" err="1" smtClean="0">
                <a:latin typeface="Times New Roman"/>
                <a:cs typeface="Times New Roman"/>
              </a:rPr>
              <a:t>protective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role</a:t>
            </a:r>
            <a:endParaRPr lang="it-IT" b="0" dirty="0" smtClean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endParaRPr lang="it-IT" b="0" dirty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r>
              <a:rPr lang="it-IT" b="0" dirty="0" err="1" smtClean="0">
                <a:latin typeface="Times New Roman"/>
                <a:cs typeface="Times New Roman"/>
              </a:rPr>
              <a:t>Fertility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preservation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during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chemotherapy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is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possible</a:t>
            </a:r>
            <a:endParaRPr lang="it-IT" b="0" dirty="0" smtClean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endParaRPr lang="it-IT" b="0" dirty="0" smtClean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r>
              <a:rPr lang="it-IT" b="0" dirty="0">
                <a:latin typeface="Times New Roman"/>
                <a:cs typeface="Times New Roman"/>
              </a:rPr>
              <a:t>The </a:t>
            </a:r>
            <a:r>
              <a:rPr lang="it-IT" b="0" dirty="0" err="1">
                <a:latin typeface="Times New Roman"/>
                <a:cs typeface="Times New Roman"/>
              </a:rPr>
              <a:t>most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effective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tests</a:t>
            </a:r>
            <a:r>
              <a:rPr lang="it-IT" b="0" dirty="0">
                <a:latin typeface="Times New Roman"/>
                <a:cs typeface="Times New Roman"/>
              </a:rPr>
              <a:t> for </a:t>
            </a:r>
            <a:r>
              <a:rPr lang="it-IT" b="0" dirty="0" err="1">
                <a:latin typeface="Times New Roman"/>
                <a:cs typeface="Times New Roman"/>
              </a:rPr>
              <a:t>ovarian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reserve</a:t>
            </a:r>
            <a:r>
              <a:rPr lang="it-IT" b="0" dirty="0">
                <a:latin typeface="Times New Roman"/>
                <a:cs typeface="Times New Roman"/>
              </a:rPr>
              <a:t> are: the </a:t>
            </a:r>
            <a:r>
              <a:rPr lang="it-IT" b="0" dirty="0" err="1">
                <a:latin typeface="Times New Roman"/>
                <a:cs typeface="Times New Roman"/>
              </a:rPr>
              <a:t>antral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follicle</a:t>
            </a:r>
            <a:r>
              <a:rPr lang="it-IT" b="0" dirty="0">
                <a:latin typeface="Times New Roman"/>
                <a:cs typeface="Times New Roman"/>
              </a:rPr>
              <a:t> </a:t>
            </a:r>
            <a:r>
              <a:rPr lang="it-IT" b="0" dirty="0" err="1">
                <a:latin typeface="Times New Roman"/>
                <a:cs typeface="Times New Roman"/>
              </a:rPr>
              <a:t>count</a:t>
            </a:r>
            <a:r>
              <a:rPr lang="it-IT" b="0" dirty="0">
                <a:latin typeface="Times New Roman"/>
                <a:cs typeface="Times New Roman"/>
              </a:rPr>
              <a:t> (AFC), the </a:t>
            </a:r>
            <a:r>
              <a:rPr lang="it-IT" b="0" dirty="0" err="1">
                <a:latin typeface="Times New Roman"/>
                <a:cs typeface="Times New Roman"/>
              </a:rPr>
              <a:t>measurment</a:t>
            </a:r>
            <a:r>
              <a:rPr lang="it-IT" b="0" dirty="0">
                <a:latin typeface="Times New Roman"/>
                <a:cs typeface="Times New Roman"/>
              </a:rPr>
              <a:t> of </a:t>
            </a:r>
            <a:r>
              <a:rPr lang="it-IT" b="0" dirty="0" err="1">
                <a:latin typeface="Times New Roman"/>
                <a:cs typeface="Times New Roman"/>
              </a:rPr>
              <a:t>ovarian</a:t>
            </a:r>
            <a:r>
              <a:rPr lang="it-IT" b="0" dirty="0">
                <a:latin typeface="Times New Roman"/>
                <a:cs typeface="Times New Roman"/>
              </a:rPr>
              <a:t> volume and </a:t>
            </a:r>
            <a:r>
              <a:rPr lang="it-IT" b="0" dirty="0" err="1">
                <a:latin typeface="Times New Roman"/>
                <a:cs typeface="Times New Roman"/>
              </a:rPr>
              <a:t>levels</a:t>
            </a:r>
            <a:r>
              <a:rPr lang="it-IT" b="0" dirty="0">
                <a:latin typeface="Times New Roman"/>
                <a:cs typeface="Times New Roman"/>
              </a:rPr>
              <a:t> of </a:t>
            </a:r>
            <a:r>
              <a:rPr lang="it-IT" b="0" dirty="0" err="1">
                <a:latin typeface="Times New Roman"/>
                <a:cs typeface="Times New Roman"/>
              </a:rPr>
              <a:t>Inhibin</a:t>
            </a:r>
            <a:r>
              <a:rPr lang="it-IT" b="0" dirty="0">
                <a:latin typeface="Times New Roman"/>
                <a:cs typeface="Times New Roman"/>
              </a:rPr>
              <a:t>, E2 and </a:t>
            </a:r>
            <a:r>
              <a:rPr lang="it-IT" b="0" dirty="0" smtClean="0">
                <a:latin typeface="Times New Roman"/>
                <a:cs typeface="Times New Roman"/>
              </a:rPr>
              <a:t>AMH</a:t>
            </a:r>
          </a:p>
          <a:p>
            <a:pPr marL="342900" indent="-342900" algn="l">
              <a:buFont typeface="Wingdings" charset="2"/>
              <a:buChar char="v"/>
            </a:pPr>
            <a:endParaRPr lang="it-IT" b="0" dirty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r>
              <a:rPr lang="it-IT" b="0" dirty="0" smtClean="0">
                <a:latin typeface="Times New Roman"/>
                <a:cs typeface="Times New Roman"/>
              </a:rPr>
              <a:t>Standard </a:t>
            </a:r>
            <a:r>
              <a:rPr lang="it-IT" b="0" dirty="0" err="1" smtClean="0">
                <a:latin typeface="Times New Roman"/>
                <a:cs typeface="Times New Roman"/>
              </a:rPr>
              <a:t>strategies</a:t>
            </a:r>
            <a:r>
              <a:rPr lang="it-IT" b="0" dirty="0" smtClean="0">
                <a:latin typeface="Times New Roman"/>
                <a:cs typeface="Times New Roman"/>
              </a:rPr>
              <a:t> are: </a:t>
            </a:r>
            <a:r>
              <a:rPr lang="it-IT" b="0" dirty="0" err="1" smtClean="0">
                <a:latin typeface="Times New Roman"/>
                <a:cs typeface="Times New Roman"/>
              </a:rPr>
              <a:t>embrio</a:t>
            </a:r>
            <a:r>
              <a:rPr lang="it-IT" b="0" dirty="0" smtClean="0">
                <a:latin typeface="Times New Roman"/>
                <a:cs typeface="Times New Roman"/>
              </a:rPr>
              <a:t> and </a:t>
            </a:r>
            <a:r>
              <a:rPr lang="it-IT" b="0" dirty="0" err="1" smtClean="0">
                <a:latin typeface="Times New Roman"/>
                <a:cs typeface="Times New Roman"/>
              </a:rPr>
              <a:t>oocytes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cryopreservation</a:t>
            </a:r>
            <a:endParaRPr lang="it-IT" b="0" dirty="0" smtClean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endParaRPr lang="it-IT" b="0" dirty="0" smtClean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r>
              <a:rPr lang="it-IT" b="0" dirty="0" smtClean="0">
                <a:latin typeface="Times New Roman"/>
                <a:cs typeface="Times New Roman"/>
              </a:rPr>
              <a:t>The use of </a:t>
            </a:r>
            <a:r>
              <a:rPr lang="it-IT" b="0" dirty="0" err="1" smtClean="0">
                <a:latin typeface="Times New Roman"/>
                <a:cs typeface="Times New Roman"/>
              </a:rPr>
              <a:t>GnRHa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seems</a:t>
            </a:r>
            <a:r>
              <a:rPr lang="it-IT" b="0" dirty="0" smtClean="0">
                <a:latin typeface="Times New Roman"/>
                <a:cs typeface="Times New Roman"/>
              </a:rPr>
              <a:t> to be </a:t>
            </a:r>
            <a:r>
              <a:rPr lang="it-IT" b="0" dirty="0" err="1" smtClean="0">
                <a:latin typeface="Times New Roman"/>
                <a:cs typeface="Times New Roman"/>
              </a:rPr>
              <a:t>effective</a:t>
            </a:r>
            <a:r>
              <a:rPr lang="it-IT" b="0" dirty="0" smtClean="0">
                <a:latin typeface="Times New Roman"/>
                <a:cs typeface="Times New Roman"/>
              </a:rPr>
              <a:t> to </a:t>
            </a:r>
            <a:r>
              <a:rPr lang="it-IT" b="0" dirty="0" err="1" smtClean="0">
                <a:latin typeface="Times New Roman"/>
                <a:cs typeface="Times New Roman"/>
              </a:rPr>
              <a:t>avoid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chemotherapy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induced</a:t>
            </a:r>
            <a:r>
              <a:rPr lang="it-IT" b="0" dirty="0" smtClean="0">
                <a:latin typeface="Times New Roman"/>
                <a:cs typeface="Times New Roman"/>
              </a:rPr>
              <a:t> menopause</a:t>
            </a:r>
          </a:p>
          <a:p>
            <a:pPr marL="342900" indent="-342900" algn="l">
              <a:buFont typeface="Wingdings" charset="2"/>
              <a:buChar char="v"/>
            </a:pPr>
            <a:endParaRPr lang="it-IT" b="0" dirty="0" smtClean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r>
              <a:rPr lang="it-IT" b="0" dirty="0" err="1" smtClean="0">
                <a:latin typeface="Times New Roman"/>
                <a:cs typeface="Times New Roman"/>
              </a:rPr>
              <a:t>Ovarian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tissue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cryopreservation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is</a:t>
            </a:r>
            <a:r>
              <a:rPr lang="it-IT" b="0" dirty="0" smtClean="0">
                <a:latin typeface="Times New Roman"/>
                <a:cs typeface="Times New Roman"/>
              </a:rPr>
              <a:t> an </a:t>
            </a:r>
            <a:r>
              <a:rPr lang="it-IT" b="0" dirty="0" err="1" smtClean="0">
                <a:latin typeface="Times New Roman"/>
                <a:cs typeface="Times New Roman"/>
              </a:rPr>
              <a:t>experimental</a:t>
            </a:r>
            <a:r>
              <a:rPr lang="it-IT" b="0" dirty="0" smtClean="0">
                <a:latin typeface="Times New Roman"/>
                <a:cs typeface="Times New Roman"/>
              </a:rPr>
              <a:t> procedure</a:t>
            </a:r>
          </a:p>
          <a:p>
            <a:pPr marL="342900" indent="-342900" algn="l">
              <a:buFont typeface="Wingdings" charset="2"/>
              <a:buChar char="v"/>
            </a:pPr>
            <a:endParaRPr lang="it-IT" b="0" dirty="0">
              <a:latin typeface="Times New Roman"/>
              <a:cs typeface="Times New Roman"/>
            </a:endParaRPr>
          </a:p>
          <a:p>
            <a:pPr marL="342900" indent="-342900" algn="l">
              <a:buFont typeface="Wingdings" charset="2"/>
              <a:buChar char="v"/>
            </a:pPr>
            <a:r>
              <a:rPr lang="it-IT" b="0" dirty="0" err="1" smtClean="0">
                <a:latin typeface="Times New Roman"/>
                <a:cs typeface="Times New Roman"/>
              </a:rPr>
              <a:t>Couselling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about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this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topic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is</a:t>
            </a:r>
            <a:r>
              <a:rPr lang="it-IT" b="0" dirty="0" smtClean="0">
                <a:latin typeface="Times New Roman"/>
                <a:cs typeface="Times New Roman"/>
              </a:rPr>
              <a:t> </a:t>
            </a:r>
            <a:r>
              <a:rPr lang="it-IT" b="0" dirty="0" err="1" smtClean="0">
                <a:latin typeface="Times New Roman"/>
                <a:cs typeface="Times New Roman"/>
              </a:rPr>
              <a:t>mandatory</a:t>
            </a:r>
            <a:endParaRPr lang="it-IT" b="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38125">
            <a:off x="4008063" y="1147115"/>
            <a:ext cx="4725268" cy="3165743"/>
          </a:xfrm>
          <a:prstGeom prst="rect">
            <a:avLst/>
          </a:prstGeom>
        </p:spPr>
      </p:pic>
      <p:pic>
        <p:nvPicPr>
          <p:cNvPr id="7" name="Immagine 6" descr="le-foto-della-campagna-the-scar-project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3600400" cy="467584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23928" y="5445224"/>
            <a:ext cx="4503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err="1" smtClean="0">
                <a:latin typeface="Times New Roman"/>
                <a:cs typeface="Times New Roman"/>
              </a:rPr>
              <a:t>Pictures</a:t>
            </a:r>
            <a:r>
              <a:rPr lang="it-IT" sz="2400" i="1" dirty="0" smtClean="0">
                <a:latin typeface="Times New Roman"/>
                <a:cs typeface="Times New Roman"/>
              </a:rPr>
              <a:t> from “The </a:t>
            </a:r>
            <a:r>
              <a:rPr lang="it-IT" sz="2400" i="1" dirty="0" err="1" smtClean="0">
                <a:latin typeface="Times New Roman"/>
                <a:cs typeface="Times New Roman"/>
              </a:rPr>
              <a:t>scar</a:t>
            </a:r>
            <a:r>
              <a:rPr lang="it-IT" sz="2400" i="1" dirty="0" smtClean="0">
                <a:latin typeface="Times New Roman"/>
                <a:cs typeface="Times New Roman"/>
              </a:rPr>
              <a:t> </a:t>
            </a:r>
            <a:r>
              <a:rPr lang="it-IT" sz="2400" i="1" dirty="0" err="1" smtClean="0">
                <a:latin typeface="Times New Roman"/>
                <a:cs typeface="Times New Roman"/>
              </a:rPr>
              <a:t>project</a:t>
            </a:r>
            <a:r>
              <a:rPr lang="it-IT" sz="2400" i="1" dirty="0" smtClean="0">
                <a:latin typeface="Times New Roman"/>
                <a:cs typeface="Times New Roman"/>
              </a:rPr>
              <a:t>”</a:t>
            </a:r>
            <a:endParaRPr lang="it-IT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02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752600"/>
            <a:ext cx="7704856" cy="46139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0" dirty="0" smtClean="0">
                <a:latin typeface="Times New Roman"/>
                <a:ea typeface="Verdana" pitchFamily="34" charset="0"/>
                <a:cs typeface="Times New Roman"/>
              </a:rPr>
              <a:t>30-50% of patients want a pregnancy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10722" y="5208984"/>
            <a:ext cx="5544616" cy="52427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0" dirty="0" smtClean="0">
                <a:latin typeface="Times New Roman"/>
                <a:ea typeface="Verdana" pitchFamily="34" charset="0"/>
                <a:cs typeface="Times New Roman"/>
              </a:rPr>
              <a:t>Only 4-7% have a pregnancy</a:t>
            </a:r>
          </a:p>
          <a:p>
            <a:pPr algn="ctr"/>
            <a:endParaRPr lang="en-US" sz="2000" b="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8067" y="6457890"/>
            <a:ext cx="4735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/>
                <a:ea typeface="Verdana" pitchFamily="34" charset="0"/>
                <a:cs typeface="Times New Roman"/>
              </a:rPr>
              <a:t>Litton JK; </a:t>
            </a:r>
            <a:r>
              <a:rPr lang="en-US" i="1" dirty="0" err="1" smtClean="0">
                <a:solidFill>
                  <a:schemeClr val="bg1"/>
                </a:solidFill>
                <a:latin typeface="Times New Roman"/>
                <a:ea typeface="Verdana" pitchFamily="34" charset="0"/>
                <a:cs typeface="Times New Roman"/>
              </a:rPr>
              <a:t>Curr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ea typeface="Verdana" pitchFamily="34" charset="0"/>
                <a:cs typeface="Times New Roman"/>
              </a:rPr>
              <a:t> Treat Options </a:t>
            </a:r>
            <a:r>
              <a:rPr lang="en-US" i="1" dirty="0" err="1" smtClean="0">
                <a:solidFill>
                  <a:schemeClr val="bg1"/>
                </a:solidFill>
                <a:latin typeface="Times New Roman"/>
                <a:ea typeface="Verdana" pitchFamily="34" charset="0"/>
                <a:cs typeface="Times New Roman"/>
              </a:rPr>
              <a:t>Oncol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ea typeface="Verdana" pitchFamily="34" charset="0"/>
                <a:cs typeface="Times New Roman"/>
              </a:rPr>
              <a:t> 2012</a:t>
            </a:r>
          </a:p>
        </p:txBody>
      </p:sp>
      <p:sp>
        <p:nvSpPr>
          <p:cNvPr id="8" name="Down Arrow 7"/>
          <p:cNvSpPr/>
          <p:nvPr/>
        </p:nvSpPr>
        <p:spPr>
          <a:xfrm>
            <a:off x="3783757" y="2544688"/>
            <a:ext cx="1580331" cy="22098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06363" y="188913"/>
            <a:ext cx="90376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 smtClean="0">
                <a:latin typeface="Times New Roman"/>
                <a:cs typeface="Times New Roman"/>
              </a:rPr>
              <a:t>Pregnancy rate after cancer</a:t>
            </a:r>
          </a:p>
        </p:txBody>
      </p:sp>
    </p:spTree>
    <p:extLst>
      <p:ext uri="{BB962C8B-B14F-4D97-AF65-F5344CB8AC3E}">
        <p14:creationId xmlns:p14="http://schemas.microsoft.com/office/powerpoint/2010/main" val="4820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175450" y="6381328"/>
            <a:ext cx="39330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Stensheim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et al; </a:t>
            </a:r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Int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J Cancer 2011</a:t>
            </a:r>
            <a:endParaRPr lang="en-US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264" y="2708920"/>
            <a:ext cx="1959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Analysis adjusted for</a:t>
            </a:r>
            <a:r>
              <a:rPr lang="en-GB" sz="1200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2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education level, </a:t>
            </a:r>
          </a:p>
          <a:p>
            <a:pPr algn="l"/>
            <a:r>
              <a:rPr lang="en-US" sz="12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previous pregnancy</a:t>
            </a:r>
          </a:p>
          <a:p>
            <a:pPr algn="l"/>
            <a:r>
              <a:rPr lang="en-US" sz="12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604261"/>
              </p:ext>
            </p:extLst>
          </p:nvPr>
        </p:nvGraphicFramePr>
        <p:xfrm>
          <a:off x="179512" y="1235552"/>
          <a:ext cx="8568952" cy="5289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Prism 5" r:id="rId4" imgW="7914240" imgH="4486680" progId="">
                  <p:embed/>
                </p:oleObj>
              </mc:Choice>
              <mc:Fallback>
                <p:oleObj name="Prism 5" r:id="rId4" imgW="7914240" imgH="4486680" progId="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235552"/>
                        <a:ext cx="8568952" cy="5289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363" y="188913"/>
            <a:ext cx="90376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Pregnancy rate after cancer: not all alike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328" y="764704"/>
            <a:ext cx="1357577" cy="1760818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3275856" y="5445224"/>
            <a:ext cx="864096" cy="43204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2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88925" y="381000"/>
            <a:ext cx="62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u="sng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117725" y="23526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06363" y="188913"/>
            <a:ext cx="90376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 smtClean="0">
                <a:latin typeface="Times New Roman"/>
                <a:cs typeface="Times New Roman"/>
              </a:rPr>
              <a:t>RATETOOL survey </a:t>
            </a:r>
            <a:endParaRPr lang="en-GB" sz="2800" dirty="0">
              <a:latin typeface="Times New Roman"/>
              <a:cs typeface="Times New Roman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299161" y="6309320"/>
            <a:ext cx="179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Ratetool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, 2012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51520" y="908720"/>
            <a:ext cx="63381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 smtClean="0">
                <a:latin typeface="Times New Roman"/>
                <a:cs typeface="Times New Roman"/>
              </a:rPr>
              <a:t>- 180 Italian oncologists involved in </a:t>
            </a:r>
            <a:r>
              <a:rPr lang="en-US" b="0" dirty="0">
                <a:latin typeface="Times New Roman"/>
                <a:cs typeface="Times New Roman"/>
              </a:rPr>
              <a:t>b</a:t>
            </a:r>
            <a:r>
              <a:rPr lang="en-US" b="0" dirty="0" smtClean="0">
                <a:latin typeface="Times New Roman"/>
                <a:cs typeface="Times New Roman"/>
              </a:rPr>
              <a:t>reast cancer treatment</a:t>
            </a:r>
          </a:p>
          <a:p>
            <a:pPr algn="l"/>
            <a:r>
              <a:rPr lang="en-US" b="0" dirty="0" smtClean="0">
                <a:latin typeface="Times New Roman"/>
                <a:cs typeface="Times New Roman"/>
              </a:rPr>
              <a:t>- web-based questionnaire</a:t>
            </a:r>
          </a:p>
          <a:p>
            <a:pPr algn="l"/>
            <a:r>
              <a:rPr lang="en-US" b="0" dirty="0" smtClean="0">
                <a:latin typeface="Times New Roman"/>
                <a:cs typeface="Times New Roman"/>
              </a:rPr>
              <a:t>- homogeneous geographical sampling</a:t>
            </a:r>
            <a:endParaRPr lang="en-US" b="0" dirty="0">
              <a:latin typeface="Times New Roman"/>
              <a:cs typeface="Times New Roman"/>
            </a:endParaRPr>
          </a:p>
        </p:txBody>
      </p:sp>
      <p:pic>
        <p:nvPicPr>
          <p:cNvPr id="3074" name="Picture 2" descr="http://www.docushare.it/mediasoft/italy/images/ital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204864"/>
            <a:ext cx="4090031" cy="42135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88925" y="381000"/>
            <a:ext cx="62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u="sng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117725" y="23526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22688" t="13498" r="24072" b="61576"/>
          <a:stretch>
            <a:fillRect/>
          </a:stretch>
        </p:blipFill>
        <p:spPr bwMode="auto">
          <a:xfrm>
            <a:off x="251520" y="2060848"/>
            <a:ext cx="865981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4051327" y="2792839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1+2=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Disagree</a:t>
            </a:r>
            <a:endParaRPr lang="it-IT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949166" y="2780928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3+4+5=</a:t>
            </a:r>
            <a:r>
              <a:rPr lang="it-IT" b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Agree</a:t>
            </a:r>
            <a:endParaRPr lang="it-IT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ttangolo 14"/>
          <p:cNvSpPr/>
          <p:nvPr/>
        </p:nvSpPr>
        <p:spPr bwMode="auto">
          <a:xfrm>
            <a:off x="3491880" y="2780928"/>
            <a:ext cx="5652120" cy="461665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it-IT" sz="240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326596" y="6381328"/>
            <a:ext cx="179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Ratetool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, 2012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06363" y="188913"/>
            <a:ext cx="90376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RATETOOL survey</a:t>
            </a:r>
            <a:endParaRPr lang="en-GB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CasellaDiTesto 9"/>
          <p:cNvSpPr txBox="1"/>
          <p:nvPr/>
        </p:nvSpPr>
        <p:spPr>
          <a:xfrm>
            <a:off x="251520" y="908720"/>
            <a:ext cx="65325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US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180 Italian oncologists involved in </a:t>
            </a:r>
            <a:r>
              <a:rPr lang="en-US" b="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reast cancer treatment</a:t>
            </a:r>
          </a:p>
          <a:p>
            <a:pPr marL="342900" indent="-342900" algn="l">
              <a:buFontTx/>
              <a:buChar char="-"/>
            </a:pPr>
            <a:r>
              <a:rPr lang="en-US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web-based questionnaire</a:t>
            </a:r>
          </a:p>
          <a:p>
            <a:pPr algn="l">
              <a:buFontTx/>
              <a:buChar char="-"/>
            </a:pPr>
            <a:r>
              <a:rPr lang="en-US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homogeneous geographical sampling</a:t>
            </a:r>
            <a:endParaRPr lang="en-US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iacenza">
  <a:themeElements>
    <a:clrScheme name="Città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diacenz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iacenz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Adiacenza.thmx</Template>
  <TotalTime>28002</TotalTime>
  <Words>3687</Words>
  <Application>Microsoft Macintosh PowerPoint</Application>
  <PresentationFormat>Presentazione su schermo (4:3)</PresentationFormat>
  <Paragraphs>697</Paragraphs>
  <Slides>56</Slides>
  <Notes>37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56</vt:i4>
      </vt:variant>
    </vt:vector>
  </HeadingPairs>
  <TitlesOfParts>
    <vt:vector size="59" baseType="lpstr">
      <vt:lpstr>Adiacenza</vt:lpstr>
      <vt:lpstr>Prism 5</vt:lpstr>
      <vt:lpstr>Grafico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HSR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XMC peccatori</dc:title>
  <dc:creator>Garbi Annalisa</dc:creator>
  <cp:lastModifiedBy>prova prova</cp:lastModifiedBy>
  <cp:revision>1197</cp:revision>
  <dcterms:created xsi:type="dcterms:W3CDTF">2003-11-17T16:26:12Z</dcterms:created>
  <dcterms:modified xsi:type="dcterms:W3CDTF">2016-11-25T09:02:32Z</dcterms:modified>
</cp:coreProperties>
</file>