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65" r:id="rId3"/>
    <p:sldId id="264" r:id="rId4"/>
    <p:sldId id="316" r:id="rId5"/>
    <p:sldId id="310" r:id="rId6"/>
    <p:sldId id="256" r:id="rId7"/>
    <p:sldId id="257" r:id="rId8"/>
    <p:sldId id="318" r:id="rId9"/>
    <p:sldId id="309" r:id="rId10"/>
    <p:sldId id="322" r:id="rId11"/>
    <p:sldId id="258" r:id="rId12"/>
    <p:sldId id="262" r:id="rId13"/>
    <p:sldId id="263" r:id="rId14"/>
    <p:sldId id="319" r:id="rId15"/>
    <p:sldId id="315" r:id="rId16"/>
    <p:sldId id="317" r:id="rId17"/>
    <p:sldId id="272" r:id="rId18"/>
    <p:sldId id="261" r:id="rId19"/>
    <p:sldId id="259" r:id="rId20"/>
    <p:sldId id="270" r:id="rId21"/>
    <p:sldId id="268" r:id="rId22"/>
    <p:sldId id="269" r:id="rId23"/>
    <p:sldId id="273" r:id="rId24"/>
    <p:sldId id="321" r:id="rId25"/>
    <p:sldId id="267" r:id="rId26"/>
    <p:sldId id="320" r:id="rId27"/>
    <p:sldId id="274" r:id="rId28"/>
    <p:sldId id="275" r:id="rId29"/>
  </p:sldIdLst>
  <p:sldSz cx="9144000" cy="6858000" type="screen4x3"/>
  <p:notesSz cx="6858000" cy="9144000"/>
  <p:custShowLst>
    <p:custShow name="Presentazione personalizzata 1" id="0">
      <p:sldLst>
        <p:sld r:id="rId19"/>
      </p:sldLst>
    </p:custShow>
  </p:custShowLst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51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FC7CB-7BD3-46D2-ABD2-F37BCB2BA9C0}" type="datetimeFigureOut">
              <a:rPr lang="es-ES_tradnl" smtClean="0"/>
              <a:t>27/06/2016</a:t>
            </a:fld>
            <a:endParaRPr lang="es-ES_tradnl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03134-FB27-43F8-B36B-8B4F38510E32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378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3134-FB27-43F8-B36B-8B4F38510E32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339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3134-FB27-43F8-B36B-8B4F38510E32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127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s-ES_tradnl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B36-C55B-4319-B96D-FFB8EB2582EC}" type="datetimeFigureOut">
              <a:rPr lang="es-ES_tradnl" smtClean="0"/>
              <a:t>27/06/2016</a:t>
            </a:fld>
            <a:endParaRPr lang="es-ES_trad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71F-08C1-44A0-B913-4EF9F6ABD8ED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085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B36-C55B-4319-B96D-FFB8EB2582EC}" type="datetimeFigureOut">
              <a:rPr lang="es-ES_tradnl" smtClean="0"/>
              <a:t>27/06/2016</a:t>
            </a:fld>
            <a:endParaRPr lang="es-ES_trad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71F-08C1-44A0-B913-4EF9F6ABD8ED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932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B36-C55B-4319-B96D-FFB8EB2582EC}" type="datetimeFigureOut">
              <a:rPr lang="es-ES_tradnl" smtClean="0"/>
              <a:t>27/06/2016</a:t>
            </a:fld>
            <a:endParaRPr lang="es-ES_trad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71F-08C1-44A0-B913-4EF9F6ABD8ED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945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B36-C55B-4319-B96D-FFB8EB2582EC}" type="datetimeFigureOut">
              <a:rPr lang="es-ES_tradnl" smtClean="0"/>
              <a:t>27/06/2016</a:t>
            </a:fld>
            <a:endParaRPr lang="es-ES_trad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71F-08C1-44A0-B913-4EF9F6ABD8ED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597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B36-C55B-4319-B96D-FFB8EB2582EC}" type="datetimeFigureOut">
              <a:rPr lang="es-ES_tradnl" smtClean="0"/>
              <a:t>27/06/2016</a:t>
            </a:fld>
            <a:endParaRPr lang="es-ES_trad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71F-08C1-44A0-B913-4EF9F6ABD8ED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908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B36-C55B-4319-B96D-FFB8EB2582EC}" type="datetimeFigureOut">
              <a:rPr lang="es-ES_tradnl" smtClean="0"/>
              <a:t>27/06/2016</a:t>
            </a:fld>
            <a:endParaRPr lang="es-ES_tradn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71F-08C1-44A0-B913-4EF9F6ABD8ED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806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B36-C55B-4319-B96D-FFB8EB2582EC}" type="datetimeFigureOut">
              <a:rPr lang="es-ES_tradnl" smtClean="0"/>
              <a:t>27/06/2016</a:t>
            </a:fld>
            <a:endParaRPr lang="es-ES_tradnl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71F-08C1-44A0-B913-4EF9F6ABD8ED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7688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B36-C55B-4319-B96D-FFB8EB2582EC}" type="datetimeFigureOut">
              <a:rPr lang="es-ES_tradnl" smtClean="0"/>
              <a:t>27/06/2016</a:t>
            </a:fld>
            <a:endParaRPr lang="es-ES_tradnl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71F-08C1-44A0-B913-4EF9F6ABD8ED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175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B36-C55B-4319-B96D-FFB8EB2582EC}" type="datetimeFigureOut">
              <a:rPr lang="es-ES_tradnl" smtClean="0"/>
              <a:t>27/06/2016</a:t>
            </a:fld>
            <a:endParaRPr lang="es-ES_tradnl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71F-08C1-44A0-B913-4EF9F6ABD8ED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004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B36-C55B-4319-B96D-FFB8EB2582EC}" type="datetimeFigureOut">
              <a:rPr lang="es-ES_tradnl" smtClean="0"/>
              <a:t>27/06/2016</a:t>
            </a:fld>
            <a:endParaRPr lang="es-ES_tradn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71F-08C1-44A0-B913-4EF9F6ABD8ED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510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B36-C55B-4319-B96D-FFB8EB2582EC}" type="datetimeFigureOut">
              <a:rPr lang="es-ES_tradnl" smtClean="0"/>
              <a:t>27/06/2016</a:t>
            </a:fld>
            <a:endParaRPr lang="es-ES_tradn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71F-08C1-44A0-B913-4EF9F6ABD8ED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16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03B36-C55B-4319-B96D-FFB8EB2582EC}" type="datetimeFigureOut">
              <a:rPr lang="es-ES_tradnl" smtClean="0"/>
              <a:t>27/06/2016</a:t>
            </a:fld>
            <a:endParaRPr lang="es-ES_trad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0A71F-08C1-44A0-B913-4EF9F6ABD8ED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04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-1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" y="260442"/>
            <a:ext cx="2971800" cy="618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406140" y="1397000"/>
            <a:ext cx="5737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THBT </a:t>
            </a:r>
            <a:r>
              <a:rPr lang="it-IT" sz="2000" b="1" dirty="0" err="1" smtClean="0"/>
              <a:t>neoadjuvant</a:t>
            </a:r>
            <a:r>
              <a:rPr lang="it-IT" sz="2000" b="1" dirty="0" smtClean="0"/>
              <a:t> endocrine </a:t>
            </a:r>
            <a:r>
              <a:rPr lang="it-IT" sz="2000" b="1" dirty="0" err="1" smtClean="0"/>
              <a:t>therapy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is</a:t>
            </a:r>
            <a:r>
              <a:rPr lang="it-IT" sz="2000" b="1" dirty="0" smtClean="0"/>
              <a:t> to be </a:t>
            </a:r>
            <a:r>
              <a:rPr lang="it-IT" sz="2000" b="1" dirty="0" err="1" smtClean="0"/>
              <a:t>used</a:t>
            </a:r>
            <a:r>
              <a:rPr lang="it-IT" sz="2000" b="1" dirty="0" smtClean="0"/>
              <a:t> in post-</a:t>
            </a:r>
            <a:r>
              <a:rPr lang="it-IT" sz="2000" b="1" dirty="0" err="1" smtClean="0"/>
              <a:t>menopausal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breast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cancer</a:t>
            </a:r>
            <a:r>
              <a:rPr lang="it-IT" sz="2000" b="1" dirty="0" smtClean="0"/>
              <a:t> woman</a:t>
            </a:r>
            <a:endParaRPr lang="es-ES_tradnl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74770" y="3086100"/>
            <a:ext cx="437145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Antonino </a:t>
            </a:r>
            <a:r>
              <a:rPr lang="it-IT" b="1" dirty="0" err="1" smtClean="0"/>
              <a:t>Grassadonia</a:t>
            </a:r>
            <a:endParaRPr lang="it-IT" b="1" dirty="0" smtClean="0"/>
          </a:p>
          <a:p>
            <a:endParaRPr lang="it-IT" b="1" dirty="0" smtClean="0"/>
          </a:p>
          <a:p>
            <a:r>
              <a:rPr lang="it-IT" b="1" dirty="0" smtClean="0"/>
              <a:t>Università «G. D’Annunzio» – Chieti-Pescara</a:t>
            </a:r>
          </a:p>
        </p:txBody>
      </p:sp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1123"/>
            <a:ext cx="6696000" cy="133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336769" y="330649"/>
            <a:ext cx="22591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Lancet 2011; 378:771-84</a:t>
            </a:r>
            <a:endParaRPr lang="es-ES_tradnl" sz="16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3" y="1606552"/>
            <a:ext cx="3977640" cy="458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68" y="1669417"/>
            <a:ext cx="4040505" cy="452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0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2400" y="523012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Oxford meta-analysis:</a:t>
            </a:r>
          </a:p>
          <a:p>
            <a:r>
              <a:rPr lang="en-US" sz="3200" b="1" dirty="0" smtClean="0"/>
              <a:t>postmenopausal women with HR+ disease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666751" y="2556986"/>
            <a:ext cx="7534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Polychemotherapy</a:t>
            </a:r>
            <a:r>
              <a:rPr lang="en-US" sz="2800" dirty="0" smtClean="0"/>
              <a:t> </a:t>
            </a:r>
            <a:r>
              <a:rPr lang="en-US" sz="2800" i="1" dirty="0" smtClean="0"/>
              <a:t>vs</a:t>
            </a:r>
            <a:r>
              <a:rPr lang="en-US" sz="2800" dirty="0" smtClean="0"/>
              <a:t> nil 		OS benefit 3–4%</a:t>
            </a:r>
          </a:p>
          <a:p>
            <a:endParaRPr lang="en-US" sz="2800" dirty="0" smtClean="0"/>
          </a:p>
          <a:p>
            <a:r>
              <a:rPr lang="en-US" sz="2800" dirty="0" smtClean="0"/>
              <a:t>Tamoxifen </a:t>
            </a:r>
            <a:r>
              <a:rPr lang="es-ES_tradnl" sz="2800" i="1" dirty="0" smtClean="0"/>
              <a:t>vs</a:t>
            </a:r>
            <a:r>
              <a:rPr lang="es-ES_tradnl" sz="2800" dirty="0" smtClean="0"/>
              <a:t> nil  			OS benefit </a:t>
            </a:r>
            <a:r>
              <a:rPr lang="es-ES_tradnl" sz="2800" dirty="0" smtClean="0"/>
              <a:t>10%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46" y="1790700"/>
            <a:ext cx="700054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20150" y="3495437"/>
            <a:ext cx="15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RS = </a:t>
            </a:r>
            <a:r>
              <a:rPr lang="it-IT" sz="1200" dirty="0" err="1" smtClean="0"/>
              <a:t>Recurrence</a:t>
            </a:r>
            <a:r>
              <a:rPr lang="it-IT" sz="1200" dirty="0" smtClean="0"/>
              <a:t> Score</a:t>
            </a:r>
            <a:endParaRPr lang="es-ES_tradnl" sz="1200" dirty="0"/>
          </a:p>
        </p:txBody>
      </p:sp>
      <p:sp>
        <p:nvSpPr>
          <p:cNvPr id="3" name="Rettangolo 2"/>
          <p:cNvSpPr/>
          <p:nvPr/>
        </p:nvSpPr>
        <p:spPr>
          <a:xfrm>
            <a:off x="228600" y="569933"/>
            <a:ext cx="5876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Development of the 21-Gene Assay and Its Application in Clinical Practice and Clinical Trials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83820"/>
            <a:ext cx="4564685" cy="48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35279" y="-8801"/>
            <a:ext cx="283178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dirty="0" smtClean="0"/>
              <a:t>VOLUME   26  -  NUMBER   5    -    FEB    10    2008</a:t>
            </a:r>
            <a:endParaRPr lang="es-ES_tradnl" sz="800" dirty="0"/>
          </a:p>
        </p:txBody>
      </p:sp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60316"/>
            <a:ext cx="4079672" cy="212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920" y="893755"/>
            <a:ext cx="4682309" cy="155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84" y="2666352"/>
            <a:ext cx="6120000" cy="41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1571625" y="95734"/>
            <a:ext cx="637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Oncotype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Dx</a:t>
            </a:r>
            <a:r>
              <a:rPr lang="it-IT" sz="2400" b="1" dirty="0" smtClean="0"/>
              <a:t> score and </a:t>
            </a:r>
            <a:r>
              <a:rPr lang="it-IT" sz="2400" b="1" dirty="0" err="1" smtClean="0"/>
              <a:t>risk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distant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recurrence</a:t>
            </a: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0868" y="1352550"/>
            <a:ext cx="5035370" cy="384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751" y="1211515"/>
            <a:ext cx="4494222" cy="413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390650" y="9573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Oncotype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Dx</a:t>
            </a:r>
            <a:r>
              <a:rPr lang="it-IT" sz="2400" b="1" dirty="0" smtClean="0"/>
              <a:t> score and benefit from </a:t>
            </a:r>
            <a:r>
              <a:rPr lang="it-IT" sz="2400" b="1" dirty="0" err="1" smtClean="0"/>
              <a:t>chemotherapy</a:t>
            </a:r>
            <a:endParaRPr lang="es-ES_tradnl" sz="2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52500" y="5658334"/>
            <a:ext cx="7686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Chemotherapy</a:t>
            </a:r>
            <a:r>
              <a:rPr lang="it-IT" sz="2400" b="1" dirty="0" smtClean="0">
                <a:solidFill>
                  <a:srgbClr val="FF0000"/>
                </a:solidFill>
              </a:rPr>
              <a:t> benefit </a:t>
            </a:r>
            <a:r>
              <a:rPr lang="it-IT" sz="2400" b="1" dirty="0" err="1" smtClean="0">
                <a:solidFill>
                  <a:srgbClr val="FF0000"/>
                </a:solidFill>
              </a:rPr>
              <a:t>only</a:t>
            </a:r>
            <a:r>
              <a:rPr lang="it-IT" sz="2400" b="1" dirty="0" smtClean="0">
                <a:solidFill>
                  <a:srgbClr val="FF0000"/>
                </a:solidFill>
              </a:rPr>
              <a:t> in high </a:t>
            </a:r>
            <a:r>
              <a:rPr lang="it-IT" sz="2400" b="1" dirty="0" err="1" smtClean="0">
                <a:solidFill>
                  <a:srgbClr val="FF0000"/>
                </a:solidFill>
              </a:rPr>
              <a:t>recurrence</a:t>
            </a:r>
            <a:r>
              <a:rPr lang="it-IT" sz="2400" b="1" dirty="0" smtClean="0">
                <a:solidFill>
                  <a:srgbClr val="FF0000"/>
                </a:solidFill>
              </a:rPr>
              <a:t> score </a:t>
            </a:r>
            <a:r>
              <a:rPr lang="it-IT" sz="2400" b="1" dirty="0" err="1" smtClean="0">
                <a:solidFill>
                  <a:srgbClr val="FF0000"/>
                </a:solidFill>
              </a:rPr>
              <a:t>group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endParaRPr lang="es-ES_tradnl" sz="2400" b="1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780104" y="1205984"/>
            <a:ext cx="5341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pN0</a:t>
            </a:r>
            <a:endParaRPr lang="es-ES_tradnl" sz="16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296543" y="1396484"/>
            <a:ext cx="5341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pN1</a:t>
            </a: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12480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11126"/>
            <a:ext cx="7525588" cy="205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373" y="2001572"/>
            <a:ext cx="2528316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2" y="3390910"/>
            <a:ext cx="5241036" cy="334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55576" y="2815454"/>
            <a:ext cx="5395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Recurrence </a:t>
            </a:r>
            <a:r>
              <a:rPr lang="en-US" dirty="0" smtClean="0"/>
              <a:t>score assessed in </a:t>
            </a:r>
            <a:r>
              <a:rPr lang="en-US" dirty="0"/>
              <a:t>pretreatment </a:t>
            </a:r>
            <a:r>
              <a:rPr lang="en-US" dirty="0" smtClean="0"/>
              <a:t>biopsies.</a:t>
            </a:r>
            <a:endParaRPr lang="es-ES_tradnl" dirty="0"/>
          </a:p>
        </p:txBody>
      </p:sp>
      <p:sp>
        <p:nvSpPr>
          <p:cNvPr id="6" name="Rettangolo 5"/>
          <p:cNvSpPr/>
          <p:nvPr/>
        </p:nvSpPr>
        <p:spPr>
          <a:xfrm>
            <a:off x="165100" y="2540687"/>
            <a:ext cx="3644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Retrospective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 (81 </a:t>
            </a:r>
            <a:r>
              <a:rPr lang="it-IT" dirty="0" err="1" smtClean="0"/>
              <a:t>patients</a:t>
            </a:r>
            <a:r>
              <a:rPr lang="it-IT" dirty="0" smtClean="0"/>
              <a:t>). 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2508511"/>
            <a:ext cx="22002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60" y="4048142"/>
            <a:ext cx="3718865" cy="130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4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7" y="133357"/>
            <a:ext cx="6710172" cy="147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286263"/>
            <a:ext cx="2609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28" y="1342116"/>
            <a:ext cx="2158365" cy="25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7" y="3800475"/>
            <a:ext cx="4236720" cy="2804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45" y="3829050"/>
            <a:ext cx="4261104" cy="267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65" y="1776814"/>
            <a:ext cx="2915869" cy="88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5079204" y="2602060"/>
            <a:ext cx="3921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OR:     </a:t>
            </a:r>
            <a:r>
              <a:rPr lang="en-US" dirty="0" smtClean="0"/>
              <a:t>HT	 	61%	(4 </a:t>
            </a:r>
            <a:r>
              <a:rPr lang="en-US" dirty="0" err="1" smtClean="0"/>
              <a:t>pCR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    Chemo	63%	(7 </a:t>
            </a:r>
            <a:r>
              <a:rPr lang="en-US" dirty="0" err="1" smtClean="0"/>
              <a:t>pCR</a:t>
            </a:r>
            <a:r>
              <a:rPr lang="en-US" dirty="0" smtClean="0"/>
              <a:t>)</a:t>
            </a:r>
          </a:p>
          <a:p>
            <a:r>
              <a:rPr lang="en-US" dirty="0" smtClean="0"/>
              <a:t>		p </a:t>
            </a:r>
            <a:r>
              <a:rPr lang="en-US" dirty="0"/>
              <a:t>&gt;</a:t>
            </a:r>
            <a:r>
              <a:rPr lang="en-US" dirty="0" smtClean="0"/>
              <a:t> 0.5</a:t>
            </a:r>
            <a:endParaRPr lang="es-ES_tradnl" dirty="0"/>
          </a:p>
        </p:txBody>
      </p:sp>
      <p:sp>
        <p:nvSpPr>
          <p:cNvPr id="10" name="Rettangolo 9"/>
          <p:cNvSpPr/>
          <p:nvPr/>
        </p:nvSpPr>
        <p:spPr>
          <a:xfrm>
            <a:off x="81382" y="2602060"/>
            <a:ext cx="47221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/>
              <a:t>239 patients</a:t>
            </a:r>
            <a:r>
              <a:rPr lang="es-ES_tradnl" dirty="0" smtClean="0"/>
              <a:t>:     </a:t>
            </a:r>
          </a:p>
          <a:p>
            <a:r>
              <a:rPr lang="es-ES_tradnl" dirty="0"/>
              <a:t>	</a:t>
            </a:r>
            <a:r>
              <a:rPr lang="es-ES_tradnl" dirty="0" smtClean="0"/>
              <a:t>121 HT  (61 ANA; 60 EXE) for 3 months</a:t>
            </a:r>
          </a:p>
          <a:p>
            <a:r>
              <a:rPr lang="it-IT" dirty="0"/>
              <a:t>	</a:t>
            </a:r>
            <a:r>
              <a:rPr lang="it-IT" dirty="0" smtClean="0"/>
              <a:t>118 4 </a:t>
            </a:r>
            <a:r>
              <a:rPr lang="it-IT" dirty="0" err="1" smtClean="0"/>
              <a:t>Anthracyclin</a:t>
            </a: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 12 PTX w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829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7" y="2852745"/>
            <a:ext cx="2494483" cy="23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136533"/>
            <a:ext cx="6691274" cy="179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00" y="89728"/>
            <a:ext cx="2657100" cy="59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" y="3028949"/>
            <a:ext cx="8688844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898229" y="2097235"/>
            <a:ext cx="4131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OR:    </a:t>
            </a:r>
            <a:r>
              <a:rPr lang="en-US" dirty="0" err="1" smtClean="0"/>
              <a:t>exemestane</a:t>
            </a:r>
            <a:r>
              <a:rPr lang="en-US" dirty="0" smtClean="0"/>
              <a:t> 	48%	(no </a:t>
            </a:r>
            <a:r>
              <a:rPr lang="en-US" dirty="0" err="1" smtClean="0"/>
              <a:t>pCR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   chemo	66%	(1 </a:t>
            </a:r>
            <a:r>
              <a:rPr lang="en-US" dirty="0" err="1" smtClean="0"/>
              <a:t>pCR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                  p </a:t>
            </a:r>
            <a:r>
              <a:rPr lang="en-US" dirty="0"/>
              <a:t>= </a:t>
            </a:r>
            <a:r>
              <a:rPr lang="en-US" dirty="0" smtClean="0"/>
              <a:t>0.075</a:t>
            </a:r>
            <a:endParaRPr lang="es-ES_tradnl" dirty="0"/>
          </a:p>
        </p:txBody>
      </p:sp>
      <p:sp>
        <p:nvSpPr>
          <p:cNvPr id="5" name="Rettangolo 4"/>
          <p:cNvSpPr/>
          <p:nvPr/>
        </p:nvSpPr>
        <p:spPr>
          <a:xfrm>
            <a:off x="81382" y="2097235"/>
            <a:ext cx="4464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/>
              <a:t>97 </a:t>
            </a:r>
            <a:r>
              <a:rPr lang="es-ES_tradnl" b="1" dirty="0" smtClean="0"/>
              <a:t>patients</a:t>
            </a:r>
            <a:r>
              <a:rPr lang="es-ES_tradnl" dirty="0" smtClean="0"/>
              <a:t>:      47    exemestane </a:t>
            </a:r>
            <a:r>
              <a:rPr lang="es-ES_tradnl" dirty="0"/>
              <a:t>for </a:t>
            </a:r>
            <a:r>
              <a:rPr lang="es-ES_tradnl" dirty="0" smtClean="0"/>
              <a:t>6 months</a:t>
            </a:r>
          </a:p>
          <a:p>
            <a:r>
              <a:rPr lang="it-IT" dirty="0"/>
              <a:t>	 </a:t>
            </a:r>
            <a:r>
              <a:rPr lang="it-IT" dirty="0" smtClean="0"/>
              <a:t>         48     4 EC </a:t>
            </a:r>
            <a:r>
              <a:rPr lang="it-IT" dirty="0" smtClean="0">
                <a:sym typeface="Wingdings" panose="05000000000000000000" pitchFamily="2" charset="2"/>
              </a:rPr>
              <a:t> 4 DTX</a:t>
            </a:r>
            <a:endParaRPr lang="es-ES_tradnl" dirty="0"/>
          </a:p>
        </p:txBody>
      </p:sp>
      <p:sp>
        <p:nvSpPr>
          <p:cNvPr id="8" name="Rettangolo 7"/>
          <p:cNvSpPr/>
          <p:nvPr/>
        </p:nvSpPr>
        <p:spPr>
          <a:xfrm>
            <a:off x="8383203" y="3438526"/>
            <a:ext cx="509856" cy="25908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ttangolo 8"/>
          <p:cNvSpPr/>
          <p:nvPr/>
        </p:nvSpPr>
        <p:spPr>
          <a:xfrm>
            <a:off x="8402253" y="6477001"/>
            <a:ext cx="509856" cy="25908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971550" y="2124075"/>
            <a:ext cx="6567488" cy="3281363"/>
            <a:chOff x="690563" y="2481263"/>
            <a:chExt cx="7762875" cy="35909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3" y="2481263"/>
              <a:ext cx="7762875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" y="3681413"/>
              <a:ext cx="7734300" cy="239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9" y="496912"/>
            <a:ext cx="5646572" cy="134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525"/>
            <a:ext cx="4564685" cy="48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429375" y="3448050"/>
            <a:ext cx="419100" cy="1743075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8" y="1911350"/>
            <a:ext cx="81280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399955" y="1906002"/>
            <a:ext cx="9653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luminal </a:t>
            </a:r>
            <a:r>
              <a:rPr lang="en-US" sz="1600" dirty="0" smtClean="0"/>
              <a:t>A</a:t>
            </a:r>
            <a:endParaRPr lang="es-ES_tradnl" sz="1600" dirty="0"/>
          </a:p>
        </p:txBody>
      </p:sp>
      <p:sp>
        <p:nvSpPr>
          <p:cNvPr id="4" name="Rettangolo 3"/>
          <p:cNvSpPr/>
          <p:nvPr/>
        </p:nvSpPr>
        <p:spPr>
          <a:xfrm>
            <a:off x="3912343" y="1906002"/>
            <a:ext cx="1731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luminal </a:t>
            </a:r>
            <a:r>
              <a:rPr lang="en-US" sz="1600" dirty="0" smtClean="0"/>
              <a:t>B/HER2-</a:t>
            </a:r>
            <a:endParaRPr lang="es-ES_tradnl" sz="1600" dirty="0"/>
          </a:p>
        </p:txBody>
      </p:sp>
      <p:sp>
        <p:nvSpPr>
          <p:cNvPr id="6" name="Rettangolo 5"/>
          <p:cNvSpPr/>
          <p:nvPr/>
        </p:nvSpPr>
        <p:spPr>
          <a:xfrm>
            <a:off x="6599677" y="1906002"/>
            <a:ext cx="1731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luminal </a:t>
            </a:r>
            <a:r>
              <a:rPr lang="en-US" sz="1600" dirty="0" smtClean="0"/>
              <a:t>B/HER2+</a:t>
            </a:r>
            <a:endParaRPr lang="es-ES_tradnl" sz="1600" dirty="0"/>
          </a:p>
        </p:txBody>
      </p:sp>
      <p:sp>
        <p:nvSpPr>
          <p:cNvPr id="5" name="Rettangolo 4"/>
          <p:cNvSpPr/>
          <p:nvPr/>
        </p:nvSpPr>
        <p:spPr>
          <a:xfrm>
            <a:off x="1399955" y="4459898"/>
            <a:ext cx="1202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HER2-positive</a:t>
            </a:r>
            <a:endParaRPr lang="es-ES_tradnl" sz="1400" dirty="0"/>
          </a:p>
        </p:txBody>
      </p:sp>
      <p:sp>
        <p:nvSpPr>
          <p:cNvPr id="8" name="Rettangolo 7"/>
          <p:cNvSpPr/>
          <p:nvPr/>
        </p:nvSpPr>
        <p:spPr>
          <a:xfrm>
            <a:off x="4071819" y="4459898"/>
            <a:ext cx="1255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Triple negative</a:t>
            </a:r>
            <a:endParaRPr lang="es-ES_tradnl" sz="1400" dirty="0"/>
          </a:p>
        </p:txBody>
      </p:sp>
      <p:sp>
        <p:nvSpPr>
          <p:cNvPr id="7" name="Rettangolo 6"/>
          <p:cNvSpPr/>
          <p:nvPr/>
        </p:nvSpPr>
        <p:spPr>
          <a:xfrm>
            <a:off x="6666825" y="4459898"/>
            <a:ext cx="2002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DFS </a:t>
            </a:r>
            <a:r>
              <a:rPr lang="en-US" sz="1400" dirty="0"/>
              <a:t>in </a:t>
            </a:r>
            <a:r>
              <a:rPr lang="en-US" sz="1400" dirty="0" smtClean="0"/>
              <a:t>patients with </a:t>
            </a:r>
            <a:r>
              <a:rPr lang="en-US" sz="1400" dirty="0" err="1" smtClean="0"/>
              <a:t>pCR</a:t>
            </a:r>
            <a:r>
              <a:rPr lang="en-US" sz="1400" dirty="0" smtClean="0"/>
              <a:t> </a:t>
            </a:r>
            <a:endParaRPr lang="es-ES_tradnl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9" y="496912"/>
            <a:ext cx="5646572" cy="134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525"/>
            <a:ext cx="4564685" cy="48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76323" y="348252"/>
            <a:ext cx="7172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s-ES_tradnl" sz="2800" b="1" u="sng" dirty="0">
                <a:ea typeface="ＭＳ Ｐゴシック" pitchFamily="1" charset="-128"/>
              </a:rPr>
              <a:t>Neoadjuvant </a:t>
            </a:r>
            <a:r>
              <a:rPr lang="en-US" altLang="es-ES_tradnl" sz="2800" b="1" u="sng" dirty="0" smtClean="0">
                <a:ea typeface="ＭＳ Ｐゴシック" pitchFamily="1" charset="-128"/>
              </a:rPr>
              <a:t>Systemic Therapy of </a:t>
            </a:r>
            <a:r>
              <a:rPr lang="en-US" altLang="es-ES_tradnl" sz="2800" b="1" u="sng" dirty="0">
                <a:ea typeface="ＭＳ Ｐゴシック" pitchFamily="1" charset="-128"/>
              </a:rPr>
              <a:t>Primary </a:t>
            </a:r>
            <a:r>
              <a:rPr lang="en-US" altLang="es-ES_tradnl" sz="2800" b="1" u="sng" dirty="0" smtClean="0">
                <a:ea typeface="ＭＳ Ｐゴシック" pitchFamily="1" charset="-128"/>
              </a:rPr>
              <a:t>BC</a:t>
            </a:r>
            <a:endParaRPr lang="en-US" altLang="es-ES_tradnl" sz="2800" b="1" u="sng" dirty="0">
              <a:ea typeface="ＭＳ Ｐゴシック" pitchFamily="1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0500" y="1286055"/>
            <a:ext cx="676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For </a:t>
            </a:r>
            <a:r>
              <a:rPr lang="it-IT" sz="2400" b="1" dirty="0" err="1" smtClean="0"/>
              <a:t>all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patients</a:t>
            </a:r>
            <a:r>
              <a:rPr lang="it-IT" sz="2400" b="1" dirty="0" smtClean="0"/>
              <a:t> with </a:t>
            </a:r>
            <a:r>
              <a:rPr lang="it-IT" sz="2400" b="1" dirty="0" err="1" smtClean="0"/>
              <a:t>locally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advanced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breast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cancer</a:t>
            </a:r>
            <a:endParaRPr lang="es-ES_tradnl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1076323" y="3774054"/>
            <a:ext cx="7391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 startAt="2"/>
            </a:pPr>
            <a:r>
              <a:rPr lang="en-US" sz="2400" b="1" dirty="0" smtClean="0">
                <a:solidFill>
                  <a:prstClr val="black"/>
                </a:solidFill>
              </a:rPr>
              <a:t> Operable</a:t>
            </a:r>
            <a:r>
              <a:rPr lang="en-US" sz="2400" b="1" dirty="0">
                <a:solidFill>
                  <a:prstClr val="black"/>
                </a:solidFill>
              </a:rPr>
              <a:t>, but require a mastectomy rather than 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       breast-conserving surgery to </a:t>
            </a:r>
            <a:r>
              <a:rPr lang="en-US" sz="2400" b="1" dirty="0">
                <a:solidFill>
                  <a:prstClr val="black"/>
                </a:solidFill>
              </a:rPr>
              <a:t>achieve ideal surgical 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       margins</a:t>
            </a:r>
            <a:endParaRPr lang="es-ES_tradnl" sz="2400" b="1" dirty="0"/>
          </a:p>
        </p:txBody>
      </p:sp>
      <p:sp>
        <p:nvSpPr>
          <p:cNvPr id="7" name="Rettangolo 6"/>
          <p:cNvSpPr/>
          <p:nvPr/>
        </p:nvSpPr>
        <p:spPr>
          <a:xfrm>
            <a:off x="1076323" y="2358609"/>
            <a:ext cx="7943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prstClr val="black"/>
                </a:solidFill>
              </a:rPr>
              <a:t>  Not operable. Surgical </a:t>
            </a:r>
            <a:r>
              <a:rPr lang="en-US" sz="2400" b="1" dirty="0">
                <a:solidFill>
                  <a:prstClr val="black"/>
                </a:solidFill>
              </a:rPr>
              <a:t>approach is unlikely to </a:t>
            </a:r>
            <a:r>
              <a:rPr lang="en-US" sz="2400" b="1" dirty="0" smtClean="0">
                <a:solidFill>
                  <a:prstClr val="black"/>
                </a:solidFill>
              </a:rPr>
              <a:t>be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       successful </a:t>
            </a:r>
            <a:r>
              <a:rPr lang="en-US" sz="2400" b="1" dirty="0">
                <a:solidFill>
                  <a:prstClr val="black"/>
                </a:solidFill>
              </a:rPr>
              <a:t>in removing </a:t>
            </a:r>
            <a:r>
              <a:rPr lang="en-US" sz="2400" b="1" dirty="0" smtClean="0">
                <a:solidFill>
                  <a:prstClr val="black"/>
                </a:solidFill>
              </a:rPr>
              <a:t>all existing disease</a:t>
            </a: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962025"/>
            <a:ext cx="84137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373187" y="191185"/>
            <a:ext cx="6397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Randomised</a:t>
            </a:r>
            <a:r>
              <a:rPr lang="en-US" sz="2000" b="1" dirty="0"/>
              <a:t> clinical trials comparing different endocrine agents in the neoadjuvant setting</a:t>
            </a:r>
            <a:endParaRPr lang="es-ES_tradnl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52825" y="6012448"/>
            <a:ext cx="221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AI </a:t>
            </a:r>
            <a:r>
              <a:rPr lang="it-IT" sz="2000" b="1" dirty="0" err="1" smtClean="0">
                <a:solidFill>
                  <a:srgbClr val="FF0000"/>
                </a:solidFill>
              </a:rPr>
              <a:t>better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than</a:t>
            </a:r>
            <a:r>
              <a:rPr lang="it-IT" sz="2000" b="1" dirty="0" smtClean="0">
                <a:solidFill>
                  <a:srgbClr val="FF0000"/>
                </a:solidFill>
              </a:rPr>
              <a:t> TAM</a:t>
            </a:r>
            <a:endParaRPr lang="es-ES_tradnl" sz="2000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950206" y="3895745"/>
            <a:ext cx="552960" cy="40005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ttangolo 5"/>
          <p:cNvSpPr/>
          <p:nvPr/>
        </p:nvSpPr>
        <p:spPr>
          <a:xfrm>
            <a:off x="3825880" y="3895745"/>
            <a:ext cx="803269" cy="40005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24" y="104775"/>
            <a:ext cx="3499637" cy="7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4" y="28575"/>
            <a:ext cx="4901870" cy="188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6" y="2089150"/>
            <a:ext cx="5714993" cy="40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686170" y="5043487"/>
            <a:ext cx="3664934" cy="300038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7959" y="5684036"/>
            <a:ext cx="878839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Book Antiqua" panose="02040602050305030304" pitchFamily="18" charset="0"/>
              </a:rPr>
              <a:t>Extended </a:t>
            </a:r>
            <a:r>
              <a:rPr lang="en-US" sz="1600" b="1" dirty="0" err="1">
                <a:latin typeface="Book Antiqua" panose="02040602050305030304" pitchFamily="18" charset="0"/>
              </a:rPr>
              <a:t>letrozole</a:t>
            </a:r>
            <a:r>
              <a:rPr lang="en-US" sz="1600" b="1" dirty="0">
                <a:latin typeface="Book Antiqua" panose="02040602050305030304" pitchFamily="18" charset="0"/>
              </a:rPr>
              <a:t> </a:t>
            </a:r>
            <a:r>
              <a:rPr lang="en-US" sz="1600" b="1" dirty="0" smtClean="0">
                <a:latin typeface="Book Antiqua" panose="02040602050305030304" pitchFamily="18" charset="0"/>
              </a:rPr>
              <a:t>more than 4 months (</a:t>
            </a:r>
            <a:r>
              <a:rPr lang="en-US" sz="1600" b="1" dirty="0">
                <a:latin typeface="Book Antiqua" panose="02040602050305030304" pitchFamily="18" charset="0"/>
              </a:rPr>
              <a:t>7.5 </a:t>
            </a:r>
            <a:r>
              <a:rPr lang="en-US" sz="1600" b="1" dirty="0" smtClean="0">
                <a:latin typeface="Book Antiqua" panose="02040602050305030304" pitchFamily="18" charset="0"/>
              </a:rPr>
              <a:t>months) is </a:t>
            </a:r>
            <a:r>
              <a:rPr lang="en-US" sz="1600" b="1" dirty="0">
                <a:latin typeface="Book Antiqua" panose="02040602050305030304" pitchFamily="18" charset="0"/>
              </a:rPr>
              <a:t>optimal to achieve maximum reduction in tumor volume sufficient for BCS</a:t>
            </a:r>
            <a:endParaRPr lang="es-ES_tradnl" sz="1600" b="1" dirty="0"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9" y="260362"/>
            <a:ext cx="5399608" cy="204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676995" y="1657562"/>
            <a:ext cx="299075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_tradnl" b="1" dirty="0" smtClean="0"/>
              <a:t>139 patients</a:t>
            </a:r>
            <a:r>
              <a:rPr lang="it-IT" dirty="0"/>
              <a:t> </a:t>
            </a:r>
            <a:r>
              <a:rPr lang="it-IT" dirty="0" err="1" smtClean="0"/>
              <a:t>treated</a:t>
            </a:r>
            <a:r>
              <a:rPr lang="it-IT" dirty="0" smtClean="0"/>
              <a:t> with</a:t>
            </a:r>
          </a:p>
          <a:p>
            <a:pPr algn="ctr"/>
            <a:r>
              <a:rPr lang="it-IT" dirty="0" smtClean="0"/>
              <a:t> </a:t>
            </a:r>
            <a:r>
              <a:rPr lang="it-IT" dirty="0" err="1" smtClean="0"/>
              <a:t>letrozolo</a:t>
            </a:r>
            <a:r>
              <a:rPr lang="it-IT" dirty="0" smtClean="0"/>
              <a:t> </a:t>
            </a:r>
            <a:r>
              <a:rPr lang="it-IT" dirty="0" err="1" smtClean="0"/>
              <a:t>until</a:t>
            </a:r>
            <a:r>
              <a:rPr lang="it-IT" dirty="0" smtClean="0"/>
              <a:t> </a:t>
            </a:r>
            <a:r>
              <a:rPr lang="es-ES_tradnl" dirty="0" smtClean="0"/>
              <a:t>eligible for</a:t>
            </a:r>
            <a:r>
              <a:rPr lang="it-IT" dirty="0" smtClean="0"/>
              <a:t> BCS</a:t>
            </a:r>
            <a:endParaRPr lang="es-ES_trad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63" y="2427781"/>
            <a:ext cx="4206545" cy="305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9" y="2591307"/>
            <a:ext cx="4251655" cy="289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721281" y="6391215"/>
            <a:ext cx="3276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FF0000"/>
                </a:solidFill>
              </a:rPr>
              <a:t>Optimal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duration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>
                <a:solidFill>
                  <a:srgbClr val="FF0000"/>
                </a:solidFill>
              </a:rPr>
              <a:t>4</a:t>
            </a:r>
            <a:r>
              <a:rPr lang="it-IT" sz="2000" b="1" dirty="0" smtClean="0">
                <a:solidFill>
                  <a:srgbClr val="FF0000"/>
                </a:solidFill>
              </a:rPr>
              <a:t>-8 </a:t>
            </a:r>
            <a:r>
              <a:rPr lang="it-IT" sz="2000" b="1" dirty="0" err="1" smtClean="0">
                <a:solidFill>
                  <a:srgbClr val="FF0000"/>
                </a:solidFill>
              </a:rPr>
              <a:t>months</a:t>
            </a:r>
            <a:endParaRPr lang="it-IT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5125"/>
            <a:ext cx="61087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87350" y="2295347"/>
            <a:ext cx="554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Median duration </a:t>
            </a:r>
            <a:r>
              <a:rPr lang="es-ES_tradnl" dirty="0"/>
              <a:t>of </a:t>
            </a:r>
            <a:r>
              <a:rPr lang="es-ES_tradnl" dirty="0" smtClean="0"/>
              <a:t>NET</a:t>
            </a:r>
            <a:r>
              <a:rPr lang="en-US" dirty="0" smtClean="0"/>
              <a:t>: </a:t>
            </a:r>
            <a:r>
              <a:rPr lang="en-US" b="1" dirty="0" smtClean="0"/>
              <a:t>6 months </a:t>
            </a:r>
            <a:r>
              <a:rPr lang="en-US" dirty="0" smtClean="0"/>
              <a:t>(85% pts  &gt;5 months)</a:t>
            </a:r>
            <a:endParaRPr lang="es-ES_tradnl" dirty="0"/>
          </a:p>
        </p:txBody>
      </p:sp>
      <p:sp>
        <p:nvSpPr>
          <p:cNvPr id="4" name="Rettangolo 3"/>
          <p:cNvSpPr/>
          <p:nvPr/>
        </p:nvSpPr>
        <p:spPr>
          <a:xfrm>
            <a:off x="539750" y="2715995"/>
            <a:ext cx="119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OR: 85%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92653" y="2715995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BCS: 84%</a:t>
            </a:r>
            <a:endParaRPr lang="es-ES_tradnl" dirty="0"/>
          </a:p>
        </p:txBody>
      </p:sp>
      <p:sp>
        <p:nvSpPr>
          <p:cNvPr id="6" name="Rettangolo 5"/>
          <p:cNvSpPr/>
          <p:nvPr/>
        </p:nvSpPr>
        <p:spPr>
          <a:xfrm>
            <a:off x="4359578" y="2715995"/>
            <a:ext cx="1602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pCR</a:t>
            </a:r>
            <a:r>
              <a:rPr lang="it-IT" dirty="0" smtClean="0"/>
              <a:t>: 2 </a:t>
            </a:r>
            <a:r>
              <a:rPr lang="it-IT" dirty="0" err="1" smtClean="0"/>
              <a:t>patients</a:t>
            </a:r>
            <a:endParaRPr lang="es-ES_tradnl" dirty="0"/>
          </a:p>
        </p:txBody>
      </p:sp>
      <p:sp>
        <p:nvSpPr>
          <p:cNvPr id="5" name="Rettangolo 4"/>
          <p:cNvSpPr/>
          <p:nvPr/>
        </p:nvSpPr>
        <p:spPr>
          <a:xfrm>
            <a:off x="6521753" y="1357700"/>
            <a:ext cx="196502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_tradnl" sz="1600" b="1" dirty="0" smtClean="0"/>
              <a:t>144 </a:t>
            </a:r>
            <a:r>
              <a:rPr lang="en-US" sz="1600" b="1" dirty="0" smtClean="0"/>
              <a:t>postmenopausal </a:t>
            </a:r>
            <a:r>
              <a:rPr lang="en-US" sz="1600" b="1" dirty="0"/>
              <a:t>patients inoperable with </a:t>
            </a:r>
            <a:r>
              <a:rPr lang="es-ES_tradnl" sz="1600" b="1" dirty="0" smtClean="0"/>
              <a:t>BCS</a:t>
            </a:r>
            <a:endParaRPr lang="es-ES_tradnl" sz="1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227841"/>
            <a:ext cx="4194048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18" y="3276609"/>
            <a:ext cx="4230624" cy="31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6441" y="247650"/>
            <a:ext cx="8603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What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is</a:t>
            </a:r>
            <a:r>
              <a:rPr lang="it-IT" sz="2400" b="1" dirty="0" smtClean="0">
                <a:solidFill>
                  <a:srgbClr val="FF0000"/>
                </a:solidFill>
              </a:rPr>
              <a:t> the best </a:t>
            </a:r>
            <a:r>
              <a:rPr lang="it-IT" sz="2400" b="1" dirty="0" err="1" smtClean="0">
                <a:solidFill>
                  <a:srgbClr val="FF0000"/>
                </a:solidFill>
              </a:rPr>
              <a:t>neoadjunt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therapy</a:t>
            </a:r>
            <a:r>
              <a:rPr lang="it-IT" sz="2400" b="1" dirty="0" smtClean="0">
                <a:solidFill>
                  <a:srgbClr val="FF0000"/>
                </a:solidFill>
              </a:rPr>
              <a:t> for </a:t>
            </a:r>
            <a:r>
              <a:rPr lang="it-IT" sz="2400" b="1" u="sng" dirty="0">
                <a:solidFill>
                  <a:srgbClr val="FF0000"/>
                </a:solidFill>
              </a:rPr>
              <a:t>HR+/HER2- </a:t>
            </a:r>
            <a:r>
              <a:rPr lang="it-IT" sz="2400" b="1" u="sng" dirty="0" err="1">
                <a:solidFill>
                  <a:srgbClr val="FF0000"/>
                </a:solidFill>
              </a:rPr>
              <a:t>breast</a:t>
            </a:r>
            <a:r>
              <a:rPr lang="it-IT" sz="2400" b="1" u="sng" dirty="0">
                <a:solidFill>
                  <a:srgbClr val="FF0000"/>
                </a:solidFill>
              </a:rPr>
              <a:t> </a:t>
            </a:r>
            <a:r>
              <a:rPr lang="it-IT" sz="2400" b="1" u="sng" dirty="0" err="1" smtClean="0">
                <a:solidFill>
                  <a:srgbClr val="FF0000"/>
                </a:solidFill>
              </a:rPr>
              <a:t>cancer</a:t>
            </a:r>
            <a:r>
              <a:rPr lang="it-IT" sz="2400" b="1" dirty="0">
                <a:solidFill>
                  <a:srgbClr val="FF0000"/>
                </a:solidFill>
              </a:rPr>
              <a:t> ?</a:t>
            </a:r>
            <a:endParaRPr lang="es-ES_tradnl" sz="24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6961" y="1478027"/>
            <a:ext cx="8182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b="1" dirty="0" err="1" smtClean="0"/>
              <a:t>Marginal</a:t>
            </a:r>
            <a:r>
              <a:rPr lang="it-IT" sz="2000" dirty="0" smtClean="0"/>
              <a:t> benefit  from the </a:t>
            </a:r>
            <a:r>
              <a:rPr lang="it-IT" sz="2000" dirty="0" err="1" smtClean="0"/>
              <a:t>addition</a:t>
            </a:r>
            <a:r>
              <a:rPr lang="it-IT" sz="2000" dirty="0" smtClean="0"/>
              <a:t> of </a:t>
            </a:r>
            <a:r>
              <a:rPr lang="it-IT" sz="2000" dirty="0" err="1" smtClean="0"/>
              <a:t>chemotherapy</a:t>
            </a:r>
            <a:r>
              <a:rPr lang="it-IT" sz="2000" dirty="0" smtClean="0"/>
              <a:t> to endocrine  </a:t>
            </a:r>
          </a:p>
          <a:p>
            <a:r>
              <a:rPr lang="it-IT" sz="2000" dirty="0"/>
              <a:t> </a:t>
            </a:r>
            <a:r>
              <a:rPr lang="it-IT" sz="2000" dirty="0" smtClean="0"/>
              <a:t>     </a:t>
            </a:r>
            <a:r>
              <a:rPr lang="it-IT" sz="2000" dirty="0" err="1" smtClean="0"/>
              <a:t>therapy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adjuvant</a:t>
            </a:r>
            <a:r>
              <a:rPr lang="it-IT" sz="2000" dirty="0" smtClean="0"/>
              <a:t> </a:t>
            </a:r>
            <a:r>
              <a:rPr lang="it-IT" sz="2000" dirty="0" err="1" smtClean="0"/>
              <a:t>setting</a:t>
            </a:r>
            <a:endParaRPr lang="it-IT" sz="20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656960" y="2819965"/>
            <a:ext cx="5159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-    </a:t>
            </a:r>
            <a:r>
              <a:rPr lang="it-IT" sz="2000" b="1" dirty="0" err="1" smtClean="0"/>
              <a:t>Low</a:t>
            </a:r>
            <a:r>
              <a:rPr lang="it-IT" sz="2000" dirty="0" smtClean="0"/>
              <a:t> </a:t>
            </a:r>
            <a:r>
              <a:rPr lang="it-IT" sz="2000" dirty="0" err="1" smtClean="0"/>
              <a:t>rates</a:t>
            </a:r>
            <a:r>
              <a:rPr lang="it-IT" sz="2000" dirty="0" smtClean="0"/>
              <a:t> of </a:t>
            </a:r>
            <a:r>
              <a:rPr lang="it-IT" sz="2000" dirty="0" err="1"/>
              <a:t>pCR</a:t>
            </a:r>
            <a:r>
              <a:rPr lang="it-IT" sz="2000" dirty="0"/>
              <a:t> </a:t>
            </a:r>
            <a:r>
              <a:rPr lang="it-IT" sz="2000" dirty="0" err="1" smtClean="0"/>
              <a:t>obtained</a:t>
            </a:r>
            <a:r>
              <a:rPr lang="it-IT" sz="2000" dirty="0" smtClean="0"/>
              <a:t> by </a:t>
            </a:r>
            <a:r>
              <a:rPr lang="it-IT" sz="2000" dirty="0" err="1" smtClean="0"/>
              <a:t>chemotherapy</a:t>
            </a:r>
            <a:endParaRPr lang="it-IT" sz="20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656960" y="3349302"/>
            <a:ext cx="6216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-    </a:t>
            </a:r>
            <a:r>
              <a:rPr lang="it-IT" sz="2000" b="1" dirty="0" smtClean="0"/>
              <a:t>No</a:t>
            </a:r>
            <a:r>
              <a:rPr lang="it-IT" sz="2000" dirty="0" smtClean="0"/>
              <a:t> </a:t>
            </a:r>
            <a:r>
              <a:rPr lang="it-IT" sz="2000" dirty="0" err="1" smtClean="0"/>
              <a:t>prognostic</a:t>
            </a:r>
            <a:r>
              <a:rPr lang="it-IT" sz="2000" dirty="0" smtClean="0"/>
              <a:t> </a:t>
            </a:r>
            <a:r>
              <a:rPr lang="it-IT" sz="2000" dirty="0" err="1" smtClean="0"/>
              <a:t>implications</a:t>
            </a:r>
            <a:r>
              <a:rPr lang="it-IT" sz="2000" dirty="0" smtClean="0"/>
              <a:t> of </a:t>
            </a:r>
            <a:r>
              <a:rPr lang="it-IT" sz="2000" dirty="0" err="1" smtClean="0"/>
              <a:t>residual</a:t>
            </a:r>
            <a:r>
              <a:rPr lang="it-IT" sz="2000" dirty="0" smtClean="0"/>
              <a:t> </a:t>
            </a:r>
            <a:r>
              <a:rPr lang="it-IT" sz="2000" dirty="0" err="1" smtClean="0"/>
              <a:t>disease</a:t>
            </a:r>
            <a:r>
              <a:rPr lang="it-IT" sz="2000" dirty="0" smtClean="0"/>
              <a:t> (no </a:t>
            </a:r>
            <a:r>
              <a:rPr lang="it-IT" sz="2000" dirty="0" err="1" smtClean="0"/>
              <a:t>pCR</a:t>
            </a:r>
            <a:r>
              <a:rPr lang="it-IT" sz="2000" dirty="0" smtClean="0"/>
              <a:t>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6891" y="4171949"/>
            <a:ext cx="7697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 err="1" smtClean="0">
                <a:solidFill>
                  <a:srgbClr val="FF0000"/>
                </a:solidFill>
              </a:rPr>
              <a:t>If</a:t>
            </a:r>
            <a:r>
              <a:rPr lang="it-IT" sz="2400" b="1" u="sng" dirty="0" smtClean="0">
                <a:solidFill>
                  <a:srgbClr val="FF0000"/>
                </a:solidFill>
              </a:rPr>
              <a:t> the </a:t>
            </a:r>
            <a:r>
              <a:rPr lang="it-IT" sz="2400" b="1" u="sng" dirty="0" err="1" smtClean="0">
                <a:solidFill>
                  <a:srgbClr val="FF0000"/>
                </a:solidFill>
              </a:rPr>
              <a:t>choice</a:t>
            </a:r>
            <a:r>
              <a:rPr lang="it-IT" sz="2400" b="1" u="sng" dirty="0" smtClean="0">
                <a:solidFill>
                  <a:srgbClr val="FF0000"/>
                </a:solidFill>
              </a:rPr>
              <a:t> </a:t>
            </a:r>
            <a:r>
              <a:rPr lang="it-IT" sz="2400" b="1" u="sng" dirty="0" err="1" smtClean="0">
                <a:solidFill>
                  <a:srgbClr val="FF0000"/>
                </a:solidFill>
              </a:rPr>
              <a:t>is</a:t>
            </a:r>
            <a:r>
              <a:rPr lang="it-IT" sz="2400" b="1" u="sng" dirty="0" smtClean="0">
                <a:solidFill>
                  <a:srgbClr val="FF0000"/>
                </a:solidFill>
              </a:rPr>
              <a:t> endocrine </a:t>
            </a:r>
            <a:r>
              <a:rPr lang="it-IT" sz="2400" b="1" u="sng" dirty="0" err="1" smtClean="0">
                <a:solidFill>
                  <a:srgbClr val="FF0000"/>
                </a:solidFill>
              </a:rPr>
              <a:t>therapy</a:t>
            </a:r>
            <a:r>
              <a:rPr lang="it-IT" sz="2400" b="1" dirty="0" smtClean="0">
                <a:solidFill>
                  <a:srgbClr val="FF0000"/>
                </a:solidFill>
              </a:rPr>
              <a:t>: </a:t>
            </a:r>
            <a:r>
              <a:rPr lang="it-IT" sz="2400" b="1" dirty="0" err="1">
                <a:solidFill>
                  <a:srgbClr val="FF0000"/>
                </a:solidFill>
              </a:rPr>
              <a:t>W</a:t>
            </a:r>
            <a:r>
              <a:rPr lang="it-IT" sz="2400" b="1" dirty="0" err="1" smtClean="0">
                <a:solidFill>
                  <a:srgbClr val="FF0000"/>
                </a:solidFill>
              </a:rPr>
              <a:t>hich</a:t>
            </a:r>
            <a:r>
              <a:rPr lang="it-IT" sz="2400" b="1" dirty="0" smtClean="0">
                <a:solidFill>
                  <a:srgbClr val="FF0000"/>
                </a:solidFill>
              </a:rPr>
              <a:t> agent? How long?</a:t>
            </a:r>
            <a:endParaRPr lang="es-ES_tradnl" sz="24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551549" y="5349210"/>
            <a:ext cx="2879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- AI </a:t>
            </a:r>
            <a:r>
              <a:rPr lang="it-IT" sz="2000" b="1" dirty="0" err="1" smtClean="0"/>
              <a:t>better</a:t>
            </a:r>
            <a:r>
              <a:rPr lang="it-IT" sz="2000" dirty="0" smtClean="0"/>
              <a:t> </a:t>
            </a:r>
            <a:r>
              <a:rPr lang="it-IT" sz="2000" dirty="0" err="1" smtClean="0"/>
              <a:t>than</a:t>
            </a:r>
            <a:r>
              <a:rPr lang="it-IT" sz="2000" dirty="0" smtClean="0"/>
              <a:t> </a:t>
            </a:r>
            <a:r>
              <a:rPr lang="it-IT" sz="2000" dirty="0" err="1" smtClean="0"/>
              <a:t>tamoxifen</a:t>
            </a:r>
            <a:endParaRPr lang="it-IT" sz="2000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1551549" y="5749320"/>
            <a:ext cx="3422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- </a:t>
            </a:r>
            <a:r>
              <a:rPr lang="it-IT" sz="2000" dirty="0" err="1" smtClean="0"/>
              <a:t>Optimal</a:t>
            </a:r>
            <a:r>
              <a:rPr lang="it-IT" sz="2000" dirty="0" smtClean="0"/>
              <a:t> </a:t>
            </a:r>
            <a:r>
              <a:rPr lang="it-IT" sz="2000" dirty="0" err="1" smtClean="0"/>
              <a:t>duration</a:t>
            </a:r>
            <a:r>
              <a:rPr lang="it-IT" sz="2000" dirty="0" smtClean="0"/>
              <a:t>: </a:t>
            </a:r>
            <a:r>
              <a:rPr lang="it-IT" sz="2000" b="1" dirty="0"/>
              <a:t>4</a:t>
            </a:r>
            <a:r>
              <a:rPr lang="it-IT" sz="2000" b="1" dirty="0" smtClean="0"/>
              <a:t>-8 </a:t>
            </a:r>
            <a:r>
              <a:rPr lang="it-IT" sz="2000" b="1" dirty="0" err="1" smtClean="0"/>
              <a:t>months</a:t>
            </a:r>
            <a:endParaRPr lang="it-IT" sz="2000" b="1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292558" y="863084"/>
            <a:ext cx="319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 smtClean="0"/>
              <a:t>Issues</a:t>
            </a:r>
            <a:r>
              <a:rPr lang="it-IT" sz="2400" b="1" i="1" dirty="0" smtClean="0"/>
              <a:t> to be </a:t>
            </a:r>
            <a:r>
              <a:rPr lang="it-IT" sz="2400" b="1" i="1" dirty="0" err="1" smtClean="0"/>
              <a:t>considered</a:t>
            </a:r>
            <a:r>
              <a:rPr lang="it-IT" sz="2400" b="1" i="1" dirty="0" smtClean="0"/>
              <a:t>:</a:t>
            </a:r>
            <a:endParaRPr lang="es-ES_tradnl" sz="2400" b="1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92558" y="4805064"/>
            <a:ext cx="355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Data from </a:t>
            </a:r>
            <a:r>
              <a:rPr lang="it-IT" sz="2400" b="1" i="1" dirty="0" err="1" smtClean="0"/>
              <a:t>clinical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studies</a:t>
            </a:r>
            <a:r>
              <a:rPr lang="it-IT" sz="2400" b="1" i="1" dirty="0" smtClean="0"/>
              <a:t> :</a:t>
            </a:r>
            <a:endParaRPr lang="es-ES_tradnl" sz="2400" b="1" i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56960" y="2334160"/>
            <a:ext cx="8132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-    </a:t>
            </a:r>
            <a:r>
              <a:rPr lang="it-IT" sz="2000" dirty="0" err="1" smtClean="0"/>
              <a:t>Neoadjuvant</a:t>
            </a:r>
            <a:r>
              <a:rPr lang="it-IT" sz="2000" dirty="0" smtClean="0"/>
              <a:t> </a:t>
            </a:r>
            <a:r>
              <a:rPr lang="it-IT" sz="2000" dirty="0" err="1" smtClean="0"/>
              <a:t>Chemo</a:t>
            </a:r>
            <a:r>
              <a:rPr lang="it-IT" sz="2000" dirty="0" smtClean="0"/>
              <a:t> </a:t>
            </a:r>
            <a:r>
              <a:rPr lang="it-IT" sz="2000" i="1" dirty="0" smtClean="0"/>
              <a:t>vs</a:t>
            </a:r>
            <a:r>
              <a:rPr lang="it-IT" sz="2000" dirty="0" smtClean="0"/>
              <a:t> endocrine </a:t>
            </a:r>
            <a:r>
              <a:rPr lang="it-IT" sz="2000" dirty="0" err="1" smtClean="0"/>
              <a:t>therapy</a:t>
            </a:r>
            <a:r>
              <a:rPr lang="it-IT" sz="2000" dirty="0" smtClean="0"/>
              <a:t>: </a:t>
            </a:r>
            <a:r>
              <a:rPr lang="it-IT" sz="2000" b="1" dirty="0" err="1" smtClean="0"/>
              <a:t>Comparable</a:t>
            </a:r>
            <a:r>
              <a:rPr lang="it-IT" sz="2000" dirty="0" smtClean="0"/>
              <a:t> OR and BCS </a:t>
            </a:r>
            <a:r>
              <a:rPr lang="it-IT" sz="2000" dirty="0" err="1" smtClean="0"/>
              <a:t>rates</a:t>
            </a: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31566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0" grpId="0"/>
      <p:bldP spid="3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81350" y="208746"/>
            <a:ext cx="2165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CONCLUSION</a:t>
            </a:r>
            <a:endParaRPr lang="es-ES_tradnl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364005" y="2094815"/>
            <a:ext cx="346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Luminal A</a:t>
            </a:r>
            <a:r>
              <a:rPr lang="it-IT" sz="2000" dirty="0" smtClean="0"/>
              <a:t>, stage </a:t>
            </a:r>
            <a:r>
              <a:rPr lang="it-IT" sz="2000" b="1" dirty="0"/>
              <a:t>c</a:t>
            </a:r>
            <a:r>
              <a:rPr lang="it-IT" sz="2000" b="1" dirty="0" smtClean="0"/>
              <a:t>T2-3, cN0</a:t>
            </a:r>
            <a:endParaRPr lang="es-ES_tradnl" sz="2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67025" y="2535793"/>
            <a:ext cx="337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Comparable</a:t>
            </a:r>
            <a:r>
              <a:rPr lang="it-IT" dirty="0" smtClean="0"/>
              <a:t> to </a:t>
            </a:r>
            <a:r>
              <a:rPr lang="it-IT" dirty="0" err="1" smtClean="0"/>
              <a:t>chemotherapy</a:t>
            </a:r>
            <a:r>
              <a:rPr lang="it-IT" dirty="0" smtClean="0"/>
              <a:t> for:</a:t>
            </a:r>
            <a:endParaRPr lang="es-ES_tradnl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71950" y="2879646"/>
            <a:ext cx="328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Cancer</a:t>
            </a:r>
            <a:r>
              <a:rPr lang="it-IT" dirty="0" smtClean="0"/>
              <a:t> </a:t>
            </a:r>
            <a:r>
              <a:rPr lang="it-IT" dirty="0" err="1" smtClean="0"/>
              <a:t>downstaging</a:t>
            </a:r>
            <a:r>
              <a:rPr lang="it-IT" dirty="0" smtClean="0"/>
              <a:t>: OR and BCS</a:t>
            </a:r>
            <a:endParaRPr lang="es-ES_tradnl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171950" y="3253980"/>
            <a:ext cx="332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Long-</a:t>
            </a:r>
            <a:r>
              <a:rPr lang="it-IT" dirty="0" err="1" smtClean="0"/>
              <a:t>term</a:t>
            </a:r>
            <a:r>
              <a:rPr lang="it-IT" dirty="0" smtClean="0"/>
              <a:t> </a:t>
            </a:r>
            <a:r>
              <a:rPr lang="it-IT" dirty="0" err="1" smtClean="0"/>
              <a:t>outcomes</a:t>
            </a:r>
            <a:r>
              <a:rPr lang="it-IT" dirty="0" smtClean="0"/>
              <a:t>: DFS and OS</a:t>
            </a:r>
            <a:endParaRPr lang="es-ES_tradnl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64005" y="4314140"/>
            <a:ext cx="6256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Luminal A</a:t>
            </a:r>
            <a:r>
              <a:rPr lang="it-IT" sz="2000" dirty="0" smtClean="0"/>
              <a:t>, stage </a:t>
            </a:r>
            <a:r>
              <a:rPr lang="it-IT" sz="2000" b="1" dirty="0"/>
              <a:t>c</a:t>
            </a:r>
            <a:r>
              <a:rPr lang="it-IT" sz="2000" b="1" dirty="0" smtClean="0"/>
              <a:t>T2-3, </a:t>
            </a:r>
            <a:r>
              <a:rPr lang="it-IT" sz="2000" b="1" dirty="0" smtClean="0"/>
              <a:t>cN1 </a:t>
            </a:r>
            <a:r>
              <a:rPr lang="it-IT" sz="2000" dirty="0" smtClean="0"/>
              <a:t>(</a:t>
            </a:r>
            <a:r>
              <a:rPr lang="it-IT" sz="2000" dirty="0" err="1" smtClean="0"/>
              <a:t>minimal</a:t>
            </a:r>
            <a:r>
              <a:rPr lang="it-IT" sz="2000" dirty="0" smtClean="0"/>
              <a:t> N </a:t>
            </a:r>
            <a:r>
              <a:rPr lang="it-IT" sz="2000" dirty="0" err="1" smtClean="0"/>
              <a:t>involvement</a:t>
            </a:r>
            <a:r>
              <a:rPr lang="it-IT" sz="2000" dirty="0" smtClean="0"/>
              <a:t>) </a:t>
            </a:r>
            <a:endParaRPr lang="es-ES_tradnl" sz="2000" b="1" dirty="0"/>
          </a:p>
        </p:txBody>
      </p:sp>
      <p:sp>
        <p:nvSpPr>
          <p:cNvPr id="5" name="Rettangolo 4"/>
          <p:cNvSpPr/>
          <p:nvPr/>
        </p:nvSpPr>
        <p:spPr>
          <a:xfrm>
            <a:off x="420905" y="809535"/>
            <a:ext cx="813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Neoadjuvant</a:t>
            </a:r>
            <a:r>
              <a:rPr lang="it-IT" sz="2000" dirty="0"/>
              <a:t> endocrine </a:t>
            </a:r>
            <a:r>
              <a:rPr lang="it-IT" sz="2000" dirty="0" err="1"/>
              <a:t>therapy</a:t>
            </a:r>
            <a:r>
              <a:rPr lang="it-IT" sz="2000" dirty="0"/>
              <a:t> </a:t>
            </a:r>
            <a:r>
              <a:rPr lang="it-IT" sz="2000" dirty="0" smtClean="0"/>
              <a:t>in </a:t>
            </a:r>
            <a:r>
              <a:rPr lang="it-IT" sz="2000" dirty="0"/>
              <a:t>post-</a:t>
            </a:r>
            <a:r>
              <a:rPr lang="it-IT" sz="2000" dirty="0" err="1"/>
              <a:t>menopausal</a:t>
            </a:r>
            <a:r>
              <a:rPr lang="it-IT" sz="2000" dirty="0"/>
              <a:t> </a:t>
            </a:r>
            <a:r>
              <a:rPr lang="it-IT" sz="2000" dirty="0" err="1" smtClean="0"/>
              <a:t>women</a:t>
            </a:r>
            <a:r>
              <a:rPr lang="it-IT" sz="2000" dirty="0" smtClean="0"/>
              <a:t> with </a:t>
            </a:r>
            <a:r>
              <a:rPr lang="it-IT" sz="2000" dirty="0" err="1" smtClean="0"/>
              <a:t>operable</a:t>
            </a:r>
            <a:r>
              <a:rPr lang="it-IT" sz="2000" dirty="0" smtClean="0"/>
              <a:t> </a:t>
            </a:r>
            <a:r>
              <a:rPr lang="it-IT" sz="2000" dirty="0" err="1"/>
              <a:t>locally</a:t>
            </a:r>
            <a:r>
              <a:rPr lang="it-IT" sz="2000" dirty="0"/>
              <a:t> </a:t>
            </a:r>
            <a:r>
              <a:rPr lang="it-IT" sz="2000" dirty="0" err="1"/>
              <a:t>advanced</a:t>
            </a:r>
            <a:r>
              <a:rPr lang="it-IT" sz="2000" dirty="0"/>
              <a:t> </a:t>
            </a:r>
            <a:r>
              <a:rPr lang="it-IT" sz="2000" dirty="0" err="1"/>
              <a:t>breast</a:t>
            </a:r>
            <a:r>
              <a:rPr lang="it-IT" sz="2000" dirty="0"/>
              <a:t> </a:t>
            </a:r>
            <a:r>
              <a:rPr lang="it-IT" sz="2000" dirty="0" err="1" smtClean="0"/>
              <a:t>cancer</a:t>
            </a:r>
            <a:r>
              <a:rPr lang="it-IT" sz="2000" dirty="0" smtClean="0"/>
              <a:t> HR+/HER2- </a:t>
            </a:r>
            <a:r>
              <a:rPr lang="it-IT" sz="2000" dirty="0" err="1" smtClean="0"/>
              <a:t>is</a:t>
            </a:r>
            <a:r>
              <a:rPr lang="it-IT" sz="2000" dirty="0" smtClean="0"/>
              <a:t>…..</a:t>
            </a:r>
            <a:endParaRPr lang="es-ES_tradnl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8338" y="1622225"/>
            <a:ext cx="303467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b="1" dirty="0" smtClean="0">
                <a:solidFill>
                  <a:srgbClr val="FF0000"/>
                </a:solidFill>
              </a:rPr>
              <a:t>…</a:t>
            </a:r>
            <a:r>
              <a:rPr lang="it-IT" sz="2400" b="1" dirty="0" err="1" smtClean="0">
                <a:solidFill>
                  <a:srgbClr val="FF0000"/>
                </a:solidFill>
              </a:rPr>
              <a:t>recommended</a:t>
            </a:r>
            <a:r>
              <a:rPr lang="it-IT" sz="2400" b="1" dirty="0" smtClean="0">
                <a:solidFill>
                  <a:srgbClr val="FF0000"/>
                </a:solidFill>
              </a:rPr>
              <a:t> in</a:t>
            </a:r>
            <a:endParaRPr lang="es-ES_tradnl" sz="24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08338" y="3822500"/>
            <a:ext cx="33442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2    …to be </a:t>
            </a:r>
            <a:r>
              <a:rPr lang="it-IT" sz="2400" b="1" dirty="0" err="1" smtClean="0">
                <a:solidFill>
                  <a:srgbClr val="FF0000"/>
                </a:solidFill>
              </a:rPr>
              <a:t>considered</a:t>
            </a:r>
            <a:r>
              <a:rPr lang="it-IT" sz="2400" b="1" dirty="0" smtClean="0">
                <a:solidFill>
                  <a:srgbClr val="FF0000"/>
                </a:solidFill>
              </a:rPr>
              <a:t> in</a:t>
            </a:r>
            <a:endParaRPr lang="es-ES_tradnl" sz="24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64005" y="5933390"/>
            <a:ext cx="4023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Luminal B</a:t>
            </a:r>
            <a:r>
              <a:rPr lang="it-IT" sz="2000" dirty="0" smtClean="0"/>
              <a:t>, </a:t>
            </a:r>
            <a:r>
              <a:rPr lang="it-IT" sz="2000" dirty="0" err="1" smtClean="0"/>
              <a:t>any</a:t>
            </a:r>
            <a:r>
              <a:rPr lang="it-IT" sz="2000" dirty="0" smtClean="0"/>
              <a:t> stage </a:t>
            </a:r>
            <a:endParaRPr lang="es-ES_tradnl" sz="20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93275" y="5403650"/>
            <a:ext cx="362907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3</a:t>
            </a:r>
            <a:r>
              <a:rPr lang="it-IT" sz="2400" b="1" dirty="0" smtClean="0">
                <a:solidFill>
                  <a:srgbClr val="FF0000"/>
                </a:solidFill>
              </a:rPr>
              <a:t>    …NOT </a:t>
            </a:r>
            <a:r>
              <a:rPr lang="it-IT" sz="2400" b="1" dirty="0" err="1" smtClean="0">
                <a:solidFill>
                  <a:srgbClr val="FF0000"/>
                </a:solidFill>
              </a:rPr>
              <a:t>recommended</a:t>
            </a:r>
            <a:r>
              <a:rPr lang="it-IT" sz="2400" b="1" dirty="0" smtClean="0">
                <a:solidFill>
                  <a:srgbClr val="FF0000"/>
                </a:solidFill>
              </a:rPr>
              <a:t> in</a:t>
            </a:r>
            <a:endParaRPr lang="es-ES_tradnl" sz="2400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171950" y="4745593"/>
            <a:ext cx="138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Limited data</a:t>
            </a:r>
            <a:endParaRPr lang="es-ES_tradnl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171950" y="6300311"/>
            <a:ext cx="297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Chemotherapy</a:t>
            </a:r>
            <a:r>
              <a:rPr lang="it-IT" dirty="0" smtClean="0"/>
              <a:t> </a:t>
            </a:r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ET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1" y="1343023"/>
            <a:ext cx="8107756" cy="88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5" y="474602"/>
            <a:ext cx="8633003" cy="766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2231363"/>
            <a:ext cx="7516368" cy="386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" y="6143850"/>
            <a:ext cx="8542934" cy="43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" y="111133"/>
            <a:ext cx="6515100" cy="1203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" y="3225801"/>
            <a:ext cx="9185148" cy="251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3" y="1633547"/>
            <a:ext cx="3747821" cy="28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76200" y="1894523"/>
            <a:ext cx="8401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ER-positive, HER2-negative carcinomas, especially of </a:t>
            </a:r>
            <a:r>
              <a:rPr lang="en-US" sz="1600" dirty="0" smtClean="0"/>
              <a:t>the lobular </a:t>
            </a:r>
            <a:r>
              <a:rPr lang="en-US" sz="1600" dirty="0"/>
              <a:t>subtype, are generally less responsive to primary </a:t>
            </a:r>
            <a:r>
              <a:rPr lang="en-US" sz="1600" dirty="0" smtClean="0"/>
              <a:t>chemotherapy than </a:t>
            </a:r>
            <a:r>
              <a:rPr lang="en-US" sz="1600" dirty="0"/>
              <a:t>ER-negative and HER2-positive </a:t>
            </a:r>
            <a:r>
              <a:rPr lang="en-US" sz="1600" dirty="0" err="1"/>
              <a:t>tumours</a:t>
            </a:r>
            <a:r>
              <a:rPr lang="en-US" sz="1600" dirty="0"/>
              <a:t>, and </a:t>
            </a:r>
            <a:r>
              <a:rPr lang="en-US" sz="1600" b="1" dirty="0" smtClean="0"/>
              <a:t>may benefit </a:t>
            </a:r>
            <a:r>
              <a:rPr lang="en-US" sz="1600" b="1" dirty="0"/>
              <a:t>more from primary </a:t>
            </a:r>
            <a:r>
              <a:rPr lang="en-US" sz="1600" b="1" dirty="0" smtClean="0"/>
              <a:t>ET</a:t>
            </a:r>
            <a:r>
              <a:rPr lang="en-US" sz="1600" dirty="0" smtClean="0"/>
              <a:t>.</a:t>
            </a:r>
            <a:endParaRPr lang="es-ES_tradnl" sz="1600" dirty="0"/>
          </a:p>
        </p:txBody>
      </p:sp>
      <p:sp>
        <p:nvSpPr>
          <p:cNvPr id="2" name="Rettangolo 1"/>
          <p:cNvSpPr/>
          <p:nvPr/>
        </p:nvSpPr>
        <p:spPr>
          <a:xfrm>
            <a:off x="1996819" y="5844547"/>
            <a:ext cx="5238748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In accordance with </a:t>
            </a:r>
            <a:r>
              <a:rPr lang="en-US" sz="1600" b="1" dirty="0"/>
              <a:t>the 2013 </a:t>
            </a:r>
            <a:r>
              <a:rPr lang="en-US" sz="1600" b="1" dirty="0" smtClean="0"/>
              <a:t>and </a:t>
            </a:r>
            <a:r>
              <a:rPr lang="es-ES_tradnl" sz="1600" b="1" dirty="0" smtClean="0"/>
              <a:t>2015 </a:t>
            </a:r>
            <a:r>
              <a:rPr lang="es-ES_tradnl" sz="1600" b="1" dirty="0"/>
              <a:t>St Gallen guidelines</a:t>
            </a:r>
          </a:p>
        </p:txBody>
      </p:sp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" y="212726"/>
            <a:ext cx="8576380" cy="99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7" y="1384300"/>
            <a:ext cx="5671111" cy="94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" y="3495676"/>
            <a:ext cx="8734476" cy="31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/>
          <p:cNvGrpSpPr>
            <a:grpSpLocks noChangeAspect="1"/>
          </p:cNvGrpSpPr>
          <p:nvPr/>
        </p:nvGrpSpPr>
        <p:grpSpPr>
          <a:xfrm>
            <a:off x="212996" y="3886197"/>
            <a:ext cx="8549211" cy="658749"/>
            <a:chOff x="508277" y="5572125"/>
            <a:chExt cx="7499350" cy="577850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77" y="5661025"/>
              <a:ext cx="749935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tangolo 3"/>
            <p:cNvSpPr/>
            <p:nvPr/>
          </p:nvSpPr>
          <p:spPr>
            <a:xfrm>
              <a:off x="4420955" y="5572125"/>
              <a:ext cx="1379770" cy="171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61925"/>
            <a:ext cx="8547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955653"/>
            <a:ext cx="3476190" cy="2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4902544" y="2219252"/>
            <a:ext cx="2752381" cy="4158778"/>
            <a:chOff x="460329" y="1854206"/>
            <a:chExt cx="2752381" cy="415877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29" y="1854206"/>
              <a:ext cx="2752381" cy="247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186" y="2260603"/>
              <a:ext cx="1666667" cy="375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o 2"/>
          <p:cNvGrpSpPr/>
          <p:nvPr/>
        </p:nvGrpSpPr>
        <p:grpSpPr>
          <a:xfrm>
            <a:off x="222250" y="1495352"/>
            <a:ext cx="5314286" cy="3415824"/>
            <a:chOff x="3765115" y="1863729"/>
            <a:chExt cx="5314286" cy="3415824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115" y="1863729"/>
              <a:ext cx="5314286" cy="2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972" y="2260603"/>
              <a:ext cx="1114286" cy="112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972" y="3622410"/>
              <a:ext cx="1380953" cy="165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e 3"/>
          <p:cNvSpPr/>
          <p:nvPr/>
        </p:nvSpPr>
        <p:spPr>
          <a:xfrm>
            <a:off x="4105275" y="1657249"/>
            <a:ext cx="4343400" cy="4848326"/>
          </a:xfrm>
          <a:prstGeom prst="ellipse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41925" y="4660294"/>
            <a:ext cx="787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Neoadjuvant</a:t>
            </a:r>
            <a:r>
              <a:rPr lang="it-IT" sz="2000" b="1" dirty="0" smtClean="0"/>
              <a:t> </a:t>
            </a:r>
            <a:r>
              <a:rPr lang="it-IT" sz="2000" b="1" i="1" dirty="0" smtClean="0"/>
              <a:t>vs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adjuvant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systemic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therapy</a:t>
            </a:r>
            <a:r>
              <a:rPr lang="it-IT" sz="2000" b="1" dirty="0" smtClean="0"/>
              <a:t>:  </a:t>
            </a:r>
            <a:r>
              <a:rPr lang="it-IT" sz="2000" b="1" dirty="0" err="1" smtClean="0"/>
              <a:t>similar</a:t>
            </a:r>
            <a:r>
              <a:rPr lang="it-IT" sz="2000" b="1" dirty="0" smtClean="0"/>
              <a:t> long-</a:t>
            </a:r>
            <a:r>
              <a:rPr lang="it-IT" sz="2000" b="1" dirty="0" err="1" smtClean="0"/>
              <a:t>term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outcomes</a:t>
            </a:r>
            <a:endParaRPr lang="it-IT" sz="20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4" y="14716"/>
            <a:ext cx="7244258" cy="122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5696409" y="782677"/>
            <a:ext cx="3051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/>
              <a:t>J Natl Cancer Inst 2005;97:188–94</a:t>
            </a:r>
            <a:endParaRPr lang="es-ES_tradnl" sz="1600" dirty="0"/>
          </a:p>
        </p:txBody>
      </p:sp>
      <p:sp>
        <p:nvSpPr>
          <p:cNvPr id="9" name="Rettangolo 8"/>
          <p:cNvSpPr/>
          <p:nvPr/>
        </p:nvSpPr>
        <p:spPr>
          <a:xfrm>
            <a:off x="-33892" y="5226327"/>
            <a:ext cx="9187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At the current time, no randomized studies have been performed </a:t>
            </a:r>
            <a:r>
              <a:rPr lang="en-US" sz="2000" b="1" dirty="0" smtClean="0">
                <a:solidFill>
                  <a:srgbClr val="FF0000"/>
                </a:solidFill>
              </a:rPr>
              <a:t>to demonstrate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equivalence of neoadjuvant endocrine therapy with adjuvant endocrine therapy</a:t>
            </a:r>
            <a:endParaRPr lang="es-ES_tradnl" sz="20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04975"/>
            <a:ext cx="81343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741925" y="6165244"/>
            <a:ext cx="7654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es-ES_tradn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1" charset="-128"/>
              </a:rPr>
              <a:t>Candidate Selections as in Adjuvant </a:t>
            </a:r>
            <a:r>
              <a:rPr lang="en-US" altLang="es-ES_tradn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1" charset="-128"/>
              </a:rPr>
              <a:t>Therapy   -   Avoid Over-treatment</a:t>
            </a:r>
            <a:endParaRPr lang="en-US" altLang="es-ES_tradnl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0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6441" y="247650"/>
            <a:ext cx="8603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What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is</a:t>
            </a:r>
            <a:r>
              <a:rPr lang="it-IT" sz="2400" b="1" dirty="0" smtClean="0">
                <a:solidFill>
                  <a:srgbClr val="FF0000"/>
                </a:solidFill>
              </a:rPr>
              <a:t> the best </a:t>
            </a:r>
            <a:r>
              <a:rPr lang="it-IT" sz="2400" b="1" dirty="0" err="1" smtClean="0">
                <a:solidFill>
                  <a:srgbClr val="FF0000"/>
                </a:solidFill>
              </a:rPr>
              <a:t>neoadjunt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therapy</a:t>
            </a:r>
            <a:r>
              <a:rPr lang="it-IT" sz="2400" b="1" dirty="0" smtClean="0">
                <a:solidFill>
                  <a:srgbClr val="FF0000"/>
                </a:solidFill>
              </a:rPr>
              <a:t> for </a:t>
            </a:r>
            <a:r>
              <a:rPr lang="it-IT" sz="2400" b="1" u="sng" dirty="0">
                <a:solidFill>
                  <a:srgbClr val="FF0000"/>
                </a:solidFill>
              </a:rPr>
              <a:t>HR+/HER2- </a:t>
            </a:r>
            <a:r>
              <a:rPr lang="it-IT" sz="2400" b="1" u="sng" dirty="0" err="1">
                <a:solidFill>
                  <a:srgbClr val="FF0000"/>
                </a:solidFill>
              </a:rPr>
              <a:t>breast</a:t>
            </a:r>
            <a:r>
              <a:rPr lang="it-IT" sz="2400" b="1" u="sng" dirty="0">
                <a:solidFill>
                  <a:srgbClr val="FF0000"/>
                </a:solidFill>
              </a:rPr>
              <a:t> </a:t>
            </a:r>
            <a:r>
              <a:rPr lang="it-IT" sz="2400" b="1" u="sng" dirty="0" err="1" smtClean="0">
                <a:solidFill>
                  <a:srgbClr val="FF0000"/>
                </a:solidFill>
              </a:rPr>
              <a:t>cancer</a:t>
            </a:r>
            <a:r>
              <a:rPr lang="it-IT" sz="2400" b="1" dirty="0">
                <a:solidFill>
                  <a:srgbClr val="FF0000"/>
                </a:solidFill>
              </a:rPr>
              <a:t> ?</a:t>
            </a:r>
            <a:endParaRPr lang="es-ES_tradnl" sz="24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6961" y="1478027"/>
            <a:ext cx="8182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b="1" dirty="0" err="1" smtClean="0"/>
              <a:t>Magnitude</a:t>
            </a:r>
            <a:r>
              <a:rPr lang="it-IT" sz="2000" b="1" dirty="0" smtClean="0"/>
              <a:t> of benefit  from the </a:t>
            </a:r>
            <a:r>
              <a:rPr lang="it-IT" sz="2000" b="1" dirty="0" err="1" smtClean="0"/>
              <a:t>addition</a:t>
            </a:r>
            <a:r>
              <a:rPr lang="it-IT" sz="2000" b="1" dirty="0" smtClean="0"/>
              <a:t> of </a:t>
            </a:r>
            <a:r>
              <a:rPr lang="it-IT" sz="2000" b="1" dirty="0" err="1" smtClean="0"/>
              <a:t>chemotherapy</a:t>
            </a:r>
            <a:r>
              <a:rPr lang="it-IT" sz="2000" b="1" dirty="0" smtClean="0"/>
              <a:t> to endocrine  </a:t>
            </a:r>
          </a:p>
          <a:p>
            <a:r>
              <a:rPr lang="it-IT" sz="2000" b="1" dirty="0"/>
              <a:t> </a:t>
            </a:r>
            <a:r>
              <a:rPr lang="it-IT" sz="2000" b="1" dirty="0" smtClean="0"/>
              <a:t>     </a:t>
            </a:r>
            <a:r>
              <a:rPr lang="it-IT" sz="2000" b="1" dirty="0" err="1" smtClean="0"/>
              <a:t>therapy</a:t>
            </a:r>
            <a:r>
              <a:rPr lang="it-IT" sz="2000" b="1" dirty="0" smtClean="0"/>
              <a:t> in the </a:t>
            </a:r>
            <a:r>
              <a:rPr lang="it-IT" sz="2000" b="1" dirty="0" err="1" smtClean="0"/>
              <a:t>adjuvant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setting</a:t>
            </a:r>
            <a:endParaRPr lang="it-IT" sz="2000" b="1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656960" y="2819965"/>
            <a:ext cx="476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-    </a:t>
            </a:r>
            <a:r>
              <a:rPr lang="it-IT" sz="2000" b="1" dirty="0" err="1" smtClean="0"/>
              <a:t>Rates</a:t>
            </a:r>
            <a:r>
              <a:rPr lang="it-IT" sz="2000" b="1" dirty="0" smtClean="0"/>
              <a:t> of </a:t>
            </a:r>
            <a:r>
              <a:rPr lang="it-IT" sz="2000" b="1" dirty="0" err="1"/>
              <a:t>pCR</a:t>
            </a:r>
            <a:r>
              <a:rPr lang="it-IT" sz="2000" b="1" dirty="0"/>
              <a:t> </a:t>
            </a:r>
            <a:r>
              <a:rPr lang="it-IT" sz="2000" b="1" dirty="0" err="1" smtClean="0"/>
              <a:t>obtained</a:t>
            </a:r>
            <a:r>
              <a:rPr lang="it-IT" sz="2000" b="1" dirty="0" smtClean="0"/>
              <a:t> by </a:t>
            </a:r>
            <a:r>
              <a:rPr lang="it-IT" sz="2000" b="1" dirty="0" err="1" smtClean="0"/>
              <a:t>chemotherapy</a:t>
            </a:r>
            <a:endParaRPr lang="it-IT" sz="2000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656960" y="3349302"/>
            <a:ext cx="3715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-    </a:t>
            </a:r>
            <a:r>
              <a:rPr lang="it-IT" sz="2000" b="1" dirty="0" err="1" smtClean="0"/>
              <a:t>Prognostic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implications</a:t>
            </a:r>
            <a:r>
              <a:rPr lang="it-IT" sz="2000" b="1" dirty="0" smtClean="0"/>
              <a:t> of </a:t>
            </a:r>
            <a:r>
              <a:rPr lang="it-IT" sz="2000" b="1" dirty="0" err="1" smtClean="0"/>
              <a:t>pCR</a:t>
            </a:r>
            <a:endParaRPr lang="it-IT" sz="2000" b="1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26891" y="4171949"/>
            <a:ext cx="7697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 err="1" smtClean="0">
                <a:solidFill>
                  <a:srgbClr val="FF0000"/>
                </a:solidFill>
              </a:rPr>
              <a:t>If</a:t>
            </a:r>
            <a:r>
              <a:rPr lang="it-IT" sz="2400" b="1" u="sng" dirty="0" smtClean="0">
                <a:solidFill>
                  <a:srgbClr val="FF0000"/>
                </a:solidFill>
              </a:rPr>
              <a:t> the </a:t>
            </a:r>
            <a:r>
              <a:rPr lang="it-IT" sz="2400" b="1" u="sng" dirty="0" err="1" smtClean="0">
                <a:solidFill>
                  <a:srgbClr val="FF0000"/>
                </a:solidFill>
              </a:rPr>
              <a:t>choice</a:t>
            </a:r>
            <a:r>
              <a:rPr lang="it-IT" sz="2400" b="1" u="sng" dirty="0" smtClean="0">
                <a:solidFill>
                  <a:srgbClr val="FF0000"/>
                </a:solidFill>
              </a:rPr>
              <a:t> </a:t>
            </a:r>
            <a:r>
              <a:rPr lang="it-IT" sz="2400" b="1" u="sng" dirty="0" err="1" smtClean="0">
                <a:solidFill>
                  <a:srgbClr val="FF0000"/>
                </a:solidFill>
              </a:rPr>
              <a:t>is</a:t>
            </a:r>
            <a:r>
              <a:rPr lang="it-IT" sz="2400" b="1" u="sng" dirty="0" smtClean="0">
                <a:solidFill>
                  <a:srgbClr val="FF0000"/>
                </a:solidFill>
              </a:rPr>
              <a:t> endocrine </a:t>
            </a:r>
            <a:r>
              <a:rPr lang="it-IT" sz="2400" b="1" u="sng" dirty="0" err="1" smtClean="0">
                <a:solidFill>
                  <a:srgbClr val="FF0000"/>
                </a:solidFill>
              </a:rPr>
              <a:t>therapy</a:t>
            </a:r>
            <a:r>
              <a:rPr lang="it-IT" sz="2400" b="1" dirty="0" smtClean="0">
                <a:solidFill>
                  <a:srgbClr val="FF0000"/>
                </a:solidFill>
              </a:rPr>
              <a:t>: </a:t>
            </a:r>
            <a:r>
              <a:rPr lang="it-IT" sz="2400" b="1" dirty="0" err="1">
                <a:solidFill>
                  <a:srgbClr val="FF0000"/>
                </a:solidFill>
              </a:rPr>
              <a:t>W</a:t>
            </a:r>
            <a:r>
              <a:rPr lang="it-IT" sz="2400" b="1" dirty="0" err="1" smtClean="0">
                <a:solidFill>
                  <a:srgbClr val="FF0000"/>
                </a:solidFill>
              </a:rPr>
              <a:t>hich</a:t>
            </a:r>
            <a:r>
              <a:rPr lang="it-IT" sz="2400" b="1" dirty="0" smtClean="0">
                <a:solidFill>
                  <a:srgbClr val="FF0000"/>
                </a:solidFill>
              </a:rPr>
              <a:t> agent? How long?</a:t>
            </a:r>
            <a:endParaRPr lang="es-ES_tradnl" sz="24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551549" y="5349210"/>
            <a:ext cx="1963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- AI </a:t>
            </a:r>
            <a:r>
              <a:rPr lang="it-IT" sz="2000" b="1" i="1" dirty="0" smtClean="0"/>
              <a:t>vs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tamoxifen</a:t>
            </a:r>
            <a:endParaRPr lang="it-IT" sz="2000" b="1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1551549" y="5749320"/>
            <a:ext cx="2148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- </a:t>
            </a:r>
            <a:r>
              <a:rPr lang="it-IT" sz="2000" b="1" dirty="0" err="1" smtClean="0"/>
              <a:t>Optimal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duration</a:t>
            </a:r>
            <a:endParaRPr lang="it-IT" sz="2000" b="1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292558" y="863084"/>
            <a:ext cx="319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 smtClean="0"/>
              <a:t>Issues</a:t>
            </a:r>
            <a:r>
              <a:rPr lang="it-IT" sz="2400" b="1" i="1" dirty="0" smtClean="0"/>
              <a:t> to be </a:t>
            </a:r>
            <a:r>
              <a:rPr lang="it-IT" sz="2400" b="1" i="1" dirty="0" err="1" smtClean="0"/>
              <a:t>considered</a:t>
            </a:r>
            <a:r>
              <a:rPr lang="it-IT" sz="2400" b="1" i="1" dirty="0" smtClean="0"/>
              <a:t>:</a:t>
            </a:r>
            <a:endParaRPr lang="es-ES_tradnl" sz="2400" b="1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92558" y="4805064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Data from </a:t>
            </a:r>
            <a:r>
              <a:rPr lang="it-IT" sz="2400" b="1" i="1" dirty="0" err="1" smtClean="0"/>
              <a:t>clinical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studies</a:t>
            </a:r>
            <a:r>
              <a:rPr lang="it-IT" sz="2400" b="1" i="1" dirty="0" smtClean="0"/>
              <a:t> on:</a:t>
            </a:r>
            <a:endParaRPr lang="es-ES_tradnl" sz="2400" b="1" i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56960" y="2334160"/>
            <a:ext cx="6921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-    </a:t>
            </a:r>
            <a:r>
              <a:rPr lang="it-IT" sz="2000" b="1" dirty="0" err="1" smtClean="0"/>
              <a:t>Neoadjuvant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Chemo</a:t>
            </a:r>
            <a:r>
              <a:rPr lang="it-IT" sz="2000" b="1" dirty="0" smtClean="0"/>
              <a:t> </a:t>
            </a:r>
            <a:r>
              <a:rPr lang="it-IT" sz="2000" b="1" i="1" dirty="0" smtClean="0"/>
              <a:t>vs</a:t>
            </a:r>
            <a:r>
              <a:rPr lang="it-IT" sz="2000" b="1" dirty="0" smtClean="0"/>
              <a:t> endocrine </a:t>
            </a:r>
            <a:r>
              <a:rPr lang="it-IT" sz="2000" b="1" dirty="0" err="1" smtClean="0"/>
              <a:t>therapy</a:t>
            </a:r>
            <a:r>
              <a:rPr lang="it-IT" sz="2000" b="1" dirty="0" smtClean="0"/>
              <a:t>: OR and BCS </a:t>
            </a:r>
            <a:r>
              <a:rPr lang="it-IT" sz="2000" b="1" dirty="0" err="1" smtClean="0"/>
              <a:t>rates</a:t>
            </a:r>
            <a:endParaRPr lang="it-IT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090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0" grpId="0"/>
      <p:bldP spid="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5275" y="1118207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The Early Breast Cancer Trials Collaborative Group (EBCTCG), with its Data Management and Analysis Center in Oxford, England, has conducted meta-analyses of a variety of therapies, producing information that is not available from individual trials. This process has become known as the Oxford Overview.</a:t>
            </a:r>
            <a:endParaRPr lang="es-ES_tradnl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447925" y="428774"/>
            <a:ext cx="3979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The Oxford meta-</a:t>
            </a:r>
            <a:r>
              <a:rPr lang="it-IT" sz="2800" b="1" dirty="0" err="1" smtClean="0"/>
              <a:t>analysis</a:t>
            </a:r>
            <a:endParaRPr lang="es-ES_tradnl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71675" y="3073152"/>
            <a:ext cx="48387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Trials of </a:t>
            </a:r>
            <a:r>
              <a:rPr lang="it-IT" sz="2800" b="1" dirty="0" err="1" smtClean="0"/>
              <a:t>chemotherapy</a:t>
            </a:r>
            <a:r>
              <a:rPr lang="it-IT" sz="2800" b="1" dirty="0" smtClean="0"/>
              <a:t> vs no </a:t>
            </a:r>
            <a:r>
              <a:rPr lang="it-IT" sz="2800" b="1" dirty="0" err="1" smtClean="0"/>
              <a:t>adjuvant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chemotherapy</a:t>
            </a:r>
            <a:endParaRPr lang="es-ES_tradnl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971675" y="4668857"/>
            <a:ext cx="48387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Trials of </a:t>
            </a:r>
            <a:r>
              <a:rPr lang="it-IT" sz="2800" b="1" dirty="0" err="1" smtClean="0"/>
              <a:t>Tamoxifen</a:t>
            </a:r>
            <a:r>
              <a:rPr lang="it-IT" sz="2800" b="1" dirty="0" smtClean="0"/>
              <a:t> vs no </a:t>
            </a:r>
            <a:r>
              <a:rPr lang="it-IT" sz="2800" b="1" dirty="0" err="1" smtClean="0"/>
              <a:t>adjuvant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therapy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33832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77" y="1560310"/>
            <a:ext cx="6194623" cy="92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60" y="2605683"/>
            <a:ext cx="3978007" cy="398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8" y="149228"/>
            <a:ext cx="5796000" cy="110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6300092" y="291937"/>
            <a:ext cx="22591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Lancet 2012; 379:432-44</a:t>
            </a:r>
            <a:endParaRPr lang="es-ES_tradn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8" y="4993287"/>
            <a:ext cx="3663696" cy="50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8" y="149228"/>
            <a:ext cx="5796000" cy="110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6300092" y="291937"/>
            <a:ext cx="22591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Lancet 2012; 379:432-44</a:t>
            </a:r>
            <a:endParaRPr lang="es-ES_tradnl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0" y="2644524"/>
            <a:ext cx="3618052" cy="51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464" y="4052876"/>
            <a:ext cx="5080116" cy="2621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68" y="1425514"/>
            <a:ext cx="5050612" cy="2438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882963" y="1625770"/>
            <a:ext cx="5040305" cy="32764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ttangolo 9"/>
          <p:cNvSpPr/>
          <p:nvPr/>
        </p:nvSpPr>
        <p:spPr>
          <a:xfrm>
            <a:off x="3855175" y="5181139"/>
            <a:ext cx="5040305" cy="32764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414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4" y="1590676"/>
            <a:ext cx="7596000" cy="445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1123"/>
            <a:ext cx="6696000" cy="133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336769" y="330649"/>
            <a:ext cx="22591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Lancet 2011; 378:771-84</a:t>
            </a:r>
            <a:endParaRPr lang="es-ES_tradn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680</Words>
  <Application>Microsoft Office PowerPoint</Application>
  <PresentationFormat>Presentazione su schermo (4:3)</PresentationFormat>
  <Paragraphs>106</Paragraphs>
  <Slides>28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  <vt:variant>
        <vt:lpstr>Presentazioni personalizzate</vt:lpstr>
      </vt:variant>
      <vt:variant>
        <vt:i4>1</vt:i4>
      </vt:variant>
    </vt:vector>
  </HeadingPairs>
  <TitlesOfParts>
    <vt:vector size="3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personalizzata 1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antonino.grassadonia</dc:creator>
  <cp:lastModifiedBy>antonino.grassadonia</cp:lastModifiedBy>
  <cp:revision>108</cp:revision>
  <dcterms:created xsi:type="dcterms:W3CDTF">2016-06-16T20:37:04Z</dcterms:created>
  <dcterms:modified xsi:type="dcterms:W3CDTF">2016-06-26T23:28:17Z</dcterms:modified>
</cp:coreProperties>
</file>